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6fc6be73400be309a75bf488215fbf27a489d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cc40a6de6f6225a05f80d09d47800caa59ee8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d32235213967749b9bf6a56a8a1279cd4169ea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389846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389846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386173"/>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873880"/>
              <a:ext cx="311052" cy="243853"/>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87388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341075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3410758"/>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95594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1266997"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1578050"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63002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630026"/>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3654611"/>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8" name="rc248"/>
            <p:cNvSpPr/>
            <p:nvPr/>
          </p:nvSpPr>
          <p:spPr>
            <a:xfrm>
              <a:off x="375541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9" name="rc249"/>
            <p:cNvSpPr/>
            <p:nvPr/>
          </p:nvSpPr>
          <p:spPr>
            <a:xfrm>
              <a:off x="4066468"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0" name="rc250"/>
            <p:cNvSpPr/>
            <p:nvPr/>
          </p:nvSpPr>
          <p:spPr>
            <a:xfrm>
              <a:off x="4377521"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1" name="rc251"/>
            <p:cNvSpPr/>
            <p:nvPr/>
          </p:nvSpPr>
          <p:spPr>
            <a:xfrm>
              <a:off x="4688573"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2" name="rc252"/>
            <p:cNvSpPr/>
            <p:nvPr/>
          </p:nvSpPr>
          <p:spPr>
            <a:xfrm>
              <a:off x="4999625" y="511773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310677"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4" name="rc254"/>
            <p:cNvSpPr/>
            <p:nvPr/>
          </p:nvSpPr>
          <p:spPr>
            <a:xfrm>
              <a:off x="5621730" y="511773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5932782"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243834"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554887"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6865939"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717699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4"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779909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48"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3" name="rc263"/>
            <p:cNvSpPr/>
            <p:nvPr/>
          </p:nvSpPr>
          <p:spPr>
            <a:xfrm>
              <a:off x="8421201"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8732253"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5" name="rc265"/>
            <p:cNvSpPr/>
            <p:nvPr/>
          </p:nvSpPr>
          <p:spPr>
            <a:xfrm>
              <a:off x="4999625"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6" name="rc266"/>
            <p:cNvSpPr/>
            <p:nvPr/>
          </p:nvSpPr>
          <p:spPr>
            <a:xfrm>
              <a:off x="5310677"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7" name="rc267"/>
            <p:cNvSpPr/>
            <p:nvPr/>
          </p:nvSpPr>
          <p:spPr>
            <a:xfrm>
              <a:off x="5621730"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8" name="rc268"/>
            <p:cNvSpPr/>
            <p:nvPr/>
          </p:nvSpPr>
          <p:spPr>
            <a:xfrm>
              <a:off x="5932782"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9" name="rc269"/>
            <p:cNvSpPr/>
            <p:nvPr/>
          </p:nvSpPr>
          <p:spPr>
            <a:xfrm>
              <a:off x="6243834"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6554887"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6865939"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2" name="rc272"/>
            <p:cNvSpPr/>
            <p:nvPr/>
          </p:nvSpPr>
          <p:spPr>
            <a:xfrm>
              <a:off x="7176991" y="536158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3" name="rc273"/>
            <p:cNvSpPr/>
            <p:nvPr/>
          </p:nvSpPr>
          <p:spPr>
            <a:xfrm>
              <a:off x="7488044"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096" y="5361588"/>
              <a:ext cx="311052" cy="24385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75" name="rc275"/>
            <p:cNvSpPr/>
            <p:nvPr/>
          </p:nvSpPr>
          <p:spPr>
            <a:xfrm>
              <a:off x="8110148" y="5361588"/>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1" y="5361588"/>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7" name="rc277"/>
            <p:cNvSpPr/>
            <p:nvPr/>
          </p:nvSpPr>
          <p:spPr>
            <a:xfrm>
              <a:off x="8732253" y="5361588"/>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8" name="tx27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0" name="tx280"/>
            <p:cNvSpPr/>
            <p:nvPr/>
          </p:nvSpPr>
          <p:spPr>
            <a:xfrm>
              <a:off x="1673286"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2" name="tx28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4161705"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478380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8" name="tx298"/>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0" name="tx300"/>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1" name="tx301"/>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849534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4" name="tx304"/>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196324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289640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4" name="tx324"/>
            <p:cNvSpPr/>
            <p:nvPr/>
          </p:nvSpPr>
          <p:spPr>
            <a:xfrm>
              <a:off x="725113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6" name="tx32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880639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0" name="tx330"/>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3" name="tx333"/>
            <p:cNvSpPr/>
            <p:nvPr/>
          </p:nvSpPr>
          <p:spPr>
            <a:xfrm>
              <a:off x="196324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4" name="tx334"/>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5" name="tx335"/>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289640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9" name="tx339"/>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540591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9" name="tx349"/>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7251134"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8205385"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4" name="tx354"/>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880639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96324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7" name="tx357"/>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289640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5405914"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3" name="tx373"/>
            <p:cNvSpPr/>
            <p:nvPr/>
          </p:nvSpPr>
          <p:spPr>
            <a:xfrm>
              <a:off x="725113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5" name="tx375"/>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8205385"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7" name="tx377"/>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880639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196324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2896402"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540591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62903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7251134"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1" name="tx401"/>
            <p:cNvSpPr/>
            <p:nvPr/>
          </p:nvSpPr>
          <p:spPr>
            <a:xfrm>
              <a:off x="8205385"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3" name="tx403"/>
            <p:cNvSpPr/>
            <p:nvPr/>
          </p:nvSpPr>
          <p:spPr>
            <a:xfrm>
              <a:off x="880639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4" name="tx404"/>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7251134"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0" name="tx410"/>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3" name="tx413"/>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7583280"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5" name="tx415"/>
            <p:cNvSpPr/>
            <p:nvPr/>
          </p:nvSpPr>
          <p:spPr>
            <a:xfrm>
              <a:off x="789433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6" name="tx416"/>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7" name="tx417"/>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2" name="tx422"/>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416170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4" name="tx434"/>
            <p:cNvSpPr/>
            <p:nvPr/>
          </p:nvSpPr>
          <p:spPr>
            <a:xfrm>
              <a:off x="5695873"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6006925"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6650123"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725113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0" name="tx440"/>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820538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849534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3" name="tx443"/>
            <p:cNvSpPr/>
            <p:nvPr/>
          </p:nvSpPr>
          <p:spPr>
            <a:xfrm>
              <a:off x="8806396"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5" name="tx445"/>
            <p:cNvSpPr/>
            <p:nvPr/>
          </p:nvSpPr>
          <p:spPr>
            <a:xfrm>
              <a:off x="322854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6" name="tx446"/>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7" name="tx447"/>
            <p:cNvSpPr/>
            <p:nvPr/>
          </p:nvSpPr>
          <p:spPr>
            <a:xfrm>
              <a:off x="3850652"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8" name="tx448"/>
            <p:cNvSpPr/>
            <p:nvPr/>
          </p:nvSpPr>
          <p:spPr>
            <a:xfrm>
              <a:off x="4161705"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9" name="tx449"/>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0" name="tx450"/>
            <p:cNvSpPr/>
            <p:nvPr/>
          </p:nvSpPr>
          <p:spPr>
            <a:xfrm>
              <a:off x="478380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1" name="tx451"/>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2" name="tx45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3" name="tx453"/>
            <p:cNvSpPr/>
            <p:nvPr/>
          </p:nvSpPr>
          <p:spPr>
            <a:xfrm>
              <a:off x="5695873"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4" name="tx454"/>
            <p:cNvSpPr/>
            <p:nvPr/>
          </p:nvSpPr>
          <p:spPr>
            <a:xfrm>
              <a:off x="6006925"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5" name="tx455"/>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665012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7" name="tx457"/>
            <p:cNvSpPr/>
            <p:nvPr/>
          </p:nvSpPr>
          <p:spPr>
            <a:xfrm>
              <a:off x="696117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725113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0" name="tx460"/>
            <p:cNvSpPr/>
            <p:nvPr/>
          </p:nvSpPr>
          <p:spPr>
            <a:xfrm>
              <a:off x="8495344"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1" name="tx461"/>
            <p:cNvSpPr/>
            <p:nvPr/>
          </p:nvSpPr>
          <p:spPr>
            <a:xfrm>
              <a:off x="8806396"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2" name="tx462"/>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3" name="tx463"/>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5" name="tx465"/>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6" name="tx466"/>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339071"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1" name="tx471"/>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2" name="tx472"/>
            <p:cNvSpPr/>
            <p:nvPr/>
          </p:nvSpPr>
          <p:spPr>
            <a:xfrm>
              <a:off x="7894332"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3" name="tx473"/>
            <p:cNvSpPr/>
            <p:nvPr/>
          </p:nvSpPr>
          <p:spPr>
            <a:xfrm>
              <a:off x="8205385"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4" name="tx474"/>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7" name="tx477"/>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0" name="tx480"/>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2" name="tx482"/>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3" name="tx483"/>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5" name="tx485"/>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416170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9" name="tx489"/>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0" name="tx490"/>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1" name="tx491"/>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2" name="tx492"/>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6" name="tx496"/>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7" name="tx497"/>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8" name="tx498"/>
            <p:cNvSpPr/>
            <p:nvPr/>
          </p:nvSpPr>
          <p:spPr>
            <a:xfrm>
              <a:off x="820538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9" name="tx499"/>
            <p:cNvSpPr/>
            <p:nvPr/>
          </p:nvSpPr>
          <p:spPr>
            <a:xfrm>
              <a:off x="8495344"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0" name="tx500"/>
            <p:cNvSpPr/>
            <p:nvPr/>
          </p:nvSpPr>
          <p:spPr>
            <a:xfrm>
              <a:off x="8806396"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1" name="tx501"/>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2" name="tx502"/>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3" name="tx503"/>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4" name="tx504"/>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5" name="tx50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6" name="tx506"/>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7" name="tx507"/>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8" name="tx508"/>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9" name="tx50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1" name="tx51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2" name="tx51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3" name="tx51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4" name="tx514"/>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5" name="tx51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385065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7" name="tx517"/>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8" name="tx518"/>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9" name="tx519"/>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0" name="tx520"/>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2" name="tx522"/>
            <p:cNvSpPr/>
            <p:nvPr/>
          </p:nvSpPr>
          <p:spPr>
            <a:xfrm>
              <a:off x="571696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725113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8" name="tx528"/>
            <p:cNvSpPr/>
            <p:nvPr/>
          </p:nvSpPr>
          <p:spPr>
            <a:xfrm>
              <a:off x="7583280"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9" name="tx529"/>
            <p:cNvSpPr/>
            <p:nvPr/>
          </p:nvSpPr>
          <p:spPr>
            <a:xfrm>
              <a:off x="787323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0" name="tx530"/>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1" name="tx531"/>
            <p:cNvSpPr/>
            <p:nvPr/>
          </p:nvSpPr>
          <p:spPr>
            <a:xfrm>
              <a:off x="851643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2" name="tx532"/>
            <p:cNvSpPr/>
            <p:nvPr/>
          </p:nvSpPr>
          <p:spPr>
            <a:xfrm>
              <a:off x="8827489"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3" name="tx533"/>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4" name="tx534"/>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5" name="tx535"/>
            <p:cNvSpPr/>
            <p:nvPr/>
          </p:nvSpPr>
          <p:spPr>
            <a:xfrm>
              <a:off x="5716966"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6" name="tx536"/>
            <p:cNvSpPr/>
            <p:nvPr/>
          </p:nvSpPr>
          <p:spPr>
            <a:xfrm>
              <a:off x="6028019"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7" name="tx537"/>
            <p:cNvSpPr/>
            <p:nvPr/>
          </p:nvSpPr>
          <p:spPr>
            <a:xfrm>
              <a:off x="6339071"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8" name="tx538"/>
            <p:cNvSpPr/>
            <p:nvPr/>
          </p:nvSpPr>
          <p:spPr>
            <a:xfrm>
              <a:off x="6650123"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9" name="tx539"/>
            <p:cNvSpPr/>
            <p:nvPr/>
          </p:nvSpPr>
          <p:spPr>
            <a:xfrm>
              <a:off x="696117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0" name="tx540"/>
            <p:cNvSpPr/>
            <p:nvPr/>
          </p:nvSpPr>
          <p:spPr>
            <a:xfrm>
              <a:off x="7894332" y="446797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1" name="tx541"/>
            <p:cNvSpPr/>
            <p:nvPr/>
          </p:nvSpPr>
          <p:spPr>
            <a:xfrm>
              <a:off x="260644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2" name="tx542"/>
            <p:cNvSpPr/>
            <p:nvPr/>
          </p:nvSpPr>
          <p:spPr>
            <a:xfrm>
              <a:off x="7894332"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3" name="tx543"/>
            <p:cNvSpPr/>
            <p:nvPr/>
          </p:nvSpPr>
          <p:spPr>
            <a:xfrm>
              <a:off x="8205385"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44" name="tx544"/>
            <p:cNvSpPr/>
            <p:nvPr/>
          </p:nvSpPr>
          <p:spPr>
            <a:xfrm>
              <a:off x="7894332" y="47118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5" name="tx545"/>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6" name="tx546"/>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7" name="tx547"/>
            <p:cNvSpPr/>
            <p:nvPr/>
          </p:nvSpPr>
          <p:spPr>
            <a:xfrm>
              <a:off x="7583280"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48" name="tx548"/>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49" name="tx549"/>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50" name="tx550"/>
            <p:cNvSpPr/>
            <p:nvPr/>
          </p:nvSpPr>
          <p:spPr>
            <a:xfrm>
              <a:off x="8516437"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51" name="tx551"/>
            <p:cNvSpPr/>
            <p:nvPr/>
          </p:nvSpPr>
          <p:spPr>
            <a:xfrm>
              <a:off x="8827489"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52" name="tx5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3" name="tx5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4" name="tx5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5" name="tx5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6" name="tx5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7" name="tx5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8" name="tx5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9" name="tx5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0" name="tx5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1" name="tx5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2" name="tx5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3" name="tx5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4" name="tx5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5" name="tx5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6" name="tx5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7" name="tx5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8" name="tx5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9" name="tx5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0" name="tx5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1" name="tx5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2" name="tx5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3" name="tx5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4" name="tx5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5" name="tx5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6" name="tx5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7" name="tx5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8" name="tx57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9" name="tx579"/>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80" name="tx580"/>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1" name="tx581"/>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2" name="tx582"/>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3" name="tx583"/>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4" name="tx58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5" name="tx58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6" name="tx58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7" name="tx58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8" name="tx58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9" name="tx58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0" name="tx59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1" name="tx59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2" name="tx59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3" name="tx593"/>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94" name="pic594"/>
            <p:cNvPicPr/>
            <p:nvPr/>
          </p:nvPicPr>
          <p:blipFill>
            <a:blip r:embed="rId2" cstate="print"/>
            <a:stretch>
              <a:fillRect/>
            </a:stretch>
          </p:blipFill>
          <p:spPr>
            <a:xfrm>
              <a:off x="4862947" y="5838594"/>
              <a:ext cx="2160000" cy="219455"/>
            </a:xfrm>
            <a:prstGeom prst="rect">
              <a:avLst/>
            </a:prstGeom>
          </p:spPr>
        </p:pic>
        <p:sp>
          <p:nvSpPr>
            <p:cNvPr id="595" name="pl595"/>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8" name="pl598"/>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9" name="pl599"/>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pl603"/>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pl604"/>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5" name="pl605"/>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pl606"/>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tx607"/>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8" name="tx608"/>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9" name="tx609"/>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0" name="tx610"/>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1" name="tx611"/>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2" name="tx612"/>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3" name="tx613"/>
            <p:cNvSpPr/>
            <p:nvPr/>
          </p:nvSpPr>
          <p:spPr>
            <a:xfrm>
              <a:off x="924840" y="1330710"/>
              <a:ext cx="3075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Paraguay, 2000-2025</a:t>
              </a:r>
            </a:p>
          </p:txBody>
        </p:sp>
        <p:sp>
          <p:nvSpPr>
            <p:cNvPr id="614" name="tx614"/>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15" name="tx615"/>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16" name="tx616"/>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3 de las 15 vacunas (el 20 %) del calendario alcanzaron una cobertura del 90 % o más. La cobertura vacunal osciló entre el 69 % y el 91 %.
Desde 2003, se han realizado estimaciones para 10 nuevas vacunas. La vacuna contra la hepatitis B (HepBB) es la más reciente de las registradas (2024), y alcanzó una cobertura del 69 % en 2025.
En 2025, Paraguay notificó desabastecimientos de vacunas y suministros (DTP-Hib-HepB-IPV y sarampión-rubéola (MR)) (más información en la diapositiva 8).</a:t>
            </a:r>
          </a:p>
        </p:txBody>
      </p:sp>
      <p:sp>
        <p:nvSpPr>
          <p:cNvPr id="6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ningún antígeno, se mantuvo sin cambios para 14 y disminuyó para uno, lo que indica una mejora limitada en los resultados de la vacunación sistemática; tres alcanzaron una cobertura de al menos el 90 %.</a:t>
            </a:r>
          </a:p>
        </p:txBody>
      </p:sp>
      <p:grpSp xmlns:pic="http://schemas.openxmlformats.org/drawingml/2006/picture">
        <p:nvGrpSpPr>
          <p:cNvPr id="619" name=""/>
          <p:cNvGrpSpPr/>
          <p:nvPr/>
        </p:nvGrpSpPr>
        <p:grpSpPr>
          <a:xfrm>
            <a:off x="292608" y="1005840"/>
            <a:ext cx="8595360" cy="28575"/>
            <a:chOff x="292608" y="1005840"/>
            <a:chExt cx="8595360" cy="28575"/>
          </a:xfrm>
        </p:grpSpPr>
        <p:sp>
          <p:nvSpPr>
            <p:cNvPr id="6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4"/>
            </a:xfrm>
            <a:custGeom>
              <a:avLst/>
              <a:pathLst>
                <a:path w="6481656" h="798054">
                  <a:moveTo>
                    <a:pt x="0" y="159610"/>
                  </a:moveTo>
                  <a:lnTo>
                    <a:pt x="259266" y="119708"/>
                  </a:lnTo>
                  <a:lnTo>
                    <a:pt x="518532" y="159610"/>
                  </a:lnTo>
                  <a:lnTo>
                    <a:pt x="777798" y="159610"/>
                  </a:lnTo>
                  <a:lnTo>
                    <a:pt x="1037065" y="199513"/>
                  </a:lnTo>
                  <a:lnTo>
                    <a:pt x="1296331" y="79805"/>
                  </a:lnTo>
                  <a:lnTo>
                    <a:pt x="1555597" y="0"/>
                  </a:lnTo>
                  <a:lnTo>
                    <a:pt x="1814863" y="0"/>
                  </a:lnTo>
                  <a:lnTo>
                    <a:pt x="2074130" y="119708"/>
                  </a:lnTo>
                  <a:lnTo>
                    <a:pt x="2333396" y="199513"/>
                  </a:lnTo>
                  <a:lnTo>
                    <a:pt x="2592662" y="159610"/>
                  </a:lnTo>
                  <a:lnTo>
                    <a:pt x="2851928" y="159610"/>
                  </a:lnTo>
                  <a:lnTo>
                    <a:pt x="3111195" y="199513"/>
                  </a:lnTo>
                  <a:lnTo>
                    <a:pt x="3370461" y="79805"/>
                  </a:lnTo>
                  <a:lnTo>
                    <a:pt x="3629727" y="159610"/>
                  </a:lnTo>
                  <a:lnTo>
                    <a:pt x="3888994" y="119708"/>
                  </a:lnTo>
                  <a:lnTo>
                    <a:pt x="4148260" y="199513"/>
                  </a:lnTo>
                  <a:lnTo>
                    <a:pt x="4407526" y="159610"/>
                  </a:lnTo>
                  <a:lnTo>
                    <a:pt x="4666792" y="319221"/>
                  </a:lnTo>
                  <a:lnTo>
                    <a:pt x="4926059" y="438929"/>
                  </a:lnTo>
                  <a:lnTo>
                    <a:pt x="5185325" y="598540"/>
                  </a:lnTo>
                  <a:lnTo>
                    <a:pt x="5444591" y="798054"/>
                  </a:lnTo>
                  <a:lnTo>
                    <a:pt x="5703857" y="678346"/>
                  </a:lnTo>
                  <a:lnTo>
                    <a:pt x="5963124" y="798054"/>
                  </a:lnTo>
                  <a:lnTo>
                    <a:pt x="6222390" y="678346"/>
                  </a:lnTo>
                  <a:lnTo>
                    <a:pt x="6481656" y="67834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157178"/>
            </a:xfrm>
            <a:custGeom>
              <a:avLst/>
              <a:pathLst>
                <a:path w="6481656" h="1157178">
                  <a:moveTo>
                    <a:pt x="0" y="478832"/>
                  </a:moveTo>
                  <a:lnTo>
                    <a:pt x="259266" y="359124"/>
                  </a:lnTo>
                  <a:lnTo>
                    <a:pt x="518532" y="438929"/>
                  </a:lnTo>
                  <a:lnTo>
                    <a:pt x="777798" y="478832"/>
                  </a:lnTo>
                  <a:lnTo>
                    <a:pt x="1037065" y="239416"/>
                  </a:lnTo>
                  <a:lnTo>
                    <a:pt x="1296331" y="79805"/>
                  </a:lnTo>
                  <a:lnTo>
                    <a:pt x="1555597" y="0"/>
                  </a:lnTo>
                  <a:lnTo>
                    <a:pt x="1814863" y="119708"/>
                  </a:lnTo>
                  <a:lnTo>
                    <a:pt x="2074130" y="359124"/>
                  </a:lnTo>
                  <a:lnTo>
                    <a:pt x="2333396" y="478832"/>
                  </a:lnTo>
                  <a:lnTo>
                    <a:pt x="2592662" y="279319"/>
                  </a:lnTo>
                  <a:lnTo>
                    <a:pt x="2851928" y="239416"/>
                  </a:lnTo>
                  <a:lnTo>
                    <a:pt x="3111195" y="279319"/>
                  </a:lnTo>
                  <a:lnTo>
                    <a:pt x="3370461" y="279319"/>
                  </a:lnTo>
                  <a:lnTo>
                    <a:pt x="3629727" y="199513"/>
                  </a:lnTo>
                  <a:lnTo>
                    <a:pt x="3888994" y="239416"/>
                  </a:lnTo>
                  <a:lnTo>
                    <a:pt x="4148260" y="239416"/>
                  </a:lnTo>
                  <a:lnTo>
                    <a:pt x="4407526" y="279319"/>
                  </a:lnTo>
                  <a:lnTo>
                    <a:pt x="4666792" y="399027"/>
                  </a:lnTo>
                  <a:lnTo>
                    <a:pt x="4926059" y="478832"/>
                  </a:lnTo>
                  <a:lnTo>
                    <a:pt x="5185325" y="758151"/>
                  </a:lnTo>
                  <a:lnTo>
                    <a:pt x="5444591" y="1117276"/>
                  </a:lnTo>
                  <a:lnTo>
                    <a:pt x="5703857" y="1157178"/>
                  </a:lnTo>
                  <a:lnTo>
                    <a:pt x="5963124" y="1077373"/>
                  </a:lnTo>
                  <a:lnTo>
                    <a:pt x="6222390" y="718249"/>
                  </a:lnTo>
                  <a:lnTo>
                    <a:pt x="6481656" y="71824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556206"/>
            </a:xfrm>
            <a:custGeom>
              <a:avLst/>
              <a:pathLst>
                <a:path w="6481656" h="1556206">
                  <a:moveTo>
                    <a:pt x="0" y="39902"/>
                  </a:moveTo>
                  <a:lnTo>
                    <a:pt x="259266" y="119708"/>
                  </a:lnTo>
                  <a:lnTo>
                    <a:pt x="518532" y="279319"/>
                  </a:lnTo>
                  <a:lnTo>
                    <a:pt x="777798" y="79805"/>
                  </a:lnTo>
                  <a:lnTo>
                    <a:pt x="1037065" y="79805"/>
                  </a:lnTo>
                  <a:lnTo>
                    <a:pt x="1296331" y="79805"/>
                  </a:lnTo>
                  <a:lnTo>
                    <a:pt x="1555597" y="79805"/>
                  </a:lnTo>
                  <a:lnTo>
                    <a:pt x="1814863" y="79805"/>
                  </a:lnTo>
                  <a:lnTo>
                    <a:pt x="2074130" y="79805"/>
                  </a:lnTo>
                  <a:lnTo>
                    <a:pt x="2333396" y="79805"/>
                  </a:lnTo>
                  <a:lnTo>
                    <a:pt x="2592662" y="0"/>
                  </a:lnTo>
                  <a:lnTo>
                    <a:pt x="2851928" y="79805"/>
                  </a:lnTo>
                  <a:lnTo>
                    <a:pt x="3111195" y="199513"/>
                  </a:lnTo>
                  <a:lnTo>
                    <a:pt x="3370461" y="199513"/>
                  </a:lnTo>
                  <a:lnTo>
                    <a:pt x="3629727" y="359124"/>
                  </a:lnTo>
                  <a:lnTo>
                    <a:pt x="3888994" y="598540"/>
                  </a:lnTo>
                  <a:lnTo>
                    <a:pt x="4148260" y="319221"/>
                  </a:lnTo>
                  <a:lnTo>
                    <a:pt x="4407526" y="39902"/>
                  </a:lnTo>
                  <a:lnTo>
                    <a:pt x="4666792" y="0"/>
                  </a:lnTo>
                  <a:lnTo>
                    <a:pt x="4926059" y="239416"/>
                  </a:lnTo>
                  <a:lnTo>
                    <a:pt x="5185325" y="518735"/>
                  </a:lnTo>
                  <a:lnTo>
                    <a:pt x="5444591" y="997568"/>
                  </a:lnTo>
                  <a:lnTo>
                    <a:pt x="5703857" y="1556206"/>
                  </a:lnTo>
                  <a:lnTo>
                    <a:pt x="5963124" y="399027"/>
                  </a:lnTo>
                  <a:lnTo>
                    <a:pt x="6222390" y="119708"/>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2735350" y="1797445"/>
              <a:ext cx="5185325" cy="2234552"/>
            </a:xfrm>
            <a:custGeom>
              <a:avLst/>
              <a:pathLst>
                <a:path w="5185325" h="2234552">
                  <a:moveTo>
                    <a:pt x="0" y="2234552"/>
                  </a:moveTo>
                  <a:lnTo>
                    <a:pt x="259266" y="1037470"/>
                  </a:lnTo>
                  <a:lnTo>
                    <a:pt x="518532" y="518735"/>
                  </a:lnTo>
                  <a:lnTo>
                    <a:pt x="777798" y="119708"/>
                  </a:lnTo>
                  <a:lnTo>
                    <a:pt x="1037065" y="399027"/>
                  </a:lnTo>
                  <a:lnTo>
                    <a:pt x="1296331" y="399027"/>
                  </a:lnTo>
                  <a:lnTo>
                    <a:pt x="1555597" y="359124"/>
                  </a:lnTo>
                  <a:lnTo>
                    <a:pt x="1814863" y="478832"/>
                  </a:lnTo>
                  <a:lnTo>
                    <a:pt x="2074130" y="438929"/>
                  </a:lnTo>
                  <a:lnTo>
                    <a:pt x="2333396" y="438929"/>
                  </a:lnTo>
                  <a:lnTo>
                    <a:pt x="2592662" y="598540"/>
                  </a:lnTo>
                  <a:lnTo>
                    <a:pt x="2851928" y="0"/>
                  </a:lnTo>
                  <a:lnTo>
                    <a:pt x="3111195" y="199513"/>
                  </a:lnTo>
                  <a:lnTo>
                    <a:pt x="3370461" y="159610"/>
                  </a:lnTo>
                  <a:lnTo>
                    <a:pt x="3629727" y="159610"/>
                  </a:lnTo>
                  <a:lnTo>
                    <a:pt x="3888994" y="598540"/>
                  </a:lnTo>
                  <a:lnTo>
                    <a:pt x="4148260" y="798054"/>
                  </a:lnTo>
                  <a:lnTo>
                    <a:pt x="4407526" y="1356692"/>
                  </a:lnTo>
                  <a:lnTo>
                    <a:pt x="4666792" y="1197081"/>
                  </a:lnTo>
                  <a:lnTo>
                    <a:pt x="4926059" y="718249"/>
                  </a:lnTo>
                  <a:lnTo>
                    <a:pt x="5185325"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121" y="1624653"/>
              <a:ext cx="241820" cy="49512"/>
            </a:xfrm>
            <a:custGeom>
              <a:avLst/>
              <a:pathLst>
                <a:path w="241820" h="49512">
                  <a:moveTo>
                    <a:pt x="241820" y="0"/>
                  </a:moveTo>
                  <a:lnTo>
                    <a:pt x="0" y="49512"/>
                  </a:lnTo>
                </a:path>
              </a:pathLst>
            </a:custGeom>
          </p:spPr>
          <p:txBody>
            <a:bodyPr/>
            <a:lstStyle/>
            <a:p/>
          </p:txBody>
        </p:sp>
        <p:sp>
          <p:nvSpPr>
            <p:cNvPr id="42" name="pl42"/>
            <p:cNvSpPr/>
            <p:nvPr/>
          </p:nvSpPr>
          <p:spPr>
            <a:xfrm>
              <a:off x="7936809" y="1912258"/>
              <a:ext cx="243132" cy="79430"/>
            </a:xfrm>
            <a:custGeom>
              <a:avLst/>
              <a:pathLst>
                <a:path w="243132" h="79430">
                  <a:moveTo>
                    <a:pt x="243132" y="0"/>
                  </a:moveTo>
                  <a:lnTo>
                    <a:pt x="0" y="79430"/>
                  </a:lnTo>
                </a:path>
              </a:pathLst>
            </a:custGeom>
          </p:spPr>
          <p:txBody>
            <a:bodyPr/>
            <a:lstStyle/>
            <a:p/>
          </p:txBody>
        </p:sp>
        <p:sp>
          <p:nvSpPr>
            <p:cNvPr id="43" name="pl43"/>
            <p:cNvSpPr/>
            <p:nvPr/>
          </p:nvSpPr>
          <p:spPr>
            <a:xfrm>
              <a:off x="7937010" y="2081819"/>
              <a:ext cx="242931" cy="75183"/>
            </a:xfrm>
            <a:custGeom>
              <a:avLst/>
              <a:pathLst>
                <a:path w="242931" h="75183">
                  <a:moveTo>
                    <a:pt x="242931" y="75183"/>
                  </a:moveTo>
                  <a:lnTo>
                    <a:pt x="0" y="0"/>
                  </a:lnTo>
                </a:path>
              </a:pathLst>
            </a:custGeom>
          </p:spPr>
          <p:txBody>
            <a:bodyPr/>
            <a:lstStyle/>
            <a:p/>
          </p:txBody>
        </p:sp>
        <p:sp>
          <p:nvSpPr>
            <p:cNvPr id="44" name="pl44"/>
            <p:cNvSpPr/>
            <p:nvPr/>
          </p:nvSpPr>
          <p:spPr>
            <a:xfrm>
              <a:off x="7939163" y="2515689"/>
              <a:ext cx="240778" cy="4"/>
            </a:xfrm>
            <a:custGeom>
              <a:avLst/>
              <a:pathLst>
                <a:path w="240778" h="4">
                  <a:moveTo>
                    <a:pt x="240778" y="0"/>
                  </a:moveTo>
                  <a:lnTo>
                    <a:pt x="0" y="4"/>
                  </a:lnTo>
                </a:path>
              </a:pathLst>
            </a:custGeom>
          </p:spPr>
          <p:txBody>
            <a:bodyPr/>
            <a:lstStyle/>
            <a:p/>
          </p:txBody>
        </p:sp>
        <p:sp>
          <p:nvSpPr>
            <p:cNvPr id="45" name="pg45"/>
            <p:cNvSpPr/>
            <p:nvPr/>
          </p:nvSpPr>
          <p:spPr>
            <a:xfrm>
              <a:off x="8111362" y="15300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5709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7" name="pg47"/>
            <p:cNvSpPr/>
            <p:nvPr/>
          </p:nvSpPr>
          <p:spPr>
            <a:xfrm>
              <a:off x="8111362" y="18064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8472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9" name="pg49"/>
            <p:cNvSpPr/>
            <p:nvPr/>
          </p:nvSpPr>
          <p:spPr>
            <a:xfrm>
              <a:off x="8111362" y="20796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1205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1" name="pg51"/>
            <p:cNvSpPr/>
            <p:nvPr/>
          </p:nvSpPr>
          <p:spPr>
            <a:xfrm>
              <a:off x="8111362" y="24247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655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Paraguay,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90 %.
La cobertura de la vacuna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aunque se acercó a él, mientras que la cobertura de la MCV2 se situó por debajo del objetivo del 95 %.
Entre 2024 y 2025, 0 vacunas aumentaron su cobertura, 0 la redujeron y 4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414842"/>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284223"/>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414842"/>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38745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2978038"/>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022986"/>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390255"/>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3833933"/>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034022"/>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(82%)</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(82%)</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(80%)</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(69%)</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(83%)</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58547" y="6568512"/>
              <a:ext cx="850478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pry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2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5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8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05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8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1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85019"/>
              <a:ext cx="239888" cy="130978"/>
            </a:xfrm>
            <a:prstGeom prst="rect">
              <a:avLst/>
            </a:prstGeom>
            <a:solidFill>
              <a:srgbClr val="1CABE2">
                <a:alpha val="85098"/>
              </a:srgbClr>
            </a:solidFill>
          </p:spPr>
          <p:txBody>
            <a:bodyPr/>
            <a:lstStyle/>
            <a:p/>
          </p:txBody>
        </p:sp>
        <p:sp>
          <p:nvSpPr>
            <p:cNvPr id="25" name="rc25"/>
            <p:cNvSpPr/>
            <p:nvPr/>
          </p:nvSpPr>
          <p:spPr>
            <a:xfrm>
              <a:off x="1562816" y="4013149"/>
              <a:ext cx="239888" cy="102848"/>
            </a:xfrm>
            <a:prstGeom prst="rect">
              <a:avLst/>
            </a:prstGeom>
            <a:solidFill>
              <a:srgbClr val="1CABE2">
                <a:alpha val="85098"/>
              </a:srgbClr>
            </a:solidFill>
          </p:spPr>
          <p:txBody>
            <a:bodyPr/>
            <a:lstStyle/>
            <a:p/>
          </p:txBody>
        </p:sp>
        <p:sp>
          <p:nvSpPr>
            <p:cNvPr id="26" name="rc26"/>
            <p:cNvSpPr/>
            <p:nvPr/>
          </p:nvSpPr>
          <p:spPr>
            <a:xfrm>
              <a:off x="1829360" y="3989697"/>
              <a:ext cx="239888" cy="126299"/>
            </a:xfrm>
            <a:prstGeom prst="rect">
              <a:avLst/>
            </a:prstGeom>
            <a:solidFill>
              <a:srgbClr val="1CABE2">
                <a:alpha val="85098"/>
              </a:srgbClr>
            </a:solidFill>
          </p:spPr>
          <p:txBody>
            <a:bodyPr/>
            <a:lstStyle/>
            <a:p/>
          </p:txBody>
        </p:sp>
        <p:sp>
          <p:nvSpPr>
            <p:cNvPr id="27" name="rc27"/>
            <p:cNvSpPr/>
            <p:nvPr/>
          </p:nvSpPr>
          <p:spPr>
            <a:xfrm>
              <a:off x="2095903" y="3991616"/>
              <a:ext cx="239888" cy="124381"/>
            </a:xfrm>
            <a:prstGeom prst="rect">
              <a:avLst/>
            </a:prstGeom>
            <a:solidFill>
              <a:srgbClr val="1CABE2">
                <a:alpha val="85098"/>
              </a:srgbClr>
            </a:solidFill>
          </p:spPr>
          <p:txBody>
            <a:bodyPr/>
            <a:lstStyle/>
            <a:p/>
          </p:txBody>
        </p:sp>
        <p:sp>
          <p:nvSpPr>
            <p:cNvPr id="28" name="rc28"/>
            <p:cNvSpPr/>
            <p:nvPr/>
          </p:nvSpPr>
          <p:spPr>
            <a:xfrm>
              <a:off x="2362446" y="3966931"/>
              <a:ext cx="239888" cy="149065"/>
            </a:xfrm>
            <a:prstGeom prst="rect">
              <a:avLst/>
            </a:prstGeom>
            <a:solidFill>
              <a:srgbClr val="1CABE2">
                <a:alpha val="85098"/>
              </a:srgbClr>
            </a:solidFill>
          </p:spPr>
          <p:txBody>
            <a:bodyPr/>
            <a:lstStyle/>
            <a:p/>
          </p:txBody>
        </p:sp>
        <p:sp>
          <p:nvSpPr>
            <p:cNvPr id="29" name="rc29"/>
            <p:cNvSpPr/>
            <p:nvPr/>
          </p:nvSpPr>
          <p:spPr>
            <a:xfrm>
              <a:off x="2628989" y="4041748"/>
              <a:ext cx="239888" cy="74249"/>
            </a:xfrm>
            <a:prstGeom prst="rect">
              <a:avLst/>
            </a:prstGeom>
            <a:solidFill>
              <a:srgbClr val="1CABE2">
                <a:alpha val="85098"/>
              </a:srgbClr>
            </a:solidFill>
          </p:spPr>
          <p:txBody>
            <a:bodyPr/>
            <a:lstStyle/>
            <a:p/>
          </p:txBody>
        </p:sp>
        <p:sp>
          <p:nvSpPr>
            <p:cNvPr id="30" name="rc30"/>
            <p:cNvSpPr/>
            <p:nvPr/>
          </p:nvSpPr>
          <p:spPr>
            <a:xfrm>
              <a:off x="2895532" y="4091411"/>
              <a:ext cx="239888" cy="24586"/>
            </a:xfrm>
            <a:prstGeom prst="rect">
              <a:avLst/>
            </a:prstGeom>
            <a:solidFill>
              <a:srgbClr val="1CABE2">
                <a:alpha val="85098"/>
              </a:srgbClr>
            </a:solidFill>
          </p:spPr>
          <p:txBody>
            <a:bodyPr/>
            <a:lstStyle/>
            <a:p/>
          </p:txBody>
        </p:sp>
        <p:sp>
          <p:nvSpPr>
            <p:cNvPr id="31" name="rc31"/>
            <p:cNvSpPr/>
            <p:nvPr/>
          </p:nvSpPr>
          <p:spPr>
            <a:xfrm>
              <a:off x="3162075" y="4091469"/>
              <a:ext cx="239888" cy="24527"/>
            </a:xfrm>
            <a:prstGeom prst="rect">
              <a:avLst/>
            </a:prstGeom>
            <a:solidFill>
              <a:srgbClr val="1CABE2">
                <a:alpha val="85098"/>
              </a:srgbClr>
            </a:solidFill>
          </p:spPr>
          <p:txBody>
            <a:bodyPr/>
            <a:lstStyle/>
            <a:p/>
          </p:txBody>
        </p:sp>
        <p:sp>
          <p:nvSpPr>
            <p:cNvPr id="32" name="rc32"/>
            <p:cNvSpPr/>
            <p:nvPr/>
          </p:nvSpPr>
          <p:spPr>
            <a:xfrm>
              <a:off x="3428618" y="4016985"/>
              <a:ext cx="239888" cy="99011"/>
            </a:xfrm>
            <a:prstGeom prst="rect">
              <a:avLst/>
            </a:prstGeom>
            <a:solidFill>
              <a:srgbClr val="1CABE2">
                <a:alpha val="85098"/>
              </a:srgbClr>
            </a:solidFill>
          </p:spPr>
          <p:txBody>
            <a:bodyPr/>
            <a:lstStyle/>
            <a:p/>
          </p:txBody>
        </p:sp>
        <p:sp>
          <p:nvSpPr>
            <p:cNvPr id="33" name="rc33"/>
            <p:cNvSpPr/>
            <p:nvPr/>
          </p:nvSpPr>
          <p:spPr>
            <a:xfrm>
              <a:off x="3695161" y="3966403"/>
              <a:ext cx="239888" cy="149594"/>
            </a:xfrm>
            <a:prstGeom prst="rect">
              <a:avLst/>
            </a:prstGeom>
            <a:solidFill>
              <a:srgbClr val="1CABE2">
                <a:alpha val="85098"/>
              </a:srgbClr>
            </a:solidFill>
          </p:spPr>
          <p:txBody>
            <a:bodyPr/>
            <a:lstStyle/>
            <a:p/>
          </p:txBody>
        </p:sp>
        <p:sp>
          <p:nvSpPr>
            <p:cNvPr id="34" name="rc34"/>
            <p:cNvSpPr/>
            <p:nvPr/>
          </p:nvSpPr>
          <p:spPr>
            <a:xfrm>
              <a:off x="3961705" y="3991792"/>
              <a:ext cx="239888" cy="124205"/>
            </a:xfrm>
            <a:prstGeom prst="rect">
              <a:avLst/>
            </a:prstGeom>
            <a:solidFill>
              <a:srgbClr val="1CABE2">
                <a:alpha val="85098"/>
              </a:srgbClr>
            </a:solidFill>
          </p:spPr>
          <p:txBody>
            <a:bodyPr/>
            <a:lstStyle/>
            <a:p/>
          </p:txBody>
        </p:sp>
        <p:sp>
          <p:nvSpPr>
            <p:cNvPr id="35" name="rc35"/>
            <p:cNvSpPr/>
            <p:nvPr/>
          </p:nvSpPr>
          <p:spPr>
            <a:xfrm>
              <a:off x="4228248" y="3990402"/>
              <a:ext cx="239888" cy="125595"/>
            </a:xfrm>
            <a:prstGeom prst="rect">
              <a:avLst/>
            </a:prstGeom>
            <a:solidFill>
              <a:srgbClr val="1CABE2">
                <a:alpha val="85098"/>
              </a:srgbClr>
            </a:solidFill>
          </p:spPr>
          <p:txBody>
            <a:bodyPr/>
            <a:lstStyle/>
            <a:p/>
          </p:txBody>
        </p:sp>
        <p:sp>
          <p:nvSpPr>
            <p:cNvPr id="36" name="rc36"/>
            <p:cNvSpPr/>
            <p:nvPr/>
          </p:nvSpPr>
          <p:spPr>
            <a:xfrm>
              <a:off x="4494791" y="3962546"/>
              <a:ext cx="239888" cy="153450"/>
            </a:xfrm>
            <a:prstGeom prst="rect">
              <a:avLst/>
            </a:prstGeom>
            <a:solidFill>
              <a:srgbClr val="1CABE2">
                <a:alpha val="85098"/>
              </a:srgbClr>
            </a:solidFill>
          </p:spPr>
          <p:txBody>
            <a:bodyPr/>
            <a:lstStyle/>
            <a:p/>
          </p:txBody>
        </p:sp>
        <p:sp>
          <p:nvSpPr>
            <p:cNvPr id="37" name="rc37"/>
            <p:cNvSpPr/>
            <p:nvPr/>
          </p:nvSpPr>
          <p:spPr>
            <a:xfrm>
              <a:off x="4761334" y="4038401"/>
              <a:ext cx="239888" cy="77596"/>
            </a:xfrm>
            <a:prstGeom prst="rect">
              <a:avLst/>
            </a:prstGeom>
            <a:solidFill>
              <a:srgbClr val="1CABE2">
                <a:alpha val="85098"/>
              </a:srgbClr>
            </a:solidFill>
          </p:spPr>
          <p:txBody>
            <a:bodyPr/>
            <a:lstStyle/>
            <a:p/>
          </p:txBody>
        </p:sp>
        <p:sp>
          <p:nvSpPr>
            <p:cNvPr id="38" name="rc38"/>
            <p:cNvSpPr/>
            <p:nvPr/>
          </p:nvSpPr>
          <p:spPr>
            <a:xfrm>
              <a:off x="5027877" y="3983786"/>
              <a:ext cx="239888" cy="132211"/>
            </a:xfrm>
            <a:prstGeom prst="rect">
              <a:avLst/>
            </a:prstGeom>
            <a:solidFill>
              <a:srgbClr val="1CABE2">
                <a:alpha val="85098"/>
              </a:srgbClr>
            </a:solidFill>
          </p:spPr>
          <p:txBody>
            <a:bodyPr/>
            <a:lstStyle/>
            <a:p/>
          </p:txBody>
        </p:sp>
        <p:sp>
          <p:nvSpPr>
            <p:cNvPr id="39" name="rc39"/>
            <p:cNvSpPr/>
            <p:nvPr/>
          </p:nvSpPr>
          <p:spPr>
            <a:xfrm>
              <a:off x="5294420" y="4008470"/>
              <a:ext cx="239888" cy="107527"/>
            </a:xfrm>
            <a:prstGeom prst="rect">
              <a:avLst/>
            </a:prstGeom>
            <a:solidFill>
              <a:srgbClr val="1CABE2">
                <a:alpha val="85098"/>
              </a:srgbClr>
            </a:solidFill>
          </p:spPr>
          <p:txBody>
            <a:bodyPr/>
            <a:lstStyle/>
            <a:p/>
          </p:txBody>
        </p:sp>
        <p:sp>
          <p:nvSpPr>
            <p:cNvPr id="40" name="rc40"/>
            <p:cNvSpPr/>
            <p:nvPr/>
          </p:nvSpPr>
          <p:spPr>
            <a:xfrm>
              <a:off x="5560963" y="3953542"/>
              <a:ext cx="239888" cy="162455"/>
            </a:xfrm>
            <a:prstGeom prst="rect">
              <a:avLst/>
            </a:prstGeom>
            <a:solidFill>
              <a:srgbClr val="1CABE2">
                <a:alpha val="85098"/>
              </a:srgbClr>
            </a:solidFill>
          </p:spPr>
          <p:txBody>
            <a:bodyPr/>
            <a:lstStyle/>
            <a:p/>
          </p:txBody>
        </p:sp>
        <p:sp>
          <p:nvSpPr>
            <p:cNvPr id="41" name="rc41"/>
            <p:cNvSpPr/>
            <p:nvPr/>
          </p:nvSpPr>
          <p:spPr>
            <a:xfrm>
              <a:off x="5827506" y="3980556"/>
              <a:ext cx="239888" cy="135441"/>
            </a:xfrm>
            <a:prstGeom prst="rect">
              <a:avLst/>
            </a:prstGeom>
            <a:solidFill>
              <a:srgbClr val="1CABE2">
                <a:alpha val="85098"/>
              </a:srgbClr>
            </a:solidFill>
          </p:spPr>
          <p:txBody>
            <a:bodyPr/>
            <a:lstStyle/>
            <a:p/>
          </p:txBody>
        </p:sp>
        <p:sp>
          <p:nvSpPr>
            <p:cNvPr id="42" name="rc42"/>
            <p:cNvSpPr/>
            <p:nvPr/>
          </p:nvSpPr>
          <p:spPr>
            <a:xfrm>
              <a:off x="6094049" y="3872343"/>
              <a:ext cx="239888" cy="243653"/>
            </a:xfrm>
            <a:prstGeom prst="rect">
              <a:avLst/>
            </a:prstGeom>
            <a:solidFill>
              <a:srgbClr val="1CABE2">
                <a:alpha val="85098"/>
              </a:srgbClr>
            </a:solidFill>
          </p:spPr>
          <p:txBody>
            <a:bodyPr/>
            <a:lstStyle/>
            <a:p/>
          </p:txBody>
        </p:sp>
        <p:sp>
          <p:nvSpPr>
            <p:cNvPr id="43" name="rc43"/>
            <p:cNvSpPr/>
            <p:nvPr/>
          </p:nvSpPr>
          <p:spPr>
            <a:xfrm>
              <a:off x="6360593" y="3792829"/>
              <a:ext cx="239888" cy="323168"/>
            </a:xfrm>
            <a:prstGeom prst="rect">
              <a:avLst/>
            </a:prstGeom>
            <a:solidFill>
              <a:srgbClr val="1CABE2">
                <a:alpha val="85098"/>
              </a:srgbClr>
            </a:solidFill>
          </p:spPr>
          <p:txBody>
            <a:bodyPr/>
            <a:lstStyle/>
            <a:p/>
          </p:txBody>
        </p:sp>
        <p:sp>
          <p:nvSpPr>
            <p:cNvPr id="44" name="rc44"/>
            <p:cNvSpPr/>
            <p:nvPr/>
          </p:nvSpPr>
          <p:spPr>
            <a:xfrm>
              <a:off x="6627136" y="3686848"/>
              <a:ext cx="239888" cy="429149"/>
            </a:xfrm>
            <a:prstGeom prst="rect">
              <a:avLst/>
            </a:prstGeom>
            <a:solidFill>
              <a:srgbClr val="1CABE2">
                <a:alpha val="85098"/>
              </a:srgbClr>
            </a:solidFill>
          </p:spPr>
          <p:txBody>
            <a:bodyPr/>
            <a:lstStyle/>
            <a:p/>
          </p:txBody>
        </p:sp>
        <p:sp>
          <p:nvSpPr>
            <p:cNvPr id="45" name="rc45"/>
            <p:cNvSpPr/>
            <p:nvPr/>
          </p:nvSpPr>
          <p:spPr>
            <a:xfrm>
              <a:off x="6893679" y="3555008"/>
              <a:ext cx="239888" cy="560988"/>
            </a:xfrm>
            <a:prstGeom prst="rect">
              <a:avLst/>
            </a:prstGeom>
            <a:solidFill>
              <a:srgbClr val="1CABE2">
                <a:alpha val="85098"/>
              </a:srgbClr>
            </a:solidFill>
          </p:spPr>
          <p:txBody>
            <a:bodyPr/>
            <a:lstStyle/>
            <a:p/>
          </p:txBody>
        </p:sp>
        <p:sp>
          <p:nvSpPr>
            <p:cNvPr id="46" name="rc46"/>
            <p:cNvSpPr/>
            <p:nvPr/>
          </p:nvSpPr>
          <p:spPr>
            <a:xfrm>
              <a:off x="7160222" y="3637264"/>
              <a:ext cx="239888" cy="478733"/>
            </a:xfrm>
            <a:prstGeom prst="rect">
              <a:avLst/>
            </a:prstGeom>
            <a:solidFill>
              <a:srgbClr val="1CABE2">
                <a:alpha val="85098"/>
              </a:srgbClr>
            </a:solidFill>
          </p:spPr>
          <p:txBody>
            <a:bodyPr/>
            <a:lstStyle/>
            <a:p/>
          </p:txBody>
        </p:sp>
        <p:sp>
          <p:nvSpPr>
            <p:cNvPr id="47" name="rc47"/>
            <p:cNvSpPr/>
            <p:nvPr/>
          </p:nvSpPr>
          <p:spPr>
            <a:xfrm>
              <a:off x="7426765" y="3560627"/>
              <a:ext cx="239888" cy="555370"/>
            </a:xfrm>
            <a:prstGeom prst="rect">
              <a:avLst/>
            </a:prstGeom>
            <a:solidFill>
              <a:srgbClr val="1CABE2">
                <a:alpha val="85098"/>
              </a:srgbClr>
            </a:solidFill>
          </p:spPr>
          <p:txBody>
            <a:bodyPr/>
            <a:lstStyle/>
            <a:p/>
          </p:txBody>
        </p:sp>
        <p:sp>
          <p:nvSpPr>
            <p:cNvPr id="48" name="rc48"/>
            <p:cNvSpPr/>
            <p:nvPr/>
          </p:nvSpPr>
          <p:spPr>
            <a:xfrm>
              <a:off x="7693308" y="3641101"/>
              <a:ext cx="239888" cy="474896"/>
            </a:xfrm>
            <a:prstGeom prst="rect">
              <a:avLst/>
            </a:prstGeom>
            <a:solidFill>
              <a:srgbClr val="1CABE2">
                <a:alpha val="85098"/>
              </a:srgbClr>
            </a:solidFill>
          </p:spPr>
          <p:txBody>
            <a:bodyPr/>
            <a:lstStyle/>
            <a:p/>
          </p:txBody>
        </p:sp>
        <p:sp>
          <p:nvSpPr>
            <p:cNvPr id="49" name="rc49"/>
            <p:cNvSpPr/>
            <p:nvPr/>
          </p:nvSpPr>
          <p:spPr>
            <a:xfrm>
              <a:off x="7959851" y="3644115"/>
              <a:ext cx="239888" cy="471882"/>
            </a:xfrm>
            <a:prstGeom prst="rect">
              <a:avLst/>
            </a:prstGeom>
            <a:solidFill>
              <a:srgbClr val="1CABE2">
                <a:alpha val="85098"/>
              </a:srgbClr>
            </a:solidFill>
          </p:spPr>
          <p:txBody>
            <a:bodyPr/>
            <a:lstStyle/>
            <a:p/>
          </p:txBody>
        </p:sp>
        <p:sp>
          <p:nvSpPr>
            <p:cNvPr id="50" name="rc50"/>
            <p:cNvSpPr/>
            <p:nvPr/>
          </p:nvSpPr>
          <p:spPr>
            <a:xfrm>
              <a:off x="1296273" y="3749274"/>
              <a:ext cx="239888" cy="235745"/>
            </a:xfrm>
            <a:prstGeom prst="rect">
              <a:avLst/>
            </a:prstGeom>
            <a:solidFill>
              <a:srgbClr val="B3B3B3">
                <a:alpha val="85098"/>
              </a:srgbClr>
            </a:solidFill>
          </p:spPr>
          <p:txBody>
            <a:bodyPr/>
            <a:lstStyle/>
            <a:p/>
          </p:txBody>
        </p:sp>
        <p:sp>
          <p:nvSpPr>
            <p:cNvPr id="51" name="rc51"/>
            <p:cNvSpPr/>
            <p:nvPr/>
          </p:nvSpPr>
          <p:spPr>
            <a:xfrm>
              <a:off x="1562816" y="3833173"/>
              <a:ext cx="239888" cy="179975"/>
            </a:xfrm>
            <a:prstGeom prst="rect">
              <a:avLst/>
            </a:prstGeom>
            <a:solidFill>
              <a:srgbClr val="B3B3B3">
                <a:alpha val="85098"/>
              </a:srgbClr>
            </a:solidFill>
          </p:spPr>
          <p:txBody>
            <a:bodyPr/>
            <a:lstStyle/>
            <a:p/>
          </p:txBody>
        </p:sp>
        <p:sp>
          <p:nvSpPr>
            <p:cNvPr id="52" name="rc52"/>
            <p:cNvSpPr/>
            <p:nvPr/>
          </p:nvSpPr>
          <p:spPr>
            <a:xfrm>
              <a:off x="1829360" y="3787622"/>
              <a:ext cx="239888" cy="202075"/>
            </a:xfrm>
            <a:prstGeom prst="rect">
              <a:avLst/>
            </a:prstGeom>
            <a:solidFill>
              <a:srgbClr val="B3B3B3">
                <a:alpha val="85098"/>
              </a:srgbClr>
            </a:solidFill>
          </p:spPr>
          <p:txBody>
            <a:bodyPr/>
            <a:lstStyle/>
            <a:p/>
          </p:txBody>
        </p:sp>
        <p:sp>
          <p:nvSpPr>
            <p:cNvPr id="53" name="rc53"/>
            <p:cNvSpPr/>
            <p:nvPr/>
          </p:nvSpPr>
          <p:spPr>
            <a:xfrm>
              <a:off x="2095903" y="3767733"/>
              <a:ext cx="239888" cy="223882"/>
            </a:xfrm>
            <a:prstGeom prst="rect">
              <a:avLst/>
            </a:prstGeom>
            <a:solidFill>
              <a:srgbClr val="B3B3B3">
                <a:alpha val="85098"/>
              </a:srgbClr>
            </a:solidFill>
          </p:spPr>
          <p:txBody>
            <a:bodyPr/>
            <a:lstStyle/>
            <a:p/>
          </p:txBody>
        </p:sp>
        <p:sp>
          <p:nvSpPr>
            <p:cNvPr id="54" name="rc54"/>
            <p:cNvSpPr/>
            <p:nvPr/>
          </p:nvSpPr>
          <p:spPr>
            <a:xfrm>
              <a:off x="2362446" y="3917249"/>
              <a:ext cx="239888" cy="49682"/>
            </a:xfrm>
            <a:prstGeom prst="rect">
              <a:avLst/>
            </a:prstGeom>
            <a:solidFill>
              <a:srgbClr val="B3B3B3">
                <a:alpha val="85098"/>
              </a:srgbClr>
            </a:solidFill>
          </p:spPr>
          <p:txBody>
            <a:bodyPr/>
            <a:lstStyle/>
            <a:p/>
          </p:txBody>
        </p:sp>
        <p:sp>
          <p:nvSpPr>
            <p:cNvPr id="55" name="rc55"/>
            <p:cNvSpPr/>
            <p:nvPr/>
          </p:nvSpPr>
          <p:spPr>
            <a:xfrm>
              <a:off x="2628989" y="4017005"/>
              <a:ext cx="239888" cy="24743"/>
            </a:xfrm>
            <a:prstGeom prst="rect">
              <a:avLst/>
            </a:prstGeom>
            <a:solidFill>
              <a:srgbClr val="B3B3B3">
                <a:alpha val="85098"/>
              </a:srgbClr>
            </a:solidFill>
          </p:spPr>
          <p:txBody>
            <a:bodyPr/>
            <a:lstStyle/>
            <a:p/>
          </p:txBody>
        </p:sp>
        <p:sp>
          <p:nvSpPr>
            <p:cNvPr id="56" name="rc56"/>
            <p:cNvSpPr/>
            <p:nvPr/>
          </p:nvSpPr>
          <p:spPr>
            <a:xfrm>
              <a:off x="2895532" y="4066844"/>
              <a:ext cx="239888" cy="24566"/>
            </a:xfrm>
            <a:prstGeom prst="rect">
              <a:avLst/>
            </a:prstGeom>
            <a:solidFill>
              <a:srgbClr val="B3B3B3">
                <a:alpha val="85098"/>
              </a:srgbClr>
            </a:solidFill>
          </p:spPr>
          <p:txBody>
            <a:bodyPr/>
            <a:lstStyle/>
            <a:p/>
          </p:txBody>
        </p:sp>
        <p:sp>
          <p:nvSpPr>
            <p:cNvPr id="57" name="rc57"/>
            <p:cNvSpPr/>
            <p:nvPr/>
          </p:nvSpPr>
          <p:spPr>
            <a:xfrm>
              <a:off x="3162075" y="3993338"/>
              <a:ext cx="239888" cy="98130"/>
            </a:xfrm>
            <a:prstGeom prst="rect">
              <a:avLst/>
            </a:prstGeom>
            <a:solidFill>
              <a:srgbClr val="B3B3B3">
                <a:alpha val="85098"/>
              </a:srgbClr>
            </a:solidFill>
          </p:spPr>
          <p:txBody>
            <a:bodyPr/>
            <a:lstStyle/>
            <a:p/>
          </p:txBody>
        </p:sp>
        <p:sp>
          <p:nvSpPr>
            <p:cNvPr id="58" name="rc58"/>
            <p:cNvSpPr/>
            <p:nvPr/>
          </p:nvSpPr>
          <p:spPr>
            <a:xfrm>
              <a:off x="3428618" y="3843705"/>
              <a:ext cx="239888" cy="173280"/>
            </a:xfrm>
            <a:prstGeom prst="rect">
              <a:avLst/>
            </a:prstGeom>
            <a:solidFill>
              <a:srgbClr val="B3B3B3">
                <a:alpha val="85098"/>
              </a:srgbClr>
            </a:solidFill>
          </p:spPr>
          <p:txBody>
            <a:bodyPr/>
            <a:lstStyle/>
            <a:p/>
          </p:txBody>
        </p:sp>
        <p:sp>
          <p:nvSpPr>
            <p:cNvPr id="59" name="rc59"/>
            <p:cNvSpPr/>
            <p:nvPr/>
          </p:nvSpPr>
          <p:spPr>
            <a:xfrm>
              <a:off x="3695161" y="3766931"/>
              <a:ext cx="239888" cy="199472"/>
            </a:xfrm>
            <a:prstGeom prst="rect">
              <a:avLst/>
            </a:prstGeom>
            <a:solidFill>
              <a:srgbClr val="B3B3B3">
                <a:alpha val="85098"/>
              </a:srgbClr>
            </a:solidFill>
          </p:spPr>
          <p:txBody>
            <a:bodyPr/>
            <a:lstStyle/>
            <a:p/>
          </p:txBody>
        </p:sp>
        <p:sp>
          <p:nvSpPr>
            <p:cNvPr id="60" name="rc60"/>
            <p:cNvSpPr/>
            <p:nvPr/>
          </p:nvSpPr>
          <p:spPr>
            <a:xfrm>
              <a:off x="3961705" y="3892428"/>
              <a:ext cx="239888" cy="99364"/>
            </a:xfrm>
            <a:prstGeom prst="rect">
              <a:avLst/>
            </a:prstGeom>
            <a:solidFill>
              <a:srgbClr val="B3B3B3">
                <a:alpha val="85098"/>
              </a:srgbClr>
            </a:solidFill>
          </p:spPr>
          <p:txBody>
            <a:bodyPr/>
            <a:lstStyle/>
            <a:p/>
          </p:txBody>
        </p:sp>
        <p:sp>
          <p:nvSpPr>
            <p:cNvPr id="61" name="rc61"/>
            <p:cNvSpPr/>
            <p:nvPr/>
          </p:nvSpPr>
          <p:spPr>
            <a:xfrm>
              <a:off x="4228248" y="3915037"/>
              <a:ext cx="239888" cy="75364"/>
            </a:xfrm>
            <a:prstGeom prst="rect">
              <a:avLst/>
            </a:prstGeom>
            <a:solidFill>
              <a:srgbClr val="B3B3B3">
                <a:alpha val="85098"/>
              </a:srgbClr>
            </a:solidFill>
          </p:spPr>
          <p:txBody>
            <a:bodyPr/>
            <a:lstStyle/>
            <a:p/>
          </p:txBody>
        </p:sp>
        <p:sp>
          <p:nvSpPr>
            <p:cNvPr id="62" name="rc62"/>
            <p:cNvSpPr/>
            <p:nvPr/>
          </p:nvSpPr>
          <p:spPr>
            <a:xfrm>
              <a:off x="4494791" y="3885811"/>
              <a:ext cx="239888" cy="76735"/>
            </a:xfrm>
            <a:prstGeom prst="rect">
              <a:avLst/>
            </a:prstGeom>
            <a:solidFill>
              <a:srgbClr val="B3B3B3">
                <a:alpha val="85098"/>
              </a:srgbClr>
            </a:solidFill>
          </p:spPr>
          <p:txBody>
            <a:bodyPr/>
            <a:lstStyle/>
            <a:p/>
          </p:txBody>
        </p:sp>
        <p:sp>
          <p:nvSpPr>
            <p:cNvPr id="63" name="rc63"/>
            <p:cNvSpPr/>
            <p:nvPr/>
          </p:nvSpPr>
          <p:spPr>
            <a:xfrm>
              <a:off x="4761334" y="3883227"/>
              <a:ext cx="239888" cy="155173"/>
            </a:xfrm>
            <a:prstGeom prst="rect">
              <a:avLst/>
            </a:prstGeom>
            <a:solidFill>
              <a:srgbClr val="B3B3B3">
                <a:alpha val="85098"/>
              </a:srgbClr>
            </a:solidFill>
          </p:spPr>
          <p:txBody>
            <a:bodyPr/>
            <a:lstStyle/>
            <a:p/>
          </p:txBody>
        </p:sp>
        <p:sp>
          <p:nvSpPr>
            <p:cNvPr id="64" name="rc64"/>
            <p:cNvSpPr/>
            <p:nvPr/>
          </p:nvSpPr>
          <p:spPr>
            <a:xfrm>
              <a:off x="5027877" y="3930893"/>
              <a:ext cx="239888" cy="52892"/>
            </a:xfrm>
            <a:prstGeom prst="rect">
              <a:avLst/>
            </a:prstGeom>
            <a:solidFill>
              <a:srgbClr val="B3B3B3">
                <a:alpha val="85098"/>
              </a:srgbClr>
            </a:solidFill>
          </p:spPr>
          <p:txBody>
            <a:bodyPr/>
            <a:lstStyle/>
            <a:p/>
          </p:txBody>
        </p:sp>
        <p:sp>
          <p:nvSpPr>
            <p:cNvPr id="65" name="rc65"/>
            <p:cNvSpPr/>
            <p:nvPr/>
          </p:nvSpPr>
          <p:spPr>
            <a:xfrm>
              <a:off x="5294420" y="3900963"/>
              <a:ext cx="239888" cy="107507"/>
            </a:xfrm>
            <a:prstGeom prst="rect">
              <a:avLst/>
            </a:prstGeom>
            <a:solidFill>
              <a:srgbClr val="B3B3B3">
                <a:alpha val="85098"/>
              </a:srgbClr>
            </a:solidFill>
          </p:spPr>
          <p:txBody>
            <a:bodyPr/>
            <a:lstStyle/>
            <a:p/>
          </p:txBody>
        </p:sp>
        <p:sp>
          <p:nvSpPr>
            <p:cNvPr id="66" name="rc66"/>
            <p:cNvSpPr/>
            <p:nvPr/>
          </p:nvSpPr>
          <p:spPr>
            <a:xfrm>
              <a:off x="5560963" y="3899377"/>
              <a:ext cx="239888" cy="54164"/>
            </a:xfrm>
            <a:prstGeom prst="rect">
              <a:avLst/>
            </a:prstGeom>
            <a:solidFill>
              <a:srgbClr val="B3B3B3">
                <a:alpha val="85098"/>
              </a:srgbClr>
            </a:solidFill>
          </p:spPr>
          <p:txBody>
            <a:bodyPr/>
            <a:lstStyle/>
            <a:p/>
          </p:txBody>
        </p:sp>
        <p:sp>
          <p:nvSpPr>
            <p:cNvPr id="67" name="rc67"/>
            <p:cNvSpPr/>
            <p:nvPr/>
          </p:nvSpPr>
          <p:spPr>
            <a:xfrm>
              <a:off x="5827506" y="3872226"/>
              <a:ext cx="239888" cy="108329"/>
            </a:xfrm>
            <a:prstGeom prst="rect">
              <a:avLst/>
            </a:prstGeom>
            <a:solidFill>
              <a:srgbClr val="B3B3B3">
                <a:alpha val="85098"/>
              </a:srgbClr>
            </a:solidFill>
          </p:spPr>
          <p:txBody>
            <a:bodyPr/>
            <a:lstStyle/>
            <a:p/>
          </p:txBody>
        </p:sp>
        <p:sp>
          <p:nvSpPr>
            <p:cNvPr id="68" name="rc68"/>
            <p:cNvSpPr/>
            <p:nvPr/>
          </p:nvSpPr>
          <p:spPr>
            <a:xfrm>
              <a:off x="6094049" y="3791126"/>
              <a:ext cx="239888" cy="81217"/>
            </a:xfrm>
            <a:prstGeom prst="rect">
              <a:avLst/>
            </a:prstGeom>
            <a:solidFill>
              <a:srgbClr val="B3B3B3">
                <a:alpha val="85098"/>
              </a:srgbClr>
            </a:solidFill>
          </p:spPr>
          <p:txBody>
            <a:bodyPr/>
            <a:lstStyle/>
            <a:p/>
          </p:txBody>
        </p:sp>
        <p:sp>
          <p:nvSpPr>
            <p:cNvPr id="69" name="rc69"/>
            <p:cNvSpPr/>
            <p:nvPr/>
          </p:nvSpPr>
          <p:spPr>
            <a:xfrm>
              <a:off x="6360593" y="3738977"/>
              <a:ext cx="239888" cy="53851"/>
            </a:xfrm>
            <a:prstGeom prst="rect">
              <a:avLst/>
            </a:prstGeom>
            <a:solidFill>
              <a:srgbClr val="B3B3B3">
                <a:alpha val="85098"/>
              </a:srgbClr>
            </a:solidFill>
          </p:spPr>
          <p:txBody>
            <a:bodyPr/>
            <a:lstStyle/>
            <a:p/>
          </p:txBody>
        </p:sp>
        <p:sp>
          <p:nvSpPr>
            <p:cNvPr id="70" name="rc70"/>
            <p:cNvSpPr/>
            <p:nvPr/>
          </p:nvSpPr>
          <p:spPr>
            <a:xfrm>
              <a:off x="6627136" y="3552738"/>
              <a:ext cx="239888" cy="134110"/>
            </a:xfrm>
            <a:prstGeom prst="rect">
              <a:avLst/>
            </a:prstGeom>
            <a:solidFill>
              <a:srgbClr val="B3B3B3">
                <a:alpha val="85098"/>
              </a:srgbClr>
            </a:solidFill>
          </p:spPr>
          <p:txBody>
            <a:bodyPr/>
            <a:lstStyle/>
            <a:p/>
          </p:txBody>
        </p:sp>
        <p:sp>
          <p:nvSpPr>
            <p:cNvPr id="71" name="rc71"/>
            <p:cNvSpPr/>
            <p:nvPr/>
          </p:nvSpPr>
          <p:spPr>
            <a:xfrm>
              <a:off x="6893679" y="3314585"/>
              <a:ext cx="239888" cy="240423"/>
            </a:xfrm>
            <a:prstGeom prst="rect">
              <a:avLst/>
            </a:prstGeom>
            <a:solidFill>
              <a:srgbClr val="B3B3B3">
                <a:alpha val="85098"/>
              </a:srgbClr>
            </a:solidFill>
          </p:spPr>
          <p:txBody>
            <a:bodyPr/>
            <a:lstStyle/>
            <a:p/>
          </p:txBody>
        </p:sp>
        <p:sp>
          <p:nvSpPr>
            <p:cNvPr id="72" name="rc72"/>
            <p:cNvSpPr/>
            <p:nvPr/>
          </p:nvSpPr>
          <p:spPr>
            <a:xfrm>
              <a:off x="7160222" y="3291525"/>
              <a:ext cx="239888" cy="345738"/>
            </a:xfrm>
            <a:prstGeom prst="rect">
              <a:avLst/>
            </a:prstGeom>
            <a:solidFill>
              <a:srgbClr val="B3B3B3">
                <a:alpha val="85098"/>
              </a:srgbClr>
            </a:solidFill>
          </p:spPr>
          <p:txBody>
            <a:bodyPr/>
            <a:lstStyle/>
            <a:p/>
          </p:txBody>
        </p:sp>
        <p:sp>
          <p:nvSpPr>
            <p:cNvPr id="73" name="rc73"/>
            <p:cNvSpPr/>
            <p:nvPr/>
          </p:nvSpPr>
          <p:spPr>
            <a:xfrm>
              <a:off x="7426765" y="3349076"/>
              <a:ext cx="239888" cy="211550"/>
            </a:xfrm>
            <a:prstGeom prst="rect">
              <a:avLst/>
            </a:prstGeom>
            <a:solidFill>
              <a:srgbClr val="B3B3B3">
                <a:alpha val="85098"/>
              </a:srgbClr>
            </a:solidFill>
          </p:spPr>
          <p:txBody>
            <a:bodyPr/>
            <a:lstStyle/>
            <a:p/>
          </p:txBody>
        </p:sp>
        <p:sp>
          <p:nvSpPr>
            <p:cNvPr id="74" name="rc74"/>
            <p:cNvSpPr/>
            <p:nvPr/>
          </p:nvSpPr>
          <p:spPr>
            <a:xfrm>
              <a:off x="7693308" y="3588345"/>
              <a:ext cx="239888" cy="52755"/>
            </a:xfrm>
            <a:prstGeom prst="rect">
              <a:avLst/>
            </a:prstGeom>
            <a:solidFill>
              <a:srgbClr val="B3B3B3">
                <a:alpha val="85098"/>
              </a:srgbClr>
            </a:solidFill>
          </p:spPr>
          <p:txBody>
            <a:bodyPr/>
            <a:lstStyle/>
            <a:p/>
          </p:txBody>
        </p:sp>
        <p:sp>
          <p:nvSpPr>
            <p:cNvPr id="75" name="rc75"/>
            <p:cNvSpPr/>
            <p:nvPr/>
          </p:nvSpPr>
          <p:spPr>
            <a:xfrm>
              <a:off x="7959851" y="3591673"/>
              <a:ext cx="239888" cy="52442"/>
            </a:xfrm>
            <a:prstGeom prst="rect">
              <a:avLst/>
            </a:prstGeom>
            <a:solidFill>
              <a:srgbClr val="B3B3B3">
                <a:alpha val="85098"/>
              </a:srgbClr>
            </a:solidFill>
          </p:spPr>
          <p:txBody>
            <a:bodyPr/>
            <a:lstStyle/>
            <a:p/>
          </p:txBody>
        </p:sp>
        <p:sp>
          <p:nvSpPr>
            <p:cNvPr id="76" name="pl76"/>
            <p:cNvSpPr/>
            <p:nvPr/>
          </p:nvSpPr>
          <p:spPr>
            <a:xfrm>
              <a:off x="1416218" y="2075428"/>
              <a:ext cx="6663577" cy="412236"/>
            </a:xfrm>
            <a:custGeom>
              <a:avLst/>
              <a:pathLst>
                <a:path w="6663577" h="412236">
                  <a:moveTo>
                    <a:pt x="0" y="82447"/>
                  </a:moveTo>
                  <a:lnTo>
                    <a:pt x="266543" y="61835"/>
                  </a:lnTo>
                  <a:lnTo>
                    <a:pt x="533086" y="82447"/>
                  </a:lnTo>
                  <a:lnTo>
                    <a:pt x="799629" y="82447"/>
                  </a:lnTo>
                  <a:lnTo>
                    <a:pt x="1066172" y="103059"/>
                  </a:lnTo>
                  <a:lnTo>
                    <a:pt x="1332715" y="41223"/>
                  </a:lnTo>
                  <a:lnTo>
                    <a:pt x="1599258" y="0"/>
                  </a:lnTo>
                  <a:lnTo>
                    <a:pt x="1865801" y="0"/>
                  </a:lnTo>
                  <a:lnTo>
                    <a:pt x="2132344" y="61835"/>
                  </a:lnTo>
                  <a:lnTo>
                    <a:pt x="2398888" y="103059"/>
                  </a:lnTo>
                  <a:lnTo>
                    <a:pt x="2665431" y="82447"/>
                  </a:lnTo>
                  <a:lnTo>
                    <a:pt x="2931974" y="82447"/>
                  </a:lnTo>
                  <a:lnTo>
                    <a:pt x="3198517" y="103059"/>
                  </a:lnTo>
                  <a:lnTo>
                    <a:pt x="3465060" y="41223"/>
                  </a:lnTo>
                  <a:lnTo>
                    <a:pt x="3731603" y="82447"/>
                  </a:lnTo>
                  <a:lnTo>
                    <a:pt x="3998146" y="61835"/>
                  </a:lnTo>
                  <a:lnTo>
                    <a:pt x="4264689" y="103059"/>
                  </a:lnTo>
                  <a:lnTo>
                    <a:pt x="4531233" y="82447"/>
                  </a:lnTo>
                  <a:lnTo>
                    <a:pt x="4797776" y="164894"/>
                  </a:lnTo>
                  <a:lnTo>
                    <a:pt x="5064319" y="226729"/>
                  </a:lnTo>
                  <a:lnTo>
                    <a:pt x="5330862" y="309177"/>
                  </a:lnTo>
                  <a:lnTo>
                    <a:pt x="5597405" y="412236"/>
                  </a:lnTo>
                  <a:lnTo>
                    <a:pt x="5863948" y="350400"/>
                  </a:lnTo>
                  <a:lnTo>
                    <a:pt x="6130491" y="412236"/>
                  </a:lnTo>
                  <a:lnTo>
                    <a:pt x="6397034" y="350400"/>
                  </a:lnTo>
                  <a:lnTo>
                    <a:pt x="6663577" y="35040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96040"/>
              <a:ext cx="6663577" cy="597742"/>
            </a:xfrm>
            <a:custGeom>
              <a:avLst/>
              <a:pathLst>
                <a:path w="6663577" h="597742">
                  <a:moveTo>
                    <a:pt x="0" y="247341"/>
                  </a:moveTo>
                  <a:lnTo>
                    <a:pt x="266543" y="185506"/>
                  </a:lnTo>
                  <a:lnTo>
                    <a:pt x="533086" y="226729"/>
                  </a:lnTo>
                  <a:lnTo>
                    <a:pt x="799629" y="247341"/>
                  </a:lnTo>
                  <a:lnTo>
                    <a:pt x="1066172" y="123670"/>
                  </a:lnTo>
                  <a:lnTo>
                    <a:pt x="1332715" y="41223"/>
                  </a:lnTo>
                  <a:lnTo>
                    <a:pt x="1599258" y="0"/>
                  </a:lnTo>
                  <a:lnTo>
                    <a:pt x="1865801" y="61835"/>
                  </a:lnTo>
                  <a:lnTo>
                    <a:pt x="2132344" y="185506"/>
                  </a:lnTo>
                  <a:lnTo>
                    <a:pt x="2398888" y="247341"/>
                  </a:lnTo>
                  <a:lnTo>
                    <a:pt x="2665431" y="144282"/>
                  </a:lnTo>
                  <a:lnTo>
                    <a:pt x="2931974" y="123670"/>
                  </a:lnTo>
                  <a:lnTo>
                    <a:pt x="3198517" y="144282"/>
                  </a:lnTo>
                  <a:lnTo>
                    <a:pt x="3465060" y="144282"/>
                  </a:lnTo>
                  <a:lnTo>
                    <a:pt x="3731603" y="103059"/>
                  </a:lnTo>
                  <a:lnTo>
                    <a:pt x="3998146" y="123670"/>
                  </a:lnTo>
                  <a:lnTo>
                    <a:pt x="4264689" y="123670"/>
                  </a:lnTo>
                  <a:lnTo>
                    <a:pt x="4531233" y="144282"/>
                  </a:lnTo>
                  <a:lnTo>
                    <a:pt x="4797776" y="206118"/>
                  </a:lnTo>
                  <a:lnTo>
                    <a:pt x="5064319" y="247341"/>
                  </a:lnTo>
                  <a:lnTo>
                    <a:pt x="5330862" y="391624"/>
                  </a:lnTo>
                  <a:lnTo>
                    <a:pt x="5597405" y="577130"/>
                  </a:lnTo>
                  <a:lnTo>
                    <a:pt x="5863948" y="597742"/>
                  </a:lnTo>
                  <a:lnTo>
                    <a:pt x="6130491" y="556518"/>
                  </a:lnTo>
                  <a:lnTo>
                    <a:pt x="6397034" y="371012"/>
                  </a:lnTo>
                  <a:lnTo>
                    <a:pt x="6663577" y="371012"/>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68679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21987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8642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55928"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6686790"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6953334"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7219877"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7" name="tx97"/>
            <p:cNvSpPr/>
            <p:nvPr/>
          </p:nvSpPr>
          <p:spPr>
            <a:xfrm>
              <a:off x="748642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752963"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9" name="tx99"/>
            <p:cNvSpPr/>
            <p:nvPr/>
          </p:nvSpPr>
          <p:spPr>
            <a:xfrm>
              <a:off x="801950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100" name="tx100"/>
            <p:cNvSpPr/>
            <p:nvPr/>
          </p:nvSpPr>
          <p:spPr>
            <a:xfrm>
              <a:off x="1340869" y="40100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1" name="tx101"/>
            <p:cNvSpPr/>
            <p:nvPr/>
          </p:nvSpPr>
          <p:spPr>
            <a:xfrm>
              <a:off x="2673584" y="40383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2" name="tx102"/>
            <p:cNvSpPr/>
            <p:nvPr/>
          </p:nvSpPr>
          <p:spPr>
            <a:xfrm>
              <a:off x="4006300" y="40134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3" name="tx103"/>
            <p:cNvSpPr/>
            <p:nvPr/>
          </p:nvSpPr>
          <p:spPr>
            <a:xfrm>
              <a:off x="5339016" y="402317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6375043" y="39139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05" name="tx105"/>
            <p:cNvSpPr/>
            <p:nvPr/>
          </p:nvSpPr>
          <p:spPr>
            <a:xfrm>
              <a:off x="6641586" y="38609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6" name="tx106"/>
            <p:cNvSpPr/>
            <p:nvPr/>
          </p:nvSpPr>
          <p:spPr>
            <a:xfrm>
              <a:off x="6908130" y="37950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7" name="tx107"/>
            <p:cNvSpPr/>
            <p:nvPr/>
          </p:nvSpPr>
          <p:spPr>
            <a:xfrm>
              <a:off x="7174673" y="38361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08" name="tx108"/>
            <p:cNvSpPr/>
            <p:nvPr/>
          </p:nvSpPr>
          <p:spPr>
            <a:xfrm>
              <a:off x="7441216" y="37978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9" name="tx109"/>
            <p:cNvSpPr/>
            <p:nvPr/>
          </p:nvSpPr>
          <p:spPr>
            <a:xfrm>
              <a:off x="7707759" y="38380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10" name="tx110"/>
            <p:cNvSpPr/>
            <p:nvPr/>
          </p:nvSpPr>
          <p:spPr>
            <a:xfrm>
              <a:off x="7974302" y="38409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111" name="tx111"/>
            <p:cNvSpPr/>
            <p:nvPr/>
          </p:nvSpPr>
          <p:spPr>
            <a:xfrm>
              <a:off x="1355928" y="38280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2" name="tx112"/>
            <p:cNvSpPr/>
            <p:nvPr/>
          </p:nvSpPr>
          <p:spPr>
            <a:xfrm>
              <a:off x="2673584" y="39888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4006300" y="3901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4" name="tx114"/>
            <p:cNvSpPr/>
            <p:nvPr/>
          </p:nvSpPr>
          <p:spPr>
            <a:xfrm>
              <a:off x="5339016" y="391565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 name="tx115"/>
            <p:cNvSpPr/>
            <p:nvPr/>
          </p:nvSpPr>
          <p:spPr>
            <a:xfrm>
              <a:off x="6405188" y="37254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6671731" y="35793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7" name="tx117"/>
            <p:cNvSpPr/>
            <p:nvPr/>
          </p:nvSpPr>
          <p:spPr>
            <a:xfrm>
              <a:off x="6908130" y="33943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8" name="tx118"/>
            <p:cNvSpPr/>
            <p:nvPr/>
          </p:nvSpPr>
          <p:spPr>
            <a:xfrm>
              <a:off x="7174673" y="342527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19" name="tx119"/>
            <p:cNvSpPr/>
            <p:nvPr/>
          </p:nvSpPr>
          <p:spPr>
            <a:xfrm>
              <a:off x="7441216" y="3414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20" name="tx120"/>
            <p:cNvSpPr/>
            <p:nvPr/>
          </p:nvSpPr>
          <p:spPr>
            <a:xfrm>
              <a:off x="7737904" y="35756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1" name="tx121"/>
            <p:cNvSpPr/>
            <p:nvPr/>
          </p:nvSpPr>
          <p:spPr>
            <a:xfrm>
              <a:off x="8004447" y="3578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2" name="tx122"/>
            <p:cNvSpPr/>
            <p:nvPr/>
          </p:nvSpPr>
          <p:spPr>
            <a:xfrm>
              <a:off x="1310724" y="3631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23" name="tx123"/>
            <p:cNvSpPr/>
            <p:nvPr/>
          </p:nvSpPr>
          <p:spPr>
            <a:xfrm>
              <a:off x="2673584" y="38989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4" name="tx124"/>
            <p:cNvSpPr/>
            <p:nvPr/>
          </p:nvSpPr>
          <p:spPr>
            <a:xfrm>
              <a:off x="3976155" y="377571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25" name="tx125"/>
            <p:cNvSpPr/>
            <p:nvPr/>
          </p:nvSpPr>
          <p:spPr>
            <a:xfrm>
              <a:off x="5354075" y="37842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6" name="tx126"/>
            <p:cNvSpPr/>
            <p:nvPr/>
          </p:nvSpPr>
          <p:spPr>
            <a:xfrm>
              <a:off x="6375043" y="36208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27" name="tx127"/>
            <p:cNvSpPr/>
            <p:nvPr/>
          </p:nvSpPr>
          <p:spPr>
            <a:xfrm>
              <a:off x="6641586" y="34346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8" name="tx128"/>
            <p:cNvSpPr/>
            <p:nvPr/>
          </p:nvSpPr>
          <p:spPr>
            <a:xfrm>
              <a:off x="6908130" y="3196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29" name="tx129"/>
            <p:cNvSpPr/>
            <p:nvPr/>
          </p:nvSpPr>
          <p:spPr>
            <a:xfrm>
              <a:off x="7174673" y="31748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42.1</a:t>
              </a:r>
            </a:p>
          </p:txBody>
        </p:sp>
        <p:sp>
          <p:nvSpPr>
            <p:cNvPr id="130" name="tx130"/>
            <p:cNvSpPr/>
            <p:nvPr/>
          </p:nvSpPr>
          <p:spPr>
            <a:xfrm>
              <a:off x="7441216" y="32309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a:t>
              </a:r>
            </a:p>
          </p:txBody>
        </p:sp>
        <p:sp>
          <p:nvSpPr>
            <p:cNvPr id="131" name="tx131"/>
            <p:cNvSpPr/>
            <p:nvPr/>
          </p:nvSpPr>
          <p:spPr>
            <a:xfrm>
              <a:off x="7752963" y="3471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2" name="tx132"/>
            <p:cNvSpPr/>
            <p:nvPr/>
          </p:nvSpPr>
          <p:spPr>
            <a:xfrm>
              <a:off x="7974302" y="3473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33" name="tx13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39902" y="347655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639902" y="28893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6" name="tx136"/>
            <p:cNvSpPr/>
            <p:nvPr/>
          </p:nvSpPr>
          <p:spPr>
            <a:xfrm>
              <a:off x="639902" y="23021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4" name="tx154"/>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5" name="pl15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p:txBody>
        </p:sp>
        <p:sp>
          <p:nvSpPr>
            <p:cNvPr id="160" name="rc160"/>
            <p:cNvSpPr/>
            <p:nvPr/>
          </p:nvSpPr>
          <p:spPr>
            <a:xfrm>
              <a:off x="5565324" y="4979579"/>
              <a:ext cx="201456" cy="201456"/>
            </a:xfrm>
            <a:prstGeom prst="rect">
              <a:avLst/>
            </a:prstGeom>
            <a:solidFill>
              <a:srgbClr val="1CABE2">
                <a:alpha val="85098"/>
              </a:srgbClr>
            </a:solidFill>
          </p:spPr>
          <p:txBody>
            <a:bodyPr/>
            <a:lstStyle/>
            <a:p/>
          </p:txBody>
        </p:sp>
        <p:sp>
          <p:nvSpPr>
            <p:cNvPr id="161" name="tx16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4" name="tx164"/>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5" name="pl165"/>
            <p:cNvSpPr/>
            <p:nvPr/>
          </p:nvSpPr>
          <p:spPr>
            <a:xfrm>
              <a:off x="25768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379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90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8573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4184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726143"/>
              <a:ext cx="4228133" cy="119033"/>
            </a:xfrm>
            <a:prstGeom prst="rect">
              <a:avLst/>
            </a:prstGeom>
            <a:solidFill>
              <a:srgbClr val="1CABE2">
                <a:alpha val="85098"/>
              </a:srgbClr>
            </a:solidFill>
          </p:spPr>
          <p:txBody>
            <a:bodyPr/>
            <a:lstStyle/>
            <a:p/>
          </p:txBody>
        </p:sp>
        <p:sp>
          <p:nvSpPr>
            <p:cNvPr id="175" name="rc175"/>
            <p:cNvSpPr/>
            <p:nvPr/>
          </p:nvSpPr>
          <p:spPr>
            <a:xfrm>
              <a:off x="1296273" y="5577352"/>
              <a:ext cx="6213248" cy="119033"/>
            </a:xfrm>
            <a:prstGeom prst="rect">
              <a:avLst/>
            </a:prstGeom>
            <a:solidFill>
              <a:srgbClr val="1CABE2">
                <a:alpha val="85098"/>
              </a:srgbClr>
            </a:solidFill>
          </p:spPr>
          <p:txBody>
            <a:bodyPr/>
            <a:lstStyle/>
            <a:p/>
          </p:txBody>
        </p:sp>
        <p:sp>
          <p:nvSpPr>
            <p:cNvPr id="176" name="rc176"/>
            <p:cNvSpPr/>
            <p:nvPr/>
          </p:nvSpPr>
          <p:spPr>
            <a:xfrm>
              <a:off x="1296273" y="5428560"/>
              <a:ext cx="6173807" cy="119033"/>
            </a:xfrm>
            <a:prstGeom prst="rect">
              <a:avLst/>
            </a:prstGeom>
            <a:solidFill>
              <a:srgbClr val="1CABE2">
                <a:alpha val="85098"/>
              </a:srgbClr>
            </a:solidFill>
          </p:spPr>
          <p:txBody>
            <a:bodyPr/>
            <a:lstStyle/>
            <a:p/>
          </p:txBody>
        </p:sp>
        <p:sp>
          <p:nvSpPr>
            <p:cNvPr id="177" name="rc177"/>
            <p:cNvSpPr/>
            <p:nvPr/>
          </p:nvSpPr>
          <p:spPr>
            <a:xfrm>
              <a:off x="5524407" y="5726143"/>
              <a:ext cx="704560" cy="119033"/>
            </a:xfrm>
            <a:prstGeom prst="rect">
              <a:avLst/>
            </a:prstGeom>
            <a:solidFill>
              <a:srgbClr val="B3B3B3">
                <a:alpha val="85098"/>
              </a:srgbClr>
            </a:solidFill>
          </p:spPr>
          <p:txBody>
            <a:bodyPr/>
            <a:lstStyle/>
            <a:p/>
          </p:txBody>
        </p:sp>
        <p:sp>
          <p:nvSpPr>
            <p:cNvPr id="178" name="rc178"/>
            <p:cNvSpPr/>
            <p:nvPr/>
          </p:nvSpPr>
          <p:spPr>
            <a:xfrm>
              <a:off x="7509522" y="5577352"/>
              <a:ext cx="690218" cy="119033"/>
            </a:xfrm>
            <a:prstGeom prst="rect">
              <a:avLst/>
            </a:prstGeom>
            <a:solidFill>
              <a:srgbClr val="B3B3B3">
                <a:alpha val="85098"/>
              </a:srgbClr>
            </a:solidFill>
          </p:spPr>
          <p:txBody>
            <a:bodyPr/>
            <a:lstStyle/>
            <a:p/>
          </p:txBody>
        </p:sp>
        <p:sp>
          <p:nvSpPr>
            <p:cNvPr id="179" name="rc179"/>
            <p:cNvSpPr/>
            <p:nvPr/>
          </p:nvSpPr>
          <p:spPr>
            <a:xfrm>
              <a:off x="7470080" y="5428560"/>
              <a:ext cx="686120" cy="119033"/>
            </a:xfrm>
            <a:prstGeom prst="rect">
              <a:avLst/>
            </a:prstGeom>
            <a:solidFill>
              <a:srgbClr val="B3B3B3">
                <a:alpha val="85098"/>
              </a:srgbClr>
            </a:solidFill>
          </p:spPr>
          <p:txBody>
            <a:bodyPr/>
            <a:lstStyle/>
            <a:p/>
          </p:txBody>
        </p:sp>
        <p:sp>
          <p:nvSpPr>
            <p:cNvPr id="180" name="tx180"/>
            <p:cNvSpPr/>
            <p:nvPr/>
          </p:nvSpPr>
          <p:spPr>
            <a:xfrm>
              <a:off x="6341494"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81" name="tx181"/>
            <p:cNvSpPr/>
            <p:nvPr/>
          </p:nvSpPr>
          <p:spPr>
            <a:xfrm>
              <a:off x="8264049"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a:t>
              </a:r>
            </a:p>
          </p:txBody>
        </p:sp>
        <p:sp>
          <p:nvSpPr>
            <p:cNvPr id="182" name="tx182"/>
            <p:cNvSpPr/>
            <p:nvPr/>
          </p:nvSpPr>
          <p:spPr>
            <a:xfrm>
              <a:off x="826872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3" name="tx183"/>
            <p:cNvSpPr/>
            <p:nvPr/>
          </p:nvSpPr>
          <p:spPr>
            <a:xfrm>
              <a:off x="329781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a:t>
              </a:r>
            </a:p>
          </p:txBody>
        </p:sp>
        <p:sp>
          <p:nvSpPr>
            <p:cNvPr id="184" name="tx184"/>
            <p:cNvSpPr/>
            <p:nvPr/>
          </p:nvSpPr>
          <p:spPr>
            <a:xfrm>
              <a:off x="429037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85" name="tx185"/>
            <p:cNvSpPr/>
            <p:nvPr/>
          </p:nvSpPr>
          <p:spPr>
            <a:xfrm>
              <a:off x="427065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24.1</a:t>
              </a:r>
            </a:p>
          </p:txBody>
        </p:sp>
        <p:sp>
          <p:nvSpPr>
            <p:cNvPr id="186" name="tx186"/>
            <p:cNvSpPr/>
            <p:nvPr/>
          </p:nvSpPr>
          <p:spPr>
            <a:xfrm>
              <a:off x="579631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7" name="tx187"/>
            <p:cNvSpPr/>
            <p:nvPr/>
          </p:nvSpPr>
          <p:spPr>
            <a:xfrm>
              <a:off x="7774259"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8" name="tx188"/>
            <p:cNvSpPr/>
            <p:nvPr/>
          </p:nvSpPr>
          <p:spPr>
            <a:xfrm>
              <a:off x="7732769"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9" name="tx18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73309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629420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6" name="tx196"/>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7" name="tx197"/>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8" name="tx198"/>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Paraguay.
En 2025, la cobertura de la vacuna DTP1 en Paraguay se mantuvo constante en el 82 %. El número de niños que no recibieron ninguna dosis de la vacuna DTP (niños sin ninguna dosis) se mantuvo constante, pasando de 24 000 en 2024 a 24 000 en 2025.
La cobertura de la DTP3 se mantuvo constante en el 80 % en 2025, lo que dejó a 27 000 niños vulnerables a enfermedades prevenibles mediante vacunación.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82 % y la de la DTP3, del 80 %, lo que dejó a 27 000 niños sin vacunar o con una vacunación incompleta, incluidos 24 000 que no habían recibido ninguna dosis y 3 000 con protección solo parcial.</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19741"/>
            </a:xfrm>
            <a:custGeom>
              <a:avLst/>
              <a:pathLst>
                <a:path w="3397293" h="419741">
                  <a:moveTo>
                    <a:pt x="0" y="83948"/>
                  </a:moveTo>
                  <a:lnTo>
                    <a:pt x="135891" y="62961"/>
                  </a:lnTo>
                  <a:lnTo>
                    <a:pt x="271783" y="83948"/>
                  </a:lnTo>
                  <a:lnTo>
                    <a:pt x="407675" y="83948"/>
                  </a:lnTo>
                  <a:lnTo>
                    <a:pt x="543566" y="104935"/>
                  </a:lnTo>
                  <a:lnTo>
                    <a:pt x="679458" y="41974"/>
                  </a:lnTo>
                  <a:lnTo>
                    <a:pt x="815350" y="0"/>
                  </a:lnTo>
                  <a:lnTo>
                    <a:pt x="951242" y="0"/>
                  </a:lnTo>
                  <a:lnTo>
                    <a:pt x="1087133" y="62961"/>
                  </a:lnTo>
                  <a:lnTo>
                    <a:pt x="1223025" y="104935"/>
                  </a:lnTo>
                  <a:lnTo>
                    <a:pt x="1358917" y="83948"/>
                  </a:lnTo>
                  <a:lnTo>
                    <a:pt x="1494809" y="83948"/>
                  </a:lnTo>
                  <a:lnTo>
                    <a:pt x="1630700" y="104935"/>
                  </a:lnTo>
                  <a:lnTo>
                    <a:pt x="1766592" y="41974"/>
                  </a:lnTo>
                  <a:lnTo>
                    <a:pt x="1902484" y="83948"/>
                  </a:lnTo>
                  <a:lnTo>
                    <a:pt x="2038375" y="62961"/>
                  </a:lnTo>
                  <a:lnTo>
                    <a:pt x="2174267" y="104935"/>
                  </a:lnTo>
                  <a:lnTo>
                    <a:pt x="2310159" y="83948"/>
                  </a:lnTo>
                  <a:lnTo>
                    <a:pt x="2446051" y="167896"/>
                  </a:lnTo>
                  <a:lnTo>
                    <a:pt x="2581942" y="230858"/>
                  </a:lnTo>
                  <a:lnTo>
                    <a:pt x="2717834" y="314806"/>
                  </a:lnTo>
                  <a:lnTo>
                    <a:pt x="2853726" y="419741"/>
                  </a:lnTo>
                  <a:lnTo>
                    <a:pt x="2989618" y="356780"/>
                  </a:lnTo>
                  <a:lnTo>
                    <a:pt x="3125509" y="419741"/>
                  </a:lnTo>
                  <a:lnTo>
                    <a:pt x="3261401" y="356780"/>
                  </a:lnTo>
                  <a:lnTo>
                    <a:pt x="3397293" y="35678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19741"/>
            </a:xfrm>
            <a:custGeom>
              <a:avLst/>
              <a:pathLst>
                <a:path w="3397293" h="419741">
                  <a:moveTo>
                    <a:pt x="0" y="83948"/>
                  </a:moveTo>
                  <a:lnTo>
                    <a:pt x="135891" y="62961"/>
                  </a:lnTo>
                  <a:lnTo>
                    <a:pt x="271783" y="83948"/>
                  </a:lnTo>
                  <a:lnTo>
                    <a:pt x="407675" y="83948"/>
                  </a:lnTo>
                  <a:lnTo>
                    <a:pt x="543566" y="104935"/>
                  </a:lnTo>
                  <a:lnTo>
                    <a:pt x="679458" y="41974"/>
                  </a:lnTo>
                  <a:lnTo>
                    <a:pt x="815350" y="0"/>
                  </a:lnTo>
                  <a:lnTo>
                    <a:pt x="951242" y="0"/>
                  </a:lnTo>
                  <a:lnTo>
                    <a:pt x="1087133" y="62961"/>
                  </a:lnTo>
                  <a:lnTo>
                    <a:pt x="1223025" y="104935"/>
                  </a:lnTo>
                  <a:lnTo>
                    <a:pt x="1358917" y="83948"/>
                  </a:lnTo>
                  <a:lnTo>
                    <a:pt x="1494809" y="83948"/>
                  </a:lnTo>
                  <a:lnTo>
                    <a:pt x="1630700" y="104935"/>
                  </a:lnTo>
                  <a:lnTo>
                    <a:pt x="1766592" y="41974"/>
                  </a:lnTo>
                  <a:lnTo>
                    <a:pt x="1902484" y="83948"/>
                  </a:lnTo>
                  <a:lnTo>
                    <a:pt x="2038375" y="62961"/>
                  </a:lnTo>
                  <a:lnTo>
                    <a:pt x="2174267" y="104935"/>
                  </a:lnTo>
                  <a:lnTo>
                    <a:pt x="2310159" y="83948"/>
                  </a:lnTo>
                  <a:lnTo>
                    <a:pt x="2446051" y="167896"/>
                  </a:lnTo>
                  <a:lnTo>
                    <a:pt x="2581942" y="230858"/>
                  </a:lnTo>
                  <a:lnTo>
                    <a:pt x="2717834" y="314806"/>
                  </a:lnTo>
                  <a:lnTo>
                    <a:pt x="2853726" y="419741"/>
                  </a:lnTo>
                  <a:lnTo>
                    <a:pt x="2989618" y="356780"/>
                  </a:lnTo>
                  <a:lnTo>
                    <a:pt x="3125509" y="419741"/>
                  </a:lnTo>
                  <a:lnTo>
                    <a:pt x="3261401" y="356780"/>
                  </a:lnTo>
                  <a:lnTo>
                    <a:pt x="3397293" y="35678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19741"/>
            </a:xfrm>
            <a:custGeom>
              <a:avLst/>
              <a:pathLst>
                <a:path w="3397293" h="419741">
                  <a:moveTo>
                    <a:pt x="0" y="83948"/>
                  </a:moveTo>
                  <a:lnTo>
                    <a:pt x="135891" y="62961"/>
                  </a:lnTo>
                  <a:lnTo>
                    <a:pt x="271783" y="83948"/>
                  </a:lnTo>
                  <a:lnTo>
                    <a:pt x="407675" y="83948"/>
                  </a:lnTo>
                  <a:lnTo>
                    <a:pt x="543566" y="104935"/>
                  </a:lnTo>
                  <a:lnTo>
                    <a:pt x="679458" y="41974"/>
                  </a:lnTo>
                  <a:lnTo>
                    <a:pt x="815350" y="0"/>
                  </a:lnTo>
                  <a:lnTo>
                    <a:pt x="951242" y="0"/>
                  </a:lnTo>
                  <a:lnTo>
                    <a:pt x="1087133" y="62961"/>
                  </a:lnTo>
                  <a:lnTo>
                    <a:pt x="1223025" y="104935"/>
                  </a:lnTo>
                  <a:lnTo>
                    <a:pt x="1358917" y="83948"/>
                  </a:lnTo>
                  <a:lnTo>
                    <a:pt x="1494809" y="83948"/>
                  </a:lnTo>
                  <a:lnTo>
                    <a:pt x="1630700" y="104935"/>
                  </a:lnTo>
                  <a:lnTo>
                    <a:pt x="1766592" y="41974"/>
                  </a:lnTo>
                  <a:lnTo>
                    <a:pt x="1902484" y="83948"/>
                  </a:lnTo>
                  <a:lnTo>
                    <a:pt x="2038375" y="62961"/>
                  </a:lnTo>
                  <a:lnTo>
                    <a:pt x="2174267" y="104935"/>
                  </a:lnTo>
                  <a:lnTo>
                    <a:pt x="2310159" y="83948"/>
                  </a:lnTo>
                  <a:lnTo>
                    <a:pt x="2446051" y="167896"/>
                  </a:lnTo>
                  <a:lnTo>
                    <a:pt x="2581942" y="230858"/>
                  </a:lnTo>
                  <a:lnTo>
                    <a:pt x="2717834" y="314806"/>
                  </a:lnTo>
                  <a:lnTo>
                    <a:pt x="2853726" y="419741"/>
                  </a:lnTo>
                  <a:lnTo>
                    <a:pt x="2989618" y="356780"/>
                  </a:lnTo>
                  <a:lnTo>
                    <a:pt x="3125509" y="419741"/>
                  </a:lnTo>
                  <a:lnTo>
                    <a:pt x="3261401" y="356780"/>
                  </a:lnTo>
                  <a:lnTo>
                    <a:pt x="3397293" y="35678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1405107"/>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Paraguay,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93109"/>
              <a:ext cx="3397293" cy="1469096"/>
            </a:xfrm>
            <a:custGeom>
              <a:avLst/>
              <a:pathLst>
                <a:path w="3397293" h="1469096">
                  <a:moveTo>
                    <a:pt x="0" y="293819"/>
                  </a:moveTo>
                  <a:lnTo>
                    <a:pt x="135891" y="220364"/>
                  </a:lnTo>
                  <a:lnTo>
                    <a:pt x="271783" y="293819"/>
                  </a:lnTo>
                  <a:lnTo>
                    <a:pt x="407675" y="293819"/>
                  </a:lnTo>
                  <a:lnTo>
                    <a:pt x="543566" y="367274"/>
                  </a:lnTo>
                  <a:lnTo>
                    <a:pt x="679458" y="146909"/>
                  </a:lnTo>
                  <a:lnTo>
                    <a:pt x="815350" y="0"/>
                  </a:lnTo>
                  <a:lnTo>
                    <a:pt x="951242" y="0"/>
                  </a:lnTo>
                  <a:lnTo>
                    <a:pt x="1087133" y="220364"/>
                  </a:lnTo>
                  <a:lnTo>
                    <a:pt x="1223025" y="367274"/>
                  </a:lnTo>
                  <a:lnTo>
                    <a:pt x="1358917" y="293819"/>
                  </a:lnTo>
                  <a:lnTo>
                    <a:pt x="1494809" y="293819"/>
                  </a:lnTo>
                  <a:lnTo>
                    <a:pt x="1630700" y="367274"/>
                  </a:lnTo>
                  <a:lnTo>
                    <a:pt x="1766592" y="146909"/>
                  </a:lnTo>
                  <a:lnTo>
                    <a:pt x="1902484" y="293819"/>
                  </a:lnTo>
                  <a:lnTo>
                    <a:pt x="2038375" y="220364"/>
                  </a:lnTo>
                  <a:lnTo>
                    <a:pt x="2174267" y="367274"/>
                  </a:lnTo>
                  <a:lnTo>
                    <a:pt x="2310159" y="293819"/>
                  </a:lnTo>
                  <a:lnTo>
                    <a:pt x="2446051" y="587638"/>
                  </a:lnTo>
                  <a:lnTo>
                    <a:pt x="2581942" y="808003"/>
                  </a:lnTo>
                  <a:lnTo>
                    <a:pt x="2717834" y="1101822"/>
                  </a:lnTo>
                  <a:lnTo>
                    <a:pt x="2853726" y="1469096"/>
                  </a:lnTo>
                  <a:lnTo>
                    <a:pt x="2989618" y="1248732"/>
                  </a:lnTo>
                  <a:lnTo>
                    <a:pt x="3125509" y="1469096"/>
                  </a:lnTo>
                  <a:lnTo>
                    <a:pt x="3261401" y="1248732"/>
                  </a:lnTo>
                  <a:lnTo>
                    <a:pt x="3397293" y="1248732"/>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93109"/>
              <a:ext cx="3397293" cy="1469096"/>
            </a:xfrm>
            <a:custGeom>
              <a:avLst/>
              <a:pathLst>
                <a:path w="3397293" h="1469096">
                  <a:moveTo>
                    <a:pt x="0" y="293819"/>
                  </a:moveTo>
                  <a:lnTo>
                    <a:pt x="135891" y="220364"/>
                  </a:lnTo>
                  <a:lnTo>
                    <a:pt x="271783" y="293819"/>
                  </a:lnTo>
                  <a:lnTo>
                    <a:pt x="407675" y="293819"/>
                  </a:lnTo>
                  <a:lnTo>
                    <a:pt x="543566" y="367274"/>
                  </a:lnTo>
                  <a:lnTo>
                    <a:pt x="679458" y="146909"/>
                  </a:lnTo>
                  <a:lnTo>
                    <a:pt x="815350" y="0"/>
                  </a:lnTo>
                  <a:lnTo>
                    <a:pt x="951242" y="0"/>
                  </a:lnTo>
                  <a:lnTo>
                    <a:pt x="1087133" y="220364"/>
                  </a:lnTo>
                  <a:lnTo>
                    <a:pt x="1223025" y="367274"/>
                  </a:lnTo>
                  <a:lnTo>
                    <a:pt x="1358917" y="293819"/>
                  </a:lnTo>
                  <a:lnTo>
                    <a:pt x="1494809" y="293819"/>
                  </a:lnTo>
                  <a:lnTo>
                    <a:pt x="1630700" y="367274"/>
                  </a:lnTo>
                  <a:lnTo>
                    <a:pt x="1766592" y="146909"/>
                  </a:lnTo>
                  <a:lnTo>
                    <a:pt x="1902484" y="293819"/>
                  </a:lnTo>
                  <a:lnTo>
                    <a:pt x="2038375" y="220364"/>
                  </a:lnTo>
                  <a:lnTo>
                    <a:pt x="2174267" y="367274"/>
                  </a:lnTo>
                  <a:lnTo>
                    <a:pt x="2310159" y="293819"/>
                  </a:lnTo>
                  <a:lnTo>
                    <a:pt x="2446051" y="587638"/>
                  </a:lnTo>
                  <a:lnTo>
                    <a:pt x="2581942" y="808003"/>
                  </a:lnTo>
                  <a:lnTo>
                    <a:pt x="2717834" y="1101822"/>
                  </a:lnTo>
                  <a:lnTo>
                    <a:pt x="2853726" y="1469096"/>
                  </a:lnTo>
                  <a:lnTo>
                    <a:pt x="2989618" y="1248732"/>
                  </a:lnTo>
                  <a:lnTo>
                    <a:pt x="3125509" y="1469096"/>
                  </a:lnTo>
                  <a:lnTo>
                    <a:pt x="3261401" y="1248732"/>
                  </a:lnTo>
                  <a:lnTo>
                    <a:pt x="3397293" y="124873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264437"/>
            </a:xfrm>
            <a:custGeom>
              <a:avLst/>
              <a:pathLst>
                <a:path w="0" h="264437">
                  <a:moveTo>
                    <a:pt x="0" y="26443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117527"/>
            </a:xfrm>
            <a:custGeom>
              <a:avLst/>
              <a:pathLst>
                <a:path w="0" h="117527">
                  <a:moveTo>
                    <a:pt x="0" y="1175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264437"/>
            </a:xfrm>
            <a:custGeom>
              <a:avLst/>
              <a:pathLst>
                <a:path w="0" h="264437">
                  <a:moveTo>
                    <a:pt x="0" y="26443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190982"/>
            </a:xfrm>
            <a:custGeom>
              <a:avLst/>
              <a:pathLst>
                <a:path w="0" h="190982">
                  <a:moveTo>
                    <a:pt x="0" y="1909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93109"/>
              <a:ext cx="3397293" cy="1469096"/>
            </a:xfrm>
            <a:custGeom>
              <a:avLst/>
              <a:pathLst>
                <a:path w="3397293" h="1469096">
                  <a:moveTo>
                    <a:pt x="0" y="293819"/>
                  </a:moveTo>
                  <a:lnTo>
                    <a:pt x="135891" y="220364"/>
                  </a:lnTo>
                  <a:lnTo>
                    <a:pt x="271783" y="293819"/>
                  </a:lnTo>
                  <a:lnTo>
                    <a:pt x="407675" y="293819"/>
                  </a:lnTo>
                  <a:lnTo>
                    <a:pt x="543566" y="367274"/>
                  </a:lnTo>
                  <a:lnTo>
                    <a:pt x="679458" y="146909"/>
                  </a:lnTo>
                  <a:lnTo>
                    <a:pt x="815350" y="0"/>
                  </a:lnTo>
                  <a:lnTo>
                    <a:pt x="951242" y="0"/>
                  </a:lnTo>
                  <a:lnTo>
                    <a:pt x="1087133" y="220364"/>
                  </a:lnTo>
                  <a:lnTo>
                    <a:pt x="1223025" y="367274"/>
                  </a:lnTo>
                  <a:lnTo>
                    <a:pt x="1358917" y="293819"/>
                  </a:lnTo>
                  <a:lnTo>
                    <a:pt x="1494809" y="293819"/>
                  </a:lnTo>
                  <a:lnTo>
                    <a:pt x="1630700" y="367274"/>
                  </a:lnTo>
                  <a:lnTo>
                    <a:pt x="1766592" y="146909"/>
                  </a:lnTo>
                  <a:lnTo>
                    <a:pt x="1902484" y="293819"/>
                  </a:lnTo>
                  <a:lnTo>
                    <a:pt x="2038375" y="220364"/>
                  </a:lnTo>
                  <a:lnTo>
                    <a:pt x="2174267" y="367274"/>
                  </a:lnTo>
                  <a:lnTo>
                    <a:pt x="2310159" y="293819"/>
                  </a:lnTo>
                  <a:lnTo>
                    <a:pt x="2446051" y="587638"/>
                  </a:lnTo>
                  <a:lnTo>
                    <a:pt x="2581942" y="808003"/>
                  </a:lnTo>
                  <a:lnTo>
                    <a:pt x="2717834" y="1101822"/>
                  </a:lnTo>
                  <a:lnTo>
                    <a:pt x="2853726" y="1469096"/>
                  </a:lnTo>
                  <a:lnTo>
                    <a:pt x="2989618" y="1248732"/>
                  </a:lnTo>
                  <a:lnTo>
                    <a:pt x="3125509" y="1469096"/>
                  </a:lnTo>
                  <a:lnTo>
                    <a:pt x="3261401" y="1248732"/>
                  </a:lnTo>
                  <a:lnTo>
                    <a:pt x="3397293" y="1248732"/>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55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86977"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66436" y="2455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45895"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6" name="tx116"/>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7166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806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896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9860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0758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2615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33513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4411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3530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6207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4982346" cy="110182"/>
            </a:xfrm>
            <a:prstGeom prst="rect">
              <a:avLst/>
            </a:prstGeom>
            <a:solidFill>
              <a:srgbClr val="1CABE2">
                <a:alpha val="80000"/>
              </a:srgbClr>
            </a:solidFill>
          </p:spPr>
          <p:txBody>
            <a:bodyPr/>
            <a:lstStyle/>
            <a:p/>
          </p:txBody>
        </p:sp>
        <p:sp>
          <p:nvSpPr>
            <p:cNvPr id="134" name="rc134"/>
            <p:cNvSpPr/>
            <p:nvPr/>
          </p:nvSpPr>
          <p:spPr>
            <a:xfrm>
              <a:off x="1317178" y="5634770"/>
              <a:ext cx="7321564" cy="110182"/>
            </a:xfrm>
            <a:prstGeom prst="rect">
              <a:avLst/>
            </a:prstGeom>
            <a:solidFill>
              <a:srgbClr val="1CABE2">
                <a:alpha val="80000"/>
              </a:srgbClr>
            </a:solidFill>
          </p:spPr>
          <p:txBody>
            <a:bodyPr/>
            <a:lstStyle/>
            <a:p/>
          </p:txBody>
        </p:sp>
        <p:sp>
          <p:nvSpPr>
            <p:cNvPr id="135" name="rc135"/>
            <p:cNvSpPr/>
            <p:nvPr/>
          </p:nvSpPr>
          <p:spPr>
            <a:xfrm>
              <a:off x="1317178" y="5497042"/>
              <a:ext cx="7275088"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7656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90785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41682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92580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43478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Paraguay (82 %) fue 8 puntos porcentuales inferior a la media mundial (90 %) y 7 puntos porcentuales inferior a la media de todos los países de la Iniciativa « LACR » (89 %).
La cobertura nacional de la DTP1 fue 6 puntos porcentuales inferior a la de 2019 (88 %).
Esto equivale a 24 000 niños sin ninguna dosis en 2025, frente a los 17 000 niños sin ninguna dosis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Paraguay fue del 82 %, lo que supone 6 puntos porcentuales menos que en 2019 y está por debajo tanto de la media mundial como de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Paraguay ocupó el séptimo puesto de entre 33 países en cuanto a la cobertura más baja de la vacuna DTP1 (teniendo en cuenta los empates).
Paraguay no figuraba entre los diez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figuraba entre los países con mayor cobertura y no se encontraba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F26A21">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Paraguay ocupaba el puesto número 11 de 33 países, con 29 000 niños sin ninguna dosis.
En 2025, Paraguay ocupaba el puesto número 12 de 33 países, con 24 000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666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90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914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4782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6102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491375"/>
              <a:ext cx="203168" cy="1194012"/>
            </a:xfrm>
            <a:prstGeom prst="rect">
              <a:avLst/>
            </a:prstGeom>
            <a:solidFill>
              <a:srgbClr val="80BD41">
                <a:alpha val="100000"/>
              </a:srgbClr>
            </a:solidFill>
          </p:spPr>
          <p:txBody>
            <a:bodyPr/>
            <a:lstStyle/>
            <a:p/>
          </p:txBody>
        </p:sp>
        <p:sp>
          <p:nvSpPr>
            <p:cNvPr id="25" name="rc25"/>
            <p:cNvSpPr/>
            <p:nvPr/>
          </p:nvSpPr>
          <p:spPr>
            <a:xfrm>
              <a:off x="1332670" y="3296998"/>
              <a:ext cx="203168" cy="69423"/>
            </a:xfrm>
            <a:prstGeom prst="rect">
              <a:avLst/>
            </a:prstGeom>
            <a:solidFill>
              <a:srgbClr val="0058AB">
                <a:alpha val="100000"/>
              </a:srgbClr>
            </a:solidFill>
          </p:spPr>
          <p:txBody>
            <a:bodyPr/>
            <a:lstStyle/>
            <a:p/>
          </p:txBody>
        </p:sp>
        <p:sp>
          <p:nvSpPr>
            <p:cNvPr id="26" name="rc26"/>
            <p:cNvSpPr/>
            <p:nvPr/>
          </p:nvSpPr>
          <p:spPr>
            <a:xfrm>
              <a:off x="1332670" y="3366421"/>
              <a:ext cx="203168" cy="124953"/>
            </a:xfrm>
            <a:prstGeom prst="rect">
              <a:avLst/>
            </a:prstGeom>
            <a:solidFill>
              <a:srgbClr val="1CABE2">
                <a:alpha val="100000"/>
              </a:srgbClr>
            </a:solidFill>
          </p:spPr>
          <p:txBody>
            <a:bodyPr/>
            <a:lstStyle/>
            <a:p/>
          </p:txBody>
        </p:sp>
        <p:sp>
          <p:nvSpPr>
            <p:cNvPr id="27" name="rc27"/>
            <p:cNvSpPr/>
            <p:nvPr/>
          </p:nvSpPr>
          <p:spPr>
            <a:xfrm>
              <a:off x="1558413" y="3472543"/>
              <a:ext cx="203168" cy="1212843"/>
            </a:xfrm>
            <a:prstGeom prst="rect">
              <a:avLst/>
            </a:prstGeom>
            <a:solidFill>
              <a:srgbClr val="80BD41">
                <a:alpha val="100000"/>
              </a:srgbClr>
            </a:solidFill>
          </p:spPr>
          <p:txBody>
            <a:bodyPr/>
            <a:lstStyle/>
            <a:p/>
          </p:txBody>
        </p:sp>
        <p:sp>
          <p:nvSpPr>
            <p:cNvPr id="28" name="rc28"/>
            <p:cNvSpPr/>
            <p:nvPr/>
          </p:nvSpPr>
          <p:spPr>
            <a:xfrm>
              <a:off x="1558413" y="3322636"/>
              <a:ext cx="203168" cy="54513"/>
            </a:xfrm>
            <a:prstGeom prst="rect">
              <a:avLst/>
            </a:prstGeom>
            <a:solidFill>
              <a:srgbClr val="0058AB">
                <a:alpha val="100000"/>
              </a:srgbClr>
            </a:solidFill>
          </p:spPr>
          <p:txBody>
            <a:bodyPr/>
            <a:lstStyle/>
            <a:p/>
          </p:txBody>
        </p:sp>
        <p:sp>
          <p:nvSpPr>
            <p:cNvPr id="29" name="rc29"/>
            <p:cNvSpPr/>
            <p:nvPr/>
          </p:nvSpPr>
          <p:spPr>
            <a:xfrm>
              <a:off x="1558413" y="3377150"/>
              <a:ext cx="203168" cy="95393"/>
            </a:xfrm>
            <a:prstGeom prst="rect">
              <a:avLst/>
            </a:prstGeom>
            <a:solidFill>
              <a:srgbClr val="1CABE2">
                <a:alpha val="100000"/>
              </a:srgbClr>
            </a:solidFill>
          </p:spPr>
          <p:txBody>
            <a:bodyPr/>
            <a:lstStyle/>
            <a:p/>
          </p:txBody>
        </p:sp>
        <p:sp>
          <p:nvSpPr>
            <p:cNvPr id="30" name="rc30"/>
            <p:cNvSpPr/>
            <p:nvPr/>
          </p:nvSpPr>
          <p:spPr>
            <a:xfrm>
              <a:off x="1784155" y="3520571"/>
              <a:ext cx="203168" cy="1164815"/>
            </a:xfrm>
            <a:prstGeom prst="rect">
              <a:avLst/>
            </a:prstGeom>
            <a:solidFill>
              <a:srgbClr val="80BD41">
                <a:alpha val="100000"/>
              </a:srgbClr>
            </a:solidFill>
          </p:spPr>
          <p:txBody>
            <a:bodyPr/>
            <a:lstStyle/>
            <a:p/>
          </p:txBody>
        </p:sp>
        <p:sp>
          <p:nvSpPr>
            <p:cNvPr id="31" name="rc31"/>
            <p:cNvSpPr/>
            <p:nvPr/>
          </p:nvSpPr>
          <p:spPr>
            <a:xfrm>
              <a:off x="1784155" y="3346521"/>
              <a:ext cx="203168" cy="66943"/>
            </a:xfrm>
            <a:prstGeom prst="rect">
              <a:avLst/>
            </a:prstGeom>
            <a:solidFill>
              <a:srgbClr val="0058AB">
                <a:alpha val="100000"/>
              </a:srgbClr>
            </a:solidFill>
          </p:spPr>
          <p:txBody>
            <a:bodyPr/>
            <a:lstStyle/>
            <a:p/>
          </p:txBody>
        </p:sp>
        <p:sp>
          <p:nvSpPr>
            <p:cNvPr id="32" name="rc32"/>
            <p:cNvSpPr/>
            <p:nvPr/>
          </p:nvSpPr>
          <p:spPr>
            <a:xfrm>
              <a:off x="1784155" y="3413464"/>
              <a:ext cx="203168" cy="107107"/>
            </a:xfrm>
            <a:prstGeom prst="rect">
              <a:avLst/>
            </a:prstGeom>
            <a:solidFill>
              <a:srgbClr val="1CABE2">
                <a:alpha val="100000"/>
              </a:srgbClr>
            </a:solidFill>
          </p:spPr>
          <p:txBody>
            <a:bodyPr/>
            <a:lstStyle/>
            <a:p/>
          </p:txBody>
        </p:sp>
        <p:sp>
          <p:nvSpPr>
            <p:cNvPr id="33" name="rc33"/>
            <p:cNvSpPr/>
            <p:nvPr/>
          </p:nvSpPr>
          <p:spPr>
            <a:xfrm>
              <a:off x="2009898" y="3551491"/>
              <a:ext cx="203168" cy="1133896"/>
            </a:xfrm>
            <a:prstGeom prst="rect">
              <a:avLst/>
            </a:prstGeom>
            <a:solidFill>
              <a:srgbClr val="80BD41">
                <a:alpha val="100000"/>
              </a:srgbClr>
            </a:solidFill>
          </p:spPr>
          <p:txBody>
            <a:bodyPr/>
            <a:lstStyle/>
            <a:p/>
          </p:txBody>
        </p:sp>
        <p:sp>
          <p:nvSpPr>
            <p:cNvPr id="34" name="rc34"/>
            <p:cNvSpPr/>
            <p:nvPr/>
          </p:nvSpPr>
          <p:spPr>
            <a:xfrm>
              <a:off x="2009898" y="3366899"/>
              <a:ext cx="203168" cy="65926"/>
            </a:xfrm>
            <a:prstGeom prst="rect">
              <a:avLst/>
            </a:prstGeom>
            <a:solidFill>
              <a:srgbClr val="0058AB">
                <a:alpha val="100000"/>
              </a:srgbClr>
            </a:solidFill>
          </p:spPr>
          <p:txBody>
            <a:bodyPr/>
            <a:lstStyle/>
            <a:p/>
          </p:txBody>
        </p:sp>
        <p:sp>
          <p:nvSpPr>
            <p:cNvPr id="35" name="rc35"/>
            <p:cNvSpPr/>
            <p:nvPr/>
          </p:nvSpPr>
          <p:spPr>
            <a:xfrm>
              <a:off x="2009898" y="3432825"/>
              <a:ext cx="203168" cy="118665"/>
            </a:xfrm>
            <a:prstGeom prst="rect">
              <a:avLst/>
            </a:prstGeom>
            <a:solidFill>
              <a:srgbClr val="1CABE2">
                <a:alpha val="100000"/>
              </a:srgbClr>
            </a:solidFill>
          </p:spPr>
          <p:txBody>
            <a:bodyPr/>
            <a:lstStyle/>
            <a:p/>
          </p:txBody>
        </p:sp>
        <p:sp>
          <p:nvSpPr>
            <p:cNvPr id="36" name="rc36"/>
            <p:cNvSpPr/>
            <p:nvPr/>
          </p:nvSpPr>
          <p:spPr>
            <a:xfrm>
              <a:off x="2235640" y="3473902"/>
              <a:ext cx="203168" cy="1211484"/>
            </a:xfrm>
            <a:prstGeom prst="rect">
              <a:avLst/>
            </a:prstGeom>
            <a:solidFill>
              <a:srgbClr val="80BD41">
                <a:alpha val="100000"/>
              </a:srgbClr>
            </a:solidFill>
          </p:spPr>
          <p:txBody>
            <a:bodyPr/>
            <a:lstStyle/>
            <a:p/>
          </p:txBody>
        </p:sp>
        <p:sp>
          <p:nvSpPr>
            <p:cNvPr id="37" name="rc37"/>
            <p:cNvSpPr/>
            <p:nvPr/>
          </p:nvSpPr>
          <p:spPr>
            <a:xfrm>
              <a:off x="2235640" y="3368559"/>
              <a:ext cx="203168" cy="79010"/>
            </a:xfrm>
            <a:prstGeom prst="rect">
              <a:avLst/>
            </a:prstGeom>
            <a:solidFill>
              <a:srgbClr val="0058AB">
                <a:alpha val="100000"/>
              </a:srgbClr>
            </a:solidFill>
          </p:spPr>
          <p:txBody>
            <a:bodyPr/>
            <a:lstStyle/>
            <a:p/>
          </p:txBody>
        </p:sp>
        <p:sp>
          <p:nvSpPr>
            <p:cNvPr id="38" name="rc38"/>
            <p:cNvSpPr/>
            <p:nvPr/>
          </p:nvSpPr>
          <p:spPr>
            <a:xfrm>
              <a:off x="2235640" y="3447569"/>
              <a:ext cx="203168" cy="26333"/>
            </a:xfrm>
            <a:prstGeom prst="rect">
              <a:avLst/>
            </a:prstGeom>
            <a:solidFill>
              <a:srgbClr val="1CABE2">
                <a:alpha val="100000"/>
              </a:srgbClr>
            </a:solidFill>
          </p:spPr>
          <p:txBody>
            <a:bodyPr/>
            <a:lstStyle/>
            <a:p/>
          </p:txBody>
        </p:sp>
        <p:sp>
          <p:nvSpPr>
            <p:cNvPr id="39" name="rc39"/>
            <p:cNvSpPr/>
            <p:nvPr/>
          </p:nvSpPr>
          <p:spPr>
            <a:xfrm>
              <a:off x="2461382" y="3426112"/>
              <a:ext cx="203168" cy="1259274"/>
            </a:xfrm>
            <a:prstGeom prst="rect">
              <a:avLst/>
            </a:prstGeom>
            <a:solidFill>
              <a:srgbClr val="80BD41">
                <a:alpha val="100000"/>
              </a:srgbClr>
            </a:solidFill>
          </p:spPr>
          <p:txBody>
            <a:bodyPr/>
            <a:lstStyle/>
            <a:p/>
          </p:txBody>
        </p:sp>
        <p:sp>
          <p:nvSpPr>
            <p:cNvPr id="40" name="rc40"/>
            <p:cNvSpPr/>
            <p:nvPr/>
          </p:nvSpPr>
          <p:spPr>
            <a:xfrm>
              <a:off x="2461382" y="3373643"/>
              <a:ext cx="203168" cy="39354"/>
            </a:xfrm>
            <a:prstGeom prst="rect">
              <a:avLst/>
            </a:prstGeom>
            <a:solidFill>
              <a:srgbClr val="0058AB">
                <a:alpha val="100000"/>
              </a:srgbClr>
            </a:solidFill>
          </p:spPr>
          <p:txBody>
            <a:bodyPr/>
            <a:lstStyle/>
            <a:p/>
          </p:txBody>
        </p:sp>
        <p:sp>
          <p:nvSpPr>
            <p:cNvPr id="41" name="rc41"/>
            <p:cNvSpPr/>
            <p:nvPr/>
          </p:nvSpPr>
          <p:spPr>
            <a:xfrm>
              <a:off x="2461382" y="3412997"/>
              <a:ext cx="203168" cy="13114"/>
            </a:xfrm>
            <a:prstGeom prst="rect">
              <a:avLst/>
            </a:prstGeom>
            <a:solidFill>
              <a:srgbClr val="1CABE2">
                <a:alpha val="100000"/>
              </a:srgbClr>
            </a:solidFill>
          </p:spPr>
          <p:txBody>
            <a:bodyPr/>
            <a:lstStyle/>
            <a:p/>
          </p:txBody>
        </p:sp>
        <p:sp>
          <p:nvSpPr>
            <p:cNvPr id="42" name="rc42"/>
            <p:cNvSpPr/>
            <p:nvPr/>
          </p:nvSpPr>
          <p:spPr>
            <a:xfrm>
              <a:off x="2687125" y="3408660"/>
              <a:ext cx="203168" cy="1276726"/>
            </a:xfrm>
            <a:prstGeom prst="rect">
              <a:avLst/>
            </a:prstGeom>
            <a:solidFill>
              <a:srgbClr val="80BD41">
                <a:alpha val="100000"/>
              </a:srgbClr>
            </a:solidFill>
          </p:spPr>
          <p:txBody>
            <a:bodyPr/>
            <a:lstStyle/>
            <a:p/>
          </p:txBody>
        </p:sp>
        <p:sp>
          <p:nvSpPr>
            <p:cNvPr id="43" name="rc43"/>
            <p:cNvSpPr/>
            <p:nvPr/>
          </p:nvSpPr>
          <p:spPr>
            <a:xfrm>
              <a:off x="2687125" y="3382607"/>
              <a:ext cx="203168" cy="13031"/>
            </a:xfrm>
            <a:prstGeom prst="rect">
              <a:avLst/>
            </a:prstGeom>
            <a:solidFill>
              <a:srgbClr val="0058AB">
                <a:alpha val="100000"/>
              </a:srgbClr>
            </a:solidFill>
          </p:spPr>
          <p:txBody>
            <a:bodyPr/>
            <a:lstStyle/>
            <a:p/>
          </p:txBody>
        </p:sp>
        <p:sp>
          <p:nvSpPr>
            <p:cNvPr id="44" name="rc44"/>
            <p:cNvSpPr/>
            <p:nvPr/>
          </p:nvSpPr>
          <p:spPr>
            <a:xfrm>
              <a:off x="2687125" y="3395639"/>
              <a:ext cx="203168" cy="13021"/>
            </a:xfrm>
            <a:prstGeom prst="rect">
              <a:avLst/>
            </a:prstGeom>
            <a:solidFill>
              <a:srgbClr val="1CABE2">
                <a:alpha val="100000"/>
              </a:srgbClr>
            </a:solidFill>
          </p:spPr>
          <p:txBody>
            <a:bodyPr/>
            <a:lstStyle/>
            <a:p/>
          </p:txBody>
        </p:sp>
        <p:sp>
          <p:nvSpPr>
            <p:cNvPr id="45" name="rc45"/>
            <p:cNvSpPr/>
            <p:nvPr/>
          </p:nvSpPr>
          <p:spPr>
            <a:xfrm>
              <a:off x="2912867" y="3450038"/>
              <a:ext cx="203168" cy="1235348"/>
            </a:xfrm>
            <a:prstGeom prst="rect">
              <a:avLst/>
            </a:prstGeom>
            <a:solidFill>
              <a:srgbClr val="80BD41">
                <a:alpha val="100000"/>
              </a:srgbClr>
            </a:solidFill>
          </p:spPr>
          <p:txBody>
            <a:bodyPr/>
            <a:lstStyle/>
            <a:p/>
          </p:txBody>
        </p:sp>
        <p:sp>
          <p:nvSpPr>
            <p:cNvPr id="46" name="rc46"/>
            <p:cNvSpPr/>
            <p:nvPr/>
          </p:nvSpPr>
          <p:spPr>
            <a:xfrm>
              <a:off x="2912867" y="3385025"/>
              <a:ext cx="203168" cy="13000"/>
            </a:xfrm>
            <a:prstGeom prst="rect">
              <a:avLst/>
            </a:prstGeom>
            <a:solidFill>
              <a:srgbClr val="0058AB">
                <a:alpha val="100000"/>
              </a:srgbClr>
            </a:solidFill>
          </p:spPr>
          <p:txBody>
            <a:bodyPr/>
            <a:lstStyle/>
            <a:p/>
          </p:txBody>
        </p:sp>
        <p:sp>
          <p:nvSpPr>
            <p:cNvPr id="47" name="rc47"/>
            <p:cNvSpPr/>
            <p:nvPr/>
          </p:nvSpPr>
          <p:spPr>
            <a:xfrm>
              <a:off x="2912867" y="3398025"/>
              <a:ext cx="203168" cy="52012"/>
            </a:xfrm>
            <a:prstGeom prst="rect">
              <a:avLst/>
            </a:prstGeom>
            <a:solidFill>
              <a:srgbClr val="1CABE2">
                <a:alpha val="100000"/>
              </a:srgbClr>
            </a:solidFill>
          </p:spPr>
          <p:txBody>
            <a:bodyPr/>
            <a:lstStyle/>
            <a:p/>
          </p:txBody>
        </p:sp>
        <p:sp>
          <p:nvSpPr>
            <p:cNvPr id="48" name="rc48"/>
            <p:cNvSpPr/>
            <p:nvPr/>
          </p:nvSpPr>
          <p:spPr>
            <a:xfrm>
              <a:off x="3138609" y="3517708"/>
              <a:ext cx="203168" cy="1167678"/>
            </a:xfrm>
            <a:prstGeom prst="rect">
              <a:avLst/>
            </a:prstGeom>
            <a:solidFill>
              <a:srgbClr val="80BD41">
                <a:alpha val="100000"/>
              </a:srgbClr>
            </a:solidFill>
          </p:spPr>
          <p:txBody>
            <a:bodyPr/>
            <a:lstStyle/>
            <a:p/>
          </p:txBody>
        </p:sp>
        <p:sp>
          <p:nvSpPr>
            <p:cNvPr id="49" name="rc49"/>
            <p:cNvSpPr/>
            <p:nvPr/>
          </p:nvSpPr>
          <p:spPr>
            <a:xfrm>
              <a:off x="3138609" y="3373383"/>
              <a:ext cx="203168" cy="52479"/>
            </a:xfrm>
            <a:prstGeom prst="rect">
              <a:avLst/>
            </a:prstGeom>
            <a:solidFill>
              <a:srgbClr val="0058AB">
                <a:alpha val="100000"/>
              </a:srgbClr>
            </a:solidFill>
          </p:spPr>
          <p:txBody>
            <a:bodyPr/>
            <a:lstStyle/>
            <a:p/>
          </p:txBody>
        </p:sp>
        <p:sp>
          <p:nvSpPr>
            <p:cNvPr id="50" name="rc50"/>
            <p:cNvSpPr/>
            <p:nvPr/>
          </p:nvSpPr>
          <p:spPr>
            <a:xfrm>
              <a:off x="3138609" y="3425863"/>
              <a:ext cx="203168" cy="91844"/>
            </a:xfrm>
            <a:prstGeom prst="rect">
              <a:avLst/>
            </a:prstGeom>
            <a:solidFill>
              <a:srgbClr val="1CABE2">
                <a:alpha val="100000"/>
              </a:srgbClr>
            </a:solidFill>
          </p:spPr>
          <p:txBody>
            <a:bodyPr/>
            <a:lstStyle/>
            <a:p/>
          </p:txBody>
        </p:sp>
        <p:sp>
          <p:nvSpPr>
            <p:cNvPr id="51" name="rc51"/>
            <p:cNvSpPr/>
            <p:nvPr/>
          </p:nvSpPr>
          <p:spPr>
            <a:xfrm>
              <a:off x="3364352" y="3548824"/>
              <a:ext cx="203168" cy="1136562"/>
            </a:xfrm>
            <a:prstGeom prst="rect">
              <a:avLst/>
            </a:prstGeom>
            <a:solidFill>
              <a:srgbClr val="80BD41">
                <a:alpha val="100000"/>
              </a:srgbClr>
            </a:solidFill>
          </p:spPr>
          <p:txBody>
            <a:bodyPr/>
            <a:lstStyle/>
            <a:p/>
          </p:txBody>
        </p:sp>
        <p:sp>
          <p:nvSpPr>
            <p:cNvPr id="52" name="rc52"/>
            <p:cNvSpPr/>
            <p:nvPr/>
          </p:nvSpPr>
          <p:spPr>
            <a:xfrm>
              <a:off x="3364352" y="3363807"/>
              <a:ext cx="203168" cy="79290"/>
            </a:xfrm>
            <a:prstGeom prst="rect">
              <a:avLst/>
            </a:prstGeom>
            <a:solidFill>
              <a:srgbClr val="0058AB">
                <a:alpha val="100000"/>
              </a:srgbClr>
            </a:solidFill>
          </p:spPr>
          <p:txBody>
            <a:bodyPr/>
            <a:lstStyle/>
            <a:p/>
          </p:txBody>
        </p:sp>
        <p:sp>
          <p:nvSpPr>
            <p:cNvPr id="53" name="rc53"/>
            <p:cNvSpPr/>
            <p:nvPr/>
          </p:nvSpPr>
          <p:spPr>
            <a:xfrm>
              <a:off x="3364352" y="3443097"/>
              <a:ext cx="203168" cy="105727"/>
            </a:xfrm>
            <a:prstGeom prst="rect">
              <a:avLst/>
            </a:prstGeom>
            <a:solidFill>
              <a:srgbClr val="1CABE2">
                <a:alpha val="100000"/>
              </a:srgbClr>
            </a:solidFill>
          </p:spPr>
          <p:txBody>
            <a:bodyPr/>
            <a:lstStyle/>
            <a:p/>
          </p:txBody>
        </p:sp>
        <p:sp>
          <p:nvSpPr>
            <p:cNvPr id="54" name="rc54"/>
            <p:cNvSpPr/>
            <p:nvPr/>
          </p:nvSpPr>
          <p:spPr>
            <a:xfrm>
              <a:off x="3590094" y="3487172"/>
              <a:ext cx="203168" cy="1198214"/>
            </a:xfrm>
            <a:prstGeom prst="rect">
              <a:avLst/>
            </a:prstGeom>
            <a:solidFill>
              <a:srgbClr val="80BD41">
                <a:alpha val="100000"/>
              </a:srgbClr>
            </a:solidFill>
          </p:spPr>
          <p:txBody>
            <a:bodyPr/>
            <a:lstStyle/>
            <a:p/>
          </p:txBody>
        </p:sp>
        <p:sp>
          <p:nvSpPr>
            <p:cNvPr id="55" name="rc55"/>
            <p:cNvSpPr/>
            <p:nvPr/>
          </p:nvSpPr>
          <p:spPr>
            <a:xfrm>
              <a:off x="3590094" y="3368673"/>
              <a:ext cx="203168" cy="65833"/>
            </a:xfrm>
            <a:prstGeom prst="rect">
              <a:avLst/>
            </a:prstGeom>
            <a:solidFill>
              <a:srgbClr val="0058AB">
                <a:alpha val="100000"/>
              </a:srgbClr>
            </a:solidFill>
          </p:spPr>
          <p:txBody>
            <a:bodyPr/>
            <a:lstStyle/>
            <a:p/>
          </p:txBody>
        </p:sp>
        <p:sp>
          <p:nvSpPr>
            <p:cNvPr id="56" name="rc56"/>
            <p:cNvSpPr/>
            <p:nvPr/>
          </p:nvSpPr>
          <p:spPr>
            <a:xfrm>
              <a:off x="3590094" y="3434506"/>
              <a:ext cx="203168" cy="52666"/>
            </a:xfrm>
            <a:prstGeom prst="rect">
              <a:avLst/>
            </a:prstGeom>
            <a:solidFill>
              <a:srgbClr val="1CABE2">
                <a:alpha val="100000"/>
              </a:srgbClr>
            </a:solidFill>
          </p:spPr>
          <p:txBody>
            <a:bodyPr/>
            <a:lstStyle/>
            <a:p/>
          </p:txBody>
        </p:sp>
        <p:sp>
          <p:nvSpPr>
            <p:cNvPr id="57" name="rc57"/>
            <p:cNvSpPr/>
            <p:nvPr/>
          </p:nvSpPr>
          <p:spPr>
            <a:xfrm>
              <a:off x="3815836" y="3460455"/>
              <a:ext cx="203168" cy="1224931"/>
            </a:xfrm>
            <a:prstGeom prst="rect">
              <a:avLst/>
            </a:prstGeom>
            <a:solidFill>
              <a:srgbClr val="80BD41">
                <a:alpha val="100000"/>
              </a:srgbClr>
            </a:solidFill>
          </p:spPr>
          <p:txBody>
            <a:bodyPr/>
            <a:lstStyle/>
            <a:p/>
          </p:txBody>
        </p:sp>
        <p:sp>
          <p:nvSpPr>
            <p:cNvPr id="58" name="rc58"/>
            <p:cNvSpPr/>
            <p:nvPr/>
          </p:nvSpPr>
          <p:spPr>
            <a:xfrm>
              <a:off x="3815836" y="3353939"/>
              <a:ext cx="203168" cy="66569"/>
            </a:xfrm>
            <a:prstGeom prst="rect">
              <a:avLst/>
            </a:prstGeom>
            <a:solidFill>
              <a:srgbClr val="0058AB">
                <a:alpha val="100000"/>
              </a:srgbClr>
            </a:solidFill>
          </p:spPr>
          <p:txBody>
            <a:bodyPr/>
            <a:lstStyle/>
            <a:p/>
          </p:txBody>
        </p:sp>
        <p:sp>
          <p:nvSpPr>
            <p:cNvPr id="59" name="rc59"/>
            <p:cNvSpPr/>
            <p:nvPr/>
          </p:nvSpPr>
          <p:spPr>
            <a:xfrm>
              <a:off x="3815836" y="3420509"/>
              <a:ext cx="203168" cy="39946"/>
            </a:xfrm>
            <a:prstGeom prst="rect">
              <a:avLst/>
            </a:prstGeom>
            <a:solidFill>
              <a:srgbClr val="1CABE2">
                <a:alpha val="100000"/>
              </a:srgbClr>
            </a:solidFill>
          </p:spPr>
          <p:txBody>
            <a:bodyPr/>
            <a:lstStyle/>
            <a:p/>
          </p:txBody>
        </p:sp>
        <p:sp>
          <p:nvSpPr>
            <p:cNvPr id="60" name="rc60"/>
            <p:cNvSpPr/>
            <p:nvPr/>
          </p:nvSpPr>
          <p:spPr>
            <a:xfrm>
              <a:off x="4041579" y="3451750"/>
              <a:ext cx="203168" cy="1233636"/>
            </a:xfrm>
            <a:prstGeom prst="rect">
              <a:avLst/>
            </a:prstGeom>
            <a:solidFill>
              <a:srgbClr val="80BD41">
                <a:alpha val="100000"/>
              </a:srgbClr>
            </a:solidFill>
          </p:spPr>
          <p:txBody>
            <a:bodyPr/>
            <a:lstStyle/>
            <a:p/>
          </p:txBody>
        </p:sp>
        <p:sp>
          <p:nvSpPr>
            <p:cNvPr id="61" name="rc61"/>
            <p:cNvSpPr/>
            <p:nvPr/>
          </p:nvSpPr>
          <p:spPr>
            <a:xfrm>
              <a:off x="4041579" y="3329744"/>
              <a:ext cx="203168" cy="81334"/>
            </a:xfrm>
            <a:prstGeom prst="rect">
              <a:avLst/>
            </a:prstGeom>
            <a:solidFill>
              <a:srgbClr val="0058AB">
                <a:alpha val="100000"/>
              </a:srgbClr>
            </a:solidFill>
          </p:spPr>
          <p:txBody>
            <a:bodyPr/>
            <a:lstStyle/>
            <a:p/>
          </p:txBody>
        </p:sp>
        <p:sp>
          <p:nvSpPr>
            <p:cNvPr id="62" name="rc62"/>
            <p:cNvSpPr/>
            <p:nvPr/>
          </p:nvSpPr>
          <p:spPr>
            <a:xfrm>
              <a:off x="4041579" y="3411078"/>
              <a:ext cx="203168" cy="40672"/>
            </a:xfrm>
            <a:prstGeom prst="rect">
              <a:avLst/>
            </a:prstGeom>
            <a:solidFill>
              <a:srgbClr val="1CABE2">
                <a:alpha val="100000"/>
              </a:srgbClr>
            </a:solidFill>
          </p:spPr>
          <p:txBody>
            <a:bodyPr/>
            <a:lstStyle/>
            <a:p/>
          </p:txBody>
        </p:sp>
        <p:sp>
          <p:nvSpPr>
            <p:cNvPr id="63" name="rc63"/>
            <p:cNvSpPr/>
            <p:nvPr/>
          </p:nvSpPr>
          <p:spPr>
            <a:xfrm>
              <a:off x="4267321" y="3437888"/>
              <a:ext cx="203168" cy="1247498"/>
            </a:xfrm>
            <a:prstGeom prst="rect">
              <a:avLst/>
            </a:prstGeom>
            <a:solidFill>
              <a:srgbClr val="80BD41">
                <a:alpha val="100000"/>
              </a:srgbClr>
            </a:solidFill>
          </p:spPr>
          <p:txBody>
            <a:bodyPr/>
            <a:lstStyle/>
            <a:p/>
          </p:txBody>
        </p:sp>
        <p:sp>
          <p:nvSpPr>
            <p:cNvPr id="64" name="rc64"/>
            <p:cNvSpPr/>
            <p:nvPr/>
          </p:nvSpPr>
          <p:spPr>
            <a:xfrm>
              <a:off x="4267321" y="3314512"/>
              <a:ext cx="203168" cy="41128"/>
            </a:xfrm>
            <a:prstGeom prst="rect">
              <a:avLst/>
            </a:prstGeom>
            <a:solidFill>
              <a:srgbClr val="0058AB">
                <a:alpha val="100000"/>
              </a:srgbClr>
            </a:solidFill>
          </p:spPr>
          <p:txBody>
            <a:bodyPr/>
            <a:lstStyle/>
            <a:p/>
          </p:txBody>
        </p:sp>
        <p:sp>
          <p:nvSpPr>
            <p:cNvPr id="65" name="rc65"/>
            <p:cNvSpPr/>
            <p:nvPr/>
          </p:nvSpPr>
          <p:spPr>
            <a:xfrm>
              <a:off x="4267321" y="3355641"/>
              <a:ext cx="203168" cy="82247"/>
            </a:xfrm>
            <a:prstGeom prst="rect">
              <a:avLst/>
            </a:prstGeom>
            <a:solidFill>
              <a:srgbClr val="1CABE2">
                <a:alpha val="100000"/>
              </a:srgbClr>
            </a:solidFill>
          </p:spPr>
          <p:txBody>
            <a:bodyPr/>
            <a:lstStyle/>
            <a:p/>
          </p:txBody>
        </p:sp>
        <p:sp>
          <p:nvSpPr>
            <p:cNvPr id="66" name="rc66"/>
            <p:cNvSpPr/>
            <p:nvPr/>
          </p:nvSpPr>
          <p:spPr>
            <a:xfrm>
              <a:off x="4493063" y="3381860"/>
              <a:ext cx="203168" cy="1303526"/>
            </a:xfrm>
            <a:prstGeom prst="rect">
              <a:avLst/>
            </a:prstGeom>
            <a:solidFill>
              <a:srgbClr val="80BD41">
                <a:alpha val="100000"/>
              </a:srgbClr>
            </a:solidFill>
          </p:spPr>
          <p:txBody>
            <a:bodyPr/>
            <a:lstStyle/>
            <a:p/>
          </p:txBody>
        </p:sp>
        <p:sp>
          <p:nvSpPr>
            <p:cNvPr id="67" name="rc67"/>
            <p:cNvSpPr/>
            <p:nvPr/>
          </p:nvSpPr>
          <p:spPr>
            <a:xfrm>
              <a:off x="4493063" y="3283749"/>
              <a:ext cx="203168" cy="70076"/>
            </a:xfrm>
            <a:prstGeom prst="rect">
              <a:avLst/>
            </a:prstGeom>
            <a:solidFill>
              <a:srgbClr val="0058AB">
                <a:alpha val="100000"/>
              </a:srgbClr>
            </a:solidFill>
          </p:spPr>
          <p:txBody>
            <a:bodyPr/>
            <a:lstStyle/>
            <a:p/>
          </p:txBody>
        </p:sp>
        <p:sp>
          <p:nvSpPr>
            <p:cNvPr id="68" name="rc68"/>
            <p:cNvSpPr/>
            <p:nvPr/>
          </p:nvSpPr>
          <p:spPr>
            <a:xfrm>
              <a:off x="4493063" y="3353825"/>
              <a:ext cx="203168" cy="28034"/>
            </a:xfrm>
            <a:prstGeom prst="rect">
              <a:avLst/>
            </a:prstGeom>
            <a:solidFill>
              <a:srgbClr val="1CABE2">
                <a:alpha val="100000"/>
              </a:srgbClr>
            </a:solidFill>
          </p:spPr>
          <p:txBody>
            <a:bodyPr/>
            <a:lstStyle/>
            <a:p/>
          </p:txBody>
        </p:sp>
        <p:sp>
          <p:nvSpPr>
            <p:cNvPr id="69" name="rc69"/>
            <p:cNvSpPr/>
            <p:nvPr/>
          </p:nvSpPr>
          <p:spPr>
            <a:xfrm>
              <a:off x="4718806" y="3374649"/>
              <a:ext cx="203168" cy="1310737"/>
            </a:xfrm>
            <a:prstGeom prst="rect">
              <a:avLst/>
            </a:prstGeom>
            <a:solidFill>
              <a:srgbClr val="80BD41">
                <a:alpha val="100000"/>
              </a:srgbClr>
            </a:solidFill>
          </p:spPr>
          <p:txBody>
            <a:bodyPr/>
            <a:lstStyle/>
            <a:p/>
          </p:txBody>
        </p:sp>
        <p:sp>
          <p:nvSpPr>
            <p:cNvPr id="70" name="rc70"/>
            <p:cNvSpPr/>
            <p:nvPr/>
          </p:nvSpPr>
          <p:spPr>
            <a:xfrm>
              <a:off x="4718806" y="3260673"/>
              <a:ext cx="203168" cy="56993"/>
            </a:xfrm>
            <a:prstGeom prst="rect">
              <a:avLst/>
            </a:prstGeom>
            <a:solidFill>
              <a:srgbClr val="0058AB">
                <a:alpha val="100000"/>
              </a:srgbClr>
            </a:solidFill>
          </p:spPr>
          <p:txBody>
            <a:bodyPr/>
            <a:lstStyle/>
            <a:p/>
          </p:txBody>
        </p:sp>
        <p:sp>
          <p:nvSpPr>
            <p:cNvPr id="71" name="rc71"/>
            <p:cNvSpPr/>
            <p:nvPr/>
          </p:nvSpPr>
          <p:spPr>
            <a:xfrm>
              <a:off x="4718806" y="3317666"/>
              <a:ext cx="203168" cy="56982"/>
            </a:xfrm>
            <a:prstGeom prst="rect">
              <a:avLst/>
            </a:prstGeom>
            <a:solidFill>
              <a:srgbClr val="1CABE2">
                <a:alpha val="100000"/>
              </a:srgbClr>
            </a:solidFill>
          </p:spPr>
          <p:txBody>
            <a:bodyPr/>
            <a:lstStyle/>
            <a:p/>
          </p:txBody>
        </p:sp>
        <p:sp>
          <p:nvSpPr>
            <p:cNvPr id="72" name="rc72"/>
            <p:cNvSpPr/>
            <p:nvPr/>
          </p:nvSpPr>
          <p:spPr>
            <a:xfrm>
              <a:off x="4944548" y="3365010"/>
              <a:ext cx="203168" cy="1320376"/>
            </a:xfrm>
            <a:prstGeom prst="rect">
              <a:avLst/>
            </a:prstGeom>
            <a:solidFill>
              <a:srgbClr val="80BD41">
                <a:alpha val="100000"/>
              </a:srgbClr>
            </a:solidFill>
          </p:spPr>
          <p:txBody>
            <a:bodyPr/>
            <a:lstStyle/>
            <a:p/>
          </p:txBody>
        </p:sp>
        <p:sp>
          <p:nvSpPr>
            <p:cNvPr id="73" name="rc73"/>
            <p:cNvSpPr/>
            <p:nvPr/>
          </p:nvSpPr>
          <p:spPr>
            <a:xfrm>
              <a:off x="4944548" y="3250194"/>
              <a:ext cx="203168" cy="86106"/>
            </a:xfrm>
            <a:prstGeom prst="rect">
              <a:avLst/>
            </a:prstGeom>
            <a:solidFill>
              <a:srgbClr val="0058AB">
                <a:alpha val="100000"/>
              </a:srgbClr>
            </a:solidFill>
          </p:spPr>
          <p:txBody>
            <a:bodyPr/>
            <a:lstStyle/>
            <a:p/>
          </p:txBody>
        </p:sp>
        <p:sp>
          <p:nvSpPr>
            <p:cNvPr id="74" name="rc74"/>
            <p:cNvSpPr/>
            <p:nvPr/>
          </p:nvSpPr>
          <p:spPr>
            <a:xfrm>
              <a:off x="4944548" y="3336301"/>
              <a:ext cx="203168" cy="28709"/>
            </a:xfrm>
            <a:prstGeom prst="rect">
              <a:avLst/>
            </a:prstGeom>
            <a:solidFill>
              <a:srgbClr val="1CABE2">
                <a:alpha val="100000"/>
              </a:srgbClr>
            </a:solidFill>
          </p:spPr>
          <p:txBody>
            <a:bodyPr/>
            <a:lstStyle/>
            <a:p/>
          </p:txBody>
        </p:sp>
        <p:sp>
          <p:nvSpPr>
            <p:cNvPr id="75" name="rc75"/>
            <p:cNvSpPr/>
            <p:nvPr/>
          </p:nvSpPr>
          <p:spPr>
            <a:xfrm>
              <a:off x="5170291" y="3378914"/>
              <a:ext cx="203168" cy="1306473"/>
            </a:xfrm>
            <a:prstGeom prst="rect">
              <a:avLst/>
            </a:prstGeom>
            <a:solidFill>
              <a:srgbClr val="80BD41">
                <a:alpha val="100000"/>
              </a:srgbClr>
            </a:solidFill>
          </p:spPr>
          <p:txBody>
            <a:bodyPr/>
            <a:lstStyle/>
            <a:p/>
          </p:txBody>
        </p:sp>
        <p:sp>
          <p:nvSpPr>
            <p:cNvPr id="76" name="rc76"/>
            <p:cNvSpPr/>
            <p:nvPr/>
          </p:nvSpPr>
          <p:spPr>
            <a:xfrm>
              <a:off x="5170291" y="3249706"/>
              <a:ext cx="203168" cy="71788"/>
            </a:xfrm>
            <a:prstGeom prst="rect">
              <a:avLst/>
            </a:prstGeom>
            <a:solidFill>
              <a:srgbClr val="0058AB">
                <a:alpha val="100000"/>
              </a:srgbClr>
            </a:solidFill>
          </p:spPr>
          <p:txBody>
            <a:bodyPr/>
            <a:lstStyle/>
            <a:p/>
          </p:txBody>
        </p:sp>
        <p:sp>
          <p:nvSpPr>
            <p:cNvPr id="77" name="rc77"/>
            <p:cNvSpPr/>
            <p:nvPr/>
          </p:nvSpPr>
          <p:spPr>
            <a:xfrm>
              <a:off x="5170291" y="3321495"/>
              <a:ext cx="203168" cy="57418"/>
            </a:xfrm>
            <a:prstGeom prst="rect">
              <a:avLst/>
            </a:prstGeom>
            <a:solidFill>
              <a:srgbClr val="1CABE2">
                <a:alpha val="100000"/>
              </a:srgbClr>
            </a:solidFill>
          </p:spPr>
          <p:txBody>
            <a:bodyPr/>
            <a:lstStyle/>
            <a:p/>
          </p:txBody>
        </p:sp>
        <p:sp>
          <p:nvSpPr>
            <p:cNvPr id="78" name="rc78"/>
            <p:cNvSpPr/>
            <p:nvPr/>
          </p:nvSpPr>
          <p:spPr>
            <a:xfrm>
              <a:off x="5396033" y="3422678"/>
              <a:ext cx="203168" cy="1262708"/>
            </a:xfrm>
            <a:prstGeom prst="rect">
              <a:avLst/>
            </a:prstGeom>
            <a:solidFill>
              <a:srgbClr val="80BD41">
                <a:alpha val="100000"/>
              </a:srgbClr>
            </a:solidFill>
          </p:spPr>
          <p:txBody>
            <a:bodyPr/>
            <a:lstStyle/>
            <a:p/>
          </p:txBody>
        </p:sp>
        <p:sp>
          <p:nvSpPr>
            <p:cNvPr id="79" name="rc79"/>
            <p:cNvSpPr/>
            <p:nvPr/>
          </p:nvSpPr>
          <p:spPr>
            <a:xfrm>
              <a:off x="5396033" y="3250485"/>
              <a:ext cx="203168" cy="129144"/>
            </a:xfrm>
            <a:prstGeom prst="rect">
              <a:avLst/>
            </a:prstGeom>
            <a:solidFill>
              <a:srgbClr val="0058AB">
                <a:alpha val="100000"/>
              </a:srgbClr>
            </a:solidFill>
          </p:spPr>
          <p:txBody>
            <a:bodyPr/>
            <a:lstStyle/>
            <a:p/>
          </p:txBody>
        </p:sp>
        <p:sp>
          <p:nvSpPr>
            <p:cNvPr id="80" name="rc80"/>
            <p:cNvSpPr/>
            <p:nvPr/>
          </p:nvSpPr>
          <p:spPr>
            <a:xfrm>
              <a:off x="5396033" y="3379629"/>
              <a:ext cx="203168" cy="43048"/>
            </a:xfrm>
            <a:prstGeom prst="rect">
              <a:avLst/>
            </a:prstGeom>
            <a:solidFill>
              <a:srgbClr val="1CABE2">
                <a:alpha val="100000"/>
              </a:srgbClr>
            </a:solidFill>
          </p:spPr>
          <p:txBody>
            <a:bodyPr/>
            <a:lstStyle/>
            <a:p/>
          </p:txBody>
        </p:sp>
        <p:sp>
          <p:nvSpPr>
            <p:cNvPr id="81" name="rc81"/>
            <p:cNvSpPr/>
            <p:nvPr/>
          </p:nvSpPr>
          <p:spPr>
            <a:xfrm>
              <a:off x="5621775" y="3457799"/>
              <a:ext cx="203168" cy="1227587"/>
            </a:xfrm>
            <a:prstGeom prst="rect">
              <a:avLst/>
            </a:prstGeom>
            <a:solidFill>
              <a:srgbClr val="80BD41">
                <a:alpha val="100000"/>
              </a:srgbClr>
            </a:solidFill>
          </p:spPr>
          <p:txBody>
            <a:bodyPr/>
            <a:lstStyle/>
            <a:p/>
          </p:txBody>
        </p:sp>
        <p:sp>
          <p:nvSpPr>
            <p:cNvPr id="82" name="rc82"/>
            <p:cNvSpPr/>
            <p:nvPr/>
          </p:nvSpPr>
          <p:spPr>
            <a:xfrm>
              <a:off x="5621775" y="3257965"/>
              <a:ext cx="203168" cy="171290"/>
            </a:xfrm>
            <a:prstGeom prst="rect">
              <a:avLst/>
            </a:prstGeom>
            <a:solidFill>
              <a:srgbClr val="0058AB">
                <a:alpha val="100000"/>
              </a:srgbClr>
            </a:solidFill>
          </p:spPr>
          <p:txBody>
            <a:bodyPr/>
            <a:lstStyle/>
            <a:p/>
          </p:txBody>
        </p:sp>
        <p:sp>
          <p:nvSpPr>
            <p:cNvPr id="83" name="rc83"/>
            <p:cNvSpPr/>
            <p:nvPr/>
          </p:nvSpPr>
          <p:spPr>
            <a:xfrm>
              <a:off x="5621775" y="3429256"/>
              <a:ext cx="203168" cy="28543"/>
            </a:xfrm>
            <a:prstGeom prst="rect">
              <a:avLst/>
            </a:prstGeom>
            <a:solidFill>
              <a:srgbClr val="1CABE2">
                <a:alpha val="100000"/>
              </a:srgbClr>
            </a:solidFill>
          </p:spPr>
          <p:txBody>
            <a:bodyPr/>
            <a:lstStyle/>
            <a:p/>
          </p:txBody>
        </p:sp>
        <p:sp>
          <p:nvSpPr>
            <p:cNvPr id="84" name="rc84"/>
            <p:cNvSpPr/>
            <p:nvPr/>
          </p:nvSpPr>
          <p:spPr>
            <a:xfrm>
              <a:off x="5847518" y="3562281"/>
              <a:ext cx="203168" cy="1123105"/>
            </a:xfrm>
            <a:prstGeom prst="rect">
              <a:avLst/>
            </a:prstGeom>
            <a:solidFill>
              <a:srgbClr val="80BD41">
                <a:alpha val="100000"/>
              </a:srgbClr>
            </a:solidFill>
          </p:spPr>
          <p:txBody>
            <a:bodyPr/>
            <a:lstStyle/>
            <a:p/>
          </p:txBody>
        </p:sp>
        <p:sp>
          <p:nvSpPr>
            <p:cNvPr id="85" name="rc85"/>
            <p:cNvSpPr/>
            <p:nvPr/>
          </p:nvSpPr>
          <p:spPr>
            <a:xfrm>
              <a:off x="5847518" y="3263734"/>
              <a:ext cx="203168" cy="227463"/>
            </a:xfrm>
            <a:prstGeom prst="rect">
              <a:avLst/>
            </a:prstGeom>
            <a:solidFill>
              <a:srgbClr val="0058AB">
                <a:alpha val="100000"/>
              </a:srgbClr>
            </a:solidFill>
          </p:spPr>
          <p:txBody>
            <a:bodyPr/>
            <a:lstStyle/>
            <a:p/>
          </p:txBody>
        </p:sp>
        <p:sp>
          <p:nvSpPr>
            <p:cNvPr id="86" name="rc86"/>
            <p:cNvSpPr/>
            <p:nvPr/>
          </p:nvSpPr>
          <p:spPr>
            <a:xfrm>
              <a:off x="5847518" y="3491198"/>
              <a:ext cx="203168" cy="71083"/>
            </a:xfrm>
            <a:prstGeom prst="rect">
              <a:avLst/>
            </a:prstGeom>
            <a:solidFill>
              <a:srgbClr val="1CABE2">
                <a:alpha val="100000"/>
              </a:srgbClr>
            </a:solidFill>
          </p:spPr>
          <p:txBody>
            <a:bodyPr/>
            <a:lstStyle/>
            <a:p/>
          </p:txBody>
        </p:sp>
        <p:sp>
          <p:nvSpPr>
            <p:cNvPr id="87" name="rc87"/>
            <p:cNvSpPr/>
            <p:nvPr/>
          </p:nvSpPr>
          <p:spPr>
            <a:xfrm>
              <a:off x="6073260" y="3694238"/>
              <a:ext cx="203168" cy="991148"/>
            </a:xfrm>
            <a:prstGeom prst="rect">
              <a:avLst/>
            </a:prstGeom>
            <a:solidFill>
              <a:srgbClr val="80BD41">
                <a:alpha val="100000"/>
              </a:srgbClr>
            </a:solidFill>
          </p:spPr>
          <p:txBody>
            <a:bodyPr/>
            <a:lstStyle/>
            <a:p/>
          </p:txBody>
        </p:sp>
        <p:sp>
          <p:nvSpPr>
            <p:cNvPr id="88" name="rc88"/>
            <p:cNvSpPr/>
            <p:nvPr/>
          </p:nvSpPr>
          <p:spPr>
            <a:xfrm>
              <a:off x="6073260" y="3269461"/>
              <a:ext cx="203168" cy="297343"/>
            </a:xfrm>
            <a:prstGeom prst="rect">
              <a:avLst/>
            </a:prstGeom>
            <a:solidFill>
              <a:srgbClr val="0058AB">
                <a:alpha val="100000"/>
              </a:srgbClr>
            </a:solidFill>
          </p:spPr>
          <p:txBody>
            <a:bodyPr/>
            <a:lstStyle/>
            <a:p/>
          </p:txBody>
        </p:sp>
        <p:sp>
          <p:nvSpPr>
            <p:cNvPr id="89" name="rc89"/>
            <p:cNvSpPr/>
            <p:nvPr/>
          </p:nvSpPr>
          <p:spPr>
            <a:xfrm>
              <a:off x="6073260" y="3566805"/>
              <a:ext cx="203168" cy="127432"/>
            </a:xfrm>
            <a:prstGeom prst="rect">
              <a:avLst/>
            </a:prstGeom>
            <a:solidFill>
              <a:srgbClr val="1CABE2">
                <a:alpha val="100000"/>
              </a:srgbClr>
            </a:solidFill>
          </p:spPr>
          <p:txBody>
            <a:bodyPr/>
            <a:lstStyle/>
            <a:p/>
          </p:txBody>
        </p:sp>
        <p:sp>
          <p:nvSpPr>
            <p:cNvPr id="90" name="rc90"/>
            <p:cNvSpPr/>
            <p:nvPr/>
          </p:nvSpPr>
          <p:spPr>
            <a:xfrm>
              <a:off x="6299002" y="3712707"/>
              <a:ext cx="203168" cy="972680"/>
            </a:xfrm>
            <a:prstGeom prst="rect">
              <a:avLst/>
            </a:prstGeom>
            <a:solidFill>
              <a:srgbClr val="80BD41">
                <a:alpha val="100000"/>
              </a:srgbClr>
            </a:solidFill>
          </p:spPr>
          <p:txBody>
            <a:bodyPr/>
            <a:lstStyle/>
            <a:p/>
          </p:txBody>
        </p:sp>
        <p:sp>
          <p:nvSpPr>
            <p:cNvPr id="91" name="rc91"/>
            <p:cNvSpPr/>
            <p:nvPr/>
          </p:nvSpPr>
          <p:spPr>
            <a:xfrm>
              <a:off x="6299002" y="3275708"/>
              <a:ext cx="203168" cy="253745"/>
            </a:xfrm>
            <a:prstGeom prst="rect">
              <a:avLst/>
            </a:prstGeom>
            <a:solidFill>
              <a:srgbClr val="0058AB">
                <a:alpha val="100000"/>
              </a:srgbClr>
            </a:solidFill>
          </p:spPr>
          <p:txBody>
            <a:bodyPr/>
            <a:lstStyle/>
            <a:p/>
          </p:txBody>
        </p:sp>
        <p:sp>
          <p:nvSpPr>
            <p:cNvPr id="92" name="rc92"/>
            <p:cNvSpPr/>
            <p:nvPr/>
          </p:nvSpPr>
          <p:spPr>
            <a:xfrm>
              <a:off x="6299002" y="3529453"/>
              <a:ext cx="203168" cy="183253"/>
            </a:xfrm>
            <a:prstGeom prst="rect">
              <a:avLst/>
            </a:prstGeom>
            <a:solidFill>
              <a:srgbClr val="1CABE2">
                <a:alpha val="100000"/>
              </a:srgbClr>
            </a:solidFill>
          </p:spPr>
          <p:txBody>
            <a:bodyPr/>
            <a:lstStyle/>
            <a:p/>
          </p:txBody>
        </p:sp>
        <p:sp>
          <p:nvSpPr>
            <p:cNvPr id="93" name="rc93"/>
            <p:cNvSpPr/>
            <p:nvPr/>
          </p:nvSpPr>
          <p:spPr>
            <a:xfrm>
              <a:off x="6524745" y="3690160"/>
              <a:ext cx="203168" cy="995226"/>
            </a:xfrm>
            <a:prstGeom prst="rect">
              <a:avLst/>
            </a:prstGeom>
            <a:solidFill>
              <a:srgbClr val="80BD41">
                <a:alpha val="100000"/>
              </a:srgbClr>
            </a:solidFill>
          </p:spPr>
          <p:txBody>
            <a:bodyPr/>
            <a:lstStyle/>
            <a:p/>
          </p:txBody>
        </p:sp>
        <p:sp>
          <p:nvSpPr>
            <p:cNvPr id="94" name="rc94"/>
            <p:cNvSpPr/>
            <p:nvPr/>
          </p:nvSpPr>
          <p:spPr>
            <a:xfrm>
              <a:off x="6524745" y="3283666"/>
              <a:ext cx="203168" cy="294365"/>
            </a:xfrm>
            <a:prstGeom prst="rect">
              <a:avLst/>
            </a:prstGeom>
            <a:solidFill>
              <a:srgbClr val="0058AB">
                <a:alpha val="100000"/>
              </a:srgbClr>
            </a:solidFill>
          </p:spPr>
          <p:txBody>
            <a:bodyPr/>
            <a:lstStyle/>
            <a:p/>
          </p:txBody>
        </p:sp>
        <p:sp>
          <p:nvSpPr>
            <p:cNvPr id="95" name="rc95"/>
            <p:cNvSpPr/>
            <p:nvPr/>
          </p:nvSpPr>
          <p:spPr>
            <a:xfrm>
              <a:off x="6524745" y="3578031"/>
              <a:ext cx="203168" cy="112128"/>
            </a:xfrm>
            <a:prstGeom prst="rect">
              <a:avLst/>
            </a:prstGeom>
            <a:solidFill>
              <a:srgbClr val="1CABE2">
                <a:alpha val="100000"/>
              </a:srgbClr>
            </a:solidFill>
          </p:spPr>
          <p:txBody>
            <a:bodyPr/>
            <a:lstStyle/>
            <a:p/>
          </p:txBody>
        </p:sp>
        <p:sp>
          <p:nvSpPr>
            <p:cNvPr id="96" name="rc96"/>
            <p:cNvSpPr/>
            <p:nvPr/>
          </p:nvSpPr>
          <p:spPr>
            <a:xfrm>
              <a:off x="6750487" y="3566670"/>
              <a:ext cx="203168" cy="1118716"/>
            </a:xfrm>
            <a:prstGeom prst="rect">
              <a:avLst/>
            </a:prstGeom>
            <a:solidFill>
              <a:srgbClr val="80BD41">
                <a:alpha val="100000"/>
              </a:srgbClr>
            </a:solidFill>
          </p:spPr>
          <p:txBody>
            <a:bodyPr/>
            <a:lstStyle/>
            <a:p/>
          </p:txBody>
        </p:sp>
        <p:sp>
          <p:nvSpPr>
            <p:cNvPr id="97" name="rc97"/>
            <p:cNvSpPr/>
            <p:nvPr/>
          </p:nvSpPr>
          <p:spPr>
            <a:xfrm>
              <a:off x="6750487" y="3286996"/>
              <a:ext cx="203168" cy="251711"/>
            </a:xfrm>
            <a:prstGeom prst="rect">
              <a:avLst/>
            </a:prstGeom>
            <a:solidFill>
              <a:srgbClr val="0058AB">
                <a:alpha val="100000"/>
              </a:srgbClr>
            </a:solidFill>
          </p:spPr>
          <p:txBody>
            <a:bodyPr/>
            <a:lstStyle/>
            <a:p/>
          </p:txBody>
        </p:sp>
        <p:sp>
          <p:nvSpPr>
            <p:cNvPr id="98" name="rc98"/>
            <p:cNvSpPr/>
            <p:nvPr/>
          </p:nvSpPr>
          <p:spPr>
            <a:xfrm>
              <a:off x="6750487" y="3538708"/>
              <a:ext cx="203168" cy="27962"/>
            </a:xfrm>
            <a:prstGeom prst="rect">
              <a:avLst/>
            </a:prstGeom>
            <a:solidFill>
              <a:srgbClr val="1CABE2">
                <a:alpha val="100000"/>
              </a:srgbClr>
            </a:solidFill>
          </p:spPr>
          <p:txBody>
            <a:bodyPr/>
            <a:lstStyle/>
            <a:p/>
          </p:txBody>
        </p:sp>
        <p:sp>
          <p:nvSpPr>
            <p:cNvPr id="99" name="rc99"/>
            <p:cNvSpPr/>
            <p:nvPr/>
          </p:nvSpPr>
          <p:spPr>
            <a:xfrm>
              <a:off x="6976229" y="3573757"/>
              <a:ext cx="203168" cy="1111630"/>
            </a:xfrm>
            <a:prstGeom prst="rect">
              <a:avLst/>
            </a:prstGeom>
            <a:solidFill>
              <a:srgbClr val="80BD41">
                <a:alpha val="100000"/>
              </a:srgbClr>
            </a:solidFill>
          </p:spPr>
          <p:txBody>
            <a:bodyPr/>
            <a:lstStyle/>
            <a:p/>
          </p:txBody>
        </p:sp>
        <p:sp>
          <p:nvSpPr>
            <p:cNvPr id="100" name="rc100"/>
            <p:cNvSpPr/>
            <p:nvPr/>
          </p:nvSpPr>
          <p:spPr>
            <a:xfrm>
              <a:off x="6976229" y="3295847"/>
              <a:ext cx="203168" cy="250113"/>
            </a:xfrm>
            <a:prstGeom prst="rect">
              <a:avLst/>
            </a:prstGeom>
            <a:solidFill>
              <a:srgbClr val="0058AB">
                <a:alpha val="100000"/>
              </a:srgbClr>
            </a:solidFill>
          </p:spPr>
          <p:txBody>
            <a:bodyPr/>
            <a:lstStyle/>
            <a:p/>
          </p:txBody>
        </p:sp>
        <p:sp>
          <p:nvSpPr>
            <p:cNvPr id="101" name="rc101"/>
            <p:cNvSpPr/>
            <p:nvPr/>
          </p:nvSpPr>
          <p:spPr>
            <a:xfrm>
              <a:off x="6976229" y="3545960"/>
              <a:ext cx="203168" cy="27796"/>
            </a:xfrm>
            <a:prstGeom prst="rect">
              <a:avLst/>
            </a:prstGeom>
            <a:solidFill>
              <a:srgbClr val="1CABE2">
                <a:alpha val="100000"/>
              </a:srgbClr>
            </a:solidFill>
          </p:spPr>
          <p:txBody>
            <a:bodyPr/>
            <a:lstStyle/>
            <a:p/>
          </p:txBody>
        </p:sp>
        <p:sp>
          <p:nvSpPr>
            <p:cNvPr id="102" name="rc102"/>
            <p:cNvSpPr/>
            <p:nvPr/>
          </p:nvSpPr>
          <p:spPr>
            <a:xfrm>
              <a:off x="7201972" y="3306606"/>
              <a:ext cx="203168" cy="201860"/>
            </a:xfrm>
            <a:prstGeom prst="rect">
              <a:avLst/>
            </a:prstGeom>
            <a:solidFill>
              <a:srgbClr val="F26A21">
                <a:alpha val="100000"/>
              </a:srgbClr>
            </a:solidFill>
          </p:spPr>
          <p:txBody>
            <a:bodyPr/>
            <a:lstStyle/>
            <a:p/>
          </p:txBody>
        </p:sp>
        <p:sp>
          <p:nvSpPr>
            <p:cNvPr id="103" name="rc103"/>
            <p:cNvSpPr/>
            <p:nvPr/>
          </p:nvSpPr>
          <p:spPr>
            <a:xfrm>
              <a:off x="7201972" y="3508466"/>
              <a:ext cx="203168" cy="1176920"/>
            </a:xfrm>
            <a:prstGeom prst="rect">
              <a:avLst/>
            </a:prstGeom>
            <a:solidFill>
              <a:srgbClr val="FFC20E">
                <a:alpha val="100000"/>
              </a:srgbClr>
            </a:solidFill>
          </p:spPr>
          <p:txBody>
            <a:bodyPr/>
            <a:lstStyle/>
            <a:p/>
          </p:txBody>
        </p:sp>
        <p:sp>
          <p:nvSpPr>
            <p:cNvPr id="104" name="rc104"/>
            <p:cNvSpPr/>
            <p:nvPr/>
          </p:nvSpPr>
          <p:spPr>
            <a:xfrm>
              <a:off x="7427714" y="3315799"/>
              <a:ext cx="203168" cy="162916"/>
            </a:xfrm>
            <a:prstGeom prst="rect">
              <a:avLst/>
            </a:prstGeom>
            <a:solidFill>
              <a:srgbClr val="F26A21">
                <a:alpha val="100000"/>
              </a:srgbClr>
            </a:solidFill>
          </p:spPr>
          <p:txBody>
            <a:bodyPr/>
            <a:lstStyle/>
            <a:p/>
          </p:txBody>
        </p:sp>
        <p:sp>
          <p:nvSpPr>
            <p:cNvPr id="105" name="rc105"/>
            <p:cNvSpPr/>
            <p:nvPr/>
          </p:nvSpPr>
          <p:spPr>
            <a:xfrm>
              <a:off x="7427714" y="3478715"/>
              <a:ext cx="203168" cy="1206671"/>
            </a:xfrm>
            <a:prstGeom prst="rect">
              <a:avLst/>
            </a:prstGeom>
            <a:solidFill>
              <a:srgbClr val="FFC20E">
                <a:alpha val="100000"/>
              </a:srgbClr>
            </a:solidFill>
          </p:spPr>
          <p:txBody>
            <a:bodyPr/>
            <a:lstStyle/>
            <a:p/>
          </p:txBody>
        </p:sp>
        <p:sp>
          <p:nvSpPr>
            <p:cNvPr id="106" name="rc106"/>
            <p:cNvSpPr/>
            <p:nvPr/>
          </p:nvSpPr>
          <p:spPr>
            <a:xfrm>
              <a:off x="7653457" y="3324639"/>
              <a:ext cx="203168" cy="131485"/>
            </a:xfrm>
            <a:prstGeom prst="rect">
              <a:avLst/>
            </a:prstGeom>
            <a:solidFill>
              <a:srgbClr val="F26A21">
                <a:alpha val="100000"/>
              </a:srgbClr>
            </a:solidFill>
          </p:spPr>
          <p:txBody>
            <a:bodyPr/>
            <a:lstStyle/>
            <a:p/>
          </p:txBody>
        </p:sp>
        <p:sp>
          <p:nvSpPr>
            <p:cNvPr id="107" name="rc107"/>
            <p:cNvSpPr/>
            <p:nvPr/>
          </p:nvSpPr>
          <p:spPr>
            <a:xfrm>
              <a:off x="7653457" y="3456124"/>
              <a:ext cx="203168" cy="1229262"/>
            </a:xfrm>
            <a:prstGeom prst="rect">
              <a:avLst/>
            </a:prstGeom>
            <a:solidFill>
              <a:srgbClr val="FFC20E">
                <a:alpha val="100000"/>
              </a:srgbClr>
            </a:solidFill>
          </p:spPr>
          <p:txBody>
            <a:bodyPr/>
            <a:lstStyle/>
            <a:p/>
          </p:txBody>
        </p:sp>
        <p:sp>
          <p:nvSpPr>
            <p:cNvPr id="108" name="rc108"/>
            <p:cNvSpPr/>
            <p:nvPr/>
          </p:nvSpPr>
          <p:spPr>
            <a:xfrm>
              <a:off x="7879199" y="3332815"/>
              <a:ext cx="203168" cy="106118"/>
            </a:xfrm>
            <a:prstGeom prst="rect">
              <a:avLst/>
            </a:prstGeom>
            <a:solidFill>
              <a:srgbClr val="F26A21">
                <a:alpha val="100000"/>
              </a:srgbClr>
            </a:solidFill>
          </p:spPr>
          <p:txBody>
            <a:bodyPr/>
            <a:lstStyle/>
            <a:p/>
          </p:txBody>
        </p:sp>
        <p:sp>
          <p:nvSpPr>
            <p:cNvPr id="109" name="rc109"/>
            <p:cNvSpPr/>
            <p:nvPr/>
          </p:nvSpPr>
          <p:spPr>
            <a:xfrm>
              <a:off x="7879199" y="3438933"/>
              <a:ext cx="203168" cy="1246453"/>
            </a:xfrm>
            <a:prstGeom prst="rect">
              <a:avLst/>
            </a:prstGeom>
            <a:solidFill>
              <a:srgbClr val="FFC20E">
                <a:alpha val="100000"/>
              </a:srgbClr>
            </a:solidFill>
          </p:spPr>
          <p:txBody>
            <a:bodyPr/>
            <a:lstStyle/>
            <a:p/>
          </p:txBody>
        </p:sp>
        <p:sp>
          <p:nvSpPr>
            <p:cNvPr id="110" name="rc110"/>
            <p:cNvSpPr/>
            <p:nvPr/>
          </p:nvSpPr>
          <p:spPr>
            <a:xfrm>
              <a:off x="8104941" y="3340088"/>
              <a:ext cx="203168" cy="85645"/>
            </a:xfrm>
            <a:prstGeom prst="rect">
              <a:avLst/>
            </a:prstGeom>
            <a:solidFill>
              <a:srgbClr val="F26A21">
                <a:alpha val="100000"/>
              </a:srgbClr>
            </a:solidFill>
          </p:spPr>
          <p:txBody>
            <a:bodyPr/>
            <a:lstStyle/>
            <a:p/>
          </p:txBody>
        </p:sp>
        <p:sp>
          <p:nvSpPr>
            <p:cNvPr id="111" name="rc111"/>
            <p:cNvSpPr/>
            <p:nvPr/>
          </p:nvSpPr>
          <p:spPr>
            <a:xfrm>
              <a:off x="8104941" y="3425733"/>
              <a:ext cx="203168" cy="1259653"/>
            </a:xfrm>
            <a:prstGeom prst="rect">
              <a:avLst/>
            </a:prstGeom>
            <a:solidFill>
              <a:srgbClr val="FFC20E">
                <a:alpha val="100000"/>
              </a:srgbClr>
            </a:solidFill>
          </p:spPr>
          <p:txBody>
            <a:bodyPr/>
            <a:lstStyle/>
            <a:p/>
          </p:txBody>
        </p:sp>
        <p:sp>
          <p:nvSpPr>
            <p:cNvPr id="112" name="pl112"/>
            <p:cNvSpPr/>
            <p:nvPr/>
          </p:nvSpPr>
          <p:spPr>
            <a:xfrm>
              <a:off x="1434255" y="2071041"/>
              <a:ext cx="5643558" cy="528150"/>
            </a:xfrm>
            <a:custGeom>
              <a:avLst/>
              <a:pathLst>
                <a:path w="5643558" h="528150">
                  <a:moveTo>
                    <a:pt x="0" y="105630"/>
                  </a:moveTo>
                  <a:lnTo>
                    <a:pt x="225742" y="79222"/>
                  </a:lnTo>
                  <a:lnTo>
                    <a:pt x="451484" y="105630"/>
                  </a:lnTo>
                  <a:lnTo>
                    <a:pt x="677227" y="105630"/>
                  </a:lnTo>
                  <a:lnTo>
                    <a:pt x="902969" y="132037"/>
                  </a:lnTo>
                  <a:lnTo>
                    <a:pt x="1128711" y="52815"/>
                  </a:lnTo>
                  <a:lnTo>
                    <a:pt x="1354454" y="0"/>
                  </a:lnTo>
                  <a:lnTo>
                    <a:pt x="1580196" y="0"/>
                  </a:lnTo>
                  <a:lnTo>
                    <a:pt x="1805938" y="79222"/>
                  </a:lnTo>
                  <a:lnTo>
                    <a:pt x="2031681" y="132037"/>
                  </a:lnTo>
                  <a:lnTo>
                    <a:pt x="2257423" y="105630"/>
                  </a:lnTo>
                  <a:lnTo>
                    <a:pt x="2483165" y="105630"/>
                  </a:lnTo>
                  <a:lnTo>
                    <a:pt x="2708908" y="132037"/>
                  </a:lnTo>
                  <a:lnTo>
                    <a:pt x="2934650" y="52815"/>
                  </a:lnTo>
                  <a:lnTo>
                    <a:pt x="3160393" y="105630"/>
                  </a:lnTo>
                  <a:lnTo>
                    <a:pt x="3386135" y="79222"/>
                  </a:lnTo>
                  <a:lnTo>
                    <a:pt x="3611877" y="132037"/>
                  </a:lnTo>
                  <a:lnTo>
                    <a:pt x="3837620" y="105630"/>
                  </a:lnTo>
                  <a:lnTo>
                    <a:pt x="4063362" y="211260"/>
                  </a:lnTo>
                  <a:lnTo>
                    <a:pt x="4289104" y="290482"/>
                  </a:lnTo>
                  <a:lnTo>
                    <a:pt x="4514847" y="396112"/>
                  </a:lnTo>
                  <a:lnTo>
                    <a:pt x="4740589" y="528150"/>
                  </a:lnTo>
                  <a:lnTo>
                    <a:pt x="4966331" y="448927"/>
                  </a:lnTo>
                  <a:lnTo>
                    <a:pt x="5192074" y="528150"/>
                  </a:lnTo>
                  <a:lnTo>
                    <a:pt x="5417816" y="448927"/>
                  </a:lnTo>
                  <a:lnTo>
                    <a:pt x="5643558" y="448927"/>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97449"/>
              <a:ext cx="5643558" cy="765818"/>
            </a:xfrm>
            <a:custGeom>
              <a:avLst/>
              <a:pathLst>
                <a:path w="5643558" h="765818">
                  <a:moveTo>
                    <a:pt x="0" y="316890"/>
                  </a:moveTo>
                  <a:lnTo>
                    <a:pt x="225742" y="237667"/>
                  </a:lnTo>
                  <a:lnTo>
                    <a:pt x="451484" y="290482"/>
                  </a:lnTo>
                  <a:lnTo>
                    <a:pt x="677227" y="316890"/>
                  </a:lnTo>
                  <a:lnTo>
                    <a:pt x="902969" y="158445"/>
                  </a:lnTo>
                  <a:lnTo>
                    <a:pt x="1128711" y="52815"/>
                  </a:lnTo>
                  <a:lnTo>
                    <a:pt x="1354454" y="0"/>
                  </a:lnTo>
                  <a:lnTo>
                    <a:pt x="1580196" y="79222"/>
                  </a:lnTo>
                  <a:lnTo>
                    <a:pt x="1805938" y="237667"/>
                  </a:lnTo>
                  <a:lnTo>
                    <a:pt x="2031681" y="316890"/>
                  </a:lnTo>
                  <a:lnTo>
                    <a:pt x="2257423" y="184852"/>
                  </a:lnTo>
                  <a:lnTo>
                    <a:pt x="2483165" y="158445"/>
                  </a:lnTo>
                  <a:lnTo>
                    <a:pt x="2708908" y="184852"/>
                  </a:lnTo>
                  <a:lnTo>
                    <a:pt x="2934650" y="184852"/>
                  </a:lnTo>
                  <a:lnTo>
                    <a:pt x="3160393" y="132037"/>
                  </a:lnTo>
                  <a:lnTo>
                    <a:pt x="3386135" y="158445"/>
                  </a:lnTo>
                  <a:lnTo>
                    <a:pt x="3611877" y="158445"/>
                  </a:lnTo>
                  <a:lnTo>
                    <a:pt x="3837620" y="184852"/>
                  </a:lnTo>
                  <a:lnTo>
                    <a:pt x="4063362" y="264075"/>
                  </a:lnTo>
                  <a:lnTo>
                    <a:pt x="4289104" y="316890"/>
                  </a:lnTo>
                  <a:lnTo>
                    <a:pt x="4514847" y="501743"/>
                  </a:lnTo>
                  <a:lnTo>
                    <a:pt x="4740589" y="739410"/>
                  </a:lnTo>
                  <a:lnTo>
                    <a:pt x="4966331" y="765818"/>
                  </a:lnTo>
                  <a:lnTo>
                    <a:pt x="5192074" y="713003"/>
                  </a:lnTo>
                  <a:lnTo>
                    <a:pt x="5417816" y="475335"/>
                  </a:lnTo>
                  <a:lnTo>
                    <a:pt x="5643558" y="475335"/>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65503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88077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6106516"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332258"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6558000"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783743"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700948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136592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655031"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5880773"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1" name="tx131"/>
            <p:cNvSpPr/>
            <p:nvPr/>
          </p:nvSpPr>
          <p:spPr>
            <a:xfrm>
              <a:off x="61065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332258"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6558000"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6783743"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5" name="tx135"/>
            <p:cNvSpPr/>
            <p:nvPr/>
          </p:nvSpPr>
          <p:spPr>
            <a:xfrm>
              <a:off x="700948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5903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5528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071314" y="5522891"/>
              <a:ext cx="201455" cy="201456"/>
            </a:xfrm>
            <a:prstGeom prst="rect">
              <a:avLst/>
            </a:prstGeom>
            <a:solidFill>
              <a:srgbClr val="80BD41">
                <a:alpha val="100000"/>
              </a:srgbClr>
            </a:solidFill>
          </p:spPr>
          <p:txBody>
            <a:bodyPr/>
            <a:lstStyle/>
            <a:p/>
          </p:txBody>
        </p:sp>
        <p:sp>
          <p:nvSpPr>
            <p:cNvPr id="161" name="rc161"/>
            <p:cNvSpPr/>
            <p:nvPr/>
          </p:nvSpPr>
          <p:spPr>
            <a:xfrm>
              <a:off x="2975038" y="5522891"/>
              <a:ext cx="201456" cy="201456"/>
            </a:xfrm>
            <a:prstGeom prst="rect">
              <a:avLst/>
            </a:prstGeom>
            <a:solidFill>
              <a:srgbClr val="1CABE2">
                <a:alpha val="100000"/>
              </a:srgbClr>
            </a:solidFill>
          </p:spPr>
          <p:txBody>
            <a:bodyPr/>
            <a:lstStyle/>
            <a:p/>
          </p:txBody>
        </p:sp>
        <p:sp>
          <p:nvSpPr>
            <p:cNvPr id="162" name="rc162"/>
            <p:cNvSpPr/>
            <p:nvPr/>
          </p:nvSpPr>
          <p:spPr>
            <a:xfrm>
              <a:off x="4063414" y="5522891"/>
              <a:ext cx="201456" cy="201456"/>
            </a:xfrm>
            <a:prstGeom prst="rect">
              <a:avLst/>
            </a:prstGeom>
            <a:solidFill>
              <a:srgbClr val="0058AB">
                <a:alpha val="100000"/>
              </a:srgbClr>
            </a:solidFill>
          </p:spPr>
          <p:txBody>
            <a:bodyPr/>
            <a:lstStyle/>
            <a:p/>
          </p:txBody>
        </p:sp>
        <p:sp>
          <p:nvSpPr>
            <p:cNvPr id="163" name="rc163"/>
            <p:cNvSpPr/>
            <p:nvPr/>
          </p:nvSpPr>
          <p:spPr>
            <a:xfrm>
              <a:off x="5081939" y="5522891"/>
              <a:ext cx="201456" cy="201456"/>
            </a:xfrm>
            <a:prstGeom prst="rect">
              <a:avLst/>
            </a:prstGeom>
            <a:solidFill>
              <a:srgbClr val="FFC20E">
                <a:alpha val="100000"/>
              </a:srgbClr>
            </a:solidFill>
          </p:spPr>
          <p:txBody>
            <a:bodyPr/>
            <a:lstStyle/>
            <a:p/>
          </p:txBody>
        </p:sp>
        <p:sp>
          <p:nvSpPr>
            <p:cNvPr id="164" name="rc164"/>
            <p:cNvSpPr/>
            <p:nvPr/>
          </p:nvSpPr>
          <p:spPr>
            <a:xfrm>
              <a:off x="7079320" y="5522891"/>
              <a:ext cx="201455" cy="201456"/>
            </a:xfrm>
            <a:prstGeom prst="rect">
              <a:avLst/>
            </a:prstGeom>
            <a:solidFill>
              <a:srgbClr val="F26A21">
                <a:alpha val="100000"/>
              </a:srgbClr>
            </a:solidFill>
          </p:spPr>
          <p:txBody>
            <a:bodyPr/>
            <a:lstStyle/>
            <a:p/>
          </p:txBody>
        </p:sp>
        <p:sp>
          <p:nvSpPr>
            <p:cNvPr id="165" name="tx165"/>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5" name="tx175"/>
            <p:cNvSpPr/>
            <p:nvPr/>
          </p:nvSpPr>
          <p:spPr>
            <a:xfrm>
              <a:off x="983899" y="1513317"/>
              <a:ext cx="84432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Paraguay</a:t>
              </a:r>
            </a:p>
          </p:txBody>
        </p:sp>
        <p:sp>
          <p:nvSpPr>
            <p:cNvPr id="176" name="tx176"/>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7" name="tx177"/>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Paraguay experimente un descenso en el número de lactantes que sobreviven para 2030. Para alcanzar el objetivo de «cero dosis» de IA2030, es necesario vacunar cada año a un mayor número de niños (~2,03 %) con la vacuna DTP1.</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Cada año es necesario vacunar a más niños para alcanzar el objetivo de IA2030 de reducir a la mitad el número de niños que no han recibido ninguna dosis para 2030, ante la previsión de que disminuya el número de bebés que sobreviven.</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7999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92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584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245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138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60300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192162"/>
              <a:ext cx="215906" cy="743234"/>
            </a:xfrm>
            <a:prstGeom prst="rect">
              <a:avLst/>
            </a:prstGeom>
            <a:solidFill>
              <a:srgbClr val="0058AB">
                <a:alpha val="100000"/>
              </a:srgbClr>
            </a:solidFill>
          </p:spPr>
          <p:txBody>
            <a:bodyPr/>
            <a:lstStyle/>
            <a:p/>
          </p:txBody>
        </p:sp>
        <p:sp>
          <p:nvSpPr>
            <p:cNvPr id="40" name="rc40"/>
            <p:cNvSpPr/>
            <p:nvPr/>
          </p:nvSpPr>
          <p:spPr>
            <a:xfrm>
              <a:off x="1530867" y="4351784"/>
              <a:ext cx="215906" cy="583613"/>
            </a:xfrm>
            <a:prstGeom prst="rect">
              <a:avLst/>
            </a:prstGeom>
            <a:solidFill>
              <a:srgbClr val="0058AB">
                <a:alpha val="100000"/>
              </a:srgbClr>
            </a:solidFill>
          </p:spPr>
          <p:txBody>
            <a:bodyPr/>
            <a:lstStyle/>
            <a:p/>
          </p:txBody>
        </p:sp>
        <p:sp>
          <p:nvSpPr>
            <p:cNvPr id="41" name="rc41"/>
            <p:cNvSpPr/>
            <p:nvPr/>
          </p:nvSpPr>
          <p:spPr>
            <a:xfrm>
              <a:off x="1770763" y="4218710"/>
              <a:ext cx="215906" cy="716686"/>
            </a:xfrm>
            <a:prstGeom prst="rect">
              <a:avLst/>
            </a:prstGeom>
            <a:solidFill>
              <a:srgbClr val="0058AB">
                <a:alpha val="100000"/>
              </a:srgbClr>
            </a:solidFill>
          </p:spPr>
          <p:txBody>
            <a:bodyPr/>
            <a:lstStyle/>
            <a:p/>
          </p:txBody>
        </p:sp>
        <p:sp>
          <p:nvSpPr>
            <p:cNvPr id="42" name="rc42"/>
            <p:cNvSpPr/>
            <p:nvPr/>
          </p:nvSpPr>
          <p:spPr>
            <a:xfrm>
              <a:off x="2010660" y="4229596"/>
              <a:ext cx="215906" cy="705801"/>
            </a:xfrm>
            <a:prstGeom prst="rect">
              <a:avLst/>
            </a:prstGeom>
            <a:solidFill>
              <a:srgbClr val="0058AB">
                <a:alpha val="100000"/>
              </a:srgbClr>
            </a:solidFill>
          </p:spPr>
          <p:txBody>
            <a:bodyPr/>
            <a:lstStyle/>
            <a:p/>
          </p:txBody>
        </p:sp>
        <p:sp>
          <p:nvSpPr>
            <p:cNvPr id="43" name="rc43"/>
            <p:cNvSpPr/>
            <p:nvPr/>
          </p:nvSpPr>
          <p:spPr>
            <a:xfrm>
              <a:off x="2250556" y="4089524"/>
              <a:ext cx="215906" cy="845872"/>
            </a:xfrm>
            <a:prstGeom prst="rect">
              <a:avLst/>
            </a:prstGeom>
            <a:solidFill>
              <a:srgbClr val="0058AB">
                <a:alpha val="100000"/>
              </a:srgbClr>
            </a:solidFill>
          </p:spPr>
          <p:txBody>
            <a:bodyPr/>
            <a:lstStyle/>
            <a:p/>
          </p:txBody>
        </p:sp>
        <p:sp>
          <p:nvSpPr>
            <p:cNvPr id="44" name="rc44"/>
            <p:cNvSpPr/>
            <p:nvPr/>
          </p:nvSpPr>
          <p:spPr>
            <a:xfrm>
              <a:off x="2490453" y="4514071"/>
              <a:ext cx="215906" cy="421325"/>
            </a:xfrm>
            <a:prstGeom prst="rect">
              <a:avLst/>
            </a:prstGeom>
            <a:solidFill>
              <a:srgbClr val="0058AB">
                <a:alpha val="100000"/>
              </a:srgbClr>
            </a:solidFill>
          </p:spPr>
          <p:txBody>
            <a:bodyPr/>
            <a:lstStyle/>
            <a:p/>
          </p:txBody>
        </p:sp>
        <p:sp>
          <p:nvSpPr>
            <p:cNvPr id="45" name="rc45"/>
            <p:cNvSpPr/>
            <p:nvPr/>
          </p:nvSpPr>
          <p:spPr>
            <a:xfrm>
              <a:off x="2730349" y="4795881"/>
              <a:ext cx="215906" cy="139516"/>
            </a:xfrm>
            <a:prstGeom prst="rect">
              <a:avLst/>
            </a:prstGeom>
            <a:solidFill>
              <a:srgbClr val="0058AB">
                <a:alpha val="100000"/>
              </a:srgbClr>
            </a:solidFill>
          </p:spPr>
          <p:txBody>
            <a:bodyPr/>
            <a:lstStyle/>
            <a:p/>
          </p:txBody>
        </p:sp>
        <p:sp>
          <p:nvSpPr>
            <p:cNvPr id="46" name="rc46"/>
            <p:cNvSpPr/>
            <p:nvPr/>
          </p:nvSpPr>
          <p:spPr>
            <a:xfrm>
              <a:off x="2970245" y="4796214"/>
              <a:ext cx="215906" cy="139183"/>
            </a:xfrm>
            <a:prstGeom prst="rect">
              <a:avLst/>
            </a:prstGeom>
            <a:solidFill>
              <a:srgbClr val="0058AB">
                <a:alpha val="100000"/>
              </a:srgbClr>
            </a:solidFill>
          </p:spPr>
          <p:txBody>
            <a:bodyPr/>
            <a:lstStyle/>
            <a:p/>
          </p:txBody>
        </p:sp>
        <p:sp>
          <p:nvSpPr>
            <p:cNvPr id="47" name="rc47"/>
            <p:cNvSpPr/>
            <p:nvPr/>
          </p:nvSpPr>
          <p:spPr>
            <a:xfrm>
              <a:off x="3210142" y="4373555"/>
              <a:ext cx="215906" cy="561841"/>
            </a:xfrm>
            <a:prstGeom prst="rect">
              <a:avLst/>
            </a:prstGeom>
            <a:solidFill>
              <a:srgbClr val="0058AB">
                <a:alpha val="100000"/>
              </a:srgbClr>
            </a:solidFill>
          </p:spPr>
          <p:txBody>
            <a:bodyPr/>
            <a:lstStyle/>
            <a:p/>
          </p:txBody>
        </p:sp>
        <p:sp>
          <p:nvSpPr>
            <p:cNvPr id="48" name="rc48"/>
            <p:cNvSpPr/>
            <p:nvPr/>
          </p:nvSpPr>
          <p:spPr>
            <a:xfrm>
              <a:off x="3450038" y="4086525"/>
              <a:ext cx="215906" cy="848871"/>
            </a:xfrm>
            <a:prstGeom prst="rect">
              <a:avLst/>
            </a:prstGeom>
            <a:solidFill>
              <a:srgbClr val="0058AB">
                <a:alpha val="100000"/>
              </a:srgbClr>
            </a:solidFill>
          </p:spPr>
          <p:txBody>
            <a:bodyPr/>
            <a:lstStyle/>
            <a:p/>
          </p:txBody>
        </p:sp>
        <p:sp>
          <p:nvSpPr>
            <p:cNvPr id="49" name="rc49"/>
            <p:cNvSpPr/>
            <p:nvPr/>
          </p:nvSpPr>
          <p:spPr>
            <a:xfrm>
              <a:off x="3689935" y="4230595"/>
              <a:ext cx="215906" cy="704801"/>
            </a:xfrm>
            <a:prstGeom prst="rect">
              <a:avLst/>
            </a:prstGeom>
            <a:solidFill>
              <a:srgbClr val="0058AB">
                <a:alpha val="100000"/>
              </a:srgbClr>
            </a:solidFill>
          </p:spPr>
          <p:txBody>
            <a:bodyPr/>
            <a:lstStyle/>
            <a:p/>
          </p:txBody>
        </p:sp>
        <p:sp>
          <p:nvSpPr>
            <p:cNvPr id="50" name="rc50"/>
            <p:cNvSpPr/>
            <p:nvPr/>
          </p:nvSpPr>
          <p:spPr>
            <a:xfrm>
              <a:off x="3929831" y="4222709"/>
              <a:ext cx="215906" cy="712688"/>
            </a:xfrm>
            <a:prstGeom prst="rect">
              <a:avLst/>
            </a:prstGeom>
            <a:solidFill>
              <a:srgbClr val="0058AB">
                <a:alpha val="100000"/>
              </a:srgbClr>
            </a:solidFill>
          </p:spPr>
          <p:txBody>
            <a:bodyPr/>
            <a:lstStyle/>
            <a:p/>
          </p:txBody>
        </p:sp>
        <p:sp>
          <p:nvSpPr>
            <p:cNvPr id="51" name="rc51"/>
            <p:cNvSpPr/>
            <p:nvPr/>
          </p:nvSpPr>
          <p:spPr>
            <a:xfrm>
              <a:off x="4169728" y="4064642"/>
              <a:ext cx="215906" cy="870754"/>
            </a:xfrm>
            <a:prstGeom prst="rect">
              <a:avLst/>
            </a:prstGeom>
            <a:solidFill>
              <a:srgbClr val="0058AB">
                <a:alpha val="100000"/>
              </a:srgbClr>
            </a:solidFill>
          </p:spPr>
          <p:txBody>
            <a:bodyPr/>
            <a:lstStyle/>
            <a:p/>
          </p:txBody>
        </p:sp>
        <p:sp>
          <p:nvSpPr>
            <p:cNvPr id="52" name="rc52"/>
            <p:cNvSpPr/>
            <p:nvPr/>
          </p:nvSpPr>
          <p:spPr>
            <a:xfrm>
              <a:off x="4409624" y="4495076"/>
              <a:ext cx="215906" cy="440320"/>
            </a:xfrm>
            <a:prstGeom prst="rect">
              <a:avLst/>
            </a:prstGeom>
            <a:solidFill>
              <a:srgbClr val="0058AB">
                <a:alpha val="100000"/>
              </a:srgbClr>
            </a:solidFill>
          </p:spPr>
          <p:txBody>
            <a:bodyPr/>
            <a:lstStyle/>
            <a:p/>
          </p:txBody>
        </p:sp>
        <p:sp>
          <p:nvSpPr>
            <p:cNvPr id="53" name="rc53"/>
            <p:cNvSpPr/>
            <p:nvPr/>
          </p:nvSpPr>
          <p:spPr>
            <a:xfrm>
              <a:off x="4649521" y="4185164"/>
              <a:ext cx="215906" cy="750233"/>
            </a:xfrm>
            <a:prstGeom prst="rect">
              <a:avLst/>
            </a:prstGeom>
            <a:solidFill>
              <a:srgbClr val="0058AB">
                <a:alpha val="100000"/>
              </a:srgbClr>
            </a:solidFill>
          </p:spPr>
          <p:txBody>
            <a:bodyPr/>
            <a:lstStyle/>
            <a:p/>
          </p:txBody>
        </p:sp>
        <p:sp>
          <p:nvSpPr>
            <p:cNvPr id="54" name="rc54"/>
            <p:cNvSpPr/>
            <p:nvPr/>
          </p:nvSpPr>
          <p:spPr>
            <a:xfrm>
              <a:off x="4889417" y="4325235"/>
              <a:ext cx="215906" cy="610161"/>
            </a:xfrm>
            <a:prstGeom prst="rect">
              <a:avLst/>
            </a:prstGeom>
            <a:solidFill>
              <a:srgbClr val="0058AB">
                <a:alpha val="100000"/>
              </a:srgbClr>
            </a:solidFill>
          </p:spPr>
          <p:txBody>
            <a:bodyPr/>
            <a:lstStyle/>
            <a:p/>
          </p:txBody>
        </p:sp>
        <p:sp>
          <p:nvSpPr>
            <p:cNvPr id="55" name="rc55"/>
            <p:cNvSpPr/>
            <p:nvPr/>
          </p:nvSpPr>
          <p:spPr>
            <a:xfrm>
              <a:off x="5129313" y="4013545"/>
              <a:ext cx="215906" cy="921851"/>
            </a:xfrm>
            <a:prstGeom prst="rect">
              <a:avLst/>
            </a:prstGeom>
            <a:solidFill>
              <a:srgbClr val="0058AB">
                <a:alpha val="100000"/>
              </a:srgbClr>
            </a:solidFill>
          </p:spPr>
          <p:txBody>
            <a:bodyPr/>
            <a:lstStyle/>
            <a:p/>
          </p:txBody>
        </p:sp>
        <p:sp>
          <p:nvSpPr>
            <p:cNvPr id="56" name="rc56"/>
            <p:cNvSpPr/>
            <p:nvPr/>
          </p:nvSpPr>
          <p:spPr>
            <a:xfrm>
              <a:off x="5369210" y="4166836"/>
              <a:ext cx="215906" cy="768561"/>
            </a:xfrm>
            <a:prstGeom prst="rect">
              <a:avLst/>
            </a:prstGeom>
            <a:solidFill>
              <a:srgbClr val="0058AB">
                <a:alpha val="100000"/>
              </a:srgbClr>
            </a:solidFill>
          </p:spPr>
          <p:txBody>
            <a:bodyPr/>
            <a:lstStyle/>
            <a:p/>
          </p:txBody>
        </p:sp>
        <p:sp>
          <p:nvSpPr>
            <p:cNvPr id="57" name="rc57"/>
            <p:cNvSpPr/>
            <p:nvPr/>
          </p:nvSpPr>
          <p:spPr>
            <a:xfrm>
              <a:off x="5609106" y="3552786"/>
              <a:ext cx="215906" cy="1382610"/>
            </a:xfrm>
            <a:prstGeom prst="rect">
              <a:avLst/>
            </a:prstGeom>
            <a:solidFill>
              <a:srgbClr val="0058AB">
                <a:alpha val="100000"/>
              </a:srgbClr>
            </a:solidFill>
          </p:spPr>
          <p:txBody>
            <a:bodyPr/>
            <a:lstStyle/>
            <a:p/>
          </p:txBody>
        </p:sp>
        <p:sp>
          <p:nvSpPr>
            <p:cNvPr id="58" name="rc58"/>
            <p:cNvSpPr/>
            <p:nvPr/>
          </p:nvSpPr>
          <p:spPr>
            <a:xfrm>
              <a:off x="5849003" y="3101580"/>
              <a:ext cx="215906" cy="1833816"/>
            </a:xfrm>
            <a:prstGeom prst="rect">
              <a:avLst/>
            </a:prstGeom>
            <a:solidFill>
              <a:srgbClr val="0058AB">
                <a:alpha val="100000"/>
              </a:srgbClr>
            </a:solidFill>
          </p:spPr>
          <p:txBody>
            <a:bodyPr/>
            <a:lstStyle/>
            <a:p/>
          </p:txBody>
        </p:sp>
        <p:sp>
          <p:nvSpPr>
            <p:cNvPr id="59" name="rc59"/>
            <p:cNvSpPr/>
            <p:nvPr/>
          </p:nvSpPr>
          <p:spPr>
            <a:xfrm>
              <a:off x="6088899" y="2500194"/>
              <a:ext cx="215906" cy="2435202"/>
            </a:xfrm>
            <a:prstGeom prst="rect">
              <a:avLst/>
            </a:prstGeom>
            <a:solidFill>
              <a:srgbClr val="0058AB">
                <a:alpha val="100000"/>
              </a:srgbClr>
            </a:solidFill>
          </p:spPr>
          <p:txBody>
            <a:bodyPr/>
            <a:lstStyle/>
            <a:p/>
          </p:txBody>
        </p:sp>
        <p:sp>
          <p:nvSpPr>
            <p:cNvPr id="60" name="rc60"/>
            <p:cNvSpPr/>
            <p:nvPr/>
          </p:nvSpPr>
          <p:spPr>
            <a:xfrm>
              <a:off x="6328796" y="1752072"/>
              <a:ext cx="215906" cy="3183325"/>
            </a:xfrm>
            <a:prstGeom prst="rect">
              <a:avLst/>
            </a:prstGeom>
            <a:solidFill>
              <a:srgbClr val="0058AB">
                <a:alpha val="100000"/>
              </a:srgbClr>
            </a:solidFill>
          </p:spPr>
          <p:txBody>
            <a:bodyPr/>
            <a:lstStyle/>
            <a:p/>
          </p:txBody>
        </p:sp>
        <p:sp>
          <p:nvSpPr>
            <p:cNvPr id="61" name="rc61"/>
            <p:cNvSpPr/>
            <p:nvPr/>
          </p:nvSpPr>
          <p:spPr>
            <a:xfrm>
              <a:off x="6568692" y="2218829"/>
              <a:ext cx="215906" cy="2716567"/>
            </a:xfrm>
            <a:prstGeom prst="rect">
              <a:avLst/>
            </a:prstGeom>
            <a:solidFill>
              <a:srgbClr val="0058AB">
                <a:alpha val="100000"/>
              </a:srgbClr>
            </a:solidFill>
          </p:spPr>
          <p:txBody>
            <a:bodyPr/>
            <a:lstStyle/>
            <a:p/>
          </p:txBody>
        </p:sp>
        <p:sp>
          <p:nvSpPr>
            <p:cNvPr id="62" name="rc62"/>
            <p:cNvSpPr/>
            <p:nvPr/>
          </p:nvSpPr>
          <p:spPr>
            <a:xfrm>
              <a:off x="6808589" y="1783952"/>
              <a:ext cx="215906" cy="3151445"/>
            </a:xfrm>
            <a:prstGeom prst="rect">
              <a:avLst/>
            </a:prstGeom>
            <a:solidFill>
              <a:srgbClr val="0058AB">
                <a:alpha val="100000"/>
              </a:srgbClr>
            </a:solidFill>
          </p:spPr>
          <p:txBody>
            <a:bodyPr/>
            <a:lstStyle/>
            <a:p/>
          </p:txBody>
        </p:sp>
        <p:sp>
          <p:nvSpPr>
            <p:cNvPr id="63" name="rc63"/>
            <p:cNvSpPr/>
            <p:nvPr/>
          </p:nvSpPr>
          <p:spPr>
            <a:xfrm>
              <a:off x="7048485" y="2240601"/>
              <a:ext cx="215906" cy="2694796"/>
            </a:xfrm>
            <a:prstGeom prst="rect">
              <a:avLst/>
            </a:prstGeom>
            <a:solidFill>
              <a:srgbClr val="0058AB">
                <a:alpha val="100000"/>
              </a:srgbClr>
            </a:solidFill>
          </p:spPr>
          <p:txBody>
            <a:bodyPr/>
            <a:lstStyle/>
            <a:p/>
          </p:txBody>
        </p:sp>
        <p:sp>
          <p:nvSpPr>
            <p:cNvPr id="64" name="rc64"/>
            <p:cNvSpPr/>
            <p:nvPr/>
          </p:nvSpPr>
          <p:spPr>
            <a:xfrm>
              <a:off x="7288381" y="2257707"/>
              <a:ext cx="215906" cy="2677689"/>
            </a:xfrm>
            <a:prstGeom prst="rect">
              <a:avLst/>
            </a:prstGeom>
            <a:solidFill>
              <a:srgbClr val="0058AB">
                <a:alpha val="100000"/>
              </a:srgbClr>
            </a:solidFill>
          </p:spPr>
          <p:txBody>
            <a:bodyPr/>
            <a:lstStyle/>
            <a:p/>
          </p:txBody>
        </p:sp>
        <p:sp>
          <p:nvSpPr>
            <p:cNvPr id="65" name="rc65"/>
            <p:cNvSpPr/>
            <p:nvPr/>
          </p:nvSpPr>
          <p:spPr>
            <a:xfrm>
              <a:off x="8487864" y="4018544"/>
              <a:ext cx="215906" cy="916852"/>
            </a:xfrm>
            <a:prstGeom prst="rect">
              <a:avLst/>
            </a:prstGeom>
            <a:solidFill>
              <a:srgbClr val="69DBFF">
                <a:alpha val="100000"/>
              </a:srgbClr>
            </a:solidFill>
          </p:spPr>
          <p:txBody>
            <a:bodyPr/>
            <a:lstStyle/>
            <a:p/>
          </p:txBody>
        </p:sp>
        <p:sp>
          <p:nvSpPr>
            <p:cNvPr id="66" name="pl66"/>
            <p:cNvSpPr/>
            <p:nvPr/>
          </p:nvSpPr>
          <p:spPr>
            <a:xfrm>
              <a:off x="6196853" y="3101580"/>
              <a:ext cx="2398964" cy="916908"/>
            </a:xfrm>
            <a:custGeom>
              <a:avLst/>
              <a:pathLst>
                <a:path w="2398964" h="916908">
                  <a:moveTo>
                    <a:pt x="0" y="0"/>
                  </a:moveTo>
                  <a:lnTo>
                    <a:pt x="239896" y="91690"/>
                  </a:lnTo>
                  <a:lnTo>
                    <a:pt x="479792" y="183381"/>
                  </a:lnTo>
                  <a:lnTo>
                    <a:pt x="719689" y="275072"/>
                  </a:lnTo>
                  <a:lnTo>
                    <a:pt x="959585" y="366763"/>
                  </a:lnTo>
                  <a:lnTo>
                    <a:pt x="1199482" y="458454"/>
                  </a:lnTo>
                  <a:lnTo>
                    <a:pt x="1439378" y="550144"/>
                  </a:lnTo>
                  <a:lnTo>
                    <a:pt x="1679275" y="641835"/>
                  </a:lnTo>
                  <a:lnTo>
                    <a:pt x="1919171" y="733526"/>
                  </a:lnTo>
                  <a:lnTo>
                    <a:pt x="2159067" y="825217"/>
                  </a:lnTo>
                  <a:lnTo>
                    <a:pt x="2398964" y="916908"/>
                  </a:lnTo>
                </a:path>
              </a:pathLst>
            </a:custGeom>
            <a:ln w="13550" cap="flat">
              <a:solidFill>
                <a:srgbClr val="000000">
                  <a:alpha val="100000"/>
                </a:srgbClr>
              </a:solidFill>
              <a:prstDash val="solid"/>
              <a:round/>
            </a:ln>
          </p:spPr>
          <p:txBody>
            <a:bodyPr/>
            <a:lstStyle/>
            <a:p/>
          </p:txBody>
        </p:sp>
        <p:sp>
          <p:nvSpPr>
            <p:cNvPr id="67" name="pt67"/>
            <p:cNvSpPr/>
            <p:nvPr/>
          </p:nvSpPr>
          <p:spPr>
            <a:xfrm>
              <a:off x="6172027" y="30767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1684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260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351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443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5352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626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718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810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901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9936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76717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6563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5455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61384" y="5779301"/>
              <a:ext cx="201456" cy="201456"/>
            </a:xfrm>
            <a:prstGeom prst="rect">
              <a:avLst/>
            </a:prstGeom>
            <a:solidFill>
              <a:srgbClr val="0058AB">
                <a:alpha val="100000"/>
              </a:srgbClr>
            </a:solidFill>
          </p:spPr>
          <p:txBody>
            <a:bodyPr/>
            <a:lstStyle/>
            <a:p/>
          </p:txBody>
        </p:sp>
        <p:sp>
          <p:nvSpPr>
            <p:cNvPr id="112" name="rc112"/>
            <p:cNvSpPr/>
            <p:nvPr/>
          </p:nvSpPr>
          <p:spPr>
            <a:xfrm>
              <a:off x="4563470" y="5779301"/>
              <a:ext cx="201456" cy="201456"/>
            </a:xfrm>
            <a:prstGeom prst="rect">
              <a:avLst/>
            </a:prstGeom>
            <a:solidFill>
              <a:srgbClr val="69DBFF">
                <a:alpha val="100000"/>
              </a:srgbClr>
            </a:solidFill>
          </p:spPr>
          <p:txBody>
            <a:bodyPr/>
            <a:lstStyle/>
            <a:p/>
          </p:txBody>
        </p:sp>
        <p:sp>
          <p:nvSpPr>
            <p:cNvPr id="113" name="tx113"/>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15253" y="1332102"/>
              <a:ext cx="5964235"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Paraguay</a:t>
              </a:r>
            </a:p>
          </p:txBody>
        </p:sp>
        <p:sp>
          <p:nvSpPr>
            <p:cNvPr id="116" name="tx116"/>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7" name="tx117"/>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9" name="tx119"/>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95 % superior al número anual previsto para alcanzar el objetivo, según una trayectoria lineal de descenso.</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95 % el objetivo anual de IA2030, lo que ponía en grave peligro el objetivo para 2030 si no se tomaban medidas urgentes.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Paraguay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4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5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6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1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9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6583"/>
              <a:ext cx="239888" cy="821437"/>
            </a:xfrm>
            <a:prstGeom prst="rect">
              <a:avLst/>
            </a:prstGeom>
            <a:solidFill>
              <a:srgbClr val="80BD41">
                <a:alpha val="100000"/>
              </a:srgbClr>
            </a:solidFill>
          </p:spPr>
          <p:txBody>
            <a:bodyPr/>
            <a:lstStyle/>
            <a:p/>
          </p:txBody>
        </p:sp>
        <p:sp>
          <p:nvSpPr>
            <p:cNvPr id="25" name="rc25"/>
            <p:cNvSpPr/>
            <p:nvPr/>
          </p:nvSpPr>
          <p:spPr>
            <a:xfrm>
              <a:off x="1296273" y="3443353"/>
              <a:ext cx="239888" cy="43230"/>
            </a:xfrm>
            <a:prstGeom prst="rect">
              <a:avLst/>
            </a:prstGeom>
            <a:solidFill>
              <a:srgbClr val="1CABE2">
                <a:alpha val="100000"/>
              </a:srgbClr>
            </a:solidFill>
          </p:spPr>
          <p:txBody>
            <a:bodyPr/>
            <a:lstStyle/>
            <a:p/>
          </p:txBody>
        </p:sp>
        <p:sp>
          <p:nvSpPr>
            <p:cNvPr id="26" name="rc26"/>
            <p:cNvSpPr/>
            <p:nvPr/>
          </p:nvSpPr>
          <p:spPr>
            <a:xfrm>
              <a:off x="1562816" y="3493239"/>
              <a:ext cx="239888" cy="814782"/>
            </a:xfrm>
            <a:prstGeom prst="rect">
              <a:avLst/>
            </a:prstGeom>
            <a:solidFill>
              <a:srgbClr val="80BD41">
                <a:alpha val="100000"/>
              </a:srgbClr>
            </a:solidFill>
          </p:spPr>
          <p:txBody>
            <a:bodyPr/>
            <a:lstStyle/>
            <a:p/>
          </p:txBody>
        </p:sp>
        <p:sp>
          <p:nvSpPr>
            <p:cNvPr id="27" name="rc27"/>
            <p:cNvSpPr/>
            <p:nvPr/>
          </p:nvSpPr>
          <p:spPr>
            <a:xfrm>
              <a:off x="1562816" y="3459314"/>
              <a:ext cx="239888" cy="33925"/>
            </a:xfrm>
            <a:prstGeom prst="rect">
              <a:avLst/>
            </a:prstGeom>
            <a:solidFill>
              <a:srgbClr val="1CABE2">
                <a:alpha val="100000"/>
              </a:srgbClr>
            </a:solidFill>
          </p:spPr>
          <p:txBody>
            <a:bodyPr/>
            <a:lstStyle/>
            <a:p/>
          </p:txBody>
        </p:sp>
        <p:sp>
          <p:nvSpPr>
            <p:cNvPr id="28" name="rc28"/>
            <p:cNvSpPr/>
            <p:nvPr/>
          </p:nvSpPr>
          <p:spPr>
            <a:xfrm>
              <a:off x="1829360" y="3515856"/>
              <a:ext cx="239888" cy="792165"/>
            </a:xfrm>
            <a:prstGeom prst="rect">
              <a:avLst/>
            </a:prstGeom>
            <a:solidFill>
              <a:srgbClr val="80BD41">
                <a:alpha val="100000"/>
              </a:srgbClr>
            </a:solidFill>
          </p:spPr>
          <p:txBody>
            <a:bodyPr/>
            <a:lstStyle/>
            <a:p/>
          </p:txBody>
        </p:sp>
        <p:sp>
          <p:nvSpPr>
            <p:cNvPr id="29" name="rc29"/>
            <p:cNvSpPr/>
            <p:nvPr/>
          </p:nvSpPr>
          <p:spPr>
            <a:xfrm>
              <a:off x="1829360" y="3474176"/>
              <a:ext cx="239888" cy="41679"/>
            </a:xfrm>
            <a:prstGeom prst="rect">
              <a:avLst/>
            </a:prstGeom>
            <a:solidFill>
              <a:srgbClr val="1CABE2">
                <a:alpha val="100000"/>
              </a:srgbClr>
            </a:solidFill>
          </p:spPr>
          <p:txBody>
            <a:bodyPr/>
            <a:lstStyle/>
            <a:p/>
          </p:txBody>
        </p:sp>
        <p:sp>
          <p:nvSpPr>
            <p:cNvPr id="30" name="rc30"/>
            <p:cNvSpPr/>
            <p:nvPr/>
          </p:nvSpPr>
          <p:spPr>
            <a:xfrm>
              <a:off x="2095903" y="3527940"/>
              <a:ext cx="239888" cy="780081"/>
            </a:xfrm>
            <a:prstGeom prst="rect">
              <a:avLst/>
            </a:prstGeom>
            <a:solidFill>
              <a:srgbClr val="80BD41">
                <a:alpha val="100000"/>
              </a:srgbClr>
            </a:solidFill>
          </p:spPr>
          <p:txBody>
            <a:bodyPr/>
            <a:lstStyle/>
            <a:p/>
          </p:txBody>
        </p:sp>
        <p:sp>
          <p:nvSpPr>
            <p:cNvPr id="31" name="rc31"/>
            <p:cNvSpPr/>
            <p:nvPr/>
          </p:nvSpPr>
          <p:spPr>
            <a:xfrm>
              <a:off x="2095903" y="3486906"/>
              <a:ext cx="239888" cy="41033"/>
            </a:xfrm>
            <a:prstGeom prst="rect">
              <a:avLst/>
            </a:prstGeom>
            <a:solidFill>
              <a:srgbClr val="1CABE2">
                <a:alpha val="100000"/>
              </a:srgbClr>
            </a:solidFill>
          </p:spPr>
          <p:txBody>
            <a:bodyPr/>
            <a:lstStyle/>
            <a:p/>
          </p:txBody>
        </p:sp>
        <p:sp>
          <p:nvSpPr>
            <p:cNvPr id="32" name="rc32"/>
            <p:cNvSpPr/>
            <p:nvPr/>
          </p:nvSpPr>
          <p:spPr>
            <a:xfrm>
              <a:off x="2362446" y="3537115"/>
              <a:ext cx="239888" cy="770905"/>
            </a:xfrm>
            <a:prstGeom prst="rect">
              <a:avLst/>
            </a:prstGeom>
            <a:solidFill>
              <a:srgbClr val="80BD41">
                <a:alpha val="100000"/>
              </a:srgbClr>
            </a:solidFill>
          </p:spPr>
          <p:txBody>
            <a:bodyPr/>
            <a:lstStyle/>
            <a:p/>
          </p:txBody>
        </p:sp>
        <p:sp>
          <p:nvSpPr>
            <p:cNvPr id="33" name="rc33"/>
            <p:cNvSpPr/>
            <p:nvPr/>
          </p:nvSpPr>
          <p:spPr>
            <a:xfrm>
              <a:off x="2362446" y="3487876"/>
              <a:ext cx="239888" cy="49239"/>
            </a:xfrm>
            <a:prstGeom prst="rect">
              <a:avLst/>
            </a:prstGeom>
            <a:solidFill>
              <a:srgbClr val="1CABE2">
                <a:alpha val="100000"/>
              </a:srgbClr>
            </a:solidFill>
          </p:spPr>
          <p:txBody>
            <a:bodyPr/>
            <a:lstStyle/>
            <a:p/>
          </p:txBody>
        </p:sp>
        <p:sp>
          <p:nvSpPr>
            <p:cNvPr id="34" name="rc34"/>
            <p:cNvSpPr/>
            <p:nvPr/>
          </p:nvSpPr>
          <p:spPr>
            <a:xfrm>
              <a:off x="2628989" y="3515597"/>
              <a:ext cx="239888" cy="792423"/>
            </a:xfrm>
            <a:prstGeom prst="rect">
              <a:avLst/>
            </a:prstGeom>
            <a:solidFill>
              <a:srgbClr val="80BD41">
                <a:alpha val="100000"/>
              </a:srgbClr>
            </a:solidFill>
          </p:spPr>
          <p:txBody>
            <a:bodyPr/>
            <a:lstStyle/>
            <a:p/>
          </p:txBody>
        </p:sp>
        <p:sp>
          <p:nvSpPr>
            <p:cNvPr id="35" name="rc35"/>
            <p:cNvSpPr/>
            <p:nvPr/>
          </p:nvSpPr>
          <p:spPr>
            <a:xfrm>
              <a:off x="2628989" y="3491107"/>
              <a:ext cx="239888" cy="24490"/>
            </a:xfrm>
            <a:prstGeom prst="rect">
              <a:avLst/>
            </a:prstGeom>
            <a:solidFill>
              <a:srgbClr val="1CABE2">
                <a:alpha val="100000"/>
              </a:srgbClr>
            </a:solidFill>
          </p:spPr>
          <p:txBody>
            <a:bodyPr/>
            <a:lstStyle/>
            <a:p/>
          </p:txBody>
        </p:sp>
        <p:sp>
          <p:nvSpPr>
            <p:cNvPr id="36" name="rc36"/>
            <p:cNvSpPr/>
            <p:nvPr/>
          </p:nvSpPr>
          <p:spPr>
            <a:xfrm>
              <a:off x="2895532" y="3504741"/>
              <a:ext cx="239888" cy="803279"/>
            </a:xfrm>
            <a:prstGeom prst="rect">
              <a:avLst/>
            </a:prstGeom>
            <a:solidFill>
              <a:srgbClr val="80BD41">
                <a:alpha val="100000"/>
              </a:srgbClr>
            </a:solidFill>
          </p:spPr>
          <p:txBody>
            <a:bodyPr/>
            <a:lstStyle/>
            <a:p/>
          </p:txBody>
        </p:sp>
        <p:sp>
          <p:nvSpPr>
            <p:cNvPr id="37" name="rc37"/>
            <p:cNvSpPr/>
            <p:nvPr/>
          </p:nvSpPr>
          <p:spPr>
            <a:xfrm>
              <a:off x="2895532" y="3496599"/>
              <a:ext cx="239888" cy="8142"/>
            </a:xfrm>
            <a:prstGeom prst="rect">
              <a:avLst/>
            </a:prstGeom>
            <a:solidFill>
              <a:srgbClr val="1CABE2">
                <a:alpha val="100000"/>
              </a:srgbClr>
            </a:solidFill>
          </p:spPr>
          <p:txBody>
            <a:bodyPr/>
            <a:lstStyle/>
            <a:p/>
          </p:txBody>
        </p:sp>
        <p:sp>
          <p:nvSpPr>
            <p:cNvPr id="38" name="rc38"/>
            <p:cNvSpPr/>
            <p:nvPr/>
          </p:nvSpPr>
          <p:spPr>
            <a:xfrm>
              <a:off x="3162075" y="3506228"/>
              <a:ext cx="239888" cy="801793"/>
            </a:xfrm>
            <a:prstGeom prst="rect">
              <a:avLst/>
            </a:prstGeom>
            <a:solidFill>
              <a:srgbClr val="80BD41">
                <a:alpha val="100000"/>
              </a:srgbClr>
            </a:solidFill>
          </p:spPr>
          <p:txBody>
            <a:bodyPr/>
            <a:lstStyle/>
            <a:p/>
          </p:txBody>
        </p:sp>
        <p:sp>
          <p:nvSpPr>
            <p:cNvPr id="39" name="rc39"/>
            <p:cNvSpPr/>
            <p:nvPr/>
          </p:nvSpPr>
          <p:spPr>
            <a:xfrm>
              <a:off x="3162075" y="3498150"/>
              <a:ext cx="239888" cy="8077"/>
            </a:xfrm>
            <a:prstGeom prst="rect">
              <a:avLst/>
            </a:prstGeom>
            <a:solidFill>
              <a:srgbClr val="1CABE2">
                <a:alpha val="100000"/>
              </a:srgbClr>
            </a:solidFill>
          </p:spPr>
          <p:txBody>
            <a:bodyPr/>
            <a:lstStyle/>
            <a:p/>
          </p:txBody>
        </p:sp>
        <p:sp>
          <p:nvSpPr>
            <p:cNvPr id="40" name="rc40"/>
            <p:cNvSpPr/>
            <p:nvPr/>
          </p:nvSpPr>
          <p:spPr>
            <a:xfrm>
              <a:off x="3428618" y="3523610"/>
              <a:ext cx="239888" cy="784411"/>
            </a:xfrm>
            <a:prstGeom prst="rect">
              <a:avLst/>
            </a:prstGeom>
            <a:solidFill>
              <a:srgbClr val="80BD41">
                <a:alpha val="100000"/>
              </a:srgbClr>
            </a:solidFill>
          </p:spPr>
          <p:txBody>
            <a:bodyPr/>
            <a:lstStyle/>
            <a:p/>
          </p:txBody>
        </p:sp>
        <p:sp>
          <p:nvSpPr>
            <p:cNvPr id="41" name="rc41"/>
            <p:cNvSpPr/>
            <p:nvPr/>
          </p:nvSpPr>
          <p:spPr>
            <a:xfrm>
              <a:off x="3428618" y="3490913"/>
              <a:ext cx="239888" cy="32697"/>
            </a:xfrm>
            <a:prstGeom prst="rect">
              <a:avLst/>
            </a:prstGeom>
            <a:solidFill>
              <a:srgbClr val="1CABE2">
                <a:alpha val="100000"/>
              </a:srgbClr>
            </a:solidFill>
          </p:spPr>
          <p:txBody>
            <a:bodyPr/>
            <a:lstStyle/>
            <a:p/>
          </p:txBody>
        </p:sp>
        <p:sp>
          <p:nvSpPr>
            <p:cNvPr id="42" name="rc42"/>
            <p:cNvSpPr/>
            <p:nvPr/>
          </p:nvSpPr>
          <p:spPr>
            <a:xfrm>
              <a:off x="3695161" y="3534337"/>
              <a:ext cx="239888" cy="773684"/>
            </a:xfrm>
            <a:prstGeom prst="rect">
              <a:avLst/>
            </a:prstGeom>
            <a:solidFill>
              <a:srgbClr val="80BD41">
                <a:alpha val="100000"/>
              </a:srgbClr>
            </a:solidFill>
          </p:spPr>
          <p:txBody>
            <a:bodyPr/>
            <a:lstStyle/>
            <a:p/>
          </p:txBody>
        </p:sp>
        <p:sp>
          <p:nvSpPr>
            <p:cNvPr id="43" name="rc43"/>
            <p:cNvSpPr/>
            <p:nvPr/>
          </p:nvSpPr>
          <p:spPr>
            <a:xfrm>
              <a:off x="3695161" y="3484968"/>
              <a:ext cx="239888" cy="49368"/>
            </a:xfrm>
            <a:prstGeom prst="rect">
              <a:avLst/>
            </a:prstGeom>
            <a:solidFill>
              <a:srgbClr val="1CABE2">
                <a:alpha val="100000"/>
              </a:srgbClr>
            </a:solidFill>
          </p:spPr>
          <p:txBody>
            <a:bodyPr/>
            <a:lstStyle/>
            <a:p/>
          </p:txBody>
        </p:sp>
        <p:sp>
          <p:nvSpPr>
            <p:cNvPr id="44" name="rc44"/>
            <p:cNvSpPr/>
            <p:nvPr/>
          </p:nvSpPr>
          <p:spPr>
            <a:xfrm>
              <a:off x="3961705" y="3528973"/>
              <a:ext cx="239888" cy="779047"/>
            </a:xfrm>
            <a:prstGeom prst="rect">
              <a:avLst/>
            </a:prstGeom>
            <a:solidFill>
              <a:srgbClr val="80BD41">
                <a:alpha val="100000"/>
              </a:srgbClr>
            </a:solidFill>
          </p:spPr>
          <p:txBody>
            <a:bodyPr/>
            <a:lstStyle/>
            <a:p/>
          </p:txBody>
        </p:sp>
        <p:sp>
          <p:nvSpPr>
            <p:cNvPr id="45" name="rc45"/>
            <p:cNvSpPr/>
            <p:nvPr/>
          </p:nvSpPr>
          <p:spPr>
            <a:xfrm>
              <a:off x="3961705" y="3488005"/>
              <a:ext cx="239888" cy="40968"/>
            </a:xfrm>
            <a:prstGeom prst="rect">
              <a:avLst/>
            </a:prstGeom>
            <a:solidFill>
              <a:srgbClr val="1CABE2">
                <a:alpha val="100000"/>
              </a:srgbClr>
            </a:solidFill>
          </p:spPr>
          <p:txBody>
            <a:bodyPr/>
            <a:lstStyle/>
            <a:p/>
          </p:txBody>
        </p:sp>
        <p:sp>
          <p:nvSpPr>
            <p:cNvPr id="46" name="rc46"/>
            <p:cNvSpPr/>
            <p:nvPr/>
          </p:nvSpPr>
          <p:spPr>
            <a:xfrm>
              <a:off x="4228248" y="3520250"/>
              <a:ext cx="239888" cy="787771"/>
            </a:xfrm>
            <a:prstGeom prst="rect">
              <a:avLst/>
            </a:prstGeom>
            <a:solidFill>
              <a:srgbClr val="80BD41">
                <a:alpha val="100000"/>
              </a:srgbClr>
            </a:solidFill>
          </p:spPr>
          <p:txBody>
            <a:bodyPr/>
            <a:lstStyle/>
            <a:p/>
          </p:txBody>
        </p:sp>
        <p:sp>
          <p:nvSpPr>
            <p:cNvPr id="47" name="rc47"/>
            <p:cNvSpPr/>
            <p:nvPr/>
          </p:nvSpPr>
          <p:spPr>
            <a:xfrm>
              <a:off x="4228248" y="3478764"/>
              <a:ext cx="239888" cy="41485"/>
            </a:xfrm>
            <a:prstGeom prst="rect">
              <a:avLst/>
            </a:prstGeom>
            <a:solidFill>
              <a:srgbClr val="1CABE2">
                <a:alpha val="100000"/>
              </a:srgbClr>
            </a:solidFill>
          </p:spPr>
          <p:txBody>
            <a:bodyPr/>
            <a:lstStyle/>
            <a:p/>
          </p:txBody>
        </p:sp>
        <p:sp>
          <p:nvSpPr>
            <p:cNvPr id="48" name="rc48"/>
            <p:cNvSpPr/>
            <p:nvPr/>
          </p:nvSpPr>
          <p:spPr>
            <a:xfrm>
              <a:off x="4494791" y="3514370"/>
              <a:ext cx="239888" cy="793651"/>
            </a:xfrm>
            <a:prstGeom prst="rect">
              <a:avLst/>
            </a:prstGeom>
            <a:solidFill>
              <a:srgbClr val="80BD41">
                <a:alpha val="100000"/>
              </a:srgbClr>
            </a:solidFill>
          </p:spPr>
          <p:txBody>
            <a:bodyPr/>
            <a:lstStyle/>
            <a:p/>
          </p:txBody>
        </p:sp>
        <p:sp>
          <p:nvSpPr>
            <p:cNvPr id="49" name="rc49"/>
            <p:cNvSpPr/>
            <p:nvPr/>
          </p:nvSpPr>
          <p:spPr>
            <a:xfrm>
              <a:off x="4494791" y="3463708"/>
              <a:ext cx="239888" cy="50661"/>
            </a:xfrm>
            <a:prstGeom prst="rect">
              <a:avLst/>
            </a:prstGeom>
            <a:solidFill>
              <a:srgbClr val="1CABE2">
                <a:alpha val="100000"/>
              </a:srgbClr>
            </a:solidFill>
          </p:spPr>
          <p:txBody>
            <a:bodyPr/>
            <a:lstStyle/>
            <a:p/>
          </p:txBody>
        </p:sp>
        <p:sp>
          <p:nvSpPr>
            <p:cNvPr id="50" name="rc50"/>
            <p:cNvSpPr/>
            <p:nvPr/>
          </p:nvSpPr>
          <p:spPr>
            <a:xfrm>
              <a:off x="4761334" y="3479863"/>
              <a:ext cx="239888" cy="828158"/>
            </a:xfrm>
            <a:prstGeom prst="rect">
              <a:avLst/>
            </a:prstGeom>
            <a:solidFill>
              <a:srgbClr val="80BD41">
                <a:alpha val="100000"/>
              </a:srgbClr>
            </a:solidFill>
          </p:spPr>
          <p:txBody>
            <a:bodyPr/>
            <a:lstStyle/>
            <a:p/>
          </p:txBody>
        </p:sp>
        <p:sp>
          <p:nvSpPr>
            <p:cNvPr id="51" name="rc51"/>
            <p:cNvSpPr/>
            <p:nvPr/>
          </p:nvSpPr>
          <p:spPr>
            <a:xfrm>
              <a:off x="4761334" y="3454274"/>
              <a:ext cx="239888" cy="25589"/>
            </a:xfrm>
            <a:prstGeom prst="rect">
              <a:avLst/>
            </a:prstGeom>
            <a:solidFill>
              <a:srgbClr val="1CABE2">
                <a:alpha val="100000"/>
              </a:srgbClr>
            </a:solidFill>
          </p:spPr>
          <p:txBody>
            <a:bodyPr/>
            <a:lstStyle/>
            <a:p/>
          </p:txBody>
        </p:sp>
        <p:sp>
          <p:nvSpPr>
            <p:cNvPr id="52" name="rc52"/>
            <p:cNvSpPr/>
            <p:nvPr/>
          </p:nvSpPr>
          <p:spPr>
            <a:xfrm>
              <a:off x="5027877" y="3478700"/>
              <a:ext cx="239888" cy="829321"/>
            </a:xfrm>
            <a:prstGeom prst="rect">
              <a:avLst/>
            </a:prstGeom>
            <a:solidFill>
              <a:srgbClr val="80BD41">
                <a:alpha val="100000"/>
              </a:srgbClr>
            </a:solidFill>
          </p:spPr>
          <p:txBody>
            <a:bodyPr/>
            <a:lstStyle/>
            <a:p/>
          </p:txBody>
        </p:sp>
        <p:sp>
          <p:nvSpPr>
            <p:cNvPr id="53" name="rc53"/>
            <p:cNvSpPr/>
            <p:nvPr/>
          </p:nvSpPr>
          <p:spPr>
            <a:xfrm>
              <a:off x="5027877" y="3435082"/>
              <a:ext cx="239888" cy="43617"/>
            </a:xfrm>
            <a:prstGeom prst="rect">
              <a:avLst/>
            </a:prstGeom>
            <a:solidFill>
              <a:srgbClr val="1CABE2">
                <a:alpha val="100000"/>
              </a:srgbClr>
            </a:solidFill>
          </p:spPr>
          <p:txBody>
            <a:bodyPr/>
            <a:lstStyle/>
            <a:p/>
          </p:txBody>
        </p:sp>
        <p:sp>
          <p:nvSpPr>
            <p:cNvPr id="54" name="rc54"/>
            <p:cNvSpPr/>
            <p:nvPr/>
          </p:nvSpPr>
          <p:spPr>
            <a:xfrm>
              <a:off x="5294420" y="3456212"/>
              <a:ext cx="239888" cy="851808"/>
            </a:xfrm>
            <a:prstGeom prst="rect">
              <a:avLst/>
            </a:prstGeom>
            <a:solidFill>
              <a:srgbClr val="80BD41">
                <a:alpha val="100000"/>
              </a:srgbClr>
            </a:solidFill>
          </p:spPr>
          <p:txBody>
            <a:bodyPr/>
            <a:lstStyle/>
            <a:p/>
          </p:txBody>
        </p:sp>
        <p:sp>
          <p:nvSpPr>
            <p:cNvPr id="55" name="rc55"/>
            <p:cNvSpPr/>
            <p:nvPr/>
          </p:nvSpPr>
          <p:spPr>
            <a:xfrm>
              <a:off x="5294420" y="3420736"/>
              <a:ext cx="239888" cy="35475"/>
            </a:xfrm>
            <a:prstGeom prst="rect">
              <a:avLst/>
            </a:prstGeom>
            <a:solidFill>
              <a:srgbClr val="1CABE2">
                <a:alpha val="100000"/>
              </a:srgbClr>
            </a:solidFill>
          </p:spPr>
          <p:txBody>
            <a:bodyPr/>
            <a:lstStyle/>
            <a:p/>
          </p:txBody>
        </p:sp>
        <p:sp>
          <p:nvSpPr>
            <p:cNvPr id="56" name="rc56"/>
            <p:cNvSpPr/>
            <p:nvPr/>
          </p:nvSpPr>
          <p:spPr>
            <a:xfrm>
              <a:off x="5560963" y="3467844"/>
              <a:ext cx="239888" cy="840177"/>
            </a:xfrm>
            <a:prstGeom prst="rect">
              <a:avLst/>
            </a:prstGeom>
            <a:solidFill>
              <a:srgbClr val="80BD41">
                <a:alpha val="100000"/>
              </a:srgbClr>
            </a:solidFill>
          </p:spPr>
          <p:txBody>
            <a:bodyPr/>
            <a:lstStyle/>
            <a:p/>
          </p:txBody>
        </p:sp>
        <p:sp>
          <p:nvSpPr>
            <p:cNvPr id="57" name="rc57"/>
            <p:cNvSpPr/>
            <p:nvPr/>
          </p:nvSpPr>
          <p:spPr>
            <a:xfrm>
              <a:off x="5560963" y="3414210"/>
              <a:ext cx="239888" cy="53633"/>
            </a:xfrm>
            <a:prstGeom prst="rect">
              <a:avLst/>
            </a:prstGeom>
            <a:solidFill>
              <a:srgbClr val="1CABE2">
                <a:alpha val="100000"/>
              </a:srgbClr>
            </a:solidFill>
          </p:spPr>
          <p:txBody>
            <a:bodyPr/>
            <a:lstStyle/>
            <a:p/>
          </p:txBody>
        </p:sp>
        <p:sp>
          <p:nvSpPr>
            <p:cNvPr id="58" name="rc58"/>
            <p:cNvSpPr/>
            <p:nvPr/>
          </p:nvSpPr>
          <p:spPr>
            <a:xfrm>
              <a:off x="5827506" y="3458603"/>
              <a:ext cx="239888" cy="849417"/>
            </a:xfrm>
            <a:prstGeom prst="rect">
              <a:avLst/>
            </a:prstGeom>
            <a:solidFill>
              <a:srgbClr val="80BD41">
                <a:alpha val="100000"/>
              </a:srgbClr>
            </a:solidFill>
          </p:spPr>
          <p:txBody>
            <a:bodyPr/>
            <a:lstStyle/>
            <a:p/>
          </p:txBody>
        </p:sp>
        <p:sp>
          <p:nvSpPr>
            <p:cNvPr id="59" name="rc59"/>
            <p:cNvSpPr/>
            <p:nvPr/>
          </p:nvSpPr>
          <p:spPr>
            <a:xfrm>
              <a:off x="5827506" y="3413887"/>
              <a:ext cx="239888" cy="44716"/>
            </a:xfrm>
            <a:prstGeom prst="rect">
              <a:avLst/>
            </a:prstGeom>
            <a:solidFill>
              <a:srgbClr val="1CABE2">
                <a:alpha val="100000"/>
              </a:srgbClr>
            </a:solidFill>
          </p:spPr>
          <p:txBody>
            <a:bodyPr/>
            <a:lstStyle/>
            <a:p/>
          </p:txBody>
        </p:sp>
        <p:sp>
          <p:nvSpPr>
            <p:cNvPr id="60" name="rc60"/>
            <p:cNvSpPr/>
            <p:nvPr/>
          </p:nvSpPr>
          <p:spPr>
            <a:xfrm>
              <a:off x="6094049" y="3494790"/>
              <a:ext cx="239888" cy="813231"/>
            </a:xfrm>
            <a:prstGeom prst="rect">
              <a:avLst/>
            </a:prstGeom>
            <a:solidFill>
              <a:srgbClr val="80BD41">
                <a:alpha val="100000"/>
              </a:srgbClr>
            </a:solidFill>
          </p:spPr>
          <p:txBody>
            <a:bodyPr/>
            <a:lstStyle/>
            <a:p/>
          </p:txBody>
        </p:sp>
        <p:sp>
          <p:nvSpPr>
            <p:cNvPr id="61" name="rc61"/>
            <p:cNvSpPr/>
            <p:nvPr/>
          </p:nvSpPr>
          <p:spPr>
            <a:xfrm>
              <a:off x="6094049" y="3414339"/>
              <a:ext cx="239888" cy="80450"/>
            </a:xfrm>
            <a:prstGeom prst="rect">
              <a:avLst/>
            </a:prstGeom>
            <a:solidFill>
              <a:srgbClr val="1CABE2">
                <a:alpha val="100000"/>
              </a:srgbClr>
            </a:solidFill>
          </p:spPr>
          <p:txBody>
            <a:bodyPr/>
            <a:lstStyle/>
            <a:p/>
          </p:txBody>
        </p:sp>
        <p:sp>
          <p:nvSpPr>
            <p:cNvPr id="62" name="rc62"/>
            <p:cNvSpPr/>
            <p:nvPr/>
          </p:nvSpPr>
          <p:spPr>
            <a:xfrm>
              <a:off x="6360593" y="3525678"/>
              <a:ext cx="239888" cy="782343"/>
            </a:xfrm>
            <a:prstGeom prst="rect">
              <a:avLst/>
            </a:prstGeom>
            <a:solidFill>
              <a:srgbClr val="80BD41">
                <a:alpha val="100000"/>
              </a:srgbClr>
            </a:solidFill>
          </p:spPr>
          <p:txBody>
            <a:bodyPr/>
            <a:lstStyle/>
            <a:p/>
          </p:txBody>
        </p:sp>
        <p:sp>
          <p:nvSpPr>
            <p:cNvPr id="63" name="rc63"/>
            <p:cNvSpPr/>
            <p:nvPr/>
          </p:nvSpPr>
          <p:spPr>
            <a:xfrm>
              <a:off x="6360593" y="3418992"/>
              <a:ext cx="239888" cy="106686"/>
            </a:xfrm>
            <a:prstGeom prst="rect">
              <a:avLst/>
            </a:prstGeom>
            <a:solidFill>
              <a:srgbClr val="1CABE2">
                <a:alpha val="100000"/>
              </a:srgbClr>
            </a:solidFill>
          </p:spPr>
          <p:txBody>
            <a:bodyPr/>
            <a:lstStyle/>
            <a:p/>
          </p:txBody>
        </p:sp>
        <p:sp>
          <p:nvSpPr>
            <p:cNvPr id="64" name="rc64"/>
            <p:cNvSpPr/>
            <p:nvPr/>
          </p:nvSpPr>
          <p:spPr>
            <a:xfrm>
              <a:off x="6627136" y="3564255"/>
              <a:ext cx="239888" cy="743765"/>
            </a:xfrm>
            <a:prstGeom prst="rect">
              <a:avLst/>
            </a:prstGeom>
            <a:solidFill>
              <a:srgbClr val="80BD41">
                <a:alpha val="100000"/>
              </a:srgbClr>
            </a:solidFill>
          </p:spPr>
          <p:txBody>
            <a:bodyPr/>
            <a:lstStyle/>
            <a:p/>
          </p:txBody>
        </p:sp>
        <p:sp>
          <p:nvSpPr>
            <p:cNvPr id="65" name="rc65"/>
            <p:cNvSpPr/>
            <p:nvPr/>
          </p:nvSpPr>
          <p:spPr>
            <a:xfrm>
              <a:off x="6627136" y="3422610"/>
              <a:ext cx="239888" cy="141645"/>
            </a:xfrm>
            <a:prstGeom prst="rect">
              <a:avLst/>
            </a:prstGeom>
            <a:solidFill>
              <a:srgbClr val="1CABE2">
                <a:alpha val="100000"/>
              </a:srgbClr>
            </a:solidFill>
          </p:spPr>
          <p:txBody>
            <a:bodyPr/>
            <a:lstStyle/>
            <a:p/>
          </p:txBody>
        </p:sp>
        <p:sp>
          <p:nvSpPr>
            <p:cNvPr id="66" name="rc66"/>
            <p:cNvSpPr/>
            <p:nvPr/>
          </p:nvSpPr>
          <p:spPr>
            <a:xfrm>
              <a:off x="6893679" y="3611363"/>
              <a:ext cx="239888" cy="696658"/>
            </a:xfrm>
            <a:prstGeom prst="rect">
              <a:avLst/>
            </a:prstGeom>
            <a:solidFill>
              <a:srgbClr val="80BD41">
                <a:alpha val="100000"/>
              </a:srgbClr>
            </a:solidFill>
          </p:spPr>
          <p:txBody>
            <a:bodyPr/>
            <a:lstStyle/>
            <a:p/>
          </p:txBody>
        </p:sp>
        <p:sp>
          <p:nvSpPr>
            <p:cNvPr id="67" name="rc67"/>
            <p:cNvSpPr/>
            <p:nvPr/>
          </p:nvSpPr>
          <p:spPr>
            <a:xfrm>
              <a:off x="6893679" y="3426164"/>
              <a:ext cx="239888" cy="185198"/>
            </a:xfrm>
            <a:prstGeom prst="rect">
              <a:avLst/>
            </a:prstGeom>
            <a:solidFill>
              <a:srgbClr val="1CABE2">
                <a:alpha val="100000"/>
              </a:srgbClr>
            </a:solidFill>
          </p:spPr>
          <p:txBody>
            <a:bodyPr/>
            <a:lstStyle/>
            <a:p/>
          </p:txBody>
        </p:sp>
        <p:sp>
          <p:nvSpPr>
            <p:cNvPr id="68" name="rc68"/>
            <p:cNvSpPr/>
            <p:nvPr/>
          </p:nvSpPr>
          <p:spPr>
            <a:xfrm>
              <a:off x="7160222" y="3588100"/>
              <a:ext cx="239888" cy="719921"/>
            </a:xfrm>
            <a:prstGeom prst="rect">
              <a:avLst/>
            </a:prstGeom>
            <a:solidFill>
              <a:srgbClr val="80BD41">
                <a:alpha val="100000"/>
              </a:srgbClr>
            </a:solidFill>
          </p:spPr>
          <p:txBody>
            <a:bodyPr/>
            <a:lstStyle/>
            <a:p/>
          </p:txBody>
        </p:sp>
        <p:sp>
          <p:nvSpPr>
            <p:cNvPr id="69" name="rc69"/>
            <p:cNvSpPr/>
            <p:nvPr/>
          </p:nvSpPr>
          <p:spPr>
            <a:xfrm>
              <a:off x="7160222" y="3430042"/>
              <a:ext cx="239888" cy="158058"/>
            </a:xfrm>
            <a:prstGeom prst="rect">
              <a:avLst/>
            </a:prstGeom>
            <a:solidFill>
              <a:srgbClr val="1CABE2">
                <a:alpha val="100000"/>
              </a:srgbClr>
            </a:solidFill>
          </p:spPr>
          <p:txBody>
            <a:bodyPr/>
            <a:lstStyle/>
            <a:p/>
          </p:txBody>
        </p:sp>
        <p:sp>
          <p:nvSpPr>
            <p:cNvPr id="70" name="rc70"/>
            <p:cNvSpPr/>
            <p:nvPr/>
          </p:nvSpPr>
          <p:spPr>
            <a:xfrm>
              <a:off x="7426765" y="3618342"/>
              <a:ext cx="239888" cy="689679"/>
            </a:xfrm>
            <a:prstGeom prst="rect">
              <a:avLst/>
            </a:prstGeom>
            <a:solidFill>
              <a:srgbClr val="80BD41">
                <a:alpha val="100000"/>
              </a:srgbClr>
            </a:solidFill>
          </p:spPr>
          <p:txBody>
            <a:bodyPr/>
            <a:lstStyle/>
            <a:p/>
          </p:txBody>
        </p:sp>
        <p:sp>
          <p:nvSpPr>
            <p:cNvPr id="71" name="rc71"/>
            <p:cNvSpPr/>
            <p:nvPr/>
          </p:nvSpPr>
          <p:spPr>
            <a:xfrm>
              <a:off x="7426765" y="3435017"/>
              <a:ext cx="239888" cy="183324"/>
            </a:xfrm>
            <a:prstGeom prst="rect">
              <a:avLst/>
            </a:prstGeom>
            <a:solidFill>
              <a:srgbClr val="1CABE2">
                <a:alpha val="100000"/>
              </a:srgbClr>
            </a:solidFill>
          </p:spPr>
          <p:txBody>
            <a:bodyPr/>
            <a:lstStyle/>
            <a:p/>
          </p:txBody>
        </p:sp>
        <p:sp>
          <p:nvSpPr>
            <p:cNvPr id="72" name="rc72"/>
            <p:cNvSpPr/>
            <p:nvPr/>
          </p:nvSpPr>
          <p:spPr>
            <a:xfrm>
              <a:off x="7693308" y="3593851"/>
              <a:ext cx="239888" cy="714170"/>
            </a:xfrm>
            <a:prstGeom prst="rect">
              <a:avLst/>
            </a:prstGeom>
            <a:solidFill>
              <a:srgbClr val="80BD41">
                <a:alpha val="100000"/>
              </a:srgbClr>
            </a:solidFill>
          </p:spPr>
          <p:txBody>
            <a:bodyPr/>
            <a:lstStyle/>
            <a:p/>
          </p:txBody>
        </p:sp>
        <p:sp>
          <p:nvSpPr>
            <p:cNvPr id="73" name="rc73"/>
            <p:cNvSpPr/>
            <p:nvPr/>
          </p:nvSpPr>
          <p:spPr>
            <a:xfrm>
              <a:off x="7693308" y="3437085"/>
              <a:ext cx="239888" cy="156765"/>
            </a:xfrm>
            <a:prstGeom prst="rect">
              <a:avLst/>
            </a:prstGeom>
            <a:solidFill>
              <a:srgbClr val="1CABE2">
                <a:alpha val="100000"/>
              </a:srgbClr>
            </a:solidFill>
          </p:spPr>
          <p:txBody>
            <a:bodyPr/>
            <a:lstStyle/>
            <a:p/>
          </p:txBody>
        </p:sp>
        <p:sp>
          <p:nvSpPr>
            <p:cNvPr id="74" name="rc74"/>
            <p:cNvSpPr/>
            <p:nvPr/>
          </p:nvSpPr>
          <p:spPr>
            <a:xfrm>
              <a:off x="7959851" y="3598374"/>
              <a:ext cx="239888" cy="709646"/>
            </a:xfrm>
            <a:prstGeom prst="rect">
              <a:avLst/>
            </a:prstGeom>
            <a:solidFill>
              <a:srgbClr val="80BD41">
                <a:alpha val="100000"/>
              </a:srgbClr>
            </a:solidFill>
          </p:spPr>
          <p:txBody>
            <a:bodyPr/>
            <a:lstStyle/>
            <a:p/>
          </p:txBody>
        </p:sp>
        <p:sp>
          <p:nvSpPr>
            <p:cNvPr id="75" name="rc75"/>
            <p:cNvSpPr/>
            <p:nvPr/>
          </p:nvSpPr>
          <p:spPr>
            <a:xfrm>
              <a:off x="7959851" y="3442578"/>
              <a:ext cx="239888" cy="155796"/>
            </a:xfrm>
            <a:prstGeom prst="rect">
              <a:avLst/>
            </a:prstGeom>
            <a:solidFill>
              <a:srgbClr val="1CABE2">
                <a:alpha val="100000"/>
              </a:srgbClr>
            </a:solidFill>
          </p:spPr>
          <p:txBody>
            <a:bodyPr/>
            <a:lstStyle/>
            <a:p/>
          </p:txBody>
        </p:sp>
        <p:sp>
          <p:nvSpPr>
            <p:cNvPr id="76" name="pl76"/>
            <p:cNvSpPr/>
            <p:nvPr/>
          </p:nvSpPr>
          <p:spPr>
            <a:xfrm>
              <a:off x="1416218" y="2095023"/>
              <a:ext cx="6663577" cy="447070"/>
            </a:xfrm>
            <a:custGeom>
              <a:avLst/>
              <a:pathLst>
                <a:path w="6663577" h="447070">
                  <a:moveTo>
                    <a:pt x="0" y="89414"/>
                  </a:moveTo>
                  <a:lnTo>
                    <a:pt x="266543" y="67060"/>
                  </a:lnTo>
                  <a:lnTo>
                    <a:pt x="533086" y="89414"/>
                  </a:lnTo>
                  <a:lnTo>
                    <a:pt x="799629" y="89414"/>
                  </a:lnTo>
                  <a:lnTo>
                    <a:pt x="1066172" y="111767"/>
                  </a:lnTo>
                  <a:lnTo>
                    <a:pt x="1332715" y="44707"/>
                  </a:lnTo>
                  <a:lnTo>
                    <a:pt x="1599258" y="0"/>
                  </a:lnTo>
                  <a:lnTo>
                    <a:pt x="1865801" y="0"/>
                  </a:lnTo>
                  <a:lnTo>
                    <a:pt x="2132344" y="67060"/>
                  </a:lnTo>
                  <a:lnTo>
                    <a:pt x="2398888" y="111767"/>
                  </a:lnTo>
                  <a:lnTo>
                    <a:pt x="2665431" y="89414"/>
                  </a:lnTo>
                  <a:lnTo>
                    <a:pt x="2931974" y="89414"/>
                  </a:lnTo>
                  <a:lnTo>
                    <a:pt x="3198517" y="111767"/>
                  </a:lnTo>
                  <a:lnTo>
                    <a:pt x="3465060" y="44707"/>
                  </a:lnTo>
                  <a:lnTo>
                    <a:pt x="3731603" y="89414"/>
                  </a:lnTo>
                  <a:lnTo>
                    <a:pt x="3998146" y="67060"/>
                  </a:lnTo>
                  <a:lnTo>
                    <a:pt x="4264689" y="111767"/>
                  </a:lnTo>
                  <a:lnTo>
                    <a:pt x="4531233" y="89414"/>
                  </a:lnTo>
                  <a:lnTo>
                    <a:pt x="4797776" y="178828"/>
                  </a:lnTo>
                  <a:lnTo>
                    <a:pt x="5064319" y="245888"/>
                  </a:lnTo>
                  <a:lnTo>
                    <a:pt x="5330862" y="335302"/>
                  </a:lnTo>
                  <a:lnTo>
                    <a:pt x="5597405" y="447070"/>
                  </a:lnTo>
                  <a:lnTo>
                    <a:pt x="5863948" y="380009"/>
                  </a:lnTo>
                  <a:lnTo>
                    <a:pt x="6130491" y="447070"/>
                  </a:lnTo>
                  <a:lnTo>
                    <a:pt x="6397034" y="380009"/>
                  </a:lnTo>
                  <a:lnTo>
                    <a:pt x="6663577" y="380009"/>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1298664" y="3307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35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352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84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83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866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90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94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99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301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3066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34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11" name="tx111"/>
            <p:cNvSpPr/>
            <p:nvPr/>
          </p:nvSpPr>
          <p:spPr>
            <a:xfrm>
              <a:off x="1350915" y="34299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2" name="tx112"/>
            <p:cNvSpPr/>
            <p:nvPr/>
          </p:nvSpPr>
          <p:spPr>
            <a:xfrm>
              <a:off x="2631380" y="38767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13" name="tx113"/>
            <p:cNvSpPr/>
            <p:nvPr/>
          </p:nvSpPr>
          <p:spPr>
            <a:xfrm>
              <a:off x="2683631" y="34682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3964096" y="3883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120.6</a:t>
              </a:r>
            </a:p>
          </p:txBody>
        </p:sp>
        <p:sp>
          <p:nvSpPr>
            <p:cNvPr id="115" name="tx115"/>
            <p:cNvSpPr/>
            <p:nvPr/>
          </p:nvSpPr>
          <p:spPr>
            <a:xfrm>
              <a:off x="4016347" y="34733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6" name="tx116"/>
            <p:cNvSpPr/>
            <p:nvPr/>
          </p:nvSpPr>
          <p:spPr>
            <a:xfrm>
              <a:off x="5296811" y="38470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131.8</a:t>
              </a:r>
            </a:p>
          </p:txBody>
        </p:sp>
        <p:sp>
          <p:nvSpPr>
            <p:cNvPr id="117" name="tx117"/>
            <p:cNvSpPr/>
            <p:nvPr/>
          </p:nvSpPr>
          <p:spPr>
            <a:xfrm>
              <a:off x="5349062" y="340461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8" name="tx118"/>
            <p:cNvSpPr/>
            <p:nvPr/>
          </p:nvSpPr>
          <p:spPr>
            <a:xfrm>
              <a:off x="6362984" y="38829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9" name="tx119"/>
            <p:cNvSpPr/>
            <p:nvPr/>
          </p:nvSpPr>
          <p:spPr>
            <a:xfrm>
              <a:off x="6389109" y="3437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0" name="tx120"/>
            <p:cNvSpPr/>
            <p:nvPr/>
          </p:nvSpPr>
          <p:spPr>
            <a:xfrm>
              <a:off x="6629527" y="3901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21" name="tx121"/>
            <p:cNvSpPr/>
            <p:nvPr/>
          </p:nvSpPr>
          <p:spPr>
            <a:xfrm>
              <a:off x="6655652" y="3458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2" name="tx122"/>
            <p:cNvSpPr/>
            <p:nvPr/>
          </p:nvSpPr>
          <p:spPr>
            <a:xfrm>
              <a:off x="6896070" y="3924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3" name="tx123"/>
            <p:cNvSpPr/>
            <p:nvPr/>
          </p:nvSpPr>
          <p:spPr>
            <a:xfrm>
              <a:off x="6922195" y="3483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4" name="tx124"/>
            <p:cNvSpPr/>
            <p:nvPr/>
          </p:nvSpPr>
          <p:spPr>
            <a:xfrm>
              <a:off x="7162613" y="39141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111.4</a:t>
              </a:r>
            </a:p>
          </p:txBody>
        </p:sp>
        <p:sp>
          <p:nvSpPr>
            <p:cNvPr id="125" name="tx125"/>
            <p:cNvSpPr/>
            <p:nvPr/>
          </p:nvSpPr>
          <p:spPr>
            <a:xfrm>
              <a:off x="7188738" y="3474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26" name="tx126"/>
            <p:cNvSpPr/>
            <p:nvPr/>
          </p:nvSpPr>
          <p:spPr>
            <a:xfrm>
              <a:off x="7429156" y="39281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27" name="tx127"/>
            <p:cNvSpPr/>
            <p:nvPr/>
          </p:nvSpPr>
          <p:spPr>
            <a:xfrm>
              <a:off x="7455282" y="3491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695699" y="391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29" name="tx129"/>
            <p:cNvSpPr/>
            <p:nvPr/>
          </p:nvSpPr>
          <p:spPr>
            <a:xfrm>
              <a:off x="7721825" y="3480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30" name="tx130"/>
            <p:cNvSpPr/>
            <p:nvPr/>
          </p:nvSpPr>
          <p:spPr>
            <a:xfrm>
              <a:off x="7962242" y="3918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109.8</a:t>
              </a:r>
            </a:p>
          </p:txBody>
        </p:sp>
        <p:sp>
          <p:nvSpPr>
            <p:cNvPr id="131" name="tx131"/>
            <p:cNvSpPr/>
            <p:nvPr/>
          </p:nvSpPr>
          <p:spPr>
            <a:xfrm>
              <a:off x="7988368" y="34865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97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35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72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86164" cy="129091"/>
            </a:xfrm>
            <a:prstGeom prst="rect">
              <a:avLst/>
            </a:prstGeom>
            <a:solidFill>
              <a:srgbClr val="80BD41">
                <a:alpha val="100000"/>
              </a:srgbClr>
            </a:solidFill>
          </p:spPr>
          <p:txBody>
            <a:bodyPr/>
            <a:lstStyle/>
            <a:p/>
          </p:txBody>
        </p:sp>
        <p:sp>
          <p:nvSpPr>
            <p:cNvPr id="173" name="rc173"/>
            <p:cNvSpPr/>
            <p:nvPr/>
          </p:nvSpPr>
          <p:spPr>
            <a:xfrm>
              <a:off x="7082437" y="5954972"/>
              <a:ext cx="789044" cy="129091"/>
            </a:xfrm>
            <a:prstGeom prst="rect">
              <a:avLst/>
            </a:prstGeom>
            <a:solidFill>
              <a:srgbClr val="1CABE2">
                <a:alpha val="100000"/>
              </a:srgbClr>
            </a:solidFill>
          </p:spPr>
          <p:txBody>
            <a:bodyPr/>
            <a:lstStyle/>
            <a:p/>
          </p:txBody>
        </p:sp>
        <p:sp>
          <p:nvSpPr>
            <p:cNvPr id="174" name="rc174"/>
            <p:cNvSpPr/>
            <p:nvPr/>
          </p:nvSpPr>
          <p:spPr>
            <a:xfrm>
              <a:off x="1296273" y="5793607"/>
              <a:ext cx="5281959" cy="129091"/>
            </a:xfrm>
            <a:prstGeom prst="rect">
              <a:avLst/>
            </a:prstGeom>
            <a:solidFill>
              <a:srgbClr val="80BD41">
                <a:alpha val="100000"/>
              </a:srgbClr>
            </a:solidFill>
          </p:spPr>
          <p:txBody>
            <a:bodyPr/>
            <a:lstStyle/>
            <a:p/>
          </p:txBody>
        </p:sp>
        <p:sp>
          <p:nvSpPr>
            <p:cNvPr id="175" name="rc175"/>
            <p:cNvSpPr/>
            <p:nvPr/>
          </p:nvSpPr>
          <p:spPr>
            <a:xfrm>
              <a:off x="6578233" y="5793607"/>
              <a:ext cx="1159431" cy="129091"/>
            </a:xfrm>
            <a:prstGeom prst="rect">
              <a:avLst/>
            </a:prstGeom>
            <a:solidFill>
              <a:srgbClr val="1CABE2">
                <a:alpha val="100000"/>
              </a:srgbClr>
            </a:solidFill>
          </p:spPr>
          <p:txBody>
            <a:bodyPr/>
            <a:lstStyle/>
            <a:p/>
          </p:txBody>
        </p:sp>
        <p:sp>
          <p:nvSpPr>
            <p:cNvPr id="176" name="rc176"/>
            <p:cNvSpPr/>
            <p:nvPr/>
          </p:nvSpPr>
          <p:spPr>
            <a:xfrm>
              <a:off x="1296273" y="5632243"/>
              <a:ext cx="5248505" cy="129091"/>
            </a:xfrm>
            <a:prstGeom prst="rect">
              <a:avLst/>
            </a:prstGeom>
            <a:solidFill>
              <a:srgbClr val="80BD41">
                <a:alpha val="100000"/>
              </a:srgbClr>
            </a:solidFill>
          </p:spPr>
          <p:txBody>
            <a:bodyPr/>
            <a:lstStyle/>
            <a:p/>
          </p:txBody>
        </p:sp>
        <p:sp>
          <p:nvSpPr>
            <p:cNvPr id="177" name="rc177"/>
            <p:cNvSpPr/>
            <p:nvPr/>
          </p:nvSpPr>
          <p:spPr>
            <a:xfrm>
              <a:off x="6544779" y="5632243"/>
              <a:ext cx="1152262" cy="129091"/>
            </a:xfrm>
            <a:prstGeom prst="rect">
              <a:avLst/>
            </a:prstGeom>
            <a:solidFill>
              <a:srgbClr val="1CABE2">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4053717"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121.1</a:t>
              </a:r>
            </a:p>
          </p:txBody>
        </p:sp>
        <p:sp>
          <p:nvSpPr>
            <p:cNvPr id="182" name="tx182"/>
            <p:cNvSpPr/>
            <p:nvPr/>
          </p:nvSpPr>
          <p:spPr>
            <a:xfrm>
              <a:off x="73714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3" name="tx183"/>
            <p:cNvSpPr/>
            <p:nvPr/>
          </p:nvSpPr>
          <p:spPr>
            <a:xfrm>
              <a:off x="380161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110.5</a:t>
              </a:r>
            </a:p>
          </p:txBody>
        </p:sp>
        <p:sp>
          <p:nvSpPr>
            <p:cNvPr id="184" name="tx184"/>
            <p:cNvSpPr/>
            <p:nvPr/>
          </p:nvSpPr>
          <p:spPr>
            <a:xfrm>
              <a:off x="7052455"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85" name="tx185"/>
            <p:cNvSpPr/>
            <p:nvPr/>
          </p:nvSpPr>
          <p:spPr>
            <a:xfrm>
              <a:off x="378488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109.8</a:t>
              </a:r>
            </a:p>
          </p:txBody>
        </p:sp>
        <p:sp>
          <p:nvSpPr>
            <p:cNvPr id="186" name="tx186"/>
            <p:cNvSpPr/>
            <p:nvPr/>
          </p:nvSpPr>
          <p:spPr>
            <a:xfrm>
              <a:off x="701541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(82 %) fue inferior a la de 2019 (88 %).
El número de niños vacunados con la DTP1 disminuyó un 9 % en comparación con 2019.
El número de lactantes supervivientes disminuyó aproximadamente un 3 %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608625"/>
            </a:xfrm>
            <a:custGeom>
              <a:avLst/>
              <a:pathLst>
                <a:path w="3397293" h="608625">
                  <a:moveTo>
                    <a:pt x="0" y="251845"/>
                  </a:moveTo>
                  <a:lnTo>
                    <a:pt x="135891" y="188883"/>
                  </a:lnTo>
                  <a:lnTo>
                    <a:pt x="271783" y="230858"/>
                  </a:lnTo>
                  <a:lnTo>
                    <a:pt x="407675" y="251845"/>
                  </a:lnTo>
                  <a:lnTo>
                    <a:pt x="543566" y="125922"/>
                  </a:lnTo>
                  <a:lnTo>
                    <a:pt x="679458" y="41974"/>
                  </a:lnTo>
                  <a:lnTo>
                    <a:pt x="815350" y="0"/>
                  </a:lnTo>
                  <a:lnTo>
                    <a:pt x="951242" y="62961"/>
                  </a:lnTo>
                  <a:lnTo>
                    <a:pt x="1087133" y="188883"/>
                  </a:lnTo>
                  <a:lnTo>
                    <a:pt x="1223025" y="251845"/>
                  </a:lnTo>
                  <a:lnTo>
                    <a:pt x="1358917" y="146909"/>
                  </a:lnTo>
                  <a:lnTo>
                    <a:pt x="1494809" y="125922"/>
                  </a:lnTo>
                  <a:lnTo>
                    <a:pt x="1630700" y="146909"/>
                  </a:lnTo>
                  <a:lnTo>
                    <a:pt x="1766592" y="146909"/>
                  </a:lnTo>
                  <a:lnTo>
                    <a:pt x="1902484" y="104935"/>
                  </a:lnTo>
                  <a:lnTo>
                    <a:pt x="2038375" y="125922"/>
                  </a:lnTo>
                  <a:lnTo>
                    <a:pt x="2174267" y="125922"/>
                  </a:lnTo>
                  <a:lnTo>
                    <a:pt x="2310159" y="146909"/>
                  </a:lnTo>
                  <a:lnTo>
                    <a:pt x="2446051" y="209870"/>
                  </a:lnTo>
                  <a:lnTo>
                    <a:pt x="2581942" y="251845"/>
                  </a:lnTo>
                  <a:lnTo>
                    <a:pt x="2717834" y="398754"/>
                  </a:lnTo>
                  <a:lnTo>
                    <a:pt x="2853726" y="587638"/>
                  </a:lnTo>
                  <a:lnTo>
                    <a:pt x="2989618" y="608625"/>
                  </a:lnTo>
                  <a:lnTo>
                    <a:pt x="3125509" y="566651"/>
                  </a:lnTo>
                  <a:lnTo>
                    <a:pt x="3261401" y="377767"/>
                  </a:lnTo>
                  <a:lnTo>
                    <a:pt x="3397293" y="37776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608625"/>
            </a:xfrm>
            <a:custGeom>
              <a:avLst/>
              <a:pathLst>
                <a:path w="3397293" h="608625">
                  <a:moveTo>
                    <a:pt x="0" y="251845"/>
                  </a:moveTo>
                  <a:lnTo>
                    <a:pt x="135891" y="188883"/>
                  </a:lnTo>
                  <a:lnTo>
                    <a:pt x="271783" y="230858"/>
                  </a:lnTo>
                  <a:lnTo>
                    <a:pt x="407675" y="251845"/>
                  </a:lnTo>
                  <a:lnTo>
                    <a:pt x="543566" y="125922"/>
                  </a:lnTo>
                  <a:lnTo>
                    <a:pt x="679458" y="41974"/>
                  </a:lnTo>
                  <a:lnTo>
                    <a:pt x="815350" y="0"/>
                  </a:lnTo>
                  <a:lnTo>
                    <a:pt x="951242" y="62961"/>
                  </a:lnTo>
                  <a:lnTo>
                    <a:pt x="1087133" y="188883"/>
                  </a:lnTo>
                  <a:lnTo>
                    <a:pt x="1223025" y="251845"/>
                  </a:lnTo>
                  <a:lnTo>
                    <a:pt x="1358917" y="146909"/>
                  </a:lnTo>
                  <a:lnTo>
                    <a:pt x="1494809" y="125922"/>
                  </a:lnTo>
                  <a:lnTo>
                    <a:pt x="1630700" y="146909"/>
                  </a:lnTo>
                  <a:lnTo>
                    <a:pt x="1766592" y="146909"/>
                  </a:lnTo>
                  <a:lnTo>
                    <a:pt x="1902484" y="104935"/>
                  </a:lnTo>
                  <a:lnTo>
                    <a:pt x="2038375" y="125922"/>
                  </a:lnTo>
                  <a:lnTo>
                    <a:pt x="2174267" y="125922"/>
                  </a:lnTo>
                  <a:lnTo>
                    <a:pt x="2310159" y="146909"/>
                  </a:lnTo>
                  <a:lnTo>
                    <a:pt x="2446051" y="209870"/>
                  </a:lnTo>
                  <a:lnTo>
                    <a:pt x="2581942" y="251845"/>
                  </a:lnTo>
                  <a:lnTo>
                    <a:pt x="2717834" y="398754"/>
                  </a:lnTo>
                  <a:lnTo>
                    <a:pt x="2853726" y="587638"/>
                  </a:lnTo>
                  <a:lnTo>
                    <a:pt x="2989618" y="608625"/>
                  </a:lnTo>
                  <a:lnTo>
                    <a:pt x="3125509" y="566651"/>
                  </a:lnTo>
                  <a:lnTo>
                    <a:pt x="3261401" y="377767"/>
                  </a:lnTo>
                  <a:lnTo>
                    <a:pt x="3397293" y="37776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608625"/>
            </a:xfrm>
            <a:custGeom>
              <a:avLst/>
              <a:pathLst>
                <a:path w="3397293" h="608625">
                  <a:moveTo>
                    <a:pt x="0" y="251845"/>
                  </a:moveTo>
                  <a:lnTo>
                    <a:pt x="135891" y="188883"/>
                  </a:lnTo>
                  <a:lnTo>
                    <a:pt x="271783" y="230858"/>
                  </a:lnTo>
                  <a:lnTo>
                    <a:pt x="407675" y="251845"/>
                  </a:lnTo>
                  <a:lnTo>
                    <a:pt x="543566" y="125922"/>
                  </a:lnTo>
                  <a:lnTo>
                    <a:pt x="679458" y="41974"/>
                  </a:lnTo>
                  <a:lnTo>
                    <a:pt x="815350" y="0"/>
                  </a:lnTo>
                  <a:lnTo>
                    <a:pt x="951242" y="62961"/>
                  </a:lnTo>
                  <a:lnTo>
                    <a:pt x="1087133" y="188883"/>
                  </a:lnTo>
                  <a:lnTo>
                    <a:pt x="1223025" y="251845"/>
                  </a:lnTo>
                  <a:lnTo>
                    <a:pt x="1358917" y="146909"/>
                  </a:lnTo>
                  <a:lnTo>
                    <a:pt x="1494809" y="125922"/>
                  </a:lnTo>
                  <a:lnTo>
                    <a:pt x="1630700" y="146909"/>
                  </a:lnTo>
                  <a:lnTo>
                    <a:pt x="1766592" y="146909"/>
                  </a:lnTo>
                  <a:lnTo>
                    <a:pt x="1902484" y="104935"/>
                  </a:lnTo>
                  <a:lnTo>
                    <a:pt x="2038375" y="125922"/>
                  </a:lnTo>
                  <a:lnTo>
                    <a:pt x="2174267" y="125922"/>
                  </a:lnTo>
                  <a:lnTo>
                    <a:pt x="2310159" y="146909"/>
                  </a:lnTo>
                  <a:lnTo>
                    <a:pt x="2446051" y="209870"/>
                  </a:lnTo>
                  <a:lnTo>
                    <a:pt x="2581942" y="251845"/>
                  </a:lnTo>
                  <a:lnTo>
                    <a:pt x="2717834" y="398754"/>
                  </a:lnTo>
                  <a:lnTo>
                    <a:pt x="2853726" y="587638"/>
                  </a:lnTo>
                  <a:lnTo>
                    <a:pt x="2989618" y="608625"/>
                  </a:lnTo>
                  <a:lnTo>
                    <a:pt x="3125509" y="566651"/>
                  </a:lnTo>
                  <a:lnTo>
                    <a:pt x="3261401" y="377767"/>
                  </a:lnTo>
                  <a:lnTo>
                    <a:pt x="3397293" y="37776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1405107"/>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Paraguay, 2000-2025</a:t>
              </a:r>
            </a:p>
          </p:txBody>
        </p:sp>
        <p:sp>
          <p:nvSpPr>
            <p:cNvPr id="63" name="pl63"/>
            <p:cNvSpPr/>
            <p:nvPr/>
          </p:nvSpPr>
          <p:spPr>
            <a:xfrm>
              <a:off x="5267799" y="38547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72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9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2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5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48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11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3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03530"/>
              <a:ext cx="3397293" cy="1558675"/>
            </a:xfrm>
            <a:custGeom>
              <a:avLst/>
              <a:pathLst>
                <a:path w="3397293" h="1558675">
                  <a:moveTo>
                    <a:pt x="0" y="644969"/>
                  </a:moveTo>
                  <a:lnTo>
                    <a:pt x="135891" y="483726"/>
                  </a:lnTo>
                  <a:lnTo>
                    <a:pt x="271783" y="591221"/>
                  </a:lnTo>
                  <a:lnTo>
                    <a:pt x="407675" y="644969"/>
                  </a:lnTo>
                  <a:lnTo>
                    <a:pt x="543566" y="322484"/>
                  </a:lnTo>
                  <a:lnTo>
                    <a:pt x="679458" y="107494"/>
                  </a:lnTo>
                  <a:lnTo>
                    <a:pt x="815350" y="0"/>
                  </a:lnTo>
                  <a:lnTo>
                    <a:pt x="951242" y="161242"/>
                  </a:lnTo>
                  <a:lnTo>
                    <a:pt x="1087133" y="483726"/>
                  </a:lnTo>
                  <a:lnTo>
                    <a:pt x="1223025" y="644969"/>
                  </a:lnTo>
                  <a:lnTo>
                    <a:pt x="1358917" y="376232"/>
                  </a:lnTo>
                  <a:lnTo>
                    <a:pt x="1494809" y="322484"/>
                  </a:lnTo>
                  <a:lnTo>
                    <a:pt x="1630700" y="376232"/>
                  </a:lnTo>
                  <a:lnTo>
                    <a:pt x="1766592" y="376232"/>
                  </a:lnTo>
                  <a:lnTo>
                    <a:pt x="1902484" y="268737"/>
                  </a:lnTo>
                  <a:lnTo>
                    <a:pt x="2038375" y="322484"/>
                  </a:lnTo>
                  <a:lnTo>
                    <a:pt x="2174267" y="322484"/>
                  </a:lnTo>
                  <a:lnTo>
                    <a:pt x="2310159" y="376232"/>
                  </a:lnTo>
                  <a:lnTo>
                    <a:pt x="2446051" y="537474"/>
                  </a:lnTo>
                  <a:lnTo>
                    <a:pt x="2581942" y="644969"/>
                  </a:lnTo>
                  <a:lnTo>
                    <a:pt x="2717834" y="1021201"/>
                  </a:lnTo>
                  <a:lnTo>
                    <a:pt x="2853726" y="1504928"/>
                  </a:lnTo>
                  <a:lnTo>
                    <a:pt x="2989618" y="1558675"/>
                  </a:lnTo>
                  <a:lnTo>
                    <a:pt x="3125509" y="1451180"/>
                  </a:lnTo>
                  <a:lnTo>
                    <a:pt x="3261401" y="967453"/>
                  </a:lnTo>
                  <a:lnTo>
                    <a:pt x="3397293" y="967453"/>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48499"/>
              <a:ext cx="3397293" cy="752464"/>
            </a:xfrm>
            <a:custGeom>
              <a:avLst/>
              <a:pathLst>
                <a:path w="3397293" h="752464">
                  <a:moveTo>
                    <a:pt x="0" y="752464"/>
                  </a:moveTo>
                  <a:lnTo>
                    <a:pt x="135891" y="752464"/>
                  </a:lnTo>
                  <a:lnTo>
                    <a:pt x="271783" y="752464"/>
                  </a:lnTo>
                  <a:lnTo>
                    <a:pt x="407675" y="644969"/>
                  </a:lnTo>
                  <a:lnTo>
                    <a:pt x="543566" y="537474"/>
                  </a:lnTo>
                  <a:lnTo>
                    <a:pt x="679458" y="483726"/>
                  </a:lnTo>
                  <a:lnTo>
                    <a:pt x="815350" y="429979"/>
                  </a:lnTo>
                  <a:lnTo>
                    <a:pt x="951242" y="429979"/>
                  </a:lnTo>
                  <a:lnTo>
                    <a:pt x="1087133" y="268737"/>
                  </a:lnTo>
                  <a:lnTo>
                    <a:pt x="1223025" y="161242"/>
                  </a:lnTo>
                  <a:lnTo>
                    <a:pt x="1358917" y="161242"/>
                  </a:lnTo>
                  <a:lnTo>
                    <a:pt x="1494809" y="107494"/>
                  </a:lnTo>
                  <a:lnTo>
                    <a:pt x="1630700" y="107494"/>
                  </a:lnTo>
                  <a:lnTo>
                    <a:pt x="1766592" y="107494"/>
                  </a:lnTo>
                  <a:lnTo>
                    <a:pt x="1902484" y="107494"/>
                  </a:lnTo>
                  <a:lnTo>
                    <a:pt x="2038375" y="53747"/>
                  </a:lnTo>
                  <a:lnTo>
                    <a:pt x="2174267" y="0"/>
                  </a:lnTo>
                  <a:lnTo>
                    <a:pt x="2310159" y="0"/>
                  </a:lnTo>
                  <a:lnTo>
                    <a:pt x="2446051" y="0"/>
                  </a:lnTo>
                  <a:lnTo>
                    <a:pt x="2581942" y="0"/>
                  </a:lnTo>
                  <a:lnTo>
                    <a:pt x="2717834" y="161242"/>
                  </a:lnTo>
                  <a:lnTo>
                    <a:pt x="2853726" y="268737"/>
                  </a:lnTo>
                  <a:lnTo>
                    <a:pt x="2989618" y="53747"/>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6035"/>
              <a:ext cx="3397293" cy="967453"/>
            </a:xfrm>
            <a:custGeom>
              <a:avLst/>
              <a:pathLst>
                <a:path w="3397293" h="967453">
                  <a:moveTo>
                    <a:pt x="0" y="161242"/>
                  </a:moveTo>
                  <a:lnTo>
                    <a:pt x="135891" y="214989"/>
                  </a:lnTo>
                  <a:lnTo>
                    <a:pt x="271783" y="161242"/>
                  </a:lnTo>
                  <a:lnTo>
                    <a:pt x="407675" y="107494"/>
                  </a:lnTo>
                  <a:lnTo>
                    <a:pt x="543566" y="53747"/>
                  </a:lnTo>
                  <a:lnTo>
                    <a:pt x="679458" y="0"/>
                  </a:lnTo>
                  <a:lnTo>
                    <a:pt x="815350" y="53747"/>
                  </a:lnTo>
                  <a:lnTo>
                    <a:pt x="951242" y="53747"/>
                  </a:lnTo>
                  <a:lnTo>
                    <a:pt x="1087133" y="107494"/>
                  </a:lnTo>
                  <a:lnTo>
                    <a:pt x="1223025" y="0"/>
                  </a:lnTo>
                  <a:lnTo>
                    <a:pt x="1358917" y="53747"/>
                  </a:lnTo>
                  <a:lnTo>
                    <a:pt x="1494809" y="53747"/>
                  </a:lnTo>
                  <a:lnTo>
                    <a:pt x="1630700" y="53747"/>
                  </a:lnTo>
                  <a:lnTo>
                    <a:pt x="1766592" y="214989"/>
                  </a:lnTo>
                  <a:lnTo>
                    <a:pt x="1902484" y="268737"/>
                  </a:lnTo>
                  <a:lnTo>
                    <a:pt x="2038375" y="214989"/>
                  </a:lnTo>
                  <a:lnTo>
                    <a:pt x="2174267" y="268737"/>
                  </a:lnTo>
                  <a:lnTo>
                    <a:pt x="2310159" y="483726"/>
                  </a:lnTo>
                  <a:lnTo>
                    <a:pt x="2446051" y="429979"/>
                  </a:lnTo>
                  <a:lnTo>
                    <a:pt x="2581942" y="752464"/>
                  </a:lnTo>
                  <a:lnTo>
                    <a:pt x="2717834" y="913706"/>
                  </a:lnTo>
                  <a:lnTo>
                    <a:pt x="2853726" y="967453"/>
                  </a:lnTo>
                  <a:lnTo>
                    <a:pt x="2989618" y="806211"/>
                  </a:lnTo>
                  <a:lnTo>
                    <a:pt x="3125509" y="644969"/>
                  </a:lnTo>
                  <a:lnTo>
                    <a:pt x="3261401" y="591221"/>
                  </a:lnTo>
                  <a:lnTo>
                    <a:pt x="3397293" y="59122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484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03530"/>
              <a:ext cx="3397293" cy="1558675"/>
            </a:xfrm>
            <a:custGeom>
              <a:avLst/>
              <a:pathLst>
                <a:path w="3397293" h="1558675">
                  <a:moveTo>
                    <a:pt x="0" y="644969"/>
                  </a:moveTo>
                  <a:lnTo>
                    <a:pt x="135891" y="483726"/>
                  </a:lnTo>
                  <a:lnTo>
                    <a:pt x="271783" y="591221"/>
                  </a:lnTo>
                  <a:lnTo>
                    <a:pt x="407675" y="644969"/>
                  </a:lnTo>
                  <a:lnTo>
                    <a:pt x="543566" y="322484"/>
                  </a:lnTo>
                  <a:lnTo>
                    <a:pt x="679458" y="107494"/>
                  </a:lnTo>
                  <a:lnTo>
                    <a:pt x="815350" y="0"/>
                  </a:lnTo>
                  <a:lnTo>
                    <a:pt x="951242" y="161242"/>
                  </a:lnTo>
                  <a:lnTo>
                    <a:pt x="1087133" y="483726"/>
                  </a:lnTo>
                  <a:lnTo>
                    <a:pt x="1223025" y="644969"/>
                  </a:lnTo>
                  <a:lnTo>
                    <a:pt x="1358917" y="376232"/>
                  </a:lnTo>
                  <a:lnTo>
                    <a:pt x="1494809" y="322484"/>
                  </a:lnTo>
                  <a:lnTo>
                    <a:pt x="1630700" y="376232"/>
                  </a:lnTo>
                  <a:lnTo>
                    <a:pt x="1766592" y="376232"/>
                  </a:lnTo>
                  <a:lnTo>
                    <a:pt x="1902484" y="268737"/>
                  </a:lnTo>
                  <a:lnTo>
                    <a:pt x="2038375" y="322484"/>
                  </a:lnTo>
                  <a:lnTo>
                    <a:pt x="2174267" y="322484"/>
                  </a:lnTo>
                  <a:lnTo>
                    <a:pt x="2310159" y="376232"/>
                  </a:lnTo>
                  <a:lnTo>
                    <a:pt x="2446051" y="537474"/>
                  </a:lnTo>
                  <a:lnTo>
                    <a:pt x="2581942" y="644969"/>
                  </a:lnTo>
                  <a:lnTo>
                    <a:pt x="2717834" y="1021201"/>
                  </a:lnTo>
                  <a:lnTo>
                    <a:pt x="2853726" y="1504928"/>
                  </a:lnTo>
                  <a:lnTo>
                    <a:pt x="2989618" y="1558675"/>
                  </a:lnTo>
                  <a:lnTo>
                    <a:pt x="3125509" y="1451180"/>
                  </a:lnTo>
                  <a:lnTo>
                    <a:pt x="3261401" y="967453"/>
                  </a:lnTo>
                  <a:lnTo>
                    <a:pt x="3397293" y="96745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478776"/>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478776"/>
              <a:ext cx="0" cy="32248"/>
            </a:xfrm>
            <a:custGeom>
              <a:avLst/>
              <a:pathLst>
                <a:path w="0" h="32248">
                  <a:moveTo>
                    <a:pt x="0" y="322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78776"/>
              <a:ext cx="0" cy="300985"/>
            </a:xfrm>
            <a:custGeom>
              <a:avLst/>
              <a:pathLst>
                <a:path w="0" h="300985">
                  <a:moveTo>
                    <a:pt x="0" y="300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478776"/>
              <a:ext cx="0" cy="247238"/>
            </a:xfrm>
            <a:custGeom>
              <a:avLst/>
              <a:pathLst>
                <a:path w="0" h="247238">
                  <a:moveTo>
                    <a:pt x="0" y="2472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478776"/>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478776"/>
              <a:ext cx="0" cy="892207"/>
            </a:xfrm>
            <a:custGeom>
              <a:avLst/>
              <a:pathLst>
                <a:path w="0" h="892207">
                  <a:moveTo>
                    <a:pt x="0" y="8922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478776"/>
              <a:ext cx="0" cy="892207"/>
            </a:xfrm>
            <a:custGeom>
              <a:avLst/>
              <a:pathLst>
                <a:path w="0" h="892207">
                  <a:moveTo>
                    <a:pt x="0" y="8922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03530"/>
              <a:ext cx="3397293" cy="1558675"/>
            </a:xfrm>
            <a:custGeom>
              <a:avLst/>
              <a:pathLst>
                <a:path w="3397293" h="1558675">
                  <a:moveTo>
                    <a:pt x="0" y="644969"/>
                  </a:moveTo>
                  <a:lnTo>
                    <a:pt x="135891" y="483726"/>
                  </a:lnTo>
                  <a:lnTo>
                    <a:pt x="271783" y="591221"/>
                  </a:lnTo>
                  <a:lnTo>
                    <a:pt x="407675" y="644969"/>
                  </a:lnTo>
                  <a:lnTo>
                    <a:pt x="543566" y="322484"/>
                  </a:lnTo>
                  <a:lnTo>
                    <a:pt x="679458" y="107494"/>
                  </a:lnTo>
                  <a:lnTo>
                    <a:pt x="815350" y="0"/>
                  </a:lnTo>
                  <a:lnTo>
                    <a:pt x="951242" y="161242"/>
                  </a:lnTo>
                  <a:lnTo>
                    <a:pt x="1087133" y="483726"/>
                  </a:lnTo>
                  <a:lnTo>
                    <a:pt x="1223025" y="644969"/>
                  </a:lnTo>
                  <a:lnTo>
                    <a:pt x="1358917" y="376232"/>
                  </a:lnTo>
                  <a:lnTo>
                    <a:pt x="1494809" y="322484"/>
                  </a:lnTo>
                  <a:lnTo>
                    <a:pt x="1630700" y="376232"/>
                  </a:lnTo>
                  <a:lnTo>
                    <a:pt x="1766592" y="376232"/>
                  </a:lnTo>
                  <a:lnTo>
                    <a:pt x="1902484" y="268737"/>
                  </a:lnTo>
                  <a:lnTo>
                    <a:pt x="2038375" y="322484"/>
                  </a:lnTo>
                  <a:lnTo>
                    <a:pt x="2174267" y="322484"/>
                  </a:lnTo>
                  <a:lnTo>
                    <a:pt x="2310159" y="376232"/>
                  </a:lnTo>
                  <a:lnTo>
                    <a:pt x="2446051" y="537474"/>
                  </a:lnTo>
                  <a:lnTo>
                    <a:pt x="2581942" y="644969"/>
                  </a:lnTo>
                  <a:lnTo>
                    <a:pt x="2717834" y="1021201"/>
                  </a:lnTo>
                  <a:lnTo>
                    <a:pt x="2853726" y="1504928"/>
                  </a:lnTo>
                  <a:lnTo>
                    <a:pt x="2989618" y="1558675"/>
                  </a:lnTo>
                  <a:lnTo>
                    <a:pt x="3125509" y="1451180"/>
                  </a:lnTo>
                  <a:lnTo>
                    <a:pt x="3261401" y="967453"/>
                  </a:lnTo>
                  <a:lnTo>
                    <a:pt x="3397293" y="967453"/>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56833" y="2416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66436" y="24182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1683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241683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30631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467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338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9963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589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21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8" name="tx118"/>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6752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915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0772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3339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96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5231435" cy="110182"/>
            </a:xfrm>
            <a:prstGeom prst="rect">
              <a:avLst/>
            </a:prstGeom>
            <a:solidFill>
              <a:srgbClr val="1CABE2">
                <a:alpha val="80000"/>
              </a:srgbClr>
            </a:solidFill>
          </p:spPr>
          <p:txBody>
            <a:bodyPr/>
            <a:lstStyle/>
            <a:p/>
          </p:txBody>
        </p:sp>
        <p:sp>
          <p:nvSpPr>
            <p:cNvPr id="131" name="rc131"/>
            <p:cNvSpPr/>
            <p:nvPr/>
          </p:nvSpPr>
          <p:spPr>
            <a:xfrm>
              <a:off x="1317178" y="5634770"/>
              <a:ext cx="7321564" cy="110182"/>
            </a:xfrm>
            <a:prstGeom prst="rect">
              <a:avLst/>
            </a:prstGeom>
            <a:solidFill>
              <a:srgbClr val="1CABE2">
                <a:alpha val="80000"/>
              </a:srgbClr>
            </a:solidFill>
          </p:spPr>
          <p:txBody>
            <a:bodyPr/>
            <a:lstStyle/>
            <a:p/>
          </p:txBody>
        </p:sp>
        <p:sp>
          <p:nvSpPr>
            <p:cNvPr id="132" name="rc132"/>
            <p:cNvSpPr/>
            <p:nvPr/>
          </p:nvSpPr>
          <p:spPr>
            <a:xfrm>
              <a:off x="1317178" y="5497042"/>
              <a:ext cx="7275389" cy="110182"/>
            </a:xfrm>
            <a:prstGeom prst="rect">
              <a:avLst/>
            </a:prstGeom>
            <a:solidFill>
              <a:srgbClr val="1CABE2">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611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32232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0" name="tx140"/>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1" name="tx141"/>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2" name="tx142"/>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Paraguay (80 %) fue 5 puntos porcentuales inferior a la media mundial (85 %) y 3 puntos porcentuales inferior a la media de todos los países de la Iniciativa « LACR » (83 %).
La cobertura nacional de la DTP3 fue 6 puntos porcentuales inferior a la de 2019 (86 %).
Esto equivale a 27 000 niños sin vacunar y con vacunación incompleta en 2025, frente a los 19 000 niños sin vacunar y con vacunación incompleta de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Paraguay fue del 80 %; esto supone 6 puntos porcentuales menos que en 2019 y está por debajo tanto de la media mundial como de la regional.</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Paraguay ocupaba el séptimo puesto de entre 33 países en cuanto a la cobertura más baja de la vacuna DTP3 (teniendo en cuenta los empates).
Paraguay no figuraba entre los diez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5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0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94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84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0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9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8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344"/>
              <a:ext cx="239888" cy="714665"/>
            </a:xfrm>
            <a:prstGeom prst="rect">
              <a:avLst/>
            </a:prstGeom>
            <a:solidFill>
              <a:srgbClr val="80BD41">
                <a:alpha val="100000"/>
              </a:srgbClr>
            </a:solidFill>
          </p:spPr>
          <p:txBody>
            <a:bodyPr/>
            <a:lstStyle/>
            <a:p/>
          </p:txBody>
        </p:sp>
        <p:sp>
          <p:nvSpPr>
            <p:cNvPr id="25" name="rc25"/>
            <p:cNvSpPr/>
            <p:nvPr/>
          </p:nvSpPr>
          <p:spPr>
            <a:xfrm>
              <a:off x="1296273" y="3381027"/>
              <a:ext cx="239888" cy="116316"/>
            </a:xfrm>
            <a:prstGeom prst="rect">
              <a:avLst/>
            </a:prstGeom>
            <a:solidFill>
              <a:srgbClr val="1CABE2">
                <a:alpha val="100000"/>
              </a:srgbClr>
            </a:solidFill>
          </p:spPr>
          <p:txBody>
            <a:bodyPr/>
            <a:lstStyle/>
            <a:p/>
          </p:txBody>
        </p:sp>
        <p:sp>
          <p:nvSpPr>
            <p:cNvPr id="26" name="rc26"/>
            <p:cNvSpPr/>
            <p:nvPr/>
          </p:nvSpPr>
          <p:spPr>
            <a:xfrm>
              <a:off x="1562816" y="3486103"/>
              <a:ext cx="239888" cy="725905"/>
            </a:xfrm>
            <a:prstGeom prst="rect">
              <a:avLst/>
            </a:prstGeom>
            <a:solidFill>
              <a:srgbClr val="80BD41">
                <a:alpha val="100000"/>
              </a:srgbClr>
            </a:solidFill>
          </p:spPr>
          <p:txBody>
            <a:bodyPr/>
            <a:lstStyle/>
            <a:p/>
          </p:txBody>
        </p:sp>
        <p:sp>
          <p:nvSpPr>
            <p:cNvPr id="27" name="rc27"/>
            <p:cNvSpPr/>
            <p:nvPr/>
          </p:nvSpPr>
          <p:spPr>
            <a:xfrm>
              <a:off x="1562816" y="3396366"/>
              <a:ext cx="239888" cy="89736"/>
            </a:xfrm>
            <a:prstGeom prst="rect">
              <a:avLst/>
            </a:prstGeom>
            <a:solidFill>
              <a:srgbClr val="1CABE2">
                <a:alpha val="100000"/>
              </a:srgbClr>
            </a:solidFill>
          </p:spPr>
          <p:txBody>
            <a:bodyPr/>
            <a:lstStyle/>
            <a:p/>
          </p:txBody>
        </p:sp>
        <p:sp>
          <p:nvSpPr>
            <p:cNvPr id="28" name="rc28"/>
            <p:cNvSpPr/>
            <p:nvPr/>
          </p:nvSpPr>
          <p:spPr>
            <a:xfrm>
              <a:off x="1829360" y="3514856"/>
              <a:ext cx="239888" cy="697152"/>
            </a:xfrm>
            <a:prstGeom prst="rect">
              <a:avLst/>
            </a:prstGeom>
            <a:solidFill>
              <a:srgbClr val="80BD41">
                <a:alpha val="100000"/>
              </a:srgbClr>
            </a:solidFill>
          </p:spPr>
          <p:txBody>
            <a:bodyPr/>
            <a:lstStyle/>
            <a:p/>
          </p:txBody>
        </p:sp>
        <p:sp>
          <p:nvSpPr>
            <p:cNvPr id="29" name="rc29"/>
            <p:cNvSpPr/>
            <p:nvPr/>
          </p:nvSpPr>
          <p:spPr>
            <a:xfrm>
              <a:off x="1829360" y="3410712"/>
              <a:ext cx="239888" cy="104144"/>
            </a:xfrm>
            <a:prstGeom prst="rect">
              <a:avLst/>
            </a:prstGeom>
            <a:solidFill>
              <a:srgbClr val="1CABE2">
                <a:alpha val="100000"/>
              </a:srgbClr>
            </a:solidFill>
          </p:spPr>
          <p:txBody>
            <a:bodyPr/>
            <a:lstStyle/>
            <a:p/>
          </p:txBody>
        </p:sp>
        <p:sp>
          <p:nvSpPr>
            <p:cNvPr id="30" name="rc30"/>
            <p:cNvSpPr/>
            <p:nvPr/>
          </p:nvSpPr>
          <p:spPr>
            <a:xfrm>
              <a:off x="2095903" y="3533363"/>
              <a:ext cx="239888" cy="678646"/>
            </a:xfrm>
            <a:prstGeom prst="rect">
              <a:avLst/>
            </a:prstGeom>
            <a:solidFill>
              <a:srgbClr val="80BD41">
                <a:alpha val="100000"/>
              </a:srgbClr>
            </a:solidFill>
          </p:spPr>
          <p:txBody>
            <a:bodyPr/>
            <a:lstStyle/>
            <a:p/>
          </p:txBody>
        </p:sp>
        <p:sp>
          <p:nvSpPr>
            <p:cNvPr id="31" name="rc31"/>
            <p:cNvSpPr/>
            <p:nvPr/>
          </p:nvSpPr>
          <p:spPr>
            <a:xfrm>
              <a:off x="2095903" y="3422884"/>
              <a:ext cx="239888" cy="110478"/>
            </a:xfrm>
            <a:prstGeom prst="rect">
              <a:avLst/>
            </a:prstGeom>
            <a:solidFill>
              <a:srgbClr val="1CABE2">
                <a:alpha val="100000"/>
              </a:srgbClr>
            </a:solidFill>
          </p:spPr>
          <p:txBody>
            <a:bodyPr/>
            <a:lstStyle/>
            <a:p/>
          </p:txBody>
        </p:sp>
        <p:sp>
          <p:nvSpPr>
            <p:cNvPr id="32" name="rc32"/>
            <p:cNvSpPr/>
            <p:nvPr/>
          </p:nvSpPr>
          <p:spPr>
            <a:xfrm>
              <a:off x="2362446" y="3486911"/>
              <a:ext cx="239888" cy="725098"/>
            </a:xfrm>
            <a:prstGeom prst="rect">
              <a:avLst/>
            </a:prstGeom>
            <a:solidFill>
              <a:srgbClr val="80BD41">
                <a:alpha val="100000"/>
              </a:srgbClr>
            </a:solidFill>
          </p:spPr>
          <p:txBody>
            <a:bodyPr/>
            <a:lstStyle/>
            <a:p/>
          </p:txBody>
        </p:sp>
        <p:sp>
          <p:nvSpPr>
            <p:cNvPr id="33" name="rc33"/>
            <p:cNvSpPr/>
            <p:nvPr/>
          </p:nvSpPr>
          <p:spPr>
            <a:xfrm>
              <a:off x="2362446" y="3423877"/>
              <a:ext cx="239888" cy="63033"/>
            </a:xfrm>
            <a:prstGeom prst="rect">
              <a:avLst/>
            </a:prstGeom>
            <a:solidFill>
              <a:srgbClr val="1CABE2">
                <a:alpha val="100000"/>
              </a:srgbClr>
            </a:solidFill>
          </p:spPr>
          <p:txBody>
            <a:bodyPr/>
            <a:lstStyle/>
            <a:p/>
          </p:txBody>
        </p:sp>
        <p:sp>
          <p:nvSpPr>
            <p:cNvPr id="34" name="rc34"/>
            <p:cNvSpPr/>
            <p:nvPr/>
          </p:nvSpPr>
          <p:spPr>
            <a:xfrm>
              <a:off x="2628989" y="3458282"/>
              <a:ext cx="239888" cy="753727"/>
            </a:xfrm>
            <a:prstGeom prst="rect">
              <a:avLst/>
            </a:prstGeom>
            <a:solidFill>
              <a:srgbClr val="80BD41">
                <a:alpha val="100000"/>
              </a:srgbClr>
            </a:solidFill>
          </p:spPr>
          <p:txBody>
            <a:bodyPr/>
            <a:lstStyle/>
            <a:p/>
          </p:txBody>
        </p:sp>
        <p:sp>
          <p:nvSpPr>
            <p:cNvPr id="35" name="rc35"/>
            <p:cNvSpPr/>
            <p:nvPr/>
          </p:nvSpPr>
          <p:spPr>
            <a:xfrm>
              <a:off x="2628989" y="3426858"/>
              <a:ext cx="239888" cy="31423"/>
            </a:xfrm>
            <a:prstGeom prst="rect">
              <a:avLst/>
            </a:prstGeom>
            <a:solidFill>
              <a:srgbClr val="1CABE2">
                <a:alpha val="100000"/>
              </a:srgbClr>
            </a:solidFill>
          </p:spPr>
          <p:txBody>
            <a:bodyPr/>
            <a:lstStyle/>
            <a:p/>
          </p:txBody>
        </p:sp>
        <p:sp>
          <p:nvSpPr>
            <p:cNvPr id="36" name="rc36"/>
            <p:cNvSpPr/>
            <p:nvPr/>
          </p:nvSpPr>
          <p:spPr>
            <a:xfrm>
              <a:off x="2895532" y="3447849"/>
              <a:ext cx="239888" cy="764160"/>
            </a:xfrm>
            <a:prstGeom prst="rect">
              <a:avLst/>
            </a:prstGeom>
            <a:solidFill>
              <a:srgbClr val="80BD41">
                <a:alpha val="100000"/>
              </a:srgbClr>
            </a:solidFill>
          </p:spPr>
          <p:txBody>
            <a:bodyPr/>
            <a:lstStyle/>
            <a:p/>
          </p:txBody>
        </p:sp>
        <p:sp>
          <p:nvSpPr>
            <p:cNvPr id="37" name="rc37"/>
            <p:cNvSpPr/>
            <p:nvPr/>
          </p:nvSpPr>
          <p:spPr>
            <a:xfrm>
              <a:off x="2895532" y="3432261"/>
              <a:ext cx="239888" cy="15587"/>
            </a:xfrm>
            <a:prstGeom prst="rect">
              <a:avLst/>
            </a:prstGeom>
            <a:solidFill>
              <a:srgbClr val="1CABE2">
                <a:alpha val="100000"/>
              </a:srgbClr>
            </a:solidFill>
          </p:spPr>
          <p:txBody>
            <a:bodyPr/>
            <a:lstStyle/>
            <a:p/>
          </p:txBody>
        </p:sp>
        <p:sp>
          <p:nvSpPr>
            <p:cNvPr id="38" name="rc38"/>
            <p:cNvSpPr/>
            <p:nvPr/>
          </p:nvSpPr>
          <p:spPr>
            <a:xfrm>
              <a:off x="3162075" y="3472627"/>
              <a:ext cx="239888" cy="739382"/>
            </a:xfrm>
            <a:prstGeom prst="rect">
              <a:avLst/>
            </a:prstGeom>
            <a:solidFill>
              <a:srgbClr val="80BD41">
                <a:alpha val="100000"/>
              </a:srgbClr>
            </a:solidFill>
          </p:spPr>
          <p:txBody>
            <a:bodyPr/>
            <a:lstStyle/>
            <a:p/>
          </p:txBody>
        </p:sp>
        <p:sp>
          <p:nvSpPr>
            <p:cNvPr id="39" name="rc39"/>
            <p:cNvSpPr/>
            <p:nvPr/>
          </p:nvSpPr>
          <p:spPr>
            <a:xfrm>
              <a:off x="3162075" y="3433689"/>
              <a:ext cx="239888" cy="38937"/>
            </a:xfrm>
            <a:prstGeom prst="rect">
              <a:avLst/>
            </a:prstGeom>
            <a:solidFill>
              <a:srgbClr val="1CABE2">
                <a:alpha val="100000"/>
              </a:srgbClr>
            </a:solidFill>
          </p:spPr>
          <p:txBody>
            <a:bodyPr/>
            <a:lstStyle/>
            <a:p/>
          </p:txBody>
        </p:sp>
        <p:sp>
          <p:nvSpPr>
            <p:cNvPr id="40" name="rc40"/>
            <p:cNvSpPr/>
            <p:nvPr/>
          </p:nvSpPr>
          <p:spPr>
            <a:xfrm>
              <a:off x="3428618" y="3513117"/>
              <a:ext cx="239888" cy="698891"/>
            </a:xfrm>
            <a:prstGeom prst="rect">
              <a:avLst/>
            </a:prstGeom>
            <a:solidFill>
              <a:srgbClr val="80BD41">
                <a:alpha val="100000"/>
              </a:srgbClr>
            </a:solidFill>
          </p:spPr>
          <p:txBody>
            <a:bodyPr/>
            <a:lstStyle/>
            <a:p/>
          </p:txBody>
        </p:sp>
        <p:sp>
          <p:nvSpPr>
            <p:cNvPr id="41" name="rc41"/>
            <p:cNvSpPr/>
            <p:nvPr/>
          </p:nvSpPr>
          <p:spPr>
            <a:xfrm>
              <a:off x="3428618" y="3426734"/>
              <a:ext cx="239888" cy="86383"/>
            </a:xfrm>
            <a:prstGeom prst="rect">
              <a:avLst/>
            </a:prstGeom>
            <a:solidFill>
              <a:srgbClr val="1CABE2">
                <a:alpha val="100000"/>
              </a:srgbClr>
            </a:solidFill>
          </p:spPr>
          <p:txBody>
            <a:bodyPr/>
            <a:lstStyle/>
            <a:p/>
          </p:txBody>
        </p:sp>
        <p:sp>
          <p:nvSpPr>
            <p:cNvPr id="42" name="rc42"/>
            <p:cNvSpPr/>
            <p:nvPr/>
          </p:nvSpPr>
          <p:spPr>
            <a:xfrm>
              <a:off x="3695161" y="3531748"/>
              <a:ext cx="239888" cy="680261"/>
            </a:xfrm>
            <a:prstGeom prst="rect">
              <a:avLst/>
            </a:prstGeom>
            <a:solidFill>
              <a:srgbClr val="80BD41">
                <a:alpha val="100000"/>
              </a:srgbClr>
            </a:solidFill>
          </p:spPr>
          <p:txBody>
            <a:bodyPr/>
            <a:lstStyle/>
            <a:p/>
          </p:txBody>
        </p:sp>
        <p:sp>
          <p:nvSpPr>
            <p:cNvPr id="43" name="rc43"/>
            <p:cNvSpPr/>
            <p:nvPr/>
          </p:nvSpPr>
          <p:spPr>
            <a:xfrm>
              <a:off x="3695161" y="3421021"/>
              <a:ext cx="239888" cy="110727"/>
            </a:xfrm>
            <a:prstGeom prst="rect">
              <a:avLst/>
            </a:prstGeom>
            <a:solidFill>
              <a:srgbClr val="1CABE2">
                <a:alpha val="100000"/>
              </a:srgbClr>
            </a:solidFill>
          </p:spPr>
          <p:txBody>
            <a:bodyPr/>
            <a:lstStyle/>
            <a:p/>
          </p:txBody>
        </p:sp>
        <p:sp>
          <p:nvSpPr>
            <p:cNvPr id="44" name="rc44"/>
            <p:cNvSpPr/>
            <p:nvPr/>
          </p:nvSpPr>
          <p:spPr>
            <a:xfrm>
              <a:off x="3961705" y="3494860"/>
              <a:ext cx="239888" cy="717149"/>
            </a:xfrm>
            <a:prstGeom prst="rect">
              <a:avLst/>
            </a:prstGeom>
            <a:solidFill>
              <a:srgbClr val="80BD41">
                <a:alpha val="100000"/>
              </a:srgbClr>
            </a:solidFill>
          </p:spPr>
          <p:txBody>
            <a:bodyPr/>
            <a:lstStyle/>
            <a:p/>
          </p:txBody>
        </p:sp>
        <p:sp>
          <p:nvSpPr>
            <p:cNvPr id="45" name="rc45"/>
            <p:cNvSpPr/>
            <p:nvPr/>
          </p:nvSpPr>
          <p:spPr>
            <a:xfrm>
              <a:off x="3961705" y="3423939"/>
              <a:ext cx="239888" cy="70920"/>
            </a:xfrm>
            <a:prstGeom prst="rect">
              <a:avLst/>
            </a:prstGeom>
            <a:solidFill>
              <a:srgbClr val="1CABE2">
                <a:alpha val="100000"/>
              </a:srgbClr>
            </a:solidFill>
          </p:spPr>
          <p:txBody>
            <a:bodyPr/>
            <a:lstStyle/>
            <a:p/>
          </p:txBody>
        </p:sp>
        <p:sp>
          <p:nvSpPr>
            <p:cNvPr id="46" name="rc46"/>
            <p:cNvSpPr/>
            <p:nvPr/>
          </p:nvSpPr>
          <p:spPr>
            <a:xfrm>
              <a:off x="4228248" y="3478837"/>
              <a:ext cx="239888" cy="733171"/>
            </a:xfrm>
            <a:prstGeom prst="rect">
              <a:avLst/>
            </a:prstGeom>
            <a:solidFill>
              <a:srgbClr val="80BD41">
                <a:alpha val="100000"/>
              </a:srgbClr>
            </a:solidFill>
          </p:spPr>
          <p:txBody>
            <a:bodyPr/>
            <a:lstStyle/>
            <a:p/>
          </p:txBody>
        </p:sp>
        <p:sp>
          <p:nvSpPr>
            <p:cNvPr id="47" name="rc47"/>
            <p:cNvSpPr/>
            <p:nvPr/>
          </p:nvSpPr>
          <p:spPr>
            <a:xfrm>
              <a:off x="4228248" y="3415059"/>
              <a:ext cx="239888" cy="63778"/>
            </a:xfrm>
            <a:prstGeom prst="rect">
              <a:avLst/>
            </a:prstGeom>
            <a:solidFill>
              <a:srgbClr val="1CABE2">
                <a:alpha val="100000"/>
              </a:srgbClr>
            </a:solidFill>
          </p:spPr>
          <p:txBody>
            <a:bodyPr/>
            <a:lstStyle/>
            <a:p/>
          </p:txBody>
        </p:sp>
        <p:sp>
          <p:nvSpPr>
            <p:cNvPr id="48" name="rc48"/>
            <p:cNvSpPr/>
            <p:nvPr/>
          </p:nvSpPr>
          <p:spPr>
            <a:xfrm>
              <a:off x="4494791" y="3473621"/>
              <a:ext cx="239888" cy="738388"/>
            </a:xfrm>
            <a:prstGeom prst="rect">
              <a:avLst/>
            </a:prstGeom>
            <a:solidFill>
              <a:srgbClr val="80BD41">
                <a:alpha val="100000"/>
              </a:srgbClr>
            </a:solidFill>
          </p:spPr>
          <p:txBody>
            <a:bodyPr/>
            <a:lstStyle/>
            <a:p/>
          </p:txBody>
        </p:sp>
        <p:sp>
          <p:nvSpPr>
            <p:cNvPr id="49" name="rc49"/>
            <p:cNvSpPr/>
            <p:nvPr/>
          </p:nvSpPr>
          <p:spPr>
            <a:xfrm>
              <a:off x="4494791" y="3400589"/>
              <a:ext cx="239888" cy="73031"/>
            </a:xfrm>
            <a:prstGeom prst="rect">
              <a:avLst/>
            </a:prstGeom>
            <a:solidFill>
              <a:srgbClr val="1CABE2">
                <a:alpha val="100000"/>
              </a:srgbClr>
            </a:solidFill>
          </p:spPr>
          <p:txBody>
            <a:bodyPr/>
            <a:lstStyle/>
            <a:p/>
          </p:txBody>
        </p:sp>
        <p:sp>
          <p:nvSpPr>
            <p:cNvPr id="50" name="rc50"/>
            <p:cNvSpPr/>
            <p:nvPr/>
          </p:nvSpPr>
          <p:spPr>
            <a:xfrm>
              <a:off x="4761334" y="3465361"/>
              <a:ext cx="239888" cy="746647"/>
            </a:xfrm>
            <a:prstGeom prst="rect">
              <a:avLst/>
            </a:prstGeom>
            <a:solidFill>
              <a:srgbClr val="80BD41">
                <a:alpha val="100000"/>
              </a:srgbClr>
            </a:solidFill>
          </p:spPr>
          <p:txBody>
            <a:bodyPr/>
            <a:lstStyle/>
            <a:p/>
          </p:txBody>
        </p:sp>
        <p:sp>
          <p:nvSpPr>
            <p:cNvPr id="51" name="rc51"/>
            <p:cNvSpPr/>
            <p:nvPr/>
          </p:nvSpPr>
          <p:spPr>
            <a:xfrm>
              <a:off x="4761334" y="3391522"/>
              <a:ext cx="239888" cy="73838"/>
            </a:xfrm>
            <a:prstGeom prst="rect">
              <a:avLst/>
            </a:prstGeom>
            <a:solidFill>
              <a:srgbClr val="1CABE2">
                <a:alpha val="100000"/>
              </a:srgbClr>
            </a:solidFill>
          </p:spPr>
          <p:txBody>
            <a:bodyPr/>
            <a:lstStyle/>
            <a:p/>
          </p:txBody>
        </p:sp>
        <p:sp>
          <p:nvSpPr>
            <p:cNvPr id="52" name="rc52"/>
            <p:cNvSpPr/>
            <p:nvPr/>
          </p:nvSpPr>
          <p:spPr>
            <a:xfrm>
              <a:off x="5027877" y="3431826"/>
              <a:ext cx="239888" cy="780182"/>
            </a:xfrm>
            <a:prstGeom prst="rect">
              <a:avLst/>
            </a:prstGeom>
            <a:solidFill>
              <a:srgbClr val="80BD41">
                <a:alpha val="100000"/>
              </a:srgbClr>
            </a:solidFill>
          </p:spPr>
          <p:txBody>
            <a:bodyPr/>
            <a:lstStyle/>
            <a:p/>
          </p:txBody>
        </p:sp>
        <p:sp>
          <p:nvSpPr>
            <p:cNvPr id="53" name="rc53"/>
            <p:cNvSpPr/>
            <p:nvPr/>
          </p:nvSpPr>
          <p:spPr>
            <a:xfrm>
              <a:off x="5027877" y="3373078"/>
              <a:ext cx="239888" cy="58748"/>
            </a:xfrm>
            <a:prstGeom prst="rect">
              <a:avLst/>
            </a:prstGeom>
            <a:solidFill>
              <a:srgbClr val="1CABE2">
                <a:alpha val="100000"/>
              </a:srgbClr>
            </a:solidFill>
          </p:spPr>
          <p:txBody>
            <a:bodyPr/>
            <a:lstStyle/>
            <a:p/>
          </p:txBody>
        </p:sp>
        <p:sp>
          <p:nvSpPr>
            <p:cNvPr id="54" name="rc54"/>
            <p:cNvSpPr/>
            <p:nvPr/>
          </p:nvSpPr>
          <p:spPr>
            <a:xfrm>
              <a:off x="5294420" y="3427479"/>
              <a:ext cx="239888" cy="784529"/>
            </a:xfrm>
            <a:prstGeom prst="rect">
              <a:avLst/>
            </a:prstGeom>
            <a:solidFill>
              <a:srgbClr val="80BD41">
                <a:alpha val="100000"/>
              </a:srgbClr>
            </a:solidFill>
          </p:spPr>
          <p:txBody>
            <a:bodyPr/>
            <a:lstStyle/>
            <a:p/>
          </p:txBody>
        </p:sp>
        <p:sp>
          <p:nvSpPr>
            <p:cNvPr id="55" name="rc55"/>
            <p:cNvSpPr/>
            <p:nvPr/>
          </p:nvSpPr>
          <p:spPr>
            <a:xfrm>
              <a:off x="5294420" y="3359292"/>
              <a:ext cx="239888" cy="68187"/>
            </a:xfrm>
            <a:prstGeom prst="rect">
              <a:avLst/>
            </a:prstGeom>
            <a:solidFill>
              <a:srgbClr val="1CABE2">
                <a:alpha val="100000"/>
              </a:srgbClr>
            </a:solidFill>
          </p:spPr>
          <p:txBody>
            <a:bodyPr/>
            <a:lstStyle/>
            <a:p/>
          </p:txBody>
        </p:sp>
        <p:sp>
          <p:nvSpPr>
            <p:cNvPr id="56" name="rc56"/>
            <p:cNvSpPr/>
            <p:nvPr/>
          </p:nvSpPr>
          <p:spPr>
            <a:xfrm>
              <a:off x="5560963" y="3421704"/>
              <a:ext cx="239888" cy="790305"/>
            </a:xfrm>
            <a:prstGeom prst="rect">
              <a:avLst/>
            </a:prstGeom>
            <a:solidFill>
              <a:srgbClr val="80BD41">
                <a:alpha val="100000"/>
              </a:srgbClr>
            </a:solidFill>
          </p:spPr>
          <p:txBody>
            <a:bodyPr/>
            <a:lstStyle/>
            <a:p/>
          </p:txBody>
        </p:sp>
        <p:sp>
          <p:nvSpPr>
            <p:cNvPr id="57" name="rc57"/>
            <p:cNvSpPr/>
            <p:nvPr/>
          </p:nvSpPr>
          <p:spPr>
            <a:xfrm>
              <a:off x="5560963" y="3352957"/>
              <a:ext cx="239888" cy="68746"/>
            </a:xfrm>
            <a:prstGeom prst="rect">
              <a:avLst/>
            </a:prstGeom>
            <a:solidFill>
              <a:srgbClr val="1CABE2">
                <a:alpha val="100000"/>
              </a:srgbClr>
            </a:solidFill>
          </p:spPr>
          <p:txBody>
            <a:bodyPr/>
            <a:lstStyle/>
            <a:p/>
          </p:txBody>
        </p:sp>
        <p:sp>
          <p:nvSpPr>
            <p:cNvPr id="58" name="rc58"/>
            <p:cNvSpPr/>
            <p:nvPr/>
          </p:nvSpPr>
          <p:spPr>
            <a:xfrm>
              <a:off x="5827506" y="3430025"/>
              <a:ext cx="239888" cy="781983"/>
            </a:xfrm>
            <a:prstGeom prst="rect">
              <a:avLst/>
            </a:prstGeom>
            <a:solidFill>
              <a:srgbClr val="80BD41">
                <a:alpha val="100000"/>
              </a:srgbClr>
            </a:solidFill>
          </p:spPr>
          <p:txBody>
            <a:bodyPr/>
            <a:lstStyle/>
            <a:p/>
          </p:txBody>
        </p:sp>
        <p:sp>
          <p:nvSpPr>
            <p:cNvPr id="59" name="rc59"/>
            <p:cNvSpPr/>
            <p:nvPr/>
          </p:nvSpPr>
          <p:spPr>
            <a:xfrm>
              <a:off x="5827506" y="3352709"/>
              <a:ext cx="239888" cy="77316"/>
            </a:xfrm>
            <a:prstGeom prst="rect">
              <a:avLst/>
            </a:prstGeom>
            <a:solidFill>
              <a:srgbClr val="1CABE2">
                <a:alpha val="100000"/>
              </a:srgbClr>
            </a:solidFill>
          </p:spPr>
          <p:txBody>
            <a:bodyPr/>
            <a:lstStyle/>
            <a:p/>
          </p:txBody>
        </p:sp>
        <p:sp>
          <p:nvSpPr>
            <p:cNvPr id="60" name="rc60"/>
            <p:cNvSpPr/>
            <p:nvPr/>
          </p:nvSpPr>
          <p:spPr>
            <a:xfrm>
              <a:off x="6094049" y="3456232"/>
              <a:ext cx="239888" cy="755776"/>
            </a:xfrm>
            <a:prstGeom prst="rect">
              <a:avLst/>
            </a:prstGeom>
            <a:solidFill>
              <a:srgbClr val="80BD41">
                <a:alpha val="100000"/>
              </a:srgbClr>
            </a:solidFill>
          </p:spPr>
          <p:txBody>
            <a:bodyPr/>
            <a:lstStyle/>
            <a:p/>
          </p:txBody>
        </p:sp>
        <p:sp>
          <p:nvSpPr>
            <p:cNvPr id="61" name="rc61"/>
            <p:cNvSpPr/>
            <p:nvPr/>
          </p:nvSpPr>
          <p:spPr>
            <a:xfrm>
              <a:off x="6094049" y="3353144"/>
              <a:ext cx="239888" cy="103088"/>
            </a:xfrm>
            <a:prstGeom prst="rect">
              <a:avLst/>
            </a:prstGeom>
            <a:solidFill>
              <a:srgbClr val="1CABE2">
                <a:alpha val="100000"/>
              </a:srgbClr>
            </a:solidFill>
          </p:spPr>
          <p:txBody>
            <a:bodyPr/>
            <a:lstStyle/>
            <a:p/>
          </p:txBody>
        </p:sp>
        <p:sp>
          <p:nvSpPr>
            <p:cNvPr id="62" name="rc62"/>
            <p:cNvSpPr/>
            <p:nvPr/>
          </p:nvSpPr>
          <p:spPr>
            <a:xfrm>
              <a:off x="6360593" y="3477223"/>
              <a:ext cx="239888" cy="734786"/>
            </a:xfrm>
            <a:prstGeom prst="rect">
              <a:avLst/>
            </a:prstGeom>
            <a:solidFill>
              <a:srgbClr val="80BD41">
                <a:alpha val="100000"/>
              </a:srgbClr>
            </a:solidFill>
          </p:spPr>
          <p:txBody>
            <a:bodyPr/>
            <a:lstStyle/>
            <a:p/>
          </p:txBody>
        </p:sp>
        <p:sp>
          <p:nvSpPr>
            <p:cNvPr id="63" name="rc63"/>
            <p:cNvSpPr/>
            <p:nvPr/>
          </p:nvSpPr>
          <p:spPr>
            <a:xfrm>
              <a:off x="6360593" y="3357615"/>
              <a:ext cx="239888" cy="119607"/>
            </a:xfrm>
            <a:prstGeom prst="rect">
              <a:avLst/>
            </a:prstGeom>
            <a:solidFill>
              <a:srgbClr val="1CABE2">
                <a:alpha val="100000"/>
              </a:srgbClr>
            </a:solidFill>
          </p:spPr>
          <p:txBody>
            <a:bodyPr/>
            <a:lstStyle/>
            <a:p/>
          </p:txBody>
        </p:sp>
        <p:sp>
          <p:nvSpPr>
            <p:cNvPr id="64" name="rc64"/>
            <p:cNvSpPr/>
            <p:nvPr/>
          </p:nvSpPr>
          <p:spPr>
            <a:xfrm>
              <a:off x="6627136" y="3539759"/>
              <a:ext cx="239888" cy="672250"/>
            </a:xfrm>
            <a:prstGeom prst="rect">
              <a:avLst/>
            </a:prstGeom>
            <a:solidFill>
              <a:srgbClr val="80BD41">
                <a:alpha val="100000"/>
              </a:srgbClr>
            </a:solidFill>
          </p:spPr>
          <p:txBody>
            <a:bodyPr/>
            <a:lstStyle/>
            <a:p/>
          </p:txBody>
        </p:sp>
        <p:sp>
          <p:nvSpPr>
            <p:cNvPr id="65" name="rc65"/>
            <p:cNvSpPr/>
            <p:nvPr/>
          </p:nvSpPr>
          <p:spPr>
            <a:xfrm>
              <a:off x="6627136" y="3361093"/>
              <a:ext cx="239888" cy="178666"/>
            </a:xfrm>
            <a:prstGeom prst="rect">
              <a:avLst/>
            </a:prstGeom>
            <a:solidFill>
              <a:srgbClr val="1CABE2">
                <a:alpha val="100000"/>
              </a:srgbClr>
            </a:solidFill>
          </p:spPr>
          <p:txBody>
            <a:bodyPr/>
            <a:lstStyle/>
            <a:p/>
          </p:txBody>
        </p:sp>
        <p:sp>
          <p:nvSpPr>
            <p:cNvPr id="66" name="rc66"/>
            <p:cNvSpPr/>
            <p:nvPr/>
          </p:nvSpPr>
          <p:spPr>
            <a:xfrm>
              <a:off x="6893679" y="3618752"/>
              <a:ext cx="239888" cy="593256"/>
            </a:xfrm>
            <a:prstGeom prst="rect">
              <a:avLst/>
            </a:prstGeom>
            <a:solidFill>
              <a:srgbClr val="80BD41">
                <a:alpha val="100000"/>
              </a:srgbClr>
            </a:solidFill>
          </p:spPr>
          <p:txBody>
            <a:bodyPr/>
            <a:lstStyle/>
            <a:p/>
          </p:txBody>
        </p:sp>
        <p:sp>
          <p:nvSpPr>
            <p:cNvPr id="67" name="rc67"/>
            <p:cNvSpPr/>
            <p:nvPr/>
          </p:nvSpPr>
          <p:spPr>
            <a:xfrm>
              <a:off x="6893679" y="3364508"/>
              <a:ext cx="239888" cy="254244"/>
            </a:xfrm>
            <a:prstGeom prst="rect">
              <a:avLst/>
            </a:prstGeom>
            <a:solidFill>
              <a:srgbClr val="1CABE2">
                <a:alpha val="100000"/>
              </a:srgbClr>
            </a:solidFill>
          </p:spPr>
          <p:txBody>
            <a:bodyPr/>
            <a:lstStyle/>
            <a:p/>
          </p:txBody>
        </p:sp>
        <p:sp>
          <p:nvSpPr>
            <p:cNvPr id="68" name="rc68"/>
            <p:cNvSpPr/>
            <p:nvPr/>
          </p:nvSpPr>
          <p:spPr>
            <a:xfrm>
              <a:off x="7160222" y="3629806"/>
              <a:ext cx="239888" cy="582202"/>
            </a:xfrm>
            <a:prstGeom prst="rect">
              <a:avLst/>
            </a:prstGeom>
            <a:solidFill>
              <a:srgbClr val="80BD41">
                <a:alpha val="100000"/>
              </a:srgbClr>
            </a:solidFill>
          </p:spPr>
          <p:txBody>
            <a:bodyPr/>
            <a:lstStyle/>
            <a:p/>
          </p:txBody>
        </p:sp>
        <p:sp>
          <p:nvSpPr>
            <p:cNvPr id="69" name="rc69"/>
            <p:cNvSpPr/>
            <p:nvPr/>
          </p:nvSpPr>
          <p:spPr>
            <a:xfrm>
              <a:off x="7160222" y="3368234"/>
              <a:ext cx="239888" cy="261572"/>
            </a:xfrm>
            <a:prstGeom prst="rect">
              <a:avLst/>
            </a:prstGeom>
            <a:solidFill>
              <a:srgbClr val="1CABE2">
                <a:alpha val="100000"/>
              </a:srgbClr>
            </a:solidFill>
          </p:spPr>
          <p:txBody>
            <a:bodyPr/>
            <a:lstStyle/>
            <a:p/>
          </p:txBody>
        </p:sp>
        <p:sp>
          <p:nvSpPr>
            <p:cNvPr id="70" name="rc70"/>
            <p:cNvSpPr/>
            <p:nvPr/>
          </p:nvSpPr>
          <p:spPr>
            <a:xfrm>
              <a:off x="7426765" y="3616330"/>
              <a:ext cx="239888" cy="595678"/>
            </a:xfrm>
            <a:prstGeom prst="rect">
              <a:avLst/>
            </a:prstGeom>
            <a:solidFill>
              <a:srgbClr val="80BD41">
                <a:alpha val="100000"/>
              </a:srgbClr>
            </a:solidFill>
          </p:spPr>
          <p:txBody>
            <a:bodyPr/>
            <a:lstStyle/>
            <a:p/>
          </p:txBody>
        </p:sp>
        <p:sp>
          <p:nvSpPr>
            <p:cNvPr id="71" name="rc71"/>
            <p:cNvSpPr/>
            <p:nvPr/>
          </p:nvSpPr>
          <p:spPr>
            <a:xfrm>
              <a:off x="7426765" y="3373016"/>
              <a:ext cx="239888" cy="243314"/>
            </a:xfrm>
            <a:prstGeom prst="rect">
              <a:avLst/>
            </a:prstGeom>
            <a:solidFill>
              <a:srgbClr val="1CABE2">
                <a:alpha val="100000"/>
              </a:srgbClr>
            </a:solidFill>
          </p:spPr>
          <p:txBody>
            <a:bodyPr/>
            <a:lstStyle/>
            <a:p/>
          </p:txBody>
        </p:sp>
        <p:sp>
          <p:nvSpPr>
            <p:cNvPr id="72" name="rc72"/>
            <p:cNvSpPr/>
            <p:nvPr/>
          </p:nvSpPr>
          <p:spPr>
            <a:xfrm>
              <a:off x="7693308" y="3542429"/>
              <a:ext cx="239888" cy="669579"/>
            </a:xfrm>
            <a:prstGeom prst="rect">
              <a:avLst/>
            </a:prstGeom>
            <a:solidFill>
              <a:srgbClr val="80BD41">
                <a:alpha val="100000"/>
              </a:srgbClr>
            </a:solidFill>
          </p:spPr>
          <p:txBody>
            <a:bodyPr/>
            <a:lstStyle/>
            <a:p/>
          </p:txBody>
        </p:sp>
        <p:sp>
          <p:nvSpPr>
            <p:cNvPr id="73" name="rc73"/>
            <p:cNvSpPr/>
            <p:nvPr/>
          </p:nvSpPr>
          <p:spPr>
            <a:xfrm>
              <a:off x="7693308" y="3375065"/>
              <a:ext cx="239888" cy="167363"/>
            </a:xfrm>
            <a:prstGeom prst="rect">
              <a:avLst/>
            </a:prstGeom>
            <a:solidFill>
              <a:srgbClr val="1CABE2">
                <a:alpha val="100000"/>
              </a:srgbClr>
            </a:solidFill>
          </p:spPr>
          <p:txBody>
            <a:bodyPr/>
            <a:lstStyle/>
            <a:p/>
          </p:txBody>
        </p:sp>
        <p:sp>
          <p:nvSpPr>
            <p:cNvPr id="74" name="rc74"/>
            <p:cNvSpPr/>
            <p:nvPr/>
          </p:nvSpPr>
          <p:spPr>
            <a:xfrm>
              <a:off x="7959851" y="3546652"/>
              <a:ext cx="239888" cy="665356"/>
            </a:xfrm>
            <a:prstGeom prst="rect">
              <a:avLst/>
            </a:prstGeom>
            <a:solidFill>
              <a:srgbClr val="80BD41">
                <a:alpha val="100000"/>
              </a:srgbClr>
            </a:solidFill>
          </p:spPr>
          <p:txBody>
            <a:bodyPr/>
            <a:lstStyle/>
            <a:p/>
          </p:txBody>
        </p:sp>
        <p:sp>
          <p:nvSpPr>
            <p:cNvPr id="75" name="rc75"/>
            <p:cNvSpPr/>
            <p:nvPr/>
          </p:nvSpPr>
          <p:spPr>
            <a:xfrm>
              <a:off x="7959851" y="3380344"/>
              <a:ext cx="239888" cy="166308"/>
            </a:xfrm>
            <a:prstGeom prst="rect">
              <a:avLst/>
            </a:prstGeom>
            <a:solidFill>
              <a:srgbClr val="1CABE2">
                <a:alpha val="100000"/>
              </a:srgbClr>
            </a:solidFill>
          </p:spPr>
          <p:txBody>
            <a:bodyPr/>
            <a:lstStyle/>
            <a:p/>
          </p:txBody>
        </p:sp>
        <p:sp>
          <p:nvSpPr>
            <p:cNvPr id="76" name="pl76"/>
            <p:cNvSpPr/>
            <p:nvPr/>
          </p:nvSpPr>
          <p:spPr>
            <a:xfrm>
              <a:off x="1416218" y="2106708"/>
              <a:ext cx="6663577" cy="622997"/>
            </a:xfrm>
            <a:custGeom>
              <a:avLst/>
              <a:pathLst>
                <a:path w="6663577" h="622997">
                  <a:moveTo>
                    <a:pt x="0" y="257791"/>
                  </a:moveTo>
                  <a:lnTo>
                    <a:pt x="266543" y="193343"/>
                  </a:lnTo>
                  <a:lnTo>
                    <a:pt x="533086" y="236309"/>
                  </a:lnTo>
                  <a:lnTo>
                    <a:pt x="799629" y="257791"/>
                  </a:lnTo>
                  <a:lnTo>
                    <a:pt x="1066172" y="128895"/>
                  </a:lnTo>
                  <a:lnTo>
                    <a:pt x="1332715" y="42965"/>
                  </a:lnTo>
                  <a:lnTo>
                    <a:pt x="1599258" y="0"/>
                  </a:lnTo>
                  <a:lnTo>
                    <a:pt x="1865801" y="64447"/>
                  </a:lnTo>
                  <a:lnTo>
                    <a:pt x="2132344" y="193343"/>
                  </a:lnTo>
                  <a:lnTo>
                    <a:pt x="2398888" y="257791"/>
                  </a:lnTo>
                  <a:lnTo>
                    <a:pt x="2665431" y="150378"/>
                  </a:lnTo>
                  <a:lnTo>
                    <a:pt x="2931974" y="128895"/>
                  </a:lnTo>
                  <a:lnTo>
                    <a:pt x="3198517" y="150378"/>
                  </a:lnTo>
                  <a:lnTo>
                    <a:pt x="3465060" y="150378"/>
                  </a:lnTo>
                  <a:lnTo>
                    <a:pt x="3731603" y="107413"/>
                  </a:lnTo>
                  <a:lnTo>
                    <a:pt x="3998146" y="128895"/>
                  </a:lnTo>
                  <a:lnTo>
                    <a:pt x="4264689" y="128895"/>
                  </a:lnTo>
                  <a:lnTo>
                    <a:pt x="4531233" y="150378"/>
                  </a:lnTo>
                  <a:lnTo>
                    <a:pt x="4797776" y="214826"/>
                  </a:lnTo>
                  <a:lnTo>
                    <a:pt x="5064319" y="257791"/>
                  </a:lnTo>
                  <a:lnTo>
                    <a:pt x="5330862" y="408170"/>
                  </a:lnTo>
                  <a:lnTo>
                    <a:pt x="5597405" y="601514"/>
                  </a:lnTo>
                  <a:lnTo>
                    <a:pt x="5863948" y="622997"/>
                  </a:lnTo>
                  <a:lnTo>
                    <a:pt x="6130491" y="580031"/>
                  </a:lnTo>
                  <a:lnTo>
                    <a:pt x="6397034" y="386687"/>
                  </a:lnTo>
                  <a:lnTo>
                    <a:pt x="6663577" y="38668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1298664" y="32450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290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288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23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21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2512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28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32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37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23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2443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19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1" name="tx111"/>
            <p:cNvSpPr/>
            <p:nvPr/>
          </p:nvSpPr>
          <p:spPr>
            <a:xfrm>
              <a:off x="1324790" y="3404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2" name="tx112"/>
            <p:cNvSpPr/>
            <p:nvPr/>
          </p:nvSpPr>
          <p:spPr>
            <a:xfrm>
              <a:off x="2631380" y="38012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121.4</a:t>
              </a:r>
            </a:p>
          </p:txBody>
        </p:sp>
        <p:sp>
          <p:nvSpPr>
            <p:cNvPr id="113" name="tx113"/>
            <p:cNvSpPr/>
            <p:nvPr/>
          </p:nvSpPr>
          <p:spPr>
            <a:xfrm>
              <a:off x="2683631" y="34075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4" name="tx114"/>
            <p:cNvSpPr/>
            <p:nvPr/>
          </p:nvSpPr>
          <p:spPr>
            <a:xfrm>
              <a:off x="3964096" y="3818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115.5</a:t>
              </a:r>
            </a:p>
          </p:txBody>
        </p:sp>
        <p:sp>
          <p:nvSpPr>
            <p:cNvPr id="115" name="tx115"/>
            <p:cNvSpPr/>
            <p:nvPr/>
          </p:nvSpPr>
          <p:spPr>
            <a:xfrm>
              <a:off x="3990221" y="34254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6" name="tx116"/>
            <p:cNvSpPr/>
            <p:nvPr/>
          </p:nvSpPr>
          <p:spPr>
            <a:xfrm>
              <a:off x="5296811" y="3784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126.3</a:t>
              </a:r>
            </a:p>
          </p:txBody>
        </p:sp>
        <p:sp>
          <p:nvSpPr>
            <p:cNvPr id="117" name="tx117"/>
            <p:cNvSpPr/>
            <p:nvPr/>
          </p:nvSpPr>
          <p:spPr>
            <a:xfrm>
              <a:off x="5362113" y="335948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6362984" y="3809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9" name="tx119"/>
            <p:cNvSpPr/>
            <p:nvPr/>
          </p:nvSpPr>
          <p:spPr>
            <a:xfrm>
              <a:off x="6389109" y="3382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0" name="tx120"/>
            <p:cNvSpPr/>
            <p:nvPr/>
          </p:nvSpPr>
          <p:spPr>
            <a:xfrm>
              <a:off x="6629527" y="3840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21" name="tx121"/>
            <p:cNvSpPr/>
            <p:nvPr/>
          </p:nvSpPr>
          <p:spPr>
            <a:xfrm>
              <a:off x="6655652" y="3415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6922195" y="3880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23" name="tx123"/>
            <p:cNvSpPr/>
            <p:nvPr/>
          </p:nvSpPr>
          <p:spPr>
            <a:xfrm>
              <a:off x="6922195" y="3456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4" name="tx124"/>
            <p:cNvSpPr/>
            <p:nvPr/>
          </p:nvSpPr>
          <p:spPr>
            <a:xfrm>
              <a:off x="7188738" y="38858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5" name="tx125"/>
            <p:cNvSpPr/>
            <p:nvPr/>
          </p:nvSpPr>
          <p:spPr>
            <a:xfrm>
              <a:off x="7188738" y="34651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6" name="tx126"/>
            <p:cNvSpPr/>
            <p:nvPr/>
          </p:nvSpPr>
          <p:spPr>
            <a:xfrm>
              <a:off x="7455282" y="387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7" name="tx127"/>
            <p:cNvSpPr/>
            <p:nvPr/>
          </p:nvSpPr>
          <p:spPr>
            <a:xfrm>
              <a:off x="7455282" y="3459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8" name="tx128"/>
            <p:cNvSpPr/>
            <p:nvPr/>
          </p:nvSpPr>
          <p:spPr>
            <a:xfrm>
              <a:off x="7695699" y="3842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9" name="tx129"/>
            <p:cNvSpPr/>
            <p:nvPr/>
          </p:nvSpPr>
          <p:spPr>
            <a:xfrm>
              <a:off x="7761002" y="34248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30" name="tx130"/>
            <p:cNvSpPr/>
            <p:nvPr/>
          </p:nvSpPr>
          <p:spPr>
            <a:xfrm>
              <a:off x="7962242" y="38442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31" name="tx131"/>
            <p:cNvSpPr/>
            <p:nvPr/>
          </p:nvSpPr>
          <p:spPr>
            <a:xfrm>
              <a:off x="7988368" y="342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88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178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296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654736" cy="124062"/>
            </a:xfrm>
            <a:prstGeom prst="rect">
              <a:avLst/>
            </a:prstGeom>
            <a:solidFill>
              <a:srgbClr val="80BD41">
                <a:alpha val="100000"/>
              </a:srgbClr>
            </a:solidFill>
          </p:spPr>
          <p:txBody>
            <a:bodyPr/>
            <a:lstStyle/>
            <a:p/>
          </p:txBody>
        </p:sp>
        <p:sp>
          <p:nvSpPr>
            <p:cNvPr id="173" name="rc173"/>
            <p:cNvSpPr/>
            <p:nvPr/>
          </p:nvSpPr>
          <p:spPr>
            <a:xfrm>
              <a:off x="6951010" y="5840557"/>
              <a:ext cx="920471" cy="124062"/>
            </a:xfrm>
            <a:prstGeom prst="rect">
              <a:avLst/>
            </a:prstGeom>
            <a:solidFill>
              <a:srgbClr val="1CABE2">
                <a:alpha val="100000"/>
              </a:srgbClr>
            </a:solidFill>
          </p:spPr>
          <p:txBody>
            <a:bodyPr/>
            <a:lstStyle/>
            <a:p/>
          </p:txBody>
        </p:sp>
        <p:sp>
          <p:nvSpPr>
            <p:cNvPr id="174" name="rc174"/>
            <p:cNvSpPr/>
            <p:nvPr/>
          </p:nvSpPr>
          <p:spPr>
            <a:xfrm>
              <a:off x="1296273" y="5685479"/>
              <a:ext cx="5152921" cy="124062"/>
            </a:xfrm>
            <a:prstGeom prst="rect">
              <a:avLst/>
            </a:prstGeom>
            <a:solidFill>
              <a:srgbClr val="80BD41">
                <a:alpha val="100000"/>
              </a:srgbClr>
            </a:solidFill>
          </p:spPr>
          <p:txBody>
            <a:bodyPr/>
            <a:lstStyle/>
            <a:p/>
          </p:txBody>
        </p:sp>
        <p:sp>
          <p:nvSpPr>
            <p:cNvPr id="175" name="rc175"/>
            <p:cNvSpPr/>
            <p:nvPr/>
          </p:nvSpPr>
          <p:spPr>
            <a:xfrm>
              <a:off x="6449195" y="5685479"/>
              <a:ext cx="1287991" cy="124062"/>
            </a:xfrm>
            <a:prstGeom prst="rect">
              <a:avLst/>
            </a:prstGeom>
            <a:solidFill>
              <a:srgbClr val="1CABE2">
                <a:alpha val="100000"/>
              </a:srgbClr>
            </a:solidFill>
          </p:spPr>
          <p:txBody>
            <a:bodyPr/>
            <a:lstStyle/>
            <a:p/>
          </p:txBody>
        </p:sp>
        <p:sp>
          <p:nvSpPr>
            <p:cNvPr id="176" name="rc176"/>
            <p:cNvSpPr/>
            <p:nvPr/>
          </p:nvSpPr>
          <p:spPr>
            <a:xfrm>
              <a:off x="1296273" y="5530401"/>
              <a:ext cx="5120423" cy="124062"/>
            </a:xfrm>
            <a:prstGeom prst="rect">
              <a:avLst/>
            </a:prstGeom>
            <a:solidFill>
              <a:srgbClr val="80BD41">
                <a:alpha val="100000"/>
              </a:srgbClr>
            </a:solidFill>
          </p:spPr>
          <p:txBody>
            <a:bodyPr/>
            <a:lstStyle/>
            <a:p/>
          </p:txBody>
        </p:sp>
        <p:sp>
          <p:nvSpPr>
            <p:cNvPr id="177" name="rc177"/>
            <p:cNvSpPr/>
            <p:nvPr/>
          </p:nvSpPr>
          <p:spPr>
            <a:xfrm>
              <a:off x="6416696" y="5530401"/>
              <a:ext cx="1279866" cy="124062"/>
            </a:xfrm>
            <a:prstGeom prst="rect">
              <a:avLst/>
            </a:prstGeom>
            <a:solidFill>
              <a:srgbClr val="1CABE2">
                <a:alpha val="100000"/>
              </a:srgbClr>
            </a:solidFill>
          </p:spPr>
          <p:txBody>
            <a:bodyPr/>
            <a:lstStyle/>
            <a:p/>
          </p:txBody>
        </p:sp>
        <p:sp>
          <p:nvSpPr>
            <p:cNvPr id="178" name="tx178"/>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398800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118.3</a:t>
              </a:r>
            </a:p>
          </p:txBody>
        </p:sp>
        <p:sp>
          <p:nvSpPr>
            <p:cNvPr id="182" name="tx182"/>
            <p:cNvSpPr/>
            <p:nvPr/>
          </p:nvSpPr>
          <p:spPr>
            <a:xfrm>
              <a:off x="730575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3" name="tx183"/>
            <p:cNvSpPr/>
            <p:nvPr/>
          </p:nvSpPr>
          <p:spPr>
            <a:xfrm>
              <a:off x="3737096"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107.8</a:t>
              </a:r>
            </a:p>
          </p:txBody>
        </p:sp>
        <p:sp>
          <p:nvSpPr>
            <p:cNvPr id="184" name="tx184"/>
            <p:cNvSpPr/>
            <p:nvPr/>
          </p:nvSpPr>
          <p:spPr>
            <a:xfrm>
              <a:off x="7032901" y="57083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5" name="tx185"/>
            <p:cNvSpPr/>
            <p:nvPr/>
          </p:nvSpPr>
          <p:spPr>
            <a:xfrm>
              <a:off x="372084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107.1</a:t>
              </a:r>
            </a:p>
          </p:txBody>
        </p:sp>
        <p:sp>
          <p:nvSpPr>
            <p:cNvPr id="186" name="tx186"/>
            <p:cNvSpPr/>
            <p:nvPr/>
          </p:nvSpPr>
          <p:spPr>
            <a:xfrm>
              <a:off x="695113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(80 %) fue inferior a la de 2019 (86 %).
El número de niños vacunados con la DTP3 disminuyó un 9 % en comparación con 2019.
El número de lactantes supervivientes disminuyó aproximadamente un 3 % en comparación con 2019.
En 2025, se vacunó a menos niños que en 2019.
En 2025, había menos lactantes supervivientes (población objetivo) que en 2019.
Para que la cobertura vacunal aumente, el número de niños vacunados debe aumentar o disminuir a un ritmo más lento que la disminución de la población objetivo de lactantes supervivientes.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98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854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01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166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322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276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432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588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744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4108301"/>
              <a:ext cx="239399" cy="103707"/>
            </a:xfrm>
            <a:prstGeom prst="rect">
              <a:avLst/>
            </a:prstGeom>
            <a:solidFill>
              <a:srgbClr val="E2231A">
                <a:alpha val="90196"/>
              </a:srgbClr>
            </a:solidFill>
          </p:spPr>
          <p:txBody>
            <a:bodyPr/>
            <a:lstStyle/>
            <a:p/>
          </p:txBody>
        </p:sp>
        <p:sp>
          <p:nvSpPr>
            <p:cNvPr id="27" name="rc27"/>
            <p:cNvSpPr/>
            <p:nvPr/>
          </p:nvSpPr>
          <p:spPr>
            <a:xfrm>
              <a:off x="1577053" y="4084770"/>
              <a:ext cx="239399" cy="127239"/>
            </a:xfrm>
            <a:prstGeom prst="rect">
              <a:avLst/>
            </a:prstGeom>
            <a:solidFill>
              <a:srgbClr val="E2231A">
                <a:alpha val="90196"/>
              </a:srgbClr>
            </a:solidFill>
          </p:spPr>
          <p:txBody>
            <a:bodyPr/>
            <a:lstStyle/>
            <a:p/>
          </p:txBody>
        </p:sp>
        <p:sp>
          <p:nvSpPr>
            <p:cNvPr id="28" name="rc28"/>
            <p:cNvSpPr/>
            <p:nvPr/>
          </p:nvSpPr>
          <p:spPr>
            <a:xfrm>
              <a:off x="1843053" y="4036990"/>
              <a:ext cx="239399" cy="175019"/>
            </a:xfrm>
            <a:prstGeom prst="rect">
              <a:avLst/>
            </a:prstGeom>
            <a:solidFill>
              <a:srgbClr val="E2231A">
                <a:alpha val="90196"/>
              </a:srgbClr>
            </a:solidFill>
          </p:spPr>
          <p:txBody>
            <a:bodyPr/>
            <a:lstStyle/>
            <a:p/>
          </p:txBody>
        </p:sp>
        <p:sp>
          <p:nvSpPr>
            <p:cNvPr id="29" name="rc29"/>
            <p:cNvSpPr/>
            <p:nvPr/>
          </p:nvSpPr>
          <p:spPr>
            <a:xfrm>
              <a:off x="2109053" y="4101210"/>
              <a:ext cx="239399" cy="110799"/>
            </a:xfrm>
            <a:prstGeom prst="rect">
              <a:avLst/>
            </a:prstGeom>
            <a:solidFill>
              <a:srgbClr val="E2231A">
                <a:alpha val="90196"/>
              </a:srgbClr>
            </a:solidFill>
          </p:spPr>
          <p:txBody>
            <a:bodyPr/>
            <a:lstStyle/>
            <a:p/>
          </p:txBody>
        </p:sp>
        <p:sp>
          <p:nvSpPr>
            <p:cNvPr id="30" name="rc30"/>
            <p:cNvSpPr/>
            <p:nvPr/>
          </p:nvSpPr>
          <p:spPr>
            <a:xfrm>
              <a:off x="2375052" y="4101355"/>
              <a:ext cx="239399" cy="110653"/>
            </a:xfrm>
            <a:prstGeom prst="rect">
              <a:avLst/>
            </a:prstGeom>
            <a:solidFill>
              <a:srgbClr val="E2231A">
                <a:alpha val="90196"/>
              </a:srgbClr>
            </a:solidFill>
          </p:spPr>
          <p:txBody>
            <a:bodyPr/>
            <a:lstStyle/>
            <a:p/>
          </p:txBody>
        </p:sp>
        <p:sp>
          <p:nvSpPr>
            <p:cNvPr id="31" name="rc31"/>
            <p:cNvSpPr/>
            <p:nvPr/>
          </p:nvSpPr>
          <p:spPr>
            <a:xfrm>
              <a:off x="2641052" y="4101782"/>
              <a:ext cx="239399" cy="110227"/>
            </a:xfrm>
            <a:prstGeom prst="rect">
              <a:avLst/>
            </a:prstGeom>
            <a:solidFill>
              <a:srgbClr val="E2231A">
                <a:alpha val="90196"/>
              </a:srgbClr>
            </a:solidFill>
          </p:spPr>
          <p:txBody>
            <a:bodyPr/>
            <a:lstStyle/>
            <a:p/>
          </p:txBody>
        </p:sp>
        <p:sp>
          <p:nvSpPr>
            <p:cNvPr id="32" name="rc32"/>
            <p:cNvSpPr/>
            <p:nvPr/>
          </p:nvSpPr>
          <p:spPr>
            <a:xfrm>
              <a:off x="2907052" y="4102528"/>
              <a:ext cx="239399" cy="109481"/>
            </a:xfrm>
            <a:prstGeom prst="rect">
              <a:avLst/>
            </a:prstGeom>
            <a:solidFill>
              <a:srgbClr val="E2231A">
                <a:alpha val="90196"/>
              </a:srgbClr>
            </a:solidFill>
          </p:spPr>
          <p:txBody>
            <a:bodyPr/>
            <a:lstStyle/>
            <a:p/>
          </p:txBody>
        </p:sp>
        <p:sp>
          <p:nvSpPr>
            <p:cNvPr id="33" name="rc33"/>
            <p:cNvSpPr/>
            <p:nvPr/>
          </p:nvSpPr>
          <p:spPr>
            <a:xfrm>
              <a:off x="3173051" y="4102731"/>
              <a:ext cx="239399" cy="109278"/>
            </a:xfrm>
            <a:prstGeom prst="rect">
              <a:avLst/>
            </a:prstGeom>
            <a:solidFill>
              <a:srgbClr val="E2231A">
                <a:alpha val="90196"/>
              </a:srgbClr>
            </a:solidFill>
          </p:spPr>
          <p:txBody>
            <a:bodyPr/>
            <a:lstStyle/>
            <a:p/>
          </p:txBody>
        </p:sp>
        <p:sp>
          <p:nvSpPr>
            <p:cNvPr id="34" name="rc34"/>
            <p:cNvSpPr/>
            <p:nvPr/>
          </p:nvSpPr>
          <p:spPr>
            <a:xfrm>
              <a:off x="3439051" y="4101752"/>
              <a:ext cx="239399" cy="110256"/>
            </a:xfrm>
            <a:prstGeom prst="rect">
              <a:avLst/>
            </a:prstGeom>
            <a:solidFill>
              <a:srgbClr val="E2231A">
                <a:alpha val="90196"/>
              </a:srgbClr>
            </a:solidFill>
          </p:spPr>
          <p:txBody>
            <a:bodyPr/>
            <a:lstStyle/>
            <a:p/>
          </p:txBody>
        </p:sp>
        <p:sp>
          <p:nvSpPr>
            <p:cNvPr id="35" name="rc35"/>
            <p:cNvSpPr/>
            <p:nvPr/>
          </p:nvSpPr>
          <p:spPr>
            <a:xfrm>
              <a:off x="3705050" y="4100948"/>
              <a:ext cx="239399" cy="111060"/>
            </a:xfrm>
            <a:prstGeom prst="rect">
              <a:avLst/>
            </a:prstGeom>
            <a:solidFill>
              <a:srgbClr val="E2231A">
                <a:alpha val="90196"/>
              </a:srgbClr>
            </a:solidFill>
          </p:spPr>
          <p:txBody>
            <a:bodyPr/>
            <a:lstStyle/>
            <a:p/>
          </p:txBody>
        </p:sp>
        <p:sp>
          <p:nvSpPr>
            <p:cNvPr id="36" name="rc36"/>
            <p:cNvSpPr/>
            <p:nvPr/>
          </p:nvSpPr>
          <p:spPr>
            <a:xfrm>
              <a:off x="3971050" y="4125953"/>
              <a:ext cx="239399" cy="86056"/>
            </a:xfrm>
            <a:prstGeom prst="rect">
              <a:avLst/>
            </a:prstGeom>
            <a:solidFill>
              <a:srgbClr val="E2231A">
                <a:alpha val="90196"/>
              </a:srgbClr>
            </a:solidFill>
          </p:spPr>
          <p:txBody>
            <a:bodyPr/>
            <a:lstStyle/>
            <a:p/>
          </p:txBody>
        </p:sp>
        <p:sp>
          <p:nvSpPr>
            <p:cNvPr id="37" name="rc37"/>
            <p:cNvSpPr/>
            <p:nvPr/>
          </p:nvSpPr>
          <p:spPr>
            <a:xfrm>
              <a:off x="4237050" y="4100125"/>
              <a:ext cx="239399" cy="111884"/>
            </a:xfrm>
            <a:prstGeom prst="rect">
              <a:avLst/>
            </a:prstGeom>
            <a:solidFill>
              <a:srgbClr val="E2231A">
                <a:alpha val="90196"/>
              </a:srgbClr>
            </a:solidFill>
          </p:spPr>
          <p:txBody>
            <a:bodyPr/>
            <a:lstStyle/>
            <a:p/>
          </p:txBody>
        </p:sp>
        <p:sp>
          <p:nvSpPr>
            <p:cNvPr id="38" name="rc38"/>
            <p:cNvSpPr/>
            <p:nvPr/>
          </p:nvSpPr>
          <p:spPr>
            <a:xfrm>
              <a:off x="4503049" y="4060114"/>
              <a:ext cx="239399" cy="151894"/>
            </a:xfrm>
            <a:prstGeom prst="rect">
              <a:avLst/>
            </a:prstGeom>
            <a:solidFill>
              <a:srgbClr val="E2231A">
                <a:alpha val="90196"/>
              </a:srgbClr>
            </a:solidFill>
          </p:spPr>
          <p:txBody>
            <a:bodyPr/>
            <a:lstStyle/>
            <a:p/>
          </p:txBody>
        </p:sp>
        <p:sp>
          <p:nvSpPr>
            <p:cNvPr id="39" name="rc39"/>
            <p:cNvSpPr/>
            <p:nvPr/>
          </p:nvSpPr>
          <p:spPr>
            <a:xfrm>
              <a:off x="4769049" y="4058409"/>
              <a:ext cx="239399" cy="153599"/>
            </a:xfrm>
            <a:prstGeom prst="rect">
              <a:avLst/>
            </a:prstGeom>
            <a:solidFill>
              <a:srgbClr val="E2231A">
                <a:alpha val="90196"/>
              </a:srgbClr>
            </a:solidFill>
          </p:spPr>
          <p:txBody>
            <a:bodyPr/>
            <a:lstStyle/>
            <a:p/>
          </p:txBody>
        </p:sp>
        <p:sp>
          <p:nvSpPr>
            <p:cNvPr id="40" name="rc40"/>
            <p:cNvSpPr/>
            <p:nvPr/>
          </p:nvSpPr>
          <p:spPr>
            <a:xfrm>
              <a:off x="5035049" y="4002617"/>
              <a:ext cx="239399" cy="209391"/>
            </a:xfrm>
            <a:prstGeom prst="rect">
              <a:avLst/>
            </a:prstGeom>
            <a:solidFill>
              <a:srgbClr val="E2231A">
                <a:alpha val="90196"/>
              </a:srgbClr>
            </a:solidFill>
          </p:spPr>
          <p:txBody>
            <a:bodyPr/>
            <a:lstStyle/>
            <a:p/>
          </p:txBody>
        </p:sp>
        <p:sp>
          <p:nvSpPr>
            <p:cNvPr id="41" name="rc41"/>
            <p:cNvSpPr/>
            <p:nvPr/>
          </p:nvSpPr>
          <p:spPr>
            <a:xfrm>
              <a:off x="5301048" y="3919351"/>
              <a:ext cx="239399" cy="292658"/>
            </a:xfrm>
            <a:prstGeom prst="rect">
              <a:avLst/>
            </a:prstGeom>
            <a:solidFill>
              <a:srgbClr val="E2231A">
                <a:alpha val="90196"/>
              </a:srgbClr>
            </a:solidFill>
          </p:spPr>
          <p:txBody>
            <a:bodyPr/>
            <a:lstStyle/>
            <a:p/>
          </p:txBody>
        </p:sp>
        <p:sp>
          <p:nvSpPr>
            <p:cNvPr id="42" name="rc42"/>
            <p:cNvSpPr/>
            <p:nvPr/>
          </p:nvSpPr>
          <p:spPr>
            <a:xfrm>
              <a:off x="5567048" y="4010997"/>
              <a:ext cx="239399" cy="201011"/>
            </a:xfrm>
            <a:prstGeom prst="rect">
              <a:avLst/>
            </a:prstGeom>
            <a:solidFill>
              <a:srgbClr val="E2231A">
                <a:alpha val="90196"/>
              </a:srgbClr>
            </a:solidFill>
          </p:spPr>
          <p:txBody>
            <a:bodyPr/>
            <a:lstStyle/>
            <a:p/>
          </p:txBody>
        </p:sp>
        <p:sp>
          <p:nvSpPr>
            <p:cNvPr id="43" name="rc43"/>
            <p:cNvSpPr/>
            <p:nvPr/>
          </p:nvSpPr>
          <p:spPr>
            <a:xfrm>
              <a:off x="5833047" y="4104765"/>
              <a:ext cx="239399" cy="107243"/>
            </a:xfrm>
            <a:prstGeom prst="rect">
              <a:avLst/>
            </a:prstGeom>
            <a:solidFill>
              <a:srgbClr val="E2231A">
                <a:alpha val="90196"/>
              </a:srgbClr>
            </a:solidFill>
          </p:spPr>
          <p:txBody>
            <a:bodyPr/>
            <a:lstStyle/>
            <a:p/>
          </p:txBody>
        </p:sp>
        <p:sp>
          <p:nvSpPr>
            <p:cNvPr id="44" name="rc44"/>
            <p:cNvSpPr/>
            <p:nvPr/>
          </p:nvSpPr>
          <p:spPr>
            <a:xfrm>
              <a:off x="6099047" y="4118222"/>
              <a:ext cx="239399" cy="93787"/>
            </a:xfrm>
            <a:prstGeom prst="rect">
              <a:avLst/>
            </a:prstGeom>
            <a:solidFill>
              <a:srgbClr val="E2231A">
                <a:alpha val="90196"/>
              </a:srgbClr>
            </a:solidFill>
          </p:spPr>
          <p:txBody>
            <a:bodyPr/>
            <a:lstStyle/>
            <a:p/>
          </p:txBody>
        </p:sp>
        <p:sp>
          <p:nvSpPr>
            <p:cNvPr id="45" name="rc45"/>
            <p:cNvSpPr/>
            <p:nvPr/>
          </p:nvSpPr>
          <p:spPr>
            <a:xfrm>
              <a:off x="6365047" y="4038743"/>
              <a:ext cx="239399" cy="173266"/>
            </a:xfrm>
            <a:prstGeom prst="rect">
              <a:avLst/>
            </a:prstGeom>
            <a:solidFill>
              <a:srgbClr val="E2231A">
                <a:alpha val="90196"/>
              </a:srgbClr>
            </a:solidFill>
          </p:spPr>
          <p:txBody>
            <a:bodyPr/>
            <a:lstStyle/>
            <a:p/>
          </p:txBody>
        </p:sp>
        <p:sp>
          <p:nvSpPr>
            <p:cNvPr id="46" name="rc46"/>
            <p:cNvSpPr/>
            <p:nvPr/>
          </p:nvSpPr>
          <p:spPr>
            <a:xfrm>
              <a:off x="6631046" y="3946525"/>
              <a:ext cx="239399" cy="265484"/>
            </a:xfrm>
            <a:prstGeom prst="rect">
              <a:avLst/>
            </a:prstGeom>
            <a:solidFill>
              <a:srgbClr val="E2231A">
                <a:alpha val="90196"/>
              </a:srgbClr>
            </a:solidFill>
          </p:spPr>
          <p:txBody>
            <a:bodyPr/>
            <a:lstStyle/>
            <a:p/>
          </p:txBody>
        </p:sp>
        <p:sp>
          <p:nvSpPr>
            <p:cNvPr id="47" name="rc47"/>
            <p:cNvSpPr/>
            <p:nvPr/>
          </p:nvSpPr>
          <p:spPr>
            <a:xfrm>
              <a:off x="6897046" y="3788953"/>
              <a:ext cx="239399" cy="423055"/>
            </a:xfrm>
            <a:prstGeom prst="rect">
              <a:avLst/>
            </a:prstGeom>
            <a:solidFill>
              <a:srgbClr val="E2231A">
                <a:alpha val="90196"/>
              </a:srgbClr>
            </a:solidFill>
          </p:spPr>
          <p:txBody>
            <a:bodyPr/>
            <a:lstStyle/>
            <a:p/>
          </p:txBody>
        </p:sp>
        <p:sp>
          <p:nvSpPr>
            <p:cNvPr id="48" name="rc48"/>
            <p:cNvSpPr/>
            <p:nvPr/>
          </p:nvSpPr>
          <p:spPr>
            <a:xfrm>
              <a:off x="7163045" y="3606542"/>
              <a:ext cx="239399" cy="605467"/>
            </a:xfrm>
            <a:prstGeom prst="rect">
              <a:avLst/>
            </a:prstGeom>
            <a:solidFill>
              <a:srgbClr val="E2231A">
                <a:alpha val="90196"/>
              </a:srgbClr>
            </a:solidFill>
          </p:spPr>
          <p:txBody>
            <a:bodyPr/>
            <a:lstStyle/>
            <a:p/>
          </p:txBody>
        </p:sp>
        <p:sp>
          <p:nvSpPr>
            <p:cNvPr id="49" name="rc49"/>
            <p:cNvSpPr/>
            <p:nvPr/>
          </p:nvSpPr>
          <p:spPr>
            <a:xfrm>
              <a:off x="7429045" y="3989510"/>
              <a:ext cx="239399" cy="222499"/>
            </a:xfrm>
            <a:prstGeom prst="rect">
              <a:avLst/>
            </a:prstGeom>
            <a:solidFill>
              <a:srgbClr val="E2231A">
                <a:alpha val="90196"/>
              </a:srgbClr>
            </a:solidFill>
          </p:spPr>
          <p:txBody>
            <a:bodyPr/>
            <a:lstStyle/>
            <a:p/>
          </p:txBody>
        </p:sp>
        <p:sp>
          <p:nvSpPr>
            <p:cNvPr id="50" name="rc50"/>
            <p:cNvSpPr/>
            <p:nvPr/>
          </p:nvSpPr>
          <p:spPr>
            <a:xfrm>
              <a:off x="7695045" y="4081437"/>
              <a:ext cx="239399" cy="130571"/>
            </a:xfrm>
            <a:prstGeom prst="rect">
              <a:avLst/>
            </a:prstGeom>
            <a:solidFill>
              <a:srgbClr val="E2231A">
                <a:alpha val="90196"/>
              </a:srgbClr>
            </a:solidFill>
          </p:spPr>
          <p:txBody>
            <a:bodyPr/>
            <a:lstStyle/>
            <a:p/>
          </p:txBody>
        </p:sp>
        <p:sp>
          <p:nvSpPr>
            <p:cNvPr id="51" name="rc51"/>
            <p:cNvSpPr/>
            <p:nvPr/>
          </p:nvSpPr>
          <p:spPr>
            <a:xfrm>
              <a:off x="7961044" y="4082270"/>
              <a:ext cx="239399" cy="129738"/>
            </a:xfrm>
            <a:prstGeom prst="rect">
              <a:avLst/>
            </a:prstGeom>
            <a:solidFill>
              <a:srgbClr val="E2231A">
                <a:alpha val="90196"/>
              </a:srgbClr>
            </a:solidFill>
          </p:spPr>
          <p:txBody>
            <a:bodyPr/>
            <a:lstStyle/>
            <a:p/>
          </p:txBody>
        </p:sp>
        <p:sp>
          <p:nvSpPr>
            <p:cNvPr id="52" name="rc52"/>
            <p:cNvSpPr/>
            <p:nvPr/>
          </p:nvSpPr>
          <p:spPr>
            <a:xfrm>
              <a:off x="2641052" y="3352703"/>
              <a:ext cx="239399" cy="749078"/>
            </a:xfrm>
            <a:prstGeom prst="rect">
              <a:avLst/>
            </a:prstGeom>
            <a:solidFill>
              <a:srgbClr val="B3B3B3">
                <a:alpha val="90196"/>
              </a:srgbClr>
            </a:solidFill>
          </p:spPr>
          <p:txBody>
            <a:bodyPr/>
            <a:lstStyle/>
            <a:p/>
          </p:txBody>
        </p:sp>
        <p:sp>
          <p:nvSpPr>
            <p:cNvPr id="53" name="rc53"/>
            <p:cNvSpPr/>
            <p:nvPr/>
          </p:nvSpPr>
          <p:spPr>
            <a:xfrm>
              <a:off x="2907052" y="3737792"/>
              <a:ext cx="239399" cy="364735"/>
            </a:xfrm>
            <a:prstGeom prst="rect">
              <a:avLst/>
            </a:prstGeom>
            <a:solidFill>
              <a:srgbClr val="B3B3B3">
                <a:alpha val="90196"/>
              </a:srgbClr>
            </a:solidFill>
          </p:spPr>
          <p:txBody>
            <a:bodyPr/>
            <a:lstStyle/>
            <a:p/>
          </p:txBody>
        </p:sp>
        <p:sp>
          <p:nvSpPr>
            <p:cNvPr id="54" name="rc54"/>
            <p:cNvSpPr/>
            <p:nvPr/>
          </p:nvSpPr>
          <p:spPr>
            <a:xfrm>
              <a:off x="3173051" y="3901855"/>
              <a:ext cx="239399" cy="200876"/>
            </a:xfrm>
            <a:prstGeom prst="rect">
              <a:avLst/>
            </a:prstGeom>
            <a:solidFill>
              <a:srgbClr val="B3B3B3">
                <a:alpha val="90196"/>
              </a:srgbClr>
            </a:solidFill>
          </p:spPr>
          <p:txBody>
            <a:bodyPr/>
            <a:lstStyle/>
            <a:p/>
          </p:txBody>
        </p:sp>
        <p:sp>
          <p:nvSpPr>
            <p:cNvPr id="55" name="rc55"/>
            <p:cNvSpPr/>
            <p:nvPr/>
          </p:nvSpPr>
          <p:spPr>
            <a:xfrm>
              <a:off x="3439051" y="4022671"/>
              <a:ext cx="239399" cy="79081"/>
            </a:xfrm>
            <a:prstGeom prst="rect">
              <a:avLst/>
            </a:prstGeom>
            <a:solidFill>
              <a:srgbClr val="B3B3B3">
                <a:alpha val="90196"/>
              </a:srgbClr>
            </a:solidFill>
          </p:spPr>
          <p:txBody>
            <a:bodyPr/>
            <a:lstStyle/>
            <a:p/>
          </p:txBody>
        </p:sp>
        <p:sp>
          <p:nvSpPr>
            <p:cNvPr id="56" name="rc56"/>
            <p:cNvSpPr/>
            <p:nvPr/>
          </p:nvSpPr>
          <p:spPr>
            <a:xfrm>
              <a:off x="3705050" y="3940567"/>
              <a:ext cx="239399" cy="160381"/>
            </a:xfrm>
            <a:prstGeom prst="rect">
              <a:avLst/>
            </a:prstGeom>
            <a:solidFill>
              <a:srgbClr val="B3B3B3">
                <a:alpha val="90196"/>
              </a:srgbClr>
            </a:solidFill>
          </p:spPr>
          <p:txBody>
            <a:bodyPr/>
            <a:lstStyle/>
            <a:p/>
          </p:txBody>
        </p:sp>
        <p:sp>
          <p:nvSpPr>
            <p:cNvPr id="57" name="rc57"/>
            <p:cNvSpPr/>
            <p:nvPr/>
          </p:nvSpPr>
          <p:spPr>
            <a:xfrm>
              <a:off x="3971050" y="3941642"/>
              <a:ext cx="239399" cy="184310"/>
            </a:xfrm>
            <a:prstGeom prst="rect">
              <a:avLst/>
            </a:prstGeom>
            <a:solidFill>
              <a:srgbClr val="B3B3B3">
                <a:alpha val="90196"/>
              </a:srgbClr>
            </a:solidFill>
          </p:spPr>
          <p:txBody>
            <a:bodyPr/>
            <a:lstStyle/>
            <a:p/>
          </p:txBody>
        </p:sp>
        <p:sp>
          <p:nvSpPr>
            <p:cNvPr id="58" name="rc58"/>
            <p:cNvSpPr/>
            <p:nvPr/>
          </p:nvSpPr>
          <p:spPr>
            <a:xfrm>
              <a:off x="4237050" y="3953675"/>
              <a:ext cx="239399" cy="146450"/>
            </a:xfrm>
            <a:prstGeom prst="rect">
              <a:avLst/>
            </a:prstGeom>
            <a:solidFill>
              <a:srgbClr val="B3B3B3">
                <a:alpha val="90196"/>
              </a:srgbClr>
            </a:solidFill>
          </p:spPr>
          <p:txBody>
            <a:bodyPr/>
            <a:lstStyle/>
            <a:p/>
          </p:txBody>
        </p:sp>
        <p:sp>
          <p:nvSpPr>
            <p:cNvPr id="59" name="rc59"/>
            <p:cNvSpPr/>
            <p:nvPr/>
          </p:nvSpPr>
          <p:spPr>
            <a:xfrm>
              <a:off x="4503049" y="3916086"/>
              <a:ext cx="239399" cy="144028"/>
            </a:xfrm>
            <a:prstGeom prst="rect">
              <a:avLst/>
            </a:prstGeom>
            <a:solidFill>
              <a:srgbClr val="B3B3B3">
                <a:alpha val="90196"/>
              </a:srgbClr>
            </a:solidFill>
          </p:spPr>
          <p:txBody>
            <a:bodyPr/>
            <a:lstStyle/>
            <a:p/>
          </p:txBody>
        </p:sp>
        <p:sp>
          <p:nvSpPr>
            <p:cNvPr id="60" name="rc60"/>
            <p:cNvSpPr/>
            <p:nvPr/>
          </p:nvSpPr>
          <p:spPr>
            <a:xfrm>
              <a:off x="4769049" y="3924214"/>
              <a:ext cx="239399" cy="134195"/>
            </a:xfrm>
            <a:prstGeom prst="rect">
              <a:avLst/>
            </a:prstGeom>
            <a:solidFill>
              <a:srgbClr val="B3B3B3">
                <a:alpha val="90196"/>
              </a:srgbClr>
            </a:solidFill>
          </p:spPr>
          <p:txBody>
            <a:bodyPr/>
            <a:lstStyle/>
            <a:p/>
          </p:txBody>
        </p:sp>
        <p:sp>
          <p:nvSpPr>
            <p:cNvPr id="61" name="rc61"/>
            <p:cNvSpPr/>
            <p:nvPr/>
          </p:nvSpPr>
          <p:spPr>
            <a:xfrm>
              <a:off x="5035049" y="3922596"/>
              <a:ext cx="239399" cy="80021"/>
            </a:xfrm>
            <a:prstGeom prst="rect">
              <a:avLst/>
            </a:prstGeom>
            <a:solidFill>
              <a:srgbClr val="B3B3B3">
                <a:alpha val="90196"/>
              </a:srgbClr>
            </a:solidFill>
          </p:spPr>
          <p:txBody>
            <a:bodyPr/>
            <a:lstStyle/>
            <a:p/>
          </p:txBody>
        </p:sp>
        <p:sp>
          <p:nvSpPr>
            <p:cNvPr id="62" name="rc62"/>
            <p:cNvSpPr/>
            <p:nvPr/>
          </p:nvSpPr>
          <p:spPr>
            <a:xfrm>
              <a:off x="5301048" y="3872404"/>
              <a:ext cx="239399" cy="46947"/>
            </a:xfrm>
            <a:prstGeom prst="rect">
              <a:avLst/>
            </a:prstGeom>
            <a:solidFill>
              <a:srgbClr val="B3B3B3">
                <a:alpha val="90196"/>
              </a:srgbClr>
            </a:solidFill>
          </p:spPr>
          <p:txBody>
            <a:bodyPr/>
            <a:lstStyle/>
            <a:p/>
          </p:txBody>
        </p:sp>
        <p:sp>
          <p:nvSpPr>
            <p:cNvPr id="63" name="rc63"/>
            <p:cNvSpPr/>
            <p:nvPr/>
          </p:nvSpPr>
          <p:spPr>
            <a:xfrm>
              <a:off x="5833047" y="3986865"/>
              <a:ext cx="239399" cy="117900"/>
            </a:xfrm>
            <a:prstGeom prst="rect">
              <a:avLst/>
            </a:prstGeom>
            <a:solidFill>
              <a:srgbClr val="B3B3B3">
                <a:alpha val="90196"/>
              </a:srgbClr>
            </a:solidFill>
          </p:spPr>
          <p:txBody>
            <a:bodyPr/>
            <a:lstStyle/>
            <a:p/>
          </p:txBody>
        </p:sp>
        <p:sp>
          <p:nvSpPr>
            <p:cNvPr id="64" name="rc64"/>
            <p:cNvSpPr/>
            <p:nvPr/>
          </p:nvSpPr>
          <p:spPr>
            <a:xfrm>
              <a:off x="6099047" y="3995681"/>
              <a:ext cx="239399" cy="122540"/>
            </a:xfrm>
            <a:prstGeom prst="rect">
              <a:avLst/>
            </a:prstGeom>
            <a:solidFill>
              <a:srgbClr val="B3B3B3">
                <a:alpha val="90196"/>
              </a:srgbClr>
            </a:solidFill>
          </p:spPr>
          <p:txBody>
            <a:bodyPr/>
            <a:lstStyle/>
            <a:p/>
          </p:txBody>
        </p:sp>
        <p:sp>
          <p:nvSpPr>
            <p:cNvPr id="65" name="rc65"/>
            <p:cNvSpPr/>
            <p:nvPr/>
          </p:nvSpPr>
          <p:spPr>
            <a:xfrm>
              <a:off x="6365047" y="3991380"/>
              <a:ext cx="239399" cy="47363"/>
            </a:xfrm>
            <a:prstGeom prst="rect">
              <a:avLst/>
            </a:prstGeom>
            <a:solidFill>
              <a:srgbClr val="B3B3B3">
                <a:alpha val="90196"/>
              </a:srgbClr>
            </a:solidFill>
          </p:spPr>
          <p:txBody>
            <a:bodyPr/>
            <a:lstStyle/>
            <a:p/>
          </p:txBody>
        </p:sp>
        <p:sp>
          <p:nvSpPr>
            <p:cNvPr id="66" name="rc66"/>
            <p:cNvSpPr/>
            <p:nvPr/>
          </p:nvSpPr>
          <p:spPr>
            <a:xfrm>
              <a:off x="6631046" y="3843961"/>
              <a:ext cx="239399" cy="102564"/>
            </a:xfrm>
            <a:prstGeom prst="rect">
              <a:avLst/>
            </a:prstGeom>
            <a:solidFill>
              <a:srgbClr val="B3B3B3">
                <a:alpha val="90196"/>
              </a:srgbClr>
            </a:solidFill>
          </p:spPr>
          <p:txBody>
            <a:bodyPr/>
            <a:lstStyle/>
            <a:p/>
          </p:txBody>
        </p:sp>
        <p:sp>
          <p:nvSpPr>
            <p:cNvPr id="67" name="rc67"/>
            <p:cNvSpPr/>
            <p:nvPr/>
          </p:nvSpPr>
          <p:spPr>
            <a:xfrm>
              <a:off x="6897046" y="3775981"/>
              <a:ext cx="239399" cy="12971"/>
            </a:xfrm>
            <a:prstGeom prst="rect">
              <a:avLst/>
            </a:prstGeom>
            <a:solidFill>
              <a:srgbClr val="B3B3B3">
                <a:alpha val="90196"/>
              </a:srgbClr>
            </a:solidFill>
          </p:spPr>
          <p:txBody>
            <a:bodyPr/>
            <a:lstStyle/>
            <a:p/>
          </p:txBody>
        </p:sp>
        <p:sp>
          <p:nvSpPr>
            <p:cNvPr id="68" name="rc68"/>
            <p:cNvSpPr/>
            <p:nvPr/>
          </p:nvSpPr>
          <p:spPr>
            <a:xfrm>
              <a:off x="7163045" y="3590150"/>
              <a:ext cx="239399" cy="16391"/>
            </a:xfrm>
            <a:prstGeom prst="rect">
              <a:avLst/>
            </a:prstGeom>
            <a:solidFill>
              <a:srgbClr val="B3B3B3">
                <a:alpha val="90196"/>
              </a:srgbClr>
            </a:solidFill>
          </p:spPr>
          <p:txBody>
            <a:bodyPr/>
            <a:lstStyle/>
            <a:p/>
          </p:txBody>
        </p:sp>
        <p:sp>
          <p:nvSpPr>
            <p:cNvPr id="69" name="rc69"/>
            <p:cNvSpPr/>
            <p:nvPr/>
          </p:nvSpPr>
          <p:spPr>
            <a:xfrm>
              <a:off x="7429045" y="3645971"/>
              <a:ext cx="239399" cy="343538"/>
            </a:xfrm>
            <a:prstGeom prst="rect">
              <a:avLst/>
            </a:prstGeom>
            <a:solidFill>
              <a:srgbClr val="B3B3B3">
                <a:alpha val="90196"/>
              </a:srgbClr>
            </a:solidFill>
          </p:spPr>
          <p:txBody>
            <a:bodyPr/>
            <a:lstStyle/>
            <a:p/>
          </p:txBody>
        </p:sp>
        <p:sp>
          <p:nvSpPr>
            <p:cNvPr id="70" name="rc70"/>
            <p:cNvSpPr/>
            <p:nvPr/>
          </p:nvSpPr>
          <p:spPr>
            <a:xfrm>
              <a:off x="7695045" y="3805965"/>
              <a:ext cx="239399" cy="275472"/>
            </a:xfrm>
            <a:prstGeom prst="rect">
              <a:avLst/>
            </a:prstGeom>
            <a:solidFill>
              <a:srgbClr val="B3B3B3">
                <a:alpha val="90196"/>
              </a:srgbClr>
            </a:solidFill>
          </p:spPr>
          <p:txBody>
            <a:bodyPr/>
            <a:lstStyle/>
            <a:p/>
          </p:txBody>
        </p:sp>
        <p:sp>
          <p:nvSpPr>
            <p:cNvPr id="71" name="rc71"/>
            <p:cNvSpPr/>
            <p:nvPr/>
          </p:nvSpPr>
          <p:spPr>
            <a:xfrm>
              <a:off x="7961044" y="3808639"/>
              <a:ext cx="239399" cy="273631"/>
            </a:xfrm>
            <a:prstGeom prst="rect">
              <a:avLst/>
            </a:prstGeom>
            <a:solidFill>
              <a:srgbClr val="B3B3B3">
                <a:alpha val="90196"/>
              </a:srgbClr>
            </a:solidFill>
          </p:spPr>
          <p:txBody>
            <a:bodyPr/>
            <a:lstStyle/>
            <a:p/>
          </p:txBody>
        </p:sp>
        <p:sp>
          <p:nvSpPr>
            <p:cNvPr id="72" name="pl72"/>
            <p:cNvSpPr/>
            <p:nvPr/>
          </p:nvSpPr>
          <p:spPr>
            <a:xfrm>
              <a:off x="1430754" y="2214122"/>
              <a:ext cx="6649990" cy="837823"/>
            </a:xfrm>
            <a:custGeom>
              <a:avLst/>
              <a:pathLst>
                <a:path w="6649990" h="837823">
                  <a:moveTo>
                    <a:pt x="0" y="21482"/>
                  </a:moveTo>
                  <a:lnTo>
                    <a:pt x="265999" y="64447"/>
                  </a:lnTo>
                  <a:lnTo>
                    <a:pt x="531999" y="150378"/>
                  </a:lnTo>
                  <a:lnTo>
                    <a:pt x="797998" y="42965"/>
                  </a:lnTo>
                  <a:lnTo>
                    <a:pt x="1063998" y="42965"/>
                  </a:lnTo>
                  <a:lnTo>
                    <a:pt x="1329998" y="42965"/>
                  </a:lnTo>
                  <a:lnTo>
                    <a:pt x="1595997" y="42965"/>
                  </a:lnTo>
                  <a:lnTo>
                    <a:pt x="1861997" y="42965"/>
                  </a:lnTo>
                  <a:lnTo>
                    <a:pt x="2127996" y="42965"/>
                  </a:lnTo>
                  <a:lnTo>
                    <a:pt x="2393996" y="42965"/>
                  </a:lnTo>
                  <a:lnTo>
                    <a:pt x="2659996" y="0"/>
                  </a:lnTo>
                  <a:lnTo>
                    <a:pt x="2925995" y="42965"/>
                  </a:lnTo>
                  <a:lnTo>
                    <a:pt x="3191995" y="107413"/>
                  </a:lnTo>
                  <a:lnTo>
                    <a:pt x="3457995" y="107413"/>
                  </a:lnTo>
                  <a:lnTo>
                    <a:pt x="3723994" y="193343"/>
                  </a:lnTo>
                  <a:lnTo>
                    <a:pt x="3989994" y="322239"/>
                  </a:lnTo>
                  <a:lnTo>
                    <a:pt x="4255993" y="171861"/>
                  </a:lnTo>
                  <a:lnTo>
                    <a:pt x="4521993" y="21482"/>
                  </a:lnTo>
                  <a:lnTo>
                    <a:pt x="4787993" y="0"/>
                  </a:lnTo>
                  <a:lnTo>
                    <a:pt x="5053992" y="128895"/>
                  </a:lnTo>
                  <a:lnTo>
                    <a:pt x="5319992" y="279274"/>
                  </a:lnTo>
                  <a:lnTo>
                    <a:pt x="5585991" y="537066"/>
                  </a:lnTo>
                  <a:lnTo>
                    <a:pt x="5851991" y="837823"/>
                  </a:lnTo>
                  <a:lnTo>
                    <a:pt x="6117991" y="214826"/>
                  </a:lnTo>
                  <a:lnTo>
                    <a:pt x="6383990" y="64447"/>
                  </a:lnTo>
                  <a:lnTo>
                    <a:pt x="6649990" y="64447"/>
                  </a:lnTo>
                </a:path>
              </a:pathLst>
            </a:custGeom>
            <a:ln w="27101" cap="flat">
              <a:solidFill>
                <a:srgbClr val="3283FE">
                  <a:alpha val="100000"/>
                </a:srgbClr>
              </a:solidFill>
              <a:prstDash val="solid"/>
              <a:round/>
            </a:ln>
          </p:spPr>
          <p:txBody>
            <a:bodyPr/>
            <a:lstStyle/>
            <a:p/>
          </p:txBody>
        </p:sp>
        <p:sp>
          <p:nvSpPr>
            <p:cNvPr id="73" name="pl73"/>
            <p:cNvSpPr/>
            <p:nvPr/>
          </p:nvSpPr>
          <p:spPr>
            <a:xfrm>
              <a:off x="2760752" y="2343018"/>
              <a:ext cx="5319992" cy="1203029"/>
            </a:xfrm>
            <a:custGeom>
              <a:avLst/>
              <a:pathLst>
                <a:path w="5319992" h="1203029">
                  <a:moveTo>
                    <a:pt x="0" y="1203029"/>
                  </a:moveTo>
                  <a:lnTo>
                    <a:pt x="265999" y="558549"/>
                  </a:lnTo>
                  <a:lnTo>
                    <a:pt x="531999" y="279274"/>
                  </a:lnTo>
                  <a:lnTo>
                    <a:pt x="797998" y="64447"/>
                  </a:lnTo>
                  <a:lnTo>
                    <a:pt x="1063998" y="214826"/>
                  </a:lnTo>
                  <a:lnTo>
                    <a:pt x="1329998" y="214826"/>
                  </a:lnTo>
                  <a:lnTo>
                    <a:pt x="1595997" y="193343"/>
                  </a:lnTo>
                  <a:lnTo>
                    <a:pt x="1861997" y="257791"/>
                  </a:lnTo>
                  <a:lnTo>
                    <a:pt x="2127996" y="236309"/>
                  </a:lnTo>
                  <a:lnTo>
                    <a:pt x="2393996" y="236309"/>
                  </a:lnTo>
                  <a:lnTo>
                    <a:pt x="2659996" y="322239"/>
                  </a:lnTo>
                  <a:lnTo>
                    <a:pt x="2925995" y="0"/>
                  </a:lnTo>
                  <a:lnTo>
                    <a:pt x="3191995" y="107413"/>
                  </a:lnTo>
                  <a:lnTo>
                    <a:pt x="3457995" y="85930"/>
                  </a:lnTo>
                  <a:lnTo>
                    <a:pt x="3723994" y="85930"/>
                  </a:lnTo>
                  <a:lnTo>
                    <a:pt x="3989994" y="322239"/>
                  </a:lnTo>
                  <a:lnTo>
                    <a:pt x="4255993" y="429653"/>
                  </a:lnTo>
                  <a:lnTo>
                    <a:pt x="4521993" y="730410"/>
                  </a:lnTo>
                  <a:lnTo>
                    <a:pt x="4787993" y="644479"/>
                  </a:lnTo>
                  <a:lnTo>
                    <a:pt x="5053992" y="386687"/>
                  </a:lnTo>
                  <a:lnTo>
                    <a:pt x="5319992" y="386687"/>
                  </a:lnTo>
                </a:path>
              </a:pathLst>
            </a:custGeom>
            <a:ln w="27101" cap="flat">
              <a:solidFill>
                <a:srgbClr val="FFA500">
                  <a:alpha val="100000"/>
                </a:srgbClr>
              </a:solidFill>
              <a:prstDash val="solid"/>
              <a:round/>
            </a:ln>
          </p:spPr>
          <p:txBody>
            <a:bodyPr/>
            <a:lstStyle/>
            <a:p/>
          </p:txBody>
        </p:sp>
        <p:sp>
          <p:nvSpPr>
            <p:cNvPr id="74" name="tx74"/>
            <p:cNvSpPr/>
            <p:nvPr/>
          </p:nvSpPr>
          <p:spPr>
            <a:xfrm>
              <a:off x="136041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2690414"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6" name="tx76"/>
            <p:cNvSpPr/>
            <p:nvPr/>
          </p:nvSpPr>
          <p:spPr>
            <a:xfrm>
              <a:off x="2690414"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7" name="tx77"/>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8" name="tx78"/>
            <p:cNvSpPr/>
            <p:nvPr/>
          </p:nvSpPr>
          <p:spPr>
            <a:xfrm>
              <a:off x="402041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9" name="tx79"/>
            <p:cNvSpPr/>
            <p:nvPr/>
          </p:nvSpPr>
          <p:spPr>
            <a:xfrm>
              <a:off x="535041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0" name="tx80"/>
            <p:cNvSpPr/>
            <p:nvPr/>
          </p:nvSpPr>
          <p:spPr>
            <a:xfrm>
              <a:off x="5350410"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1" name="tx81"/>
            <p:cNvSpPr/>
            <p:nvPr/>
          </p:nvSpPr>
          <p:spPr>
            <a:xfrm>
              <a:off x="6414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6414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3" name="tx83"/>
            <p:cNvSpPr/>
            <p:nvPr/>
          </p:nvSpPr>
          <p:spPr>
            <a:xfrm>
              <a:off x="6680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4" name="tx84"/>
            <p:cNvSpPr/>
            <p:nvPr/>
          </p:nvSpPr>
          <p:spPr>
            <a:xfrm>
              <a:off x="668040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5" name="tx85"/>
            <p:cNvSpPr/>
            <p:nvPr/>
          </p:nvSpPr>
          <p:spPr>
            <a:xfrm>
              <a:off x="6946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6" name="tx86"/>
            <p:cNvSpPr/>
            <p:nvPr/>
          </p:nvSpPr>
          <p:spPr>
            <a:xfrm>
              <a:off x="694640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7" name="tx87"/>
            <p:cNvSpPr/>
            <p:nvPr/>
          </p:nvSpPr>
          <p:spPr>
            <a:xfrm>
              <a:off x="7212407"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88" name="tx88"/>
            <p:cNvSpPr/>
            <p:nvPr/>
          </p:nvSpPr>
          <p:spPr>
            <a:xfrm>
              <a:off x="7212407"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9" name="tx89"/>
            <p:cNvSpPr/>
            <p:nvPr/>
          </p:nvSpPr>
          <p:spPr>
            <a:xfrm>
              <a:off x="7478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0" name="tx90"/>
            <p:cNvSpPr/>
            <p:nvPr/>
          </p:nvSpPr>
          <p:spPr>
            <a:xfrm>
              <a:off x="7478407" y="3050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91" name="tx91"/>
            <p:cNvSpPr/>
            <p:nvPr/>
          </p:nvSpPr>
          <p:spPr>
            <a:xfrm>
              <a:off x="7744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2" name="tx92"/>
            <p:cNvSpPr/>
            <p:nvPr/>
          </p:nvSpPr>
          <p:spPr>
            <a:xfrm>
              <a:off x="7744407"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3" name="tx93"/>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4" name="tx94"/>
            <p:cNvSpPr/>
            <p:nvPr/>
          </p:nvSpPr>
          <p:spPr>
            <a:xfrm>
              <a:off x="8010406"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5" name="tx95"/>
            <p:cNvSpPr/>
            <p:nvPr/>
          </p:nvSpPr>
          <p:spPr>
            <a:xfrm>
              <a:off x="1325260" y="4119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6" name="tx96"/>
            <p:cNvSpPr/>
            <p:nvPr/>
          </p:nvSpPr>
          <p:spPr>
            <a:xfrm>
              <a:off x="2655258" y="411777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7" name="tx97"/>
            <p:cNvSpPr/>
            <p:nvPr/>
          </p:nvSpPr>
          <p:spPr>
            <a:xfrm>
              <a:off x="4015401" y="41285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8" name="tx98"/>
            <p:cNvSpPr/>
            <p:nvPr/>
          </p:nvSpPr>
          <p:spPr>
            <a:xfrm>
              <a:off x="5315254" y="40251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99" name="tx99"/>
            <p:cNvSpPr/>
            <p:nvPr/>
          </p:nvSpPr>
          <p:spPr>
            <a:xfrm>
              <a:off x="6379253" y="40849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0" name="tx100"/>
            <p:cNvSpPr/>
            <p:nvPr/>
          </p:nvSpPr>
          <p:spPr>
            <a:xfrm>
              <a:off x="6645252" y="40401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01" name="tx101"/>
            <p:cNvSpPr/>
            <p:nvPr/>
          </p:nvSpPr>
          <p:spPr>
            <a:xfrm>
              <a:off x="6911252" y="39599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102" name="tx102"/>
            <p:cNvSpPr/>
            <p:nvPr/>
          </p:nvSpPr>
          <p:spPr>
            <a:xfrm>
              <a:off x="7177252" y="38688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a:t>
              </a:r>
            </a:p>
          </p:txBody>
        </p:sp>
        <p:sp>
          <p:nvSpPr>
            <p:cNvPr id="103" name="tx103"/>
            <p:cNvSpPr/>
            <p:nvPr/>
          </p:nvSpPr>
          <p:spPr>
            <a:xfrm>
              <a:off x="7488455" y="40602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7709251" y="41062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975250" y="41066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6" name="tx106"/>
            <p:cNvSpPr/>
            <p:nvPr/>
          </p:nvSpPr>
          <p:spPr>
            <a:xfrm>
              <a:off x="2655258" y="36867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a:t>
              </a:r>
            </a:p>
          </p:txBody>
        </p:sp>
        <p:sp>
          <p:nvSpPr>
            <p:cNvPr id="107" name="tx107"/>
            <p:cNvSpPr/>
            <p:nvPr/>
          </p:nvSpPr>
          <p:spPr>
            <a:xfrm>
              <a:off x="4030460" y="3993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8" name="tx108"/>
            <p:cNvSpPr/>
            <p:nvPr/>
          </p:nvSpPr>
          <p:spPr>
            <a:xfrm>
              <a:off x="5345399" y="38554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6409398" y="39746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6645252" y="3854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11" name="tx111"/>
            <p:cNvSpPr/>
            <p:nvPr/>
          </p:nvSpPr>
          <p:spPr>
            <a:xfrm>
              <a:off x="6941397" y="37419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7207396" y="3559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7443251" y="37772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14" name="tx114"/>
            <p:cNvSpPr/>
            <p:nvPr/>
          </p:nvSpPr>
          <p:spPr>
            <a:xfrm>
              <a:off x="7709251" y="39032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15" name="tx115"/>
            <p:cNvSpPr/>
            <p:nvPr/>
          </p:nvSpPr>
          <p:spPr>
            <a:xfrm>
              <a:off x="7975250" y="39050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16" name="tx116"/>
            <p:cNvSpPr/>
            <p:nvPr/>
          </p:nvSpPr>
          <p:spPr>
            <a:xfrm>
              <a:off x="2665807" y="32464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88.7</a:t>
              </a:r>
            </a:p>
          </p:txBody>
        </p:sp>
        <p:sp>
          <p:nvSpPr>
            <p:cNvPr id="117" name="tx117"/>
            <p:cNvSpPr/>
            <p:nvPr/>
          </p:nvSpPr>
          <p:spPr>
            <a:xfrm>
              <a:off x="3995806" y="38354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18" name="tx118"/>
            <p:cNvSpPr/>
            <p:nvPr/>
          </p:nvSpPr>
          <p:spPr>
            <a:xfrm>
              <a:off x="5325804" y="376612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119" name="tx119"/>
            <p:cNvSpPr/>
            <p:nvPr/>
          </p:nvSpPr>
          <p:spPr>
            <a:xfrm>
              <a:off x="6389802" y="388514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20" name="tx120"/>
            <p:cNvSpPr/>
            <p:nvPr/>
          </p:nvSpPr>
          <p:spPr>
            <a:xfrm>
              <a:off x="6696485" y="37376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1" name="tx121"/>
            <p:cNvSpPr/>
            <p:nvPr/>
          </p:nvSpPr>
          <p:spPr>
            <a:xfrm>
              <a:off x="6962485" y="367003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2" name="tx122"/>
            <p:cNvSpPr/>
            <p:nvPr/>
          </p:nvSpPr>
          <p:spPr>
            <a:xfrm>
              <a:off x="7187801" y="34839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64.2</a:t>
              </a:r>
            </a:p>
          </p:txBody>
        </p:sp>
        <p:sp>
          <p:nvSpPr>
            <p:cNvPr id="123" name="tx123"/>
            <p:cNvSpPr/>
            <p:nvPr/>
          </p:nvSpPr>
          <p:spPr>
            <a:xfrm>
              <a:off x="7453801" y="353973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58.4</a:t>
              </a:r>
            </a:p>
          </p:txBody>
        </p:sp>
        <p:sp>
          <p:nvSpPr>
            <p:cNvPr id="124" name="tx124"/>
            <p:cNvSpPr/>
            <p:nvPr/>
          </p:nvSpPr>
          <p:spPr>
            <a:xfrm>
              <a:off x="7719800" y="36997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125" name="tx125"/>
            <p:cNvSpPr/>
            <p:nvPr/>
          </p:nvSpPr>
          <p:spPr>
            <a:xfrm>
              <a:off x="7985800" y="37024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41.6</a:t>
              </a:r>
            </a:p>
          </p:txBody>
        </p:sp>
        <p:sp>
          <p:nvSpPr>
            <p:cNvPr id="126" name="tx12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55386" y="36755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8" name="tx128"/>
            <p:cNvSpPr/>
            <p:nvPr/>
          </p:nvSpPr>
          <p:spPr>
            <a:xfrm>
              <a:off x="577692" y="31911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9" name="tx129"/>
            <p:cNvSpPr/>
            <p:nvPr/>
          </p:nvSpPr>
          <p:spPr>
            <a:xfrm>
              <a:off x="577692" y="27067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0" name="tx130"/>
            <p:cNvSpPr/>
            <p:nvPr/>
          </p:nvSpPr>
          <p:spPr>
            <a:xfrm>
              <a:off x="577692" y="22223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48" name="tx148"/>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49" name="pl14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86533" y="5080163"/>
              <a:ext cx="201456" cy="201456"/>
            </a:xfrm>
            <a:prstGeom prst="rect">
              <a:avLst/>
            </a:prstGeom>
            <a:solidFill>
              <a:srgbClr val="E2231A">
                <a:alpha val="90196"/>
              </a:srgbClr>
            </a:solidFill>
          </p:spPr>
          <p:txBody>
            <a:bodyPr/>
            <a:lstStyle/>
            <a:p/>
          </p:txBody>
        </p:sp>
        <p:sp>
          <p:nvSpPr>
            <p:cNvPr id="154" name="rc154"/>
            <p:cNvSpPr/>
            <p:nvPr/>
          </p:nvSpPr>
          <p:spPr>
            <a:xfrm>
              <a:off x="5650692" y="5080163"/>
              <a:ext cx="201456" cy="201456"/>
            </a:xfrm>
            <a:prstGeom prst="rect">
              <a:avLst/>
            </a:prstGeom>
            <a:solidFill>
              <a:srgbClr val="B3B3B3">
                <a:alpha val="90196"/>
              </a:srgbClr>
            </a:solidFill>
          </p:spPr>
          <p:txBody>
            <a:bodyPr/>
            <a:lstStyle/>
            <a:p/>
          </p:txBody>
        </p:sp>
        <p:sp>
          <p:nvSpPr>
            <p:cNvPr id="155" name="tx15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58" name="tx158"/>
            <p:cNvSpPr/>
            <p:nvPr/>
          </p:nvSpPr>
          <p:spPr>
            <a:xfrm>
              <a:off x="966584"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59" name="pl159"/>
            <p:cNvSpPr/>
            <p:nvPr/>
          </p:nvSpPr>
          <p:spPr>
            <a:xfrm>
              <a:off x="21329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7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4203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641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547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985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2422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859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11054" y="5840557"/>
              <a:ext cx="2939821" cy="124062"/>
            </a:xfrm>
            <a:prstGeom prst="rect">
              <a:avLst/>
            </a:prstGeom>
            <a:solidFill>
              <a:srgbClr val="E2231A">
                <a:alpha val="90196"/>
              </a:srgbClr>
            </a:solidFill>
          </p:spPr>
          <p:txBody>
            <a:bodyPr/>
            <a:lstStyle/>
            <a:p/>
          </p:txBody>
        </p:sp>
        <p:sp>
          <p:nvSpPr>
            <p:cNvPr id="172" name="rc172"/>
            <p:cNvSpPr/>
            <p:nvPr/>
          </p:nvSpPr>
          <p:spPr>
            <a:xfrm>
              <a:off x="1311054" y="5685479"/>
              <a:ext cx="2215427" cy="124062"/>
            </a:xfrm>
            <a:prstGeom prst="rect">
              <a:avLst/>
            </a:prstGeom>
            <a:solidFill>
              <a:srgbClr val="E2231A">
                <a:alpha val="90196"/>
              </a:srgbClr>
            </a:solidFill>
          </p:spPr>
          <p:txBody>
            <a:bodyPr/>
            <a:lstStyle/>
            <a:p/>
          </p:txBody>
        </p:sp>
        <p:sp>
          <p:nvSpPr>
            <p:cNvPr id="173" name="rc173"/>
            <p:cNvSpPr/>
            <p:nvPr/>
          </p:nvSpPr>
          <p:spPr>
            <a:xfrm>
              <a:off x="1311054" y="5530401"/>
              <a:ext cx="2201291" cy="124062"/>
            </a:xfrm>
            <a:prstGeom prst="rect">
              <a:avLst/>
            </a:prstGeom>
            <a:solidFill>
              <a:srgbClr val="E2231A">
                <a:alpha val="90196"/>
              </a:srgbClr>
            </a:solidFill>
          </p:spPr>
          <p:txBody>
            <a:bodyPr/>
            <a:lstStyle/>
            <a:p/>
          </p:txBody>
        </p:sp>
        <p:sp>
          <p:nvSpPr>
            <p:cNvPr id="174" name="rc174"/>
            <p:cNvSpPr/>
            <p:nvPr/>
          </p:nvSpPr>
          <p:spPr>
            <a:xfrm>
              <a:off x="4250875" y="5840557"/>
              <a:ext cx="803622" cy="124062"/>
            </a:xfrm>
            <a:prstGeom prst="rect">
              <a:avLst/>
            </a:prstGeom>
            <a:solidFill>
              <a:srgbClr val="B3B3B3">
                <a:alpha val="90196"/>
              </a:srgbClr>
            </a:solidFill>
          </p:spPr>
          <p:txBody>
            <a:bodyPr/>
            <a:lstStyle/>
            <a:p/>
          </p:txBody>
        </p:sp>
        <p:sp>
          <p:nvSpPr>
            <p:cNvPr id="175" name="rc175"/>
            <p:cNvSpPr/>
            <p:nvPr/>
          </p:nvSpPr>
          <p:spPr>
            <a:xfrm>
              <a:off x="3526481" y="5685479"/>
              <a:ext cx="4673962" cy="124062"/>
            </a:xfrm>
            <a:prstGeom prst="rect">
              <a:avLst/>
            </a:prstGeom>
            <a:solidFill>
              <a:srgbClr val="B3B3B3">
                <a:alpha val="90196"/>
              </a:srgbClr>
            </a:solidFill>
          </p:spPr>
          <p:txBody>
            <a:bodyPr/>
            <a:lstStyle/>
            <a:p/>
          </p:txBody>
        </p:sp>
        <p:sp>
          <p:nvSpPr>
            <p:cNvPr id="176" name="rc176"/>
            <p:cNvSpPr/>
            <p:nvPr/>
          </p:nvSpPr>
          <p:spPr>
            <a:xfrm>
              <a:off x="3512345" y="5530401"/>
              <a:ext cx="4642731" cy="124062"/>
            </a:xfrm>
            <a:prstGeom prst="rect">
              <a:avLst/>
            </a:prstGeom>
            <a:solidFill>
              <a:srgbClr val="B3B3B3">
                <a:alpha val="90196"/>
              </a:srgbClr>
            </a:solidFill>
          </p:spPr>
          <p:txBody>
            <a:bodyPr/>
            <a:lstStyle/>
            <a:p/>
          </p:txBody>
        </p:sp>
        <p:sp>
          <p:nvSpPr>
            <p:cNvPr id="177" name="tx177"/>
            <p:cNvSpPr/>
            <p:nvPr/>
          </p:nvSpPr>
          <p:spPr>
            <a:xfrm>
              <a:off x="516702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78" name="tx178"/>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79" name="tx179"/>
            <p:cNvSpPr/>
            <p:nvPr/>
          </p:nvSpPr>
          <p:spPr>
            <a:xfrm>
              <a:off x="826760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41.6</a:t>
              </a:r>
            </a:p>
          </p:txBody>
        </p:sp>
        <p:sp>
          <p:nvSpPr>
            <p:cNvPr id="180" name="tx180"/>
            <p:cNvSpPr/>
            <p:nvPr/>
          </p:nvSpPr>
          <p:spPr>
            <a:xfrm>
              <a:off x="266843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81" name="tx181"/>
            <p:cNvSpPr/>
            <p:nvPr/>
          </p:nvSpPr>
          <p:spPr>
            <a:xfrm>
              <a:off x="230624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82" name="tx182"/>
            <p:cNvSpPr/>
            <p:nvPr/>
          </p:nvSpPr>
          <p:spPr>
            <a:xfrm>
              <a:off x="229917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83" name="tx183"/>
            <p:cNvSpPr/>
            <p:nvPr/>
          </p:nvSpPr>
          <p:spPr>
            <a:xfrm>
              <a:off x="457231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84" name="tx184"/>
            <p:cNvSpPr/>
            <p:nvPr/>
          </p:nvSpPr>
          <p:spPr>
            <a:xfrm>
              <a:off x="57509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85" name="tx185"/>
            <p:cNvSpPr/>
            <p:nvPr/>
          </p:nvSpPr>
          <p:spPr>
            <a:xfrm>
              <a:off x="572118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28.2</a:t>
              </a:r>
            </a:p>
          </p:txBody>
        </p:sp>
        <p:sp>
          <p:nvSpPr>
            <p:cNvPr id="186" name="tx18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283050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1" name="tx191"/>
            <p:cNvSpPr/>
            <p:nvPr/>
          </p:nvSpPr>
          <p:spPr>
            <a:xfrm>
              <a:off x="447424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2" name="tx192"/>
            <p:cNvSpPr/>
            <p:nvPr/>
          </p:nvSpPr>
          <p:spPr>
            <a:xfrm>
              <a:off x="6117978"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3" name="tx193"/>
            <p:cNvSpPr/>
            <p:nvPr/>
          </p:nvSpPr>
          <p:spPr>
            <a:xfrm>
              <a:off x="776171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4" name="tx194"/>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95" name="tx19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90 %. Esta cifra es superior a la de 2019, cuando la cobertura fue del 87 %.
13 000 niños no recibieron su primera dosis rutinaria de la vacuna contra el sarampión.
La segunda dosis de la vacuna contra el sarampión (MCV2) se administra normalmente a niños de entre 18 meses y cinco años. La cobertura de la MCV2 se mantuvo constante en el 69 % en 2025.</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constante en el 90 % en 2025, por debajo del nivel del 95 % necesario para prevenir brotes, lo que dejó a 13 000 niños sin protección alguna contra el sarampión. La cobertura de la MCV2 también se mantuvo constante en el 69 %, por debajo del objetivo de IA2030 del 90 %.</a:t>
            </a:r>
          </a:p>
        </p:txBody>
      </p:sp>
      <p:grpSp xmlns:pic="http://schemas.openxmlformats.org/drawingml/2006/picture">
        <p:nvGrpSpPr>
          <p:cNvPr id="199" name=""/>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10405"/>
              <a:ext cx="3397293" cy="818496"/>
            </a:xfrm>
            <a:custGeom>
              <a:avLst/>
              <a:pathLst>
                <a:path w="3397293" h="818496">
                  <a:moveTo>
                    <a:pt x="0" y="20987"/>
                  </a:moveTo>
                  <a:lnTo>
                    <a:pt x="135891" y="62961"/>
                  </a:lnTo>
                  <a:lnTo>
                    <a:pt x="271783" y="146909"/>
                  </a:lnTo>
                  <a:lnTo>
                    <a:pt x="407675" y="41974"/>
                  </a:lnTo>
                  <a:lnTo>
                    <a:pt x="543566" y="41974"/>
                  </a:lnTo>
                  <a:lnTo>
                    <a:pt x="679458" y="41974"/>
                  </a:lnTo>
                  <a:lnTo>
                    <a:pt x="815350" y="41974"/>
                  </a:lnTo>
                  <a:lnTo>
                    <a:pt x="951242" y="41974"/>
                  </a:lnTo>
                  <a:lnTo>
                    <a:pt x="1087133" y="41974"/>
                  </a:lnTo>
                  <a:lnTo>
                    <a:pt x="1223025" y="41974"/>
                  </a:lnTo>
                  <a:lnTo>
                    <a:pt x="1358917" y="0"/>
                  </a:lnTo>
                  <a:lnTo>
                    <a:pt x="1494809" y="41974"/>
                  </a:lnTo>
                  <a:lnTo>
                    <a:pt x="1630700" y="104935"/>
                  </a:lnTo>
                  <a:lnTo>
                    <a:pt x="1766592" y="104935"/>
                  </a:lnTo>
                  <a:lnTo>
                    <a:pt x="1902484" y="188883"/>
                  </a:lnTo>
                  <a:lnTo>
                    <a:pt x="2038375" y="314806"/>
                  </a:lnTo>
                  <a:lnTo>
                    <a:pt x="2174267" y="167896"/>
                  </a:lnTo>
                  <a:lnTo>
                    <a:pt x="2310159" y="20987"/>
                  </a:lnTo>
                  <a:lnTo>
                    <a:pt x="2446051" y="0"/>
                  </a:lnTo>
                  <a:lnTo>
                    <a:pt x="2581942" y="125922"/>
                  </a:lnTo>
                  <a:lnTo>
                    <a:pt x="2717834" y="272832"/>
                  </a:lnTo>
                  <a:lnTo>
                    <a:pt x="2853726" y="524677"/>
                  </a:lnTo>
                  <a:lnTo>
                    <a:pt x="2989618" y="818496"/>
                  </a:lnTo>
                  <a:lnTo>
                    <a:pt x="3125509" y="209870"/>
                  </a:lnTo>
                  <a:lnTo>
                    <a:pt x="3261401" y="62961"/>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10405"/>
              <a:ext cx="3397293" cy="818496"/>
            </a:xfrm>
            <a:custGeom>
              <a:avLst/>
              <a:pathLst>
                <a:path w="3397293" h="818496">
                  <a:moveTo>
                    <a:pt x="0" y="20987"/>
                  </a:moveTo>
                  <a:lnTo>
                    <a:pt x="135891" y="62961"/>
                  </a:lnTo>
                  <a:lnTo>
                    <a:pt x="271783" y="146909"/>
                  </a:lnTo>
                  <a:lnTo>
                    <a:pt x="407675" y="41974"/>
                  </a:lnTo>
                  <a:lnTo>
                    <a:pt x="543566" y="41974"/>
                  </a:lnTo>
                  <a:lnTo>
                    <a:pt x="679458" y="41974"/>
                  </a:lnTo>
                  <a:lnTo>
                    <a:pt x="815350" y="41974"/>
                  </a:lnTo>
                  <a:lnTo>
                    <a:pt x="951242" y="41974"/>
                  </a:lnTo>
                  <a:lnTo>
                    <a:pt x="1087133" y="41974"/>
                  </a:lnTo>
                  <a:lnTo>
                    <a:pt x="1223025" y="41974"/>
                  </a:lnTo>
                  <a:lnTo>
                    <a:pt x="1358917" y="0"/>
                  </a:lnTo>
                  <a:lnTo>
                    <a:pt x="1494809" y="41974"/>
                  </a:lnTo>
                  <a:lnTo>
                    <a:pt x="1630700" y="104935"/>
                  </a:lnTo>
                  <a:lnTo>
                    <a:pt x="1766592" y="104935"/>
                  </a:lnTo>
                  <a:lnTo>
                    <a:pt x="1902484" y="188883"/>
                  </a:lnTo>
                  <a:lnTo>
                    <a:pt x="2038375" y="314806"/>
                  </a:lnTo>
                  <a:lnTo>
                    <a:pt x="2174267" y="167896"/>
                  </a:lnTo>
                  <a:lnTo>
                    <a:pt x="2310159" y="20987"/>
                  </a:lnTo>
                  <a:lnTo>
                    <a:pt x="2446051" y="0"/>
                  </a:lnTo>
                  <a:lnTo>
                    <a:pt x="2581942" y="125922"/>
                  </a:lnTo>
                  <a:lnTo>
                    <a:pt x="2717834" y="272832"/>
                  </a:lnTo>
                  <a:lnTo>
                    <a:pt x="2853726" y="524677"/>
                  </a:lnTo>
                  <a:lnTo>
                    <a:pt x="2989618" y="818496"/>
                  </a:lnTo>
                  <a:lnTo>
                    <a:pt x="3125509" y="209870"/>
                  </a:lnTo>
                  <a:lnTo>
                    <a:pt x="3261401" y="62961"/>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2" name="pl32"/>
            <p:cNvSpPr/>
            <p:nvPr/>
          </p:nvSpPr>
          <p:spPr>
            <a:xfrm>
              <a:off x="1120965" y="2010405"/>
              <a:ext cx="3397293" cy="818496"/>
            </a:xfrm>
            <a:custGeom>
              <a:avLst/>
              <a:pathLst>
                <a:path w="3397293" h="818496">
                  <a:moveTo>
                    <a:pt x="0" y="20987"/>
                  </a:moveTo>
                  <a:lnTo>
                    <a:pt x="135891" y="62961"/>
                  </a:lnTo>
                  <a:lnTo>
                    <a:pt x="271783" y="146909"/>
                  </a:lnTo>
                  <a:lnTo>
                    <a:pt x="407675" y="41974"/>
                  </a:lnTo>
                  <a:lnTo>
                    <a:pt x="543566" y="41974"/>
                  </a:lnTo>
                  <a:lnTo>
                    <a:pt x="679458" y="41974"/>
                  </a:lnTo>
                  <a:lnTo>
                    <a:pt x="815350" y="41974"/>
                  </a:lnTo>
                  <a:lnTo>
                    <a:pt x="951242" y="41974"/>
                  </a:lnTo>
                  <a:lnTo>
                    <a:pt x="1087133" y="41974"/>
                  </a:lnTo>
                  <a:lnTo>
                    <a:pt x="1223025" y="41974"/>
                  </a:lnTo>
                  <a:lnTo>
                    <a:pt x="1358917" y="0"/>
                  </a:lnTo>
                  <a:lnTo>
                    <a:pt x="1494809" y="41974"/>
                  </a:lnTo>
                  <a:lnTo>
                    <a:pt x="1630700" y="104935"/>
                  </a:lnTo>
                  <a:lnTo>
                    <a:pt x="1766592" y="104935"/>
                  </a:lnTo>
                  <a:lnTo>
                    <a:pt x="1902484" y="188883"/>
                  </a:lnTo>
                  <a:lnTo>
                    <a:pt x="2038375" y="314806"/>
                  </a:lnTo>
                  <a:lnTo>
                    <a:pt x="2174267" y="167896"/>
                  </a:lnTo>
                  <a:lnTo>
                    <a:pt x="2310159" y="20987"/>
                  </a:lnTo>
                  <a:lnTo>
                    <a:pt x="2446051" y="0"/>
                  </a:lnTo>
                  <a:lnTo>
                    <a:pt x="2581942" y="125922"/>
                  </a:lnTo>
                  <a:lnTo>
                    <a:pt x="2717834" y="272832"/>
                  </a:lnTo>
                  <a:lnTo>
                    <a:pt x="2853726" y="524677"/>
                  </a:lnTo>
                  <a:lnTo>
                    <a:pt x="2989618" y="818496"/>
                  </a:lnTo>
                  <a:lnTo>
                    <a:pt x="3125509" y="209870"/>
                  </a:lnTo>
                  <a:lnTo>
                    <a:pt x="3261401" y="62961"/>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9534" y="1403693"/>
              <a:ext cx="26601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Paraguay, 2000-2025</a:t>
              </a:r>
            </a:p>
          </p:txBody>
        </p:sp>
        <p:sp>
          <p:nvSpPr>
            <p:cNvPr id="63" name="pl63"/>
            <p:cNvSpPr/>
            <p:nvPr/>
          </p:nvSpPr>
          <p:spPr>
            <a:xfrm>
              <a:off x="5267799" y="3835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399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11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637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16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309472"/>
              <a:ext cx="3397293" cy="1652733"/>
            </a:xfrm>
            <a:custGeom>
              <a:avLst/>
              <a:pathLst>
                <a:path w="3397293" h="1652733">
                  <a:moveTo>
                    <a:pt x="0" y="42377"/>
                  </a:moveTo>
                  <a:lnTo>
                    <a:pt x="135891" y="127133"/>
                  </a:lnTo>
                  <a:lnTo>
                    <a:pt x="271783" y="296644"/>
                  </a:lnTo>
                  <a:lnTo>
                    <a:pt x="407675" y="84755"/>
                  </a:lnTo>
                  <a:lnTo>
                    <a:pt x="543566" y="84755"/>
                  </a:lnTo>
                  <a:lnTo>
                    <a:pt x="679458" y="84755"/>
                  </a:lnTo>
                  <a:lnTo>
                    <a:pt x="815350" y="84755"/>
                  </a:lnTo>
                  <a:lnTo>
                    <a:pt x="951242" y="84755"/>
                  </a:lnTo>
                  <a:lnTo>
                    <a:pt x="1087133" y="84755"/>
                  </a:lnTo>
                  <a:lnTo>
                    <a:pt x="1223025" y="84755"/>
                  </a:lnTo>
                  <a:lnTo>
                    <a:pt x="1358917" y="0"/>
                  </a:lnTo>
                  <a:lnTo>
                    <a:pt x="1494809" y="84755"/>
                  </a:lnTo>
                  <a:lnTo>
                    <a:pt x="1630700" y="211888"/>
                  </a:lnTo>
                  <a:lnTo>
                    <a:pt x="1766592" y="211888"/>
                  </a:lnTo>
                  <a:lnTo>
                    <a:pt x="1902484" y="381400"/>
                  </a:lnTo>
                  <a:lnTo>
                    <a:pt x="2038375" y="635666"/>
                  </a:lnTo>
                  <a:lnTo>
                    <a:pt x="2174267" y="339022"/>
                  </a:lnTo>
                  <a:lnTo>
                    <a:pt x="2310159" y="42377"/>
                  </a:lnTo>
                  <a:lnTo>
                    <a:pt x="2446051" y="0"/>
                  </a:lnTo>
                  <a:lnTo>
                    <a:pt x="2581942" y="254266"/>
                  </a:lnTo>
                  <a:lnTo>
                    <a:pt x="2717834" y="550911"/>
                  </a:lnTo>
                  <a:lnTo>
                    <a:pt x="2853726" y="1059444"/>
                  </a:lnTo>
                  <a:lnTo>
                    <a:pt x="2989618" y="1652733"/>
                  </a:lnTo>
                  <a:lnTo>
                    <a:pt x="3125509" y="423777"/>
                  </a:lnTo>
                  <a:lnTo>
                    <a:pt x="3261401" y="127133"/>
                  </a:lnTo>
                  <a:lnTo>
                    <a:pt x="3397293" y="12713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63738"/>
              <a:ext cx="3397293" cy="635666"/>
            </a:xfrm>
            <a:custGeom>
              <a:avLst/>
              <a:pathLst>
                <a:path w="3397293" h="635666">
                  <a:moveTo>
                    <a:pt x="0" y="635666"/>
                  </a:moveTo>
                  <a:lnTo>
                    <a:pt x="135891" y="593289"/>
                  </a:lnTo>
                  <a:lnTo>
                    <a:pt x="271783" y="593289"/>
                  </a:lnTo>
                  <a:lnTo>
                    <a:pt x="407675" y="550911"/>
                  </a:lnTo>
                  <a:lnTo>
                    <a:pt x="543566" y="466155"/>
                  </a:lnTo>
                  <a:lnTo>
                    <a:pt x="679458" y="381400"/>
                  </a:lnTo>
                  <a:lnTo>
                    <a:pt x="815350" y="296644"/>
                  </a:lnTo>
                  <a:lnTo>
                    <a:pt x="951242" y="296644"/>
                  </a:lnTo>
                  <a:lnTo>
                    <a:pt x="1087133" y="211888"/>
                  </a:lnTo>
                  <a:lnTo>
                    <a:pt x="1223025" y="127133"/>
                  </a:lnTo>
                  <a:lnTo>
                    <a:pt x="1358917" y="84755"/>
                  </a:lnTo>
                  <a:lnTo>
                    <a:pt x="1494809" y="84755"/>
                  </a:lnTo>
                  <a:lnTo>
                    <a:pt x="1630700" y="84755"/>
                  </a:lnTo>
                  <a:lnTo>
                    <a:pt x="1766592" y="84755"/>
                  </a:lnTo>
                  <a:lnTo>
                    <a:pt x="1902484" y="84755"/>
                  </a:lnTo>
                  <a:lnTo>
                    <a:pt x="2038375" y="84755"/>
                  </a:lnTo>
                  <a:lnTo>
                    <a:pt x="2174267" y="42377"/>
                  </a:lnTo>
                  <a:lnTo>
                    <a:pt x="2310159" y="42377"/>
                  </a:lnTo>
                  <a:lnTo>
                    <a:pt x="2446051" y="0"/>
                  </a:lnTo>
                  <a:lnTo>
                    <a:pt x="2581942" y="0"/>
                  </a:lnTo>
                  <a:lnTo>
                    <a:pt x="2717834" y="127133"/>
                  </a:lnTo>
                  <a:lnTo>
                    <a:pt x="2853726" y="211888"/>
                  </a:lnTo>
                  <a:lnTo>
                    <a:pt x="2989618" y="127133"/>
                  </a:lnTo>
                  <a:lnTo>
                    <a:pt x="3125509" y="127133"/>
                  </a:lnTo>
                  <a:lnTo>
                    <a:pt x="3261401" y="84755"/>
                  </a:lnTo>
                  <a:lnTo>
                    <a:pt x="3397293" y="847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82338"/>
              <a:ext cx="3397293" cy="593289"/>
            </a:xfrm>
            <a:custGeom>
              <a:avLst/>
              <a:pathLst>
                <a:path w="3397293" h="593289">
                  <a:moveTo>
                    <a:pt x="0" y="84755"/>
                  </a:moveTo>
                  <a:lnTo>
                    <a:pt x="135891" y="0"/>
                  </a:lnTo>
                  <a:lnTo>
                    <a:pt x="271783" y="84755"/>
                  </a:lnTo>
                  <a:lnTo>
                    <a:pt x="407675" y="42377"/>
                  </a:lnTo>
                  <a:lnTo>
                    <a:pt x="543566" y="84755"/>
                  </a:lnTo>
                  <a:lnTo>
                    <a:pt x="679458" y="127133"/>
                  </a:lnTo>
                  <a:lnTo>
                    <a:pt x="815350" y="42377"/>
                  </a:lnTo>
                  <a:lnTo>
                    <a:pt x="951242" y="42377"/>
                  </a:lnTo>
                  <a:lnTo>
                    <a:pt x="1087133" y="0"/>
                  </a:lnTo>
                  <a:lnTo>
                    <a:pt x="1223025" y="0"/>
                  </a:lnTo>
                  <a:lnTo>
                    <a:pt x="1358917" y="84755"/>
                  </a:lnTo>
                  <a:lnTo>
                    <a:pt x="1494809" y="0"/>
                  </a:lnTo>
                  <a:lnTo>
                    <a:pt x="1630700" y="0"/>
                  </a:lnTo>
                  <a:lnTo>
                    <a:pt x="1766592" y="127133"/>
                  </a:lnTo>
                  <a:lnTo>
                    <a:pt x="1902484" y="84755"/>
                  </a:lnTo>
                  <a:lnTo>
                    <a:pt x="2038375" y="84755"/>
                  </a:lnTo>
                  <a:lnTo>
                    <a:pt x="2174267" y="84755"/>
                  </a:lnTo>
                  <a:lnTo>
                    <a:pt x="2310159" y="381400"/>
                  </a:lnTo>
                  <a:lnTo>
                    <a:pt x="2446051" y="169511"/>
                  </a:lnTo>
                  <a:lnTo>
                    <a:pt x="2581942" y="381400"/>
                  </a:lnTo>
                  <a:lnTo>
                    <a:pt x="2717834" y="466155"/>
                  </a:lnTo>
                  <a:lnTo>
                    <a:pt x="2853726" y="508533"/>
                  </a:lnTo>
                  <a:lnTo>
                    <a:pt x="2989618" y="593289"/>
                  </a:lnTo>
                  <a:lnTo>
                    <a:pt x="3125509" y="466155"/>
                  </a:lnTo>
                  <a:lnTo>
                    <a:pt x="3261401" y="339022"/>
                  </a:lnTo>
                  <a:lnTo>
                    <a:pt x="3397293" y="38140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637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309472"/>
              <a:ext cx="3397293" cy="1652733"/>
            </a:xfrm>
            <a:custGeom>
              <a:avLst/>
              <a:pathLst>
                <a:path w="3397293" h="1652733">
                  <a:moveTo>
                    <a:pt x="0" y="42377"/>
                  </a:moveTo>
                  <a:lnTo>
                    <a:pt x="135891" y="127133"/>
                  </a:lnTo>
                  <a:lnTo>
                    <a:pt x="271783" y="296644"/>
                  </a:lnTo>
                  <a:lnTo>
                    <a:pt x="407675" y="84755"/>
                  </a:lnTo>
                  <a:lnTo>
                    <a:pt x="543566" y="84755"/>
                  </a:lnTo>
                  <a:lnTo>
                    <a:pt x="679458" y="84755"/>
                  </a:lnTo>
                  <a:lnTo>
                    <a:pt x="815350" y="84755"/>
                  </a:lnTo>
                  <a:lnTo>
                    <a:pt x="951242" y="84755"/>
                  </a:lnTo>
                  <a:lnTo>
                    <a:pt x="1087133" y="84755"/>
                  </a:lnTo>
                  <a:lnTo>
                    <a:pt x="1223025" y="84755"/>
                  </a:lnTo>
                  <a:lnTo>
                    <a:pt x="1358917" y="0"/>
                  </a:lnTo>
                  <a:lnTo>
                    <a:pt x="1494809" y="84755"/>
                  </a:lnTo>
                  <a:lnTo>
                    <a:pt x="1630700" y="211888"/>
                  </a:lnTo>
                  <a:lnTo>
                    <a:pt x="1766592" y="211888"/>
                  </a:lnTo>
                  <a:lnTo>
                    <a:pt x="1902484" y="381400"/>
                  </a:lnTo>
                  <a:lnTo>
                    <a:pt x="2038375" y="635666"/>
                  </a:lnTo>
                  <a:lnTo>
                    <a:pt x="2174267" y="339022"/>
                  </a:lnTo>
                  <a:lnTo>
                    <a:pt x="2310159" y="42377"/>
                  </a:lnTo>
                  <a:lnTo>
                    <a:pt x="2446051" y="0"/>
                  </a:lnTo>
                  <a:lnTo>
                    <a:pt x="2581942" y="254266"/>
                  </a:lnTo>
                  <a:lnTo>
                    <a:pt x="2717834" y="550911"/>
                  </a:lnTo>
                  <a:lnTo>
                    <a:pt x="2853726" y="1059444"/>
                  </a:lnTo>
                  <a:lnTo>
                    <a:pt x="2989618" y="1652733"/>
                  </a:lnTo>
                  <a:lnTo>
                    <a:pt x="3125509" y="423777"/>
                  </a:lnTo>
                  <a:lnTo>
                    <a:pt x="3261401" y="127133"/>
                  </a:lnTo>
                  <a:lnTo>
                    <a:pt x="3397293" y="127133"/>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14534"/>
              <a:ext cx="0" cy="237315"/>
            </a:xfrm>
            <a:custGeom>
              <a:avLst/>
              <a:pathLst>
                <a:path w="0" h="237315">
                  <a:moveTo>
                    <a:pt x="0" y="23731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14534"/>
              <a:ext cx="0" cy="279693"/>
            </a:xfrm>
            <a:custGeom>
              <a:avLst/>
              <a:pathLst>
                <a:path w="0" h="279693">
                  <a:moveTo>
                    <a:pt x="0" y="2796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14534"/>
              <a:ext cx="0" cy="194937"/>
            </a:xfrm>
            <a:custGeom>
              <a:avLst/>
              <a:pathLst>
                <a:path w="0" h="194937">
                  <a:moveTo>
                    <a:pt x="0" y="1949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14534"/>
              <a:ext cx="0" cy="830604"/>
            </a:xfrm>
            <a:custGeom>
              <a:avLst/>
              <a:pathLst>
                <a:path w="0" h="830604">
                  <a:moveTo>
                    <a:pt x="0" y="8306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14534"/>
              <a:ext cx="0" cy="449204"/>
            </a:xfrm>
            <a:custGeom>
              <a:avLst/>
              <a:pathLst>
                <a:path w="0" h="449204">
                  <a:moveTo>
                    <a:pt x="0" y="4492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14534"/>
              <a:ext cx="0" cy="322071"/>
            </a:xfrm>
            <a:custGeom>
              <a:avLst/>
              <a:pathLst>
                <a:path w="0" h="322071">
                  <a:moveTo>
                    <a:pt x="0" y="3220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14534"/>
              <a:ext cx="0" cy="322071"/>
            </a:xfrm>
            <a:custGeom>
              <a:avLst/>
              <a:pathLst>
                <a:path w="0" h="322071">
                  <a:moveTo>
                    <a:pt x="0" y="3220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309472"/>
              <a:ext cx="3397293" cy="1652733"/>
            </a:xfrm>
            <a:custGeom>
              <a:avLst/>
              <a:pathLst>
                <a:path w="3397293" h="1652733">
                  <a:moveTo>
                    <a:pt x="0" y="42377"/>
                  </a:moveTo>
                  <a:lnTo>
                    <a:pt x="135891" y="127133"/>
                  </a:lnTo>
                  <a:lnTo>
                    <a:pt x="271783" y="296644"/>
                  </a:lnTo>
                  <a:lnTo>
                    <a:pt x="407675" y="84755"/>
                  </a:lnTo>
                  <a:lnTo>
                    <a:pt x="543566" y="84755"/>
                  </a:lnTo>
                  <a:lnTo>
                    <a:pt x="679458" y="84755"/>
                  </a:lnTo>
                  <a:lnTo>
                    <a:pt x="815350" y="84755"/>
                  </a:lnTo>
                  <a:lnTo>
                    <a:pt x="951242" y="84755"/>
                  </a:lnTo>
                  <a:lnTo>
                    <a:pt x="1087133" y="84755"/>
                  </a:lnTo>
                  <a:lnTo>
                    <a:pt x="1223025" y="84755"/>
                  </a:lnTo>
                  <a:lnTo>
                    <a:pt x="1358917" y="0"/>
                  </a:lnTo>
                  <a:lnTo>
                    <a:pt x="1494809" y="84755"/>
                  </a:lnTo>
                  <a:lnTo>
                    <a:pt x="1630700" y="211888"/>
                  </a:lnTo>
                  <a:lnTo>
                    <a:pt x="1766592" y="211888"/>
                  </a:lnTo>
                  <a:lnTo>
                    <a:pt x="1902484" y="381400"/>
                  </a:lnTo>
                  <a:lnTo>
                    <a:pt x="2038375" y="635666"/>
                  </a:lnTo>
                  <a:lnTo>
                    <a:pt x="2174267" y="339022"/>
                  </a:lnTo>
                  <a:lnTo>
                    <a:pt x="2310159" y="42377"/>
                  </a:lnTo>
                  <a:lnTo>
                    <a:pt x="2446051" y="0"/>
                  </a:lnTo>
                  <a:lnTo>
                    <a:pt x="2581942" y="254266"/>
                  </a:lnTo>
                  <a:lnTo>
                    <a:pt x="2717834" y="550911"/>
                  </a:lnTo>
                  <a:lnTo>
                    <a:pt x="2853726" y="1059444"/>
                  </a:lnTo>
                  <a:lnTo>
                    <a:pt x="2989618" y="1652733"/>
                  </a:lnTo>
                  <a:lnTo>
                    <a:pt x="3125509" y="423777"/>
                  </a:lnTo>
                  <a:lnTo>
                    <a:pt x="3261401" y="127133"/>
                  </a:lnTo>
                  <a:lnTo>
                    <a:pt x="3397293" y="127133"/>
                  </a:lnTo>
                </a:path>
              </a:pathLst>
            </a:custGeom>
            <a:ln w="27101" cap="flat">
              <a:solidFill>
                <a:srgbClr val="0058AB">
                  <a:alpha val="100000"/>
                </a:srgbClr>
              </a:solidFill>
              <a:prstDash val="solid"/>
              <a:round/>
            </a:ln>
          </p:spPr>
          <p:txBody>
            <a:bodyPr/>
            <a:lstStyle/>
            <a:p/>
          </p:txBody>
        </p:sp>
        <p:sp>
          <p:nvSpPr>
            <p:cNvPr id="89" name="tx89"/>
            <p:cNvSpPr/>
            <p:nvPr/>
          </p:nvSpPr>
          <p:spPr>
            <a:xfrm>
              <a:off x="5407519" y="20585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086977" y="20587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766436" y="2057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427845" y="205714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7989462" y="2057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570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804812" y="20570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6093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5232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3591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116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6640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4" name="tx114"/>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34060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874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3429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811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6402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1086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577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7321564" cy="110182"/>
            </a:xfrm>
            <a:prstGeom prst="rect">
              <a:avLst/>
            </a:prstGeom>
            <a:solidFill>
              <a:srgbClr val="E2231A">
                <a:alpha val="80000"/>
              </a:srgbClr>
            </a:solidFill>
          </p:spPr>
          <p:txBody>
            <a:bodyPr/>
            <a:lstStyle/>
            <a:p/>
          </p:txBody>
        </p:sp>
        <p:sp>
          <p:nvSpPr>
            <p:cNvPr id="129" name="rc129"/>
            <p:cNvSpPr/>
            <p:nvPr/>
          </p:nvSpPr>
          <p:spPr>
            <a:xfrm>
              <a:off x="1317178" y="5634770"/>
              <a:ext cx="5517475" cy="110182"/>
            </a:xfrm>
            <a:prstGeom prst="rect">
              <a:avLst/>
            </a:prstGeom>
            <a:solidFill>
              <a:srgbClr val="E2231A">
                <a:alpha val="80000"/>
              </a:srgbClr>
            </a:solidFill>
          </p:spPr>
          <p:txBody>
            <a:bodyPr/>
            <a:lstStyle/>
            <a:p/>
          </p:txBody>
        </p:sp>
        <p:sp>
          <p:nvSpPr>
            <p:cNvPr id="130" name="rc130"/>
            <p:cNvSpPr/>
            <p:nvPr/>
          </p:nvSpPr>
          <p:spPr>
            <a:xfrm>
              <a:off x="1317178" y="5497042"/>
              <a:ext cx="5482269" cy="110182"/>
            </a:xfrm>
            <a:prstGeom prst="rect">
              <a:avLst/>
            </a:prstGeom>
            <a:solidFill>
              <a:srgbClr val="E2231A">
                <a:alpha val="80000"/>
              </a:srgbClr>
            </a:solidFill>
          </p:spPr>
          <p:txBody>
            <a:bodyPr/>
            <a:lstStyle/>
            <a:p/>
          </p:txBody>
        </p:sp>
        <p:sp>
          <p:nvSpPr>
            <p:cNvPr id="131" name="tx13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01443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498358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703042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8" name="tx138"/>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39" name="tx139"/>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0" name="tx140"/>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1" name="tx141"/>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Paraguay (90 %) fue 6 puntos porcentuales superior a la media mundial (84 %) y 4 puntos porcentuales superior a la media de todos los países de la red « LACR » (86 %).
La cobertura nacional de la vacuna MCV1 fue 3 puntos porcentuales superior a la de 2019 (87 %).
Esto equivale a 13 000 niños sin vacunar en 2025, frente a los 18 000 niños sin vacunar de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Paraguay fue del 90 %; esto supone 3 puntos porcentuales más que en 2019 y supera tanto la media mundial como la regional.</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Paraguay ocupaba el puesto número 16 de entre 33 países en cuanto a la cobertura más baja de la vacuna MCV1 (teniendo en cuenta los empates en la clasificación).
Paraguay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4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5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6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1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9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2496"/>
              <a:ext cx="239888" cy="795525"/>
            </a:xfrm>
            <a:prstGeom prst="rect">
              <a:avLst/>
            </a:prstGeom>
            <a:solidFill>
              <a:srgbClr val="80BD41">
                <a:alpha val="100000"/>
              </a:srgbClr>
            </a:solidFill>
          </p:spPr>
          <p:txBody>
            <a:bodyPr/>
            <a:lstStyle/>
            <a:p/>
          </p:txBody>
        </p:sp>
        <p:sp>
          <p:nvSpPr>
            <p:cNvPr id="25" name="rc25"/>
            <p:cNvSpPr/>
            <p:nvPr/>
          </p:nvSpPr>
          <p:spPr>
            <a:xfrm>
              <a:off x="1296273" y="3443353"/>
              <a:ext cx="239888" cy="69142"/>
            </a:xfrm>
            <a:prstGeom prst="rect">
              <a:avLst/>
            </a:prstGeom>
            <a:solidFill>
              <a:srgbClr val="E2231A">
                <a:alpha val="100000"/>
              </a:srgbClr>
            </a:solidFill>
          </p:spPr>
          <p:txBody>
            <a:bodyPr/>
            <a:lstStyle/>
            <a:p/>
          </p:txBody>
        </p:sp>
        <p:sp>
          <p:nvSpPr>
            <p:cNvPr id="26" name="rc26"/>
            <p:cNvSpPr/>
            <p:nvPr/>
          </p:nvSpPr>
          <p:spPr>
            <a:xfrm>
              <a:off x="1562816" y="3544159"/>
              <a:ext cx="239888" cy="763862"/>
            </a:xfrm>
            <a:prstGeom prst="rect">
              <a:avLst/>
            </a:prstGeom>
            <a:solidFill>
              <a:srgbClr val="80BD41">
                <a:alpha val="100000"/>
              </a:srgbClr>
            </a:solidFill>
          </p:spPr>
          <p:txBody>
            <a:bodyPr/>
            <a:lstStyle/>
            <a:p/>
          </p:txBody>
        </p:sp>
        <p:sp>
          <p:nvSpPr>
            <p:cNvPr id="27" name="rc27"/>
            <p:cNvSpPr/>
            <p:nvPr/>
          </p:nvSpPr>
          <p:spPr>
            <a:xfrm>
              <a:off x="1562816" y="3459314"/>
              <a:ext cx="239888" cy="84844"/>
            </a:xfrm>
            <a:prstGeom prst="rect">
              <a:avLst/>
            </a:prstGeom>
            <a:solidFill>
              <a:srgbClr val="E2231A">
                <a:alpha val="100000"/>
              </a:srgbClr>
            </a:solidFill>
          </p:spPr>
          <p:txBody>
            <a:bodyPr/>
            <a:lstStyle/>
            <a:p/>
          </p:txBody>
        </p:sp>
        <p:sp>
          <p:nvSpPr>
            <p:cNvPr id="28" name="rc28"/>
            <p:cNvSpPr/>
            <p:nvPr/>
          </p:nvSpPr>
          <p:spPr>
            <a:xfrm>
              <a:off x="1829360" y="3590943"/>
              <a:ext cx="239888" cy="717078"/>
            </a:xfrm>
            <a:prstGeom prst="rect">
              <a:avLst/>
            </a:prstGeom>
            <a:solidFill>
              <a:srgbClr val="80BD41">
                <a:alpha val="100000"/>
              </a:srgbClr>
            </a:solidFill>
          </p:spPr>
          <p:txBody>
            <a:bodyPr/>
            <a:lstStyle/>
            <a:p/>
          </p:txBody>
        </p:sp>
        <p:sp>
          <p:nvSpPr>
            <p:cNvPr id="29" name="rc29"/>
            <p:cNvSpPr/>
            <p:nvPr/>
          </p:nvSpPr>
          <p:spPr>
            <a:xfrm>
              <a:off x="1829360" y="3474176"/>
              <a:ext cx="239888" cy="116766"/>
            </a:xfrm>
            <a:prstGeom prst="rect">
              <a:avLst/>
            </a:prstGeom>
            <a:solidFill>
              <a:srgbClr val="E2231A">
                <a:alpha val="100000"/>
              </a:srgbClr>
            </a:solidFill>
          </p:spPr>
          <p:txBody>
            <a:bodyPr/>
            <a:lstStyle/>
            <a:p/>
          </p:txBody>
        </p:sp>
        <p:sp>
          <p:nvSpPr>
            <p:cNvPr id="30" name="rc30"/>
            <p:cNvSpPr/>
            <p:nvPr/>
          </p:nvSpPr>
          <p:spPr>
            <a:xfrm>
              <a:off x="2095903" y="3560766"/>
              <a:ext cx="239888" cy="747255"/>
            </a:xfrm>
            <a:prstGeom prst="rect">
              <a:avLst/>
            </a:prstGeom>
            <a:solidFill>
              <a:srgbClr val="80BD41">
                <a:alpha val="100000"/>
              </a:srgbClr>
            </a:solidFill>
          </p:spPr>
          <p:txBody>
            <a:bodyPr/>
            <a:lstStyle/>
            <a:p/>
          </p:txBody>
        </p:sp>
        <p:sp>
          <p:nvSpPr>
            <p:cNvPr id="31" name="rc31"/>
            <p:cNvSpPr/>
            <p:nvPr/>
          </p:nvSpPr>
          <p:spPr>
            <a:xfrm>
              <a:off x="2095903" y="3486842"/>
              <a:ext cx="239888" cy="73924"/>
            </a:xfrm>
            <a:prstGeom prst="rect">
              <a:avLst/>
            </a:prstGeom>
            <a:solidFill>
              <a:srgbClr val="E2231A">
                <a:alpha val="100000"/>
              </a:srgbClr>
            </a:solidFill>
          </p:spPr>
          <p:txBody>
            <a:bodyPr/>
            <a:lstStyle/>
            <a:p/>
          </p:txBody>
        </p:sp>
        <p:sp>
          <p:nvSpPr>
            <p:cNvPr id="32" name="rc32"/>
            <p:cNvSpPr/>
            <p:nvPr/>
          </p:nvSpPr>
          <p:spPr>
            <a:xfrm>
              <a:off x="2362446" y="3561735"/>
              <a:ext cx="239888" cy="746285"/>
            </a:xfrm>
            <a:prstGeom prst="rect">
              <a:avLst/>
            </a:prstGeom>
            <a:solidFill>
              <a:srgbClr val="80BD41">
                <a:alpha val="100000"/>
              </a:srgbClr>
            </a:solidFill>
          </p:spPr>
          <p:txBody>
            <a:bodyPr/>
            <a:lstStyle/>
            <a:p/>
          </p:txBody>
        </p:sp>
        <p:sp>
          <p:nvSpPr>
            <p:cNvPr id="33" name="rc33"/>
            <p:cNvSpPr/>
            <p:nvPr/>
          </p:nvSpPr>
          <p:spPr>
            <a:xfrm>
              <a:off x="2362446" y="3487940"/>
              <a:ext cx="239888" cy="73794"/>
            </a:xfrm>
            <a:prstGeom prst="rect">
              <a:avLst/>
            </a:prstGeom>
            <a:solidFill>
              <a:srgbClr val="E2231A">
                <a:alpha val="100000"/>
              </a:srgbClr>
            </a:solidFill>
          </p:spPr>
          <p:txBody>
            <a:bodyPr/>
            <a:lstStyle/>
            <a:p/>
          </p:txBody>
        </p:sp>
        <p:sp>
          <p:nvSpPr>
            <p:cNvPr id="34" name="rc34"/>
            <p:cNvSpPr/>
            <p:nvPr/>
          </p:nvSpPr>
          <p:spPr>
            <a:xfrm>
              <a:off x="2628989" y="3564579"/>
              <a:ext cx="239888" cy="743442"/>
            </a:xfrm>
            <a:prstGeom prst="rect">
              <a:avLst/>
            </a:prstGeom>
            <a:solidFill>
              <a:srgbClr val="80BD41">
                <a:alpha val="100000"/>
              </a:srgbClr>
            </a:solidFill>
          </p:spPr>
          <p:txBody>
            <a:bodyPr/>
            <a:lstStyle/>
            <a:p/>
          </p:txBody>
        </p:sp>
        <p:sp>
          <p:nvSpPr>
            <p:cNvPr id="35" name="rc35"/>
            <p:cNvSpPr/>
            <p:nvPr/>
          </p:nvSpPr>
          <p:spPr>
            <a:xfrm>
              <a:off x="2628989" y="3491042"/>
              <a:ext cx="239888" cy="73536"/>
            </a:xfrm>
            <a:prstGeom prst="rect">
              <a:avLst/>
            </a:prstGeom>
            <a:solidFill>
              <a:srgbClr val="E2231A">
                <a:alpha val="100000"/>
              </a:srgbClr>
            </a:solidFill>
          </p:spPr>
          <p:txBody>
            <a:bodyPr/>
            <a:lstStyle/>
            <a:p/>
          </p:txBody>
        </p:sp>
        <p:sp>
          <p:nvSpPr>
            <p:cNvPr id="36" name="rc36"/>
            <p:cNvSpPr/>
            <p:nvPr/>
          </p:nvSpPr>
          <p:spPr>
            <a:xfrm>
              <a:off x="2895532" y="3569683"/>
              <a:ext cx="239888" cy="738337"/>
            </a:xfrm>
            <a:prstGeom prst="rect">
              <a:avLst/>
            </a:prstGeom>
            <a:solidFill>
              <a:srgbClr val="80BD41">
                <a:alpha val="100000"/>
              </a:srgbClr>
            </a:solidFill>
          </p:spPr>
          <p:txBody>
            <a:bodyPr/>
            <a:lstStyle/>
            <a:p/>
          </p:txBody>
        </p:sp>
        <p:sp>
          <p:nvSpPr>
            <p:cNvPr id="37" name="rc37"/>
            <p:cNvSpPr/>
            <p:nvPr/>
          </p:nvSpPr>
          <p:spPr>
            <a:xfrm>
              <a:off x="2895532" y="3496664"/>
              <a:ext cx="239888" cy="73019"/>
            </a:xfrm>
            <a:prstGeom prst="rect">
              <a:avLst/>
            </a:prstGeom>
            <a:solidFill>
              <a:srgbClr val="E2231A">
                <a:alpha val="100000"/>
              </a:srgbClr>
            </a:solidFill>
          </p:spPr>
          <p:txBody>
            <a:bodyPr/>
            <a:lstStyle/>
            <a:p/>
          </p:txBody>
        </p:sp>
        <p:sp>
          <p:nvSpPr>
            <p:cNvPr id="38" name="rc38"/>
            <p:cNvSpPr/>
            <p:nvPr/>
          </p:nvSpPr>
          <p:spPr>
            <a:xfrm>
              <a:off x="3162075" y="3571040"/>
              <a:ext cx="239888" cy="736980"/>
            </a:xfrm>
            <a:prstGeom prst="rect">
              <a:avLst/>
            </a:prstGeom>
            <a:solidFill>
              <a:srgbClr val="80BD41">
                <a:alpha val="100000"/>
              </a:srgbClr>
            </a:solidFill>
          </p:spPr>
          <p:txBody>
            <a:bodyPr/>
            <a:lstStyle/>
            <a:p/>
          </p:txBody>
        </p:sp>
        <p:sp>
          <p:nvSpPr>
            <p:cNvPr id="39" name="rc39"/>
            <p:cNvSpPr/>
            <p:nvPr/>
          </p:nvSpPr>
          <p:spPr>
            <a:xfrm>
              <a:off x="3162075" y="3498150"/>
              <a:ext cx="239888" cy="72890"/>
            </a:xfrm>
            <a:prstGeom prst="rect">
              <a:avLst/>
            </a:prstGeom>
            <a:solidFill>
              <a:srgbClr val="E2231A">
                <a:alpha val="100000"/>
              </a:srgbClr>
            </a:solidFill>
          </p:spPr>
          <p:txBody>
            <a:bodyPr/>
            <a:lstStyle/>
            <a:p/>
          </p:txBody>
        </p:sp>
        <p:sp>
          <p:nvSpPr>
            <p:cNvPr id="40" name="rc40"/>
            <p:cNvSpPr/>
            <p:nvPr/>
          </p:nvSpPr>
          <p:spPr>
            <a:xfrm>
              <a:off x="3428618" y="3564449"/>
              <a:ext cx="239888" cy="743571"/>
            </a:xfrm>
            <a:prstGeom prst="rect">
              <a:avLst/>
            </a:prstGeom>
            <a:solidFill>
              <a:srgbClr val="80BD41">
                <a:alpha val="100000"/>
              </a:srgbClr>
            </a:solidFill>
          </p:spPr>
          <p:txBody>
            <a:bodyPr/>
            <a:lstStyle/>
            <a:p/>
          </p:txBody>
        </p:sp>
        <p:sp>
          <p:nvSpPr>
            <p:cNvPr id="41" name="rc41"/>
            <p:cNvSpPr/>
            <p:nvPr/>
          </p:nvSpPr>
          <p:spPr>
            <a:xfrm>
              <a:off x="3428618" y="3490913"/>
              <a:ext cx="239888" cy="73536"/>
            </a:xfrm>
            <a:prstGeom prst="rect">
              <a:avLst/>
            </a:prstGeom>
            <a:solidFill>
              <a:srgbClr val="E2231A">
                <a:alpha val="100000"/>
              </a:srgbClr>
            </a:solidFill>
          </p:spPr>
          <p:txBody>
            <a:bodyPr/>
            <a:lstStyle/>
            <a:p/>
          </p:txBody>
        </p:sp>
        <p:sp>
          <p:nvSpPr>
            <p:cNvPr id="42" name="rc42"/>
            <p:cNvSpPr/>
            <p:nvPr/>
          </p:nvSpPr>
          <p:spPr>
            <a:xfrm>
              <a:off x="3695161" y="3559021"/>
              <a:ext cx="239888" cy="748999"/>
            </a:xfrm>
            <a:prstGeom prst="rect">
              <a:avLst/>
            </a:prstGeom>
            <a:solidFill>
              <a:srgbClr val="80BD41">
                <a:alpha val="100000"/>
              </a:srgbClr>
            </a:solidFill>
          </p:spPr>
          <p:txBody>
            <a:bodyPr/>
            <a:lstStyle/>
            <a:p/>
          </p:txBody>
        </p:sp>
        <p:sp>
          <p:nvSpPr>
            <p:cNvPr id="43" name="rc43"/>
            <p:cNvSpPr/>
            <p:nvPr/>
          </p:nvSpPr>
          <p:spPr>
            <a:xfrm>
              <a:off x="3695161" y="3484968"/>
              <a:ext cx="239888" cy="74053"/>
            </a:xfrm>
            <a:prstGeom prst="rect">
              <a:avLst/>
            </a:prstGeom>
            <a:solidFill>
              <a:srgbClr val="E2231A">
                <a:alpha val="100000"/>
              </a:srgbClr>
            </a:solidFill>
          </p:spPr>
          <p:txBody>
            <a:bodyPr/>
            <a:lstStyle/>
            <a:p/>
          </p:txBody>
        </p:sp>
        <p:sp>
          <p:nvSpPr>
            <p:cNvPr id="44" name="rc44"/>
            <p:cNvSpPr/>
            <p:nvPr/>
          </p:nvSpPr>
          <p:spPr>
            <a:xfrm>
              <a:off x="3961705" y="3545387"/>
              <a:ext cx="239888" cy="762634"/>
            </a:xfrm>
            <a:prstGeom prst="rect">
              <a:avLst/>
            </a:prstGeom>
            <a:solidFill>
              <a:srgbClr val="80BD41">
                <a:alpha val="100000"/>
              </a:srgbClr>
            </a:solidFill>
          </p:spPr>
          <p:txBody>
            <a:bodyPr/>
            <a:lstStyle/>
            <a:p/>
          </p:txBody>
        </p:sp>
        <p:sp>
          <p:nvSpPr>
            <p:cNvPr id="45" name="rc45"/>
            <p:cNvSpPr/>
            <p:nvPr/>
          </p:nvSpPr>
          <p:spPr>
            <a:xfrm>
              <a:off x="3961705" y="3488005"/>
              <a:ext cx="239888" cy="57381"/>
            </a:xfrm>
            <a:prstGeom prst="rect">
              <a:avLst/>
            </a:prstGeom>
            <a:solidFill>
              <a:srgbClr val="E2231A">
                <a:alpha val="100000"/>
              </a:srgbClr>
            </a:solidFill>
          </p:spPr>
          <p:txBody>
            <a:bodyPr/>
            <a:lstStyle/>
            <a:p/>
          </p:txBody>
        </p:sp>
        <p:sp>
          <p:nvSpPr>
            <p:cNvPr id="46" name="rc46"/>
            <p:cNvSpPr/>
            <p:nvPr/>
          </p:nvSpPr>
          <p:spPr>
            <a:xfrm>
              <a:off x="4228248" y="3553399"/>
              <a:ext cx="239888" cy="754621"/>
            </a:xfrm>
            <a:prstGeom prst="rect">
              <a:avLst/>
            </a:prstGeom>
            <a:solidFill>
              <a:srgbClr val="80BD41">
                <a:alpha val="100000"/>
              </a:srgbClr>
            </a:solidFill>
          </p:spPr>
          <p:txBody>
            <a:bodyPr/>
            <a:lstStyle/>
            <a:p/>
          </p:txBody>
        </p:sp>
        <p:sp>
          <p:nvSpPr>
            <p:cNvPr id="47" name="rc47"/>
            <p:cNvSpPr/>
            <p:nvPr/>
          </p:nvSpPr>
          <p:spPr>
            <a:xfrm>
              <a:off x="4228248" y="3478764"/>
              <a:ext cx="239888" cy="74635"/>
            </a:xfrm>
            <a:prstGeom prst="rect">
              <a:avLst/>
            </a:prstGeom>
            <a:solidFill>
              <a:srgbClr val="E2231A">
                <a:alpha val="100000"/>
              </a:srgbClr>
            </a:solidFill>
          </p:spPr>
          <p:txBody>
            <a:bodyPr/>
            <a:lstStyle/>
            <a:p/>
          </p:txBody>
        </p:sp>
        <p:sp>
          <p:nvSpPr>
            <p:cNvPr id="48" name="rc48"/>
            <p:cNvSpPr/>
            <p:nvPr/>
          </p:nvSpPr>
          <p:spPr>
            <a:xfrm>
              <a:off x="4494791" y="3565031"/>
              <a:ext cx="239888" cy="742990"/>
            </a:xfrm>
            <a:prstGeom prst="rect">
              <a:avLst/>
            </a:prstGeom>
            <a:solidFill>
              <a:srgbClr val="80BD41">
                <a:alpha val="100000"/>
              </a:srgbClr>
            </a:solidFill>
          </p:spPr>
          <p:txBody>
            <a:bodyPr/>
            <a:lstStyle/>
            <a:p/>
          </p:txBody>
        </p:sp>
        <p:sp>
          <p:nvSpPr>
            <p:cNvPr id="49" name="rc49"/>
            <p:cNvSpPr/>
            <p:nvPr/>
          </p:nvSpPr>
          <p:spPr>
            <a:xfrm>
              <a:off x="4494791" y="3463708"/>
              <a:ext cx="239888" cy="101322"/>
            </a:xfrm>
            <a:prstGeom prst="rect">
              <a:avLst/>
            </a:prstGeom>
            <a:solidFill>
              <a:srgbClr val="E2231A">
                <a:alpha val="100000"/>
              </a:srgbClr>
            </a:solidFill>
          </p:spPr>
          <p:txBody>
            <a:bodyPr/>
            <a:lstStyle/>
            <a:p/>
          </p:txBody>
        </p:sp>
        <p:sp>
          <p:nvSpPr>
            <p:cNvPr id="50" name="rc50"/>
            <p:cNvSpPr/>
            <p:nvPr/>
          </p:nvSpPr>
          <p:spPr>
            <a:xfrm>
              <a:off x="4761334" y="3556695"/>
              <a:ext cx="239888" cy="751326"/>
            </a:xfrm>
            <a:prstGeom prst="rect">
              <a:avLst/>
            </a:prstGeom>
            <a:solidFill>
              <a:srgbClr val="80BD41">
                <a:alpha val="100000"/>
              </a:srgbClr>
            </a:solidFill>
          </p:spPr>
          <p:txBody>
            <a:bodyPr/>
            <a:lstStyle/>
            <a:p/>
          </p:txBody>
        </p:sp>
        <p:sp>
          <p:nvSpPr>
            <p:cNvPr id="51" name="rc51"/>
            <p:cNvSpPr/>
            <p:nvPr/>
          </p:nvSpPr>
          <p:spPr>
            <a:xfrm>
              <a:off x="4761334" y="3454209"/>
              <a:ext cx="239888" cy="102485"/>
            </a:xfrm>
            <a:prstGeom prst="rect">
              <a:avLst/>
            </a:prstGeom>
            <a:solidFill>
              <a:srgbClr val="E2231A">
                <a:alpha val="100000"/>
              </a:srgbClr>
            </a:solidFill>
          </p:spPr>
          <p:txBody>
            <a:bodyPr/>
            <a:lstStyle/>
            <a:p/>
          </p:txBody>
        </p:sp>
        <p:sp>
          <p:nvSpPr>
            <p:cNvPr id="52" name="rc52"/>
            <p:cNvSpPr/>
            <p:nvPr/>
          </p:nvSpPr>
          <p:spPr>
            <a:xfrm>
              <a:off x="5027877" y="3574724"/>
              <a:ext cx="239888" cy="733297"/>
            </a:xfrm>
            <a:prstGeom prst="rect">
              <a:avLst/>
            </a:prstGeom>
            <a:solidFill>
              <a:srgbClr val="80BD41">
                <a:alpha val="100000"/>
              </a:srgbClr>
            </a:solidFill>
          </p:spPr>
          <p:txBody>
            <a:bodyPr/>
            <a:lstStyle/>
            <a:p/>
          </p:txBody>
        </p:sp>
        <p:sp>
          <p:nvSpPr>
            <p:cNvPr id="53" name="rc53"/>
            <p:cNvSpPr/>
            <p:nvPr/>
          </p:nvSpPr>
          <p:spPr>
            <a:xfrm>
              <a:off x="5027877" y="3435082"/>
              <a:ext cx="239888" cy="139641"/>
            </a:xfrm>
            <a:prstGeom prst="rect">
              <a:avLst/>
            </a:prstGeom>
            <a:solidFill>
              <a:srgbClr val="E2231A">
                <a:alpha val="100000"/>
              </a:srgbClr>
            </a:solidFill>
          </p:spPr>
          <p:txBody>
            <a:bodyPr/>
            <a:lstStyle/>
            <a:p/>
          </p:txBody>
        </p:sp>
        <p:sp>
          <p:nvSpPr>
            <p:cNvPr id="54" name="rc54"/>
            <p:cNvSpPr/>
            <p:nvPr/>
          </p:nvSpPr>
          <p:spPr>
            <a:xfrm>
              <a:off x="5294420" y="3615886"/>
              <a:ext cx="239888" cy="692135"/>
            </a:xfrm>
            <a:prstGeom prst="rect">
              <a:avLst/>
            </a:prstGeom>
            <a:solidFill>
              <a:srgbClr val="80BD41">
                <a:alpha val="100000"/>
              </a:srgbClr>
            </a:solidFill>
          </p:spPr>
          <p:txBody>
            <a:bodyPr/>
            <a:lstStyle/>
            <a:p/>
          </p:txBody>
        </p:sp>
        <p:sp>
          <p:nvSpPr>
            <p:cNvPr id="55" name="rc55"/>
            <p:cNvSpPr/>
            <p:nvPr/>
          </p:nvSpPr>
          <p:spPr>
            <a:xfrm>
              <a:off x="5294420" y="3420672"/>
              <a:ext cx="239888" cy="195214"/>
            </a:xfrm>
            <a:prstGeom prst="rect">
              <a:avLst/>
            </a:prstGeom>
            <a:solidFill>
              <a:srgbClr val="E2231A">
                <a:alpha val="100000"/>
              </a:srgbClr>
            </a:solidFill>
          </p:spPr>
          <p:txBody>
            <a:bodyPr/>
            <a:lstStyle/>
            <a:p/>
          </p:txBody>
        </p:sp>
        <p:sp>
          <p:nvSpPr>
            <p:cNvPr id="56" name="rc56"/>
            <p:cNvSpPr/>
            <p:nvPr/>
          </p:nvSpPr>
          <p:spPr>
            <a:xfrm>
              <a:off x="5560963" y="3548230"/>
              <a:ext cx="239888" cy="759791"/>
            </a:xfrm>
            <a:prstGeom prst="rect">
              <a:avLst/>
            </a:prstGeom>
            <a:solidFill>
              <a:srgbClr val="80BD41">
                <a:alpha val="100000"/>
              </a:srgbClr>
            </a:solidFill>
          </p:spPr>
          <p:txBody>
            <a:bodyPr/>
            <a:lstStyle/>
            <a:p/>
          </p:txBody>
        </p:sp>
        <p:sp>
          <p:nvSpPr>
            <p:cNvPr id="57" name="rc57"/>
            <p:cNvSpPr/>
            <p:nvPr/>
          </p:nvSpPr>
          <p:spPr>
            <a:xfrm>
              <a:off x="5560963" y="3414145"/>
              <a:ext cx="239888" cy="134084"/>
            </a:xfrm>
            <a:prstGeom prst="rect">
              <a:avLst/>
            </a:prstGeom>
            <a:solidFill>
              <a:srgbClr val="E2231A">
                <a:alpha val="100000"/>
              </a:srgbClr>
            </a:solidFill>
          </p:spPr>
          <p:txBody>
            <a:bodyPr/>
            <a:lstStyle/>
            <a:p/>
          </p:txBody>
        </p:sp>
        <p:sp>
          <p:nvSpPr>
            <p:cNvPr id="58" name="rc58"/>
            <p:cNvSpPr/>
            <p:nvPr/>
          </p:nvSpPr>
          <p:spPr>
            <a:xfrm>
              <a:off x="5827506" y="3485420"/>
              <a:ext cx="239888" cy="822600"/>
            </a:xfrm>
            <a:prstGeom prst="rect">
              <a:avLst/>
            </a:prstGeom>
            <a:solidFill>
              <a:srgbClr val="80BD41">
                <a:alpha val="100000"/>
              </a:srgbClr>
            </a:solidFill>
          </p:spPr>
          <p:txBody>
            <a:bodyPr/>
            <a:lstStyle/>
            <a:p/>
          </p:txBody>
        </p:sp>
        <p:sp>
          <p:nvSpPr>
            <p:cNvPr id="59" name="rc59"/>
            <p:cNvSpPr/>
            <p:nvPr/>
          </p:nvSpPr>
          <p:spPr>
            <a:xfrm>
              <a:off x="5827506" y="3413887"/>
              <a:ext cx="239888" cy="71533"/>
            </a:xfrm>
            <a:prstGeom prst="rect">
              <a:avLst/>
            </a:prstGeom>
            <a:solidFill>
              <a:srgbClr val="E2231A">
                <a:alpha val="100000"/>
              </a:srgbClr>
            </a:solidFill>
          </p:spPr>
          <p:txBody>
            <a:bodyPr/>
            <a:lstStyle/>
            <a:p/>
          </p:txBody>
        </p:sp>
        <p:sp>
          <p:nvSpPr>
            <p:cNvPr id="60" name="rc60"/>
            <p:cNvSpPr/>
            <p:nvPr/>
          </p:nvSpPr>
          <p:spPr>
            <a:xfrm>
              <a:off x="6094049" y="3476890"/>
              <a:ext cx="239888" cy="831130"/>
            </a:xfrm>
            <a:prstGeom prst="rect">
              <a:avLst/>
            </a:prstGeom>
            <a:solidFill>
              <a:srgbClr val="80BD41">
                <a:alpha val="100000"/>
              </a:srgbClr>
            </a:solidFill>
          </p:spPr>
          <p:txBody>
            <a:bodyPr/>
            <a:lstStyle/>
            <a:p/>
          </p:txBody>
        </p:sp>
        <p:sp>
          <p:nvSpPr>
            <p:cNvPr id="61" name="rc61"/>
            <p:cNvSpPr/>
            <p:nvPr/>
          </p:nvSpPr>
          <p:spPr>
            <a:xfrm>
              <a:off x="6094049" y="3414339"/>
              <a:ext cx="239888" cy="62551"/>
            </a:xfrm>
            <a:prstGeom prst="rect">
              <a:avLst/>
            </a:prstGeom>
            <a:solidFill>
              <a:srgbClr val="E2231A">
                <a:alpha val="100000"/>
              </a:srgbClr>
            </a:solidFill>
          </p:spPr>
          <p:txBody>
            <a:bodyPr/>
            <a:lstStyle/>
            <a:p/>
          </p:txBody>
        </p:sp>
        <p:sp>
          <p:nvSpPr>
            <p:cNvPr id="62" name="rc62"/>
            <p:cNvSpPr/>
            <p:nvPr/>
          </p:nvSpPr>
          <p:spPr>
            <a:xfrm>
              <a:off x="6360593" y="3534595"/>
              <a:ext cx="239888" cy="773425"/>
            </a:xfrm>
            <a:prstGeom prst="rect">
              <a:avLst/>
            </a:prstGeom>
            <a:solidFill>
              <a:srgbClr val="80BD41">
                <a:alpha val="100000"/>
              </a:srgbClr>
            </a:solidFill>
          </p:spPr>
          <p:txBody>
            <a:bodyPr/>
            <a:lstStyle/>
            <a:p/>
          </p:txBody>
        </p:sp>
        <p:sp>
          <p:nvSpPr>
            <p:cNvPr id="63" name="rc63"/>
            <p:cNvSpPr/>
            <p:nvPr/>
          </p:nvSpPr>
          <p:spPr>
            <a:xfrm>
              <a:off x="6360593" y="3418992"/>
              <a:ext cx="239888" cy="115603"/>
            </a:xfrm>
            <a:prstGeom prst="rect">
              <a:avLst/>
            </a:prstGeom>
            <a:solidFill>
              <a:srgbClr val="E2231A">
                <a:alpha val="100000"/>
              </a:srgbClr>
            </a:solidFill>
          </p:spPr>
          <p:txBody>
            <a:bodyPr/>
            <a:lstStyle/>
            <a:p/>
          </p:txBody>
        </p:sp>
        <p:sp>
          <p:nvSpPr>
            <p:cNvPr id="64" name="rc64"/>
            <p:cNvSpPr/>
            <p:nvPr/>
          </p:nvSpPr>
          <p:spPr>
            <a:xfrm>
              <a:off x="6627136" y="3599731"/>
              <a:ext cx="239888" cy="708289"/>
            </a:xfrm>
            <a:prstGeom prst="rect">
              <a:avLst/>
            </a:prstGeom>
            <a:solidFill>
              <a:srgbClr val="80BD41">
                <a:alpha val="100000"/>
              </a:srgbClr>
            </a:solidFill>
          </p:spPr>
          <p:txBody>
            <a:bodyPr/>
            <a:lstStyle/>
            <a:p/>
          </p:txBody>
        </p:sp>
        <p:sp>
          <p:nvSpPr>
            <p:cNvPr id="65" name="rc65"/>
            <p:cNvSpPr/>
            <p:nvPr/>
          </p:nvSpPr>
          <p:spPr>
            <a:xfrm>
              <a:off x="6627136" y="3422675"/>
              <a:ext cx="239888" cy="177056"/>
            </a:xfrm>
            <a:prstGeom prst="rect">
              <a:avLst/>
            </a:prstGeom>
            <a:solidFill>
              <a:srgbClr val="E2231A">
                <a:alpha val="100000"/>
              </a:srgbClr>
            </a:solidFill>
          </p:spPr>
          <p:txBody>
            <a:bodyPr/>
            <a:lstStyle/>
            <a:p/>
          </p:txBody>
        </p:sp>
        <p:sp>
          <p:nvSpPr>
            <p:cNvPr id="66" name="rc66"/>
            <p:cNvSpPr/>
            <p:nvPr/>
          </p:nvSpPr>
          <p:spPr>
            <a:xfrm>
              <a:off x="6893679" y="3708356"/>
              <a:ext cx="239888" cy="599665"/>
            </a:xfrm>
            <a:prstGeom prst="rect">
              <a:avLst/>
            </a:prstGeom>
            <a:solidFill>
              <a:srgbClr val="80BD41">
                <a:alpha val="100000"/>
              </a:srgbClr>
            </a:solidFill>
          </p:spPr>
          <p:txBody>
            <a:bodyPr/>
            <a:lstStyle/>
            <a:p/>
          </p:txBody>
        </p:sp>
        <p:sp>
          <p:nvSpPr>
            <p:cNvPr id="67" name="rc67"/>
            <p:cNvSpPr/>
            <p:nvPr/>
          </p:nvSpPr>
          <p:spPr>
            <a:xfrm>
              <a:off x="6893679" y="3426164"/>
              <a:ext cx="239888" cy="282191"/>
            </a:xfrm>
            <a:prstGeom prst="rect">
              <a:avLst/>
            </a:prstGeom>
            <a:solidFill>
              <a:srgbClr val="E2231A">
                <a:alpha val="100000"/>
              </a:srgbClr>
            </a:solidFill>
          </p:spPr>
          <p:txBody>
            <a:bodyPr/>
            <a:lstStyle/>
            <a:p/>
          </p:txBody>
        </p:sp>
        <p:sp>
          <p:nvSpPr>
            <p:cNvPr id="68" name="rc68"/>
            <p:cNvSpPr/>
            <p:nvPr/>
          </p:nvSpPr>
          <p:spPr>
            <a:xfrm>
              <a:off x="7160222" y="3833911"/>
              <a:ext cx="239888" cy="474110"/>
            </a:xfrm>
            <a:prstGeom prst="rect">
              <a:avLst/>
            </a:prstGeom>
            <a:solidFill>
              <a:srgbClr val="80BD41">
                <a:alpha val="100000"/>
              </a:srgbClr>
            </a:solidFill>
          </p:spPr>
          <p:txBody>
            <a:bodyPr/>
            <a:lstStyle/>
            <a:p/>
          </p:txBody>
        </p:sp>
        <p:sp>
          <p:nvSpPr>
            <p:cNvPr id="69" name="rc69"/>
            <p:cNvSpPr/>
            <p:nvPr/>
          </p:nvSpPr>
          <p:spPr>
            <a:xfrm>
              <a:off x="7160222" y="3430042"/>
              <a:ext cx="239888" cy="403869"/>
            </a:xfrm>
            <a:prstGeom prst="rect">
              <a:avLst/>
            </a:prstGeom>
            <a:solidFill>
              <a:srgbClr val="E2231A">
                <a:alpha val="100000"/>
              </a:srgbClr>
            </a:solidFill>
          </p:spPr>
          <p:txBody>
            <a:bodyPr/>
            <a:lstStyle/>
            <a:p/>
          </p:txBody>
        </p:sp>
        <p:sp>
          <p:nvSpPr>
            <p:cNvPr id="70" name="rc70"/>
            <p:cNvSpPr/>
            <p:nvPr/>
          </p:nvSpPr>
          <p:spPr>
            <a:xfrm>
              <a:off x="7426765" y="3583447"/>
              <a:ext cx="239888" cy="724573"/>
            </a:xfrm>
            <a:prstGeom prst="rect">
              <a:avLst/>
            </a:prstGeom>
            <a:solidFill>
              <a:srgbClr val="80BD41">
                <a:alpha val="100000"/>
              </a:srgbClr>
            </a:solidFill>
          </p:spPr>
          <p:txBody>
            <a:bodyPr/>
            <a:lstStyle/>
            <a:p/>
          </p:txBody>
        </p:sp>
        <p:sp>
          <p:nvSpPr>
            <p:cNvPr id="71" name="rc71"/>
            <p:cNvSpPr/>
            <p:nvPr/>
          </p:nvSpPr>
          <p:spPr>
            <a:xfrm>
              <a:off x="7426765" y="3435017"/>
              <a:ext cx="239888" cy="148430"/>
            </a:xfrm>
            <a:prstGeom prst="rect">
              <a:avLst/>
            </a:prstGeom>
            <a:solidFill>
              <a:srgbClr val="E2231A">
                <a:alpha val="100000"/>
              </a:srgbClr>
            </a:solidFill>
          </p:spPr>
          <p:txBody>
            <a:bodyPr/>
            <a:lstStyle/>
            <a:p/>
          </p:txBody>
        </p:sp>
        <p:sp>
          <p:nvSpPr>
            <p:cNvPr id="72" name="rc72"/>
            <p:cNvSpPr/>
            <p:nvPr/>
          </p:nvSpPr>
          <p:spPr>
            <a:xfrm>
              <a:off x="7693308" y="3524192"/>
              <a:ext cx="239888" cy="783829"/>
            </a:xfrm>
            <a:prstGeom prst="rect">
              <a:avLst/>
            </a:prstGeom>
            <a:solidFill>
              <a:srgbClr val="80BD41">
                <a:alpha val="100000"/>
              </a:srgbClr>
            </a:solidFill>
          </p:spPr>
          <p:txBody>
            <a:bodyPr/>
            <a:lstStyle/>
            <a:p/>
          </p:txBody>
        </p:sp>
        <p:sp>
          <p:nvSpPr>
            <p:cNvPr id="73" name="rc73"/>
            <p:cNvSpPr/>
            <p:nvPr/>
          </p:nvSpPr>
          <p:spPr>
            <a:xfrm>
              <a:off x="7693308" y="3437085"/>
              <a:ext cx="239888" cy="87106"/>
            </a:xfrm>
            <a:prstGeom prst="rect">
              <a:avLst/>
            </a:prstGeom>
            <a:solidFill>
              <a:srgbClr val="E2231A">
                <a:alpha val="100000"/>
              </a:srgbClr>
            </a:solidFill>
          </p:spPr>
          <p:txBody>
            <a:bodyPr/>
            <a:lstStyle/>
            <a:p/>
          </p:txBody>
        </p:sp>
        <p:sp>
          <p:nvSpPr>
            <p:cNvPr id="74" name="rc74"/>
            <p:cNvSpPr/>
            <p:nvPr/>
          </p:nvSpPr>
          <p:spPr>
            <a:xfrm>
              <a:off x="7959851" y="3529167"/>
              <a:ext cx="239888" cy="778853"/>
            </a:xfrm>
            <a:prstGeom prst="rect">
              <a:avLst/>
            </a:prstGeom>
            <a:solidFill>
              <a:srgbClr val="80BD41">
                <a:alpha val="100000"/>
              </a:srgbClr>
            </a:solidFill>
          </p:spPr>
          <p:txBody>
            <a:bodyPr/>
            <a:lstStyle/>
            <a:p/>
          </p:txBody>
        </p:sp>
        <p:sp>
          <p:nvSpPr>
            <p:cNvPr id="75" name="rc75"/>
            <p:cNvSpPr/>
            <p:nvPr/>
          </p:nvSpPr>
          <p:spPr>
            <a:xfrm>
              <a:off x="7959851" y="3442642"/>
              <a:ext cx="239888" cy="86524"/>
            </a:xfrm>
            <a:prstGeom prst="rect">
              <a:avLst/>
            </a:prstGeom>
            <a:solidFill>
              <a:srgbClr val="E2231A">
                <a:alpha val="100000"/>
              </a:srgbClr>
            </a:solidFill>
          </p:spPr>
          <p:txBody>
            <a:bodyPr/>
            <a:lstStyle/>
            <a:p/>
          </p:txBody>
        </p:sp>
        <p:sp>
          <p:nvSpPr>
            <p:cNvPr id="76" name="pl76"/>
            <p:cNvSpPr/>
            <p:nvPr/>
          </p:nvSpPr>
          <p:spPr>
            <a:xfrm>
              <a:off x="1416218" y="2229144"/>
              <a:ext cx="6663577" cy="871787"/>
            </a:xfrm>
            <a:custGeom>
              <a:avLst/>
              <a:pathLst>
                <a:path w="6663577" h="871787">
                  <a:moveTo>
                    <a:pt x="0" y="22353"/>
                  </a:moveTo>
                  <a:lnTo>
                    <a:pt x="266543" y="67060"/>
                  </a:lnTo>
                  <a:lnTo>
                    <a:pt x="533086" y="156474"/>
                  </a:lnTo>
                  <a:lnTo>
                    <a:pt x="799629" y="44707"/>
                  </a:lnTo>
                  <a:lnTo>
                    <a:pt x="1066172" y="44707"/>
                  </a:lnTo>
                  <a:lnTo>
                    <a:pt x="1332715" y="44707"/>
                  </a:lnTo>
                  <a:lnTo>
                    <a:pt x="1599258" y="44707"/>
                  </a:lnTo>
                  <a:lnTo>
                    <a:pt x="1865801" y="44707"/>
                  </a:lnTo>
                  <a:lnTo>
                    <a:pt x="2132344" y="44707"/>
                  </a:lnTo>
                  <a:lnTo>
                    <a:pt x="2398888" y="44707"/>
                  </a:lnTo>
                  <a:lnTo>
                    <a:pt x="2665431" y="0"/>
                  </a:lnTo>
                  <a:lnTo>
                    <a:pt x="2931974" y="44707"/>
                  </a:lnTo>
                  <a:lnTo>
                    <a:pt x="3198517" y="111767"/>
                  </a:lnTo>
                  <a:lnTo>
                    <a:pt x="3465060" y="111767"/>
                  </a:lnTo>
                  <a:lnTo>
                    <a:pt x="3731603" y="201181"/>
                  </a:lnTo>
                  <a:lnTo>
                    <a:pt x="3998146" y="335302"/>
                  </a:lnTo>
                  <a:lnTo>
                    <a:pt x="4264689" y="178828"/>
                  </a:lnTo>
                  <a:lnTo>
                    <a:pt x="4531233" y="22353"/>
                  </a:lnTo>
                  <a:lnTo>
                    <a:pt x="4797776" y="0"/>
                  </a:lnTo>
                  <a:lnTo>
                    <a:pt x="5064319" y="134121"/>
                  </a:lnTo>
                  <a:lnTo>
                    <a:pt x="5330862" y="290595"/>
                  </a:lnTo>
                  <a:lnTo>
                    <a:pt x="5597405" y="558837"/>
                  </a:lnTo>
                  <a:lnTo>
                    <a:pt x="5863948" y="871787"/>
                  </a:lnTo>
                  <a:lnTo>
                    <a:pt x="6130491" y="223535"/>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298664" y="3307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35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352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84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83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866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90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94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99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301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3066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5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11" name="tx111"/>
            <p:cNvSpPr/>
            <p:nvPr/>
          </p:nvSpPr>
          <p:spPr>
            <a:xfrm>
              <a:off x="1324790" y="3442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2" name="tx112"/>
            <p:cNvSpPr/>
            <p:nvPr/>
          </p:nvSpPr>
          <p:spPr>
            <a:xfrm>
              <a:off x="2670557" y="39012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3" name="tx113"/>
            <p:cNvSpPr/>
            <p:nvPr/>
          </p:nvSpPr>
          <p:spPr>
            <a:xfrm>
              <a:off x="2657505" y="34939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4" name="tx114"/>
            <p:cNvSpPr/>
            <p:nvPr/>
          </p:nvSpPr>
          <p:spPr>
            <a:xfrm>
              <a:off x="4003272" y="38916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5" name="tx115"/>
            <p:cNvSpPr/>
            <p:nvPr/>
          </p:nvSpPr>
          <p:spPr>
            <a:xfrm>
              <a:off x="4016347" y="34816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6" name="tx116"/>
            <p:cNvSpPr/>
            <p:nvPr/>
          </p:nvSpPr>
          <p:spPr>
            <a:xfrm>
              <a:off x="5296811" y="3926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17" name="tx117"/>
            <p:cNvSpPr/>
            <p:nvPr/>
          </p:nvSpPr>
          <p:spPr>
            <a:xfrm>
              <a:off x="5322937" y="3483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8" name="tx118"/>
            <p:cNvSpPr/>
            <p:nvPr/>
          </p:nvSpPr>
          <p:spPr>
            <a:xfrm>
              <a:off x="6362984" y="3886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119.7</a:t>
              </a:r>
            </a:p>
          </p:txBody>
        </p:sp>
        <p:sp>
          <p:nvSpPr>
            <p:cNvPr id="119" name="tx119"/>
            <p:cNvSpPr/>
            <p:nvPr/>
          </p:nvSpPr>
          <p:spPr>
            <a:xfrm>
              <a:off x="6389109" y="3441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0" name="tx120"/>
            <p:cNvSpPr/>
            <p:nvPr/>
          </p:nvSpPr>
          <p:spPr>
            <a:xfrm>
              <a:off x="6629527" y="3918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21" name="tx121"/>
            <p:cNvSpPr/>
            <p:nvPr/>
          </p:nvSpPr>
          <p:spPr>
            <a:xfrm>
              <a:off x="6655652" y="34773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2" name="tx122"/>
            <p:cNvSpPr/>
            <p:nvPr/>
          </p:nvSpPr>
          <p:spPr>
            <a:xfrm>
              <a:off x="6922195" y="3973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23" name="tx123"/>
            <p:cNvSpPr/>
            <p:nvPr/>
          </p:nvSpPr>
          <p:spPr>
            <a:xfrm>
              <a:off x="6922195" y="3532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24" name="tx124"/>
            <p:cNvSpPr/>
            <p:nvPr/>
          </p:nvSpPr>
          <p:spPr>
            <a:xfrm>
              <a:off x="7188738" y="40358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a:t>
              </a:r>
            </a:p>
          </p:txBody>
        </p:sp>
        <p:sp>
          <p:nvSpPr>
            <p:cNvPr id="125" name="tx125"/>
            <p:cNvSpPr/>
            <p:nvPr/>
          </p:nvSpPr>
          <p:spPr>
            <a:xfrm>
              <a:off x="7188738" y="35969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6" name="tx126"/>
            <p:cNvSpPr/>
            <p:nvPr/>
          </p:nvSpPr>
          <p:spPr>
            <a:xfrm>
              <a:off x="7429156" y="39118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27" name="tx127"/>
            <p:cNvSpPr/>
            <p:nvPr/>
          </p:nvSpPr>
          <p:spPr>
            <a:xfrm>
              <a:off x="7494458" y="347413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8" name="tx128"/>
            <p:cNvSpPr/>
            <p:nvPr/>
          </p:nvSpPr>
          <p:spPr>
            <a:xfrm>
              <a:off x="7695699" y="3881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121.3</a:t>
              </a:r>
            </a:p>
          </p:txBody>
        </p:sp>
        <p:sp>
          <p:nvSpPr>
            <p:cNvPr id="129" name="tx129"/>
            <p:cNvSpPr/>
            <p:nvPr/>
          </p:nvSpPr>
          <p:spPr>
            <a:xfrm>
              <a:off x="7721825" y="3445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0" name="tx130"/>
            <p:cNvSpPr/>
            <p:nvPr/>
          </p:nvSpPr>
          <p:spPr>
            <a:xfrm>
              <a:off x="7962242" y="3883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120.5</a:t>
              </a:r>
            </a:p>
          </p:txBody>
        </p:sp>
        <p:sp>
          <p:nvSpPr>
            <p:cNvPr id="131" name="tx131"/>
            <p:cNvSpPr/>
            <p:nvPr/>
          </p:nvSpPr>
          <p:spPr>
            <a:xfrm>
              <a:off x="7988368" y="3450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97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35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72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20211" cy="129091"/>
            </a:xfrm>
            <a:prstGeom prst="rect">
              <a:avLst/>
            </a:prstGeom>
            <a:solidFill>
              <a:srgbClr val="80BD41">
                <a:alpha val="100000"/>
              </a:srgbClr>
            </a:solidFill>
          </p:spPr>
          <p:txBody>
            <a:bodyPr/>
            <a:lstStyle/>
            <a:p/>
          </p:txBody>
        </p:sp>
        <p:sp>
          <p:nvSpPr>
            <p:cNvPr id="173" name="rc173"/>
            <p:cNvSpPr/>
            <p:nvPr/>
          </p:nvSpPr>
          <p:spPr>
            <a:xfrm>
              <a:off x="7016485" y="5954972"/>
              <a:ext cx="854996" cy="129091"/>
            </a:xfrm>
            <a:prstGeom prst="rect">
              <a:avLst/>
            </a:prstGeom>
            <a:solidFill>
              <a:srgbClr val="E2231A">
                <a:alpha val="100000"/>
              </a:srgbClr>
            </a:solidFill>
          </p:spPr>
          <p:txBody>
            <a:bodyPr/>
            <a:lstStyle/>
            <a:p/>
          </p:txBody>
        </p:sp>
        <p:sp>
          <p:nvSpPr>
            <p:cNvPr id="174" name="rc174"/>
            <p:cNvSpPr/>
            <p:nvPr/>
          </p:nvSpPr>
          <p:spPr>
            <a:xfrm>
              <a:off x="1296273" y="5793607"/>
              <a:ext cx="5797156" cy="129091"/>
            </a:xfrm>
            <a:prstGeom prst="rect">
              <a:avLst/>
            </a:prstGeom>
            <a:solidFill>
              <a:srgbClr val="80BD41">
                <a:alpha val="100000"/>
              </a:srgbClr>
            </a:solidFill>
          </p:spPr>
          <p:txBody>
            <a:bodyPr/>
            <a:lstStyle/>
            <a:p/>
          </p:txBody>
        </p:sp>
        <p:sp>
          <p:nvSpPr>
            <p:cNvPr id="175" name="rc175"/>
            <p:cNvSpPr/>
            <p:nvPr/>
          </p:nvSpPr>
          <p:spPr>
            <a:xfrm>
              <a:off x="7093430" y="5793607"/>
              <a:ext cx="644234" cy="129091"/>
            </a:xfrm>
            <a:prstGeom prst="rect">
              <a:avLst/>
            </a:prstGeom>
            <a:solidFill>
              <a:srgbClr val="E2231A">
                <a:alpha val="100000"/>
              </a:srgbClr>
            </a:solidFill>
          </p:spPr>
          <p:txBody>
            <a:bodyPr/>
            <a:lstStyle/>
            <a:p/>
          </p:txBody>
        </p:sp>
        <p:sp>
          <p:nvSpPr>
            <p:cNvPr id="176" name="rc176"/>
            <p:cNvSpPr/>
            <p:nvPr/>
          </p:nvSpPr>
          <p:spPr>
            <a:xfrm>
              <a:off x="1296273" y="5632243"/>
              <a:ext cx="5760356" cy="129091"/>
            </a:xfrm>
            <a:prstGeom prst="rect">
              <a:avLst/>
            </a:prstGeom>
            <a:solidFill>
              <a:srgbClr val="80BD41">
                <a:alpha val="100000"/>
              </a:srgbClr>
            </a:solidFill>
          </p:spPr>
          <p:txBody>
            <a:bodyPr/>
            <a:lstStyle/>
            <a:p/>
          </p:txBody>
        </p:sp>
        <p:sp>
          <p:nvSpPr>
            <p:cNvPr id="177" name="rc177"/>
            <p:cNvSpPr/>
            <p:nvPr/>
          </p:nvSpPr>
          <p:spPr>
            <a:xfrm>
              <a:off x="7056630" y="5632243"/>
              <a:ext cx="639933" cy="129091"/>
            </a:xfrm>
            <a:prstGeom prst="rect">
              <a:avLst/>
            </a:prstGeom>
            <a:solidFill>
              <a:srgbClr val="E2231A">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402074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119.7</a:t>
              </a:r>
            </a:p>
          </p:txBody>
        </p:sp>
        <p:sp>
          <p:nvSpPr>
            <p:cNvPr id="182" name="tx182"/>
            <p:cNvSpPr/>
            <p:nvPr/>
          </p:nvSpPr>
          <p:spPr>
            <a:xfrm>
              <a:off x="733848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83" name="tx183"/>
            <p:cNvSpPr/>
            <p:nvPr/>
          </p:nvSpPr>
          <p:spPr>
            <a:xfrm>
              <a:off x="4059213"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121.3</a:t>
              </a:r>
            </a:p>
          </p:txBody>
        </p:sp>
        <p:sp>
          <p:nvSpPr>
            <p:cNvPr id="184" name="tx184"/>
            <p:cNvSpPr/>
            <p:nvPr/>
          </p:nvSpPr>
          <p:spPr>
            <a:xfrm>
              <a:off x="731005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5" name="tx185"/>
            <p:cNvSpPr/>
            <p:nvPr/>
          </p:nvSpPr>
          <p:spPr>
            <a:xfrm>
              <a:off x="404081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120.5</a:t>
              </a:r>
            </a:p>
          </p:txBody>
        </p:sp>
        <p:sp>
          <p:nvSpPr>
            <p:cNvPr id="186" name="tx186"/>
            <p:cNvSpPr/>
            <p:nvPr/>
          </p:nvSpPr>
          <p:spPr>
            <a:xfrm>
              <a:off x="727110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(90 %) fue superior a la de 2019 (87 %).
El número de niños vacunados con la MCV1 aumentó un 1 % en comparación con 2019.
El número de lactantes supervivientes disminuyó aproximadamente un 3 % en comparación con 2019.
En 2025 se vacunó a más niños que en 2019.
En 2025, había menos lactantes supervivientes (población objetivo) que en 2019.
Para que la cobertura vacunal aumente, el número de niños vacunados debe aumentar o disminuir a un ritmo más lento que el descenso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48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5920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46359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70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9614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9657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69242" y="4952633"/>
              <a:ext cx="519688" cy="0"/>
            </a:xfrm>
            <a:prstGeom prst="rect">
              <a:avLst/>
            </a:prstGeom>
            <a:solidFill>
              <a:srgbClr val="1CABE2">
                <a:alpha val="100000"/>
              </a:srgbClr>
            </a:solidFill>
          </p:spPr>
          <p:txBody>
            <a:bodyPr/>
            <a:lstStyle/>
            <a:p/>
          </p:txBody>
        </p:sp>
        <p:sp>
          <p:nvSpPr>
            <p:cNvPr id="23" name="rc23"/>
            <p:cNvSpPr/>
            <p:nvPr/>
          </p:nvSpPr>
          <p:spPr>
            <a:xfrm>
              <a:off x="1446673" y="4952633"/>
              <a:ext cx="519688" cy="0"/>
            </a:xfrm>
            <a:prstGeom prst="rect">
              <a:avLst/>
            </a:prstGeom>
            <a:solidFill>
              <a:srgbClr val="1CABE2">
                <a:alpha val="100000"/>
              </a:srgbClr>
            </a:solidFill>
          </p:spPr>
          <p:txBody>
            <a:bodyPr/>
            <a:lstStyle/>
            <a:p/>
          </p:txBody>
        </p:sp>
        <p:sp>
          <p:nvSpPr>
            <p:cNvPr id="24" name="rc24"/>
            <p:cNvSpPr/>
            <p:nvPr/>
          </p:nvSpPr>
          <p:spPr>
            <a:xfrm>
              <a:off x="2024104" y="4952633"/>
              <a:ext cx="519688" cy="0"/>
            </a:xfrm>
            <a:prstGeom prst="rect">
              <a:avLst/>
            </a:prstGeom>
            <a:solidFill>
              <a:srgbClr val="1CABE2">
                <a:alpha val="100000"/>
              </a:srgbClr>
            </a:solidFill>
          </p:spPr>
          <p:txBody>
            <a:bodyPr/>
            <a:lstStyle/>
            <a:p/>
          </p:txBody>
        </p:sp>
        <p:sp>
          <p:nvSpPr>
            <p:cNvPr id="25" name="rc25"/>
            <p:cNvSpPr/>
            <p:nvPr/>
          </p:nvSpPr>
          <p:spPr>
            <a:xfrm>
              <a:off x="2601535" y="4952633"/>
              <a:ext cx="519688" cy="0"/>
            </a:xfrm>
            <a:prstGeom prst="rect">
              <a:avLst/>
            </a:prstGeom>
            <a:solidFill>
              <a:srgbClr val="1CABE2">
                <a:alpha val="100000"/>
              </a:srgbClr>
            </a:solidFill>
          </p:spPr>
          <p:txBody>
            <a:bodyPr/>
            <a:lstStyle/>
            <a:p/>
          </p:txBody>
        </p:sp>
        <p:sp>
          <p:nvSpPr>
            <p:cNvPr id="26" name="rc26"/>
            <p:cNvSpPr/>
            <p:nvPr/>
          </p:nvSpPr>
          <p:spPr>
            <a:xfrm>
              <a:off x="3178967" y="4952633"/>
              <a:ext cx="519688" cy="0"/>
            </a:xfrm>
            <a:prstGeom prst="rect">
              <a:avLst/>
            </a:prstGeom>
            <a:solidFill>
              <a:srgbClr val="1CABE2">
                <a:alpha val="100000"/>
              </a:srgbClr>
            </a:solidFill>
          </p:spPr>
          <p:txBody>
            <a:bodyPr/>
            <a:lstStyle/>
            <a:p/>
          </p:txBody>
        </p:sp>
        <p:sp>
          <p:nvSpPr>
            <p:cNvPr id="27" name="rc27"/>
            <p:cNvSpPr/>
            <p:nvPr/>
          </p:nvSpPr>
          <p:spPr>
            <a:xfrm>
              <a:off x="3756398" y="4952633"/>
              <a:ext cx="519688" cy="0"/>
            </a:xfrm>
            <a:prstGeom prst="rect">
              <a:avLst/>
            </a:prstGeom>
            <a:solidFill>
              <a:srgbClr val="1CABE2">
                <a:alpha val="100000"/>
              </a:srgbClr>
            </a:solidFill>
          </p:spPr>
          <p:txBody>
            <a:bodyPr/>
            <a:lstStyle/>
            <a:p/>
          </p:txBody>
        </p:sp>
        <p:sp>
          <p:nvSpPr>
            <p:cNvPr id="28" name="rc28"/>
            <p:cNvSpPr/>
            <p:nvPr/>
          </p:nvSpPr>
          <p:spPr>
            <a:xfrm>
              <a:off x="4333829" y="4952633"/>
              <a:ext cx="519688" cy="0"/>
            </a:xfrm>
            <a:prstGeom prst="rect">
              <a:avLst/>
            </a:prstGeom>
            <a:solidFill>
              <a:srgbClr val="1CABE2">
                <a:alpha val="100000"/>
              </a:srgbClr>
            </a:solidFill>
          </p:spPr>
          <p:txBody>
            <a:bodyPr/>
            <a:lstStyle/>
            <a:p/>
          </p:txBody>
        </p:sp>
        <p:sp>
          <p:nvSpPr>
            <p:cNvPr id="29" name="rc29"/>
            <p:cNvSpPr/>
            <p:nvPr/>
          </p:nvSpPr>
          <p:spPr>
            <a:xfrm>
              <a:off x="4911260" y="4932720"/>
              <a:ext cx="519688" cy="19912"/>
            </a:xfrm>
            <a:prstGeom prst="rect">
              <a:avLst/>
            </a:prstGeom>
            <a:solidFill>
              <a:srgbClr val="1CABE2">
                <a:alpha val="100000"/>
              </a:srgbClr>
            </a:solidFill>
          </p:spPr>
          <p:txBody>
            <a:bodyPr/>
            <a:lstStyle/>
            <a:p/>
          </p:txBody>
        </p:sp>
        <p:sp>
          <p:nvSpPr>
            <p:cNvPr id="30" name="rc30"/>
            <p:cNvSpPr/>
            <p:nvPr/>
          </p:nvSpPr>
          <p:spPr>
            <a:xfrm>
              <a:off x="5488692" y="4952633"/>
              <a:ext cx="519688" cy="0"/>
            </a:xfrm>
            <a:prstGeom prst="rect">
              <a:avLst/>
            </a:prstGeom>
            <a:solidFill>
              <a:srgbClr val="1CABE2">
                <a:alpha val="100000"/>
              </a:srgbClr>
            </a:solidFill>
          </p:spPr>
          <p:txBody>
            <a:bodyPr/>
            <a:lstStyle/>
            <a:p/>
          </p:txBody>
        </p:sp>
        <p:sp>
          <p:nvSpPr>
            <p:cNvPr id="31" name="rc31"/>
            <p:cNvSpPr/>
            <p:nvPr/>
          </p:nvSpPr>
          <p:spPr>
            <a:xfrm>
              <a:off x="6066123" y="4952633"/>
              <a:ext cx="519688" cy="0"/>
            </a:xfrm>
            <a:prstGeom prst="rect">
              <a:avLst/>
            </a:prstGeom>
            <a:solidFill>
              <a:srgbClr val="1CABE2">
                <a:alpha val="100000"/>
              </a:srgbClr>
            </a:solidFill>
          </p:spPr>
          <p:txBody>
            <a:bodyPr/>
            <a:lstStyle/>
            <a:p/>
          </p:txBody>
        </p:sp>
        <p:sp>
          <p:nvSpPr>
            <p:cNvPr id="32" name="rc32"/>
            <p:cNvSpPr/>
            <p:nvPr/>
          </p:nvSpPr>
          <p:spPr>
            <a:xfrm>
              <a:off x="6643554" y="4016754"/>
              <a:ext cx="519688" cy="935878"/>
            </a:xfrm>
            <a:prstGeom prst="rect">
              <a:avLst/>
            </a:prstGeom>
            <a:solidFill>
              <a:srgbClr val="1CABE2">
                <a:alpha val="100000"/>
              </a:srgbClr>
            </a:solidFill>
          </p:spPr>
          <p:txBody>
            <a:bodyPr/>
            <a:lstStyle/>
            <a:p/>
          </p:txBody>
        </p:sp>
        <p:sp>
          <p:nvSpPr>
            <p:cNvPr id="33" name="pl33"/>
            <p:cNvSpPr/>
            <p:nvPr/>
          </p:nvSpPr>
          <p:spPr>
            <a:xfrm>
              <a:off x="1129086" y="2051408"/>
              <a:ext cx="5774312" cy="1216642"/>
            </a:xfrm>
            <a:custGeom>
              <a:avLst/>
              <a:pathLst>
                <a:path w="5774312" h="1216642">
                  <a:moveTo>
                    <a:pt x="0" y="467939"/>
                  </a:moveTo>
                  <a:lnTo>
                    <a:pt x="577431" y="249567"/>
                  </a:lnTo>
                  <a:lnTo>
                    <a:pt x="1154862" y="31195"/>
                  </a:lnTo>
                  <a:lnTo>
                    <a:pt x="1732293" y="0"/>
                  </a:lnTo>
                  <a:lnTo>
                    <a:pt x="2309724" y="187175"/>
                  </a:lnTo>
                  <a:lnTo>
                    <a:pt x="2887156" y="405547"/>
                  </a:lnTo>
                  <a:lnTo>
                    <a:pt x="3464587" y="779899"/>
                  </a:lnTo>
                  <a:lnTo>
                    <a:pt x="4042018" y="1216642"/>
                  </a:lnTo>
                  <a:lnTo>
                    <a:pt x="4619449" y="311959"/>
                  </a:lnTo>
                  <a:lnTo>
                    <a:pt x="5196881" y="93587"/>
                  </a:lnTo>
                  <a:lnTo>
                    <a:pt x="5774312" y="93587"/>
                  </a:lnTo>
                </a:path>
              </a:pathLst>
            </a:custGeom>
            <a:ln w="27101" cap="flat">
              <a:solidFill>
                <a:srgbClr val="00833D">
                  <a:alpha val="100000"/>
                </a:srgbClr>
              </a:solidFill>
              <a:prstDash val="solid"/>
              <a:round/>
            </a:ln>
          </p:spPr>
          <p:txBody>
            <a:bodyPr/>
            <a:lstStyle/>
            <a:p/>
          </p:txBody>
        </p:sp>
        <p:sp>
          <p:nvSpPr>
            <p:cNvPr id="34" name="pl34"/>
            <p:cNvSpPr/>
            <p:nvPr/>
          </p:nvSpPr>
          <p:spPr>
            <a:xfrm>
              <a:off x="1129086" y="2238584"/>
              <a:ext cx="5774312" cy="1060662"/>
            </a:xfrm>
            <a:custGeom>
              <a:avLst/>
              <a:pathLst>
                <a:path w="5774312" h="1060662">
                  <a:moveTo>
                    <a:pt x="0" y="467939"/>
                  </a:moveTo>
                  <a:lnTo>
                    <a:pt x="577431" y="0"/>
                  </a:lnTo>
                  <a:lnTo>
                    <a:pt x="1154862" y="155979"/>
                  </a:lnTo>
                  <a:lnTo>
                    <a:pt x="1732293" y="124783"/>
                  </a:lnTo>
                  <a:lnTo>
                    <a:pt x="2309724" y="124783"/>
                  </a:lnTo>
                  <a:lnTo>
                    <a:pt x="2887156" y="467939"/>
                  </a:lnTo>
                  <a:lnTo>
                    <a:pt x="3464587" y="623919"/>
                  </a:lnTo>
                  <a:lnTo>
                    <a:pt x="4042018" y="1060662"/>
                  </a:lnTo>
                  <a:lnTo>
                    <a:pt x="4619449" y="935878"/>
                  </a:lnTo>
                  <a:lnTo>
                    <a:pt x="5196881" y="561527"/>
                  </a:lnTo>
                  <a:lnTo>
                    <a:pt x="5774312" y="561527"/>
                  </a:lnTo>
                </a:path>
              </a:pathLst>
            </a:custGeom>
            <a:ln w="27101" cap="flat">
              <a:solidFill>
                <a:srgbClr val="002759">
                  <a:alpha val="100000"/>
                </a:srgbClr>
              </a:solidFill>
              <a:prstDash val="solid"/>
              <a:round/>
            </a:ln>
          </p:spPr>
          <p:txBody>
            <a:bodyPr/>
            <a:lstStyle/>
            <a:p/>
          </p:txBody>
        </p:sp>
        <p:sp>
          <p:nvSpPr>
            <p:cNvPr id="35" name="pt35"/>
            <p:cNvSpPr/>
            <p:nvPr/>
          </p:nvSpPr>
          <p:spPr>
            <a:xfrm>
              <a:off x="1097485"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7491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252347"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2977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7210"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8464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56207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139503"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71693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36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7179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7485"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74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234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29778"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407210"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84641"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562072"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139503"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716934" y="3142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366"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71797"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09592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82822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40565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9830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137945" y="480433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9280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37080" y="388871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8" name="pl68"/>
            <p:cNvSpPr/>
            <p:nvPr/>
          </p:nvSpPr>
          <p:spPr>
            <a:xfrm>
              <a:off x="6922545" y="2145788"/>
              <a:ext cx="939758" cy="38862"/>
            </a:xfrm>
            <a:custGeom>
              <a:avLst/>
              <a:pathLst>
                <a:path w="939758" h="38862">
                  <a:moveTo>
                    <a:pt x="939758" y="38862"/>
                  </a:moveTo>
                  <a:lnTo>
                    <a:pt x="0" y="0"/>
                  </a:lnTo>
                </a:path>
              </a:pathLst>
            </a:custGeom>
          </p:spPr>
          <p:txBody>
            <a:bodyPr/>
            <a:lstStyle/>
            <a:p/>
          </p:txBody>
        </p:sp>
        <p:sp>
          <p:nvSpPr>
            <p:cNvPr id="69" name="pl69"/>
            <p:cNvSpPr/>
            <p:nvPr/>
          </p:nvSpPr>
          <p:spPr>
            <a:xfrm>
              <a:off x="6922459" y="2801249"/>
              <a:ext cx="939844" cy="56093"/>
            </a:xfrm>
            <a:custGeom>
              <a:avLst/>
              <a:pathLst>
                <a:path w="939844" h="56093">
                  <a:moveTo>
                    <a:pt x="939844" y="56093"/>
                  </a:moveTo>
                  <a:lnTo>
                    <a:pt x="0" y="0"/>
                  </a:lnTo>
                </a:path>
              </a:pathLst>
            </a:custGeom>
          </p:spPr>
          <p:txBody>
            <a:bodyPr/>
            <a:lstStyle/>
            <a:p/>
          </p:txBody>
        </p:sp>
        <p:sp>
          <p:nvSpPr>
            <p:cNvPr id="70" name="pg70"/>
            <p:cNvSpPr/>
            <p:nvPr/>
          </p:nvSpPr>
          <p:spPr>
            <a:xfrm>
              <a:off x="7793724" y="209642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13754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2" name="pg72"/>
            <p:cNvSpPr/>
            <p:nvPr/>
          </p:nvSpPr>
          <p:spPr>
            <a:xfrm>
              <a:off x="7793724" y="27694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281057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74" name="rc74"/>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578734" y="390964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508103" y="29140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a:off x="508103" y="1918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6156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3899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4871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2106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49984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5844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35874"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2" name="tx102"/>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3" name="pl10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76321" y="5900002"/>
              <a:ext cx="201456" cy="201456"/>
            </a:xfrm>
            <a:prstGeom prst="rect">
              <a:avLst/>
            </a:prstGeom>
            <a:solidFill>
              <a:srgbClr val="1CABE2">
                <a:alpha val="100000"/>
              </a:srgbClr>
            </a:solidFill>
          </p:spPr>
          <p:txBody>
            <a:bodyPr/>
            <a:lstStyle/>
            <a:p/>
          </p:txBody>
        </p:sp>
        <p:sp>
          <p:nvSpPr>
            <p:cNvPr id="110" name="tx11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1566170" y="1334104"/>
              <a:ext cx="62859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Paraguay, 2015-2025</a:t>
              </a:r>
            </a:p>
          </p:txBody>
        </p:sp>
        <p:sp>
          <p:nvSpPr>
            <p:cNvPr id="112" name="tx112"/>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3" name="tx113"/>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4" name="tx114"/>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5" name="tx115"/>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47 casos confirmados de sarampión en Paraguay. Ese mismo año, la cobertura de la primera dosis de la vacuna contra el sarampión (MCV1) fue del 90 % y la de la segunda dosis (MCV2), del 69 %.
No se registraron casos confirmados el año anterior (n = 0).
El mayor número de casos de sarampión se notificó en 2025 (n = 47). Ese año, la cobertura de la MCV1 fue del 90 %.
Paraguay notificó desabastecimientos de vacunas contra el sarampión en 2015, 2016, 2020, 2024 y 2025.
En 2021 y 2022 se llevaron a cabo actividades o campañas de inmunización complementarias con vacunas que contienen la vacuna contra el sarampión.</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registró un aumento de los casos de sarampión en comparación con 2024, mientras que la cobertura de la primera dosis de la vacuna contra el sarampión (MCV1) fue del 90 % y la de la segunda dosis (MCV2), del 69 %.</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405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017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5629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9240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2852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5211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8823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2434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6046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19658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27101" cap="flat">
              <a:solidFill>
                <a:srgbClr val="0058AB">
                  <a:alpha val="80000"/>
                </a:srgbClr>
              </a:solidFill>
              <a:prstDash val="solid"/>
              <a:round/>
            </a:ln>
          </p:spPr>
          <p:txBody>
            <a:bodyPr/>
            <a:lstStyle/>
            <a:p/>
          </p:txBody>
        </p:sp>
        <p:sp>
          <p:nvSpPr>
            <p:cNvPr id="24" name="pl24"/>
            <p:cNvSpPr/>
            <p:nvPr/>
          </p:nvSpPr>
          <p:spPr>
            <a:xfrm>
              <a:off x="979796" y="3690668"/>
              <a:ext cx="3485499" cy="574931"/>
            </a:xfrm>
            <a:custGeom>
              <a:avLst/>
              <a:pathLst>
                <a:path w="3485499" h="574931">
                  <a:moveTo>
                    <a:pt x="0" y="0"/>
                  </a:moveTo>
                  <a:lnTo>
                    <a:pt x="139419" y="63881"/>
                  </a:lnTo>
                  <a:lnTo>
                    <a:pt x="278839" y="0"/>
                  </a:lnTo>
                  <a:lnTo>
                    <a:pt x="418259" y="127762"/>
                  </a:lnTo>
                  <a:lnTo>
                    <a:pt x="557679" y="191643"/>
                  </a:lnTo>
                  <a:lnTo>
                    <a:pt x="697099" y="127762"/>
                  </a:lnTo>
                  <a:lnTo>
                    <a:pt x="836519" y="191643"/>
                  </a:lnTo>
                  <a:lnTo>
                    <a:pt x="975939" y="191643"/>
                  </a:lnTo>
                  <a:lnTo>
                    <a:pt x="1115359" y="319406"/>
                  </a:lnTo>
                  <a:lnTo>
                    <a:pt x="1254779" y="383287"/>
                  </a:lnTo>
                  <a:lnTo>
                    <a:pt x="1394199" y="447168"/>
                  </a:lnTo>
                  <a:lnTo>
                    <a:pt x="1533619" y="447168"/>
                  </a:lnTo>
                  <a:lnTo>
                    <a:pt x="1673039" y="447168"/>
                  </a:lnTo>
                  <a:lnTo>
                    <a:pt x="1812459" y="447168"/>
                  </a:lnTo>
                  <a:lnTo>
                    <a:pt x="1951879" y="511049"/>
                  </a:lnTo>
                  <a:lnTo>
                    <a:pt x="2091299" y="511049"/>
                  </a:lnTo>
                  <a:lnTo>
                    <a:pt x="2230719" y="511049"/>
                  </a:lnTo>
                  <a:lnTo>
                    <a:pt x="2370139" y="511049"/>
                  </a:lnTo>
                  <a:lnTo>
                    <a:pt x="2509559" y="574931"/>
                  </a:lnTo>
                  <a:lnTo>
                    <a:pt x="2648979" y="574931"/>
                  </a:lnTo>
                  <a:lnTo>
                    <a:pt x="2788399" y="511049"/>
                  </a:lnTo>
                  <a:lnTo>
                    <a:pt x="2927819" y="447168"/>
                  </a:lnTo>
                  <a:lnTo>
                    <a:pt x="3067239" y="447168"/>
                  </a:lnTo>
                  <a:lnTo>
                    <a:pt x="3206659" y="447168"/>
                  </a:lnTo>
                  <a:lnTo>
                    <a:pt x="3346079" y="511049"/>
                  </a:lnTo>
                  <a:lnTo>
                    <a:pt x="3485499" y="511049"/>
                  </a:lnTo>
                </a:path>
              </a:pathLst>
            </a:custGeom>
            <a:ln w="27101" cap="flat">
              <a:solidFill>
                <a:srgbClr val="1CABE2">
                  <a:alpha val="80000"/>
                </a:srgbClr>
              </a:solidFill>
              <a:prstDash val="solid"/>
              <a:round/>
            </a:ln>
          </p:spPr>
          <p:txBody>
            <a:bodyPr/>
            <a:lstStyle/>
            <a:p/>
          </p:txBody>
        </p:sp>
        <p:sp>
          <p:nvSpPr>
            <p:cNvPr id="25" name="pl25"/>
            <p:cNvSpPr/>
            <p:nvPr/>
          </p:nvSpPr>
          <p:spPr>
            <a:xfrm>
              <a:off x="979796" y="3882312"/>
              <a:ext cx="3485499" cy="511049"/>
            </a:xfrm>
            <a:custGeom>
              <a:avLst/>
              <a:pathLst>
                <a:path w="3485499" h="511049">
                  <a:moveTo>
                    <a:pt x="0" y="255524"/>
                  </a:moveTo>
                  <a:lnTo>
                    <a:pt x="139419" y="319406"/>
                  </a:lnTo>
                  <a:lnTo>
                    <a:pt x="278839" y="319406"/>
                  </a:lnTo>
                  <a:lnTo>
                    <a:pt x="418259" y="383287"/>
                  </a:lnTo>
                  <a:lnTo>
                    <a:pt x="557679" y="447168"/>
                  </a:lnTo>
                  <a:lnTo>
                    <a:pt x="697099" y="383287"/>
                  </a:lnTo>
                  <a:lnTo>
                    <a:pt x="836519" y="447168"/>
                  </a:lnTo>
                  <a:lnTo>
                    <a:pt x="975939" y="511049"/>
                  </a:lnTo>
                  <a:lnTo>
                    <a:pt x="1115359" y="319406"/>
                  </a:lnTo>
                  <a:lnTo>
                    <a:pt x="1254779" y="447168"/>
                  </a:lnTo>
                  <a:lnTo>
                    <a:pt x="1394199" y="447168"/>
                  </a:lnTo>
                  <a:lnTo>
                    <a:pt x="1533619" y="383287"/>
                  </a:lnTo>
                  <a:lnTo>
                    <a:pt x="1673039" y="447168"/>
                  </a:lnTo>
                  <a:lnTo>
                    <a:pt x="1812459" y="383287"/>
                  </a:lnTo>
                  <a:lnTo>
                    <a:pt x="1951879" y="191643"/>
                  </a:lnTo>
                  <a:lnTo>
                    <a:pt x="2091299" y="191643"/>
                  </a:lnTo>
                  <a:lnTo>
                    <a:pt x="2230719" y="255524"/>
                  </a:lnTo>
                  <a:lnTo>
                    <a:pt x="2370139" y="63881"/>
                  </a:lnTo>
                  <a:lnTo>
                    <a:pt x="2509559" y="319406"/>
                  </a:lnTo>
                  <a:lnTo>
                    <a:pt x="2648979" y="191643"/>
                  </a:lnTo>
                  <a:lnTo>
                    <a:pt x="2788399" y="0"/>
                  </a:lnTo>
                  <a:lnTo>
                    <a:pt x="2927819" y="63881"/>
                  </a:lnTo>
                  <a:lnTo>
                    <a:pt x="3067239" y="63881"/>
                  </a:lnTo>
                  <a:lnTo>
                    <a:pt x="3206659" y="319406"/>
                  </a:lnTo>
                  <a:lnTo>
                    <a:pt x="3346079" y="383287"/>
                  </a:lnTo>
                  <a:lnTo>
                    <a:pt x="3485499" y="191643"/>
                  </a:lnTo>
                </a:path>
              </a:pathLst>
            </a:custGeom>
            <a:ln w="27101" cap="flat">
              <a:solidFill>
                <a:srgbClr val="00833D">
                  <a:alpha val="80000"/>
                </a:srgbClr>
              </a:solidFill>
              <a:prstDash val="solid"/>
              <a:round/>
            </a:ln>
          </p:spPr>
          <p:txBody>
            <a:bodyPr/>
            <a:lstStyle/>
            <a:p/>
          </p:txBody>
        </p:sp>
        <p:sp>
          <p:nvSpPr>
            <p:cNvPr id="26" name="pl26"/>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43362" cap="flat">
              <a:solidFill>
                <a:srgbClr val="000000">
                  <a:alpha val="100000"/>
                </a:srgbClr>
              </a:solidFill>
              <a:prstDash val="solid"/>
              <a:round/>
            </a:ln>
          </p:spPr>
          <p:txBody>
            <a:bodyPr/>
            <a:lstStyle/>
            <a:p/>
          </p:txBody>
        </p:sp>
        <p:sp>
          <p:nvSpPr>
            <p:cNvPr id="27" name="pl27"/>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27101" cap="flat">
              <a:solidFill>
                <a:srgbClr val="0058AB">
                  <a:alpha val="100000"/>
                </a:srgbClr>
              </a:solidFill>
              <a:prstDash val="solid"/>
              <a:round/>
            </a:ln>
          </p:spPr>
          <p:txBody>
            <a:bodyPr/>
            <a:lstStyle/>
            <a:p/>
          </p:txBody>
        </p:sp>
        <p:sp>
          <p:nvSpPr>
            <p:cNvPr id="28" name="pl28"/>
            <p:cNvSpPr/>
            <p:nvPr/>
          </p:nvSpPr>
          <p:spPr>
            <a:xfrm>
              <a:off x="805521" y="452112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375454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96" y="426559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73996" y="4073955"/>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71096" y="4073955"/>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28776"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5876"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921308" y="36879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51661" y="37168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1618408"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761"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15507" y="40073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45861" y="403774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012607" y="40073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42961" y="403774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57028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60064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6738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774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pg48"/>
            <p:cNvSpPr/>
            <p:nvPr/>
          </p:nvSpPr>
          <p:spPr>
            <a:xfrm>
              <a:off x="440680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716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5585" y="41626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40361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577692"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44784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8396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32008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256199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615755" y="19232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55409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5409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1074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732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21189"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71" name="tx71"/>
            <p:cNvSpPr/>
            <p:nvPr/>
          </p:nvSpPr>
          <p:spPr>
            <a:xfrm>
              <a:off x="27778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4030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70772" y="48405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42017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35629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29240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22852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45211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8823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32434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26046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170772" y="19658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5" name="pl8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27101" cap="flat">
              <a:solidFill>
                <a:srgbClr val="0058AB">
                  <a:alpha val="80000"/>
                </a:srgbClr>
              </a:solidFill>
              <a:prstDash val="solid"/>
              <a:round/>
            </a:ln>
          </p:spPr>
          <p:txBody>
            <a:bodyPr/>
            <a:lstStyle/>
            <a:p/>
          </p:txBody>
        </p:sp>
        <p:sp>
          <p:nvSpPr>
            <p:cNvPr id="93" name="pl93"/>
            <p:cNvSpPr/>
            <p:nvPr/>
          </p:nvSpPr>
          <p:spPr>
            <a:xfrm>
              <a:off x="5345047" y="3626787"/>
              <a:ext cx="3485499" cy="574931"/>
            </a:xfrm>
            <a:custGeom>
              <a:avLst/>
              <a:pathLst>
                <a:path w="3485499" h="574931">
                  <a:moveTo>
                    <a:pt x="0" y="0"/>
                  </a:moveTo>
                  <a:lnTo>
                    <a:pt x="139419" y="63881"/>
                  </a:lnTo>
                  <a:lnTo>
                    <a:pt x="278839" y="63881"/>
                  </a:lnTo>
                  <a:lnTo>
                    <a:pt x="418259" y="127762"/>
                  </a:lnTo>
                  <a:lnTo>
                    <a:pt x="557679" y="191643"/>
                  </a:lnTo>
                  <a:lnTo>
                    <a:pt x="697099" y="191643"/>
                  </a:lnTo>
                  <a:lnTo>
                    <a:pt x="836519" y="255524"/>
                  </a:lnTo>
                  <a:lnTo>
                    <a:pt x="975939" y="319406"/>
                  </a:lnTo>
                  <a:lnTo>
                    <a:pt x="1115359" y="383287"/>
                  </a:lnTo>
                  <a:lnTo>
                    <a:pt x="1254779" y="447168"/>
                  </a:lnTo>
                  <a:lnTo>
                    <a:pt x="1394199" y="511049"/>
                  </a:lnTo>
                  <a:lnTo>
                    <a:pt x="1533619" y="511049"/>
                  </a:lnTo>
                  <a:lnTo>
                    <a:pt x="1673039" y="511049"/>
                  </a:lnTo>
                  <a:lnTo>
                    <a:pt x="1812459" y="511049"/>
                  </a:lnTo>
                  <a:lnTo>
                    <a:pt x="1951879" y="511049"/>
                  </a:lnTo>
                  <a:lnTo>
                    <a:pt x="2091299" y="574931"/>
                  </a:lnTo>
                  <a:lnTo>
                    <a:pt x="2230719" y="511049"/>
                  </a:lnTo>
                  <a:lnTo>
                    <a:pt x="2370139" y="511049"/>
                  </a:lnTo>
                  <a:lnTo>
                    <a:pt x="2509559" y="574931"/>
                  </a:lnTo>
                  <a:lnTo>
                    <a:pt x="2648979" y="574931"/>
                  </a:lnTo>
                  <a:lnTo>
                    <a:pt x="2788399" y="574931"/>
                  </a:lnTo>
                  <a:lnTo>
                    <a:pt x="2927819" y="511049"/>
                  </a:lnTo>
                  <a:lnTo>
                    <a:pt x="3067239" y="447168"/>
                  </a:lnTo>
                  <a:lnTo>
                    <a:pt x="3206659" y="447168"/>
                  </a:lnTo>
                  <a:lnTo>
                    <a:pt x="3346079" y="511049"/>
                  </a:lnTo>
                  <a:lnTo>
                    <a:pt x="3485499" y="511049"/>
                  </a:lnTo>
                </a:path>
              </a:pathLst>
            </a:custGeom>
            <a:ln w="27101" cap="flat">
              <a:solidFill>
                <a:srgbClr val="1CABE2">
                  <a:alpha val="80000"/>
                </a:srgbClr>
              </a:solidFill>
              <a:prstDash val="solid"/>
              <a:round/>
            </a:ln>
          </p:spPr>
          <p:txBody>
            <a:bodyPr/>
            <a:lstStyle/>
            <a:p/>
          </p:txBody>
        </p:sp>
        <p:sp>
          <p:nvSpPr>
            <p:cNvPr id="94" name="pl94"/>
            <p:cNvSpPr/>
            <p:nvPr/>
          </p:nvSpPr>
          <p:spPr>
            <a:xfrm>
              <a:off x="5345047" y="4073955"/>
              <a:ext cx="3485499" cy="511049"/>
            </a:xfrm>
            <a:custGeom>
              <a:avLst/>
              <a:pathLst>
                <a:path w="3485499" h="511049">
                  <a:moveTo>
                    <a:pt x="0" y="255524"/>
                  </a:moveTo>
                  <a:lnTo>
                    <a:pt x="139419" y="447168"/>
                  </a:lnTo>
                  <a:lnTo>
                    <a:pt x="278839" y="255524"/>
                  </a:lnTo>
                  <a:lnTo>
                    <a:pt x="418259" y="255524"/>
                  </a:lnTo>
                  <a:lnTo>
                    <a:pt x="557679" y="255524"/>
                  </a:lnTo>
                  <a:lnTo>
                    <a:pt x="697099" y="127762"/>
                  </a:lnTo>
                  <a:lnTo>
                    <a:pt x="836519" y="319406"/>
                  </a:lnTo>
                  <a:lnTo>
                    <a:pt x="975939" y="383287"/>
                  </a:lnTo>
                  <a:lnTo>
                    <a:pt x="1115359" y="319406"/>
                  </a:lnTo>
                  <a:lnTo>
                    <a:pt x="1254779" y="319406"/>
                  </a:lnTo>
                  <a:lnTo>
                    <a:pt x="1394199" y="255524"/>
                  </a:lnTo>
                  <a:lnTo>
                    <a:pt x="1533619" y="319406"/>
                  </a:lnTo>
                  <a:lnTo>
                    <a:pt x="1673039" y="383287"/>
                  </a:lnTo>
                  <a:lnTo>
                    <a:pt x="1812459" y="319406"/>
                  </a:lnTo>
                  <a:lnTo>
                    <a:pt x="1951879" y="319406"/>
                  </a:lnTo>
                  <a:lnTo>
                    <a:pt x="2091299" y="255524"/>
                  </a:lnTo>
                  <a:lnTo>
                    <a:pt x="2230719" y="319406"/>
                  </a:lnTo>
                  <a:lnTo>
                    <a:pt x="2370139" y="0"/>
                  </a:lnTo>
                  <a:lnTo>
                    <a:pt x="2509559" y="511049"/>
                  </a:lnTo>
                  <a:lnTo>
                    <a:pt x="2648979" y="447168"/>
                  </a:lnTo>
                  <a:lnTo>
                    <a:pt x="2788399" y="319406"/>
                  </a:lnTo>
                  <a:lnTo>
                    <a:pt x="2927819" y="447168"/>
                  </a:lnTo>
                  <a:lnTo>
                    <a:pt x="3067239" y="0"/>
                  </a:lnTo>
                  <a:lnTo>
                    <a:pt x="3206659" y="255524"/>
                  </a:lnTo>
                  <a:lnTo>
                    <a:pt x="3346079" y="511049"/>
                  </a:lnTo>
                  <a:lnTo>
                    <a:pt x="3485499" y="191643"/>
                  </a:lnTo>
                </a:path>
              </a:pathLst>
            </a:custGeom>
            <a:ln w="27101" cap="flat">
              <a:solidFill>
                <a:srgbClr val="00833D">
                  <a:alpha val="80000"/>
                </a:srgbClr>
              </a:solidFill>
              <a:prstDash val="solid"/>
              <a:round/>
            </a:ln>
          </p:spPr>
          <p:txBody>
            <a:bodyPr/>
            <a:lstStyle/>
            <a:p/>
          </p:txBody>
        </p:sp>
        <p:sp>
          <p:nvSpPr>
            <p:cNvPr id="95" name="pl95"/>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43362" cap="flat">
              <a:solidFill>
                <a:srgbClr val="000000">
                  <a:alpha val="100000"/>
                </a:srgbClr>
              </a:solidFill>
              <a:prstDash val="solid"/>
              <a:round/>
            </a:ln>
          </p:spPr>
          <p:txBody>
            <a:bodyPr/>
            <a:lstStyle/>
            <a:p/>
          </p:txBody>
        </p:sp>
        <p:sp>
          <p:nvSpPr>
            <p:cNvPr id="96" name="pl96"/>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27101" cap="flat">
              <a:solidFill>
                <a:srgbClr val="0058AB">
                  <a:alpha val="100000"/>
                </a:srgbClr>
              </a:solidFill>
              <a:prstDash val="solid"/>
              <a:round/>
            </a:ln>
          </p:spPr>
          <p:txBody>
            <a:bodyPr/>
            <a:lstStyle/>
            <a:p/>
          </p:txBody>
        </p:sp>
        <p:sp>
          <p:nvSpPr>
            <p:cNvPr id="97" name="pl97"/>
            <p:cNvSpPr/>
            <p:nvPr/>
          </p:nvSpPr>
          <p:spPr>
            <a:xfrm>
              <a:off x="5170772" y="452112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8" name="pl98"/>
            <p:cNvSpPr/>
            <p:nvPr/>
          </p:nvSpPr>
          <p:spPr>
            <a:xfrm>
              <a:off x="5345047" y="4137836"/>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147" y="3946193"/>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39247"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36347" y="3115737"/>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94027" y="426559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91126" y="4968292"/>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30546" y="4968292"/>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86559" y="40712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316912" y="410004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5983658" y="38796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4012" y="39084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6680758"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1112"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349723" y="30491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80076" y="30779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3" name="pg113"/>
            <p:cNvSpPr/>
            <p:nvPr/>
          </p:nvSpPr>
          <p:spPr>
            <a:xfrm>
              <a:off x="7935538"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65891"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587656" y="490172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18010" y="4930548"/>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7" name="pg117"/>
            <p:cNvSpPr/>
            <p:nvPr/>
          </p:nvSpPr>
          <p:spPr>
            <a:xfrm>
              <a:off x="8727076" y="490172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57430" y="4930548"/>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9" name="tx119"/>
            <p:cNvSpPr/>
            <p:nvPr/>
          </p:nvSpPr>
          <p:spPr>
            <a:xfrm>
              <a:off x="8890836" y="4097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90836" y="42268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42943"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5044574" y="44784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4981006" y="38396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4" name="tx124"/>
            <p:cNvSpPr/>
            <p:nvPr/>
          </p:nvSpPr>
          <p:spPr>
            <a:xfrm>
              <a:off x="4981006" y="32008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a:off x="4981006" y="256199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6" name="tx126"/>
            <p:cNvSpPr/>
            <p:nvPr/>
          </p:nvSpPr>
          <p:spPr>
            <a:xfrm>
              <a:off x="4981006" y="19232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7" name="tx12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91934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1934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759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384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86440"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40" name="tx140"/>
            <p:cNvSpPr/>
            <p:nvPr/>
          </p:nvSpPr>
          <p:spPr>
            <a:xfrm>
              <a:off x="71430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0555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821736" y="1332102"/>
              <a:ext cx="3774846"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Paraguay, 2000-2025</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2 % de los niños que recibieron la primera dosis de DTP no recibieron la tercera dosis de DTP (izquierda), y el -10 %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Paraguay fue inferior a la tasa mundial, mientras que el abandono de la DTP-MCV fue inferior a la tasa mundial.</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Paraguay,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78181"/>
            </a:xfrm>
            <a:custGeom>
              <a:avLst/>
              <a:pathLst>
                <a:path w="2135265" h="178181">
                  <a:moveTo>
                    <a:pt x="0" y="118787"/>
                  </a:moveTo>
                  <a:lnTo>
                    <a:pt x="85410" y="110302"/>
                  </a:lnTo>
                  <a:lnTo>
                    <a:pt x="170821" y="135757"/>
                  </a:lnTo>
                  <a:lnTo>
                    <a:pt x="256231" y="93333"/>
                  </a:lnTo>
                  <a:lnTo>
                    <a:pt x="341642" y="16969"/>
                  </a:lnTo>
                  <a:lnTo>
                    <a:pt x="427053" y="8484"/>
                  </a:lnTo>
                  <a:lnTo>
                    <a:pt x="512463" y="0"/>
                  </a:lnTo>
                  <a:lnTo>
                    <a:pt x="597874" y="8484"/>
                  </a:lnTo>
                  <a:lnTo>
                    <a:pt x="683284" y="42424"/>
                  </a:lnTo>
                  <a:lnTo>
                    <a:pt x="768695" y="67878"/>
                  </a:lnTo>
                  <a:lnTo>
                    <a:pt x="854106" y="50909"/>
                  </a:lnTo>
                  <a:lnTo>
                    <a:pt x="939516" y="42424"/>
                  </a:lnTo>
                  <a:lnTo>
                    <a:pt x="1024927" y="50909"/>
                  </a:lnTo>
                  <a:lnTo>
                    <a:pt x="1110337" y="67878"/>
                  </a:lnTo>
                  <a:lnTo>
                    <a:pt x="1195748" y="25454"/>
                  </a:lnTo>
                  <a:lnTo>
                    <a:pt x="1281159" y="25454"/>
                  </a:lnTo>
                  <a:lnTo>
                    <a:pt x="1366569" y="42424"/>
                  </a:lnTo>
                  <a:lnTo>
                    <a:pt x="1451980" y="25454"/>
                  </a:lnTo>
                  <a:lnTo>
                    <a:pt x="1537390" y="67878"/>
                  </a:lnTo>
                  <a:lnTo>
                    <a:pt x="1622801" y="101818"/>
                  </a:lnTo>
                  <a:lnTo>
                    <a:pt x="1708212" y="127272"/>
                  </a:lnTo>
                  <a:lnTo>
                    <a:pt x="1793622" y="169696"/>
                  </a:lnTo>
                  <a:lnTo>
                    <a:pt x="1879033" y="169696"/>
                  </a:lnTo>
                  <a:lnTo>
                    <a:pt x="1964443" y="178181"/>
                  </a:lnTo>
                  <a:lnTo>
                    <a:pt x="2049854" y="169696"/>
                  </a:lnTo>
                  <a:lnTo>
                    <a:pt x="2135265" y="16969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2" name="tx52"/>
            <p:cNvSpPr/>
            <p:nvPr/>
          </p:nvSpPr>
          <p:spPr>
            <a:xfrm>
              <a:off x="262464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01308"/>
              <a:ext cx="768695" cy="135757"/>
            </a:xfrm>
            <a:custGeom>
              <a:avLst/>
              <a:pathLst>
                <a:path w="768695" h="135757">
                  <a:moveTo>
                    <a:pt x="0" y="0"/>
                  </a:moveTo>
                  <a:lnTo>
                    <a:pt x="85410" y="0"/>
                  </a:lnTo>
                  <a:lnTo>
                    <a:pt x="170821" y="16969"/>
                  </a:lnTo>
                  <a:lnTo>
                    <a:pt x="256231" y="50909"/>
                  </a:lnTo>
                  <a:lnTo>
                    <a:pt x="341642" y="84848"/>
                  </a:lnTo>
                  <a:lnTo>
                    <a:pt x="427053" y="135757"/>
                  </a:lnTo>
                  <a:lnTo>
                    <a:pt x="512463" y="101818"/>
                  </a:lnTo>
                  <a:lnTo>
                    <a:pt x="597874" y="118787"/>
                  </a:lnTo>
                  <a:lnTo>
                    <a:pt x="683284" y="101818"/>
                  </a:lnTo>
                  <a:lnTo>
                    <a:pt x="768695" y="10181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322392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tx86"/>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910210" y="4620909"/>
              <a:ext cx="1281159" cy="313938"/>
            </a:xfrm>
            <a:custGeom>
              <a:avLst/>
              <a:pathLst>
                <a:path w="1281159" h="313938">
                  <a:moveTo>
                    <a:pt x="0" y="313938"/>
                  </a:moveTo>
                  <a:lnTo>
                    <a:pt x="85410" y="67878"/>
                  </a:lnTo>
                  <a:lnTo>
                    <a:pt x="170821" y="59393"/>
                  </a:lnTo>
                  <a:lnTo>
                    <a:pt x="256231" y="59393"/>
                  </a:lnTo>
                  <a:lnTo>
                    <a:pt x="341642" y="25454"/>
                  </a:lnTo>
                  <a:lnTo>
                    <a:pt x="427053" y="16969"/>
                  </a:lnTo>
                  <a:lnTo>
                    <a:pt x="512463" y="16969"/>
                  </a:lnTo>
                  <a:lnTo>
                    <a:pt x="597874" y="0"/>
                  </a:lnTo>
                  <a:lnTo>
                    <a:pt x="683284" y="16969"/>
                  </a:lnTo>
                  <a:lnTo>
                    <a:pt x="768695" y="59393"/>
                  </a:lnTo>
                  <a:lnTo>
                    <a:pt x="854106" y="110302"/>
                  </a:lnTo>
                  <a:lnTo>
                    <a:pt x="939516" y="212120"/>
                  </a:lnTo>
                  <a:lnTo>
                    <a:pt x="1024927" y="127272"/>
                  </a:lnTo>
                  <a:lnTo>
                    <a:pt x="1110337" y="144242"/>
                  </a:lnTo>
                  <a:lnTo>
                    <a:pt x="1195748" y="110302"/>
                  </a:lnTo>
                  <a:lnTo>
                    <a:pt x="1281159" y="110302"/>
                  </a:lnTo>
                </a:path>
              </a:pathLst>
            </a:custGeom>
            <a:ln w="27101" cap="flat">
              <a:solidFill>
                <a:srgbClr val="1CABE2">
                  <a:alpha val="100000"/>
                </a:srgbClr>
              </a:solidFill>
              <a:prstDash val="solid"/>
              <a:round/>
            </a:ln>
          </p:spPr>
          <p:txBody>
            <a:bodyPr/>
            <a:lstStyle/>
            <a:p/>
          </p:txBody>
        </p:sp>
        <p:sp>
          <p:nvSpPr>
            <p:cNvPr id="108" name="pt108"/>
            <p:cNvSpPr/>
            <p:nvPr/>
          </p:nvSpPr>
          <p:spPr>
            <a:xfrm>
              <a:off x="1892160"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977570"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06298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14839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23380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04623"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57544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74626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831676"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917087"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0249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87908"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tx124"/>
            <p:cNvSpPr/>
            <p:nvPr/>
          </p:nvSpPr>
          <p:spPr>
            <a:xfrm>
              <a:off x="1758280" y="4842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5" name="tx125"/>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6" name="tx126"/>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7" name="tx127"/>
            <p:cNvSpPr/>
            <p:nvPr/>
          </p:nvSpPr>
          <p:spPr>
            <a:xfrm>
              <a:off x="3051698"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8" name="pl12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1947768"/>
              <a:ext cx="2135265" cy="169696"/>
            </a:xfrm>
            <a:custGeom>
              <a:avLst/>
              <a:pathLst>
                <a:path w="2135265" h="169696">
                  <a:moveTo>
                    <a:pt x="0" y="33939"/>
                  </a:moveTo>
                  <a:lnTo>
                    <a:pt x="85410" y="25454"/>
                  </a:lnTo>
                  <a:lnTo>
                    <a:pt x="170821" y="33939"/>
                  </a:lnTo>
                  <a:lnTo>
                    <a:pt x="256231" y="33939"/>
                  </a:lnTo>
                  <a:lnTo>
                    <a:pt x="341642" y="42424"/>
                  </a:lnTo>
                  <a:lnTo>
                    <a:pt x="427053" y="16969"/>
                  </a:lnTo>
                  <a:lnTo>
                    <a:pt x="512463" y="0"/>
                  </a:lnTo>
                  <a:lnTo>
                    <a:pt x="597874" y="0"/>
                  </a:lnTo>
                  <a:lnTo>
                    <a:pt x="683284" y="25454"/>
                  </a:lnTo>
                  <a:lnTo>
                    <a:pt x="768695" y="42424"/>
                  </a:lnTo>
                  <a:lnTo>
                    <a:pt x="854106" y="33939"/>
                  </a:lnTo>
                  <a:lnTo>
                    <a:pt x="939516" y="33939"/>
                  </a:lnTo>
                  <a:lnTo>
                    <a:pt x="1024927" y="42424"/>
                  </a:lnTo>
                  <a:lnTo>
                    <a:pt x="1110337" y="16969"/>
                  </a:lnTo>
                  <a:lnTo>
                    <a:pt x="1195748" y="33939"/>
                  </a:lnTo>
                  <a:lnTo>
                    <a:pt x="1281159" y="25454"/>
                  </a:lnTo>
                  <a:lnTo>
                    <a:pt x="1366569" y="42424"/>
                  </a:lnTo>
                  <a:lnTo>
                    <a:pt x="1451980" y="33939"/>
                  </a:lnTo>
                  <a:lnTo>
                    <a:pt x="1537390" y="67878"/>
                  </a:lnTo>
                  <a:lnTo>
                    <a:pt x="1622801" y="93333"/>
                  </a:lnTo>
                  <a:lnTo>
                    <a:pt x="1708212" y="127272"/>
                  </a:lnTo>
                  <a:lnTo>
                    <a:pt x="1793622" y="169696"/>
                  </a:lnTo>
                  <a:lnTo>
                    <a:pt x="1879033" y="144242"/>
                  </a:lnTo>
                  <a:lnTo>
                    <a:pt x="1964443" y="169696"/>
                  </a:lnTo>
                  <a:lnTo>
                    <a:pt x="2049854" y="144242"/>
                  </a:lnTo>
                  <a:lnTo>
                    <a:pt x="2135265" y="144242"/>
                  </a:lnTo>
                </a:path>
              </a:pathLst>
            </a:custGeom>
            <a:ln w="27101" cap="flat">
              <a:solidFill>
                <a:srgbClr val="1CABE2">
                  <a:alpha val="100000"/>
                </a:srgbClr>
              </a:solidFill>
              <a:prstDash val="solid"/>
              <a:round/>
            </a:ln>
          </p:spPr>
          <p:txBody>
            <a:bodyPr/>
            <a:lstStyle/>
            <a:p/>
          </p:txBody>
        </p:sp>
        <p:sp>
          <p:nvSpPr>
            <p:cNvPr id="148" name="pt148"/>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8847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34470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8634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13400"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45504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540453"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6258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tx174"/>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tx175"/>
            <p:cNvSpPr/>
            <p:nvPr/>
          </p:nvSpPr>
          <p:spPr>
            <a:xfrm>
              <a:off x="6018113"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6" name="tx176"/>
            <p:cNvSpPr/>
            <p:nvPr/>
          </p:nvSpPr>
          <p:spPr>
            <a:xfrm>
              <a:off x="5418832"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7" name="tx177"/>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8" name="pl17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3850292" y="3309793"/>
              <a:ext cx="2135265" cy="330908"/>
            </a:xfrm>
            <a:custGeom>
              <a:avLst/>
              <a:pathLst>
                <a:path w="2135265" h="330908">
                  <a:moveTo>
                    <a:pt x="0" y="8484"/>
                  </a:moveTo>
                  <a:lnTo>
                    <a:pt x="85410" y="25454"/>
                  </a:lnTo>
                  <a:lnTo>
                    <a:pt x="170821" y="59393"/>
                  </a:lnTo>
                  <a:lnTo>
                    <a:pt x="256231" y="16969"/>
                  </a:lnTo>
                  <a:lnTo>
                    <a:pt x="341642" y="16969"/>
                  </a:lnTo>
                  <a:lnTo>
                    <a:pt x="427053" y="16969"/>
                  </a:lnTo>
                  <a:lnTo>
                    <a:pt x="512463" y="16969"/>
                  </a:lnTo>
                  <a:lnTo>
                    <a:pt x="597874" y="16969"/>
                  </a:lnTo>
                  <a:lnTo>
                    <a:pt x="683284" y="16969"/>
                  </a:lnTo>
                  <a:lnTo>
                    <a:pt x="768695" y="16969"/>
                  </a:lnTo>
                  <a:lnTo>
                    <a:pt x="854106" y="0"/>
                  </a:lnTo>
                  <a:lnTo>
                    <a:pt x="939516" y="16969"/>
                  </a:lnTo>
                  <a:lnTo>
                    <a:pt x="1024927" y="42424"/>
                  </a:lnTo>
                  <a:lnTo>
                    <a:pt x="1110337" y="42424"/>
                  </a:lnTo>
                  <a:lnTo>
                    <a:pt x="1195748" y="76363"/>
                  </a:lnTo>
                  <a:lnTo>
                    <a:pt x="1281159" y="127272"/>
                  </a:lnTo>
                  <a:lnTo>
                    <a:pt x="1366569" y="67878"/>
                  </a:lnTo>
                  <a:lnTo>
                    <a:pt x="1451980" y="8484"/>
                  </a:lnTo>
                  <a:lnTo>
                    <a:pt x="1537390" y="0"/>
                  </a:lnTo>
                  <a:lnTo>
                    <a:pt x="1622801" y="50909"/>
                  </a:lnTo>
                  <a:lnTo>
                    <a:pt x="1708212" y="110302"/>
                  </a:lnTo>
                  <a:lnTo>
                    <a:pt x="1793622" y="212120"/>
                  </a:lnTo>
                  <a:lnTo>
                    <a:pt x="1879033" y="330908"/>
                  </a:lnTo>
                  <a:lnTo>
                    <a:pt x="1964443" y="84848"/>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198" name="pt198"/>
            <p:cNvSpPr/>
            <p:nvPr/>
          </p:nvSpPr>
          <p:spPr>
            <a:xfrm>
              <a:off x="383224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391765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0306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8847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1738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25929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34470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43011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51552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85716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94257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02798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13400"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198811"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28422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45504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54045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62586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1127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9668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882095"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96750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tx224"/>
            <p:cNvSpPr/>
            <p:nvPr/>
          </p:nvSpPr>
          <p:spPr>
            <a:xfrm>
              <a:off x="3698362"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5" name="tx225"/>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6" name="tx226"/>
            <p:cNvSpPr/>
            <p:nvPr/>
          </p:nvSpPr>
          <p:spPr>
            <a:xfrm>
              <a:off x="5418832"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7" name="tx227"/>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8" name="pl228"/>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618987" y="4570000"/>
              <a:ext cx="1366569" cy="212120"/>
            </a:xfrm>
            <a:custGeom>
              <a:avLst/>
              <a:pathLst>
                <a:path w="1366569" h="212120">
                  <a:moveTo>
                    <a:pt x="0" y="195151"/>
                  </a:moveTo>
                  <a:lnTo>
                    <a:pt x="85410" y="110302"/>
                  </a:lnTo>
                  <a:lnTo>
                    <a:pt x="170821" y="110302"/>
                  </a:lnTo>
                  <a:lnTo>
                    <a:pt x="256231" y="101818"/>
                  </a:lnTo>
                  <a:lnTo>
                    <a:pt x="341642" y="16969"/>
                  </a:lnTo>
                  <a:lnTo>
                    <a:pt x="427053" y="118787"/>
                  </a:lnTo>
                  <a:lnTo>
                    <a:pt x="512463" y="50909"/>
                  </a:lnTo>
                  <a:lnTo>
                    <a:pt x="597874" y="0"/>
                  </a:lnTo>
                  <a:lnTo>
                    <a:pt x="683284" y="0"/>
                  </a:lnTo>
                  <a:lnTo>
                    <a:pt x="768695" y="0"/>
                  </a:lnTo>
                  <a:lnTo>
                    <a:pt x="854106" y="59393"/>
                  </a:lnTo>
                  <a:lnTo>
                    <a:pt x="939516" y="101818"/>
                  </a:lnTo>
                  <a:lnTo>
                    <a:pt x="1024927" y="212120"/>
                  </a:lnTo>
                  <a:lnTo>
                    <a:pt x="1110337" y="195151"/>
                  </a:lnTo>
                  <a:lnTo>
                    <a:pt x="1195748" y="169696"/>
                  </a:lnTo>
                  <a:lnTo>
                    <a:pt x="1281159" y="135757"/>
                  </a:lnTo>
                  <a:lnTo>
                    <a:pt x="1366569" y="135757"/>
                  </a:lnTo>
                </a:path>
              </a:pathLst>
            </a:custGeom>
            <a:ln w="27101" cap="flat">
              <a:solidFill>
                <a:srgbClr val="1CABE2">
                  <a:alpha val="100000"/>
                </a:srgbClr>
              </a:solidFill>
              <a:prstDash val="solid"/>
              <a:round/>
            </a:ln>
          </p:spPr>
          <p:txBody>
            <a:bodyPr/>
            <a:lstStyle/>
            <a:p/>
          </p:txBody>
        </p:sp>
        <p:sp>
          <p:nvSpPr>
            <p:cNvPr id="248" name="pt248"/>
            <p:cNvSpPr/>
            <p:nvPr/>
          </p:nvSpPr>
          <p:spPr>
            <a:xfrm>
              <a:off x="460093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8634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77175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94257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02798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113400"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19881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28422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36963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455042"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540453"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625864"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711274"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796685"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88209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96750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tx265"/>
            <p:cNvSpPr/>
            <p:nvPr/>
          </p:nvSpPr>
          <p:spPr>
            <a:xfrm>
              <a:off x="4467057"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66" name="tx266"/>
            <p:cNvSpPr/>
            <p:nvPr/>
          </p:nvSpPr>
          <p:spPr>
            <a:xfrm>
              <a:off x="6018113"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7" name="tx267"/>
            <p:cNvSpPr/>
            <p:nvPr/>
          </p:nvSpPr>
          <p:spPr>
            <a:xfrm>
              <a:off x="5418832"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8" name="tx268"/>
            <p:cNvSpPr/>
            <p:nvPr/>
          </p:nvSpPr>
          <p:spPr>
            <a:xfrm>
              <a:off x="584588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9" name="pl26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1956252"/>
              <a:ext cx="2135265" cy="246060"/>
            </a:xfrm>
            <a:custGeom>
              <a:avLst/>
              <a:pathLst>
                <a:path w="2135265" h="246060">
                  <a:moveTo>
                    <a:pt x="0" y="101818"/>
                  </a:moveTo>
                  <a:lnTo>
                    <a:pt x="85410" y="76363"/>
                  </a:lnTo>
                  <a:lnTo>
                    <a:pt x="170821" y="93333"/>
                  </a:lnTo>
                  <a:lnTo>
                    <a:pt x="256231" y="101818"/>
                  </a:lnTo>
                  <a:lnTo>
                    <a:pt x="341642" y="50909"/>
                  </a:lnTo>
                  <a:lnTo>
                    <a:pt x="427053" y="16969"/>
                  </a:lnTo>
                  <a:lnTo>
                    <a:pt x="512463" y="0"/>
                  </a:lnTo>
                  <a:lnTo>
                    <a:pt x="597874" y="25454"/>
                  </a:lnTo>
                  <a:lnTo>
                    <a:pt x="683284" y="76363"/>
                  </a:lnTo>
                  <a:lnTo>
                    <a:pt x="768695" y="101818"/>
                  </a:lnTo>
                  <a:lnTo>
                    <a:pt x="854106" y="59393"/>
                  </a:lnTo>
                  <a:lnTo>
                    <a:pt x="939516" y="50909"/>
                  </a:lnTo>
                  <a:lnTo>
                    <a:pt x="1024927" y="59393"/>
                  </a:lnTo>
                  <a:lnTo>
                    <a:pt x="1110337" y="59393"/>
                  </a:lnTo>
                  <a:lnTo>
                    <a:pt x="1195748" y="42424"/>
                  </a:lnTo>
                  <a:lnTo>
                    <a:pt x="1281159" y="50909"/>
                  </a:lnTo>
                  <a:lnTo>
                    <a:pt x="1366569" y="50909"/>
                  </a:lnTo>
                  <a:lnTo>
                    <a:pt x="1451980" y="59393"/>
                  </a:lnTo>
                  <a:lnTo>
                    <a:pt x="1537390" y="84848"/>
                  </a:lnTo>
                  <a:lnTo>
                    <a:pt x="1622801" y="101818"/>
                  </a:lnTo>
                  <a:lnTo>
                    <a:pt x="1708212" y="161211"/>
                  </a:lnTo>
                  <a:lnTo>
                    <a:pt x="1793622" y="237575"/>
                  </a:lnTo>
                  <a:lnTo>
                    <a:pt x="1879033" y="246060"/>
                  </a:lnTo>
                  <a:lnTo>
                    <a:pt x="1964443" y="229090"/>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89" name="pt289"/>
            <p:cNvSpPr/>
            <p:nvPr/>
          </p:nvSpPr>
          <p:spPr>
            <a:xfrm>
              <a:off x="66264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71183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9724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882660"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696807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138892"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0758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1638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824923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334640"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42005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9087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6762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761693"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tx315"/>
            <p:cNvSpPr/>
            <p:nvPr/>
          </p:nvSpPr>
          <p:spPr>
            <a:xfrm>
              <a:off x="6492549"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16" name="tx316"/>
            <p:cNvSpPr/>
            <p:nvPr/>
          </p:nvSpPr>
          <p:spPr>
            <a:xfrm>
              <a:off x="8812300"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7" name="tx317"/>
            <p:cNvSpPr/>
            <p:nvPr/>
          </p:nvSpPr>
          <p:spPr>
            <a:xfrm>
              <a:off x="8213020"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18" name="tx318"/>
            <p:cNvSpPr/>
            <p:nvPr/>
          </p:nvSpPr>
          <p:spPr>
            <a:xfrm>
              <a:off x="8640073"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9" name="pl31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071532" y="3360702"/>
              <a:ext cx="1708212" cy="475150"/>
            </a:xfrm>
            <a:custGeom>
              <a:avLst/>
              <a:pathLst>
                <a:path w="1708212" h="475150">
                  <a:moveTo>
                    <a:pt x="0" y="475150"/>
                  </a:moveTo>
                  <a:lnTo>
                    <a:pt x="85410" y="220605"/>
                  </a:lnTo>
                  <a:lnTo>
                    <a:pt x="170821" y="110302"/>
                  </a:lnTo>
                  <a:lnTo>
                    <a:pt x="256231" y="25454"/>
                  </a:lnTo>
                  <a:lnTo>
                    <a:pt x="341642" y="84848"/>
                  </a:lnTo>
                  <a:lnTo>
                    <a:pt x="427053" y="84848"/>
                  </a:lnTo>
                  <a:lnTo>
                    <a:pt x="512463" y="76363"/>
                  </a:lnTo>
                  <a:lnTo>
                    <a:pt x="597874" y="101818"/>
                  </a:lnTo>
                  <a:lnTo>
                    <a:pt x="683284" y="93333"/>
                  </a:lnTo>
                  <a:lnTo>
                    <a:pt x="768695" y="93333"/>
                  </a:lnTo>
                  <a:lnTo>
                    <a:pt x="854106" y="127272"/>
                  </a:lnTo>
                  <a:lnTo>
                    <a:pt x="939516" y="0"/>
                  </a:lnTo>
                  <a:lnTo>
                    <a:pt x="1024927" y="42424"/>
                  </a:lnTo>
                  <a:lnTo>
                    <a:pt x="1110337" y="33939"/>
                  </a:lnTo>
                  <a:lnTo>
                    <a:pt x="1195748" y="33939"/>
                  </a:lnTo>
                  <a:lnTo>
                    <a:pt x="1281159" y="127272"/>
                  </a:lnTo>
                  <a:lnTo>
                    <a:pt x="1366569" y="169696"/>
                  </a:lnTo>
                  <a:lnTo>
                    <a:pt x="1451980" y="288484"/>
                  </a:lnTo>
                  <a:lnTo>
                    <a:pt x="1537390" y="254545"/>
                  </a:lnTo>
                  <a:lnTo>
                    <a:pt x="1622801" y="152727"/>
                  </a:lnTo>
                  <a:lnTo>
                    <a:pt x="1708212" y="152727"/>
                  </a:lnTo>
                </a:path>
              </a:pathLst>
            </a:custGeom>
            <a:ln w="27101" cap="flat">
              <a:solidFill>
                <a:srgbClr val="1CABE2">
                  <a:alpha val="100000"/>
                </a:srgbClr>
              </a:solidFill>
              <a:prstDash val="solid"/>
              <a:round/>
            </a:ln>
          </p:spPr>
          <p:txBody>
            <a:bodyPr/>
            <a:lstStyle/>
            <a:p/>
          </p:txBody>
        </p:sp>
        <p:sp>
          <p:nvSpPr>
            <p:cNvPr id="339" name="pt339"/>
            <p:cNvSpPr/>
            <p:nvPr/>
          </p:nvSpPr>
          <p:spPr>
            <a:xfrm>
              <a:off x="7053481"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713889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722430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730971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39512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748053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56594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65135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73676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782217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7907587"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pt350"/>
            <p:cNvSpPr/>
            <p:nvPr/>
          </p:nvSpPr>
          <p:spPr>
            <a:xfrm>
              <a:off x="7992998"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1" name="pt351"/>
            <p:cNvSpPr/>
            <p:nvPr/>
          </p:nvSpPr>
          <p:spPr>
            <a:xfrm>
              <a:off x="80784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1638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24923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334640"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42005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8505461"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59087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8676283"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9" name="pt359"/>
            <p:cNvSpPr/>
            <p:nvPr/>
          </p:nvSpPr>
          <p:spPr>
            <a:xfrm>
              <a:off x="8761693"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6919602"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61" name="tx361"/>
            <p:cNvSpPr/>
            <p:nvPr/>
          </p:nvSpPr>
          <p:spPr>
            <a:xfrm>
              <a:off x="8812300"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62" name="tx362"/>
            <p:cNvSpPr/>
            <p:nvPr/>
          </p:nvSpPr>
          <p:spPr>
            <a:xfrm>
              <a:off x="8213020"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63" name="tx363"/>
            <p:cNvSpPr/>
            <p:nvPr/>
          </p:nvSpPr>
          <p:spPr>
            <a:xfrm>
              <a:off x="8640073"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64" name="tx36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5" name="tx36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6" name="tx36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7" name="tx36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8" name="tx36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9" name="tx36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0" name="tx37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1" name="tx37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2" name="tx37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6" name="tx40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7" name="tx40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8" name="tx40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9" name="tx40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0" name="tx41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1" name="tx41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12" name="pt4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3" name="pt4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4" name="tx4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5" name="tx4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6" name="tx416"/>
            <p:cNvSpPr/>
            <p:nvPr/>
          </p:nvSpPr>
          <p:spPr>
            <a:xfrm>
              <a:off x="2178058" y="1330710"/>
              <a:ext cx="54797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Paraguay, 2000-2025</a:t>
              </a:r>
            </a:p>
          </p:txBody>
        </p:sp>
        <p:sp>
          <p:nvSpPr>
            <p:cNvPr id="417" name="tx41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18" name="tx41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presentó la cobertura más baja (69 %), seguida de la BCG (79 %).
En comparación con 2019, la cobertura de siete vacunas disminuyó (BCG, DTP1, DTP3, IPV1, MCV2, ROTAC y YFV) y la de una vacuna aumentó (MCV1).
En comparación con 2024, la cobertura de ocho vacunas se mantuvo constante (BCG, DTP1, DTP3, IPV1, MCV1, MCV2, ROTAC y YFV).</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registró su cobertura más baja en la vacuna MCV2 (69 %), mientras que la mayoría de las demás vacunas sistemáticas se situaron entre el 79 % y el 90 %; la cobertura de 7 antígenos disminuyó desde 2019, y la de 8 antígenos se mantuvo constante desde 2024.</a:t>
            </a:r>
          </a:p>
        </p:txBody>
      </p:sp>
      <p:grpSp xmlns:pic="http://schemas.openxmlformats.org/drawingml/2006/picture">
        <p:nvGrpSpPr>
          <p:cNvPr id="421" name=""/>
          <p:cNvGrpSpPr/>
          <p:nvPr/>
        </p:nvGrpSpPr>
        <p:grpSpPr>
          <a:xfrm>
            <a:off x="292608" y="1097280"/>
            <a:ext cx="8595360" cy="28575"/>
            <a:chOff x="292608" y="1097280"/>
            <a:chExt cx="8595360" cy="28575"/>
          </a:xfrm>
        </p:grpSpPr>
        <p:sp>
          <p:nvSpPr>
            <p:cNvPr id="4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376038"/>
            </a:xfrm>
            <a:custGeom>
              <a:avLst/>
              <a:pathLst>
                <a:path w="6518190" h="1376038">
                  <a:moveTo>
                    <a:pt x="0" y="569395"/>
                  </a:moveTo>
                  <a:lnTo>
                    <a:pt x="260727" y="427046"/>
                  </a:lnTo>
                  <a:lnTo>
                    <a:pt x="521455" y="521945"/>
                  </a:lnTo>
                  <a:lnTo>
                    <a:pt x="782182" y="569395"/>
                  </a:lnTo>
                  <a:lnTo>
                    <a:pt x="1042910" y="284697"/>
                  </a:lnTo>
                  <a:lnTo>
                    <a:pt x="1303638" y="94899"/>
                  </a:lnTo>
                  <a:lnTo>
                    <a:pt x="1564365" y="0"/>
                  </a:lnTo>
                  <a:lnTo>
                    <a:pt x="1825093" y="142348"/>
                  </a:lnTo>
                  <a:lnTo>
                    <a:pt x="2085820" y="427046"/>
                  </a:lnTo>
                  <a:lnTo>
                    <a:pt x="2346548" y="569395"/>
                  </a:lnTo>
                  <a:lnTo>
                    <a:pt x="2607276" y="332147"/>
                  </a:lnTo>
                  <a:lnTo>
                    <a:pt x="2868003" y="284697"/>
                  </a:lnTo>
                  <a:lnTo>
                    <a:pt x="3128731" y="332147"/>
                  </a:lnTo>
                  <a:lnTo>
                    <a:pt x="3389458" y="332147"/>
                  </a:lnTo>
                  <a:lnTo>
                    <a:pt x="3650186" y="237248"/>
                  </a:lnTo>
                  <a:lnTo>
                    <a:pt x="3910914" y="284697"/>
                  </a:lnTo>
                  <a:lnTo>
                    <a:pt x="4171641" y="284697"/>
                  </a:lnTo>
                  <a:lnTo>
                    <a:pt x="4432369" y="332147"/>
                  </a:lnTo>
                  <a:lnTo>
                    <a:pt x="4693096" y="474496"/>
                  </a:lnTo>
                  <a:lnTo>
                    <a:pt x="4953824" y="569395"/>
                  </a:lnTo>
                  <a:lnTo>
                    <a:pt x="5214552" y="901542"/>
                  </a:lnTo>
                  <a:lnTo>
                    <a:pt x="5475279" y="1328589"/>
                  </a:lnTo>
                  <a:lnTo>
                    <a:pt x="5736007" y="1376038"/>
                  </a:lnTo>
                  <a:lnTo>
                    <a:pt x="5996734" y="1281139"/>
                  </a:lnTo>
                  <a:lnTo>
                    <a:pt x="6257462" y="854093"/>
                  </a:lnTo>
                  <a:lnTo>
                    <a:pt x="6518190" y="854093"/>
                  </a:lnTo>
                </a:path>
              </a:pathLst>
            </a:custGeom>
            <a:ln w="27101" cap="flat">
              <a:solidFill>
                <a:srgbClr val="1C86EE">
                  <a:alpha val="100000"/>
                </a:srgbClr>
              </a:solidFill>
              <a:prstDash val="solid"/>
              <a:round/>
            </a:ln>
          </p:spPr>
          <p:txBody>
            <a:bodyPr/>
            <a:lstStyle/>
            <a:p/>
          </p:txBody>
        </p:sp>
        <p:sp>
          <p:nvSpPr>
            <p:cNvPr id="39" name="pl39"/>
            <p:cNvSpPr/>
            <p:nvPr/>
          </p:nvSpPr>
          <p:spPr>
            <a:xfrm>
              <a:off x="1917438" y="1215496"/>
              <a:ext cx="5736007" cy="1138790"/>
            </a:xfrm>
            <a:custGeom>
              <a:avLst/>
              <a:pathLst>
                <a:path w="5736007" h="1138790">
                  <a:moveTo>
                    <a:pt x="0" y="332147"/>
                  </a:moveTo>
                  <a:lnTo>
                    <a:pt x="260727" y="142348"/>
                  </a:lnTo>
                  <a:lnTo>
                    <a:pt x="521455" y="47449"/>
                  </a:lnTo>
                  <a:lnTo>
                    <a:pt x="782182" y="47449"/>
                  </a:lnTo>
                  <a:lnTo>
                    <a:pt x="1042910" y="332147"/>
                  </a:lnTo>
                  <a:lnTo>
                    <a:pt x="1303638" y="284697"/>
                  </a:lnTo>
                  <a:lnTo>
                    <a:pt x="1564365" y="379596"/>
                  </a:lnTo>
                  <a:lnTo>
                    <a:pt x="1825093" y="94899"/>
                  </a:lnTo>
                  <a:lnTo>
                    <a:pt x="2085820" y="94899"/>
                  </a:lnTo>
                  <a:lnTo>
                    <a:pt x="2346548" y="94899"/>
                  </a:lnTo>
                  <a:lnTo>
                    <a:pt x="2607276" y="142348"/>
                  </a:lnTo>
                  <a:lnTo>
                    <a:pt x="2868003" y="0"/>
                  </a:lnTo>
                  <a:lnTo>
                    <a:pt x="3128731" y="47449"/>
                  </a:lnTo>
                  <a:lnTo>
                    <a:pt x="3389458" y="47449"/>
                  </a:lnTo>
                  <a:lnTo>
                    <a:pt x="3650186" y="94899"/>
                  </a:lnTo>
                  <a:lnTo>
                    <a:pt x="3910914" y="237248"/>
                  </a:lnTo>
                  <a:lnTo>
                    <a:pt x="4171641" y="332147"/>
                  </a:lnTo>
                  <a:lnTo>
                    <a:pt x="4432369" y="664294"/>
                  </a:lnTo>
                  <a:lnTo>
                    <a:pt x="4693096" y="1091341"/>
                  </a:lnTo>
                  <a:lnTo>
                    <a:pt x="4953824" y="1138790"/>
                  </a:lnTo>
                  <a:lnTo>
                    <a:pt x="5214552" y="1043891"/>
                  </a:lnTo>
                  <a:lnTo>
                    <a:pt x="5475279" y="616844"/>
                  </a:lnTo>
                  <a:lnTo>
                    <a:pt x="5736007" y="616844"/>
                  </a:lnTo>
                </a:path>
              </a:pathLst>
            </a:custGeom>
            <a:ln w="27101" cap="flat">
              <a:solidFill>
                <a:srgbClr val="80BD41">
                  <a:alpha val="100000"/>
                </a:srgbClr>
              </a:solidFill>
              <a:prstDash val="solid"/>
              <a:round/>
            </a:ln>
          </p:spPr>
          <p:txBody>
            <a:bodyPr/>
            <a:lstStyle/>
            <a:p/>
          </p:txBody>
        </p:sp>
        <p:sp>
          <p:nvSpPr>
            <p:cNvPr id="40" name="pl40"/>
            <p:cNvSpPr/>
            <p:nvPr/>
          </p:nvSpPr>
          <p:spPr>
            <a:xfrm>
              <a:off x="1917438" y="1215496"/>
              <a:ext cx="5736007" cy="1138790"/>
            </a:xfrm>
            <a:custGeom>
              <a:avLst/>
              <a:pathLst>
                <a:path w="5736007" h="1138790">
                  <a:moveTo>
                    <a:pt x="0" y="332147"/>
                  </a:moveTo>
                  <a:lnTo>
                    <a:pt x="260727" y="47449"/>
                  </a:lnTo>
                  <a:lnTo>
                    <a:pt x="521455" y="0"/>
                  </a:lnTo>
                  <a:lnTo>
                    <a:pt x="782182" y="47449"/>
                  </a:lnTo>
                  <a:lnTo>
                    <a:pt x="1042910" y="237248"/>
                  </a:lnTo>
                  <a:lnTo>
                    <a:pt x="1303638" y="284697"/>
                  </a:lnTo>
                  <a:lnTo>
                    <a:pt x="1564365" y="379596"/>
                  </a:lnTo>
                  <a:lnTo>
                    <a:pt x="1825093" y="94899"/>
                  </a:lnTo>
                  <a:lnTo>
                    <a:pt x="2085820" y="94899"/>
                  </a:lnTo>
                  <a:lnTo>
                    <a:pt x="2346548" y="94899"/>
                  </a:lnTo>
                  <a:lnTo>
                    <a:pt x="2607276" y="142348"/>
                  </a:lnTo>
                  <a:lnTo>
                    <a:pt x="2868003" y="0"/>
                  </a:lnTo>
                  <a:lnTo>
                    <a:pt x="3128731" y="47449"/>
                  </a:lnTo>
                  <a:lnTo>
                    <a:pt x="3389458" y="47449"/>
                  </a:lnTo>
                  <a:lnTo>
                    <a:pt x="3650186" y="94899"/>
                  </a:lnTo>
                  <a:lnTo>
                    <a:pt x="3910914" y="237248"/>
                  </a:lnTo>
                  <a:lnTo>
                    <a:pt x="4171641" y="332147"/>
                  </a:lnTo>
                  <a:lnTo>
                    <a:pt x="4432369" y="664294"/>
                  </a:lnTo>
                  <a:lnTo>
                    <a:pt x="4693096" y="1091341"/>
                  </a:lnTo>
                  <a:lnTo>
                    <a:pt x="4953824" y="1138790"/>
                  </a:lnTo>
                  <a:lnTo>
                    <a:pt x="5214552" y="1043891"/>
                  </a:lnTo>
                  <a:lnTo>
                    <a:pt x="5475279" y="616844"/>
                  </a:lnTo>
                  <a:lnTo>
                    <a:pt x="5736007" y="616844"/>
                  </a:lnTo>
                </a:path>
              </a:pathLst>
            </a:custGeom>
            <a:ln w="27101" cap="flat">
              <a:solidFill>
                <a:srgbClr val="EE00EE">
                  <a:alpha val="100000"/>
                </a:srgbClr>
              </a:solidFill>
              <a:prstDash val="solid"/>
              <a:round/>
            </a:ln>
          </p:spPr>
          <p:txBody>
            <a:bodyPr/>
            <a:lstStyle/>
            <a:p/>
          </p:txBody>
        </p:sp>
        <p:sp>
          <p:nvSpPr>
            <p:cNvPr id="41" name="pl41"/>
            <p:cNvSpPr/>
            <p:nvPr/>
          </p:nvSpPr>
          <p:spPr>
            <a:xfrm>
              <a:off x="4524714" y="1832341"/>
              <a:ext cx="3128731" cy="2941875"/>
            </a:xfrm>
            <a:custGeom>
              <a:avLst/>
              <a:pathLst>
                <a:path w="3128731" h="2941875">
                  <a:moveTo>
                    <a:pt x="0" y="47449"/>
                  </a:moveTo>
                  <a:lnTo>
                    <a:pt x="260727" y="0"/>
                  </a:lnTo>
                  <a:lnTo>
                    <a:pt x="521455" y="284697"/>
                  </a:lnTo>
                  <a:lnTo>
                    <a:pt x="782182" y="284697"/>
                  </a:lnTo>
                  <a:lnTo>
                    <a:pt x="1042910" y="284697"/>
                  </a:lnTo>
                  <a:lnTo>
                    <a:pt x="1303638" y="284697"/>
                  </a:lnTo>
                  <a:lnTo>
                    <a:pt x="1564365" y="427046"/>
                  </a:lnTo>
                  <a:lnTo>
                    <a:pt x="1825093" y="1518387"/>
                  </a:lnTo>
                  <a:lnTo>
                    <a:pt x="2085820" y="2230131"/>
                  </a:lnTo>
                  <a:lnTo>
                    <a:pt x="2346548" y="2941875"/>
                  </a:lnTo>
                  <a:lnTo>
                    <a:pt x="2607276" y="2657178"/>
                  </a:lnTo>
                  <a:lnTo>
                    <a:pt x="2868003" y="1565837"/>
                  </a:lnTo>
                  <a:lnTo>
                    <a:pt x="3128731" y="1803085"/>
                  </a:lnTo>
                </a:path>
              </a:pathLst>
            </a:custGeom>
            <a:ln w="27101" cap="flat">
              <a:solidFill>
                <a:srgbClr val="6A3D9A">
                  <a:alpha val="100000"/>
                </a:srgbClr>
              </a:solidFill>
              <a:prstDash val="solid"/>
              <a:round/>
            </a:ln>
          </p:spPr>
          <p:txBody>
            <a:bodyPr/>
            <a:lstStyle/>
            <a:p/>
          </p:txBody>
        </p:sp>
        <p:sp>
          <p:nvSpPr>
            <p:cNvPr id="42" name="pl42"/>
            <p:cNvSpPr/>
            <p:nvPr/>
          </p:nvSpPr>
          <p:spPr>
            <a:xfrm>
              <a:off x="5306897" y="1168047"/>
              <a:ext cx="2346548" cy="759193"/>
            </a:xfrm>
            <a:custGeom>
              <a:avLst/>
              <a:pathLst>
                <a:path w="2346548" h="759193">
                  <a:moveTo>
                    <a:pt x="0" y="0"/>
                  </a:moveTo>
                  <a:lnTo>
                    <a:pt x="260727" y="0"/>
                  </a:lnTo>
                  <a:lnTo>
                    <a:pt x="521455" y="94899"/>
                  </a:lnTo>
                  <a:lnTo>
                    <a:pt x="782182" y="284697"/>
                  </a:lnTo>
                  <a:lnTo>
                    <a:pt x="1042910" y="474496"/>
                  </a:lnTo>
                  <a:lnTo>
                    <a:pt x="1303638" y="759193"/>
                  </a:lnTo>
                  <a:lnTo>
                    <a:pt x="1564365" y="569395"/>
                  </a:lnTo>
                  <a:lnTo>
                    <a:pt x="1825093" y="664294"/>
                  </a:lnTo>
                  <a:lnTo>
                    <a:pt x="2085820" y="569395"/>
                  </a:lnTo>
                  <a:lnTo>
                    <a:pt x="2346548" y="569395"/>
                  </a:lnTo>
                </a:path>
              </a:pathLst>
            </a:custGeom>
            <a:ln w="27101" cap="flat">
              <a:solidFill>
                <a:srgbClr val="E31A1C">
                  <a:alpha val="100000"/>
                </a:srgbClr>
              </a:solidFill>
              <a:prstDash val="solid"/>
              <a:round/>
            </a:ln>
          </p:spPr>
          <p:txBody>
            <a:bodyPr/>
            <a:lstStyle/>
            <a:p/>
          </p:txBody>
        </p:sp>
        <p:sp>
          <p:nvSpPr>
            <p:cNvPr id="43" name="pl43"/>
            <p:cNvSpPr/>
            <p:nvPr/>
          </p:nvSpPr>
          <p:spPr>
            <a:xfrm>
              <a:off x="6610535" y="1832341"/>
              <a:ext cx="1042910" cy="332147"/>
            </a:xfrm>
            <a:custGeom>
              <a:avLst/>
              <a:pathLst>
                <a:path w="1042910" h="332147">
                  <a:moveTo>
                    <a:pt x="0" y="332147"/>
                  </a:moveTo>
                  <a:lnTo>
                    <a:pt x="260727" y="237248"/>
                  </a:lnTo>
                  <a:lnTo>
                    <a:pt x="521455" y="237248"/>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1850534"/>
            </a:xfrm>
            <a:custGeom>
              <a:avLst/>
              <a:pathLst>
                <a:path w="6518190" h="1850534">
                  <a:moveTo>
                    <a:pt x="0" y="47449"/>
                  </a:moveTo>
                  <a:lnTo>
                    <a:pt x="260727" y="142348"/>
                  </a:lnTo>
                  <a:lnTo>
                    <a:pt x="521455" y="332147"/>
                  </a:lnTo>
                  <a:lnTo>
                    <a:pt x="782182" y="94899"/>
                  </a:lnTo>
                  <a:lnTo>
                    <a:pt x="1042910" y="94899"/>
                  </a:lnTo>
                  <a:lnTo>
                    <a:pt x="1303638" y="94899"/>
                  </a:lnTo>
                  <a:lnTo>
                    <a:pt x="1564365" y="94899"/>
                  </a:lnTo>
                  <a:lnTo>
                    <a:pt x="1825093" y="94899"/>
                  </a:lnTo>
                  <a:lnTo>
                    <a:pt x="2085820" y="94899"/>
                  </a:lnTo>
                  <a:lnTo>
                    <a:pt x="2346548" y="94899"/>
                  </a:lnTo>
                  <a:lnTo>
                    <a:pt x="2607276" y="0"/>
                  </a:lnTo>
                  <a:lnTo>
                    <a:pt x="2868003" y="94899"/>
                  </a:lnTo>
                  <a:lnTo>
                    <a:pt x="3128731" y="237248"/>
                  </a:lnTo>
                  <a:lnTo>
                    <a:pt x="3389458" y="237248"/>
                  </a:lnTo>
                  <a:lnTo>
                    <a:pt x="3650186" y="427046"/>
                  </a:lnTo>
                  <a:lnTo>
                    <a:pt x="3910914" y="711744"/>
                  </a:lnTo>
                  <a:lnTo>
                    <a:pt x="4171641" y="379596"/>
                  </a:lnTo>
                  <a:lnTo>
                    <a:pt x="4432369" y="47449"/>
                  </a:lnTo>
                  <a:lnTo>
                    <a:pt x="4693096" y="0"/>
                  </a:lnTo>
                  <a:lnTo>
                    <a:pt x="4953824" y="284697"/>
                  </a:lnTo>
                  <a:lnTo>
                    <a:pt x="5214552" y="616844"/>
                  </a:lnTo>
                  <a:lnTo>
                    <a:pt x="5475279" y="1186240"/>
                  </a:lnTo>
                  <a:lnTo>
                    <a:pt x="5736007" y="1850534"/>
                  </a:lnTo>
                  <a:lnTo>
                    <a:pt x="5996734" y="474496"/>
                  </a:lnTo>
                  <a:lnTo>
                    <a:pt x="6257462" y="142348"/>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2438893" y="1500194"/>
              <a:ext cx="5214552" cy="2657178"/>
            </a:xfrm>
            <a:custGeom>
              <a:avLst/>
              <a:pathLst>
                <a:path w="5214552" h="2657178">
                  <a:moveTo>
                    <a:pt x="0" y="2657178"/>
                  </a:moveTo>
                  <a:lnTo>
                    <a:pt x="260727" y="1233689"/>
                  </a:lnTo>
                  <a:lnTo>
                    <a:pt x="521455" y="616844"/>
                  </a:lnTo>
                  <a:lnTo>
                    <a:pt x="782182" y="142348"/>
                  </a:lnTo>
                  <a:lnTo>
                    <a:pt x="1042910" y="474496"/>
                  </a:lnTo>
                  <a:lnTo>
                    <a:pt x="1303638" y="474496"/>
                  </a:lnTo>
                  <a:lnTo>
                    <a:pt x="1564365" y="427046"/>
                  </a:lnTo>
                  <a:lnTo>
                    <a:pt x="1825093" y="569395"/>
                  </a:lnTo>
                  <a:lnTo>
                    <a:pt x="2085820" y="521945"/>
                  </a:lnTo>
                  <a:lnTo>
                    <a:pt x="2346548" y="521945"/>
                  </a:lnTo>
                  <a:lnTo>
                    <a:pt x="2607276" y="711744"/>
                  </a:lnTo>
                  <a:lnTo>
                    <a:pt x="2868003" y="0"/>
                  </a:lnTo>
                  <a:lnTo>
                    <a:pt x="3128731" y="237248"/>
                  </a:lnTo>
                  <a:lnTo>
                    <a:pt x="3389458" y="189798"/>
                  </a:lnTo>
                  <a:lnTo>
                    <a:pt x="3650186" y="189798"/>
                  </a:lnTo>
                  <a:lnTo>
                    <a:pt x="3910914" y="711744"/>
                  </a:lnTo>
                  <a:lnTo>
                    <a:pt x="4171641" y="948992"/>
                  </a:lnTo>
                  <a:lnTo>
                    <a:pt x="4432369" y="1613286"/>
                  </a:lnTo>
                  <a:lnTo>
                    <a:pt x="4693096" y="1423488"/>
                  </a:lnTo>
                  <a:lnTo>
                    <a:pt x="4953824" y="854093"/>
                  </a:lnTo>
                  <a:lnTo>
                    <a:pt x="5214552" y="854093"/>
                  </a:lnTo>
                </a:path>
              </a:pathLst>
            </a:custGeom>
            <a:ln w="27101" cap="flat">
              <a:solidFill>
                <a:srgbClr val="008B00">
                  <a:alpha val="100000"/>
                </a:srgbClr>
              </a:solidFill>
              <a:prstDash val="solid"/>
              <a:round/>
            </a:ln>
          </p:spPr>
          <p:txBody>
            <a:bodyPr/>
            <a:lstStyle/>
            <a:p/>
          </p:txBody>
        </p:sp>
        <p:sp>
          <p:nvSpPr>
            <p:cNvPr id="46" name="pl46"/>
            <p:cNvSpPr/>
            <p:nvPr/>
          </p:nvSpPr>
          <p:spPr>
            <a:xfrm>
              <a:off x="4263986" y="930799"/>
              <a:ext cx="3389458" cy="1755635"/>
            </a:xfrm>
            <a:custGeom>
              <a:avLst/>
              <a:pathLst>
                <a:path w="3389458" h="1755635">
                  <a:moveTo>
                    <a:pt x="0" y="806643"/>
                  </a:moveTo>
                  <a:lnTo>
                    <a:pt x="260727" y="427046"/>
                  </a:lnTo>
                  <a:lnTo>
                    <a:pt x="521455" y="616844"/>
                  </a:lnTo>
                  <a:lnTo>
                    <a:pt x="782182" y="427046"/>
                  </a:lnTo>
                  <a:lnTo>
                    <a:pt x="1042910" y="0"/>
                  </a:lnTo>
                  <a:lnTo>
                    <a:pt x="1303638" y="284697"/>
                  </a:lnTo>
                  <a:lnTo>
                    <a:pt x="1564365" y="237248"/>
                  </a:lnTo>
                  <a:lnTo>
                    <a:pt x="1825093" y="474496"/>
                  </a:lnTo>
                  <a:lnTo>
                    <a:pt x="2085820" y="806643"/>
                  </a:lnTo>
                  <a:lnTo>
                    <a:pt x="2346548" y="1755635"/>
                  </a:lnTo>
                  <a:lnTo>
                    <a:pt x="2607276" y="1186240"/>
                  </a:lnTo>
                  <a:lnTo>
                    <a:pt x="2868003" y="1043891"/>
                  </a:lnTo>
                  <a:lnTo>
                    <a:pt x="3128731" y="379596"/>
                  </a:lnTo>
                  <a:lnTo>
                    <a:pt x="3389458" y="379596"/>
                  </a:lnTo>
                </a:path>
              </a:pathLst>
            </a:custGeom>
            <a:ln w="27101" cap="flat">
              <a:solidFill>
                <a:srgbClr val="9A32CD">
                  <a:alpha val="100000"/>
                </a:srgbClr>
              </a:solidFill>
              <a:prstDash val="solid"/>
              <a:round/>
            </a:ln>
          </p:spPr>
          <p:txBody>
            <a:bodyPr/>
            <a:lstStyle/>
            <a:p/>
          </p:txBody>
        </p:sp>
        <p:sp>
          <p:nvSpPr>
            <p:cNvPr id="47" name="pl47"/>
            <p:cNvSpPr/>
            <p:nvPr/>
          </p:nvSpPr>
          <p:spPr>
            <a:xfrm>
              <a:off x="3742531" y="1215496"/>
              <a:ext cx="3910914" cy="1755635"/>
            </a:xfrm>
            <a:custGeom>
              <a:avLst/>
              <a:pathLst>
                <a:path w="3910914" h="1755635">
                  <a:moveTo>
                    <a:pt x="0" y="1755635"/>
                  </a:moveTo>
                  <a:lnTo>
                    <a:pt x="260727" y="379596"/>
                  </a:lnTo>
                  <a:lnTo>
                    <a:pt x="521455" y="332147"/>
                  </a:lnTo>
                  <a:lnTo>
                    <a:pt x="782182" y="332147"/>
                  </a:lnTo>
                  <a:lnTo>
                    <a:pt x="1042910" y="142348"/>
                  </a:lnTo>
                  <a:lnTo>
                    <a:pt x="1303638" y="94899"/>
                  </a:lnTo>
                  <a:lnTo>
                    <a:pt x="1564365" y="94899"/>
                  </a:lnTo>
                  <a:lnTo>
                    <a:pt x="1825093" y="0"/>
                  </a:lnTo>
                  <a:lnTo>
                    <a:pt x="2085820" y="94899"/>
                  </a:lnTo>
                  <a:lnTo>
                    <a:pt x="2346548" y="332147"/>
                  </a:lnTo>
                  <a:lnTo>
                    <a:pt x="2607276" y="616844"/>
                  </a:lnTo>
                  <a:lnTo>
                    <a:pt x="2868003" y="1186240"/>
                  </a:lnTo>
                  <a:lnTo>
                    <a:pt x="3128731" y="711744"/>
                  </a:lnTo>
                  <a:lnTo>
                    <a:pt x="3389458" y="806643"/>
                  </a:lnTo>
                  <a:lnTo>
                    <a:pt x="3650186" y="616844"/>
                  </a:lnTo>
                  <a:lnTo>
                    <a:pt x="3910914" y="616844"/>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1850534"/>
            </a:xfrm>
            <a:custGeom>
              <a:avLst/>
              <a:pathLst>
                <a:path w="6518190" h="1850534">
                  <a:moveTo>
                    <a:pt x="0" y="47449"/>
                  </a:moveTo>
                  <a:lnTo>
                    <a:pt x="260727" y="142348"/>
                  </a:lnTo>
                  <a:lnTo>
                    <a:pt x="521455" y="332147"/>
                  </a:lnTo>
                  <a:lnTo>
                    <a:pt x="782182" y="94899"/>
                  </a:lnTo>
                  <a:lnTo>
                    <a:pt x="1042910" y="94899"/>
                  </a:lnTo>
                  <a:lnTo>
                    <a:pt x="1303638" y="94899"/>
                  </a:lnTo>
                  <a:lnTo>
                    <a:pt x="1564365" y="94899"/>
                  </a:lnTo>
                  <a:lnTo>
                    <a:pt x="1825093" y="94899"/>
                  </a:lnTo>
                  <a:lnTo>
                    <a:pt x="2085820" y="94899"/>
                  </a:lnTo>
                  <a:lnTo>
                    <a:pt x="2346548" y="94899"/>
                  </a:lnTo>
                  <a:lnTo>
                    <a:pt x="2607276" y="0"/>
                  </a:lnTo>
                  <a:lnTo>
                    <a:pt x="2868003" y="94899"/>
                  </a:lnTo>
                  <a:lnTo>
                    <a:pt x="3128731" y="237248"/>
                  </a:lnTo>
                  <a:lnTo>
                    <a:pt x="3389458" y="237248"/>
                  </a:lnTo>
                  <a:lnTo>
                    <a:pt x="3650186" y="427046"/>
                  </a:lnTo>
                  <a:lnTo>
                    <a:pt x="3910914" y="711744"/>
                  </a:lnTo>
                  <a:lnTo>
                    <a:pt x="4171641" y="379596"/>
                  </a:lnTo>
                  <a:lnTo>
                    <a:pt x="4432369" y="47449"/>
                  </a:lnTo>
                  <a:lnTo>
                    <a:pt x="4693096" y="0"/>
                  </a:lnTo>
                  <a:lnTo>
                    <a:pt x="4953824" y="284697"/>
                  </a:lnTo>
                  <a:lnTo>
                    <a:pt x="5214552" y="616844"/>
                  </a:lnTo>
                  <a:lnTo>
                    <a:pt x="5475279" y="1186240"/>
                  </a:lnTo>
                  <a:lnTo>
                    <a:pt x="5736007" y="1850534"/>
                  </a:lnTo>
                  <a:lnTo>
                    <a:pt x="5996734" y="474496"/>
                  </a:lnTo>
                  <a:lnTo>
                    <a:pt x="6257462" y="142348"/>
                  </a:lnTo>
                  <a:lnTo>
                    <a:pt x="6518190" y="142348"/>
                  </a:lnTo>
                </a:path>
              </a:pathLst>
            </a:custGeom>
            <a:ln w="27101" cap="flat">
              <a:solidFill>
                <a:srgbClr val="FB9A99">
                  <a:alpha val="100000"/>
                </a:srgbClr>
              </a:solidFill>
              <a:prstDash val="solid"/>
              <a:round/>
            </a:ln>
          </p:spPr>
          <p:txBody>
            <a:bodyPr/>
            <a:lstStyle/>
            <a:p/>
          </p:txBody>
        </p:sp>
        <p:sp>
          <p:nvSpPr>
            <p:cNvPr id="49" name="pl49"/>
            <p:cNvSpPr/>
            <p:nvPr/>
          </p:nvSpPr>
          <p:spPr>
            <a:xfrm>
              <a:off x="7665346" y="783767"/>
              <a:ext cx="717598" cy="518037"/>
            </a:xfrm>
            <a:custGeom>
              <a:avLst/>
              <a:pathLst>
                <a:path w="717598" h="518037">
                  <a:moveTo>
                    <a:pt x="717598" y="0"/>
                  </a:moveTo>
                  <a:lnTo>
                    <a:pt x="0" y="518037"/>
                  </a:lnTo>
                </a:path>
              </a:pathLst>
            </a:custGeom>
          </p:spPr>
          <p:txBody>
            <a:bodyPr/>
            <a:lstStyle/>
            <a:p/>
          </p:txBody>
        </p:sp>
        <p:sp>
          <p:nvSpPr>
            <p:cNvPr id="50" name="pl50"/>
            <p:cNvSpPr/>
            <p:nvPr/>
          </p:nvSpPr>
          <p:spPr>
            <a:xfrm>
              <a:off x="7671399" y="1293942"/>
              <a:ext cx="687461" cy="62276"/>
            </a:xfrm>
            <a:custGeom>
              <a:avLst/>
              <a:pathLst>
                <a:path w="687461" h="62276">
                  <a:moveTo>
                    <a:pt x="687461" y="0"/>
                  </a:moveTo>
                  <a:lnTo>
                    <a:pt x="0" y="62276"/>
                  </a:lnTo>
                </a:path>
              </a:pathLst>
            </a:custGeom>
          </p:spPr>
          <p:txBody>
            <a:bodyPr/>
            <a:lstStyle/>
            <a:p/>
          </p:txBody>
        </p:sp>
        <p:sp>
          <p:nvSpPr>
            <p:cNvPr id="51" name="pl51"/>
            <p:cNvSpPr/>
            <p:nvPr/>
          </p:nvSpPr>
          <p:spPr>
            <a:xfrm>
              <a:off x="7667693" y="1041822"/>
              <a:ext cx="624738" cy="308977"/>
            </a:xfrm>
            <a:custGeom>
              <a:avLst/>
              <a:pathLst>
                <a:path w="624738" h="308977">
                  <a:moveTo>
                    <a:pt x="624738" y="0"/>
                  </a:moveTo>
                  <a:lnTo>
                    <a:pt x="0" y="308977"/>
                  </a:lnTo>
                </a:path>
              </a:pathLst>
            </a:custGeom>
          </p:spPr>
          <p:txBody>
            <a:bodyPr/>
            <a:lstStyle/>
            <a:p/>
          </p:txBody>
        </p:sp>
        <p:sp>
          <p:nvSpPr>
            <p:cNvPr id="52" name="pl52"/>
            <p:cNvSpPr/>
            <p:nvPr/>
          </p:nvSpPr>
          <p:spPr>
            <a:xfrm>
              <a:off x="7670431" y="1555936"/>
              <a:ext cx="754595" cy="177510"/>
            </a:xfrm>
            <a:custGeom>
              <a:avLst/>
              <a:pathLst>
                <a:path w="754595" h="177510">
                  <a:moveTo>
                    <a:pt x="754595" y="0"/>
                  </a:moveTo>
                  <a:lnTo>
                    <a:pt x="0" y="177510"/>
                  </a:lnTo>
                </a:path>
              </a:pathLst>
            </a:custGeom>
          </p:spPr>
          <p:txBody>
            <a:bodyPr/>
            <a:lstStyle/>
            <a:p/>
          </p:txBody>
        </p:sp>
        <p:sp>
          <p:nvSpPr>
            <p:cNvPr id="53" name="pl53"/>
            <p:cNvSpPr/>
            <p:nvPr/>
          </p:nvSpPr>
          <p:spPr>
            <a:xfrm>
              <a:off x="7660895" y="1842721"/>
              <a:ext cx="722050" cy="1006012"/>
            </a:xfrm>
            <a:custGeom>
              <a:avLst/>
              <a:pathLst>
                <a:path w="722050" h="1006012">
                  <a:moveTo>
                    <a:pt x="722050" y="1006012"/>
                  </a:moveTo>
                  <a:lnTo>
                    <a:pt x="0" y="0"/>
                  </a:lnTo>
                </a:path>
              </a:pathLst>
            </a:custGeom>
          </p:spPr>
          <p:txBody>
            <a:bodyPr/>
            <a:lstStyle/>
            <a:p/>
          </p:txBody>
        </p:sp>
        <p:sp>
          <p:nvSpPr>
            <p:cNvPr id="54" name="pl54"/>
            <p:cNvSpPr/>
            <p:nvPr/>
          </p:nvSpPr>
          <p:spPr>
            <a:xfrm>
              <a:off x="7665255" y="1840982"/>
              <a:ext cx="663328" cy="485309"/>
            </a:xfrm>
            <a:custGeom>
              <a:avLst/>
              <a:pathLst>
                <a:path w="663328" h="485309">
                  <a:moveTo>
                    <a:pt x="663328" y="485309"/>
                  </a:moveTo>
                  <a:lnTo>
                    <a:pt x="0" y="0"/>
                  </a:lnTo>
                </a:path>
              </a:pathLst>
            </a:custGeom>
          </p:spPr>
          <p:txBody>
            <a:bodyPr/>
            <a:lstStyle/>
            <a:p/>
          </p:txBody>
        </p:sp>
        <p:sp>
          <p:nvSpPr>
            <p:cNvPr id="55" name="pl55"/>
            <p:cNvSpPr/>
            <p:nvPr/>
          </p:nvSpPr>
          <p:spPr>
            <a:xfrm>
              <a:off x="7663351" y="1841878"/>
              <a:ext cx="773743" cy="744871"/>
            </a:xfrm>
            <a:custGeom>
              <a:avLst/>
              <a:pathLst>
                <a:path w="773743" h="744871">
                  <a:moveTo>
                    <a:pt x="773743" y="744871"/>
                  </a:moveTo>
                  <a:lnTo>
                    <a:pt x="0" y="0"/>
                  </a:lnTo>
                </a:path>
              </a:pathLst>
            </a:custGeom>
          </p:spPr>
          <p:txBody>
            <a:bodyPr/>
            <a:lstStyle/>
            <a:p/>
          </p:txBody>
        </p:sp>
        <p:sp>
          <p:nvSpPr>
            <p:cNvPr id="56" name="pl56"/>
            <p:cNvSpPr/>
            <p:nvPr/>
          </p:nvSpPr>
          <p:spPr>
            <a:xfrm>
              <a:off x="7669640" y="1837470"/>
              <a:ext cx="737389" cy="233533"/>
            </a:xfrm>
            <a:custGeom>
              <a:avLst/>
              <a:pathLst>
                <a:path w="737389" h="233533">
                  <a:moveTo>
                    <a:pt x="737389" y="233533"/>
                  </a:moveTo>
                  <a:lnTo>
                    <a:pt x="0" y="0"/>
                  </a:lnTo>
                </a:path>
              </a:pathLst>
            </a:custGeom>
          </p:spPr>
          <p:txBody>
            <a:bodyPr/>
            <a:lstStyle/>
            <a:p/>
          </p:txBody>
        </p:sp>
        <p:sp>
          <p:nvSpPr>
            <p:cNvPr id="57" name="pl57"/>
            <p:cNvSpPr/>
            <p:nvPr/>
          </p:nvSpPr>
          <p:spPr>
            <a:xfrm>
              <a:off x="7671568" y="1812989"/>
              <a:ext cx="681206" cy="18850"/>
            </a:xfrm>
            <a:custGeom>
              <a:avLst/>
              <a:pathLst>
                <a:path w="681206" h="18850">
                  <a:moveTo>
                    <a:pt x="681206" y="0"/>
                  </a:moveTo>
                  <a:lnTo>
                    <a:pt x="0" y="18850"/>
                  </a:lnTo>
                </a:path>
              </a:pathLst>
            </a:custGeom>
          </p:spPr>
          <p:txBody>
            <a:bodyPr/>
            <a:lstStyle/>
            <a:p/>
          </p:txBody>
        </p:sp>
        <p:sp>
          <p:nvSpPr>
            <p:cNvPr id="58" name="pl58"/>
            <p:cNvSpPr/>
            <p:nvPr/>
          </p:nvSpPr>
          <p:spPr>
            <a:xfrm>
              <a:off x="7662591" y="2364118"/>
              <a:ext cx="696270" cy="748431"/>
            </a:xfrm>
            <a:custGeom>
              <a:avLst/>
              <a:pathLst>
                <a:path w="696270" h="748431">
                  <a:moveTo>
                    <a:pt x="696270" y="748431"/>
                  </a:moveTo>
                  <a:lnTo>
                    <a:pt x="0" y="0"/>
                  </a:lnTo>
                </a:path>
              </a:pathLst>
            </a:custGeom>
          </p:spPr>
          <p:txBody>
            <a:bodyPr/>
            <a:lstStyle/>
            <a:p/>
          </p:txBody>
        </p:sp>
        <p:sp>
          <p:nvSpPr>
            <p:cNvPr id="59" name="pl59"/>
            <p:cNvSpPr/>
            <p:nvPr/>
          </p:nvSpPr>
          <p:spPr>
            <a:xfrm>
              <a:off x="7671585" y="3635427"/>
              <a:ext cx="711359" cy="3"/>
            </a:xfrm>
            <a:custGeom>
              <a:avLst/>
              <a:pathLst>
                <a:path w="711359" h="3">
                  <a:moveTo>
                    <a:pt x="711359" y="3"/>
                  </a:moveTo>
                  <a:lnTo>
                    <a:pt x="0" y="0"/>
                  </a:lnTo>
                </a:path>
              </a:pathLst>
            </a:custGeom>
          </p:spPr>
          <p:txBody>
            <a:bodyPr/>
            <a:lstStyle/>
            <a:p/>
          </p:txBody>
        </p:sp>
        <p:sp>
          <p:nvSpPr>
            <p:cNvPr id="60" name="pg60"/>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62" name="pg62"/>
            <p:cNvSpPr/>
            <p:nvPr/>
          </p:nvSpPr>
          <p:spPr>
            <a:xfrm>
              <a:off x="8290281" y="12087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2502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4" name="pg64"/>
            <p:cNvSpPr/>
            <p:nvPr/>
          </p:nvSpPr>
          <p:spPr>
            <a:xfrm>
              <a:off x="8223851" y="94935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99089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6" name="pg66"/>
            <p:cNvSpPr/>
            <p:nvPr/>
          </p:nvSpPr>
          <p:spPr>
            <a:xfrm>
              <a:off x="8356446" y="146752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0906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8" name="pg68"/>
            <p:cNvSpPr/>
            <p:nvPr/>
          </p:nvSpPr>
          <p:spPr>
            <a:xfrm>
              <a:off x="8314365" y="27699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8115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0" name="pg70"/>
            <p:cNvSpPr/>
            <p:nvPr/>
          </p:nvSpPr>
          <p:spPr>
            <a:xfrm>
              <a:off x="8260004" y="224976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27261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2" name="pg72"/>
            <p:cNvSpPr/>
            <p:nvPr/>
          </p:nvSpPr>
          <p:spPr>
            <a:xfrm>
              <a:off x="8368515" y="250873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55027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4" name="pg74"/>
            <p:cNvSpPr/>
            <p:nvPr/>
          </p:nvSpPr>
          <p:spPr>
            <a:xfrm>
              <a:off x="8338449" y="199173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03327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80%</a:t>
              </a:r>
            </a:p>
          </p:txBody>
        </p:sp>
        <p:sp>
          <p:nvSpPr>
            <p:cNvPr id="76" name="pg76"/>
            <p:cNvSpPr/>
            <p:nvPr/>
          </p:nvSpPr>
          <p:spPr>
            <a:xfrm>
              <a:off x="8284194" y="172845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176998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8" name="pg78"/>
            <p:cNvSpPr/>
            <p:nvPr/>
          </p:nvSpPr>
          <p:spPr>
            <a:xfrm>
              <a:off x="8290281" y="30349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64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69%</a:t>
              </a:r>
            </a:p>
          </p:txBody>
        </p:sp>
        <p:sp>
          <p:nvSpPr>
            <p:cNvPr id="80" name="pg80"/>
            <p:cNvSpPr/>
            <p:nvPr/>
          </p:nvSpPr>
          <p:spPr>
            <a:xfrm>
              <a:off x="8314365" y="35509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5924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78187" y="401416"/>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Paraguay,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(42 %), seguida de la vacuna contra la poliomielitis (MCV2) (69 %).
La cobertura de siete vacunas disminuyó (DTP3, HEPB3, HIB3, HPVc, IPV1, MCV2 y ROTAC) y la de dos vacunas aumentó (MCV1 y RUBELLA) en comparación con la cobertura respectiva de 2019.
La cobertura de nueve vacunas se mantuvo igual (DTP3, HEPB3, HIB3, IPV1, IPVC, MCV1, MCV2, ROTAC y RUBELLA) y la de una vacuna disminuyó (HPVC)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24568" y="887626"/>
              <a:ext cx="649947" cy="0"/>
            </a:xfrm>
            <a:custGeom>
              <a:avLst/>
              <a:pathLst>
                <a:path w="649947" h="0">
                  <a:moveTo>
                    <a:pt x="0" y="0"/>
                  </a:moveTo>
                  <a:lnTo>
                    <a:pt x="72216" y="0"/>
                  </a:lnTo>
                  <a:lnTo>
                    <a:pt x="72216" y="0"/>
                  </a:lnTo>
                  <a:lnTo>
                    <a:pt x="72216" y="0"/>
                  </a:lnTo>
                  <a:lnTo>
                    <a:pt x="72216" y="0"/>
                  </a:lnTo>
                  <a:lnTo>
                    <a:pt x="433298"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1266641"/>
              <a:ext cx="649947" cy="0"/>
            </a:xfrm>
            <a:custGeom>
              <a:avLst/>
              <a:pathLst>
                <a:path w="649947" h="0">
                  <a:moveTo>
                    <a:pt x="0" y="0"/>
                  </a:moveTo>
                  <a:lnTo>
                    <a:pt x="0" y="0"/>
                  </a:lnTo>
                  <a:lnTo>
                    <a:pt x="216649" y="0"/>
                  </a:lnTo>
                  <a:lnTo>
                    <a:pt x="216649" y="0"/>
                  </a:lnTo>
                  <a:lnTo>
                    <a:pt x="216649" y="0"/>
                  </a:lnTo>
                  <a:lnTo>
                    <a:pt x="361082"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1645655"/>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2024670"/>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2403685"/>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124568" y="2782699"/>
              <a:ext cx="722164" cy="0"/>
            </a:xfrm>
            <a:custGeom>
              <a:avLst/>
              <a:pathLst>
                <a:path w="722164" h="0">
                  <a:moveTo>
                    <a:pt x="0" y="0"/>
                  </a:moveTo>
                  <a:lnTo>
                    <a:pt x="144432" y="0"/>
                  </a:lnTo>
                  <a:lnTo>
                    <a:pt x="288865" y="0"/>
                  </a:lnTo>
                  <a:lnTo>
                    <a:pt x="288865"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5391374" y="3161714"/>
              <a:ext cx="2599790" cy="0"/>
            </a:xfrm>
            <a:custGeom>
              <a:avLst/>
              <a:pathLst>
                <a:path w="2599790" h="0">
                  <a:moveTo>
                    <a:pt x="0" y="0"/>
                  </a:moveTo>
                  <a:lnTo>
                    <a:pt x="1011029" y="0"/>
                  </a:lnTo>
                  <a:lnTo>
                    <a:pt x="1877626" y="0"/>
                  </a:lnTo>
                  <a:lnTo>
                    <a:pt x="2094275" y="0"/>
                  </a:lnTo>
                  <a:lnTo>
                    <a:pt x="2383141" y="0"/>
                  </a:lnTo>
                  <a:lnTo>
                    <a:pt x="2599790" y="0"/>
                  </a:lnTo>
                  <a:lnTo>
                    <a:pt x="2599790" y="0"/>
                  </a:lnTo>
                </a:path>
              </a:pathLst>
            </a:custGeom>
            <a:ln w="116535" cap="flat">
              <a:solidFill>
                <a:srgbClr val="E8E8E8">
                  <a:alpha val="100000"/>
                </a:srgbClr>
              </a:solidFill>
              <a:prstDash val="solid"/>
              <a:round/>
            </a:ln>
          </p:spPr>
          <p:txBody>
            <a:bodyPr/>
            <a:lstStyle/>
            <a:p/>
          </p:txBody>
        </p:sp>
        <p:sp>
          <p:nvSpPr>
            <p:cNvPr id="28" name="pl28"/>
            <p:cNvSpPr/>
            <p:nvPr/>
          </p:nvSpPr>
          <p:spPr>
            <a:xfrm>
              <a:off x="5319157" y="3540728"/>
              <a:ext cx="2166492" cy="0"/>
            </a:xfrm>
            <a:custGeom>
              <a:avLst/>
              <a:pathLst>
                <a:path w="2166492" h="0">
                  <a:moveTo>
                    <a:pt x="0" y="0"/>
                  </a:moveTo>
                  <a:lnTo>
                    <a:pt x="288865" y="0"/>
                  </a:lnTo>
                  <a:lnTo>
                    <a:pt x="1011029" y="0"/>
                  </a:lnTo>
                  <a:lnTo>
                    <a:pt x="1155462" y="0"/>
                  </a:lnTo>
                  <a:lnTo>
                    <a:pt x="1155462" y="0"/>
                  </a:lnTo>
                  <a:lnTo>
                    <a:pt x="1372111" y="0"/>
                  </a:lnTo>
                  <a:lnTo>
                    <a:pt x="2166492"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3919743"/>
              <a:ext cx="2094275" cy="0"/>
            </a:xfrm>
            <a:custGeom>
              <a:avLst/>
              <a:pathLst>
                <a:path w="2094275" h="0">
                  <a:moveTo>
                    <a:pt x="0" y="0"/>
                  </a:moveTo>
                  <a:lnTo>
                    <a:pt x="866596" y="0"/>
                  </a:lnTo>
                  <a:lnTo>
                    <a:pt x="1083246" y="0"/>
                  </a:lnTo>
                  <a:lnTo>
                    <a:pt x="1444328" y="0"/>
                  </a:lnTo>
                  <a:lnTo>
                    <a:pt x="1949842" y="0"/>
                  </a:lnTo>
                  <a:lnTo>
                    <a:pt x="2094275" y="0"/>
                  </a:lnTo>
                  <a:lnTo>
                    <a:pt x="2094275" y="0"/>
                  </a:lnTo>
                </a:path>
              </a:pathLst>
            </a:custGeom>
            <a:ln w="116535" cap="flat">
              <a:solidFill>
                <a:srgbClr val="E8E8E8">
                  <a:alpha val="100000"/>
                </a:srgbClr>
              </a:solidFill>
              <a:prstDash val="solid"/>
              <a:round/>
            </a:ln>
          </p:spPr>
          <p:txBody>
            <a:bodyPr/>
            <a:lstStyle/>
            <a:p/>
          </p:txBody>
        </p:sp>
        <p:sp>
          <p:nvSpPr>
            <p:cNvPr id="30" name="pl30"/>
            <p:cNvSpPr/>
            <p:nvPr/>
          </p:nvSpPr>
          <p:spPr>
            <a:xfrm>
              <a:off x="5391374" y="4298757"/>
              <a:ext cx="2599790" cy="0"/>
            </a:xfrm>
            <a:custGeom>
              <a:avLst/>
              <a:pathLst>
                <a:path w="2599790" h="0">
                  <a:moveTo>
                    <a:pt x="0" y="0"/>
                  </a:moveTo>
                  <a:lnTo>
                    <a:pt x="1011029" y="0"/>
                  </a:lnTo>
                  <a:lnTo>
                    <a:pt x="1877626" y="0"/>
                  </a:lnTo>
                  <a:lnTo>
                    <a:pt x="2094275" y="0"/>
                  </a:lnTo>
                  <a:lnTo>
                    <a:pt x="2383141" y="0"/>
                  </a:lnTo>
                  <a:lnTo>
                    <a:pt x="2599790" y="0"/>
                  </a:lnTo>
                  <a:lnTo>
                    <a:pt x="2599790" y="0"/>
                  </a:lnTo>
                </a:path>
              </a:pathLst>
            </a:custGeom>
            <a:ln w="116535" cap="flat">
              <a:solidFill>
                <a:srgbClr val="E8E8E8">
                  <a:alpha val="100000"/>
                </a:srgbClr>
              </a:solidFill>
              <a:prstDash val="solid"/>
              <a:round/>
            </a:ln>
          </p:spPr>
          <p:txBody>
            <a:bodyPr/>
            <a:lstStyle/>
            <a:p/>
          </p:txBody>
        </p:sp>
        <p:sp>
          <p:nvSpPr>
            <p:cNvPr id="31" name="pl31"/>
            <p:cNvSpPr/>
            <p:nvPr/>
          </p:nvSpPr>
          <p:spPr>
            <a:xfrm>
              <a:off x="6402403" y="4677772"/>
              <a:ext cx="1299895" cy="0"/>
            </a:xfrm>
            <a:custGeom>
              <a:avLst/>
              <a:pathLst>
                <a:path w="1299895" h="0">
                  <a:moveTo>
                    <a:pt x="0" y="0"/>
                  </a:moveTo>
                  <a:lnTo>
                    <a:pt x="577731" y="0"/>
                  </a:lnTo>
                  <a:lnTo>
                    <a:pt x="722164" y="0"/>
                  </a:lnTo>
                  <a:lnTo>
                    <a:pt x="866596"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5056787"/>
              <a:ext cx="1299895" cy="0"/>
            </a:xfrm>
            <a:custGeom>
              <a:avLst/>
              <a:pathLst>
                <a:path w="1299895" h="0">
                  <a:moveTo>
                    <a:pt x="0" y="0"/>
                  </a:moveTo>
                  <a:lnTo>
                    <a:pt x="144432" y="0"/>
                  </a:lnTo>
                  <a:lnTo>
                    <a:pt x="361082" y="0"/>
                  </a:lnTo>
                  <a:lnTo>
                    <a:pt x="649947" y="0"/>
                  </a:lnTo>
                  <a:lnTo>
                    <a:pt x="649947" y="0"/>
                  </a:lnTo>
                  <a:lnTo>
                    <a:pt x="938813" y="0"/>
                  </a:lnTo>
                  <a:lnTo>
                    <a:pt x="1299895" y="0"/>
                  </a:lnTo>
                </a:path>
              </a:pathLst>
            </a:custGeom>
            <a:ln w="116535" cap="flat">
              <a:solidFill>
                <a:srgbClr val="E8E8E8">
                  <a:alpha val="100000"/>
                </a:srgbClr>
              </a:solidFill>
              <a:prstDash val="solid"/>
              <a:round/>
            </a:ln>
          </p:spPr>
          <p:txBody>
            <a:bodyPr/>
            <a:lstStyle/>
            <a:p/>
          </p:txBody>
        </p:sp>
        <p:sp>
          <p:nvSpPr>
            <p:cNvPr id="33" name="pt33"/>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55336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47012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38687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1465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0352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38687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2006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1174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13401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13401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35066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953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20623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0623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63953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63953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35066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1174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2288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1185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85618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7117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92839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20623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20623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82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Paraguay,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(88 %) y 2024 (82 %). La cobertura de la DTP1 se mantuvo igual en 2025 (82 %) con respecto a 2024, y fue inferior a la de 2019. Entre 2019 y 2025, la cobertura de la DTP1 alcanzó su nivel más bajo en 2021 y 2023 (79 %).
En 2024, 9 vacunas tuvieron una cobertura inferior a la de 2019.
En 2025, 9 vacunas tuvieron una cobertura inferior a la de 2019.
En 2025, ninguna vacuna tuvo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517150"/>
              <a:ext cx="3213359" cy="1339664"/>
            </a:xfrm>
            <a:custGeom>
              <a:avLst/>
              <a:pathLst>
                <a:path w="3213359" h="1339664">
                  <a:moveTo>
                    <a:pt x="0" y="0"/>
                  </a:moveTo>
                  <a:lnTo>
                    <a:pt x="267779" y="300740"/>
                  </a:lnTo>
                  <a:lnTo>
                    <a:pt x="535559" y="355421"/>
                  </a:lnTo>
                  <a:lnTo>
                    <a:pt x="803339" y="328081"/>
                  </a:lnTo>
                  <a:lnTo>
                    <a:pt x="1071119" y="328081"/>
                  </a:lnTo>
                  <a:lnTo>
                    <a:pt x="1338899" y="300740"/>
                  </a:lnTo>
                  <a:lnTo>
                    <a:pt x="1606679" y="273400"/>
                  </a:lnTo>
                  <a:lnTo>
                    <a:pt x="1874459" y="519461"/>
                  </a:lnTo>
                  <a:lnTo>
                    <a:pt x="2142239" y="956903"/>
                  </a:lnTo>
                  <a:lnTo>
                    <a:pt x="2410019" y="1257644"/>
                  </a:lnTo>
                  <a:lnTo>
                    <a:pt x="2677799" y="1284984"/>
                  </a:lnTo>
                  <a:lnTo>
                    <a:pt x="2945579" y="1202963"/>
                  </a:lnTo>
                  <a:lnTo>
                    <a:pt x="3213359" y="1339664"/>
                  </a:lnTo>
                </a:path>
              </a:pathLst>
            </a:custGeom>
            <a:ln w="29811" cap="flat">
              <a:solidFill>
                <a:srgbClr val="FF0000">
                  <a:alpha val="100000"/>
                </a:srgbClr>
              </a:solidFill>
              <a:prstDash val="solid"/>
              <a:round/>
            </a:ln>
          </p:spPr>
          <p:txBody>
            <a:bodyPr/>
            <a:lstStyle/>
            <a:p/>
          </p:txBody>
        </p:sp>
        <p:sp>
          <p:nvSpPr>
            <p:cNvPr id="31" name="pl31"/>
            <p:cNvSpPr/>
            <p:nvPr/>
          </p:nvSpPr>
          <p:spPr>
            <a:xfrm>
              <a:off x="1212426" y="2817891"/>
              <a:ext cx="3213359" cy="1695085"/>
            </a:xfrm>
            <a:custGeom>
              <a:avLst/>
              <a:pathLst>
                <a:path w="3213359" h="1695085">
                  <a:moveTo>
                    <a:pt x="0" y="27340"/>
                  </a:moveTo>
                  <a:lnTo>
                    <a:pt x="267779" y="0"/>
                  </a:lnTo>
                  <a:lnTo>
                    <a:pt x="535559" y="164040"/>
                  </a:lnTo>
                  <a:lnTo>
                    <a:pt x="803339" y="164040"/>
                  </a:lnTo>
                  <a:lnTo>
                    <a:pt x="1071119" y="164040"/>
                  </a:lnTo>
                  <a:lnTo>
                    <a:pt x="1338899" y="164040"/>
                  </a:lnTo>
                  <a:lnTo>
                    <a:pt x="1606679" y="246060"/>
                  </a:lnTo>
                  <a:lnTo>
                    <a:pt x="1874459" y="874882"/>
                  </a:lnTo>
                  <a:lnTo>
                    <a:pt x="2142239" y="1284984"/>
                  </a:lnTo>
                  <a:lnTo>
                    <a:pt x="2410019" y="1695085"/>
                  </a:lnTo>
                  <a:lnTo>
                    <a:pt x="2677799" y="1531044"/>
                  </a:lnTo>
                  <a:lnTo>
                    <a:pt x="2945579" y="902222"/>
                  </a:lnTo>
                  <a:lnTo>
                    <a:pt x="3213359" y="1038923"/>
                  </a:lnTo>
                </a:path>
              </a:pathLst>
            </a:custGeom>
            <a:ln w="29811" cap="flat">
              <a:solidFill>
                <a:srgbClr val="0058AB">
                  <a:alpha val="100000"/>
                </a:srgbClr>
              </a:solidFill>
              <a:prstDash val="solid"/>
              <a:round/>
            </a:ln>
          </p:spPr>
          <p:txBody>
            <a:bodyPr/>
            <a:lstStyle/>
            <a:p/>
          </p:txBody>
        </p:sp>
        <p:sp>
          <p:nvSpPr>
            <p:cNvPr id="32" name="pt32"/>
            <p:cNvSpPr/>
            <p:nvPr/>
          </p:nvSpPr>
          <p:spPr>
            <a:xfrm>
              <a:off x="1187600"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9" name="tx59"/>
            <p:cNvSpPr/>
            <p:nvPr/>
          </p:nvSpPr>
          <p:spPr>
            <a:xfrm>
              <a:off x="1480206"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0" name="tx60"/>
            <p:cNvSpPr/>
            <p:nvPr/>
          </p:nvSpPr>
          <p:spPr>
            <a:xfrm>
              <a:off x="174798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201576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2" name="tx62"/>
            <p:cNvSpPr/>
            <p:nvPr/>
          </p:nvSpPr>
          <p:spPr>
            <a:xfrm>
              <a:off x="228354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3" name="tx63"/>
            <p:cNvSpPr/>
            <p:nvPr/>
          </p:nvSpPr>
          <p:spPr>
            <a:xfrm>
              <a:off x="255132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4" name="tx64"/>
            <p:cNvSpPr/>
            <p:nvPr/>
          </p:nvSpPr>
          <p:spPr>
            <a:xfrm>
              <a:off x="2819105"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5" name="tx65"/>
            <p:cNvSpPr/>
            <p:nvPr/>
          </p:nvSpPr>
          <p:spPr>
            <a:xfrm>
              <a:off x="308688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6" name="tx66"/>
            <p:cNvSpPr/>
            <p:nvPr/>
          </p:nvSpPr>
          <p:spPr>
            <a:xfrm>
              <a:off x="335466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7" name="tx67"/>
            <p:cNvSpPr/>
            <p:nvPr/>
          </p:nvSpPr>
          <p:spPr>
            <a:xfrm>
              <a:off x="3622445"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8" name="tx68"/>
            <p:cNvSpPr/>
            <p:nvPr/>
          </p:nvSpPr>
          <p:spPr>
            <a:xfrm>
              <a:off x="389022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69" name="tx69"/>
            <p:cNvSpPr/>
            <p:nvPr/>
          </p:nvSpPr>
          <p:spPr>
            <a:xfrm>
              <a:off x="4158005"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0" name="tx70"/>
            <p:cNvSpPr/>
            <p:nvPr/>
          </p:nvSpPr>
          <p:spPr>
            <a:xfrm>
              <a:off x="4425785"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1" name="tx71"/>
            <p:cNvSpPr/>
            <p:nvPr/>
          </p:nvSpPr>
          <p:spPr>
            <a:xfrm>
              <a:off x="1212426"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2" name="tx72"/>
            <p:cNvSpPr/>
            <p:nvPr/>
          </p:nvSpPr>
          <p:spPr>
            <a:xfrm>
              <a:off x="1480206"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1747986"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4" name="tx74"/>
            <p:cNvSpPr/>
            <p:nvPr/>
          </p:nvSpPr>
          <p:spPr>
            <a:xfrm>
              <a:off x="201576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5" name="tx75"/>
            <p:cNvSpPr/>
            <p:nvPr/>
          </p:nvSpPr>
          <p:spPr>
            <a:xfrm>
              <a:off x="228354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6" name="tx76"/>
            <p:cNvSpPr/>
            <p:nvPr/>
          </p:nvSpPr>
          <p:spPr>
            <a:xfrm>
              <a:off x="2551325"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7" name="tx77"/>
            <p:cNvSpPr/>
            <p:nvPr/>
          </p:nvSpPr>
          <p:spPr>
            <a:xfrm>
              <a:off x="281910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8" name="tx78"/>
            <p:cNvSpPr/>
            <p:nvPr/>
          </p:nvSpPr>
          <p:spPr>
            <a:xfrm>
              <a:off x="308688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79" name="tx79"/>
            <p:cNvSpPr/>
            <p:nvPr/>
          </p:nvSpPr>
          <p:spPr>
            <a:xfrm>
              <a:off x="335466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0" name="tx80"/>
            <p:cNvSpPr/>
            <p:nvPr/>
          </p:nvSpPr>
          <p:spPr>
            <a:xfrm>
              <a:off x="3622445"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1" name="tx81"/>
            <p:cNvSpPr/>
            <p:nvPr/>
          </p:nvSpPr>
          <p:spPr>
            <a:xfrm>
              <a:off x="389022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2" name="tx82"/>
            <p:cNvSpPr/>
            <p:nvPr/>
          </p:nvSpPr>
          <p:spPr>
            <a:xfrm>
              <a:off x="415800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3" name="tx83"/>
            <p:cNvSpPr/>
            <p:nvPr/>
          </p:nvSpPr>
          <p:spPr>
            <a:xfrm>
              <a:off x="4425785"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4" name="pl8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tx85"/>
            <p:cNvSpPr/>
            <p:nvPr/>
          </p:nvSpPr>
          <p:spPr>
            <a:xfrm>
              <a:off x="371859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86" name="tx86"/>
            <p:cNvSpPr/>
            <p:nvPr/>
          </p:nvSpPr>
          <p:spPr>
            <a:xfrm>
              <a:off x="356396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87" name="rc8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8" name="pl8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51405" y="4048195"/>
              <a:ext cx="267779" cy="0"/>
            </a:xfrm>
            <a:custGeom>
              <a:avLst/>
              <a:pathLst>
                <a:path w="267779" h="0">
                  <a:moveTo>
                    <a:pt x="0" y="0"/>
                  </a:moveTo>
                  <a:lnTo>
                    <a:pt x="267779" y="0"/>
                  </a:lnTo>
                </a:path>
              </a:pathLst>
            </a:custGeom>
            <a:ln w="29811" cap="flat">
              <a:solidFill>
                <a:srgbClr val="FF0000">
                  <a:alpha val="100000"/>
                </a:srgbClr>
              </a:solidFill>
              <a:prstDash val="solid"/>
              <a:round/>
            </a:ln>
          </p:spPr>
          <p:txBody>
            <a:bodyPr/>
            <a:lstStyle/>
            <a:p/>
          </p:txBody>
        </p:sp>
        <p:sp>
          <p:nvSpPr>
            <p:cNvPr id="115" name="pl115"/>
            <p:cNvSpPr/>
            <p:nvPr/>
          </p:nvSpPr>
          <p:spPr>
            <a:xfrm>
              <a:off x="8351405" y="4048195"/>
              <a:ext cx="267779" cy="0"/>
            </a:xfrm>
            <a:custGeom>
              <a:avLst/>
              <a:pathLst>
                <a:path w="267779" h="0">
                  <a:moveTo>
                    <a:pt x="0" y="0"/>
                  </a:moveTo>
                  <a:lnTo>
                    <a:pt x="267779" y="0"/>
                  </a:lnTo>
                </a:path>
              </a:pathLst>
            </a:custGeom>
            <a:ln w="29811" cap="flat">
              <a:solidFill>
                <a:srgbClr val="0058AB">
                  <a:alpha val="100000"/>
                </a:srgbClr>
              </a:solidFill>
              <a:prstDash val="solid"/>
              <a:round/>
            </a:ln>
          </p:spPr>
          <p:txBody>
            <a:bodyPr/>
            <a:lstStyle/>
            <a:p/>
          </p:txBody>
        </p:sp>
        <p:sp>
          <p:nvSpPr>
            <p:cNvPr id="116" name="pt116"/>
            <p:cNvSpPr/>
            <p:nvPr/>
          </p:nvSpPr>
          <p:spPr>
            <a:xfrm>
              <a:off x="8326579"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94359"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326579"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594359"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tx120"/>
            <p:cNvSpPr/>
            <p:nvPr/>
          </p:nvSpPr>
          <p:spPr>
            <a:xfrm>
              <a:off x="8351405"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21" name="tx121"/>
            <p:cNvSpPr/>
            <p:nvPr/>
          </p:nvSpPr>
          <p:spPr>
            <a:xfrm>
              <a:off x="8619185"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22" name="tx122"/>
            <p:cNvSpPr/>
            <p:nvPr/>
          </p:nvSpPr>
          <p:spPr>
            <a:xfrm>
              <a:off x="8351405"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23" name="tx123"/>
            <p:cNvSpPr/>
            <p:nvPr/>
          </p:nvSpPr>
          <p:spPr>
            <a:xfrm>
              <a:off x="8619185"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24" name="pl12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5" name="tx125"/>
            <p:cNvSpPr/>
            <p:nvPr/>
          </p:nvSpPr>
          <p:spPr>
            <a:xfrm>
              <a:off x="791199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26" name="tx126"/>
            <p:cNvSpPr/>
            <p:nvPr/>
          </p:nvSpPr>
          <p:spPr>
            <a:xfrm>
              <a:off x="775736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27" name="rc12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29" name="tx12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30" name="tx130"/>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1" name="tx131"/>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2" name="tx132"/>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3" name="tx133"/>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4" name="tx134"/>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5" name="tx135"/>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6" name="tx136"/>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7" name="tx137"/>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8" name="tx138"/>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9" name="tx139"/>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0" name="tx140"/>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1" name="tx141"/>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2" name="tx142"/>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3" name="tx143"/>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4" name="tx14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6998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Paraguay, 2013-2025</a:t>
              </a:r>
            </a:p>
          </p:txBody>
        </p:sp>
        <p:sp>
          <p:nvSpPr>
            <p:cNvPr id="168" name="tx168"/>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9" name="tx169"/>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Paraguay fue 2013.
En 2025, la cobertura del programa con la primera dosis (HPV1) entre las niñas fue del 42 %. En 2025, la cobertura del programa con la última dosis (HPVc) entre las niñas fue del 42 %.</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42 %, mientras que entre los niños se mantuvo en el 35 %, tras el cambio a una dosis única en 2024.</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96135"/>
              <a:ext cx="6481656" cy="920453"/>
            </a:xfrm>
            <a:custGeom>
              <a:avLst/>
              <a:pathLst>
                <a:path w="6481656" h="920453">
                  <a:moveTo>
                    <a:pt x="0" y="380877"/>
                  </a:moveTo>
                  <a:lnTo>
                    <a:pt x="259266" y="285658"/>
                  </a:lnTo>
                  <a:lnTo>
                    <a:pt x="518532" y="349137"/>
                  </a:lnTo>
                  <a:lnTo>
                    <a:pt x="777798" y="380877"/>
                  </a:lnTo>
                  <a:lnTo>
                    <a:pt x="1037065" y="190438"/>
                  </a:lnTo>
                  <a:lnTo>
                    <a:pt x="1296331" y="63479"/>
                  </a:lnTo>
                  <a:lnTo>
                    <a:pt x="1555597" y="0"/>
                  </a:lnTo>
                  <a:lnTo>
                    <a:pt x="1814863" y="95219"/>
                  </a:lnTo>
                  <a:lnTo>
                    <a:pt x="2074130" y="285658"/>
                  </a:lnTo>
                  <a:lnTo>
                    <a:pt x="2333396" y="380877"/>
                  </a:lnTo>
                  <a:lnTo>
                    <a:pt x="2592662" y="222178"/>
                  </a:lnTo>
                  <a:lnTo>
                    <a:pt x="2851928" y="190438"/>
                  </a:lnTo>
                  <a:lnTo>
                    <a:pt x="3111195" y="222178"/>
                  </a:lnTo>
                  <a:lnTo>
                    <a:pt x="3370461" y="222178"/>
                  </a:lnTo>
                  <a:lnTo>
                    <a:pt x="3629727" y="158698"/>
                  </a:lnTo>
                  <a:lnTo>
                    <a:pt x="3888994" y="190438"/>
                  </a:lnTo>
                  <a:lnTo>
                    <a:pt x="4148260" y="190438"/>
                  </a:lnTo>
                  <a:lnTo>
                    <a:pt x="4407526" y="222178"/>
                  </a:lnTo>
                  <a:lnTo>
                    <a:pt x="4666792" y="317397"/>
                  </a:lnTo>
                  <a:lnTo>
                    <a:pt x="4926059" y="380877"/>
                  </a:lnTo>
                  <a:lnTo>
                    <a:pt x="5185325" y="603055"/>
                  </a:lnTo>
                  <a:lnTo>
                    <a:pt x="5444591" y="888714"/>
                  </a:lnTo>
                  <a:lnTo>
                    <a:pt x="5703857" y="920453"/>
                  </a:lnTo>
                  <a:lnTo>
                    <a:pt x="5963124" y="856974"/>
                  </a:lnTo>
                  <a:lnTo>
                    <a:pt x="6222390" y="571316"/>
                  </a:lnTo>
                  <a:lnTo>
                    <a:pt x="6481656" y="571316"/>
                  </a:lnTo>
                </a:path>
              </a:pathLst>
            </a:custGeom>
            <a:ln w="27101" cap="flat">
              <a:solidFill>
                <a:srgbClr val="F8766D">
                  <a:alpha val="100000"/>
                </a:srgbClr>
              </a:solidFill>
              <a:prstDash val="solid"/>
              <a:round/>
            </a:ln>
          </p:spPr>
          <p:txBody>
            <a:bodyPr/>
            <a:lstStyle/>
            <a:p/>
          </p:txBody>
        </p:sp>
        <p:sp>
          <p:nvSpPr>
            <p:cNvPr id="28" name="pl28"/>
            <p:cNvSpPr/>
            <p:nvPr/>
          </p:nvSpPr>
          <p:spPr>
            <a:xfrm>
              <a:off x="2735350" y="2345273"/>
              <a:ext cx="5185325" cy="1777428"/>
            </a:xfrm>
            <a:custGeom>
              <a:avLst/>
              <a:pathLst>
                <a:path w="5185325" h="1777428">
                  <a:moveTo>
                    <a:pt x="0" y="1777428"/>
                  </a:moveTo>
                  <a:lnTo>
                    <a:pt x="259266" y="825234"/>
                  </a:lnTo>
                  <a:lnTo>
                    <a:pt x="518532" y="412617"/>
                  </a:lnTo>
                  <a:lnTo>
                    <a:pt x="777798" y="95219"/>
                  </a:lnTo>
                  <a:lnTo>
                    <a:pt x="1037065" y="317397"/>
                  </a:lnTo>
                  <a:lnTo>
                    <a:pt x="1296331" y="317397"/>
                  </a:lnTo>
                  <a:lnTo>
                    <a:pt x="1555597" y="285658"/>
                  </a:lnTo>
                  <a:lnTo>
                    <a:pt x="1814863" y="380877"/>
                  </a:lnTo>
                  <a:lnTo>
                    <a:pt x="2074130" y="349137"/>
                  </a:lnTo>
                  <a:lnTo>
                    <a:pt x="2333396" y="349137"/>
                  </a:lnTo>
                  <a:lnTo>
                    <a:pt x="2592662" y="476096"/>
                  </a:lnTo>
                  <a:lnTo>
                    <a:pt x="2851928" y="0"/>
                  </a:lnTo>
                  <a:lnTo>
                    <a:pt x="3111195" y="158698"/>
                  </a:lnTo>
                  <a:lnTo>
                    <a:pt x="3370461" y="126959"/>
                  </a:lnTo>
                  <a:lnTo>
                    <a:pt x="3629727" y="126959"/>
                  </a:lnTo>
                  <a:lnTo>
                    <a:pt x="3888994" y="476096"/>
                  </a:lnTo>
                  <a:lnTo>
                    <a:pt x="4148260" y="634795"/>
                  </a:lnTo>
                  <a:lnTo>
                    <a:pt x="4407526" y="1079152"/>
                  </a:lnTo>
                  <a:lnTo>
                    <a:pt x="4666792" y="952193"/>
                  </a:lnTo>
                  <a:lnTo>
                    <a:pt x="4926059" y="571316"/>
                  </a:lnTo>
                  <a:lnTo>
                    <a:pt x="5185325" y="571316"/>
                  </a:lnTo>
                </a:path>
              </a:pathLst>
            </a:custGeom>
            <a:ln w="27101" cap="flat">
              <a:solidFill>
                <a:srgbClr val="7CAE00">
                  <a:alpha val="100000"/>
                </a:srgbClr>
              </a:solidFill>
              <a:prstDash val="solid"/>
              <a:round/>
            </a:ln>
          </p:spPr>
          <p:txBody>
            <a:bodyPr/>
            <a:lstStyle/>
            <a:p/>
          </p:txBody>
        </p:sp>
        <p:sp>
          <p:nvSpPr>
            <p:cNvPr id="29" name="pl29"/>
            <p:cNvSpPr/>
            <p:nvPr/>
          </p:nvSpPr>
          <p:spPr>
            <a:xfrm>
              <a:off x="4550214" y="1964395"/>
              <a:ext cx="3370461" cy="1174372"/>
            </a:xfrm>
            <a:custGeom>
              <a:avLst/>
              <a:pathLst>
                <a:path w="3370461" h="1174372">
                  <a:moveTo>
                    <a:pt x="0" y="539576"/>
                  </a:moveTo>
                  <a:lnTo>
                    <a:pt x="259266" y="285658"/>
                  </a:lnTo>
                  <a:lnTo>
                    <a:pt x="518532" y="412617"/>
                  </a:lnTo>
                  <a:lnTo>
                    <a:pt x="777798" y="285658"/>
                  </a:lnTo>
                  <a:lnTo>
                    <a:pt x="1037065" y="0"/>
                  </a:lnTo>
                  <a:lnTo>
                    <a:pt x="1296331" y="190438"/>
                  </a:lnTo>
                  <a:lnTo>
                    <a:pt x="1555597" y="158698"/>
                  </a:lnTo>
                  <a:lnTo>
                    <a:pt x="1814863" y="317397"/>
                  </a:lnTo>
                  <a:lnTo>
                    <a:pt x="2074130" y="539576"/>
                  </a:lnTo>
                  <a:lnTo>
                    <a:pt x="2333396" y="1174372"/>
                  </a:lnTo>
                  <a:lnTo>
                    <a:pt x="2592662" y="793494"/>
                  </a:lnTo>
                  <a:lnTo>
                    <a:pt x="2851928" y="698275"/>
                  </a:lnTo>
                  <a:lnTo>
                    <a:pt x="3111195" y="253918"/>
                  </a:lnTo>
                  <a:lnTo>
                    <a:pt x="3370461" y="253918"/>
                  </a:lnTo>
                </a:path>
              </a:pathLst>
            </a:custGeom>
            <a:ln w="27101" cap="flat">
              <a:solidFill>
                <a:srgbClr val="00BFC4">
                  <a:alpha val="100000"/>
                </a:srgbClr>
              </a:solidFill>
              <a:prstDash val="solid"/>
              <a:round/>
            </a:ln>
          </p:spPr>
          <p:txBody>
            <a:bodyPr/>
            <a:lstStyle/>
            <a:p/>
          </p:txBody>
        </p:sp>
        <p:sp>
          <p:nvSpPr>
            <p:cNvPr id="30" name="pl30"/>
            <p:cNvSpPr/>
            <p:nvPr/>
          </p:nvSpPr>
          <p:spPr>
            <a:xfrm>
              <a:off x="4809480" y="2567451"/>
              <a:ext cx="3111195" cy="1967866"/>
            </a:xfrm>
            <a:custGeom>
              <a:avLst/>
              <a:pathLst>
                <a:path w="3111195" h="1967866">
                  <a:moveTo>
                    <a:pt x="0" y="31739"/>
                  </a:moveTo>
                  <a:lnTo>
                    <a:pt x="259266" y="0"/>
                  </a:lnTo>
                  <a:lnTo>
                    <a:pt x="518532" y="190438"/>
                  </a:lnTo>
                  <a:lnTo>
                    <a:pt x="777798" y="190438"/>
                  </a:lnTo>
                  <a:lnTo>
                    <a:pt x="1037065" y="190438"/>
                  </a:lnTo>
                  <a:lnTo>
                    <a:pt x="1296331" y="190438"/>
                  </a:lnTo>
                  <a:lnTo>
                    <a:pt x="1555597" y="285658"/>
                  </a:lnTo>
                  <a:lnTo>
                    <a:pt x="1814863" y="1015673"/>
                  </a:lnTo>
                  <a:lnTo>
                    <a:pt x="2074130" y="1491770"/>
                  </a:lnTo>
                  <a:lnTo>
                    <a:pt x="2333396" y="1967866"/>
                  </a:lnTo>
                  <a:lnTo>
                    <a:pt x="2592662" y="1777428"/>
                  </a:lnTo>
                  <a:lnTo>
                    <a:pt x="2851928" y="1047413"/>
                  </a:lnTo>
                  <a:lnTo>
                    <a:pt x="3111195" y="1206111"/>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290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782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799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73518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386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40843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24655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25608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982" y="2218314"/>
              <a:ext cx="239959" cy="3"/>
            </a:xfrm>
            <a:custGeom>
              <a:avLst/>
              <a:pathLst>
                <a:path w="239959" h="3">
                  <a:moveTo>
                    <a:pt x="239959" y="3"/>
                  </a:moveTo>
                  <a:lnTo>
                    <a:pt x="0" y="0"/>
                  </a:lnTo>
                </a:path>
              </a:pathLst>
            </a:custGeom>
          </p:spPr>
          <p:txBody>
            <a:bodyPr/>
            <a:lstStyle/>
            <a:p/>
          </p:txBody>
        </p:sp>
        <p:sp>
          <p:nvSpPr>
            <p:cNvPr id="41" name="pl41"/>
            <p:cNvSpPr/>
            <p:nvPr/>
          </p:nvSpPr>
          <p:spPr>
            <a:xfrm>
              <a:off x="7939982" y="2567451"/>
              <a:ext cx="239959" cy="2"/>
            </a:xfrm>
            <a:custGeom>
              <a:avLst/>
              <a:pathLst>
                <a:path w="239959" h="2">
                  <a:moveTo>
                    <a:pt x="239959" y="2"/>
                  </a:moveTo>
                  <a:lnTo>
                    <a:pt x="0" y="0"/>
                  </a:lnTo>
                </a:path>
              </a:pathLst>
            </a:custGeom>
          </p:spPr>
          <p:txBody>
            <a:bodyPr/>
            <a:lstStyle/>
            <a:p/>
          </p:txBody>
        </p:sp>
        <p:sp>
          <p:nvSpPr>
            <p:cNvPr id="42" name="pl42"/>
            <p:cNvSpPr/>
            <p:nvPr/>
          </p:nvSpPr>
          <p:spPr>
            <a:xfrm>
              <a:off x="7939982" y="2916589"/>
              <a:ext cx="239959" cy="2"/>
            </a:xfrm>
            <a:custGeom>
              <a:avLst/>
              <a:pathLst>
                <a:path w="239959" h="2">
                  <a:moveTo>
                    <a:pt x="239959" y="2"/>
                  </a:moveTo>
                  <a:lnTo>
                    <a:pt x="0" y="0"/>
                  </a:lnTo>
                </a:path>
              </a:pathLst>
            </a:custGeom>
          </p:spPr>
          <p:txBody>
            <a:bodyPr/>
            <a:lstStyle/>
            <a:p/>
          </p:txBody>
        </p:sp>
        <p:sp>
          <p:nvSpPr>
            <p:cNvPr id="43" name="pl43"/>
            <p:cNvSpPr/>
            <p:nvPr/>
          </p:nvSpPr>
          <p:spPr>
            <a:xfrm>
              <a:off x="7939982" y="3773564"/>
              <a:ext cx="239959" cy="5"/>
            </a:xfrm>
            <a:custGeom>
              <a:avLst/>
              <a:pathLst>
                <a:path w="239959" h="5">
                  <a:moveTo>
                    <a:pt x="239959" y="5"/>
                  </a:moveTo>
                  <a:lnTo>
                    <a:pt x="0" y="0"/>
                  </a:lnTo>
                </a:path>
              </a:pathLst>
            </a:custGeom>
          </p:spPr>
          <p:txBody>
            <a:bodyPr/>
            <a:lstStyle/>
            <a:p/>
          </p:txBody>
        </p:sp>
        <p:sp>
          <p:nvSpPr>
            <p:cNvPr id="44" name="pg44"/>
            <p:cNvSpPr/>
            <p:nvPr/>
          </p:nvSpPr>
          <p:spPr>
            <a:xfrm>
              <a:off x="8111362" y="212733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6817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6" name="pg46"/>
            <p:cNvSpPr/>
            <p:nvPr/>
          </p:nvSpPr>
          <p:spPr>
            <a:xfrm>
              <a:off x="8111362" y="24764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173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8" name="pg48"/>
            <p:cNvSpPr/>
            <p:nvPr/>
          </p:nvSpPr>
          <p:spPr>
            <a:xfrm>
              <a:off x="8111362" y="28256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86644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50" name="pg50"/>
            <p:cNvSpPr/>
            <p:nvPr/>
          </p:nvSpPr>
          <p:spPr>
            <a:xfrm>
              <a:off x="8111362" y="36825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7234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42%</a:t>
              </a:r>
            </a:p>
          </p:txBody>
        </p:sp>
        <p:sp>
          <p:nvSpPr>
            <p:cNvPr id="52" name="pg52"/>
            <p:cNvSpPr/>
            <p:nvPr/>
          </p:nvSpPr>
          <p:spPr>
            <a:xfrm>
              <a:off x="1502726" y="22101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446" y="22539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4" name="pg54"/>
            <p:cNvSpPr/>
            <p:nvPr/>
          </p:nvSpPr>
          <p:spPr>
            <a:xfrm>
              <a:off x="2798762" y="39559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844482" y="39996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6" name="pg56"/>
            <p:cNvSpPr/>
            <p:nvPr/>
          </p:nvSpPr>
          <p:spPr>
            <a:xfrm>
              <a:off x="4253917" y="23372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9637" y="23810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8" name="pg58"/>
            <p:cNvSpPr/>
            <p:nvPr/>
          </p:nvSpPr>
          <p:spPr>
            <a:xfrm>
              <a:off x="4873411" y="25839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19131" y="26277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79</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63709" y="1513317"/>
              <a:ext cx="35508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Paraguay,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Paraguay cuenta con las cuatro vacunas de los ODS.
En 2025, Paraguay había alcanzado una cobertura de al menos el 90 % en 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Paraguay alcanzó el objetivo de cobertura del 90 % de los ODS para la vacuna contra el VPC,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82 % entre 2024 y 2025.
• La cobertura de la DTP3 se mantuvo constante en el 80 % entre 2024 y 2025.
• En 2025 había aproximadamente el mismo número de niños sin ninguna dosis. Esto deja a 24 000 niños sin vacunar, vulnerables a enfermedades prevenibles mediante vacunación, y a otros 3 000 con protección incompleta.
• Paraguay representaba el 2,5 % de los niños sin ninguna dosis en América Latina y el Caribe (LACR) y el 0,2 % de los niños sin ninguna dosis a nivel mundial.
• La cobertura de la primera dosis de la vacuna contra el sarampión (MCV1) se mantuvo constante en el 90 % entre 2024 y 2025. Hubo 13 000 niños que no recibieron la primera dosis de la vacuna contra el sarampión.
• La cobertura de la segunda dosis de la vacuna contra el sarampión (MCV2) se mantuvo constante en el 69 % entre 2024 y 2025.
• La cobertura de la última dosis de la vacuna contra el VPH (HPVc) entre las niñas disminuyó del 47 % al 42 %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Paraguay,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Paraguay.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P7TF5XRZ5TZD-1674051314-8267</_dlc_DocId>
    <_dlc_DocIdUrl xmlns="5ce71423-0d49-4a04-8822-86064e799dcd">
      <Url>https://unicef.sharepoint.com/teams/DAPM-DataComm/_layouts/15/DocIdRedir.aspx?ID=P7TF5XRZ5TZD-1674051314-8267</Url>
      <Description>P7TF5XRZ5TZD-1674051314-8267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4FD5175-7555-48AD-9C55-431C3BF5AAD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fa576fda-3380-4436-9b7a-1131805e7d19</vt:lpwstr>
  </property>
</Properties>
</file>