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1f961c60b823c22fcaf88b72e8351dcd156a1f3.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4f7f10823cc33209af44e585d14ab9cb3fdd68.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86cb398ba23006ebcee4149e70352e681965298.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99513"/>
            </a:xfrm>
            <a:custGeom>
              <a:avLst/>
              <a:pathLst>
                <a:path w="6481656" h="199513">
                  <a:moveTo>
                    <a:pt x="0" y="0"/>
                  </a:moveTo>
                  <a:lnTo>
                    <a:pt x="259266" y="0"/>
                  </a:lnTo>
                  <a:lnTo>
                    <a:pt x="518532" y="39902"/>
                  </a:lnTo>
                  <a:lnTo>
                    <a:pt x="777798" y="0"/>
                  </a:lnTo>
                  <a:lnTo>
                    <a:pt x="1037065" y="39902"/>
                  </a:lnTo>
                  <a:lnTo>
                    <a:pt x="1296331" y="199513"/>
                  </a:lnTo>
                  <a:lnTo>
                    <a:pt x="1555597" y="0"/>
                  </a:lnTo>
                  <a:lnTo>
                    <a:pt x="1814863" y="0"/>
                  </a:lnTo>
                  <a:lnTo>
                    <a:pt x="2074130" y="0"/>
                  </a:lnTo>
                  <a:lnTo>
                    <a:pt x="2333396" y="79805"/>
                  </a:lnTo>
                  <a:lnTo>
                    <a:pt x="2592662" y="0"/>
                  </a:lnTo>
                  <a:lnTo>
                    <a:pt x="2851928" y="79805"/>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239416"/>
            </a:xfrm>
            <a:custGeom>
              <a:avLst/>
              <a:pathLst>
                <a:path w="6481656" h="239416">
                  <a:moveTo>
                    <a:pt x="0" y="119708"/>
                  </a:moveTo>
                  <a:lnTo>
                    <a:pt x="259266" y="79805"/>
                  </a:lnTo>
                  <a:lnTo>
                    <a:pt x="518532" y="39902"/>
                  </a:lnTo>
                  <a:lnTo>
                    <a:pt x="777798" y="0"/>
                  </a:lnTo>
                  <a:lnTo>
                    <a:pt x="1037065" y="159610"/>
                  </a:lnTo>
                  <a:lnTo>
                    <a:pt x="1296331" y="239416"/>
                  </a:lnTo>
                  <a:lnTo>
                    <a:pt x="1555597" y="79805"/>
                  </a:lnTo>
                  <a:lnTo>
                    <a:pt x="1814863" y="79805"/>
                  </a:lnTo>
                  <a:lnTo>
                    <a:pt x="2074130" y="79805"/>
                  </a:lnTo>
                  <a:lnTo>
                    <a:pt x="2333396" y="119708"/>
                  </a:lnTo>
                  <a:lnTo>
                    <a:pt x="2592662" y="39902"/>
                  </a:lnTo>
                  <a:lnTo>
                    <a:pt x="2851928" y="79805"/>
                  </a:lnTo>
                  <a:lnTo>
                    <a:pt x="3111195" y="39902"/>
                  </a:lnTo>
                  <a:lnTo>
                    <a:pt x="3370461" y="39902"/>
                  </a:lnTo>
                  <a:lnTo>
                    <a:pt x="3629727" y="39902"/>
                  </a:lnTo>
                  <a:lnTo>
                    <a:pt x="3888994" y="39902"/>
                  </a:lnTo>
                  <a:lnTo>
                    <a:pt x="4148260" y="39902"/>
                  </a:lnTo>
                  <a:lnTo>
                    <a:pt x="4407526" y="39902"/>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478832"/>
            </a:xfrm>
            <a:custGeom>
              <a:avLst/>
              <a:pathLst>
                <a:path w="6481656" h="478832">
                  <a:moveTo>
                    <a:pt x="0" y="478832"/>
                  </a:moveTo>
                  <a:lnTo>
                    <a:pt x="259266" y="359124"/>
                  </a:lnTo>
                  <a:lnTo>
                    <a:pt x="518532" y="239416"/>
                  </a:lnTo>
                  <a:lnTo>
                    <a:pt x="777798" y="119708"/>
                  </a:lnTo>
                  <a:lnTo>
                    <a:pt x="1037065" y="159610"/>
                  </a:lnTo>
                  <a:lnTo>
                    <a:pt x="1296331" y="239416"/>
                  </a:lnTo>
                  <a:lnTo>
                    <a:pt x="1555597" y="79805"/>
                  </a:lnTo>
                  <a:lnTo>
                    <a:pt x="1814863" y="159610"/>
                  </a:lnTo>
                  <a:lnTo>
                    <a:pt x="2074130" y="79805"/>
                  </a:lnTo>
                  <a:lnTo>
                    <a:pt x="2333396" y="159610"/>
                  </a:lnTo>
                  <a:lnTo>
                    <a:pt x="2592662" y="119708"/>
                  </a:lnTo>
                  <a:lnTo>
                    <a:pt x="2851928" y="79805"/>
                  </a:lnTo>
                  <a:lnTo>
                    <a:pt x="3111195" y="79805"/>
                  </a:lnTo>
                  <a:lnTo>
                    <a:pt x="3370461" y="39902"/>
                  </a:lnTo>
                  <a:lnTo>
                    <a:pt x="3629727" y="39902"/>
                  </a:lnTo>
                  <a:lnTo>
                    <a:pt x="3888994" y="39902"/>
                  </a:lnTo>
                  <a:lnTo>
                    <a:pt x="4148260" y="39902"/>
                  </a:lnTo>
                  <a:lnTo>
                    <a:pt x="4407526" y="39902"/>
                  </a:lnTo>
                  <a:lnTo>
                    <a:pt x="4666792" y="0"/>
                  </a:lnTo>
                  <a:lnTo>
                    <a:pt x="4926059" y="0"/>
                  </a:lnTo>
                  <a:lnTo>
                    <a:pt x="5185325" y="0"/>
                  </a:lnTo>
                  <a:lnTo>
                    <a:pt x="5444591" y="39902"/>
                  </a:lnTo>
                  <a:lnTo>
                    <a:pt x="5703857" y="39902"/>
                  </a:lnTo>
                  <a:lnTo>
                    <a:pt x="5963124" y="39902"/>
                  </a:lnTo>
                  <a:lnTo>
                    <a:pt x="6222390" y="0"/>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1439019" y="1438321"/>
              <a:ext cx="6481656" cy="1915330"/>
            </a:xfrm>
            <a:custGeom>
              <a:avLst/>
              <a:pathLst>
                <a:path w="6481656" h="1915330">
                  <a:moveTo>
                    <a:pt x="0" y="1915330"/>
                  </a:moveTo>
                  <a:lnTo>
                    <a:pt x="259266" y="1596108"/>
                  </a:lnTo>
                  <a:lnTo>
                    <a:pt x="518532" y="1276887"/>
                  </a:lnTo>
                  <a:lnTo>
                    <a:pt x="777798" y="957665"/>
                  </a:lnTo>
                  <a:lnTo>
                    <a:pt x="1037065" y="678346"/>
                  </a:lnTo>
                  <a:lnTo>
                    <a:pt x="1296331" y="359124"/>
                  </a:lnTo>
                  <a:lnTo>
                    <a:pt x="1555597" y="39902"/>
                  </a:lnTo>
                  <a:lnTo>
                    <a:pt x="1814863" y="39902"/>
                  </a:lnTo>
                  <a:lnTo>
                    <a:pt x="2074130" y="39902"/>
                  </a:lnTo>
                  <a:lnTo>
                    <a:pt x="2333396" y="39902"/>
                  </a:lnTo>
                  <a:lnTo>
                    <a:pt x="2592662" y="39902"/>
                  </a:lnTo>
                  <a:lnTo>
                    <a:pt x="2851928" y="0"/>
                  </a:lnTo>
                  <a:lnTo>
                    <a:pt x="3111195" y="0"/>
                  </a:lnTo>
                  <a:lnTo>
                    <a:pt x="3370461" y="0"/>
                  </a:lnTo>
                  <a:lnTo>
                    <a:pt x="3629727" y="0"/>
                  </a:lnTo>
                  <a:lnTo>
                    <a:pt x="3888994" y="39902"/>
                  </a:lnTo>
                  <a:lnTo>
                    <a:pt x="4148260" y="39902"/>
                  </a:lnTo>
                  <a:lnTo>
                    <a:pt x="4407526" y="39902"/>
                  </a:lnTo>
                  <a:lnTo>
                    <a:pt x="4666792" y="0"/>
                  </a:lnTo>
                  <a:lnTo>
                    <a:pt x="4926059" y="0"/>
                  </a:lnTo>
                  <a:lnTo>
                    <a:pt x="5185325" y="39902"/>
                  </a:lnTo>
                  <a:lnTo>
                    <a:pt x="5444591" y="39902"/>
                  </a:lnTo>
                  <a:lnTo>
                    <a:pt x="5703857" y="0"/>
                  </a:lnTo>
                  <a:lnTo>
                    <a:pt x="5963124" y="39902"/>
                  </a:lnTo>
                  <a:lnTo>
                    <a:pt x="6222390" y="0"/>
                  </a:lnTo>
                  <a:lnTo>
                    <a:pt x="6481656" y="3990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7590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331527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7671" y="948362"/>
              <a:ext cx="252270" cy="360259"/>
            </a:xfrm>
            <a:custGeom>
              <a:avLst/>
              <a:pathLst>
                <a:path w="252270" h="360259">
                  <a:moveTo>
                    <a:pt x="252270" y="0"/>
                  </a:moveTo>
                  <a:lnTo>
                    <a:pt x="0" y="360259"/>
                  </a:lnTo>
                </a:path>
              </a:pathLst>
            </a:custGeom>
          </p:spPr>
          <p:txBody>
            <a:bodyPr/>
            <a:lstStyle/>
            <a:p/>
          </p:txBody>
        </p:sp>
        <p:sp>
          <p:nvSpPr>
            <p:cNvPr id="42" name="pl42"/>
            <p:cNvSpPr/>
            <p:nvPr/>
          </p:nvSpPr>
          <p:spPr>
            <a:xfrm>
              <a:off x="7936272" y="1222272"/>
              <a:ext cx="243669" cy="90545"/>
            </a:xfrm>
            <a:custGeom>
              <a:avLst/>
              <a:pathLst>
                <a:path w="243669" h="90545">
                  <a:moveTo>
                    <a:pt x="243669" y="0"/>
                  </a:moveTo>
                  <a:lnTo>
                    <a:pt x="0" y="90545"/>
                  </a:lnTo>
                </a:path>
              </a:pathLst>
            </a:custGeom>
          </p:spPr>
          <p:txBody>
            <a:bodyPr/>
            <a:lstStyle/>
            <a:p/>
          </p:txBody>
        </p:sp>
        <p:sp>
          <p:nvSpPr>
            <p:cNvPr id="43" name="pl43"/>
            <p:cNvSpPr/>
            <p:nvPr/>
          </p:nvSpPr>
          <p:spPr>
            <a:xfrm>
              <a:off x="7936026" y="1364530"/>
              <a:ext cx="243915" cy="95573"/>
            </a:xfrm>
            <a:custGeom>
              <a:avLst/>
              <a:pathLst>
                <a:path w="243915" h="95573">
                  <a:moveTo>
                    <a:pt x="243915" y="95573"/>
                  </a:moveTo>
                  <a:lnTo>
                    <a:pt x="0" y="0"/>
                  </a:lnTo>
                </a:path>
              </a:pathLst>
            </a:custGeom>
          </p:spPr>
          <p:txBody>
            <a:bodyPr/>
            <a:lstStyle/>
            <a:p/>
          </p:txBody>
        </p:sp>
        <p:sp>
          <p:nvSpPr>
            <p:cNvPr id="44" name="pl44"/>
            <p:cNvSpPr/>
            <p:nvPr/>
          </p:nvSpPr>
          <p:spPr>
            <a:xfrm>
              <a:off x="7930237" y="1487461"/>
              <a:ext cx="249704" cy="241238"/>
            </a:xfrm>
            <a:custGeom>
              <a:avLst/>
              <a:pathLst>
                <a:path w="249704" h="241238">
                  <a:moveTo>
                    <a:pt x="249704" y="241238"/>
                  </a:moveTo>
                  <a:lnTo>
                    <a:pt x="0" y="0"/>
                  </a:lnTo>
                </a:path>
              </a:pathLst>
            </a:custGeom>
          </p:spPr>
          <p:txBody>
            <a:bodyPr/>
            <a:lstStyle/>
            <a:p/>
          </p:txBody>
        </p:sp>
        <p:sp>
          <p:nvSpPr>
            <p:cNvPr id="45" name="pg45"/>
            <p:cNvSpPr/>
            <p:nvPr/>
          </p:nvSpPr>
          <p:spPr>
            <a:xfrm>
              <a:off x="8111362" y="83923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88007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11384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15469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9" name="pg49"/>
            <p:cNvSpPr/>
            <p:nvPr/>
          </p:nvSpPr>
          <p:spPr>
            <a:xfrm>
              <a:off x="8111362" y="138750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42834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51" name="pg51"/>
            <p:cNvSpPr/>
            <p:nvPr/>
          </p:nvSpPr>
          <p:spPr>
            <a:xfrm>
              <a:off x="8111362" y="165971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70055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9294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das principais vacinas infantis (%), Portugal, 2000-2025</a:t>
              </a:r>
            </a:p>
          </p:txBody>
        </p:sp>
        <p:sp>
          <p:nvSpPr>
            <p:cNvPr id="81" name="tx81"/>
            <p:cNvSpPr/>
            <p:nvPr/>
          </p:nvSpPr>
          <p:spPr>
            <a:xfrm>
              <a:off x="5129850" y="6570149"/>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de cobertura das vacinas DTP e contra o sarampo. Estes são antigénios essenciais para avaliar os programas nacionais de imunização.
Em 2025, a cobertura da DTP1 (um indicador do acesso aos serviços de vacinação) foi de 98%.
A cobertura da DTP3 — um indicador do desempenho dos países na prestação de serviços de vacinação às crianças — ultrapassou a meta de 90% estabelecida para 2030.
A OMS recomenda que os países alcancem pelo menos 95% de cobertura com a primeira (MCV1) e a segunda (MCV2) doses da vacina contra o sarampo. A MCV1 fornece proteção inicial e a MCV2 garante imunidade a longo prazo e preenche lacunas na cobertura.
Em 2025, a cobertura da MCV1 ultrapassou a meta de 95% e a cobertura da MCV2 atingiu a meta de 95%.
Entre 2024 e 2025, 0 vacinas registaram um aumento na cobertura, 2 registaram um declínio e 2 mantiveram-se inalteradas.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103032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701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rc7"/>
            <p:cNvSpPr/>
            <p:nvPr/>
          </p:nvSpPr>
          <p:spPr>
            <a:xfrm>
              <a:off x="343909" y="1139848"/>
              <a:ext cx="1585983" cy="105907"/>
            </a:xfrm>
            <a:prstGeom prst="rect">
              <a:avLst/>
            </a:prstGeom>
            <a:solidFill>
              <a:srgbClr val="D9D9D9">
                <a:alpha val="60000"/>
              </a:srgbClr>
            </a:solidFill>
          </p:spPr>
          <p:txBody>
            <a:bodyPr/>
            <a:lstStyle/>
            <a:p/>
          </p:txBody>
        </p:sp>
        <p:sp>
          <p:nvSpPr>
            <p:cNvPr id="8" name="pl8"/>
            <p:cNvSpPr/>
            <p:nvPr/>
          </p:nvSpPr>
          <p:spPr>
            <a:xfrm>
              <a:off x="173521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9" name="tx9"/>
            <p:cNvSpPr/>
            <p:nvPr/>
          </p:nvSpPr>
          <p:spPr>
            <a:xfrm>
              <a:off x="93836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0" name="pt10"/>
            <p:cNvSpPr/>
            <p:nvPr/>
          </p:nvSpPr>
          <p:spPr>
            <a:xfrm>
              <a:off x="135619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 name="pt11"/>
            <p:cNvSpPr/>
            <p:nvPr/>
          </p:nvSpPr>
          <p:spPr>
            <a:xfrm>
              <a:off x="1456893"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 name="pt12"/>
            <p:cNvSpPr/>
            <p:nvPr/>
          </p:nvSpPr>
          <p:spPr>
            <a:xfrm>
              <a:off x="1490459"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 name="pt13"/>
            <p:cNvSpPr/>
            <p:nvPr/>
          </p:nvSpPr>
          <p:spPr>
            <a:xfrm>
              <a:off x="1490459"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 name="pt14"/>
            <p:cNvSpPr/>
            <p:nvPr/>
          </p:nvSpPr>
          <p:spPr>
            <a:xfrm>
              <a:off x="1490459"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524025"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55759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55759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5759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5759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57591"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658288"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658288"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91854"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25420"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25420"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25420"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25420"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25420"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25420"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25420"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58986"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58986"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58986"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58986"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75898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758986"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758986"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758986"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79255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79255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79255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79255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79255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79255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79255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79255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79255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79255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79255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79255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tx51"/>
            <p:cNvSpPr/>
            <p:nvPr/>
          </p:nvSpPr>
          <p:spPr>
            <a:xfrm>
              <a:off x="1077116"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2" name="tx52"/>
            <p:cNvSpPr/>
            <p:nvPr/>
          </p:nvSpPr>
          <p:spPr>
            <a:xfrm>
              <a:off x="1155766"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3" name="tx53"/>
            <p:cNvSpPr/>
            <p:nvPr/>
          </p:nvSpPr>
          <p:spPr>
            <a:xfrm>
              <a:off x="1242278"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4" name="tx54"/>
            <p:cNvSpPr/>
            <p:nvPr/>
          </p:nvSpPr>
          <p:spPr>
            <a:xfrm>
              <a:off x="1206954"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5" name="tx55"/>
            <p:cNvSpPr/>
            <p:nvPr/>
          </p:nvSpPr>
          <p:spPr>
            <a:xfrm>
              <a:off x="1202529"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6" name="tx56"/>
            <p:cNvSpPr/>
            <p:nvPr/>
          </p:nvSpPr>
          <p:spPr>
            <a:xfrm>
              <a:off x="1249370"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7" name="tx57"/>
            <p:cNvSpPr/>
            <p:nvPr/>
          </p:nvSpPr>
          <p:spPr>
            <a:xfrm>
              <a:off x="1269661"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8" name="tx58"/>
            <p:cNvSpPr/>
            <p:nvPr/>
          </p:nvSpPr>
          <p:spPr>
            <a:xfrm>
              <a:off x="1265274"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9" name="tx59"/>
            <p:cNvSpPr/>
            <p:nvPr/>
          </p:nvSpPr>
          <p:spPr>
            <a:xfrm>
              <a:off x="1282936"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 name="tx60"/>
            <p:cNvSpPr/>
            <p:nvPr/>
          </p:nvSpPr>
          <p:spPr>
            <a:xfrm>
              <a:off x="1282936"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1" name="tx61"/>
            <p:cNvSpPr/>
            <p:nvPr/>
          </p:nvSpPr>
          <p:spPr>
            <a:xfrm>
              <a:off x="1260849"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2" name="tx62"/>
            <p:cNvSpPr/>
            <p:nvPr/>
          </p:nvSpPr>
          <p:spPr>
            <a:xfrm>
              <a:off x="1374822"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3" name="tx63"/>
            <p:cNvSpPr/>
            <p:nvPr/>
          </p:nvSpPr>
          <p:spPr>
            <a:xfrm>
              <a:off x="1410145"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4" name="tx64"/>
            <p:cNvSpPr/>
            <p:nvPr/>
          </p:nvSpPr>
          <p:spPr>
            <a:xfrm>
              <a:off x="1408310"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5" name="tx65"/>
            <p:cNvSpPr/>
            <p:nvPr/>
          </p:nvSpPr>
          <p:spPr>
            <a:xfrm>
              <a:off x="1441954"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6" name="tx66"/>
            <p:cNvSpPr/>
            <p:nvPr/>
          </p:nvSpPr>
          <p:spPr>
            <a:xfrm>
              <a:off x="143310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7" name="tx67"/>
            <p:cNvSpPr/>
            <p:nvPr/>
          </p:nvSpPr>
          <p:spPr>
            <a:xfrm>
              <a:off x="143310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8" name="tx68"/>
            <p:cNvSpPr/>
            <p:nvPr/>
          </p:nvSpPr>
          <p:spPr>
            <a:xfrm>
              <a:off x="142429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 name="tx69"/>
            <p:cNvSpPr/>
            <p:nvPr/>
          </p:nvSpPr>
          <p:spPr>
            <a:xfrm>
              <a:off x="143310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0" name="tx70"/>
            <p:cNvSpPr/>
            <p:nvPr/>
          </p:nvSpPr>
          <p:spPr>
            <a:xfrm>
              <a:off x="141986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1" name="tx71"/>
            <p:cNvSpPr/>
            <p:nvPr/>
          </p:nvSpPr>
          <p:spPr>
            <a:xfrm>
              <a:off x="143310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2" name="tx72"/>
            <p:cNvSpPr/>
            <p:nvPr/>
          </p:nvSpPr>
          <p:spPr>
            <a:xfrm>
              <a:off x="1466669"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3" name="tx73"/>
            <p:cNvSpPr/>
            <p:nvPr/>
          </p:nvSpPr>
          <p:spPr>
            <a:xfrm>
              <a:off x="1484253"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4" name="tx74"/>
            <p:cNvSpPr/>
            <p:nvPr/>
          </p:nvSpPr>
          <p:spPr>
            <a:xfrm>
              <a:off x="1506457"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5" name="tx75"/>
            <p:cNvSpPr/>
            <p:nvPr/>
          </p:nvSpPr>
          <p:spPr>
            <a:xfrm>
              <a:off x="1515190"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6" name="tx76"/>
            <p:cNvSpPr/>
            <p:nvPr/>
          </p:nvSpPr>
          <p:spPr>
            <a:xfrm>
              <a:off x="1462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7" name="tx77"/>
            <p:cNvSpPr/>
            <p:nvPr/>
          </p:nvSpPr>
          <p:spPr>
            <a:xfrm>
              <a:off x="1466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78" name="tx78"/>
            <p:cNvSpPr/>
            <p:nvPr/>
          </p:nvSpPr>
          <p:spPr>
            <a:xfrm>
              <a:off x="1475442"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79" name="tx79"/>
            <p:cNvSpPr/>
            <p:nvPr/>
          </p:nvSpPr>
          <p:spPr>
            <a:xfrm>
              <a:off x="1471056"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0" name="tx80"/>
            <p:cNvSpPr/>
            <p:nvPr/>
          </p:nvSpPr>
          <p:spPr>
            <a:xfrm>
              <a:off x="1504621"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1" name="tx81"/>
            <p:cNvSpPr/>
            <p:nvPr/>
          </p:nvSpPr>
          <p:spPr>
            <a:xfrm>
              <a:off x="1509085"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2" name="tx82"/>
            <p:cNvSpPr/>
            <p:nvPr/>
          </p:nvSpPr>
          <p:spPr>
            <a:xfrm>
              <a:off x="1495849"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3" name="tx83"/>
            <p:cNvSpPr/>
            <p:nvPr/>
          </p:nvSpPr>
          <p:spPr>
            <a:xfrm>
              <a:off x="1535558"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4" name="tx84"/>
            <p:cNvSpPr/>
            <p:nvPr/>
          </p:nvSpPr>
          <p:spPr>
            <a:xfrm>
              <a:off x="1517819"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5" name="tx85"/>
            <p:cNvSpPr/>
            <p:nvPr/>
          </p:nvSpPr>
          <p:spPr>
            <a:xfrm>
              <a:off x="1513433"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6" name="tx86"/>
            <p:cNvSpPr/>
            <p:nvPr/>
          </p:nvSpPr>
          <p:spPr>
            <a:xfrm>
              <a:off x="1509085"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7" name="tx87"/>
            <p:cNvSpPr/>
            <p:nvPr/>
          </p:nvSpPr>
          <p:spPr>
            <a:xfrm>
              <a:off x="1482612"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88" name="tx88"/>
            <p:cNvSpPr/>
            <p:nvPr/>
          </p:nvSpPr>
          <p:spPr>
            <a:xfrm>
              <a:off x="1491424"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89" name="tx89"/>
            <p:cNvSpPr/>
            <p:nvPr/>
          </p:nvSpPr>
          <p:spPr>
            <a:xfrm>
              <a:off x="1509008"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0" name="tx90"/>
            <p:cNvSpPr/>
            <p:nvPr/>
          </p:nvSpPr>
          <p:spPr>
            <a:xfrm>
              <a:off x="1509085"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1" name="tx91"/>
            <p:cNvSpPr/>
            <p:nvPr/>
          </p:nvSpPr>
          <p:spPr>
            <a:xfrm>
              <a:off x="1504621"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2" name="rc92"/>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93" name="pl93"/>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2685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3572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rc96"/>
            <p:cNvSpPr/>
            <p:nvPr/>
          </p:nvSpPr>
          <p:spPr>
            <a:xfrm>
              <a:off x="1999482" y="1086895"/>
              <a:ext cx="1585983" cy="104599"/>
            </a:xfrm>
            <a:prstGeom prst="rect">
              <a:avLst/>
            </a:prstGeom>
            <a:solidFill>
              <a:srgbClr val="D9D9D9">
                <a:alpha val="60000"/>
              </a:srgbClr>
            </a:solidFill>
          </p:spPr>
          <p:txBody>
            <a:bodyPr/>
            <a:lstStyle/>
            <a:p/>
          </p:txBody>
        </p:sp>
        <p:sp>
          <p:nvSpPr>
            <p:cNvPr id="97" name="pl97"/>
            <p:cNvSpPr/>
            <p:nvPr/>
          </p:nvSpPr>
          <p:spPr>
            <a:xfrm>
              <a:off x="332365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98" name="tx98"/>
            <p:cNvSpPr/>
            <p:nvPr/>
          </p:nvSpPr>
          <p:spPr>
            <a:xfrm>
              <a:off x="252680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99" name="pt99"/>
            <p:cNvSpPr/>
            <p:nvPr/>
          </p:nvSpPr>
          <p:spPr>
            <a:xfrm>
              <a:off x="2978203"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078901" y="51752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078901" y="507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078901" y="49660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112466" y="4861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112466" y="4756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146032" y="46522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3146032" y="45476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7" name="pt107"/>
            <p:cNvSpPr/>
            <p:nvPr/>
          </p:nvSpPr>
          <p:spPr>
            <a:xfrm>
              <a:off x="3146032" y="44430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146032" y="43384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3179598" y="42338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213164" y="41292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3213164" y="40246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3213164" y="39200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3213164" y="38154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3246730" y="37108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3280295" y="36062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3280295" y="35016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3313861" y="3397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313861" y="3292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313861" y="3187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347427" y="3083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347427" y="2978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347427" y="2874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347427" y="2769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347427" y="2664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380993" y="2560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380993"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380993" y="2351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380993" y="2246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414559" y="2141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414559" y="2037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414559" y="1932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414559" y="1828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414559" y="1723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448124" y="1618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448124"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448124" y="14096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448124" y="13050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448124" y="12004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448124" y="10958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tx140"/>
            <p:cNvSpPr/>
            <p:nvPr/>
          </p:nvSpPr>
          <p:spPr>
            <a:xfrm>
              <a:off x="26991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1" name="tx141"/>
            <p:cNvSpPr/>
            <p:nvPr/>
          </p:nvSpPr>
          <p:spPr>
            <a:xfrm>
              <a:off x="2795434" y="518916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2" name="tx142"/>
            <p:cNvSpPr/>
            <p:nvPr/>
          </p:nvSpPr>
          <p:spPr>
            <a:xfrm>
              <a:off x="2804246" y="508554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3" name="tx143"/>
            <p:cNvSpPr/>
            <p:nvPr/>
          </p:nvSpPr>
          <p:spPr>
            <a:xfrm>
              <a:off x="2777773" y="49789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4" name="tx144"/>
            <p:cNvSpPr/>
            <p:nvPr/>
          </p:nvSpPr>
          <p:spPr>
            <a:xfrm>
              <a:off x="2820150" y="487537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5" name="tx145"/>
            <p:cNvSpPr/>
            <p:nvPr/>
          </p:nvSpPr>
          <p:spPr>
            <a:xfrm>
              <a:off x="2837812" y="47707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46" name="tx146"/>
            <p:cNvSpPr/>
            <p:nvPr/>
          </p:nvSpPr>
          <p:spPr>
            <a:xfrm>
              <a:off x="2902237" y="4665199"/>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47" name="tx147"/>
            <p:cNvSpPr/>
            <p:nvPr/>
          </p:nvSpPr>
          <p:spPr>
            <a:xfrm>
              <a:off x="2897851" y="456254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48" name="tx148"/>
            <p:cNvSpPr/>
            <p:nvPr/>
          </p:nvSpPr>
          <p:spPr>
            <a:xfrm>
              <a:off x="2862527" y="445794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49" name="tx149"/>
            <p:cNvSpPr/>
            <p:nvPr/>
          </p:nvSpPr>
          <p:spPr>
            <a:xfrm>
              <a:off x="2858102" y="43513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0" name="tx150"/>
            <p:cNvSpPr/>
            <p:nvPr/>
          </p:nvSpPr>
          <p:spPr>
            <a:xfrm>
              <a:off x="2904943" y="42477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1" name="tx151"/>
            <p:cNvSpPr/>
            <p:nvPr/>
          </p:nvSpPr>
          <p:spPr>
            <a:xfrm>
              <a:off x="2925234" y="41421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2" name="tx152"/>
            <p:cNvSpPr/>
            <p:nvPr/>
          </p:nvSpPr>
          <p:spPr>
            <a:xfrm>
              <a:off x="2920847" y="40376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3" name="tx153"/>
            <p:cNvSpPr/>
            <p:nvPr/>
          </p:nvSpPr>
          <p:spPr>
            <a:xfrm>
              <a:off x="2960635" y="393494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4" name="tx154"/>
            <p:cNvSpPr/>
            <p:nvPr/>
          </p:nvSpPr>
          <p:spPr>
            <a:xfrm>
              <a:off x="2916422" y="382840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5" name="tx155"/>
            <p:cNvSpPr/>
            <p:nvPr/>
          </p:nvSpPr>
          <p:spPr>
            <a:xfrm>
              <a:off x="2963186" y="37238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56" name="tx156"/>
            <p:cNvSpPr/>
            <p:nvPr/>
          </p:nvSpPr>
          <p:spPr>
            <a:xfrm>
              <a:off x="2996752" y="361916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57" name="tx157"/>
            <p:cNvSpPr/>
            <p:nvPr/>
          </p:nvSpPr>
          <p:spPr>
            <a:xfrm>
              <a:off x="2992365" y="35146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58" name="tx158"/>
            <p:cNvSpPr/>
            <p:nvPr/>
          </p:nvSpPr>
          <p:spPr>
            <a:xfrm>
              <a:off x="3065718" y="341194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59" name="tx159"/>
            <p:cNvSpPr/>
            <p:nvPr/>
          </p:nvSpPr>
          <p:spPr>
            <a:xfrm>
              <a:off x="3008308" y="33054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0" name="tx160"/>
            <p:cNvSpPr/>
            <p:nvPr/>
          </p:nvSpPr>
          <p:spPr>
            <a:xfrm>
              <a:off x="3021545" y="32008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1" name="tx161"/>
            <p:cNvSpPr/>
            <p:nvPr/>
          </p:nvSpPr>
          <p:spPr>
            <a:xfrm>
              <a:off x="3055111" y="30981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2" name="tx162"/>
            <p:cNvSpPr/>
            <p:nvPr/>
          </p:nvSpPr>
          <p:spPr>
            <a:xfrm>
              <a:off x="3063961" y="299354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3" name="tx163"/>
            <p:cNvSpPr/>
            <p:nvPr/>
          </p:nvSpPr>
          <p:spPr>
            <a:xfrm>
              <a:off x="3046299" y="288700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4" name="tx164"/>
            <p:cNvSpPr/>
            <p:nvPr/>
          </p:nvSpPr>
          <p:spPr>
            <a:xfrm>
              <a:off x="3046299" y="278236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5" name="tx165"/>
            <p:cNvSpPr/>
            <p:nvPr/>
          </p:nvSpPr>
          <p:spPr>
            <a:xfrm>
              <a:off x="3063883" y="26778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66" name="tx166"/>
            <p:cNvSpPr/>
            <p:nvPr/>
          </p:nvSpPr>
          <p:spPr>
            <a:xfrm>
              <a:off x="3097527" y="257320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67" name="tx167"/>
            <p:cNvSpPr/>
            <p:nvPr/>
          </p:nvSpPr>
          <p:spPr>
            <a:xfrm>
              <a:off x="3084251" y="246856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68" name="tx168"/>
            <p:cNvSpPr/>
            <p:nvPr/>
          </p:nvSpPr>
          <p:spPr>
            <a:xfrm>
              <a:off x="3088676" y="23640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69" name="tx169"/>
            <p:cNvSpPr/>
            <p:nvPr/>
          </p:nvSpPr>
          <p:spPr>
            <a:xfrm>
              <a:off x="3088638" y="225940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0" name="tx170"/>
            <p:cNvSpPr/>
            <p:nvPr/>
          </p:nvSpPr>
          <p:spPr>
            <a:xfrm>
              <a:off x="3122242" y="21567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1" name="tx171"/>
            <p:cNvSpPr/>
            <p:nvPr/>
          </p:nvSpPr>
          <p:spPr>
            <a:xfrm>
              <a:off x="3139826" y="20521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2" name="tx172"/>
            <p:cNvSpPr/>
            <p:nvPr/>
          </p:nvSpPr>
          <p:spPr>
            <a:xfrm>
              <a:off x="3126629" y="19456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3" name="tx173"/>
            <p:cNvSpPr/>
            <p:nvPr/>
          </p:nvSpPr>
          <p:spPr>
            <a:xfrm>
              <a:off x="3157566" y="184100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4" name="tx174"/>
            <p:cNvSpPr/>
            <p:nvPr/>
          </p:nvSpPr>
          <p:spPr>
            <a:xfrm>
              <a:off x="3126629" y="17364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5" name="tx175"/>
            <p:cNvSpPr/>
            <p:nvPr/>
          </p:nvSpPr>
          <p:spPr>
            <a:xfrm>
              <a:off x="3151422" y="16327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76" name="tx176"/>
            <p:cNvSpPr/>
            <p:nvPr/>
          </p:nvSpPr>
          <p:spPr>
            <a:xfrm>
              <a:off x="3173392" y="152914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77" name="tx177"/>
            <p:cNvSpPr/>
            <p:nvPr/>
          </p:nvSpPr>
          <p:spPr>
            <a:xfrm>
              <a:off x="3169006" y="14235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78" name="tx178"/>
            <p:cNvSpPr/>
            <p:nvPr/>
          </p:nvSpPr>
          <p:spPr>
            <a:xfrm>
              <a:off x="3164658" y="13199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79" name="tx179"/>
            <p:cNvSpPr/>
            <p:nvPr/>
          </p:nvSpPr>
          <p:spPr>
            <a:xfrm>
              <a:off x="3138185" y="12133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0" name="tx180"/>
            <p:cNvSpPr/>
            <p:nvPr/>
          </p:nvSpPr>
          <p:spPr>
            <a:xfrm>
              <a:off x="3164658" y="11107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1" name="rc181"/>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82" name="pl182"/>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43414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012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5" name="rc185"/>
            <p:cNvSpPr/>
            <p:nvPr/>
          </p:nvSpPr>
          <p:spPr>
            <a:xfrm>
              <a:off x="3655055" y="1139848"/>
              <a:ext cx="1585983" cy="105907"/>
            </a:xfrm>
            <a:prstGeom prst="rect">
              <a:avLst/>
            </a:prstGeom>
            <a:solidFill>
              <a:srgbClr val="D9D9D9">
                <a:alpha val="60000"/>
              </a:srgbClr>
            </a:solidFill>
          </p:spPr>
          <p:txBody>
            <a:bodyPr/>
            <a:lstStyle/>
            <a:p/>
          </p:txBody>
        </p:sp>
        <p:sp>
          <p:nvSpPr>
            <p:cNvPr id="186" name="pl186"/>
            <p:cNvSpPr/>
            <p:nvPr/>
          </p:nvSpPr>
          <p:spPr>
            <a:xfrm>
              <a:off x="507992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87" name="tx187"/>
            <p:cNvSpPr/>
            <p:nvPr/>
          </p:nvSpPr>
          <p:spPr>
            <a:xfrm>
              <a:off x="428307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88" name="pt188"/>
            <p:cNvSpPr/>
            <p:nvPr/>
          </p:nvSpPr>
          <p:spPr>
            <a:xfrm>
              <a:off x="466734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9" name="pt189"/>
            <p:cNvSpPr/>
            <p:nvPr/>
          </p:nvSpPr>
          <p:spPr>
            <a:xfrm>
              <a:off x="4768039"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0" name="pt190"/>
            <p:cNvSpPr/>
            <p:nvPr/>
          </p:nvSpPr>
          <p:spPr>
            <a:xfrm>
              <a:off x="4801605"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1" name="pt191"/>
            <p:cNvSpPr/>
            <p:nvPr/>
          </p:nvSpPr>
          <p:spPr>
            <a:xfrm>
              <a:off x="4801605"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2" name="pt192"/>
            <p:cNvSpPr/>
            <p:nvPr/>
          </p:nvSpPr>
          <p:spPr>
            <a:xfrm>
              <a:off x="4868737"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3" name="pt193"/>
            <p:cNvSpPr/>
            <p:nvPr/>
          </p:nvSpPr>
          <p:spPr>
            <a:xfrm>
              <a:off x="486873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4" name="pt194"/>
            <p:cNvSpPr/>
            <p:nvPr/>
          </p:nvSpPr>
          <p:spPr>
            <a:xfrm>
              <a:off x="4868737"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5" name="pt195"/>
            <p:cNvSpPr/>
            <p:nvPr/>
          </p:nvSpPr>
          <p:spPr>
            <a:xfrm>
              <a:off x="4868737"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6" name="pt196"/>
            <p:cNvSpPr/>
            <p:nvPr/>
          </p:nvSpPr>
          <p:spPr>
            <a:xfrm>
              <a:off x="49023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9023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969434"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9" name="pt199"/>
            <p:cNvSpPr/>
            <p:nvPr/>
          </p:nvSpPr>
          <p:spPr>
            <a:xfrm>
              <a:off x="4969434"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0" name="pt200"/>
            <p:cNvSpPr/>
            <p:nvPr/>
          </p:nvSpPr>
          <p:spPr>
            <a:xfrm>
              <a:off x="5003000"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1" name="pt201"/>
            <p:cNvSpPr/>
            <p:nvPr/>
          </p:nvSpPr>
          <p:spPr>
            <a:xfrm>
              <a:off x="5036566"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2" name="pt202"/>
            <p:cNvSpPr/>
            <p:nvPr/>
          </p:nvSpPr>
          <p:spPr>
            <a:xfrm>
              <a:off x="5036566"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3" name="pt203"/>
            <p:cNvSpPr/>
            <p:nvPr/>
          </p:nvSpPr>
          <p:spPr>
            <a:xfrm>
              <a:off x="5036566"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4" name="pt204"/>
            <p:cNvSpPr/>
            <p:nvPr/>
          </p:nvSpPr>
          <p:spPr>
            <a:xfrm>
              <a:off x="5036566"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5036566"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503656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503656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5070132"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5070132"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070132"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070132"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070132"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070132"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07013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507013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510369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510369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510369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510369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510369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510369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510369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5103697"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5103697"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510369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510369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510369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510369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tx229"/>
            <p:cNvSpPr/>
            <p:nvPr/>
          </p:nvSpPr>
          <p:spPr>
            <a:xfrm>
              <a:off x="4388262"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0" name="tx230"/>
            <p:cNvSpPr/>
            <p:nvPr/>
          </p:nvSpPr>
          <p:spPr>
            <a:xfrm>
              <a:off x="4466912"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1" name="tx231"/>
            <p:cNvSpPr/>
            <p:nvPr/>
          </p:nvSpPr>
          <p:spPr>
            <a:xfrm>
              <a:off x="4518100"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2" name="tx232"/>
            <p:cNvSpPr/>
            <p:nvPr/>
          </p:nvSpPr>
          <p:spPr>
            <a:xfrm>
              <a:off x="4513675"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3" name="tx233"/>
            <p:cNvSpPr/>
            <p:nvPr/>
          </p:nvSpPr>
          <p:spPr>
            <a:xfrm>
              <a:off x="4576420"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34" name="tx234"/>
            <p:cNvSpPr/>
            <p:nvPr/>
          </p:nvSpPr>
          <p:spPr>
            <a:xfrm>
              <a:off x="459408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35" name="tx235"/>
            <p:cNvSpPr/>
            <p:nvPr/>
          </p:nvSpPr>
          <p:spPr>
            <a:xfrm>
              <a:off x="459408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36" name="tx236"/>
            <p:cNvSpPr/>
            <p:nvPr/>
          </p:nvSpPr>
          <p:spPr>
            <a:xfrm>
              <a:off x="4571995"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37" name="tx237"/>
            <p:cNvSpPr/>
            <p:nvPr/>
          </p:nvSpPr>
          <p:spPr>
            <a:xfrm>
              <a:off x="4614373"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38" name="tx238"/>
            <p:cNvSpPr/>
            <p:nvPr/>
          </p:nvSpPr>
          <p:spPr>
            <a:xfrm>
              <a:off x="4654121"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39" name="tx239"/>
            <p:cNvSpPr/>
            <p:nvPr/>
          </p:nvSpPr>
          <p:spPr>
            <a:xfrm>
              <a:off x="4685968"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0" name="tx240"/>
            <p:cNvSpPr/>
            <p:nvPr/>
          </p:nvSpPr>
          <p:spPr>
            <a:xfrm>
              <a:off x="4721291"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1" name="tx241"/>
            <p:cNvSpPr/>
            <p:nvPr/>
          </p:nvSpPr>
          <p:spPr>
            <a:xfrm>
              <a:off x="4719456"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2" name="tx242"/>
            <p:cNvSpPr/>
            <p:nvPr/>
          </p:nvSpPr>
          <p:spPr>
            <a:xfrm>
              <a:off x="4753100"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3" name="tx243"/>
            <p:cNvSpPr/>
            <p:nvPr/>
          </p:nvSpPr>
          <p:spPr>
            <a:xfrm>
              <a:off x="4744249"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44" name="tx244"/>
            <p:cNvSpPr/>
            <p:nvPr/>
          </p:nvSpPr>
          <p:spPr>
            <a:xfrm>
              <a:off x="4744249"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45" name="tx245"/>
            <p:cNvSpPr/>
            <p:nvPr/>
          </p:nvSpPr>
          <p:spPr>
            <a:xfrm>
              <a:off x="4744249"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46" name="tx246"/>
            <p:cNvSpPr/>
            <p:nvPr/>
          </p:nvSpPr>
          <p:spPr>
            <a:xfrm>
              <a:off x="4731013"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47" name="tx247"/>
            <p:cNvSpPr/>
            <p:nvPr/>
          </p:nvSpPr>
          <p:spPr>
            <a:xfrm>
              <a:off x="4744249"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48" name="tx248"/>
            <p:cNvSpPr/>
            <p:nvPr/>
          </p:nvSpPr>
          <p:spPr>
            <a:xfrm>
              <a:off x="4748636"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49" name="tx249"/>
            <p:cNvSpPr/>
            <p:nvPr/>
          </p:nvSpPr>
          <p:spPr>
            <a:xfrm>
              <a:off x="4777815"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0" name="tx250"/>
            <p:cNvSpPr/>
            <p:nvPr/>
          </p:nvSpPr>
          <p:spPr>
            <a:xfrm>
              <a:off x="4817603"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1" name="tx251"/>
            <p:cNvSpPr/>
            <p:nvPr/>
          </p:nvSpPr>
          <p:spPr>
            <a:xfrm>
              <a:off x="4826336"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2" name="tx252"/>
            <p:cNvSpPr/>
            <p:nvPr/>
          </p:nvSpPr>
          <p:spPr>
            <a:xfrm>
              <a:off x="4795477"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3" name="tx253"/>
            <p:cNvSpPr/>
            <p:nvPr/>
          </p:nvSpPr>
          <p:spPr>
            <a:xfrm>
              <a:off x="4769004"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54" name="tx254"/>
            <p:cNvSpPr/>
            <p:nvPr/>
          </p:nvSpPr>
          <p:spPr>
            <a:xfrm>
              <a:off x="4773390"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55" name="tx255"/>
            <p:cNvSpPr/>
            <p:nvPr/>
          </p:nvSpPr>
          <p:spPr>
            <a:xfrm>
              <a:off x="4777776"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56" name="tx256"/>
            <p:cNvSpPr/>
            <p:nvPr/>
          </p:nvSpPr>
          <p:spPr>
            <a:xfrm>
              <a:off x="4786588"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57" name="tx257"/>
            <p:cNvSpPr/>
            <p:nvPr/>
          </p:nvSpPr>
          <p:spPr>
            <a:xfrm>
              <a:off x="4828965"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58" name="tx258"/>
            <p:cNvSpPr/>
            <p:nvPr/>
          </p:nvSpPr>
          <p:spPr>
            <a:xfrm>
              <a:off x="4815767"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59" name="tx259"/>
            <p:cNvSpPr/>
            <p:nvPr/>
          </p:nvSpPr>
          <p:spPr>
            <a:xfrm>
              <a:off x="4820231"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0" name="tx260"/>
            <p:cNvSpPr/>
            <p:nvPr/>
          </p:nvSpPr>
          <p:spPr>
            <a:xfrm>
              <a:off x="480699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1" name="tx261"/>
            <p:cNvSpPr/>
            <p:nvPr/>
          </p:nvSpPr>
          <p:spPr>
            <a:xfrm>
              <a:off x="4846704"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2" name="tx262"/>
            <p:cNvSpPr/>
            <p:nvPr/>
          </p:nvSpPr>
          <p:spPr>
            <a:xfrm>
              <a:off x="4828965"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3" name="tx263"/>
            <p:cNvSpPr/>
            <p:nvPr/>
          </p:nvSpPr>
          <p:spPr>
            <a:xfrm>
              <a:off x="482457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64" name="tx264"/>
            <p:cNvSpPr/>
            <p:nvPr/>
          </p:nvSpPr>
          <p:spPr>
            <a:xfrm>
              <a:off x="4820231"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65" name="tx265"/>
            <p:cNvSpPr/>
            <p:nvPr/>
          </p:nvSpPr>
          <p:spPr>
            <a:xfrm>
              <a:off x="4793758"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66" name="tx266"/>
            <p:cNvSpPr/>
            <p:nvPr/>
          </p:nvSpPr>
          <p:spPr>
            <a:xfrm>
              <a:off x="480257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67" name="tx267"/>
            <p:cNvSpPr/>
            <p:nvPr/>
          </p:nvSpPr>
          <p:spPr>
            <a:xfrm>
              <a:off x="482015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68" name="tx268"/>
            <p:cNvSpPr/>
            <p:nvPr/>
          </p:nvSpPr>
          <p:spPr>
            <a:xfrm>
              <a:off x="4820231"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69" name="tx269"/>
            <p:cNvSpPr/>
            <p:nvPr/>
          </p:nvSpPr>
          <p:spPr>
            <a:xfrm>
              <a:off x="4815767"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0" name="rc270"/>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271" name="pl271"/>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2" name="pl272"/>
            <p:cNvSpPr/>
            <p:nvPr/>
          </p:nvSpPr>
          <p:spPr>
            <a:xfrm>
              <a:off x="59970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66683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4" name="rc274"/>
            <p:cNvSpPr/>
            <p:nvPr/>
          </p:nvSpPr>
          <p:spPr>
            <a:xfrm>
              <a:off x="5310628" y="1086895"/>
              <a:ext cx="1585983" cy="104599"/>
            </a:xfrm>
            <a:prstGeom prst="rect">
              <a:avLst/>
            </a:prstGeom>
            <a:solidFill>
              <a:srgbClr val="D9D9D9">
                <a:alpha val="60000"/>
              </a:srgbClr>
            </a:solidFill>
          </p:spPr>
          <p:txBody>
            <a:bodyPr/>
            <a:lstStyle/>
            <a:p/>
          </p:txBody>
        </p:sp>
        <p:sp>
          <p:nvSpPr>
            <p:cNvPr id="275" name="pl275"/>
            <p:cNvSpPr/>
            <p:nvPr/>
          </p:nvSpPr>
          <p:spPr>
            <a:xfrm>
              <a:off x="66347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76" name="tx276"/>
            <p:cNvSpPr/>
            <p:nvPr/>
          </p:nvSpPr>
          <p:spPr>
            <a:xfrm>
              <a:off x="58379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77" name="pt277"/>
            <p:cNvSpPr/>
            <p:nvPr/>
          </p:nvSpPr>
          <p:spPr>
            <a:xfrm>
              <a:off x="628934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8" name="pt278"/>
            <p:cNvSpPr/>
            <p:nvPr/>
          </p:nvSpPr>
          <p:spPr>
            <a:xfrm>
              <a:off x="6322915" y="51752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9" name="pt279"/>
            <p:cNvSpPr/>
            <p:nvPr/>
          </p:nvSpPr>
          <p:spPr>
            <a:xfrm>
              <a:off x="6390047" y="507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0" name="pt280"/>
            <p:cNvSpPr/>
            <p:nvPr/>
          </p:nvSpPr>
          <p:spPr>
            <a:xfrm>
              <a:off x="6390047" y="49660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1" name="pt281"/>
            <p:cNvSpPr/>
            <p:nvPr/>
          </p:nvSpPr>
          <p:spPr>
            <a:xfrm>
              <a:off x="6390047" y="4861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6390047" y="4756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6423612" y="46522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6457178" y="45476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5" name="pt285"/>
            <p:cNvSpPr/>
            <p:nvPr/>
          </p:nvSpPr>
          <p:spPr>
            <a:xfrm>
              <a:off x="6457178" y="44430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pt286"/>
            <p:cNvSpPr/>
            <p:nvPr/>
          </p:nvSpPr>
          <p:spPr>
            <a:xfrm>
              <a:off x="6457178" y="43384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7" name="pt287"/>
            <p:cNvSpPr/>
            <p:nvPr/>
          </p:nvSpPr>
          <p:spPr>
            <a:xfrm>
              <a:off x="6457178" y="42338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8" name="pt288"/>
            <p:cNvSpPr/>
            <p:nvPr/>
          </p:nvSpPr>
          <p:spPr>
            <a:xfrm>
              <a:off x="6524310" y="41292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9" name="pt289"/>
            <p:cNvSpPr/>
            <p:nvPr/>
          </p:nvSpPr>
          <p:spPr>
            <a:xfrm>
              <a:off x="6524310" y="40246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0" name="pt290"/>
            <p:cNvSpPr/>
            <p:nvPr/>
          </p:nvSpPr>
          <p:spPr>
            <a:xfrm>
              <a:off x="6524310" y="39200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1" name="pt291"/>
            <p:cNvSpPr/>
            <p:nvPr/>
          </p:nvSpPr>
          <p:spPr>
            <a:xfrm>
              <a:off x="6557876" y="38154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2" name="pt292"/>
            <p:cNvSpPr/>
            <p:nvPr/>
          </p:nvSpPr>
          <p:spPr>
            <a:xfrm>
              <a:off x="6557876" y="37108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6625007" y="36062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4" name="pt294"/>
            <p:cNvSpPr/>
            <p:nvPr/>
          </p:nvSpPr>
          <p:spPr>
            <a:xfrm>
              <a:off x="6625007" y="35016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5" name="pt295"/>
            <p:cNvSpPr/>
            <p:nvPr/>
          </p:nvSpPr>
          <p:spPr>
            <a:xfrm>
              <a:off x="6625007" y="3397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6" name="pt296"/>
            <p:cNvSpPr/>
            <p:nvPr/>
          </p:nvSpPr>
          <p:spPr>
            <a:xfrm>
              <a:off x="6625007" y="3292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7" name="pt297"/>
            <p:cNvSpPr/>
            <p:nvPr/>
          </p:nvSpPr>
          <p:spPr>
            <a:xfrm>
              <a:off x="6658573" y="3187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8" name="pt298"/>
            <p:cNvSpPr/>
            <p:nvPr/>
          </p:nvSpPr>
          <p:spPr>
            <a:xfrm>
              <a:off x="6658573" y="3083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9" name="pt299"/>
            <p:cNvSpPr/>
            <p:nvPr/>
          </p:nvSpPr>
          <p:spPr>
            <a:xfrm>
              <a:off x="6658573" y="2978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0" name="pt300"/>
            <p:cNvSpPr/>
            <p:nvPr/>
          </p:nvSpPr>
          <p:spPr>
            <a:xfrm>
              <a:off x="6658573" y="2874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1" name="pt301"/>
            <p:cNvSpPr/>
            <p:nvPr/>
          </p:nvSpPr>
          <p:spPr>
            <a:xfrm>
              <a:off x="6692139" y="2769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6692139" y="2664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6692139" y="2560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6692139"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6725705" y="2351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6725705" y="2246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6725705" y="2141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6725705" y="2037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6725705" y="1932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6725705" y="1828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6725705" y="1723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6759270" y="1618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6759270"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6759270" y="14096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6759270" y="13050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6759270" y="12004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6759270" y="10958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tx318"/>
            <p:cNvSpPr/>
            <p:nvPr/>
          </p:nvSpPr>
          <p:spPr>
            <a:xfrm>
              <a:off x="601026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19" name="tx319"/>
            <p:cNvSpPr/>
            <p:nvPr/>
          </p:nvSpPr>
          <p:spPr>
            <a:xfrm>
              <a:off x="6039371" y="5188160"/>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0" name="tx320"/>
            <p:cNvSpPr/>
            <p:nvPr/>
          </p:nvSpPr>
          <p:spPr>
            <a:xfrm>
              <a:off x="6106580" y="508456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1" name="tx321"/>
            <p:cNvSpPr/>
            <p:nvPr/>
          </p:nvSpPr>
          <p:spPr>
            <a:xfrm>
              <a:off x="6097730" y="4979969"/>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22" name="tx322"/>
            <p:cNvSpPr/>
            <p:nvPr/>
          </p:nvSpPr>
          <p:spPr>
            <a:xfrm>
              <a:off x="6115392" y="487634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23" name="tx323"/>
            <p:cNvSpPr/>
            <p:nvPr/>
          </p:nvSpPr>
          <p:spPr>
            <a:xfrm>
              <a:off x="6088919" y="47697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24" name="tx324"/>
            <p:cNvSpPr/>
            <p:nvPr/>
          </p:nvSpPr>
          <p:spPr>
            <a:xfrm>
              <a:off x="6148958" y="46661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25" name="tx325"/>
            <p:cNvSpPr/>
            <p:nvPr/>
          </p:nvSpPr>
          <p:spPr>
            <a:xfrm>
              <a:off x="6213383" y="4560599"/>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26" name="tx326"/>
            <p:cNvSpPr/>
            <p:nvPr/>
          </p:nvSpPr>
          <p:spPr>
            <a:xfrm>
              <a:off x="6208997" y="445794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27" name="tx327"/>
            <p:cNvSpPr/>
            <p:nvPr/>
          </p:nvSpPr>
          <p:spPr>
            <a:xfrm>
              <a:off x="6173673" y="435334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28" name="tx328"/>
            <p:cNvSpPr/>
            <p:nvPr/>
          </p:nvSpPr>
          <p:spPr>
            <a:xfrm>
              <a:off x="6169248" y="4246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29" name="tx329"/>
            <p:cNvSpPr/>
            <p:nvPr/>
          </p:nvSpPr>
          <p:spPr>
            <a:xfrm>
              <a:off x="6231993" y="41421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0" name="tx330"/>
            <p:cNvSpPr/>
            <p:nvPr/>
          </p:nvSpPr>
          <p:spPr>
            <a:xfrm>
              <a:off x="6271781" y="403954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1" name="tx331"/>
            <p:cNvSpPr/>
            <p:nvPr/>
          </p:nvSpPr>
          <p:spPr>
            <a:xfrm>
              <a:off x="6227568" y="393300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32" name="tx332"/>
            <p:cNvSpPr/>
            <p:nvPr/>
          </p:nvSpPr>
          <p:spPr>
            <a:xfrm>
              <a:off x="6269946" y="38284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33" name="tx333"/>
            <p:cNvSpPr/>
            <p:nvPr/>
          </p:nvSpPr>
          <p:spPr>
            <a:xfrm>
              <a:off x="6269946" y="37238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34" name="tx334"/>
            <p:cNvSpPr/>
            <p:nvPr/>
          </p:nvSpPr>
          <p:spPr>
            <a:xfrm>
              <a:off x="6376864" y="362114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35" name="tx335"/>
            <p:cNvSpPr/>
            <p:nvPr/>
          </p:nvSpPr>
          <p:spPr>
            <a:xfrm>
              <a:off x="6323879" y="351460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36" name="tx336"/>
            <p:cNvSpPr/>
            <p:nvPr/>
          </p:nvSpPr>
          <p:spPr>
            <a:xfrm>
              <a:off x="6319454" y="34100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37" name="tx337"/>
            <p:cNvSpPr/>
            <p:nvPr/>
          </p:nvSpPr>
          <p:spPr>
            <a:xfrm>
              <a:off x="6332691" y="33054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38" name="tx338"/>
            <p:cNvSpPr/>
            <p:nvPr/>
          </p:nvSpPr>
          <p:spPr>
            <a:xfrm>
              <a:off x="6366257" y="32027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39" name="tx339"/>
            <p:cNvSpPr/>
            <p:nvPr/>
          </p:nvSpPr>
          <p:spPr>
            <a:xfrm>
              <a:off x="6375107" y="309814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0" name="tx340"/>
            <p:cNvSpPr/>
            <p:nvPr/>
          </p:nvSpPr>
          <p:spPr>
            <a:xfrm>
              <a:off x="6357445" y="299156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1" name="tx341"/>
            <p:cNvSpPr/>
            <p:nvPr/>
          </p:nvSpPr>
          <p:spPr>
            <a:xfrm>
              <a:off x="6375029" y="28870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42" name="tx342"/>
            <p:cNvSpPr/>
            <p:nvPr/>
          </p:nvSpPr>
          <p:spPr>
            <a:xfrm>
              <a:off x="6408673" y="278240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43" name="tx343"/>
            <p:cNvSpPr/>
            <p:nvPr/>
          </p:nvSpPr>
          <p:spPr>
            <a:xfrm>
              <a:off x="6395397" y="267776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44" name="tx344"/>
            <p:cNvSpPr/>
            <p:nvPr/>
          </p:nvSpPr>
          <p:spPr>
            <a:xfrm>
              <a:off x="6399822" y="25732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45" name="tx345"/>
            <p:cNvSpPr/>
            <p:nvPr/>
          </p:nvSpPr>
          <p:spPr>
            <a:xfrm>
              <a:off x="6399784" y="246860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46" name="tx346"/>
            <p:cNvSpPr/>
            <p:nvPr/>
          </p:nvSpPr>
          <p:spPr>
            <a:xfrm>
              <a:off x="6433388" y="23659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47" name="tx347"/>
            <p:cNvSpPr/>
            <p:nvPr/>
          </p:nvSpPr>
          <p:spPr>
            <a:xfrm>
              <a:off x="6450972" y="22613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48" name="tx348"/>
            <p:cNvSpPr/>
            <p:nvPr/>
          </p:nvSpPr>
          <p:spPr>
            <a:xfrm>
              <a:off x="6437775" y="21548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49" name="tx349"/>
            <p:cNvSpPr/>
            <p:nvPr/>
          </p:nvSpPr>
          <p:spPr>
            <a:xfrm>
              <a:off x="6468712" y="205020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0" name="tx350"/>
            <p:cNvSpPr/>
            <p:nvPr/>
          </p:nvSpPr>
          <p:spPr>
            <a:xfrm>
              <a:off x="6451050" y="194657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1" name="tx351"/>
            <p:cNvSpPr/>
            <p:nvPr/>
          </p:nvSpPr>
          <p:spPr>
            <a:xfrm>
              <a:off x="6437775" y="18410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52" name="tx352"/>
            <p:cNvSpPr/>
            <p:nvPr/>
          </p:nvSpPr>
          <p:spPr>
            <a:xfrm>
              <a:off x="6442161" y="17364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53" name="tx353"/>
            <p:cNvSpPr/>
            <p:nvPr/>
          </p:nvSpPr>
          <p:spPr>
            <a:xfrm>
              <a:off x="6462568" y="16327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54" name="tx354"/>
            <p:cNvSpPr/>
            <p:nvPr/>
          </p:nvSpPr>
          <p:spPr>
            <a:xfrm>
              <a:off x="6484538" y="152914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55" name="tx355"/>
            <p:cNvSpPr/>
            <p:nvPr/>
          </p:nvSpPr>
          <p:spPr>
            <a:xfrm>
              <a:off x="6480152" y="14235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56" name="tx356"/>
            <p:cNvSpPr/>
            <p:nvPr/>
          </p:nvSpPr>
          <p:spPr>
            <a:xfrm>
              <a:off x="6475804" y="13199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57" name="tx357"/>
            <p:cNvSpPr/>
            <p:nvPr/>
          </p:nvSpPr>
          <p:spPr>
            <a:xfrm>
              <a:off x="6449331" y="12133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58" name="tx358"/>
            <p:cNvSpPr/>
            <p:nvPr/>
          </p:nvSpPr>
          <p:spPr>
            <a:xfrm>
              <a:off x="6475804" y="11107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59" name="rc359"/>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360" name="pl360"/>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765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pl362"/>
            <p:cNvSpPr/>
            <p:nvPr/>
          </p:nvSpPr>
          <p:spPr>
            <a:xfrm>
              <a:off x="83239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3" name="rc363"/>
            <p:cNvSpPr/>
            <p:nvPr/>
          </p:nvSpPr>
          <p:spPr>
            <a:xfrm>
              <a:off x="6966201" y="1563478"/>
              <a:ext cx="1585983" cy="105907"/>
            </a:xfrm>
            <a:prstGeom prst="rect">
              <a:avLst/>
            </a:prstGeom>
            <a:solidFill>
              <a:srgbClr val="D9D9D9">
                <a:alpha val="60000"/>
              </a:srgbClr>
            </a:solidFill>
          </p:spPr>
          <p:txBody>
            <a:bodyPr/>
            <a:lstStyle/>
            <a:p/>
          </p:txBody>
        </p:sp>
        <p:sp>
          <p:nvSpPr>
            <p:cNvPr id="364" name="pl364"/>
            <p:cNvSpPr/>
            <p:nvPr/>
          </p:nvSpPr>
          <p:spPr>
            <a:xfrm>
              <a:off x="825680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5" name="tx365"/>
            <p:cNvSpPr/>
            <p:nvPr/>
          </p:nvSpPr>
          <p:spPr>
            <a:xfrm>
              <a:off x="745996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66" name="pt366"/>
            <p:cNvSpPr/>
            <p:nvPr/>
          </p:nvSpPr>
          <p:spPr>
            <a:xfrm>
              <a:off x="7877791"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7" name="pt367"/>
            <p:cNvSpPr/>
            <p:nvPr/>
          </p:nvSpPr>
          <p:spPr>
            <a:xfrm>
              <a:off x="7911356"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8" name="pt368"/>
            <p:cNvSpPr/>
            <p:nvPr/>
          </p:nvSpPr>
          <p:spPr>
            <a:xfrm>
              <a:off x="7944922"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797848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8012054"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1" name="pt371"/>
            <p:cNvSpPr/>
            <p:nvPr/>
          </p:nvSpPr>
          <p:spPr>
            <a:xfrm>
              <a:off x="8045620"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2" name="pt372"/>
            <p:cNvSpPr/>
            <p:nvPr/>
          </p:nvSpPr>
          <p:spPr>
            <a:xfrm>
              <a:off x="804562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3" name="pt373"/>
            <p:cNvSpPr/>
            <p:nvPr/>
          </p:nvSpPr>
          <p:spPr>
            <a:xfrm>
              <a:off x="8079185"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8079185"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8146317"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6" name="pt376"/>
            <p:cNvSpPr/>
            <p:nvPr/>
          </p:nvSpPr>
          <p:spPr>
            <a:xfrm>
              <a:off x="8146317"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7" name="pt377"/>
            <p:cNvSpPr/>
            <p:nvPr/>
          </p:nvSpPr>
          <p:spPr>
            <a:xfrm>
              <a:off x="814631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8" name="pt378"/>
            <p:cNvSpPr/>
            <p:nvPr/>
          </p:nvSpPr>
          <p:spPr>
            <a:xfrm>
              <a:off x="8179883"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8179883"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8179883"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8179883"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2" name="pt382"/>
            <p:cNvSpPr/>
            <p:nvPr/>
          </p:nvSpPr>
          <p:spPr>
            <a:xfrm>
              <a:off x="821344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3" name="pt383"/>
            <p:cNvSpPr/>
            <p:nvPr/>
          </p:nvSpPr>
          <p:spPr>
            <a:xfrm>
              <a:off x="8247014"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4" name="pt384"/>
            <p:cNvSpPr/>
            <p:nvPr/>
          </p:nvSpPr>
          <p:spPr>
            <a:xfrm>
              <a:off x="8247014"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5" name="pt385"/>
            <p:cNvSpPr/>
            <p:nvPr/>
          </p:nvSpPr>
          <p:spPr>
            <a:xfrm>
              <a:off x="8247014"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824701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8280580"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8" name="pt388"/>
            <p:cNvSpPr/>
            <p:nvPr/>
          </p:nvSpPr>
          <p:spPr>
            <a:xfrm>
              <a:off x="8280580"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9" name="pt389"/>
            <p:cNvSpPr/>
            <p:nvPr/>
          </p:nvSpPr>
          <p:spPr>
            <a:xfrm>
              <a:off x="8280580"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0" name="pt390"/>
            <p:cNvSpPr/>
            <p:nvPr/>
          </p:nvSpPr>
          <p:spPr>
            <a:xfrm>
              <a:off x="8280580"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1" name="pt391"/>
            <p:cNvSpPr/>
            <p:nvPr/>
          </p:nvSpPr>
          <p:spPr>
            <a:xfrm>
              <a:off x="831414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2" name="pt392"/>
            <p:cNvSpPr/>
            <p:nvPr/>
          </p:nvSpPr>
          <p:spPr>
            <a:xfrm>
              <a:off x="8314146"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3" name="pt393"/>
            <p:cNvSpPr/>
            <p:nvPr/>
          </p:nvSpPr>
          <p:spPr>
            <a:xfrm>
              <a:off x="8314146"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4" name="pt394"/>
            <p:cNvSpPr/>
            <p:nvPr/>
          </p:nvSpPr>
          <p:spPr>
            <a:xfrm>
              <a:off x="8314146"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5" name="pt395"/>
            <p:cNvSpPr/>
            <p:nvPr/>
          </p:nvSpPr>
          <p:spPr>
            <a:xfrm>
              <a:off x="8314146"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8347712"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pt397"/>
            <p:cNvSpPr/>
            <p:nvPr/>
          </p:nvSpPr>
          <p:spPr>
            <a:xfrm>
              <a:off x="8347712"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8347712"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8347712"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8381278"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838127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838127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8414843"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8414843"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8414843"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841484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tx407"/>
            <p:cNvSpPr/>
            <p:nvPr/>
          </p:nvSpPr>
          <p:spPr>
            <a:xfrm>
              <a:off x="7598711"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08" name="tx408"/>
            <p:cNvSpPr/>
            <p:nvPr/>
          </p:nvSpPr>
          <p:spPr>
            <a:xfrm>
              <a:off x="762789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09" name="tx409"/>
            <p:cNvSpPr/>
            <p:nvPr/>
          </p:nvSpPr>
          <p:spPr>
            <a:xfrm>
              <a:off x="7643794"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10" name="tx410"/>
            <p:cNvSpPr/>
            <p:nvPr/>
          </p:nvSpPr>
          <p:spPr>
            <a:xfrm>
              <a:off x="7703833"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11" name="tx411"/>
            <p:cNvSpPr/>
            <p:nvPr/>
          </p:nvSpPr>
          <p:spPr>
            <a:xfrm>
              <a:off x="7763872"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12" name="tx412"/>
            <p:cNvSpPr/>
            <p:nvPr/>
          </p:nvSpPr>
          <p:spPr>
            <a:xfrm>
              <a:off x="7735680"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13" name="tx413"/>
            <p:cNvSpPr/>
            <p:nvPr/>
          </p:nvSpPr>
          <p:spPr>
            <a:xfrm>
              <a:off x="7762115"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14" name="tx414"/>
            <p:cNvSpPr/>
            <p:nvPr/>
          </p:nvSpPr>
          <p:spPr>
            <a:xfrm>
              <a:off x="7804531"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15" name="tx415"/>
            <p:cNvSpPr/>
            <p:nvPr/>
          </p:nvSpPr>
          <p:spPr>
            <a:xfrm>
              <a:off x="7782444"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16" name="tx416"/>
            <p:cNvSpPr/>
            <p:nvPr/>
          </p:nvSpPr>
          <p:spPr>
            <a:xfrm>
              <a:off x="785838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17" name="tx417"/>
            <p:cNvSpPr/>
            <p:nvPr/>
          </p:nvSpPr>
          <p:spPr>
            <a:xfrm>
              <a:off x="785838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18" name="tx418"/>
            <p:cNvSpPr/>
            <p:nvPr/>
          </p:nvSpPr>
          <p:spPr>
            <a:xfrm>
              <a:off x="786277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19" name="tx419"/>
            <p:cNvSpPr/>
            <p:nvPr/>
          </p:nvSpPr>
          <p:spPr>
            <a:xfrm>
              <a:off x="7887566"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20" name="tx420"/>
            <p:cNvSpPr/>
            <p:nvPr/>
          </p:nvSpPr>
          <p:spPr>
            <a:xfrm>
              <a:off x="7905228"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21" name="tx421"/>
            <p:cNvSpPr/>
            <p:nvPr/>
          </p:nvSpPr>
          <p:spPr>
            <a:xfrm>
              <a:off x="7896417"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22" name="tx422"/>
            <p:cNvSpPr/>
            <p:nvPr/>
          </p:nvSpPr>
          <p:spPr>
            <a:xfrm>
              <a:off x="7891953"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23" name="tx423"/>
            <p:cNvSpPr/>
            <p:nvPr/>
          </p:nvSpPr>
          <p:spPr>
            <a:xfrm>
              <a:off x="7907896"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24" name="tx424"/>
            <p:cNvSpPr/>
            <p:nvPr/>
          </p:nvSpPr>
          <p:spPr>
            <a:xfrm>
              <a:off x="7954698"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25" name="tx425"/>
            <p:cNvSpPr/>
            <p:nvPr/>
          </p:nvSpPr>
          <p:spPr>
            <a:xfrm>
              <a:off x="8003219"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26" name="tx426"/>
            <p:cNvSpPr/>
            <p:nvPr/>
          </p:nvSpPr>
          <p:spPr>
            <a:xfrm>
              <a:off x="7963471"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27" name="tx427"/>
            <p:cNvSpPr/>
            <p:nvPr/>
          </p:nvSpPr>
          <p:spPr>
            <a:xfrm>
              <a:off x="7959084"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28" name="tx428"/>
            <p:cNvSpPr/>
            <p:nvPr/>
          </p:nvSpPr>
          <p:spPr>
            <a:xfrm>
              <a:off x="7997114"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29" name="tx429"/>
            <p:cNvSpPr/>
            <p:nvPr/>
          </p:nvSpPr>
          <p:spPr>
            <a:xfrm>
              <a:off x="8028051"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30" name="tx430"/>
            <p:cNvSpPr/>
            <p:nvPr/>
          </p:nvSpPr>
          <p:spPr>
            <a:xfrm>
              <a:off x="8032437"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31" name="tx431"/>
            <p:cNvSpPr/>
            <p:nvPr/>
          </p:nvSpPr>
          <p:spPr>
            <a:xfrm>
              <a:off x="7988264"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32" name="tx432"/>
            <p:cNvSpPr/>
            <p:nvPr/>
          </p:nvSpPr>
          <p:spPr>
            <a:xfrm>
              <a:off x="8039414"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33" name="tx433"/>
            <p:cNvSpPr/>
            <p:nvPr/>
          </p:nvSpPr>
          <p:spPr>
            <a:xfrm>
              <a:off x="8030680"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34" name="tx434"/>
            <p:cNvSpPr/>
            <p:nvPr/>
          </p:nvSpPr>
          <p:spPr>
            <a:xfrm>
              <a:off x="8021830"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35" name="tx435"/>
            <p:cNvSpPr/>
            <p:nvPr/>
          </p:nvSpPr>
          <p:spPr>
            <a:xfrm>
              <a:off x="8013018"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36" name="tx436"/>
            <p:cNvSpPr/>
            <p:nvPr/>
          </p:nvSpPr>
          <p:spPr>
            <a:xfrm>
              <a:off x="8030602"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37" name="tx437"/>
            <p:cNvSpPr/>
            <p:nvPr/>
          </p:nvSpPr>
          <p:spPr>
            <a:xfrm>
              <a:off x="8046584"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38" name="tx438"/>
            <p:cNvSpPr/>
            <p:nvPr/>
          </p:nvSpPr>
          <p:spPr>
            <a:xfrm>
              <a:off x="8050970"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39" name="tx439"/>
            <p:cNvSpPr/>
            <p:nvPr/>
          </p:nvSpPr>
          <p:spPr>
            <a:xfrm>
              <a:off x="8055395"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40" name="tx440"/>
            <p:cNvSpPr/>
            <p:nvPr/>
          </p:nvSpPr>
          <p:spPr>
            <a:xfrm>
              <a:off x="8055357"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41" name="tx441"/>
            <p:cNvSpPr/>
            <p:nvPr/>
          </p:nvSpPr>
          <p:spPr>
            <a:xfrm>
              <a:off x="812428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42" name="tx442"/>
            <p:cNvSpPr/>
            <p:nvPr/>
          </p:nvSpPr>
          <p:spPr>
            <a:xfrm>
              <a:off x="8097811"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43" name="tx443"/>
            <p:cNvSpPr/>
            <p:nvPr/>
          </p:nvSpPr>
          <p:spPr>
            <a:xfrm>
              <a:off x="809334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44" name="tx444"/>
            <p:cNvSpPr/>
            <p:nvPr/>
          </p:nvSpPr>
          <p:spPr>
            <a:xfrm>
              <a:off x="8122527"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45" name="tx445"/>
            <p:cNvSpPr/>
            <p:nvPr/>
          </p:nvSpPr>
          <p:spPr>
            <a:xfrm>
              <a:off x="8118141"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46" name="tx446"/>
            <p:cNvSpPr/>
            <p:nvPr/>
          </p:nvSpPr>
          <p:spPr>
            <a:xfrm>
              <a:off x="8140111"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47" name="tx447"/>
            <p:cNvSpPr/>
            <p:nvPr/>
          </p:nvSpPr>
          <p:spPr>
            <a:xfrm>
              <a:off x="8135725"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48" name="rc448"/>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449" name="pl449"/>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0" name="pl450"/>
            <p:cNvSpPr/>
            <p:nvPr/>
          </p:nvSpPr>
          <p:spPr>
            <a:xfrm>
              <a:off x="93081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1" name="pl451"/>
            <p:cNvSpPr/>
            <p:nvPr/>
          </p:nvSpPr>
          <p:spPr>
            <a:xfrm>
              <a:off x="99795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2" name="rc452"/>
            <p:cNvSpPr/>
            <p:nvPr/>
          </p:nvSpPr>
          <p:spPr>
            <a:xfrm>
              <a:off x="8621774" y="1775293"/>
              <a:ext cx="1585983" cy="105907"/>
            </a:xfrm>
            <a:prstGeom prst="rect">
              <a:avLst/>
            </a:prstGeom>
            <a:solidFill>
              <a:srgbClr val="D9D9D9">
                <a:alpha val="60000"/>
              </a:srgbClr>
            </a:solidFill>
          </p:spPr>
          <p:txBody>
            <a:bodyPr/>
            <a:lstStyle/>
            <a:p/>
          </p:txBody>
        </p:sp>
        <p:sp>
          <p:nvSpPr>
            <p:cNvPr id="453" name="pl453"/>
            <p:cNvSpPr/>
            <p:nvPr/>
          </p:nvSpPr>
          <p:spPr>
            <a:xfrm>
              <a:off x="987881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54" name="tx454"/>
            <p:cNvSpPr/>
            <p:nvPr/>
          </p:nvSpPr>
          <p:spPr>
            <a:xfrm>
              <a:off x="908196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55" name="pt455"/>
            <p:cNvSpPr/>
            <p:nvPr/>
          </p:nvSpPr>
          <p:spPr>
            <a:xfrm>
              <a:off x="9197706"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6" name="pt456"/>
            <p:cNvSpPr/>
            <p:nvPr/>
          </p:nvSpPr>
          <p:spPr>
            <a:xfrm>
              <a:off x="9264837"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7" name="pt457"/>
            <p:cNvSpPr/>
            <p:nvPr/>
          </p:nvSpPr>
          <p:spPr>
            <a:xfrm>
              <a:off x="9399100"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8" name="pt458"/>
            <p:cNvSpPr/>
            <p:nvPr/>
          </p:nvSpPr>
          <p:spPr>
            <a:xfrm>
              <a:off x="943266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9" name="pt459"/>
            <p:cNvSpPr/>
            <p:nvPr/>
          </p:nvSpPr>
          <p:spPr>
            <a:xfrm>
              <a:off x="9466232"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0" name="pt460"/>
            <p:cNvSpPr/>
            <p:nvPr/>
          </p:nvSpPr>
          <p:spPr>
            <a:xfrm>
              <a:off x="953336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1" name="pt461"/>
            <p:cNvSpPr/>
            <p:nvPr/>
          </p:nvSpPr>
          <p:spPr>
            <a:xfrm>
              <a:off x="953336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2" name="pt462"/>
            <p:cNvSpPr/>
            <p:nvPr/>
          </p:nvSpPr>
          <p:spPr>
            <a:xfrm>
              <a:off x="9566929"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3" name="pt463"/>
            <p:cNvSpPr/>
            <p:nvPr/>
          </p:nvSpPr>
          <p:spPr>
            <a:xfrm>
              <a:off x="9566929"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4" name="pt464"/>
            <p:cNvSpPr/>
            <p:nvPr/>
          </p:nvSpPr>
          <p:spPr>
            <a:xfrm>
              <a:off x="9566929"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5" name="pt465"/>
            <p:cNvSpPr/>
            <p:nvPr/>
          </p:nvSpPr>
          <p:spPr>
            <a:xfrm>
              <a:off x="9600495"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9600495"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7" name="pt467"/>
            <p:cNvSpPr/>
            <p:nvPr/>
          </p:nvSpPr>
          <p:spPr>
            <a:xfrm>
              <a:off x="966762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8" name="pt468"/>
            <p:cNvSpPr/>
            <p:nvPr/>
          </p:nvSpPr>
          <p:spPr>
            <a:xfrm>
              <a:off x="9701193"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9" name="pt469"/>
            <p:cNvSpPr/>
            <p:nvPr/>
          </p:nvSpPr>
          <p:spPr>
            <a:xfrm>
              <a:off x="9701193"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0" name="pt470"/>
            <p:cNvSpPr/>
            <p:nvPr/>
          </p:nvSpPr>
          <p:spPr>
            <a:xfrm>
              <a:off x="9734758"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9768324"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2" name="pt472"/>
            <p:cNvSpPr/>
            <p:nvPr/>
          </p:nvSpPr>
          <p:spPr>
            <a:xfrm>
              <a:off x="9801890"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3" name="pt473"/>
            <p:cNvSpPr/>
            <p:nvPr/>
          </p:nvSpPr>
          <p:spPr>
            <a:xfrm>
              <a:off x="9835456"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4" name="pt474"/>
            <p:cNvSpPr/>
            <p:nvPr/>
          </p:nvSpPr>
          <p:spPr>
            <a:xfrm>
              <a:off x="9835456"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5" name="pt475"/>
            <p:cNvSpPr/>
            <p:nvPr/>
          </p:nvSpPr>
          <p:spPr>
            <a:xfrm>
              <a:off x="9835456"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6" name="pt476"/>
            <p:cNvSpPr/>
            <p:nvPr/>
          </p:nvSpPr>
          <p:spPr>
            <a:xfrm>
              <a:off x="9835456"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7" name="pt477"/>
            <p:cNvSpPr/>
            <p:nvPr/>
          </p:nvSpPr>
          <p:spPr>
            <a:xfrm>
              <a:off x="9835456"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8" name="pt478"/>
            <p:cNvSpPr/>
            <p:nvPr/>
          </p:nvSpPr>
          <p:spPr>
            <a:xfrm>
              <a:off x="9869022"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9" name="pt479"/>
            <p:cNvSpPr/>
            <p:nvPr/>
          </p:nvSpPr>
          <p:spPr>
            <a:xfrm>
              <a:off x="9869022"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0" name="pt480"/>
            <p:cNvSpPr/>
            <p:nvPr/>
          </p:nvSpPr>
          <p:spPr>
            <a:xfrm>
              <a:off x="9869022"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1" name="pt481"/>
            <p:cNvSpPr/>
            <p:nvPr/>
          </p:nvSpPr>
          <p:spPr>
            <a:xfrm>
              <a:off x="9869022"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2" name="pt482"/>
            <p:cNvSpPr/>
            <p:nvPr/>
          </p:nvSpPr>
          <p:spPr>
            <a:xfrm>
              <a:off x="9869022"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3" name="pt483"/>
            <p:cNvSpPr/>
            <p:nvPr/>
          </p:nvSpPr>
          <p:spPr>
            <a:xfrm>
              <a:off x="9902587"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902587"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902587"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9936153"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936153"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936153"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936153"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936153"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936153"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pt492"/>
            <p:cNvSpPr/>
            <p:nvPr/>
          </p:nvSpPr>
          <p:spPr>
            <a:xfrm>
              <a:off x="9969719"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3" name="pt493"/>
            <p:cNvSpPr/>
            <p:nvPr/>
          </p:nvSpPr>
          <p:spPr>
            <a:xfrm>
              <a:off x="10003285"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4" name="pt494"/>
            <p:cNvSpPr/>
            <p:nvPr/>
          </p:nvSpPr>
          <p:spPr>
            <a:xfrm>
              <a:off x="1003685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5" name="pt495"/>
            <p:cNvSpPr/>
            <p:nvPr/>
          </p:nvSpPr>
          <p:spPr>
            <a:xfrm>
              <a:off x="1007041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6" name="tx496"/>
            <p:cNvSpPr/>
            <p:nvPr/>
          </p:nvSpPr>
          <p:spPr>
            <a:xfrm>
              <a:off x="9408891"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97" name="tx497"/>
            <p:cNvSpPr/>
            <p:nvPr/>
          </p:nvSpPr>
          <p:spPr>
            <a:xfrm>
              <a:off x="947602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98" name="tx498"/>
            <p:cNvSpPr/>
            <p:nvPr/>
          </p:nvSpPr>
          <p:spPr>
            <a:xfrm>
              <a:off x="9610286"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99" name="tx499"/>
            <p:cNvSpPr/>
            <p:nvPr/>
          </p:nvSpPr>
          <p:spPr>
            <a:xfrm>
              <a:off x="9122727"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00" name="tx500"/>
            <p:cNvSpPr/>
            <p:nvPr/>
          </p:nvSpPr>
          <p:spPr>
            <a:xfrm>
              <a:off x="9182727"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01" name="tx501"/>
            <p:cNvSpPr/>
            <p:nvPr/>
          </p:nvSpPr>
          <p:spPr>
            <a:xfrm>
              <a:off x="9285221"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02" name="tx502"/>
            <p:cNvSpPr/>
            <p:nvPr/>
          </p:nvSpPr>
          <p:spPr>
            <a:xfrm>
              <a:off x="9249820"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03" name="tx503"/>
            <p:cNvSpPr/>
            <p:nvPr/>
          </p:nvSpPr>
          <p:spPr>
            <a:xfrm>
              <a:off x="9283463"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04" name="tx504"/>
            <p:cNvSpPr/>
            <p:nvPr/>
          </p:nvSpPr>
          <p:spPr>
            <a:xfrm>
              <a:off x="9283463"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05" name="tx505"/>
            <p:cNvSpPr/>
            <p:nvPr/>
          </p:nvSpPr>
          <p:spPr>
            <a:xfrm>
              <a:off x="9270188"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06" name="tx506"/>
            <p:cNvSpPr/>
            <p:nvPr/>
          </p:nvSpPr>
          <p:spPr>
            <a:xfrm>
              <a:off x="932584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07" name="tx507"/>
            <p:cNvSpPr/>
            <p:nvPr/>
          </p:nvSpPr>
          <p:spPr>
            <a:xfrm>
              <a:off x="9299367"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08" name="tx508"/>
            <p:cNvSpPr/>
            <p:nvPr/>
          </p:nvSpPr>
          <p:spPr>
            <a:xfrm>
              <a:off x="9419445"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09" name="tx509"/>
            <p:cNvSpPr/>
            <p:nvPr/>
          </p:nvSpPr>
          <p:spPr>
            <a:xfrm>
              <a:off x="9426538"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10" name="tx510"/>
            <p:cNvSpPr/>
            <p:nvPr/>
          </p:nvSpPr>
          <p:spPr>
            <a:xfrm>
              <a:off x="9413263"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11" name="tx511"/>
            <p:cNvSpPr/>
            <p:nvPr/>
          </p:nvSpPr>
          <p:spPr>
            <a:xfrm>
              <a:off x="9451292"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12" name="tx512"/>
            <p:cNvSpPr/>
            <p:nvPr/>
          </p:nvSpPr>
          <p:spPr>
            <a:xfrm>
              <a:off x="9493592"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13" name="tx513"/>
            <p:cNvSpPr/>
            <p:nvPr/>
          </p:nvSpPr>
          <p:spPr>
            <a:xfrm>
              <a:off x="9513960"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14" name="tx514"/>
            <p:cNvSpPr/>
            <p:nvPr/>
          </p:nvSpPr>
          <p:spPr>
            <a:xfrm>
              <a:off x="958292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15" name="tx515"/>
            <p:cNvSpPr/>
            <p:nvPr/>
          </p:nvSpPr>
          <p:spPr>
            <a:xfrm>
              <a:off x="9543139"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16" name="tx516"/>
            <p:cNvSpPr/>
            <p:nvPr/>
          </p:nvSpPr>
          <p:spPr>
            <a:xfrm>
              <a:off x="957846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17" name="tx517"/>
            <p:cNvSpPr/>
            <p:nvPr/>
          </p:nvSpPr>
          <p:spPr>
            <a:xfrm>
              <a:off x="955191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18" name="tx518"/>
            <p:cNvSpPr/>
            <p:nvPr/>
          </p:nvSpPr>
          <p:spPr>
            <a:xfrm>
              <a:off x="9543139"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19" name="tx519"/>
            <p:cNvSpPr/>
            <p:nvPr/>
          </p:nvSpPr>
          <p:spPr>
            <a:xfrm>
              <a:off x="9585555"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20" name="tx520"/>
            <p:cNvSpPr/>
            <p:nvPr/>
          </p:nvSpPr>
          <p:spPr>
            <a:xfrm>
              <a:off x="9625226"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21" name="tx521"/>
            <p:cNvSpPr/>
            <p:nvPr/>
          </p:nvSpPr>
          <p:spPr>
            <a:xfrm>
              <a:off x="9567894"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22" name="tx522"/>
            <p:cNvSpPr/>
            <p:nvPr/>
          </p:nvSpPr>
          <p:spPr>
            <a:xfrm>
              <a:off x="9576666"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23" name="tx523"/>
            <p:cNvSpPr/>
            <p:nvPr/>
          </p:nvSpPr>
          <p:spPr>
            <a:xfrm>
              <a:off x="9585478"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24" name="tx524"/>
            <p:cNvSpPr/>
            <p:nvPr/>
          </p:nvSpPr>
          <p:spPr>
            <a:xfrm>
              <a:off x="9610271"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25" name="tx525"/>
            <p:cNvSpPr/>
            <p:nvPr/>
          </p:nvSpPr>
          <p:spPr>
            <a:xfrm>
              <a:off x="9623469"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26" name="tx526"/>
            <p:cNvSpPr/>
            <p:nvPr/>
          </p:nvSpPr>
          <p:spPr>
            <a:xfrm>
              <a:off x="9597034"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27" name="tx527"/>
            <p:cNvSpPr/>
            <p:nvPr/>
          </p:nvSpPr>
          <p:spPr>
            <a:xfrm>
              <a:off x="9661498"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28" name="tx528"/>
            <p:cNvSpPr/>
            <p:nvPr/>
          </p:nvSpPr>
          <p:spPr>
            <a:xfrm>
              <a:off x="9635025"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29" name="tx529"/>
            <p:cNvSpPr/>
            <p:nvPr/>
          </p:nvSpPr>
          <p:spPr>
            <a:xfrm>
              <a:off x="9652687"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30" name="tx530"/>
            <p:cNvSpPr/>
            <p:nvPr/>
          </p:nvSpPr>
          <p:spPr>
            <a:xfrm>
              <a:off x="9639412"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31" name="tx531"/>
            <p:cNvSpPr/>
            <p:nvPr/>
          </p:nvSpPr>
          <p:spPr>
            <a:xfrm>
              <a:off x="9643837"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32" name="tx532"/>
            <p:cNvSpPr/>
            <p:nvPr/>
          </p:nvSpPr>
          <p:spPr>
            <a:xfrm>
              <a:off x="9648223"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33" name="tx533"/>
            <p:cNvSpPr/>
            <p:nvPr/>
          </p:nvSpPr>
          <p:spPr>
            <a:xfrm>
              <a:off x="9677403"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34" name="tx534"/>
            <p:cNvSpPr/>
            <p:nvPr/>
          </p:nvSpPr>
          <p:spPr>
            <a:xfrm>
              <a:off x="9715355"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35" name="tx535"/>
            <p:cNvSpPr/>
            <p:nvPr/>
          </p:nvSpPr>
          <p:spPr>
            <a:xfrm>
              <a:off x="9748920"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36" name="tx536"/>
            <p:cNvSpPr/>
            <p:nvPr/>
          </p:nvSpPr>
          <p:spPr>
            <a:xfrm>
              <a:off x="977371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37" name="rc537"/>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538" name="pl538"/>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9" name="pl539"/>
            <p:cNvSpPr/>
            <p:nvPr/>
          </p:nvSpPr>
          <p:spPr>
            <a:xfrm>
              <a:off x="10963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0" name="pl540"/>
            <p:cNvSpPr/>
            <p:nvPr/>
          </p:nvSpPr>
          <p:spPr>
            <a:xfrm>
              <a:off x="116350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1" name="rc541"/>
            <p:cNvSpPr/>
            <p:nvPr/>
          </p:nvSpPr>
          <p:spPr>
            <a:xfrm>
              <a:off x="10277347" y="1263407"/>
              <a:ext cx="1585983" cy="117674"/>
            </a:xfrm>
            <a:prstGeom prst="rect">
              <a:avLst/>
            </a:prstGeom>
            <a:solidFill>
              <a:srgbClr val="D9D9D9">
                <a:alpha val="60000"/>
              </a:srgbClr>
            </a:solidFill>
          </p:spPr>
          <p:txBody>
            <a:bodyPr/>
            <a:lstStyle/>
            <a:p/>
          </p:txBody>
        </p:sp>
        <p:sp>
          <p:nvSpPr>
            <p:cNvPr id="542" name="pl542"/>
            <p:cNvSpPr/>
            <p:nvPr/>
          </p:nvSpPr>
          <p:spPr>
            <a:xfrm>
              <a:off x="1136655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43" name="tx543"/>
            <p:cNvSpPr/>
            <p:nvPr/>
          </p:nvSpPr>
          <p:spPr>
            <a:xfrm>
              <a:off x="1056971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44" name="pt544"/>
            <p:cNvSpPr/>
            <p:nvPr/>
          </p:nvSpPr>
          <p:spPr>
            <a:xfrm>
              <a:off x="10249094"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45" name="pt545"/>
            <p:cNvSpPr/>
            <p:nvPr/>
          </p:nvSpPr>
          <p:spPr>
            <a:xfrm>
              <a:off x="10886844"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46" name="pt546"/>
            <p:cNvSpPr/>
            <p:nvPr/>
          </p:nvSpPr>
          <p:spPr>
            <a:xfrm>
              <a:off x="11121805"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7" name="pt547"/>
            <p:cNvSpPr/>
            <p:nvPr/>
          </p:nvSpPr>
          <p:spPr>
            <a:xfrm>
              <a:off x="11121805"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8" name="pt548"/>
            <p:cNvSpPr/>
            <p:nvPr/>
          </p:nvSpPr>
          <p:spPr>
            <a:xfrm>
              <a:off x="11155371"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9" name="pt549"/>
            <p:cNvSpPr/>
            <p:nvPr/>
          </p:nvSpPr>
          <p:spPr>
            <a:xfrm>
              <a:off x="11188937"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0" name="pt550"/>
            <p:cNvSpPr/>
            <p:nvPr/>
          </p:nvSpPr>
          <p:spPr>
            <a:xfrm>
              <a:off x="11222502"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1" name="pt551"/>
            <p:cNvSpPr/>
            <p:nvPr/>
          </p:nvSpPr>
          <p:spPr>
            <a:xfrm>
              <a:off x="1125606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2" name="pt552"/>
            <p:cNvSpPr/>
            <p:nvPr/>
          </p:nvSpPr>
          <p:spPr>
            <a:xfrm>
              <a:off x="11323200"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3" name="pt553"/>
            <p:cNvSpPr/>
            <p:nvPr/>
          </p:nvSpPr>
          <p:spPr>
            <a:xfrm>
              <a:off x="11323200"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4" name="pt554"/>
            <p:cNvSpPr/>
            <p:nvPr/>
          </p:nvSpPr>
          <p:spPr>
            <a:xfrm>
              <a:off x="11390331"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5" name="pt555"/>
            <p:cNvSpPr/>
            <p:nvPr/>
          </p:nvSpPr>
          <p:spPr>
            <a:xfrm>
              <a:off x="11390331"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6" name="pt556"/>
            <p:cNvSpPr/>
            <p:nvPr/>
          </p:nvSpPr>
          <p:spPr>
            <a:xfrm>
              <a:off x="11390331"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7" name="pt557"/>
            <p:cNvSpPr/>
            <p:nvPr/>
          </p:nvSpPr>
          <p:spPr>
            <a:xfrm>
              <a:off x="11390331"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8" name="pt558"/>
            <p:cNvSpPr/>
            <p:nvPr/>
          </p:nvSpPr>
          <p:spPr>
            <a:xfrm>
              <a:off x="11457463"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59" name="pt559"/>
            <p:cNvSpPr/>
            <p:nvPr/>
          </p:nvSpPr>
          <p:spPr>
            <a:xfrm>
              <a:off x="11457463"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0" name="pt560"/>
            <p:cNvSpPr/>
            <p:nvPr/>
          </p:nvSpPr>
          <p:spPr>
            <a:xfrm>
              <a:off x="11491029"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1" name="pt561"/>
            <p:cNvSpPr/>
            <p:nvPr/>
          </p:nvSpPr>
          <p:spPr>
            <a:xfrm>
              <a:off x="11491029"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2" name="pt562"/>
            <p:cNvSpPr/>
            <p:nvPr/>
          </p:nvSpPr>
          <p:spPr>
            <a:xfrm>
              <a:off x="1152459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3" name="pt563"/>
            <p:cNvSpPr/>
            <p:nvPr/>
          </p:nvSpPr>
          <p:spPr>
            <a:xfrm>
              <a:off x="11558160"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4" name="pt564"/>
            <p:cNvSpPr/>
            <p:nvPr/>
          </p:nvSpPr>
          <p:spPr>
            <a:xfrm>
              <a:off x="11558160"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5" name="pt565"/>
            <p:cNvSpPr/>
            <p:nvPr/>
          </p:nvSpPr>
          <p:spPr>
            <a:xfrm>
              <a:off x="11558160"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6" name="pt566"/>
            <p:cNvSpPr/>
            <p:nvPr/>
          </p:nvSpPr>
          <p:spPr>
            <a:xfrm>
              <a:off x="11591726"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7" name="pt567"/>
            <p:cNvSpPr/>
            <p:nvPr/>
          </p:nvSpPr>
          <p:spPr>
            <a:xfrm>
              <a:off x="11591726"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8" name="pt568"/>
            <p:cNvSpPr/>
            <p:nvPr/>
          </p:nvSpPr>
          <p:spPr>
            <a:xfrm>
              <a:off x="11591726"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9" name="pt569"/>
            <p:cNvSpPr/>
            <p:nvPr/>
          </p:nvSpPr>
          <p:spPr>
            <a:xfrm>
              <a:off x="11625292"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0" name="pt570"/>
            <p:cNvSpPr/>
            <p:nvPr/>
          </p:nvSpPr>
          <p:spPr>
            <a:xfrm>
              <a:off x="11625292"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1" name="pt571"/>
            <p:cNvSpPr/>
            <p:nvPr/>
          </p:nvSpPr>
          <p:spPr>
            <a:xfrm>
              <a:off x="11625292"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2" name="pt572"/>
            <p:cNvSpPr/>
            <p:nvPr/>
          </p:nvSpPr>
          <p:spPr>
            <a:xfrm>
              <a:off x="11625292"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3" name="pt573"/>
            <p:cNvSpPr/>
            <p:nvPr/>
          </p:nvSpPr>
          <p:spPr>
            <a:xfrm>
              <a:off x="11658858"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4" name="pt574"/>
            <p:cNvSpPr/>
            <p:nvPr/>
          </p:nvSpPr>
          <p:spPr>
            <a:xfrm>
              <a:off x="11658858"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5" name="pt575"/>
            <p:cNvSpPr/>
            <p:nvPr/>
          </p:nvSpPr>
          <p:spPr>
            <a:xfrm>
              <a:off x="11658858"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6" name="pt576"/>
            <p:cNvSpPr/>
            <p:nvPr/>
          </p:nvSpPr>
          <p:spPr>
            <a:xfrm>
              <a:off x="11658858"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7" name="pt577"/>
            <p:cNvSpPr/>
            <p:nvPr/>
          </p:nvSpPr>
          <p:spPr>
            <a:xfrm>
              <a:off x="11692423"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8" name="pt578"/>
            <p:cNvSpPr/>
            <p:nvPr/>
          </p:nvSpPr>
          <p:spPr>
            <a:xfrm>
              <a:off x="11692423"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9" name="pt579"/>
            <p:cNvSpPr/>
            <p:nvPr/>
          </p:nvSpPr>
          <p:spPr>
            <a:xfrm>
              <a:off x="1172598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0" name="pt580"/>
            <p:cNvSpPr/>
            <p:nvPr/>
          </p:nvSpPr>
          <p:spPr>
            <a:xfrm>
              <a:off x="1172598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tx581"/>
            <p:cNvSpPr/>
            <p:nvPr/>
          </p:nvSpPr>
          <p:spPr>
            <a:xfrm>
              <a:off x="1046028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2" name="tx582"/>
            <p:cNvSpPr/>
            <p:nvPr/>
          </p:nvSpPr>
          <p:spPr>
            <a:xfrm>
              <a:off x="11098030"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83" name="tx583"/>
            <p:cNvSpPr/>
            <p:nvPr/>
          </p:nvSpPr>
          <p:spPr>
            <a:xfrm>
              <a:off x="10873623"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84" name="tx584"/>
            <p:cNvSpPr/>
            <p:nvPr/>
          </p:nvSpPr>
          <p:spPr>
            <a:xfrm>
              <a:off x="10820677"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85" name="tx585"/>
            <p:cNvSpPr/>
            <p:nvPr/>
          </p:nvSpPr>
          <p:spPr>
            <a:xfrm>
              <a:off x="10907228"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86" name="tx586"/>
            <p:cNvSpPr/>
            <p:nvPr/>
          </p:nvSpPr>
          <p:spPr>
            <a:xfrm>
              <a:off x="10901007"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87" name="tx587"/>
            <p:cNvSpPr/>
            <p:nvPr/>
          </p:nvSpPr>
          <p:spPr>
            <a:xfrm>
              <a:off x="10934572"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88" name="tx588"/>
            <p:cNvSpPr/>
            <p:nvPr/>
          </p:nvSpPr>
          <p:spPr>
            <a:xfrm>
              <a:off x="10963752"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89" name="tx589"/>
            <p:cNvSpPr/>
            <p:nvPr/>
          </p:nvSpPr>
          <p:spPr>
            <a:xfrm>
              <a:off x="11048545"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90" name="tx590"/>
            <p:cNvSpPr/>
            <p:nvPr/>
          </p:nvSpPr>
          <p:spPr>
            <a:xfrm>
              <a:off x="11039695"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91" name="tx591"/>
            <p:cNvSpPr/>
            <p:nvPr/>
          </p:nvSpPr>
          <p:spPr>
            <a:xfrm>
              <a:off x="11115677"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92" name="tx592"/>
            <p:cNvSpPr/>
            <p:nvPr/>
          </p:nvSpPr>
          <p:spPr>
            <a:xfrm>
              <a:off x="11106788"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93" name="tx593"/>
            <p:cNvSpPr/>
            <p:nvPr/>
          </p:nvSpPr>
          <p:spPr>
            <a:xfrm>
              <a:off x="11106788"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94" name="tx594"/>
            <p:cNvSpPr/>
            <p:nvPr/>
          </p:nvSpPr>
          <p:spPr>
            <a:xfrm>
              <a:off x="11093590"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95" name="tx595"/>
            <p:cNvSpPr/>
            <p:nvPr/>
          </p:nvSpPr>
          <p:spPr>
            <a:xfrm>
              <a:off x="11204934"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96" name="tx596"/>
            <p:cNvSpPr/>
            <p:nvPr/>
          </p:nvSpPr>
          <p:spPr>
            <a:xfrm>
              <a:off x="11165108"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97" name="tx597"/>
            <p:cNvSpPr/>
            <p:nvPr/>
          </p:nvSpPr>
          <p:spPr>
            <a:xfrm>
              <a:off x="11247234"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98" name="tx598"/>
            <p:cNvSpPr/>
            <p:nvPr/>
          </p:nvSpPr>
          <p:spPr>
            <a:xfrm>
              <a:off x="11198712"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99" name="tx599"/>
            <p:cNvSpPr/>
            <p:nvPr/>
          </p:nvSpPr>
          <p:spPr>
            <a:xfrm>
              <a:off x="11232278"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00" name="tx600"/>
            <p:cNvSpPr/>
            <p:nvPr/>
          </p:nvSpPr>
          <p:spPr>
            <a:xfrm>
              <a:off x="11270230"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1" name="tx601"/>
            <p:cNvSpPr/>
            <p:nvPr/>
          </p:nvSpPr>
          <p:spPr>
            <a:xfrm>
              <a:off x="11283428"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02" name="tx602"/>
            <p:cNvSpPr/>
            <p:nvPr/>
          </p:nvSpPr>
          <p:spPr>
            <a:xfrm>
              <a:off x="11301167"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03" name="tx603"/>
            <p:cNvSpPr/>
            <p:nvPr/>
          </p:nvSpPr>
          <p:spPr>
            <a:xfrm>
              <a:off x="11290598"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04" name="tx604"/>
            <p:cNvSpPr/>
            <p:nvPr/>
          </p:nvSpPr>
          <p:spPr>
            <a:xfrm>
              <a:off x="11299410"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05" name="tx605"/>
            <p:cNvSpPr/>
            <p:nvPr/>
          </p:nvSpPr>
          <p:spPr>
            <a:xfrm>
              <a:off x="11286173"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06" name="tx606"/>
            <p:cNvSpPr/>
            <p:nvPr/>
          </p:nvSpPr>
          <p:spPr>
            <a:xfrm>
              <a:off x="11332976"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07" name="tx607"/>
            <p:cNvSpPr/>
            <p:nvPr/>
          </p:nvSpPr>
          <p:spPr>
            <a:xfrm>
              <a:off x="11341826"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08" name="tx608"/>
            <p:cNvSpPr/>
            <p:nvPr/>
          </p:nvSpPr>
          <p:spPr>
            <a:xfrm>
              <a:off x="11350637"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09" name="tx609"/>
            <p:cNvSpPr/>
            <p:nvPr/>
          </p:nvSpPr>
          <p:spPr>
            <a:xfrm>
              <a:off x="11341748"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10" name="tx610"/>
            <p:cNvSpPr/>
            <p:nvPr/>
          </p:nvSpPr>
          <p:spPr>
            <a:xfrm>
              <a:off x="1138412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11" name="tx611"/>
            <p:cNvSpPr/>
            <p:nvPr/>
          </p:nvSpPr>
          <p:spPr>
            <a:xfrm>
              <a:off x="1137973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12" name="tx612"/>
            <p:cNvSpPr/>
            <p:nvPr/>
          </p:nvSpPr>
          <p:spPr>
            <a:xfrm>
              <a:off x="11375392"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13" name="tx613"/>
            <p:cNvSpPr/>
            <p:nvPr/>
          </p:nvSpPr>
          <p:spPr>
            <a:xfrm>
              <a:off x="1136211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14" name="tx614"/>
            <p:cNvSpPr/>
            <p:nvPr/>
          </p:nvSpPr>
          <p:spPr>
            <a:xfrm>
              <a:off x="11391296"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15" name="tx615"/>
            <p:cNvSpPr/>
            <p:nvPr/>
          </p:nvSpPr>
          <p:spPr>
            <a:xfrm>
              <a:off x="11408957"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16" name="tx616"/>
            <p:cNvSpPr/>
            <p:nvPr/>
          </p:nvSpPr>
          <p:spPr>
            <a:xfrm>
              <a:off x="11429287"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17" name="tx617"/>
            <p:cNvSpPr/>
            <p:nvPr/>
          </p:nvSpPr>
          <p:spPr>
            <a:xfrm>
              <a:off x="11438059"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18" name="rc618"/>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619" name="rc619"/>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0" name="tx620"/>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621" name="rc621"/>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2" name="tx622"/>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(99%)</a:t>
              </a:r>
            </a:p>
          </p:txBody>
        </p:sp>
        <p:sp>
          <p:nvSpPr>
            <p:cNvPr id="623" name="rc623"/>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4" name="tx624"/>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625" name="rc625"/>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6" name="tx626"/>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(99%)</a:t>
              </a:r>
            </a:p>
          </p:txBody>
        </p:sp>
        <p:sp>
          <p:nvSpPr>
            <p:cNvPr id="627" name="rc627"/>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8" name="tx628"/>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(98%)</a:t>
              </a:r>
            </a:p>
          </p:txBody>
        </p:sp>
        <p:sp>
          <p:nvSpPr>
            <p:cNvPr id="629" name="rc629"/>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0" name="tx630"/>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(95%)</a:t>
              </a:r>
            </a:p>
          </p:txBody>
        </p:sp>
        <p:sp>
          <p:nvSpPr>
            <p:cNvPr id="631" name="rc631"/>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2" name="tx632"/>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(98%)</a:t>
              </a:r>
            </a:p>
          </p:txBody>
        </p:sp>
        <p:sp>
          <p:nvSpPr>
            <p:cNvPr id="633" name="pl633"/>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34" name="pl634"/>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03032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1701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7" name="tx637"/>
            <p:cNvSpPr/>
            <p:nvPr/>
          </p:nvSpPr>
          <p:spPr>
            <a:xfrm rot="-5400000">
              <a:off x="29672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38" name="tx638"/>
            <p:cNvSpPr/>
            <p:nvPr/>
          </p:nvSpPr>
          <p:spPr>
            <a:xfrm rot="-5400000">
              <a:off x="96801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39" name="tx639"/>
            <p:cNvSpPr/>
            <p:nvPr/>
          </p:nvSpPr>
          <p:spPr>
            <a:xfrm rot="-5400000">
              <a:off x="16386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40" name="pl640"/>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41" name="pl641"/>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2685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3" name="pl643"/>
            <p:cNvSpPr/>
            <p:nvPr/>
          </p:nvSpPr>
          <p:spPr>
            <a:xfrm>
              <a:off x="33572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4" name="tx644"/>
            <p:cNvSpPr/>
            <p:nvPr/>
          </p:nvSpPr>
          <p:spPr>
            <a:xfrm rot="-5400000">
              <a:off x="195229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45" name="tx645"/>
            <p:cNvSpPr/>
            <p:nvPr/>
          </p:nvSpPr>
          <p:spPr>
            <a:xfrm rot="-5400000">
              <a:off x="262358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46" name="tx646"/>
            <p:cNvSpPr/>
            <p:nvPr/>
          </p:nvSpPr>
          <p:spPr>
            <a:xfrm rot="-5400000">
              <a:off x="32942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47" name="pl647"/>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48" name="pl648"/>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43414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5012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1" name="tx651"/>
            <p:cNvSpPr/>
            <p:nvPr/>
          </p:nvSpPr>
          <p:spPr>
            <a:xfrm rot="-5400000">
              <a:off x="3607867"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52" name="tx652"/>
            <p:cNvSpPr/>
            <p:nvPr/>
          </p:nvSpPr>
          <p:spPr>
            <a:xfrm rot="-5400000">
              <a:off x="427915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53" name="tx653"/>
            <p:cNvSpPr/>
            <p:nvPr/>
          </p:nvSpPr>
          <p:spPr>
            <a:xfrm rot="-5400000">
              <a:off x="4949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54" name="pl654"/>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55" name="pl655"/>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6" name="pl656"/>
            <p:cNvSpPr/>
            <p:nvPr/>
          </p:nvSpPr>
          <p:spPr>
            <a:xfrm>
              <a:off x="59970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7" name="pl657"/>
            <p:cNvSpPr/>
            <p:nvPr/>
          </p:nvSpPr>
          <p:spPr>
            <a:xfrm>
              <a:off x="66683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8" name="tx658"/>
            <p:cNvSpPr/>
            <p:nvPr/>
          </p:nvSpPr>
          <p:spPr>
            <a:xfrm rot="-5400000">
              <a:off x="526344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59" name="tx659"/>
            <p:cNvSpPr/>
            <p:nvPr/>
          </p:nvSpPr>
          <p:spPr>
            <a:xfrm rot="-5400000">
              <a:off x="59347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60" name="tx660"/>
            <p:cNvSpPr/>
            <p:nvPr/>
          </p:nvSpPr>
          <p:spPr>
            <a:xfrm rot="-5400000">
              <a:off x="66053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61" name="pl661"/>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62" name="pl662"/>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765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83239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5" name="tx665"/>
            <p:cNvSpPr/>
            <p:nvPr/>
          </p:nvSpPr>
          <p:spPr>
            <a:xfrm rot="-5400000">
              <a:off x="691901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66" name="tx666"/>
            <p:cNvSpPr/>
            <p:nvPr/>
          </p:nvSpPr>
          <p:spPr>
            <a:xfrm rot="-5400000">
              <a:off x="759030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67" name="tx667"/>
            <p:cNvSpPr/>
            <p:nvPr/>
          </p:nvSpPr>
          <p:spPr>
            <a:xfrm rot="-5400000">
              <a:off x="82609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68" name="pl668"/>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69" name="pl669"/>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0" name="pl670"/>
            <p:cNvSpPr/>
            <p:nvPr/>
          </p:nvSpPr>
          <p:spPr>
            <a:xfrm>
              <a:off x="93081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1" name="pl671"/>
            <p:cNvSpPr/>
            <p:nvPr/>
          </p:nvSpPr>
          <p:spPr>
            <a:xfrm>
              <a:off x="99795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2" name="tx672"/>
            <p:cNvSpPr/>
            <p:nvPr/>
          </p:nvSpPr>
          <p:spPr>
            <a:xfrm rot="-5400000">
              <a:off x="857458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73" name="tx673"/>
            <p:cNvSpPr/>
            <p:nvPr/>
          </p:nvSpPr>
          <p:spPr>
            <a:xfrm rot="-5400000">
              <a:off x="924587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74" name="tx674"/>
            <p:cNvSpPr/>
            <p:nvPr/>
          </p:nvSpPr>
          <p:spPr>
            <a:xfrm rot="-5400000">
              <a:off x="991650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75" name="pl675"/>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76" name="pl676"/>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963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6350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1023015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80" name="tx680"/>
            <p:cNvSpPr/>
            <p:nvPr/>
          </p:nvSpPr>
          <p:spPr>
            <a:xfrm rot="-5400000">
              <a:off x="1090144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81" name="tx681"/>
            <p:cNvSpPr/>
            <p:nvPr/>
          </p:nvSpPr>
          <p:spPr>
            <a:xfrm rot="-5400000">
              <a:off x="115720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82" name="tx682"/>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83" name="tx683"/>
            <p:cNvSpPr/>
            <p:nvPr/>
          </p:nvSpPr>
          <p:spPr>
            <a:xfrm>
              <a:off x="4117422"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84" name="pt684"/>
            <p:cNvSpPr/>
            <p:nvPr/>
          </p:nvSpPr>
          <p:spPr>
            <a:xfrm>
              <a:off x="5130668"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85" name="pt685"/>
            <p:cNvSpPr/>
            <p:nvPr/>
          </p:nvSpPr>
          <p:spPr>
            <a:xfrm>
              <a:off x="5678879"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6" name="pt686"/>
            <p:cNvSpPr/>
            <p:nvPr/>
          </p:nvSpPr>
          <p:spPr>
            <a:xfrm>
              <a:off x="6323353"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87" name="pt687"/>
            <p:cNvSpPr/>
            <p:nvPr/>
          </p:nvSpPr>
          <p:spPr>
            <a:xfrm>
              <a:off x="6967826"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88" name="pt688"/>
            <p:cNvSpPr/>
            <p:nvPr/>
          </p:nvSpPr>
          <p:spPr>
            <a:xfrm>
              <a:off x="7612300"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9" name="tx689"/>
            <p:cNvSpPr/>
            <p:nvPr/>
          </p:nvSpPr>
          <p:spPr>
            <a:xfrm>
              <a:off x="5353342"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0" name="tx690"/>
            <p:cNvSpPr/>
            <p:nvPr/>
          </p:nvSpPr>
          <p:spPr>
            <a:xfrm>
              <a:off x="5901553"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1" name="tx691"/>
            <p:cNvSpPr/>
            <p:nvPr/>
          </p:nvSpPr>
          <p:spPr>
            <a:xfrm>
              <a:off x="654602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92" name="tx692"/>
            <p:cNvSpPr/>
            <p:nvPr/>
          </p:nvSpPr>
          <p:spPr>
            <a:xfrm>
              <a:off x="719050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93" name="tx693"/>
            <p:cNvSpPr/>
            <p:nvPr/>
          </p:nvSpPr>
          <p:spPr>
            <a:xfrm>
              <a:off x="7834974"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94" name="tx694"/>
            <p:cNvSpPr/>
            <p:nvPr/>
          </p:nvSpPr>
          <p:spPr>
            <a:xfrm>
              <a:off x="343909" y="398022"/>
              <a:ext cx="61407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comparada com outros países da região, Non-programme, 2025</a:t>
              </a:r>
            </a:p>
          </p:txBody>
        </p:sp>
        <p:sp>
          <p:nvSpPr>
            <p:cNvPr id="695" name="tx695"/>
            <p:cNvSpPr/>
            <p:nvPr/>
          </p:nvSpPr>
          <p:spPr>
            <a:xfrm>
              <a:off x="791877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696" name="tx696"/>
            <p:cNvSpPr/>
            <p:nvPr/>
          </p:nvSpPr>
          <p:spPr>
            <a:xfrm>
              <a:off x="4147689" y="6568512"/>
              <a:ext cx="77156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Os códigos ISO dos países são exibidos. A cobertura em prt é mostrada nos cabeçalhos. A cobertura média regional é mostrada pela linha tracejada.</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89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947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805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018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4876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923530"/>
              <a:ext cx="239888" cy="192467"/>
            </a:xfrm>
            <a:prstGeom prst="rect">
              <a:avLst/>
            </a:prstGeom>
            <a:solidFill>
              <a:srgbClr val="1CABE2">
                <a:alpha val="85098"/>
              </a:srgbClr>
            </a:solidFill>
          </p:spPr>
          <p:txBody>
            <a:bodyPr/>
            <a:lstStyle/>
            <a:p/>
          </p:txBody>
        </p:sp>
        <p:sp>
          <p:nvSpPr>
            <p:cNvPr id="23" name="rc23"/>
            <p:cNvSpPr/>
            <p:nvPr/>
          </p:nvSpPr>
          <p:spPr>
            <a:xfrm>
              <a:off x="1562816" y="3933137"/>
              <a:ext cx="239888" cy="182860"/>
            </a:xfrm>
            <a:prstGeom prst="rect">
              <a:avLst/>
            </a:prstGeom>
            <a:solidFill>
              <a:srgbClr val="1CABE2">
                <a:alpha val="85098"/>
              </a:srgbClr>
            </a:solidFill>
          </p:spPr>
          <p:txBody>
            <a:bodyPr/>
            <a:lstStyle/>
            <a:p/>
          </p:txBody>
        </p:sp>
        <p:sp>
          <p:nvSpPr>
            <p:cNvPr id="24" name="rc24"/>
            <p:cNvSpPr/>
            <p:nvPr/>
          </p:nvSpPr>
          <p:spPr>
            <a:xfrm>
              <a:off x="1829360" y="3747997"/>
              <a:ext cx="239888" cy="368000"/>
            </a:xfrm>
            <a:prstGeom prst="rect">
              <a:avLst/>
            </a:prstGeom>
            <a:solidFill>
              <a:srgbClr val="1CABE2">
                <a:alpha val="85098"/>
              </a:srgbClr>
            </a:solidFill>
          </p:spPr>
          <p:txBody>
            <a:bodyPr/>
            <a:lstStyle/>
            <a:p/>
          </p:txBody>
        </p:sp>
        <p:sp>
          <p:nvSpPr>
            <p:cNvPr id="25" name="rc25"/>
            <p:cNvSpPr/>
            <p:nvPr/>
          </p:nvSpPr>
          <p:spPr>
            <a:xfrm>
              <a:off x="2095903" y="3934277"/>
              <a:ext cx="239888" cy="181720"/>
            </a:xfrm>
            <a:prstGeom prst="rect">
              <a:avLst/>
            </a:prstGeom>
            <a:solidFill>
              <a:srgbClr val="1CABE2">
                <a:alpha val="85098"/>
              </a:srgbClr>
            </a:solidFill>
          </p:spPr>
          <p:txBody>
            <a:bodyPr/>
            <a:lstStyle/>
            <a:p/>
          </p:txBody>
        </p:sp>
        <p:sp>
          <p:nvSpPr>
            <p:cNvPr id="26" name="rc26"/>
            <p:cNvSpPr/>
            <p:nvPr/>
          </p:nvSpPr>
          <p:spPr>
            <a:xfrm>
              <a:off x="2362446" y="3761349"/>
              <a:ext cx="239888" cy="354647"/>
            </a:xfrm>
            <a:prstGeom prst="rect">
              <a:avLst/>
            </a:prstGeom>
            <a:solidFill>
              <a:srgbClr val="1CABE2">
                <a:alpha val="85098"/>
              </a:srgbClr>
            </a:solidFill>
          </p:spPr>
          <p:txBody>
            <a:bodyPr/>
            <a:lstStyle/>
            <a:p/>
          </p:txBody>
        </p:sp>
        <p:sp>
          <p:nvSpPr>
            <p:cNvPr id="27" name="rc27"/>
            <p:cNvSpPr/>
            <p:nvPr/>
          </p:nvSpPr>
          <p:spPr>
            <a:xfrm>
              <a:off x="2628989" y="3055961"/>
              <a:ext cx="239888" cy="1060035"/>
            </a:xfrm>
            <a:prstGeom prst="rect">
              <a:avLst/>
            </a:prstGeom>
            <a:solidFill>
              <a:srgbClr val="1CABE2">
                <a:alpha val="85098"/>
              </a:srgbClr>
            </a:solidFill>
          </p:spPr>
          <p:txBody>
            <a:bodyPr/>
            <a:lstStyle/>
            <a:p/>
          </p:txBody>
        </p:sp>
        <p:sp>
          <p:nvSpPr>
            <p:cNvPr id="28" name="rc28"/>
            <p:cNvSpPr/>
            <p:nvPr/>
          </p:nvSpPr>
          <p:spPr>
            <a:xfrm>
              <a:off x="2895532" y="3945186"/>
              <a:ext cx="239888" cy="170810"/>
            </a:xfrm>
            <a:prstGeom prst="rect">
              <a:avLst/>
            </a:prstGeom>
            <a:solidFill>
              <a:srgbClr val="1CABE2">
                <a:alpha val="85098"/>
              </a:srgbClr>
            </a:solidFill>
          </p:spPr>
          <p:txBody>
            <a:bodyPr/>
            <a:lstStyle/>
            <a:p/>
          </p:txBody>
        </p:sp>
        <p:sp>
          <p:nvSpPr>
            <p:cNvPr id="29" name="rc29"/>
            <p:cNvSpPr/>
            <p:nvPr/>
          </p:nvSpPr>
          <p:spPr>
            <a:xfrm>
              <a:off x="3162075" y="3949420"/>
              <a:ext cx="239888" cy="166577"/>
            </a:xfrm>
            <a:prstGeom prst="rect">
              <a:avLst/>
            </a:prstGeom>
            <a:solidFill>
              <a:srgbClr val="1CABE2">
                <a:alpha val="85098"/>
              </a:srgbClr>
            </a:solidFill>
          </p:spPr>
          <p:txBody>
            <a:bodyPr/>
            <a:lstStyle/>
            <a:p/>
          </p:txBody>
        </p:sp>
        <p:sp>
          <p:nvSpPr>
            <p:cNvPr id="30" name="rc30"/>
            <p:cNvSpPr/>
            <p:nvPr/>
          </p:nvSpPr>
          <p:spPr>
            <a:xfrm>
              <a:off x="3428618" y="3947466"/>
              <a:ext cx="239888" cy="168531"/>
            </a:xfrm>
            <a:prstGeom prst="rect">
              <a:avLst/>
            </a:prstGeom>
            <a:solidFill>
              <a:srgbClr val="1CABE2">
                <a:alpha val="85098"/>
              </a:srgbClr>
            </a:solidFill>
          </p:spPr>
          <p:txBody>
            <a:bodyPr/>
            <a:lstStyle/>
            <a:p/>
          </p:txBody>
        </p:sp>
        <p:sp>
          <p:nvSpPr>
            <p:cNvPr id="31" name="rc31"/>
            <p:cNvSpPr/>
            <p:nvPr/>
          </p:nvSpPr>
          <p:spPr>
            <a:xfrm>
              <a:off x="3695161" y="3630270"/>
              <a:ext cx="239888" cy="485727"/>
            </a:xfrm>
            <a:prstGeom prst="rect">
              <a:avLst/>
            </a:prstGeom>
            <a:solidFill>
              <a:srgbClr val="1CABE2">
                <a:alpha val="85098"/>
              </a:srgbClr>
            </a:solidFill>
          </p:spPr>
          <p:txBody>
            <a:bodyPr/>
            <a:lstStyle/>
            <a:p/>
          </p:txBody>
        </p:sp>
        <p:sp>
          <p:nvSpPr>
            <p:cNvPr id="32" name="rc32"/>
            <p:cNvSpPr/>
            <p:nvPr/>
          </p:nvSpPr>
          <p:spPr>
            <a:xfrm>
              <a:off x="3961705" y="3952351"/>
              <a:ext cx="239888" cy="163646"/>
            </a:xfrm>
            <a:prstGeom prst="rect">
              <a:avLst/>
            </a:prstGeom>
            <a:solidFill>
              <a:srgbClr val="1CABE2">
                <a:alpha val="85098"/>
              </a:srgbClr>
            </a:solidFill>
          </p:spPr>
          <p:txBody>
            <a:bodyPr/>
            <a:lstStyle/>
            <a:p/>
          </p:txBody>
        </p:sp>
        <p:sp>
          <p:nvSpPr>
            <p:cNvPr id="33" name="rc33"/>
            <p:cNvSpPr/>
            <p:nvPr/>
          </p:nvSpPr>
          <p:spPr>
            <a:xfrm>
              <a:off x="4228248" y="3645576"/>
              <a:ext cx="239888" cy="470421"/>
            </a:xfrm>
            <a:prstGeom prst="rect">
              <a:avLst/>
            </a:prstGeom>
            <a:solidFill>
              <a:srgbClr val="1CABE2">
                <a:alpha val="85098"/>
              </a:srgbClr>
            </a:solidFill>
          </p:spPr>
          <p:txBody>
            <a:bodyPr/>
            <a:lstStyle/>
            <a:p/>
          </p:txBody>
        </p:sp>
        <p:sp>
          <p:nvSpPr>
            <p:cNvPr id="34" name="rc34"/>
            <p:cNvSpPr/>
            <p:nvPr/>
          </p:nvSpPr>
          <p:spPr>
            <a:xfrm>
              <a:off x="4494791" y="3970263"/>
              <a:ext cx="239888" cy="145734"/>
            </a:xfrm>
            <a:prstGeom prst="rect">
              <a:avLst/>
            </a:prstGeom>
            <a:solidFill>
              <a:srgbClr val="1CABE2">
                <a:alpha val="85098"/>
              </a:srgbClr>
            </a:solidFill>
          </p:spPr>
          <p:txBody>
            <a:bodyPr/>
            <a:lstStyle/>
            <a:p/>
          </p:txBody>
        </p:sp>
        <p:sp>
          <p:nvSpPr>
            <p:cNvPr id="35" name="rc35"/>
            <p:cNvSpPr/>
            <p:nvPr/>
          </p:nvSpPr>
          <p:spPr>
            <a:xfrm>
              <a:off x="4761334" y="3981172"/>
              <a:ext cx="239888" cy="134824"/>
            </a:xfrm>
            <a:prstGeom prst="rect">
              <a:avLst/>
            </a:prstGeom>
            <a:solidFill>
              <a:srgbClr val="1CABE2">
                <a:alpha val="85098"/>
              </a:srgbClr>
            </a:solidFill>
          </p:spPr>
          <p:txBody>
            <a:bodyPr/>
            <a:lstStyle/>
            <a:p/>
          </p:txBody>
        </p:sp>
        <p:sp>
          <p:nvSpPr>
            <p:cNvPr id="36" name="rc36"/>
            <p:cNvSpPr/>
            <p:nvPr/>
          </p:nvSpPr>
          <p:spPr>
            <a:xfrm>
              <a:off x="5027877" y="3982475"/>
              <a:ext cx="239888" cy="133522"/>
            </a:xfrm>
            <a:prstGeom prst="rect">
              <a:avLst/>
            </a:prstGeom>
            <a:solidFill>
              <a:srgbClr val="1CABE2">
                <a:alpha val="85098"/>
              </a:srgbClr>
            </a:solidFill>
          </p:spPr>
          <p:txBody>
            <a:bodyPr/>
            <a:lstStyle/>
            <a:p/>
          </p:txBody>
        </p:sp>
        <p:sp>
          <p:nvSpPr>
            <p:cNvPr id="37" name="rc37"/>
            <p:cNvSpPr/>
            <p:nvPr/>
          </p:nvSpPr>
          <p:spPr>
            <a:xfrm>
              <a:off x="5294420" y="3978241"/>
              <a:ext cx="239888" cy="137755"/>
            </a:xfrm>
            <a:prstGeom prst="rect">
              <a:avLst/>
            </a:prstGeom>
            <a:solidFill>
              <a:srgbClr val="1CABE2">
                <a:alpha val="85098"/>
              </a:srgbClr>
            </a:solidFill>
          </p:spPr>
          <p:txBody>
            <a:bodyPr/>
            <a:lstStyle/>
            <a:p/>
          </p:txBody>
        </p:sp>
        <p:sp>
          <p:nvSpPr>
            <p:cNvPr id="38" name="rc38"/>
            <p:cNvSpPr/>
            <p:nvPr/>
          </p:nvSpPr>
          <p:spPr>
            <a:xfrm>
              <a:off x="5560963" y="3975636"/>
              <a:ext cx="239888" cy="140361"/>
            </a:xfrm>
            <a:prstGeom prst="rect">
              <a:avLst/>
            </a:prstGeom>
            <a:solidFill>
              <a:srgbClr val="1CABE2">
                <a:alpha val="85098"/>
              </a:srgbClr>
            </a:solidFill>
          </p:spPr>
          <p:txBody>
            <a:bodyPr/>
            <a:lstStyle/>
            <a:p/>
          </p:txBody>
        </p:sp>
        <p:sp>
          <p:nvSpPr>
            <p:cNvPr id="39" name="rc39"/>
            <p:cNvSpPr/>
            <p:nvPr/>
          </p:nvSpPr>
          <p:spPr>
            <a:xfrm>
              <a:off x="5827506" y="3976939"/>
              <a:ext cx="239888" cy="139058"/>
            </a:xfrm>
            <a:prstGeom prst="rect">
              <a:avLst/>
            </a:prstGeom>
            <a:solidFill>
              <a:srgbClr val="1CABE2">
                <a:alpha val="85098"/>
              </a:srgbClr>
            </a:solidFill>
          </p:spPr>
          <p:txBody>
            <a:bodyPr/>
            <a:lstStyle/>
            <a:p/>
          </p:txBody>
        </p:sp>
        <p:sp>
          <p:nvSpPr>
            <p:cNvPr id="40" name="rc40"/>
            <p:cNvSpPr/>
            <p:nvPr/>
          </p:nvSpPr>
          <p:spPr>
            <a:xfrm>
              <a:off x="6094049" y="3976287"/>
              <a:ext cx="239888" cy="139709"/>
            </a:xfrm>
            <a:prstGeom prst="rect">
              <a:avLst/>
            </a:prstGeom>
            <a:solidFill>
              <a:srgbClr val="1CABE2">
                <a:alpha val="85098"/>
              </a:srgbClr>
            </a:solidFill>
          </p:spPr>
          <p:txBody>
            <a:bodyPr/>
            <a:lstStyle/>
            <a:p/>
          </p:txBody>
        </p:sp>
        <p:sp>
          <p:nvSpPr>
            <p:cNvPr id="41" name="rc41"/>
            <p:cNvSpPr/>
            <p:nvPr/>
          </p:nvSpPr>
          <p:spPr>
            <a:xfrm>
              <a:off x="6360593" y="3977590"/>
              <a:ext cx="239888" cy="138407"/>
            </a:xfrm>
            <a:prstGeom prst="rect">
              <a:avLst/>
            </a:prstGeom>
            <a:solidFill>
              <a:srgbClr val="1CABE2">
                <a:alpha val="85098"/>
              </a:srgbClr>
            </a:solidFill>
          </p:spPr>
          <p:txBody>
            <a:bodyPr/>
            <a:lstStyle/>
            <a:p/>
          </p:txBody>
        </p:sp>
        <p:sp>
          <p:nvSpPr>
            <p:cNvPr id="42" name="rc42"/>
            <p:cNvSpPr/>
            <p:nvPr/>
          </p:nvSpPr>
          <p:spPr>
            <a:xfrm>
              <a:off x="6627136" y="3980521"/>
              <a:ext cx="239888" cy="135476"/>
            </a:xfrm>
            <a:prstGeom prst="rect">
              <a:avLst/>
            </a:prstGeom>
            <a:solidFill>
              <a:srgbClr val="1CABE2">
                <a:alpha val="85098"/>
              </a:srgbClr>
            </a:solidFill>
          </p:spPr>
          <p:txBody>
            <a:bodyPr/>
            <a:lstStyle/>
            <a:p/>
          </p:txBody>
        </p:sp>
        <p:sp>
          <p:nvSpPr>
            <p:cNvPr id="43" name="rc43"/>
            <p:cNvSpPr/>
            <p:nvPr/>
          </p:nvSpPr>
          <p:spPr>
            <a:xfrm>
              <a:off x="6893679" y="3989477"/>
              <a:ext cx="239888" cy="126520"/>
            </a:xfrm>
            <a:prstGeom prst="rect">
              <a:avLst/>
            </a:prstGeom>
            <a:solidFill>
              <a:srgbClr val="1CABE2">
                <a:alpha val="85098"/>
              </a:srgbClr>
            </a:solidFill>
          </p:spPr>
          <p:txBody>
            <a:bodyPr/>
            <a:lstStyle/>
            <a:p/>
          </p:txBody>
        </p:sp>
        <p:sp>
          <p:nvSpPr>
            <p:cNvPr id="44" name="rc44"/>
            <p:cNvSpPr/>
            <p:nvPr/>
          </p:nvSpPr>
          <p:spPr>
            <a:xfrm>
              <a:off x="7160222" y="3979056"/>
              <a:ext cx="239888" cy="136941"/>
            </a:xfrm>
            <a:prstGeom prst="rect">
              <a:avLst/>
            </a:prstGeom>
            <a:solidFill>
              <a:srgbClr val="1CABE2">
                <a:alpha val="85098"/>
              </a:srgbClr>
            </a:solidFill>
          </p:spPr>
          <p:txBody>
            <a:bodyPr/>
            <a:lstStyle/>
            <a:p/>
          </p:txBody>
        </p:sp>
        <p:sp>
          <p:nvSpPr>
            <p:cNvPr id="45" name="rc45"/>
            <p:cNvSpPr/>
            <p:nvPr/>
          </p:nvSpPr>
          <p:spPr>
            <a:xfrm>
              <a:off x="7426765" y="3975148"/>
              <a:ext cx="239888" cy="140849"/>
            </a:xfrm>
            <a:prstGeom prst="rect">
              <a:avLst/>
            </a:prstGeom>
            <a:solidFill>
              <a:srgbClr val="1CABE2">
                <a:alpha val="85098"/>
              </a:srgbClr>
            </a:solidFill>
          </p:spPr>
          <p:txBody>
            <a:bodyPr/>
            <a:lstStyle/>
            <a:p/>
          </p:txBody>
        </p:sp>
        <p:sp>
          <p:nvSpPr>
            <p:cNvPr id="46" name="rc46"/>
            <p:cNvSpPr/>
            <p:nvPr/>
          </p:nvSpPr>
          <p:spPr>
            <a:xfrm>
              <a:off x="7693308" y="3975962"/>
              <a:ext cx="239888" cy="140035"/>
            </a:xfrm>
            <a:prstGeom prst="rect">
              <a:avLst/>
            </a:prstGeom>
            <a:solidFill>
              <a:srgbClr val="1CABE2">
                <a:alpha val="85098"/>
              </a:srgbClr>
            </a:solidFill>
          </p:spPr>
          <p:txBody>
            <a:bodyPr/>
            <a:lstStyle/>
            <a:p/>
          </p:txBody>
        </p:sp>
        <p:sp>
          <p:nvSpPr>
            <p:cNvPr id="47" name="rc47"/>
            <p:cNvSpPr/>
            <p:nvPr/>
          </p:nvSpPr>
          <p:spPr>
            <a:xfrm>
              <a:off x="7959851" y="3976776"/>
              <a:ext cx="239888" cy="139221"/>
            </a:xfrm>
            <a:prstGeom prst="rect">
              <a:avLst/>
            </a:prstGeom>
            <a:solidFill>
              <a:srgbClr val="1CABE2">
                <a:alpha val="85098"/>
              </a:srgbClr>
            </a:solidFill>
          </p:spPr>
          <p:txBody>
            <a:bodyPr/>
            <a:lstStyle/>
            <a:p/>
          </p:txBody>
        </p:sp>
        <p:sp>
          <p:nvSpPr>
            <p:cNvPr id="48" name="rc48"/>
            <p:cNvSpPr/>
            <p:nvPr/>
          </p:nvSpPr>
          <p:spPr>
            <a:xfrm>
              <a:off x="1296273" y="3346128"/>
              <a:ext cx="239888" cy="577401"/>
            </a:xfrm>
            <a:prstGeom prst="rect">
              <a:avLst/>
            </a:prstGeom>
            <a:solidFill>
              <a:srgbClr val="B3B3B3">
                <a:alpha val="85098"/>
              </a:srgbClr>
            </a:solidFill>
          </p:spPr>
          <p:txBody>
            <a:bodyPr/>
            <a:lstStyle/>
            <a:p/>
          </p:txBody>
        </p:sp>
        <p:sp>
          <p:nvSpPr>
            <p:cNvPr id="49" name="rc49"/>
            <p:cNvSpPr/>
            <p:nvPr/>
          </p:nvSpPr>
          <p:spPr>
            <a:xfrm>
              <a:off x="1562816" y="3567579"/>
              <a:ext cx="239888" cy="365557"/>
            </a:xfrm>
            <a:prstGeom prst="rect">
              <a:avLst/>
            </a:prstGeom>
            <a:solidFill>
              <a:srgbClr val="B3B3B3">
                <a:alpha val="85098"/>
              </a:srgbClr>
            </a:solidFill>
          </p:spPr>
          <p:txBody>
            <a:bodyPr/>
            <a:lstStyle/>
            <a:p/>
          </p:txBody>
        </p:sp>
        <p:sp>
          <p:nvSpPr>
            <p:cNvPr id="50" name="rc50"/>
            <p:cNvSpPr/>
            <p:nvPr/>
          </p:nvSpPr>
          <p:spPr>
            <a:xfrm>
              <a:off x="1829360" y="3747997"/>
              <a:ext cx="239888" cy="0"/>
            </a:xfrm>
            <a:prstGeom prst="rect">
              <a:avLst/>
            </a:prstGeom>
            <a:solidFill>
              <a:srgbClr val="B3B3B3">
                <a:alpha val="85098"/>
              </a:srgbClr>
            </a:solidFill>
          </p:spPr>
          <p:txBody>
            <a:bodyPr/>
            <a:lstStyle/>
            <a:p/>
          </p:txBody>
        </p:sp>
        <p:sp>
          <p:nvSpPr>
            <p:cNvPr id="51" name="rc51"/>
            <p:cNvSpPr/>
            <p:nvPr/>
          </p:nvSpPr>
          <p:spPr>
            <a:xfrm>
              <a:off x="2095903" y="3934277"/>
              <a:ext cx="239888" cy="0"/>
            </a:xfrm>
            <a:prstGeom prst="rect">
              <a:avLst/>
            </a:prstGeom>
            <a:solidFill>
              <a:srgbClr val="B3B3B3">
                <a:alpha val="85098"/>
              </a:srgbClr>
            </a:solidFill>
          </p:spPr>
          <p:txBody>
            <a:bodyPr/>
            <a:lstStyle/>
            <a:p/>
          </p:txBody>
        </p:sp>
        <p:sp>
          <p:nvSpPr>
            <p:cNvPr id="52" name="rc52"/>
            <p:cNvSpPr/>
            <p:nvPr/>
          </p:nvSpPr>
          <p:spPr>
            <a:xfrm>
              <a:off x="2362446" y="3229377"/>
              <a:ext cx="239888" cy="531971"/>
            </a:xfrm>
            <a:prstGeom prst="rect">
              <a:avLst/>
            </a:prstGeom>
            <a:solidFill>
              <a:srgbClr val="B3B3B3">
                <a:alpha val="85098"/>
              </a:srgbClr>
            </a:solidFill>
          </p:spPr>
          <p:txBody>
            <a:bodyPr/>
            <a:lstStyle/>
            <a:p/>
          </p:txBody>
        </p:sp>
        <p:sp>
          <p:nvSpPr>
            <p:cNvPr id="53" name="rc53"/>
            <p:cNvSpPr/>
            <p:nvPr/>
          </p:nvSpPr>
          <p:spPr>
            <a:xfrm>
              <a:off x="2628989" y="2879289"/>
              <a:ext cx="239888" cy="176672"/>
            </a:xfrm>
            <a:prstGeom prst="rect">
              <a:avLst/>
            </a:prstGeom>
            <a:solidFill>
              <a:srgbClr val="B3B3B3">
                <a:alpha val="85098"/>
              </a:srgbClr>
            </a:solidFill>
          </p:spPr>
          <p:txBody>
            <a:bodyPr/>
            <a:lstStyle/>
            <a:p/>
          </p:txBody>
        </p:sp>
        <p:sp>
          <p:nvSpPr>
            <p:cNvPr id="54" name="rc54"/>
            <p:cNvSpPr/>
            <p:nvPr/>
          </p:nvSpPr>
          <p:spPr>
            <a:xfrm>
              <a:off x="2895532" y="3603565"/>
              <a:ext cx="239888" cy="341621"/>
            </a:xfrm>
            <a:prstGeom prst="rect">
              <a:avLst/>
            </a:prstGeom>
            <a:solidFill>
              <a:srgbClr val="B3B3B3">
                <a:alpha val="85098"/>
              </a:srgbClr>
            </a:solidFill>
          </p:spPr>
          <p:txBody>
            <a:bodyPr/>
            <a:lstStyle/>
            <a:p/>
          </p:txBody>
        </p:sp>
        <p:sp>
          <p:nvSpPr>
            <p:cNvPr id="55" name="rc55"/>
            <p:cNvSpPr/>
            <p:nvPr/>
          </p:nvSpPr>
          <p:spPr>
            <a:xfrm>
              <a:off x="3162075" y="3616429"/>
              <a:ext cx="239888" cy="332991"/>
            </a:xfrm>
            <a:prstGeom prst="rect">
              <a:avLst/>
            </a:prstGeom>
            <a:solidFill>
              <a:srgbClr val="B3B3B3">
                <a:alpha val="85098"/>
              </a:srgbClr>
            </a:solidFill>
          </p:spPr>
          <p:txBody>
            <a:bodyPr/>
            <a:lstStyle/>
            <a:p/>
          </p:txBody>
        </p:sp>
        <p:sp>
          <p:nvSpPr>
            <p:cNvPr id="56" name="rc56"/>
            <p:cNvSpPr/>
            <p:nvPr/>
          </p:nvSpPr>
          <p:spPr>
            <a:xfrm>
              <a:off x="3428618" y="3610404"/>
              <a:ext cx="239888" cy="337062"/>
            </a:xfrm>
            <a:prstGeom prst="rect">
              <a:avLst/>
            </a:prstGeom>
            <a:solidFill>
              <a:srgbClr val="B3B3B3">
                <a:alpha val="85098"/>
              </a:srgbClr>
            </a:solidFill>
          </p:spPr>
          <p:txBody>
            <a:bodyPr/>
            <a:lstStyle/>
            <a:p/>
          </p:txBody>
        </p:sp>
        <p:sp>
          <p:nvSpPr>
            <p:cNvPr id="57" name="rc57"/>
            <p:cNvSpPr/>
            <p:nvPr/>
          </p:nvSpPr>
          <p:spPr>
            <a:xfrm>
              <a:off x="3695161" y="3468415"/>
              <a:ext cx="239888" cy="161854"/>
            </a:xfrm>
            <a:prstGeom prst="rect">
              <a:avLst/>
            </a:prstGeom>
            <a:solidFill>
              <a:srgbClr val="B3B3B3">
                <a:alpha val="85098"/>
              </a:srgbClr>
            </a:solidFill>
          </p:spPr>
          <p:txBody>
            <a:bodyPr/>
            <a:lstStyle/>
            <a:p/>
          </p:txBody>
        </p:sp>
        <p:sp>
          <p:nvSpPr>
            <p:cNvPr id="58" name="rc58"/>
            <p:cNvSpPr/>
            <p:nvPr/>
          </p:nvSpPr>
          <p:spPr>
            <a:xfrm>
              <a:off x="3961705" y="3788705"/>
              <a:ext cx="239888" cy="163646"/>
            </a:xfrm>
            <a:prstGeom prst="rect">
              <a:avLst/>
            </a:prstGeom>
            <a:solidFill>
              <a:srgbClr val="B3B3B3">
                <a:alpha val="85098"/>
              </a:srgbClr>
            </a:solidFill>
          </p:spPr>
          <p:txBody>
            <a:bodyPr/>
            <a:lstStyle/>
            <a:p/>
          </p:txBody>
        </p:sp>
        <p:sp>
          <p:nvSpPr>
            <p:cNvPr id="59" name="rc59"/>
            <p:cNvSpPr/>
            <p:nvPr/>
          </p:nvSpPr>
          <p:spPr>
            <a:xfrm>
              <a:off x="4228248" y="3645576"/>
              <a:ext cx="239888" cy="0"/>
            </a:xfrm>
            <a:prstGeom prst="rect">
              <a:avLst/>
            </a:prstGeom>
            <a:solidFill>
              <a:srgbClr val="B3B3B3">
                <a:alpha val="85098"/>
              </a:srgbClr>
            </a:solidFill>
          </p:spPr>
          <p:txBody>
            <a:bodyPr/>
            <a:lstStyle/>
            <a:p/>
          </p:txBody>
        </p:sp>
        <p:sp>
          <p:nvSpPr>
            <p:cNvPr id="60" name="rc60"/>
            <p:cNvSpPr/>
            <p:nvPr/>
          </p:nvSpPr>
          <p:spPr>
            <a:xfrm>
              <a:off x="4494791" y="3824691"/>
              <a:ext cx="239888" cy="145571"/>
            </a:xfrm>
            <a:prstGeom prst="rect">
              <a:avLst/>
            </a:prstGeom>
            <a:solidFill>
              <a:srgbClr val="B3B3B3">
                <a:alpha val="85098"/>
              </a:srgbClr>
            </a:solidFill>
          </p:spPr>
          <p:txBody>
            <a:bodyPr/>
            <a:lstStyle/>
            <a:p/>
          </p:txBody>
        </p:sp>
        <p:sp>
          <p:nvSpPr>
            <p:cNvPr id="61" name="rc61"/>
            <p:cNvSpPr/>
            <p:nvPr/>
          </p:nvSpPr>
          <p:spPr>
            <a:xfrm>
              <a:off x="4761334" y="3846185"/>
              <a:ext cx="239888" cy="134987"/>
            </a:xfrm>
            <a:prstGeom prst="rect">
              <a:avLst/>
            </a:prstGeom>
            <a:solidFill>
              <a:srgbClr val="B3B3B3">
                <a:alpha val="85098"/>
              </a:srgbClr>
            </a:solidFill>
          </p:spPr>
          <p:txBody>
            <a:bodyPr/>
            <a:lstStyle/>
            <a:p/>
          </p:txBody>
        </p:sp>
        <p:sp>
          <p:nvSpPr>
            <p:cNvPr id="62" name="rc62"/>
            <p:cNvSpPr/>
            <p:nvPr/>
          </p:nvSpPr>
          <p:spPr>
            <a:xfrm>
              <a:off x="5027877" y="3848953"/>
              <a:ext cx="239888" cy="133522"/>
            </a:xfrm>
            <a:prstGeom prst="rect">
              <a:avLst/>
            </a:prstGeom>
            <a:solidFill>
              <a:srgbClr val="B3B3B3">
                <a:alpha val="85098"/>
              </a:srgbClr>
            </a:solidFill>
          </p:spPr>
          <p:txBody>
            <a:bodyPr/>
            <a:lstStyle/>
            <a:p/>
          </p:txBody>
        </p:sp>
        <p:sp>
          <p:nvSpPr>
            <p:cNvPr id="63" name="rc63"/>
            <p:cNvSpPr/>
            <p:nvPr/>
          </p:nvSpPr>
          <p:spPr>
            <a:xfrm>
              <a:off x="5294420" y="3840486"/>
              <a:ext cx="239888" cy="137755"/>
            </a:xfrm>
            <a:prstGeom prst="rect">
              <a:avLst/>
            </a:prstGeom>
            <a:solidFill>
              <a:srgbClr val="B3B3B3">
                <a:alpha val="85098"/>
              </a:srgbClr>
            </a:solidFill>
          </p:spPr>
          <p:txBody>
            <a:bodyPr/>
            <a:lstStyle/>
            <a:p/>
          </p:txBody>
        </p:sp>
        <p:sp>
          <p:nvSpPr>
            <p:cNvPr id="64" name="rc64"/>
            <p:cNvSpPr/>
            <p:nvPr/>
          </p:nvSpPr>
          <p:spPr>
            <a:xfrm>
              <a:off x="5560963" y="3835275"/>
              <a:ext cx="239888" cy="140361"/>
            </a:xfrm>
            <a:prstGeom prst="rect">
              <a:avLst/>
            </a:prstGeom>
            <a:solidFill>
              <a:srgbClr val="B3B3B3">
                <a:alpha val="85098"/>
              </a:srgbClr>
            </a:solidFill>
          </p:spPr>
          <p:txBody>
            <a:bodyPr/>
            <a:lstStyle/>
            <a:p/>
          </p:txBody>
        </p:sp>
        <p:sp>
          <p:nvSpPr>
            <p:cNvPr id="65" name="rc65"/>
            <p:cNvSpPr/>
            <p:nvPr/>
          </p:nvSpPr>
          <p:spPr>
            <a:xfrm>
              <a:off x="5827506" y="3837717"/>
              <a:ext cx="239888" cy="139221"/>
            </a:xfrm>
            <a:prstGeom prst="rect">
              <a:avLst/>
            </a:prstGeom>
            <a:solidFill>
              <a:srgbClr val="B3B3B3">
                <a:alpha val="85098"/>
              </a:srgbClr>
            </a:solidFill>
          </p:spPr>
          <p:txBody>
            <a:bodyPr/>
            <a:lstStyle/>
            <a:p/>
          </p:txBody>
        </p:sp>
        <p:sp>
          <p:nvSpPr>
            <p:cNvPr id="66" name="rc66"/>
            <p:cNvSpPr/>
            <p:nvPr/>
          </p:nvSpPr>
          <p:spPr>
            <a:xfrm>
              <a:off x="6094049" y="3976287"/>
              <a:ext cx="239888" cy="0"/>
            </a:xfrm>
            <a:prstGeom prst="rect">
              <a:avLst/>
            </a:prstGeom>
            <a:solidFill>
              <a:srgbClr val="B3B3B3">
                <a:alpha val="85098"/>
              </a:srgbClr>
            </a:solidFill>
          </p:spPr>
          <p:txBody>
            <a:bodyPr/>
            <a:lstStyle/>
            <a:p/>
          </p:txBody>
        </p:sp>
        <p:sp>
          <p:nvSpPr>
            <p:cNvPr id="67" name="rc67"/>
            <p:cNvSpPr/>
            <p:nvPr/>
          </p:nvSpPr>
          <p:spPr>
            <a:xfrm>
              <a:off x="6360593" y="3977590"/>
              <a:ext cx="239888" cy="0"/>
            </a:xfrm>
            <a:prstGeom prst="rect">
              <a:avLst/>
            </a:prstGeom>
            <a:solidFill>
              <a:srgbClr val="B3B3B3">
                <a:alpha val="85098"/>
              </a:srgbClr>
            </a:solidFill>
          </p:spPr>
          <p:txBody>
            <a:bodyPr/>
            <a:lstStyle/>
            <a:p/>
          </p:txBody>
        </p:sp>
        <p:sp>
          <p:nvSpPr>
            <p:cNvPr id="68" name="rc68"/>
            <p:cNvSpPr/>
            <p:nvPr/>
          </p:nvSpPr>
          <p:spPr>
            <a:xfrm>
              <a:off x="6627136" y="3980521"/>
              <a:ext cx="239888" cy="0"/>
            </a:xfrm>
            <a:prstGeom prst="rect">
              <a:avLst/>
            </a:prstGeom>
            <a:solidFill>
              <a:srgbClr val="B3B3B3">
                <a:alpha val="85098"/>
              </a:srgbClr>
            </a:solidFill>
          </p:spPr>
          <p:txBody>
            <a:bodyPr/>
            <a:lstStyle/>
            <a:p/>
          </p:txBody>
        </p:sp>
        <p:sp>
          <p:nvSpPr>
            <p:cNvPr id="69" name="rc69"/>
            <p:cNvSpPr/>
            <p:nvPr/>
          </p:nvSpPr>
          <p:spPr>
            <a:xfrm>
              <a:off x="6893679" y="3989477"/>
              <a:ext cx="239888" cy="0"/>
            </a:xfrm>
            <a:prstGeom prst="rect">
              <a:avLst/>
            </a:prstGeom>
            <a:solidFill>
              <a:srgbClr val="B3B3B3">
                <a:alpha val="85098"/>
              </a:srgbClr>
            </a:solidFill>
          </p:spPr>
          <p:txBody>
            <a:bodyPr/>
            <a:lstStyle/>
            <a:p/>
          </p:txBody>
        </p:sp>
        <p:sp>
          <p:nvSpPr>
            <p:cNvPr id="70" name="rc70"/>
            <p:cNvSpPr/>
            <p:nvPr/>
          </p:nvSpPr>
          <p:spPr>
            <a:xfrm>
              <a:off x="7160222" y="3979056"/>
              <a:ext cx="239888" cy="0"/>
            </a:xfrm>
            <a:prstGeom prst="rect">
              <a:avLst/>
            </a:prstGeom>
            <a:solidFill>
              <a:srgbClr val="B3B3B3">
                <a:alpha val="85098"/>
              </a:srgbClr>
            </a:solidFill>
          </p:spPr>
          <p:txBody>
            <a:bodyPr/>
            <a:lstStyle/>
            <a:p/>
          </p:txBody>
        </p:sp>
        <p:sp>
          <p:nvSpPr>
            <p:cNvPr id="71" name="rc71"/>
            <p:cNvSpPr/>
            <p:nvPr/>
          </p:nvSpPr>
          <p:spPr>
            <a:xfrm>
              <a:off x="7426765" y="3975148"/>
              <a:ext cx="239888" cy="0"/>
            </a:xfrm>
            <a:prstGeom prst="rect">
              <a:avLst/>
            </a:prstGeom>
            <a:solidFill>
              <a:srgbClr val="B3B3B3">
                <a:alpha val="85098"/>
              </a:srgbClr>
            </a:solidFill>
          </p:spPr>
          <p:txBody>
            <a:bodyPr/>
            <a:lstStyle/>
            <a:p/>
          </p:txBody>
        </p:sp>
        <p:sp>
          <p:nvSpPr>
            <p:cNvPr id="72" name="rc72"/>
            <p:cNvSpPr/>
            <p:nvPr/>
          </p:nvSpPr>
          <p:spPr>
            <a:xfrm>
              <a:off x="7693308" y="3975962"/>
              <a:ext cx="239888" cy="0"/>
            </a:xfrm>
            <a:prstGeom prst="rect">
              <a:avLst/>
            </a:prstGeom>
            <a:solidFill>
              <a:srgbClr val="B3B3B3">
                <a:alpha val="85098"/>
              </a:srgbClr>
            </a:solidFill>
          </p:spPr>
          <p:txBody>
            <a:bodyPr/>
            <a:lstStyle/>
            <a:p/>
          </p:txBody>
        </p:sp>
        <p:sp>
          <p:nvSpPr>
            <p:cNvPr id="73" name="rc73"/>
            <p:cNvSpPr/>
            <p:nvPr/>
          </p:nvSpPr>
          <p:spPr>
            <a:xfrm>
              <a:off x="7959851" y="3976776"/>
              <a:ext cx="239888" cy="0"/>
            </a:xfrm>
            <a:prstGeom prst="rect">
              <a:avLst/>
            </a:prstGeom>
            <a:solidFill>
              <a:srgbClr val="B3B3B3">
                <a:alpha val="85098"/>
              </a:srgbClr>
            </a:solidFill>
          </p:spPr>
          <p:txBody>
            <a:bodyPr/>
            <a:lstStyle/>
            <a:p/>
          </p:txBody>
        </p:sp>
        <p:sp>
          <p:nvSpPr>
            <p:cNvPr id="74" name="pl74"/>
            <p:cNvSpPr/>
            <p:nvPr/>
          </p:nvSpPr>
          <p:spPr>
            <a:xfrm>
              <a:off x="1416218" y="2075428"/>
              <a:ext cx="6663577" cy="103059"/>
            </a:xfrm>
            <a:custGeom>
              <a:avLst/>
              <a:pathLst>
                <a:path w="6663577" h="103059">
                  <a:moveTo>
                    <a:pt x="0" y="0"/>
                  </a:moveTo>
                  <a:lnTo>
                    <a:pt x="266543" y="0"/>
                  </a:lnTo>
                  <a:lnTo>
                    <a:pt x="533086" y="20611"/>
                  </a:lnTo>
                  <a:lnTo>
                    <a:pt x="799629" y="0"/>
                  </a:lnTo>
                  <a:lnTo>
                    <a:pt x="1066172" y="20611"/>
                  </a:lnTo>
                  <a:lnTo>
                    <a:pt x="1332715" y="103059"/>
                  </a:lnTo>
                  <a:lnTo>
                    <a:pt x="1599258" y="0"/>
                  </a:lnTo>
                  <a:lnTo>
                    <a:pt x="1865801" y="0"/>
                  </a:lnTo>
                  <a:lnTo>
                    <a:pt x="2132344" y="0"/>
                  </a:lnTo>
                  <a:lnTo>
                    <a:pt x="2398888" y="41223"/>
                  </a:lnTo>
                  <a:lnTo>
                    <a:pt x="2665431" y="0"/>
                  </a:lnTo>
                  <a:lnTo>
                    <a:pt x="2931974" y="41223"/>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5" name="pl75"/>
            <p:cNvSpPr/>
            <p:nvPr/>
          </p:nvSpPr>
          <p:spPr>
            <a:xfrm>
              <a:off x="1416218" y="2075428"/>
              <a:ext cx="6663577" cy="123670"/>
            </a:xfrm>
            <a:custGeom>
              <a:avLst/>
              <a:pathLst>
                <a:path w="6663577" h="123670">
                  <a:moveTo>
                    <a:pt x="0" y="61835"/>
                  </a:moveTo>
                  <a:lnTo>
                    <a:pt x="266543" y="41223"/>
                  </a:lnTo>
                  <a:lnTo>
                    <a:pt x="533086" y="20611"/>
                  </a:lnTo>
                  <a:lnTo>
                    <a:pt x="799629" y="0"/>
                  </a:lnTo>
                  <a:lnTo>
                    <a:pt x="1066172" y="82447"/>
                  </a:lnTo>
                  <a:lnTo>
                    <a:pt x="1332715" y="123670"/>
                  </a:lnTo>
                  <a:lnTo>
                    <a:pt x="1599258" y="41223"/>
                  </a:lnTo>
                  <a:lnTo>
                    <a:pt x="1865801" y="41223"/>
                  </a:lnTo>
                  <a:lnTo>
                    <a:pt x="2132344" y="41223"/>
                  </a:lnTo>
                  <a:lnTo>
                    <a:pt x="2398888" y="61835"/>
                  </a:lnTo>
                  <a:lnTo>
                    <a:pt x="2665431" y="20611"/>
                  </a:lnTo>
                  <a:lnTo>
                    <a:pt x="2931974" y="41223"/>
                  </a:lnTo>
                  <a:lnTo>
                    <a:pt x="3198517" y="20611"/>
                  </a:lnTo>
                  <a:lnTo>
                    <a:pt x="3465060" y="20611"/>
                  </a:lnTo>
                  <a:lnTo>
                    <a:pt x="3731603" y="20611"/>
                  </a:lnTo>
                  <a:lnTo>
                    <a:pt x="3998146" y="20611"/>
                  </a:lnTo>
                  <a:lnTo>
                    <a:pt x="4264689" y="20611"/>
                  </a:lnTo>
                  <a:lnTo>
                    <a:pt x="4531233" y="20611"/>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F26A21">
                  <a:alpha val="100000"/>
                </a:srgbClr>
              </a:solidFill>
              <a:prstDash val="solid"/>
              <a:round/>
            </a:ln>
          </p:spPr>
          <p:txBody>
            <a:bodyPr/>
            <a:lstStyle/>
            <a:p/>
          </p:txBody>
        </p:sp>
        <p:sp>
          <p:nvSpPr>
            <p:cNvPr id="76" name="tx76"/>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688644"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55928"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88" name="tx88"/>
            <p:cNvSpPr/>
            <p:nvPr/>
          </p:nvSpPr>
          <p:spPr>
            <a:xfrm>
              <a:off x="2688644"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89" name="tx89"/>
            <p:cNvSpPr/>
            <p:nvPr/>
          </p:nvSpPr>
          <p:spPr>
            <a:xfrm>
              <a:off x="4021359"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0" name="tx90"/>
            <p:cNvSpPr/>
            <p:nvPr/>
          </p:nvSpPr>
          <p:spPr>
            <a:xfrm>
              <a:off x="5354075"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1" name="tx91"/>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668679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695333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721987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748642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7752963"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801950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1340869" y="398064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9" name="tx99"/>
            <p:cNvSpPr/>
            <p:nvPr/>
          </p:nvSpPr>
          <p:spPr>
            <a:xfrm>
              <a:off x="2673584" y="35455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00" name="tx100"/>
            <p:cNvSpPr/>
            <p:nvPr/>
          </p:nvSpPr>
          <p:spPr>
            <a:xfrm>
              <a:off x="4051504" y="399505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1" name="tx101"/>
            <p:cNvSpPr/>
            <p:nvPr/>
          </p:nvSpPr>
          <p:spPr>
            <a:xfrm>
              <a:off x="1340869" y="359433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2" name="tx102"/>
            <p:cNvSpPr/>
            <p:nvPr/>
          </p:nvSpPr>
          <p:spPr>
            <a:xfrm>
              <a:off x="2673584" y="292850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3" name="tx103"/>
            <p:cNvSpPr/>
            <p:nvPr/>
          </p:nvSpPr>
          <p:spPr>
            <a:xfrm>
              <a:off x="4051504" y="38314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4" name="tx104"/>
            <p:cNvSpPr/>
            <p:nvPr/>
          </p:nvSpPr>
          <p:spPr>
            <a:xfrm>
              <a:off x="1340869" y="322973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105" name="tx105"/>
            <p:cNvSpPr/>
            <p:nvPr/>
          </p:nvSpPr>
          <p:spPr>
            <a:xfrm>
              <a:off x="2673584" y="27612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06" name="tx106"/>
            <p:cNvSpPr/>
            <p:nvPr/>
          </p:nvSpPr>
          <p:spPr>
            <a:xfrm>
              <a:off x="4051504" y="36719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7" name="tx107"/>
            <p:cNvSpPr/>
            <p:nvPr/>
          </p:nvSpPr>
          <p:spPr>
            <a:xfrm>
              <a:off x="5339016" y="372377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8" name="tx108"/>
            <p:cNvSpPr/>
            <p:nvPr/>
          </p:nvSpPr>
          <p:spPr>
            <a:xfrm>
              <a:off x="6418739" y="3860875"/>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9" name="tx109"/>
            <p:cNvSpPr/>
            <p:nvPr/>
          </p:nvSpPr>
          <p:spPr>
            <a:xfrm>
              <a:off x="6685282" y="38638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0" name="tx110"/>
            <p:cNvSpPr/>
            <p:nvPr/>
          </p:nvSpPr>
          <p:spPr>
            <a:xfrm>
              <a:off x="6951825" y="387276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1" name="tx111"/>
            <p:cNvSpPr/>
            <p:nvPr/>
          </p:nvSpPr>
          <p:spPr>
            <a:xfrm>
              <a:off x="7218368" y="3862340"/>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2" name="tx112"/>
            <p:cNvSpPr/>
            <p:nvPr/>
          </p:nvSpPr>
          <p:spPr>
            <a:xfrm>
              <a:off x="7484911" y="385843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3" name="tx113"/>
            <p:cNvSpPr/>
            <p:nvPr/>
          </p:nvSpPr>
          <p:spPr>
            <a:xfrm>
              <a:off x="7751454" y="385924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4" name="tx114"/>
            <p:cNvSpPr/>
            <p:nvPr/>
          </p:nvSpPr>
          <p:spPr>
            <a:xfrm>
              <a:off x="8017997" y="386006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5" name="tx115"/>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717597" y="325013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7" name="tx117"/>
            <p:cNvSpPr/>
            <p:nvPr/>
          </p:nvSpPr>
          <p:spPr>
            <a:xfrm>
              <a:off x="639902" y="24355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8" name="tx118"/>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848883" y="2968325"/>
              <a:ext cx="25936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135" name="tx135"/>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36" name="pl136"/>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8" name="tx138"/>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63170" y="4979579"/>
              <a:ext cx="201456" cy="201456"/>
            </a:xfrm>
            <a:prstGeom prst="rect">
              <a:avLst/>
            </a:prstGeom>
            <a:solidFill>
              <a:srgbClr val="B3B3B3">
                <a:alpha val="85098"/>
              </a:srgbClr>
            </a:solidFill>
          </p:spPr>
          <p:txBody>
            <a:bodyPr/>
            <a:lstStyle/>
            <a:p/>
          </p:txBody>
        </p:sp>
        <p:sp>
          <p:nvSpPr>
            <p:cNvPr id="141" name="rc141"/>
            <p:cNvSpPr/>
            <p:nvPr/>
          </p:nvSpPr>
          <p:spPr>
            <a:xfrm>
              <a:off x="5565324" y="4979579"/>
              <a:ext cx="201456" cy="201456"/>
            </a:xfrm>
            <a:prstGeom prst="rect">
              <a:avLst/>
            </a:prstGeom>
            <a:solidFill>
              <a:srgbClr val="1CABE2">
                <a:alpha val="85098"/>
              </a:srgbClr>
            </a:solidFill>
          </p:spPr>
          <p:txBody>
            <a:bodyPr/>
            <a:lstStyle/>
            <a:p/>
          </p:txBody>
        </p:sp>
        <p:sp>
          <p:nvSpPr>
            <p:cNvPr id="142" name="tx142"/>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51100" y="1402264"/>
              <a:ext cx="633651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e número de crianças não vacinadas e sub-vacinadas para DTP,</a:t>
              </a:r>
            </a:p>
          </p:txBody>
        </p:sp>
        <p:sp>
          <p:nvSpPr>
            <p:cNvPr id="145" name="tx145"/>
            <p:cNvSpPr/>
            <p:nvPr/>
          </p:nvSpPr>
          <p:spPr>
            <a:xfrm>
              <a:off x="951100" y="1582906"/>
              <a:ext cx="151923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Portugal, 2000-2025</a:t>
              </a:r>
            </a:p>
          </p:txBody>
        </p:sp>
        <p:sp>
          <p:nvSpPr>
            <p:cNvPr id="146" name="pl146"/>
            <p:cNvSpPr/>
            <p:nvPr/>
          </p:nvSpPr>
          <p:spPr>
            <a:xfrm>
              <a:off x="229968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430650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31332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832014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30309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30991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731673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273" y="5726143"/>
              <a:ext cx="6823193" cy="119033"/>
            </a:xfrm>
            <a:prstGeom prst="rect">
              <a:avLst/>
            </a:prstGeom>
            <a:solidFill>
              <a:srgbClr val="1CABE2">
                <a:alpha val="85098"/>
              </a:srgbClr>
            </a:solidFill>
          </p:spPr>
          <p:txBody>
            <a:bodyPr/>
            <a:lstStyle/>
            <a:p/>
          </p:txBody>
        </p:sp>
        <p:sp>
          <p:nvSpPr>
            <p:cNvPr id="158" name="rc158"/>
            <p:cNvSpPr/>
            <p:nvPr/>
          </p:nvSpPr>
          <p:spPr>
            <a:xfrm>
              <a:off x="1296273" y="5577352"/>
              <a:ext cx="6903466" cy="119033"/>
            </a:xfrm>
            <a:prstGeom prst="rect">
              <a:avLst/>
            </a:prstGeom>
            <a:solidFill>
              <a:srgbClr val="1CABE2">
                <a:alpha val="85098"/>
              </a:srgbClr>
            </a:solidFill>
          </p:spPr>
          <p:txBody>
            <a:bodyPr/>
            <a:lstStyle/>
            <a:p/>
          </p:txBody>
        </p:sp>
        <p:sp>
          <p:nvSpPr>
            <p:cNvPr id="159" name="rc159"/>
            <p:cNvSpPr/>
            <p:nvPr/>
          </p:nvSpPr>
          <p:spPr>
            <a:xfrm>
              <a:off x="1296273" y="5428560"/>
              <a:ext cx="6863330" cy="119033"/>
            </a:xfrm>
            <a:prstGeom prst="rect">
              <a:avLst/>
            </a:prstGeom>
            <a:solidFill>
              <a:srgbClr val="1CABE2">
                <a:alpha val="85098"/>
              </a:srgbClr>
            </a:solidFill>
          </p:spPr>
          <p:txBody>
            <a:bodyPr/>
            <a:lstStyle/>
            <a:p/>
          </p:txBody>
        </p:sp>
        <p:sp>
          <p:nvSpPr>
            <p:cNvPr id="160" name="rc160"/>
            <p:cNvSpPr/>
            <p:nvPr/>
          </p:nvSpPr>
          <p:spPr>
            <a:xfrm>
              <a:off x="8119467" y="5726143"/>
              <a:ext cx="0" cy="119033"/>
            </a:xfrm>
            <a:prstGeom prst="rect">
              <a:avLst/>
            </a:prstGeom>
            <a:solidFill>
              <a:srgbClr val="B3B3B3">
                <a:alpha val="85098"/>
              </a:srgbClr>
            </a:solidFill>
          </p:spPr>
          <p:txBody>
            <a:bodyPr/>
            <a:lstStyle/>
            <a:p/>
          </p:txBody>
        </p:sp>
        <p:sp>
          <p:nvSpPr>
            <p:cNvPr id="161" name="rc161"/>
            <p:cNvSpPr/>
            <p:nvPr/>
          </p:nvSpPr>
          <p:spPr>
            <a:xfrm>
              <a:off x="8199740" y="5577352"/>
              <a:ext cx="0" cy="119033"/>
            </a:xfrm>
            <a:prstGeom prst="rect">
              <a:avLst/>
            </a:prstGeom>
            <a:solidFill>
              <a:srgbClr val="B3B3B3">
                <a:alpha val="85098"/>
              </a:srgbClr>
            </a:solidFill>
          </p:spPr>
          <p:txBody>
            <a:bodyPr/>
            <a:lstStyle/>
            <a:p/>
          </p:txBody>
        </p:sp>
        <p:sp>
          <p:nvSpPr>
            <p:cNvPr id="162" name="rc162"/>
            <p:cNvSpPr/>
            <p:nvPr/>
          </p:nvSpPr>
          <p:spPr>
            <a:xfrm>
              <a:off x="8159604" y="5428560"/>
              <a:ext cx="0" cy="119033"/>
            </a:xfrm>
            <a:prstGeom prst="rect">
              <a:avLst/>
            </a:prstGeom>
            <a:solidFill>
              <a:srgbClr val="B3B3B3">
                <a:alpha val="85098"/>
              </a:srgbClr>
            </a:solidFill>
          </p:spPr>
          <p:txBody>
            <a:bodyPr/>
            <a:lstStyle/>
            <a:p/>
          </p:txBody>
        </p:sp>
        <p:sp>
          <p:nvSpPr>
            <p:cNvPr id="163" name="tx163"/>
            <p:cNvSpPr/>
            <p:nvPr/>
          </p:nvSpPr>
          <p:spPr>
            <a:xfrm>
              <a:off x="8297912" y="5727561"/>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4" name="tx164"/>
            <p:cNvSpPr/>
            <p:nvPr/>
          </p:nvSpPr>
          <p:spPr>
            <a:xfrm>
              <a:off x="8378185" y="557877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5" name="tx165"/>
            <p:cNvSpPr/>
            <p:nvPr/>
          </p:nvSpPr>
          <p:spPr>
            <a:xfrm>
              <a:off x="8338048" y="5429978"/>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6" name="tx166"/>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9" name="tx169"/>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0" name="tx170"/>
            <p:cNvSpPr/>
            <p:nvPr/>
          </p:nvSpPr>
          <p:spPr>
            <a:xfrm>
              <a:off x="3186553"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71" name="tx171"/>
            <p:cNvSpPr/>
            <p:nvPr/>
          </p:nvSpPr>
          <p:spPr>
            <a:xfrm>
              <a:off x="5193375"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72" name="tx172"/>
            <p:cNvSpPr/>
            <p:nvPr/>
          </p:nvSpPr>
          <p:spPr>
            <a:xfrm>
              <a:off x="7200197"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73" name="tx173"/>
            <p:cNvSpPr/>
            <p:nvPr/>
          </p:nvSpPr>
          <p:spPr>
            <a:xfrm>
              <a:off x="3761648" y="6098348"/>
              <a:ext cx="197271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a:t>
              </a:r>
            </a:p>
          </p:txBody>
        </p:sp>
        <p:sp>
          <p:nvSpPr>
            <p:cNvPr id="174" name="tx174"/>
            <p:cNvSpPr/>
            <p:nvPr/>
          </p:nvSpPr>
          <p:spPr>
            <a:xfrm>
              <a:off x="4600353" y="627744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75" name="tx175"/>
            <p:cNvSpPr/>
            <p:nvPr/>
          </p:nvSpPr>
          <p:spPr>
            <a:xfrm>
              <a:off x="4159589" y="6399129"/>
              <a:ext cx="4385324" cy="1023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linhas mostram a cobertura vacinal e as barras mostram o número de crianças.</a:t>
              </a:r>
            </a:p>
          </p:txBody>
        </p:sp>
        <p:sp>
          <p:nvSpPr>
            <p:cNvPr id="176" name="tx176"/>
            <p:cNvSpPr/>
            <p:nvPr/>
          </p:nvSpPr>
          <p:spPr>
            <a:xfrm>
              <a:off x="5072332" y="6519612"/>
              <a:ext cx="3472581"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As crianças com zero doses são aquelas que não receberam a DTP1.</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O principal objetivo da Agenda de Imunização 2030 é tornar a vacinação disponível para todos, em todos os lugares, até 2030. 
Este gráfico mostra as tendências de cobertura da primeira (DTP1) e terceira (DTP3) doses da vacina contra difteria, tétano e tosse convulsa, o número de crianças sem nenhuma dose e a evasão da DTP em Portugal.
Em 2025, a cobertura da vacina DTP1 em Portugal manteve-se constante nos 99%. Houve menos de 1 000 crianças que não receberam nenhuma dose da vacina DTP (crianças com zero doses).
A cobertura da DTP3 manteve-se constante nos 99% em 2025, deixando menos de 1 000 crianças vulneráveis a doenças evitáveis por vacinação.</a:t>
            </a:r>
          </a:p>
        </p:txBody>
      </p:sp>
      <p:sp>
        <p:nvSpPr>
          <p:cNvPr id="1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DTP1 foi de 99% e a da DTP3 foi de 99%, o que deixou &lt;1 000 crianças não vacinadas ou com vacinação incompleta, incluindo &lt;1 000 sem nenhuma dose e &lt;100 com apenas proteção parcial.</a:t>
            </a:r>
          </a:p>
        </p:txBody>
      </p:sp>
      <p:grpSp xmlns:pic="http://schemas.openxmlformats.org/drawingml/2006/picture">
        <p:nvGrpSpPr>
          <p:cNvPr id="179" name=""/>
          <p:cNvGrpSpPr/>
          <p:nvPr/>
        </p:nvGrpSpPr>
        <p:grpSpPr>
          <a:xfrm>
            <a:off x="292608" y="1005840"/>
            <a:ext cx="8595360" cy="28575"/>
            <a:chOff x="292608" y="1005840"/>
            <a:chExt cx="8595360" cy="28575"/>
          </a:xfrm>
        </p:grpSpPr>
        <p:sp>
          <p:nvSpPr>
            <p:cNvPr id="18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09356"/>
            </a:xfrm>
            <a:custGeom>
              <a:avLst/>
              <a:pathLst>
                <a:path w="3397293" h="109356">
                  <a:moveTo>
                    <a:pt x="0" y="0"/>
                  </a:moveTo>
                  <a:lnTo>
                    <a:pt x="135891" y="0"/>
                  </a:lnTo>
                  <a:lnTo>
                    <a:pt x="271783" y="21871"/>
                  </a:lnTo>
                  <a:lnTo>
                    <a:pt x="407675" y="0"/>
                  </a:lnTo>
                  <a:lnTo>
                    <a:pt x="543566" y="21871"/>
                  </a:lnTo>
                  <a:lnTo>
                    <a:pt x="679458" y="109356"/>
                  </a:lnTo>
                  <a:lnTo>
                    <a:pt x="815350" y="0"/>
                  </a:lnTo>
                  <a:lnTo>
                    <a:pt x="951242" y="0"/>
                  </a:lnTo>
                  <a:lnTo>
                    <a:pt x="1087133" y="0"/>
                  </a:lnTo>
                  <a:lnTo>
                    <a:pt x="1223025" y="43742"/>
                  </a:lnTo>
                  <a:lnTo>
                    <a:pt x="1358917" y="0"/>
                  </a:lnTo>
                  <a:lnTo>
                    <a:pt x="1494809" y="43742"/>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09356"/>
            </a:xfrm>
            <a:custGeom>
              <a:avLst/>
              <a:pathLst>
                <a:path w="3397293" h="109356">
                  <a:moveTo>
                    <a:pt x="0" y="0"/>
                  </a:moveTo>
                  <a:lnTo>
                    <a:pt x="135891" y="0"/>
                  </a:lnTo>
                  <a:lnTo>
                    <a:pt x="271783" y="21871"/>
                  </a:lnTo>
                  <a:lnTo>
                    <a:pt x="407675" y="0"/>
                  </a:lnTo>
                  <a:lnTo>
                    <a:pt x="543566" y="21871"/>
                  </a:lnTo>
                  <a:lnTo>
                    <a:pt x="679458" y="109356"/>
                  </a:lnTo>
                  <a:lnTo>
                    <a:pt x="815350" y="0"/>
                  </a:lnTo>
                  <a:lnTo>
                    <a:pt x="951242" y="0"/>
                  </a:lnTo>
                  <a:lnTo>
                    <a:pt x="1087133" y="0"/>
                  </a:lnTo>
                  <a:lnTo>
                    <a:pt x="1223025" y="43742"/>
                  </a:lnTo>
                  <a:lnTo>
                    <a:pt x="1358917" y="0"/>
                  </a:lnTo>
                  <a:lnTo>
                    <a:pt x="1494809" y="43742"/>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09356"/>
            </a:xfrm>
            <a:custGeom>
              <a:avLst/>
              <a:pathLst>
                <a:path w="3397293" h="109356">
                  <a:moveTo>
                    <a:pt x="0" y="0"/>
                  </a:moveTo>
                  <a:lnTo>
                    <a:pt x="135891" y="0"/>
                  </a:lnTo>
                  <a:lnTo>
                    <a:pt x="271783" y="21871"/>
                  </a:lnTo>
                  <a:lnTo>
                    <a:pt x="407675" y="0"/>
                  </a:lnTo>
                  <a:lnTo>
                    <a:pt x="543566" y="21871"/>
                  </a:lnTo>
                  <a:lnTo>
                    <a:pt x="679458" y="109356"/>
                  </a:lnTo>
                  <a:lnTo>
                    <a:pt x="815350" y="0"/>
                  </a:lnTo>
                  <a:lnTo>
                    <a:pt x="951242" y="0"/>
                  </a:lnTo>
                  <a:lnTo>
                    <a:pt x="1087133" y="0"/>
                  </a:lnTo>
                  <a:lnTo>
                    <a:pt x="1223025" y="43742"/>
                  </a:lnTo>
                  <a:lnTo>
                    <a:pt x="1358917" y="0"/>
                  </a:lnTo>
                  <a:lnTo>
                    <a:pt x="1494809" y="43742"/>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3677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77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4676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921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4898" y="4962980"/>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60" name="tx60"/>
            <p:cNvSpPr/>
            <p:nvPr/>
          </p:nvSpPr>
          <p:spPr>
            <a:xfrm>
              <a:off x="251386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7631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pl62"/>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3026273"/>
              <a:ext cx="3397293" cy="574122"/>
            </a:xfrm>
            <a:custGeom>
              <a:avLst/>
              <a:pathLst>
                <a:path w="3397293" h="574122">
                  <a:moveTo>
                    <a:pt x="0" y="0"/>
                  </a:moveTo>
                  <a:lnTo>
                    <a:pt x="135891" y="0"/>
                  </a:lnTo>
                  <a:lnTo>
                    <a:pt x="271783" y="114824"/>
                  </a:lnTo>
                  <a:lnTo>
                    <a:pt x="407675" y="0"/>
                  </a:lnTo>
                  <a:lnTo>
                    <a:pt x="543566" y="114824"/>
                  </a:lnTo>
                  <a:lnTo>
                    <a:pt x="679458" y="574122"/>
                  </a:lnTo>
                  <a:lnTo>
                    <a:pt x="815350" y="0"/>
                  </a:lnTo>
                  <a:lnTo>
                    <a:pt x="951242" y="0"/>
                  </a:lnTo>
                  <a:lnTo>
                    <a:pt x="1087133" y="0"/>
                  </a:lnTo>
                  <a:lnTo>
                    <a:pt x="1223025" y="229649"/>
                  </a:lnTo>
                  <a:lnTo>
                    <a:pt x="1358917" y="0"/>
                  </a:lnTo>
                  <a:lnTo>
                    <a:pt x="1494809" y="229649"/>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0" name="pl80"/>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3026273"/>
              <a:ext cx="3397293" cy="574122"/>
            </a:xfrm>
            <a:custGeom>
              <a:avLst/>
              <a:pathLst>
                <a:path w="3397293" h="574122">
                  <a:moveTo>
                    <a:pt x="0" y="0"/>
                  </a:moveTo>
                  <a:lnTo>
                    <a:pt x="135891" y="0"/>
                  </a:lnTo>
                  <a:lnTo>
                    <a:pt x="271783" y="114824"/>
                  </a:lnTo>
                  <a:lnTo>
                    <a:pt x="407675" y="0"/>
                  </a:lnTo>
                  <a:lnTo>
                    <a:pt x="543566" y="114824"/>
                  </a:lnTo>
                  <a:lnTo>
                    <a:pt x="679458" y="574122"/>
                  </a:lnTo>
                  <a:lnTo>
                    <a:pt x="815350" y="0"/>
                  </a:lnTo>
                  <a:lnTo>
                    <a:pt x="951242" y="0"/>
                  </a:lnTo>
                  <a:lnTo>
                    <a:pt x="1087133" y="0"/>
                  </a:lnTo>
                  <a:lnTo>
                    <a:pt x="1223025" y="229649"/>
                  </a:lnTo>
                  <a:lnTo>
                    <a:pt x="1358917" y="0"/>
                  </a:lnTo>
                  <a:lnTo>
                    <a:pt x="1494809" y="229649"/>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3" name="pl83"/>
            <p:cNvSpPr/>
            <p:nvPr/>
          </p:nvSpPr>
          <p:spPr>
            <a:xfrm>
              <a:off x="5437664"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842554"/>
              <a:ext cx="0" cy="757842"/>
            </a:xfrm>
            <a:custGeom>
              <a:avLst/>
              <a:pathLst>
                <a:path w="0" h="757842">
                  <a:moveTo>
                    <a:pt x="0" y="75784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3026273"/>
              <a:ext cx="3397293" cy="574122"/>
            </a:xfrm>
            <a:custGeom>
              <a:avLst/>
              <a:pathLst>
                <a:path w="3397293" h="574122">
                  <a:moveTo>
                    <a:pt x="0" y="0"/>
                  </a:moveTo>
                  <a:lnTo>
                    <a:pt x="135891" y="0"/>
                  </a:lnTo>
                  <a:lnTo>
                    <a:pt x="271783" y="114824"/>
                  </a:lnTo>
                  <a:lnTo>
                    <a:pt x="407675" y="0"/>
                  </a:lnTo>
                  <a:lnTo>
                    <a:pt x="543566" y="114824"/>
                  </a:lnTo>
                  <a:lnTo>
                    <a:pt x="679458" y="574122"/>
                  </a:lnTo>
                  <a:lnTo>
                    <a:pt x="815350" y="0"/>
                  </a:lnTo>
                  <a:lnTo>
                    <a:pt x="951242" y="0"/>
                  </a:lnTo>
                  <a:lnTo>
                    <a:pt x="1087133" y="0"/>
                  </a:lnTo>
                  <a:lnTo>
                    <a:pt x="1223025" y="229649"/>
                  </a:lnTo>
                  <a:lnTo>
                    <a:pt x="1358917" y="0"/>
                  </a:lnTo>
                  <a:lnTo>
                    <a:pt x="1494809" y="229649"/>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1" name="tx91"/>
            <p:cNvSpPr/>
            <p:nvPr/>
          </p:nvSpPr>
          <p:spPr>
            <a:xfrm>
              <a:off x="5407519"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068928" y="275756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766436"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445895"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989462"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4812"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13" name="pl113"/>
            <p:cNvSpPr/>
            <p:nvPr/>
          </p:nvSpPr>
          <p:spPr>
            <a:xfrm>
              <a:off x="56844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6844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56346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3259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5951597" y="4962980"/>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118" name="tx118"/>
            <p:cNvSpPr/>
            <p:nvPr/>
          </p:nvSpPr>
          <p:spPr>
            <a:xfrm>
              <a:off x="68305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59301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0" name="tx120"/>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21" name="pl121"/>
            <p:cNvSpPr/>
            <p:nvPr/>
          </p:nvSpPr>
          <p:spPr>
            <a:xfrm>
              <a:off x="238135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5097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6380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7664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44554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57390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70226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7236430" cy="114824"/>
            </a:xfrm>
            <a:prstGeom prst="rect">
              <a:avLst/>
            </a:prstGeom>
            <a:solidFill>
              <a:srgbClr val="1CABE2">
                <a:alpha val="80000"/>
              </a:srgbClr>
            </a:solidFill>
          </p:spPr>
          <p:txBody>
            <a:bodyPr/>
            <a:lstStyle/>
            <a:p/>
          </p:txBody>
        </p:sp>
        <p:sp>
          <p:nvSpPr>
            <p:cNvPr id="133" name="rc133"/>
            <p:cNvSpPr/>
            <p:nvPr/>
          </p:nvSpPr>
          <p:spPr>
            <a:xfrm>
              <a:off x="1317178" y="5743865"/>
              <a:ext cx="7321564" cy="114824"/>
            </a:xfrm>
            <a:prstGeom prst="rect">
              <a:avLst/>
            </a:prstGeom>
            <a:solidFill>
              <a:srgbClr val="1CABE2">
                <a:alpha val="80000"/>
              </a:srgbClr>
            </a:solidFill>
          </p:spPr>
          <p:txBody>
            <a:bodyPr/>
            <a:lstStyle/>
            <a:p/>
          </p:txBody>
        </p:sp>
        <p:sp>
          <p:nvSpPr>
            <p:cNvPr id="134" name="rc134"/>
            <p:cNvSpPr/>
            <p:nvPr/>
          </p:nvSpPr>
          <p:spPr>
            <a:xfrm>
              <a:off x="1317178" y="5600334"/>
              <a:ext cx="7278997"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21245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0" name="tx140"/>
            <p:cNvSpPr/>
            <p:nvPr/>
          </p:nvSpPr>
          <p:spPr>
            <a:xfrm>
              <a:off x="534081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746918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2" name="tx142"/>
            <p:cNvSpPr/>
            <p:nvPr/>
          </p:nvSpPr>
          <p:spPr>
            <a:xfrm>
              <a:off x="951100" y="5330440"/>
              <a:ext cx="3422674" cy="13952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crianças sem dose, 2019, 2024 e 2025</a:t>
              </a:r>
            </a:p>
          </p:txBody>
        </p:sp>
        <p:sp>
          <p:nvSpPr>
            <p:cNvPr id="143" name="tx143"/>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44" name="tx144"/>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DTP1 em Portugal (99 %) foi 9 pontos percentuais superior à média global (90 %) e 3 pontos percentuais superior à média de todos os países da rede « non-programme » (96 %).
A cobertura nacional da DTP1 manteve-se idêntica à de 2019 (99%).
O número de crianças sem nenhuma dose permaneceu aproximadamente o mesmo (&lt;1 000) que em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DTP1 em Portugal era de 99% — um valor idêntico ao de 2019 e superior às médias globais e regionais.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vacina DTP1 nos países da Non-programme, da cobertura mais baixa à mais alta, e a classificação dos 10 países com o maior número de crianças sem nenhuma dose, com base em números absolutos.
Em 2025, Portugal ocupou o 30.º lugar entre 41 países no que diz respeito à cobertura mais baixa da vacina DTP1 (com base em classificações empatadas).
Portugal não figurou entre os 10 primeiros países não abrangidos pelo programa com o maior número de crianças sem nenhuma dose.
Nota: Os países com grandes coortes podem ter um número elevado de crianças sem nenhuma dose,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Portugal registava a maior cobertura e não figurava entre os 10 países com o maior número de crianças que não tinham recebido nenhuma dose na região.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6" name="pl46"/>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50" name="pl50"/>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5" name="pl55"/>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56" name="pl56"/>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57" name="pl5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8" name="pl58"/>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9" name="pl59"/>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60" name="pl60"/>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61" name="pl61"/>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2" name="pl62"/>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63" name="pl63"/>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4" name="pl64"/>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65" name="pl65"/>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6" name="pl66"/>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7" name="pl67"/>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8" name="pl68"/>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9" name="pl69"/>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70" name="pl70"/>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1" name="pl71"/>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2" name="pl72"/>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73" name="pl73"/>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5" name="pl75"/>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7" name="pl77"/>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8" name="pl78"/>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79" name="pl79"/>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1" name="pl81"/>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82" name="pl82"/>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3" name="pl83"/>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4" name="pl84"/>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5" name="pl85"/>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153406" y="844230"/>
              <a:ext cx="12116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Estados Unidos (110,000)</a:t>
              </a:r>
            </a:p>
          </p:txBody>
        </p:sp>
        <p:sp>
          <p:nvSpPr>
            <p:cNvPr id="292" name="tx292"/>
            <p:cNvSpPr/>
            <p:nvPr/>
          </p:nvSpPr>
          <p:spPr>
            <a:xfrm>
              <a:off x="1368925" y="966655"/>
              <a:ext cx="9961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Reino Unido (48,000)</a:t>
              </a:r>
            </a:p>
          </p:txBody>
        </p:sp>
        <p:sp>
          <p:nvSpPr>
            <p:cNvPr id="293" name="tx293"/>
            <p:cNvSpPr/>
            <p:nvPr/>
          </p:nvSpPr>
          <p:spPr>
            <a:xfrm>
              <a:off x="1118510" y="1089081"/>
              <a:ext cx="12465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Federação Russa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Canadá (29,000)</a:t>
              </a:r>
            </a:p>
          </p:txBody>
        </p:sp>
        <p:sp>
          <p:nvSpPr>
            <p:cNvPr id="295" name="tx295"/>
            <p:cNvSpPr/>
            <p:nvPr/>
          </p:nvSpPr>
          <p:spPr>
            <a:xfrm>
              <a:off x="1724284" y="1333932"/>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Itália (24,000)</a:t>
              </a:r>
            </a:p>
          </p:txBody>
        </p:sp>
        <p:sp>
          <p:nvSpPr>
            <p:cNvPr id="296" name="tx296"/>
            <p:cNvSpPr/>
            <p:nvPr/>
          </p:nvSpPr>
          <p:spPr>
            <a:xfrm>
              <a:off x="1473767" y="1456357"/>
              <a:ext cx="89129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Alemanha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Austrália (15,000)</a:t>
              </a:r>
            </a:p>
          </p:txBody>
        </p:sp>
        <p:sp>
          <p:nvSpPr>
            <p:cNvPr id="298" name="tx298"/>
            <p:cNvSpPr/>
            <p:nvPr/>
          </p:nvSpPr>
          <p:spPr>
            <a:xfrm>
              <a:off x="1531945" y="1701208"/>
              <a:ext cx="83311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Espanha (14,000)</a:t>
              </a:r>
            </a:p>
          </p:txBody>
        </p:sp>
        <p:sp>
          <p:nvSpPr>
            <p:cNvPr id="299" name="tx299"/>
            <p:cNvSpPr/>
            <p:nvPr/>
          </p:nvSpPr>
          <p:spPr>
            <a:xfrm>
              <a:off x="821532" y="1823633"/>
              <a:ext cx="15435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Países Baixos (Reino do)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Japão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França (7,000)</a:t>
              </a:r>
            </a:p>
          </p:txBody>
        </p:sp>
        <p:sp>
          <p:nvSpPr>
            <p:cNvPr id="302" name="tx302"/>
            <p:cNvSpPr/>
            <p:nvPr/>
          </p:nvSpPr>
          <p:spPr>
            <a:xfrm>
              <a:off x="1054397" y="2190910"/>
              <a:ext cx="131066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da Coreia (5,000)</a:t>
              </a:r>
            </a:p>
          </p:txBody>
        </p:sp>
        <p:sp>
          <p:nvSpPr>
            <p:cNvPr id="303" name="tx303"/>
            <p:cNvSpPr/>
            <p:nvPr/>
          </p:nvSpPr>
          <p:spPr>
            <a:xfrm>
              <a:off x="1677773" y="2295682"/>
              <a:ext cx="687284" cy="115997"/>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Áustria (4,000)</a:t>
              </a:r>
            </a:p>
          </p:txBody>
        </p:sp>
        <p:sp>
          <p:nvSpPr>
            <p:cNvPr id="304" name="tx304"/>
            <p:cNvSpPr/>
            <p:nvPr/>
          </p:nvSpPr>
          <p:spPr>
            <a:xfrm>
              <a:off x="1328195" y="2435760"/>
              <a:ext cx="103686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Nova Zelândia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Irlanda (4,000)</a:t>
              </a:r>
            </a:p>
          </p:txBody>
        </p:sp>
        <p:sp>
          <p:nvSpPr>
            <p:cNvPr id="306" name="tx306"/>
            <p:cNvSpPr/>
            <p:nvPr/>
          </p:nvSpPr>
          <p:spPr>
            <a:xfrm>
              <a:off x="1654338" y="2680611"/>
              <a:ext cx="7107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Polónia (3,000)</a:t>
              </a:r>
            </a:p>
          </p:txBody>
        </p:sp>
        <p:sp>
          <p:nvSpPr>
            <p:cNvPr id="307" name="tx307"/>
            <p:cNvSpPr/>
            <p:nvPr/>
          </p:nvSpPr>
          <p:spPr>
            <a:xfrm>
              <a:off x="1735951" y="2803037"/>
              <a:ext cx="6291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Suíça (3,000)</a:t>
              </a:r>
            </a:p>
          </p:txBody>
        </p:sp>
        <p:sp>
          <p:nvSpPr>
            <p:cNvPr id="308" name="tx308"/>
            <p:cNvSpPr/>
            <p:nvPr/>
          </p:nvSpPr>
          <p:spPr>
            <a:xfrm>
              <a:off x="1660222" y="2925462"/>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Bélgica (2,000)</a:t>
              </a:r>
            </a:p>
          </p:txBody>
        </p:sp>
        <p:sp>
          <p:nvSpPr>
            <p:cNvPr id="309" name="tx309"/>
            <p:cNvSpPr/>
            <p:nvPr/>
          </p:nvSpPr>
          <p:spPr>
            <a:xfrm>
              <a:off x="1683504" y="3047888"/>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Suécia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491267" y="329273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Eslováquia (2,000)</a:t>
              </a:r>
            </a:p>
          </p:txBody>
        </p:sp>
        <p:sp>
          <p:nvSpPr>
            <p:cNvPr id="312" name="tx312"/>
            <p:cNvSpPr/>
            <p:nvPr/>
          </p:nvSpPr>
          <p:spPr>
            <a:xfrm>
              <a:off x="1636839" y="3415164"/>
              <a:ext cx="7282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Lituânia (2,000)</a:t>
              </a:r>
            </a:p>
          </p:txBody>
        </p:sp>
        <p:sp>
          <p:nvSpPr>
            <p:cNvPr id="313" name="tx313"/>
            <p:cNvSpPr/>
            <p:nvPr/>
          </p:nvSpPr>
          <p:spPr>
            <a:xfrm>
              <a:off x="1549547" y="3537589"/>
              <a:ext cx="8155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Eslovénia (2,000)</a:t>
              </a:r>
            </a:p>
          </p:txBody>
        </p:sp>
        <p:sp>
          <p:nvSpPr>
            <p:cNvPr id="314" name="tx314"/>
            <p:cNvSpPr/>
            <p:nvPr/>
          </p:nvSpPr>
          <p:spPr>
            <a:xfrm>
              <a:off x="1497253" y="3660015"/>
              <a:ext cx="86780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Dinamarca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Estónia (1,000)</a:t>
              </a:r>
            </a:p>
          </p:txBody>
        </p:sp>
        <p:sp>
          <p:nvSpPr>
            <p:cNvPr id="316" name="tx316"/>
            <p:cNvSpPr/>
            <p:nvPr/>
          </p:nvSpPr>
          <p:spPr>
            <a:xfrm>
              <a:off x="1601942" y="3904866"/>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Noruega (1,000)</a:t>
              </a:r>
            </a:p>
          </p:txBody>
        </p:sp>
        <p:sp>
          <p:nvSpPr>
            <p:cNvPr id="317" name="tx317"/>
            <p:cNvSpPr/>
            <p:nvPr/>
          </p:nvSpPr>
          <p:spPr>
            <a:xfrm>
              <a:off x="1613557" y="4027291"/>
              <a:ext cx="751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Chequia (1,000)</a:t>
              </a:r>
            </a:p>
          </p:txBody>
        </p:sp>
        <p:sp>
          <p:nvSpPr>
            <p:cNvPr id="318" name="tx318"/>
            <p:cNvSpPr/>
            <p:nvPr/>
          </p:nvSpPr>
          <p:spPr>
            <a:xfrm>
              <a:off x="1517464" y="4149716"/>
              <a:ext cx="84759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Finlândia (&lt;1,000)</a:t>
              </a:r>
            </a:p>
          </p:txBody>
        </p:sp>
        <p:sp>
          <p:nvSpPr>
            <p:cNvPr id="319" name="tx319"/>
            <p:cNvSpPr/>
            <p:nvPr/>
          </p:nvSpPr>
          <p:spPr>
            <a:xfrm>
              <a:off x="1575744" y="4272142"/>
              <a:ext cx="7893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Hungria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598923" y="4516993"/>
              <a:ext cx="7661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Letónia (&lt;1,000)</a:t>
              </a:r>
            </a:p>
          </p:txBody>
        </p:sp>
        <p:sp>
          <p:nvSpPr>
            <p:cNvPr id="322" name="tx322"/>
            <p:cNvSpPr/>
            <p:nvPr/>
          </p:nvSpPr>
          <p:spPr>
            <a:xfrm>
              <a:off x="1488503" y="4639418"/>
              <a:ext cx="876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Maurícias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Singapura (&lt;500)</a:t>
              </a:r>
            </a:p>
          </p:txBody>
        </p:sp>
        <p:sp>
          <p:nvSpPr>
            <p:cNvPr id="324" name="tx324"/>
            <p:cNvSpPr/>
            <p:nvPr/>
          </p:nvSpPr>
          <p:spPr>
            <a:xfrm>
              <a:off x="1721419" y="4884269"/>
              <a:ext cx="6436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Chipre (&lt;200)</a:t>
              </a:r>
            </a:p>
          </p:txBody>
        </p:sp>
        <p:sp>
          <p:nvSpPr>
            <p:cNvPr id="325" name="tx325"/>
            <p:cNvSpPr/>
            <p:nvPr/>
          </p:nvSpPr>
          <p:spPr>
            <a:xfrm>
              <a:off x="1668921" y="5006694"/>
              <a:ext cx="69613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Islândia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Luxemburgo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Mónaco (&lt;100)</a:t>
              </a:r>
            </a:p>
          </p:txBody>
        </p:sp>
        <p:sp>
          <p:nvSpPr>
            <p:cNvPr id="332" name="tx332"/>
            <p:cNvSpPr/>
            <p:nvPr/>
          </p:nvSpPr>
          <p:spPr>
            <a:xfrm>
              <a:off x="7287203" y="844230"/>
              <a:ext cx="11533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Estados Unidos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Japão (67,000)</a:t>
              </a:r>
            </a:p>
          </p:txBody>
        </p:sp>
        <p:sp>
          <p:nvSpPr>
            <p:cNvPr id="334" name="tx334"/>
            <p:cNvSpPr/>
            <p:nvPr/>
          </p:nvSpPr>
          <p:spPr>
            <a:xfrm>
              <a:off x="7287203" y="1089081"/>
              <a:ext cx="9961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Reino Unido (54,000)</a:t>
              </a:r>
            </a:p>
          </p:txBody>
        </p:sp>
        <p:sp>
          <p:nvSpPr>
            <p:cNvPr id="335" name="tx335"/>
            <p:cNvSpPr/>
            <p:nvPr/>
          </p:nvSpPr>
          <p:spPr>
            <a:xfrm>
              <a:off x="7287203" y="1211506"/>
              <a:ext cx="12465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Federação Russa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Canadá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Austrália (24,000)</a:t>
              </a:r>
            </a:p>
          </p:txBody>
        </p:sp>
        <p:sp>
          <p:nvSpPr>
            <p:cNvPr id="338" name="tx338"/>
            <p:cNvSpPr/>
            <p:nvPr/>
          </p:nvSpPr>
          <p:spPr>
            <a:xfrm>
              <a:off x="7287203" y="1578782"/>
              <a:ext cx="89129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Alemanha (21,000)</a:t>
              </a:r>
            </a:p>
          </p:txBody>
        </p:sp>
        <p:sp>
          <p:nvSpPr>
            <p:cNvPr id="339" name="tx339"/>
            <p:cNvSpPr/>
            <p:nvPr/>
          </p:nvSpPr>
          <p:spPr>
            <a:xfrm>
              <a:off x="7287203" y="1701208"/>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Itália (19,000)</a:t>
              </a:r>
            </a:p>
          </p:txBody>
        </p:sp>
        <p:sp>
          <p:nvSpPr>
            <p:cNvPr id="340" name="tx340"/>
            <p:cNvSpPr/>
            <p:nvPr/>
          </p:nvSpPr>
          <p:spPr>
            <a:xfrm>
              <a:off x="7287203" y="1823633"/>
              <a:ext cx="160180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Países Baixos (Reino do) (17,000)</a:t>
              </a:r>
            </a:p>
          </p:txBody>
        </p:sp>
        <p:sp>
          <p:nvSpPr>
            <p:cNvPr id="341" name="tx341"/>
            <p:cNvSpPr/>
            <p:nvPr/>
          </p:nvSpPr>
          <p:spPr>
            <a:xfrm>
              <a:off x="7287203" y="1946059"/>
              <a:ext cx="7748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Espanha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França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Irlanda (5,000)</a:t>
              </a:r>
            </a:p>
          </p:txBody>
        </p:sp>
        <p:sp>
          <p:nvSpPr>
            <p:cNvPr id="344" name="tx344"/>
            <p:cNvSpPr/>
            <p:nvPr/>
          </p:nvSpPr>
          <p:spPr>
            <a:xfrm>
              <a:off x="7287203" y="2313335"/>
              <a:ext cx="131066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da Coreia (5,000)</a:t>
              </a:r>
            </a:p>
          </p:txBody>
        </p:sp>
        <p:sp>
          <p:nvSpPr>
            <p:cNvPr id="345" name="tx345"/>
            <p:cNvSpPr/>
            <p:nvPr/>
          </p:nvSpPr>
          <p:spPr>
            <a:xfrm>
              <a:off x="7287203" y="2435760"/>
              <a:ext cx="103686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Nova Zelândia (5,000)</a:t>
              </a:r>
            </a:p>
          </p:txBody>
        </p:sp>
        <p:sp>
          <p:nvSpPr>
            <p:cNvPr id="346" name="tx346"/>
            <p:cNvSpPr/>
            <p:nvPr/>
          </p:nvSpPr>
          <p:spPr>
            <a:xfrm>
              <a:off x="7287203" y="2540533"/>
              <a:ext cx="687284" cy="115997"/>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Áustria (4,000)</a:t>
              </a:r>
            </a:p>
          </p:txBody>
        </p:sp>
        <p:sp>
          <p:nvSpPr>
            <p:cNvPr id="347" name="tx347"/>
            <p:cNvSpPr/>
            <p:nvPr/>
          </p:nvSpPr>
          <p:spPr>
            <a:xfrm>
              <a:off x="7287203" y="2680611"/>
              <a:ext cx="7107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Polónia (3,000)</a:t>
              </a:r>
            </a:p>
          </p:txBody>
        </p:sp>
        <p:sp>
          <p:nvSpPr>
            <p:cNvPr id="348" name="tx348"/>
            <p:cNvSpPr/>
            <p:nvPr/>
          </p:nvSpPr>
          <p:spPr>
            <a:xfrm>
              <a:off x="7287203" y="2803037"/>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Suécia (3,000)</a:t>
              </a:r>
            </a:p>
          </p:txBody>
        </p:sp>
        <p:sp>
          <p:nvSpPr>
            <p:cNvPr id="349" name="tx349"/>
            <p:cNvSpPr/>
            <p:nvPr/>
          </p:nvSpPr>
          <p:spPr>
            <a:xfrm>
              <a:off x="7287203" y="2925462"/>
              <a:ext cx="751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Chequia (3,000)</a:t>
              </a:r>
            </a:p>
          </p:txBody>
        </p:sp>
        <p:sp>
          <p:nvSpPr>
            <p:cNvPr id="350" name="tx350"/>
            <p:cNvSpPr/>
            <p:nvPr/>
          </p:nvSpPr>
          <p:spPr>
            <a:xfrm>
              <a:off x="7287203" y="3047888"/>
              <a:ext cx="6291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Suíça (2,000)</a:t>
              </a:r>
            </a:p>
          </p:txBody>
        </p:sp>
        <p:sp>
          <p:nvSpPr>
            <p:cNvPr id="351" name="tx351"/>
            <p:cNvSpPr/>
            <p:nvPr/>
          </p:nvSpPr>
          <p:spPr>
            <a:xfrm>
              <a:off x="7287203" y="3170313"/>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Bélgica (2,000)</a:t>
              </a:r>
            </a:p>
          </p:txBody>
        </p:sp>
        <p:sp>
          <p:nvSpPr>
            <p:cNvPr id="352" name="tx352"/>
            <p:cNvSpPr/>
            <p:nvPr/>
          </p:nvSpPr>
          <p:spPr>
            <a:xfrm>
              <a:off x="7287203" y="329273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Eslováquia (2,000)</a:t>
              </a:r>
            </a:p>
          </p:txBody>
        </p:sp>
        <p:sp>
          <p:nvSpPr>
            <p:cNvPr id="353" name="tx353"/>
            <p:cNvSpPr/>
            <p:nvPr/>
          </p:nvSpPr>
          <p:spPr>
            <a:xfrm>
              <a:off x="7287203" y="3415164"/>
              <a:ext cx="86780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Dinamarca (2,000)</a:t>
              </a:r>
            </a:p>
          </p:txBody>
        </p:sp>
        <p:sp>
          <p:nvSpPr>
            <p:cNvPr id="354" name="tx354"/>
            <p:cNvSpPr/>
            <p:nvPr/>
          </p:nvSpPr>
          <p:spPr>
            <a:xfrm>
              <a:off x="7287203" y="3537589"/>
              <a:ext cx="7282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Lituânia (2,000)</a:t>
              </a:r>
            </a:p>
          </p:txBody>
        </p:sp>
        <p:sp>
          <p:nvSpPr>
            <p:cNvPr id="355" name="tx355"/>
            <p:cNvSpPr/>
            <p:nvPr/>
          </p:nvSpPr>
          <p:spPr>
            <a:xfrm>
              <a:off x="7287203" y="3660015"/>
              <a:ext cx="8155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Eslovénia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Estónia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Singapura (&lt;1,000)</a:t>
              </a:r>
            </a:p>
          </p:txBody>
        </p:sp>
        <p:sp>
          <p:nvSpPr>
            <p:cNvPr id="359" name="tx359"/>
            <p:cNvSpPr/>
            <p:nvPr/>
          </p:nvSpPr>
          <p:spPr>
            <a:xfrm>
              <a:off x="7287203" y="4149716"/>
              <a:ext cx="84759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Finlândia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7893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Hungria (&lt;1,000)</a:t>
              </a:r>
            </a:p>
          </p:txBody>
        </p:sp>
        <p:sp>
          <p:nvSpPr>
            <p:cNvPr id="362" name="tx362"/>
            <p:cNvSpPr/>
            <p:nvPr/>
          </p:nvSpPr>
          <p:spPr>
            <a:xfrm>
              <a:off x="7287203" y="4516993"/>
              <a:ext cx="82431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Noruega (&lt;1,000)</a:t>
              </a:r>
            </a:p>
          </p:txBody>
        </p:sp>
        <p:sp>
          <p:nvSpPr>
            <p:cNvPr id="363" name="tx363"/>
            <p:cNvSpPr/>
            <p:nvPr/>
          </p:nvSpPr>
          <p:spPr>
            <a:xfrm>
              <a:off x="7287203" y="4639418"/>
              <a:ext cx="7891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Maurícias (&lt;500)</a:t>
              </a:r>
            </a:p>
          </p:txBody>
        </p:sp>
        <p:sp>
          <p:nvSpPr>
            <p:cNvPr id="364" name="tx364"/>
            <p:cNvSpPr/>
            <p:nvPr/>
          </p:nvSpPr>
          <p:spPr>
            <a:xfrm>
              <a:off x="7287203" y="4761844"/>
              <a:ext cx="6436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Chipre (&lt;200)</a:t>
              </a:r>
            </a:p>
          </p:txBody>
        </p:sp>
        <p:sp>
          <p:nvSpPr>
            <p:cNvPr id="365" name="tx365"/>
            <p:cNvSpPr/>
            <p:nvPr/>
          </p:nvSpPr>
          <p:spPr>
            <a:xfrm>
              <a:off x="7287203" y="4884269"/>
              <a:ext cx="6787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Letónia (&lt;200)</a:t>
              </a:r>
            </a:p>
          </p:txBody>
        </p:sp>
        <p:sp>
          <p:nvSpPr>
            <p:cNvPr id="366" name="tx366"/>
            <p:cNvSpPr/>
            <p:nvPr/>
          </p:nvSpPr>
          <p:spPr>
            <a:xfrm>
              <a:off x="7287203" y="5006694"/>
              <a:ext cx="69613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Islândia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Luxemburgo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Mónaco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70445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classificados por número de crianças sem nenhuma dose, Non-programme, 2021-2025</a:t>
              </a:r>
            </a:p>
          </p:txBody>
        </p:sp>
        <p:sp>
          <p:nvSpPr>
            <p:cNvPr id="420" name="tx420"/>
            <p:cNvSpPr/>
            <p:nvPr/>
          </p:nvSpPr>
          <p:spPr>
            <a:xfrm>
              <a:off x="512985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421" name="tx421"/>
            <p:cNvSpPr/>
            <p:nvPr/>
          </p:nvSpPr>
          <p:spPr>
            <a:xfrm>
              <a:off x="4408758" y="6569822"/>
              <a:ext cx="46656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 número entre parênteses é o número de crianças que não receberam nenhuma dose.</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a classificação dos países ema região com base no número absoluto de crianças sem nenhuma dose, sendo que a classificação 1 representa o país com o maior número de crianças sem nenhuma dose.
Em 2021, Portugal ocupou o 30.º lugar entre 41 países com menos de 1 000 crianças que ainda não receberam nenhuma dose.
Em 2025, Portugal ocupou o 29.º lugar entre 41 países com menos de 1 000 crianças que ainda não receberam nenhuma dose.
Nota: Os números absolutos de crianças sem nenhuma dose baseiam-se numa combinação do desempenho do programa e da dimensão da população-alvo de bebés sobreviventes. Os países podem subir para uma classificação mais elevada, apesar de um declínio no número de crianças sem nenhuma dose, uma vez que a classificação também depende do desempenho de outros países da região.</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9446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81262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23077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64893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206709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0354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52170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93985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35801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77617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32670" y="3365010"/>
              <a:ext cx="203168" cy="1320376"/>
            </a:xfrm>
            <a:prstGeom prst="rect">
              <a:avLst/>
            </a:prstGeom>
            <a:solidFill>
              <a:srgbClr val="80BD41">
                <a:alpha val="100000"/>
              </a:srgbClr>
            </a:solidFill>
          </p:spPr>
          <p:txBody>
            <a:bodyPr/>
            <a:lstStyle/>
            <a:p/>
          </p:txBody>
        </p:sp>
        <p:sp>
          <p:nvSpPr>
            <p:cNvPr id="30" name="rc30"/>
            <p:cNvSpPr/>
            <p:nvPr/>
          </p:nvSpPr>
          <p:spPr>
            <a:xfrm>
              <a:off x="1332670" y="3309991"/>
              <a:ext cx="203168" cy="13754"/>
            </a:xfrm>
            <a:prstGeom prst="rect">
              <a:avLst/>
            </a:prstGeom>
            <a:solidFill>
              <a:srgbClr val="0058AB">
                <a:alpha val="100000"/>
              </a:srgbClr>
            </a:solidFill>
          </p:spPr>
          <p:txBody>
            <a:bodyPr/>
            <a:lstStyle/>
            <a:p/>
          </p:txBody>
        </p:sp>
        <p:sp>
          <p:nvSpPr>
            <p:cNvPr id="31" name="rc31"/>
            <p:cNvSpPr/>
            <p:nvPr/>
          </p:nvSpPr>
          <p:spPr>
            <a:xfrm>
              <a:off x="1332670" y="3323746"/>
              <a:ext cx="203168" cy="41264"/>
            </a:xfrm>
            <a:prstGeom prst="rect">
              <a:avLst/>
            </a:prstGeom>
            <a:solidFill>
              <a:srgbClr val="1CABE2">
                <a:alpha val="100000"/>
              </a:srgbClr>
            </a:solidFill>
          </p:spPr>
          <p:txBody>
            <a:bodyPr/>
            <a:lstStyle/>
            <a:p/>
          </p:txBody>
        </p:sp>
        <p:sp>
          <p:nvSpPr>
            <p:cNvPr id="32" name="rc32"/>
            <p:cNvSpPr/>
            <p:nvPr/>
          </p:nvSpPr>
          <p:spPr>
            <a:xfrm>
              <a:off x="1558413" y="3418109"/>
              <a:ext cx="203168" cy="1267277"/>
            </a:xfrm>
            <a:prstGeom prst="rect">
              <a:avLst/>
            </a:prstGeom>
            <a:solidFill>
              <a:srgbClr val="80BD41">
                <a:alpha val="100000"/>
              </a:srgbClr>
            </a:solidFill>
          </p:spPr>
          <p:txBody>
            <a:bodyPr/>
            <a:lstStyle/>
            <a:p/>
          </p:txBody>
        </p:sp>
        <p:sp>
          <p:nvSpPr>
            <p:cNvPr id="33" name="rc33"/>
            <p:cNvSpPr/>
            <p:nvPr/>
          </p:nvSpPr>
          <p:spPr>
            <a:xfrm>
              <a:off x="1558413" y="3378916"/>
              <a:ext cx="203168" cy="13068"/>
            </a:xfrm>
            <a:prstGeom prst="rect">
              <a:avLst/>
            </a:prstGeom>
            <a:solidFill>
              <a:srgbClr val="0058AB">
                <a:alpha val="100000"/>
              </a:srgbClr>
            </a:solidFill>
          </p:spPr>
          <p:txBody>
            <a:bodyPr/>
            <a:lstStyle/>
            <a:p/>
          </p:txBody>
        </p:sp>
        <p:sp>
          <p:nvSpPr>
            <p:cNvPr id="34" name="rc34"/>
            <p:cNvSpPr/>
            <p:nvPr/>
          </p:nvSpPr>
          <p:spPr>
            <a:xfrm>
              <a:off x="1558413" y="3391984"/>
              <a:ext cx="203168" cy="26124"/>
            </a:xfrm>
            <a:prstGeom prst="rect">
              <a:avLst/>
            </a:prstGeom>
            <a:solidFill>
              <a:srgbClr val="1CABE2">
                <a:alpha val="100000"/>
              </a:srgbClr>
            </a:solidFill>
          </p:spPr>
          <p:txBody>
            <a:bodyPr/>
            <a:lstStyle/>
            <a:p/>
          </p:txBody>
        </p:sp>
        <p:sp>
          <p:nvSpPr>
            <p:cNvPr id="35" name="rc35"/>
            <p:cNvSpPr/>
            <p:nvPr/>
          </p:nvSpPr>
          <p:spPr>
            <a:xfrm>
              <a:off x="1784155" y="3396697"/>
              <a:ext cx="203168" cy="1288689"/>
            </a:xfrm>
            <a:prstGeom prst="rect">
              <a:avLst/>
            </a:prstGeom>
            <a:solidFill>
              <a:srgbClr val="80BD41">
                <a:alpha val="100000"/>
              </a:srgbClr>
            </a:solidFill>
          </p:spPr>
          <p:txBody>
            <a:bodyPr/>
            <a:lstStyle/>
            <a:p/>
          </p:txBody>
        </p:sp>
        <p:sp>
          <p:nvSpPr>
            <p:cNvPr id="36" name="rc36"/>
            <p:cNvSpPr/>
            <p:nvPr/>
          </p:nvSpPr>
          <p:spPr>
            <a:xfrm>
              <a:off x="1784155" y="3370398"/>
              <a:ext cx="203168" cy="26299"/>
            </a:xfrm>
            <a:prstGeom prst="rect">
              <a:avLst/>
            </a:prstGeom>
            <a:solidFill>
              <a:srgbClr val="0058AB">
                <a:alpha val="100000"/>
              </a:srgbClr>
            </a:solidFill>
          </p:spPr>
          <p:txBody>
            <a:bodyPr/>
            <a:lstStyle/>
            <a:p/>
          </p:txBody>
        </p:sp>
        <p:sp>
          <p:nvSpPr>
            <p:cNvPr id="37" name="rc37"/>
            <p:cNvSpPr/>
            <p:nvPr/>
          </p:nvSpPr>
          <p:spPr>
            <a:xfrm>
              <a:off x="1784155" y="3396697"/>
              <a:ext cx="203168" cy="0"/>
            </a:xfrm>
            <a:prstGeom prst="rect">
              <a:avLst/>
            </a:prstGeom>
            <a:solidFill>
              <a:srgbClr val="1CABE2">
                <a:alpha val="100000"/>
              </a:srgbClr>
            </a:solidFill>
          </p:spPr>
          <p:txBody>
            <a:bodyPr/>
            <a:lstStyle/>
            <a:p/>
          </p:txBody>
        </p:sp>
        <p:sp>
          <p:nvSpPr>
            <p:cNvPr id="38" name="rc38"/>
            <p:cNvSpPr/>
            <p:nvPr/>
          </p:nvSpPr>
          <p:spPr>
            <a:xfrm>
              <a:off x="2009898" y="3399386"/>
              <a:ext cx="203168" cy="1286001"/>
            </a:xfrm>
            <a:prstGeom prst="rect">
              <a:avLst/>
            </a:prstGeom>
            <a:solidFill>
              <a:srgbClr val="80BD41">
                <a:alpha val="100000"/>
              </a:srgbClr>
            </a:solidFill>
          </p:spPr>
          <p:txBody>
            <a:bodyPr/>
            <a:lstStyle/>
            <a:p/>
          </p:txBody>
        </p:sp>
        <p:sp>
          <p:nvSpPr>
            <p:cNvPr id="39" name="rc39"/>
            <p:cNvSpPr/>
            <p:nvPr/>
          </p:nvSpPr>
          <p:spPr>
            <a:xfrm>
              <a:off x="2009898" y="3386399"/>
              <a:ext cx="203168" cy="12986"/>
            </a:xfrm>
            <a:prstGeom prst="rect">
              <a:avLst/>
            </a:prstGeom>
            <a:solidFill>
              <a:srgbClr val="0058AB">
                <a:alpha val="100000"/>
              </a:srgbClr>
            </a:solidFill>
          </p:spPr>
          <p:txBody>
            <a:bodyPr/>
            <a:lstStyle/>
            <a:p/>
          </p:txBody>
        </p:sp>
        <p:sp>
          <p:nvSpPr>
            <p:cNvPr id="40" name="rc40"/>
            <p:cNvSpPr/>
            <p:nvPr/>
          </p:nvSpPr>
          <p:spPr>
            <a:xfrm>
              <a:off x="2009898" y="3399386"/>
              <a:ext cx="203168" cy="0"/>
            </a:xfrm>
            <a:prstGeom prst="rect">
              <a:avLst/>
            </a:prstGeom>
            <a:solidFill>
              <a:srgbClr val="1CABE2">
                <a:alpha val="100000"/>
              </a:srgbClr>
            </a:solidFill>
          </p:spPr>
          <p:txBody>
            <a:bodyPr/>
            <a:lstStyle/>
            <a:p/>
          </p:txBody>
        </p:sp>
        <p:sp>
          <p:nvSpPr>
            <p:cNvPr id="41" name="rc41"/>
            <p:cNvSpPr/>
            <p:nvPr/>
          </p:nvSpPr>
          <p:spPr>
            <a:xfrm>
              <a:off x="2235640" y="3481425"/>
              <a:ext cx="203168" cy="1203961"/>
            </a:xfrm>
            <a:prstGeom prst="rect">
              <a:avLst/>
            </a:prstGeom>
            <a:solidFill>
              <a:srgbClr val="80BD41">
                <a:alpha val="100000"/>
              </a:srgbClr>
            </a:solidFill>
          </p:spPr>
          <p:txBody>
            <a:bodyPr/>
            <a:lstStyle/>
            <a:p/>
          </p:txBody>
        </p:sp>
        <p:sp>
          <p:nvSpPr>
            <p:cNvPr id="42" name="rc42"/>
            <p:cNvSpPr/>
            <p:nvPr/>
          </p:nvSpPr>
          <p:spPr>
            <a:xfrm>
              <a:off x="2235640" y="3418063"/>
              <a:ext cx="203168" cy="25345"/>
            </a:xfrm>
            <a:prstGeom prst="rect">
              <a:avLst/>
            </a:prstGeom>
            <a:solidFill>
              <a:srgbClr val="0058AB">
                <a:alpha val="100000"/>
              </a:srgbClr>
            </a:solidFill>
          </p:spPr>
          <p:txBody>
            <a:bodyPr/>
            <a:lstStyle/>
            <a:p/>
          </p:txBody>
        </p:sp>
        <p:sp>
          <p:nvSpPr>
            <p:cNvPr id="43" name="rc43"/>
            <p:cNvSpPr/>
            <p:nvPr/>
          </p:nvSpPr>
          <p:spPr>
            <a:xfrm>
              <a:off x="2235640" y="3443408"/>
              <a:ext cx="203168" cy="38017"/>
            </a:xfrm>
            <a:prstGeom prst="rect">
              <a:avLst/>
            </a:prstGeom>
            <a:solidFill>
              <a:srgbClr val="1CABE2">
                <a:alpha val="100000"/>
              </a:srgbClr>
            </a:solidFill>
          </p:spPr>
          <p:txBody>
            <a:bodyPr/>
            <a:lstStyle/>
            <a:p/>
          </p:txBody>
        </p:sp>
        <p:sp>
          <p:nvSpPr>
            <p:cNvPr id="44" name="rc44"/>
            <p:cNvSpPr/>
            <p:nvPr/>
          </p:nvSpPr>
          <p:spPr>
            <a:xfrm>
              <a:off x="2461382" y="3511181"/>
              <a:ext cx="203168" cy="1174205"/>
            </a:xfrm>
            <a:prstGeom prst="rect">
              <a:avLst/>
            </a:prstGeom>
            <a:solidFill>
              <a:srgbClr val="80BD41">
                <a:alpha val="100000"/>
              </a:srgbClr>
            </a:solidFill>
          </p:spPr>
          <p:txBody>
            <a:bodyPr/>
            <a:lstStyle/>
            <a:p/>
          </p:txBody>
        </p:sp>
        <p:sp>
          <p:nvSpPr>
            <p:cNvPr id="45" name="rc45"/>
            <p:cNvSpPr/>
            <p:nvPr/>
          </p:nvSpPr>
          <p:spPr>
            <a:xfrm>
              <a:off x="2461382" y="3422799"/>
              <a:ext cx="203168" cy="75755"/>
            </a:xfrm>
            <a:prstGeom prst="rect">
              <a:avLst/>
            </a:prstGeom>
            <a:solidFill>
              <a:srgbClr val="0058AB">
                <a:alpha val="100000"/>
              </a:srgbClr>
            </a:solidFill>
          </p:spPr>
          <p:txBody>
            <a:bodyPr/>
            <a:lstStyle/>
            <a:p/>
          </p:txBody>
        </p:sp>
        <p:sp>
          <p:nvSpPr>
            <p:cNvPr id="46" name="rc46"/>
            <p:cNvSpPr/>
            <p:nvPr/>
          </p:nvSpPr>
          <p:spPr>
            <a:xfrm>
              <a:off x="2461382" y="3498555"/>
              <a:ext cx="203168" cy="12625"/>
            </a:xfrm>
            <a:prstGeom prst="rect">
              <a:avLst/>
            </a:prstGeom>
            <a:solidFill>
              <a:srgbClr val="1CABE2">
                <a:alpha val="100000"/>
              </a:srgbClr>
            </a:solidFill>
          </p:spPr>
          <p:txBody>
            <a:bodyPr/>
            <a:lstStyle/>
            <a:p/>
          </p:txBody>
        </p:sp>
        <p:sp>
          <p:nvSpPr>
            <p:cNvPr id="47" name="rc47"/>
            <p:cNvSpPr/>
            <p:nvPr/>
          </p:nvSpPr>
          <p:spPr>
            <a:xfrm>
              <a:off x="2687125" y="3501138"/>
              <a:ext cx="203168" cy="1184248"/>
            </a:xfrm>
            <a:prstGeom prst="rect">
              <a:avLst/>
            </a:prstGeom>
            <a:solidFill>
              <a:srgbClr val="80BD41">
                <a:alpha val="100000"/>
              </a:srgbClr>
            </a:solidFill>
          </p:spPr>
          <p:txBody>
            <a:bodyPr/>
            <a:lstStyle/>
            <a:p/>
          </p:txBody>
        </p:sp>
        <p:sp>
          <p:nvSpPr>
            <p:cNvPr id="48" name="rc48"/>
            <p:cNvSpPr/>
            <p:nvPr/>
          </p:nvSpPr>
          <p:spPr>
            <a:xfrm>
              <a:off x="2687125" y="3464517"/>
              <a:ext cx="203168" cy="12207"/>
            </a:xfrm>
            <a:prstGeom prst="rect">
              <a:avLst/>
            </a:prstGeom>
            <a:solidFill>
              <a:srgbClr val="0058AB">
                <a:alpha val="100000"/>
              </a:srgbClr>
            </a:solidFill>
          </p:spPr>
          <p:txBody>
            <a:bodyPr/>
            <a:lstStyle/>
            <a:p/>
          </p:txBody>
        </p:sp>
        <p:sp>
          <p:nvSpPr>
            <p:cNvPr id="49" name="rc49"/>
            <p:cNvSpPr/>
            <p:nvPr/>
          </p:nvSpPr>
          <p:spPr>
            <a:xfrm>
              <a:off x="2687125" y="3476724"/>
              <a:ext cx="203168" cy="24414"/>
            </a:xfrm>
            <a:prstGeom prst="rect">
              <a:avLst/>
            </a:prstGeom>
            <a:solidFill>
              <a:srgbClr val="1CABE2">
                <a:alpha val="100000"/>
              </a:srgbClr>
            </a:solidFill>
          </p:spPr>
          <p:txBody>
            <a:bodyPr/>
            <a:lstStyle/>
            <a:p/>
          </p:txBody>
        </p:sp>
        <p:sp>
          <p:nvSpPr>
            <p:cNvPr id="50" name="rc50"/>
            <p:cNvSpPr/>
            <p:nvPr/>
          </p:nvSpPr>
          <p:spPr>
            <a:xfrm>
              <a:off x="2912867" y="3531080"/>
              <a:ext cx="203168" cy="1154306"/>
            </a:xfrm>
            <a:prstGeom prst="rect">
              <a:avLst/>
            </a:prstGeom>
            <a:solidFill>
              <a:srgbClr val="80BD41">
                <a:alpha val="100000"/>
              </a:srgbClr>
            </a:solidFill>
          </p:spPr>
          <p:txBody>
            <a:bodyPr/>
            <a:lstStyle/>
            <a:p/>
          </p:txBody>
        </p:sp>
        <p:sp>
          <p:nvSpPr>
            <p:cNvPr id="51" name="rc51"/>
            <p:cNvSpPr/>
            <p:nvPr/>
          </p:nvSpPr>
          <p:spPr>
            <a:xfrm>
              <a:off x="2912867" y="3495378"/>
              <a:ext cx="203168" cy="11904"/>
            </a:xfrm>
            <a:prstGeom prst="rect">
              <a:avLst/>
            </a:prstGeom>
            <a:solidFill>
              <a:srgbClr val="0058AB">
                <a:alpha val="100000"/>
              </a:srgbClr>
            </a:solidFill>
          </p:spPr>
          <p:txBody>
            <a:bodyPr/>
            <a:lstStyle/>
            <a:p/>
          </p:txBody>
        </p:sp>
        <p:sp>
          <p:nvSpPr>
            <p:cNvPr id="52" name="rc52"/>
            <p:cNvSpPr/>
            <p:nvPr/>
          </p:nvSpPr>
          <p:spPr>
            <a:xfrm>
              <a:off x="2912867" y="3507283"/>
              <a:ext cx="203168" cy="23797"/>
            </a:xfrm>
            <a:prstGeom prst="rect">
              <a:avLst/>
            </a:prstGeom>
            <a:solidFill>
              <a:srgbClr val="1CABE2">
                <a:alpha val="100000"/>
              </a:srgbClr>
            </a:solidFill>
          </p:spPr>
          <p:txBody>
            <a:bodyPr/>
            <a:lstStyle/>
            <a:p/>
          </p:txBody>
        </p:sp>
        <p:sp>
          <p:nvSpPr>
            <p:cNvPr id="53" name="rc53"/>
            <p:cNvSpPr/>
            <p:nvPr/>
          </p:nvSpPr>
          <p:spPr>
            <a:xfrm>
              <a:off x="3138609" y="3517197"/>
              <a:ext cx="203168" cy="1168189"/>
            </a:xfrm>
            <a:prstGeom prst="rect">
              <a:avLst/>
            </a:prstGeom>
            <a:solidFill>
              <a:srgbClr val="80BD41">
                <a:alpha val="100000"/>
              </a:srgbClr>
            </a:solidFill>
          </p:spPr>
          <p:txBody>
            <a:bodyPr/>
            <a:lstStyle/>
            <a:p/>
          </p:txBody>
        </p:sp>
        <p:sp>
          <p:nvSpPr>
            <p:cNvPr id="54" name="rc54"/>
            <p:cNvSpPr/>
            <p:nvPr/>
          </p:nvSpPr>
          <p:spPr>
            <a:xfrm>
              <a:off x="3138609" y="3481065"/>
              <a:ext cx="203168" cy="12044"/>
            </a:xfrm>
            <a:prstGeom prst="rect">
              <a:avLst/>
            </a:prstGeom>
            <a:solidFill>
              <a:srgbClr val="0058AB">
                <a:alpha val="100000"/>
              </a:srgbClr>
            </a:solidFill>
          </p:spPr>
          <p:txBody>
            <a:bodyPr/>
            <a:lstStyle/>
            <a:p/>
          </p:txBody>
        </p:sp>
        <p:sp>
          <p:nvSpPr>
            <p:cNvPr id="55" name="rc55"/>
            <p:cNvSpPr/>
            <p:nvPr/>
          </p:nvSpPr>
          <p:spPr>
            <a:xfrm>
              <a:off x="3138609" y="3493109"/>
              <a:ext cx="203168" cy="24088"/>
            </a:xfrm>
            <a:prstGeom prst="rect">
              <a:avLst/>
            </a:prstGeom>
            <a:solidFill>
              <a:srgbClr val="1CABE2">
                <a:alpha val="100000"/>
              </a:srgbClr>
            </a:solidFill>
          </p:spPr>
          <p:txBody>
            <a:bodyPr/>
            <a:lstStyle/>
            <a:p/>
          </p:txBody>
        </p:sp>
        <p:sp>
          <p:nvSpPr>
            <p:cNvPr id="56" name="rc56"/>
            <p:cNvSpPr/>
            <p:nvPr/>
          </p:nvSpPr>
          <p:spPr>
            <a:xfrm>
              <a:off x="3364352" y="3574555"/>
              <a:ext cx="203168" cy="1110831"/>
            </a:xfrm>
            <a:prstGeom prst="rect">
              <a:avLst/>
            </a:prstGeom>
            <a:solidFill>
              <a:srgbClr val="80BD41">
                <a:alpha val="100000"/>
              </a:srgbClr>
            </a:solidFill>
          </p:spPr>
          <p:txBody>
            <a:bodyPr/>
            <a:lstStyle/>
            <a:p/>
          </p:txBody>
        </p:sp>
        <p:sp>
          <p:nvSpPr>
            <p:cNvPr id="57" name="rc57"/>
            <p:cNvSpPr/>
            <p:nvPr/>
          </p:nvSpPr>
          <p:spPr>
            <a:xfrm>
              <a:off x="3364352" y="3528275"/>
              <a:ext cx="203168" cy="34712"/>
            </a:xfrm>
            <a:prstGeom prst="rect">
              <a:avLst/>
            </a:prstGeom>
            <a:solidFill>
              <a:srgbClr val="0058AB">
                <a:alpha val="100000"/>
              </a:srgbClr>
            </a:solidFill>
          </p:spPr>
          <p:txBody>
            <a:bodyPr/>
            <a:lstStyle/>
            <a:p/>
          </p:txBody>
        </p:sp>
        <p:sp>
          <p:nvSpPr>
            <p:cNvPr id="58" name="rc58"/>
            <p:cNvSpPr/>
            <p:nvPr/>
          </p:nvSpPr>
          <p:spPr>
            <a:xfrm>
              <a:off x="3364352" y="3562988"/>
              <a:ext cx="203168" cy="11567"/>
            </a:xfrm>
            <a:prstGeom prst="rect">
              <a:avLst/>
            </a:prstGeom>
            <a:solidFill>
              <a:srgbClr val="1CABE2">
                <a:alpha val="100000"/>
              </a:srgbClr>
            </a:solidFill>
          </p:spPr>
          <p:txBody>
            <a:bodyPr/>
            <a:lstStyle/>
            <a:p/>
          </p:txBody>
        </p:sp>
        <p:sp>
          <p:nvSpPr>
            <p:cNvPr id="59" name="rc59"/>
            <p:cNvSpPr/>
            <p:nvPr/>
          </p:nvSpPr>
          <p:spPr>
            <a:xfrm>
              <a:off x="3590094" y="3539016"/>
              <a:ext cx="203168" cy="1146370"/>
            </a:xfrm>
            <a:prstGeom prst="rect">
              <a:avLst/>
            </a:prstGeom>
            <a:solidFill>
              <a:srgbClr val="80BD41">
                <a:alpha val="100000"/>
              </a:srgbClr>
            </a:solidFill>
          </p:spPr>
          <p:txBody>
            <a:bodyPr/>
            <a:lstStyle/>
            <a:p/>
          </p:txBody>
        </p:sp>
        <p:sp>
          <p:nvSpPr>
            <p:cNvPr id="60" name="rc60"/>
            <p:cNvSpPr/>
            <p:nvPr/>
          </p:nvSpPr>
          <p:spPr>
            <a:xfrm>
              <a:off x="3590094" y="3515626"/>
              <a:ext cx="203168" cy="11695"/>
            </a:xfrm>
            <a:prstGeom prst="rect">
              <a:avLst/>
            </a:prstGeom>
            <a:solidFill>
              <a:srgbClr val="0058AB">
                <a:alpha val="100000"/>
              </a:srgbClr>
            </a:solidFill>
          </p:spPr>
          <p:txBody>
            <a:bodyPr/>
            <a:lstStyle/>
            <a:p/>
          </p:txBody>
        </p:sp>
        <p:sp>
          <p:nvSpPr>
            <p:cNvPr id="61" name="rc61"/>
            <p:cNvSpPr/>
            <p:nvPr/>
          </p:nvSpPr>
          <p:spPr>
            <a:xfrm>
              <a:off x="3590094" y="3527321"/>
              <a:ext cx="203168" cy="11695"/>
            </a:xfrm>
            <a:prstGeom prst="rect">
              <a:avLst/>
            </a:prstGeom>
            <a:solidFill>
              <a:srgbClr val="1CABE2">
                <a:alpha val="100000"/>
              </a:srgbClr>
            </a:solidFill>
          </p:spPr>
          <p:txBody>
            <a:bodyPr/>
            <a:lstStyle/>
            <a:p/>
          </p:txBody>
        </p:sp>
        <p:sp>
          <p:nvSpPr>
            <p:cNvPr id="62" name="rc62"/>
            <p:cNvSpPr/>
            <p:nvPr/>
          </p:nvSpPr>
          <p:spPr>
            <a:xfrm>
              <a:off x="3815836" y="3598539"/>
              <a:ext cx="203168" cy="1086847"/>
            </a:xfrm>
            <a:prstGeom prst="rect">
              <a:avLst/>
            </a:prstGeom>
            <a:solidFill>
              <a:srgbClr val="80BD41">
                <a:alpha val="100000"/>
              </a:srgbClr>
            </a:solidFill>
          </p:spPr>
          <p:txBody>
            <a:bodyPr/>
            <a:lstStyle/>
            <a:p/>
          </p:txBody>
        </p:sp>
        <p:sp>
          <p:nvSpPr>
            <p:cNvPr id="63" name="rc63"/>
            <p:cNvSpPr/>
            <p:nvPr/>
          </p:nvSpPr>
          <p:spPr>
            <a:xfrm>
              <a:off x="3815836" y="3564920"/>
              <a:ext cx="203168" cy="33618"/>
            </a:xfrm>
            <a:prstGeom prst="rect">
              <a:avLst/>
            </a:prstGeom>
            <a:solidFill>
              <a:srgbClr val="0058AB">
                <a:alpha val="100000"/>
              </a:srgbClr>
            </a:solidFill>
          </p:spPr>
          <p:txBody>
            <a:bodyPr/>
            <a:lstStyle/>
            <a:p/>
          </p:txBody>
        </p:sp>
        <p:sp>
          <p:nvSpPr>
            <p:cNvPr id="64" name="rc64"/>
            <p:cNvSpPr/>
            <p:nvPr/>
          </p:nvSpPr>
          <p:spPr>
            <a:xfrm>
              <a:off x="3815836" y="3598539"/>
              <a:ext cx="203168" cy="0"/>
            </a:xfrm>
            <a:prstGeom prst="rect">
              <a:avLst/>
            </a:prstGeom>
            <a:solidFill>
              <a:srgbClr val="1CABE2">
                <a:alpha val="100000"/>
              </a:srgbClr>
            </a:solidFill>
          </p:spPr>
          <p:txBody>
            <a:bodyPr/>
            <a:lstStyle/>
            <a:p/>
          </p:txBody>
        </p:sp>
        <p:sp>
          <p:nvSpPr>
            <p:cNvPr id="65" name="rc65"/>
            <p:cNvSpPr/>
            <p:nvPr/>
          </p:nvSpPr>
          <p:spPr>
            <a:xfrm>
              <a:off x="4041579" y="3665218"/>
              <a:ext cx="203168" cy="1020168"/>
            </a:xfrm>
            <a:prstGeom prst="rect">
              <a:avLst/>
            </a:prstGeom>
            <a:solidFill>
              <a:srgbClr val="80BD41">
                <a:alpha val="100000"/>
              </a:srgbClr>
            </a:solidFill>
          </p:spPr>
          <p:txBody>
            <a:bodyPr/>
            <a:lstStyle/>
            <a:p/>
          </p:txBody>
        </p:sp>
        <p:sp>
          <p:nvSpPr>
            <p:cNvPr id="66" name="rc66"/>
            <p:cNvSpPr/>
            <p:nvPr/>
          </p:nvSpPr>
          <p:spPr>
            <a:xfrm>
              <a:off x="4041579" y="3644400"/>
              <a:ext cx="203168" cy="10414"/>
            </a:xfrm>
            <a:prstGeom prst="rect">
              <a:avLst/>
            </a:prstGeom>
            <a:solidFill>
              <a:srgbClr val="0058AB">
                <a:alpha val="100000"/>
              </a:srgbClr>
            </a:solidFill>
          </p:spPr>
          <p:txBody>
            <a:bodyPr/>
            <a:lstStyle/>
            <a:p/>
          </p:txBody>
        </p:sp>
        <p:sp>
          <p:nvSpPr>
            <p:cNvPr id="67" name="rc67"/>
            <p:cNvSpPr/>
            <p:nvPr/>
          </p:nvSpPr>
          <p:spPr>
            <a:xfrm>
              <a:off x="4041579" y="3654815"/>
              <a:ext cx="203168" cy="10403"/>
            </a:xfrm>
            <a:prstGeom prst="rect">
              <a:avLst/>
            </a:prstGeom>
            <a:solidFill>
              <a:srgbClr val="1CABE2">
                <a:alpha val="100000"/>
              </a:srgbClr>
            </a:solidFill>
          </p:spPr>
          <p:txBody>
            <a:bodyPr/>
            <a:lstStyle/>
            <a:p/>
          </p:txBody>
        </p:sp>
        <p:sp>
          <p:nvSpPr>
            <p:cNvPr id="68" name="rc68"/>
            <p:cNvSpPr/>
            <p:nvPr/>
          </p:nvSpPr>
          <p:spPr>
            <a:xfrm>
              <a:off x="4267321" y="3740602"/>
              <a:ext cx="203168" cy="944785"/>
            </a:xfrm>
            <a:prstGeom prst="rect">
              <a:avLst/>
            </a:prstGeom>
            <a:solidFill>
              <a:srgbClr val="80BD41">
                <a:alpha val="100000"/>
              </a:srgbClr>
            </a:solidFill>
          </p:spPr>
          <p:txBody>
            <a:bodyPr/>
            <a:lstStyle/>
            <a:p/>
          </p:txBody>
        </p:sp>
        <p:sp>
          <p:nvSpPr>
            <p:cNvPr id="69" name="rc69"/>
            <p:cNvSpPr/>
            <p:nvPr/>
          </p:nvSpPr>
          <p:spPr>
            <a:xfrm>
              <a:off x="4267321" y="3721319"/>
              <a:ext cx="203168" cy="9635"/>
            </a:xfrm>
            <a:prstGeom prst="rect">
              <a:avLst/>
            </a:prstGeom>
            <a:solidFill>
              <a:srgbClr val="0058AB">
                <a:alpha val="100000"/>
              </a:srgbClr>
            </a:solidFill>
          </p:spPr>
          <p:txBody>
            <a:bodyPr/>
            <a:lstStyle/>
            <a:p/>
          </p:txBody>
        </p:sp>
        <p:sp>
          <p:nvSpPr>
            <p:cNvPr id="70" name="rc70"/>
            <p:cNvSpPr/>
            <p:nvPr/>
          </p:nvSpPr>
          <p:spPr>
            <a:xfrm>
              <a:off x="4267321" y="3730955"/>
              <a:ext cx="203168" cy="9646"/>
            </a:xfrm>
            <a:prstGeom prst="rect">
              <a:avLst/>
            </a:prstGeom>
            <a:solidFill>
              <a:srgbClr val="1CABE2">
                <a:alpha val="100000"/>
              </a:srgbClr>
            </a:solidFill>
          </p:spPr>
          <p:txBody>
            <a:bodyPr/>
            <a:lstStyle/>
            <a:p/>
          </p:txBody>
        </p:sp>
        <p:sp>
          <p:nvSpPr>
            <p:cNvPr id="71" name="rc71"/>
            <p:cNvSpPr/>
            <p:nvPr/>
          </p:nvSpPr>
          <p:spPr>
            <a:xfrm>
              <a:off x="4493063" y="3750470"/>
              <a:ext cx="203168" cy="934917"/>
            </a:xfrm>
            <a:prstGeom prst="rect">
              <a:avLst/>
            </a:prstGeom>
            <a:solidFill>
              <a:srgbClr val="80BD41">
                <a:alpha val="100000"/>
              </a:srgbClr>
            </a:solidFill>
          </p:spPr>
          <p:txBody>
            <a:bodyPr/>
            <a:lstStyle/>
            <a:p/>
          </p:txBody>
        </p:sp>
        <p:sp>
          <p:nvSpPr>
            <p:cNvPr id="72" name="rc72"/>
            <p:cNvSpPr/>
            <p:nvPr/>
          </p:nvSpPr>
          <p:spPr>
            <a:xfrm>
              <a:off x="4493063" y="3731385"/>
              <a:ext cx="203168" cy="9542"/>
            </a:xfrm>
            <a:prstGeom prst="rect">
              <a:avLst/>
            </a:prstGeom>
            <a:solidFill>
              <a:srgbClr val="0058AB">
                <a:alpha val="100000"/>
              </a:srgbClr>
            </a:solidFill>
          </p:spPr>
          <p:txBody>
            <a:bodyPr/>
            <a:lstStyle/>
            <a:p/>
          </p:txBody>
        </p:sp>
        <p:sp>
          <p:nvSpPr>
            <p:cNvPr id="73" name="rc73"/>
            <p:cNvSpPr/>
            <p:nvPr/>
          </p:nvSpPr>
          <p:spPr>
            <a:xfrm>
              <a:off x="4493063" y="3740927"/>
              <a:ext cx="203168" cy="9542"/>
            </a:xfrm>
            <a:prstGeom prst="rect">
              <a:avLst/>
            </a:prstGeom>
            <a:solidFill>
              <a:srgbClr val="1CABE2">
                <a:alpha val="100000"/>
              </a:srgbClr>
            </a:solidFill>
          </p:spPr>
          <p:txBody>
            <a:bodyPr/>
            <a:lstStyle/>
            <a:p/>
          </p:txBody>
        </p:sp>
        <p:sp>
          <p:nvSpPr>
            <p:cNvPr id="74" name="rc74"/>
            <p:cNvSpPr/>
            <p:nvPr/>
          </p:nvSpPr>
          <p:spPr>
            <a:xfrm>
              <a:off x="4718806" y="3720877"/>
              <a:ext cx="203168" cy="964509"/>
            </a:xfrm>
            <a:prstGeom prst="rect">
              <a:avLst/>
            </a:prstGeom>
            <a:solidFill>
              <a:srgbClr val="80BD41">
                <a:alpha val="100000"/>
              </a:srgbClr>
            </a:solidFill>
          </p:spPr>
          <p:txBody>
            <a:bodyPr/>
            <a:lstStyle/>
            <a:p/>
          </p:txBody>
        </p:sp>
        <p:sp>
          <p:nvSpPr>
            <p:cNvPr id="75" name="rc75"/>
            <p:cNvSpPr/>
            <p:nvPr/>
          </p:nvSpPr>
          <p:spPr>
            <a:xfrm>
              <a:off x="4718806" y="3701188"/>
              <a:ext cx="203168" cy="9844"/>
            </a:xfrm>
            <a:prstGeom prst="rect">
              <a:avLst/>
            </a:prstGeom>
            <a:solidFill>
              <a:srgbClr val="0058AB">
                <a:alpha val="100000"/>
              </a:srgbClr>
            </a:solidFill>
          </p:spPr>
          <p:txBody>
            <a:bodyPr/>
            <a:lstStyle/>
            <a:p/>
          </p:txBody>
        </p:sp>
        <p:sp>
          <p:nvSpPr>
            <p:cNvPr id="76" name="rc76"/>
            <p:cNvSpPr/>
            <p:nvPr/>
          </p:nvSpPr>
          <p:spPr>
            <a:xfrm>
              <a:off x="4718806" y="3711032"/>
              <a:ext cx="203168" cy="9844"/>
            </a:xfrm>
            <a:prstGeom prst="rect">
              <a:avLst/>
            </a:prstGeom>
            <a:solidFill>
              <a:srgbClr val="1CABE2">
                <a:alpha val="100000"/>
              </a:srgbClr>
            </a:solidFill>
          </p:spPr>
          <p:txBody>
            <a:bodyPr/>
            <a:lstStyle/>
            <a:p/>
          </p:txBody>
        </p:sp>
        <p:sp>
          <p:nvSpPr>
            <p:cNvPr id="77" name="rc77"/>
            <p:cNvSpPr/>
            <p:nvPr/>
          </p:nvSpPr>
          <p:spPr>
            <a:xfrm>
              <a:off x="4944548" y="3702212"/>
              <a:ext cx="203168" cy="983175"/>
            </a:xfrm>
            <a:prstGeom prst="rect">
              <a:avLst/>
            </a:prstGeom>
            <a:solidFill>
              <a:srgbClr val="80BD41">
                <a:alpha val="100000"/>
              </a:srgbClr>
            </a:solidFill>
          </p:spPr>
          <p:txBody>
            <a:bodyPr/>
            <a:lstStyle/>
            <a:p/>
          </p:txBody>
        </p:sp>
        <p:sp>
          <p:nvSpPr>
            <p:cNvPr id="78" name="rc78"/>
            <p:cNvSpPr/>
            <p:nvPr/>
          </p:nvSpPr>
          <p:spPr>
            <a:xfrm>
              <a:off x="4944548" y="3682150"/>
              <a:ext cx="203168" cy="10030"/>
            </a:xfrm>
            <a:prstGeom prst="rect">
              <a:avLst/>
            </a:prstGeom>
            <a:solidFill>
              <a:srgbClr val="0058AB">
                <a:alpha val="100000"/>
              </a:srgbClr>
            </a:solidFill>
          </p:spPr>
          <p:txBody>
            <a:bodyPr/>
            <a:lstStyle/>
            <a:p/>
          </p:txBody>
        </p:sp>
        <p:sp>
          <p:nvSpPr>
            <p:cNvPr id="79" name="rc79"/>
            <p:cNvSpPr/>
            <p:nvPr/>
          </p:nvSpPr>
          <p:spPr>
            <a:xfrm>
              <a:off x="4944548" y="3692181"/>
              <a:ext cx="203168" cy="10030"/>
            </a:xfrm>
            <a:prstGeom prst="rect">
              <a:avLst/>
            </a:prstGeom>
            <a:solidFill>
              <a:srgbClr val="1CABE2">
                <a:alpha val="100000"/>
              </a:srgbClr>
            </a:solidFill>
          </p:spPr>
          <p:txBody>
            <a:bodyPr/>
            <a:lstStyle/>
            <a:p/>
          </p:txBody>
        </p:sp>
        <p:sp>
          <p:nvSpPr>
            <p:cNvPr id="80" name="rc80"/>
            <p:cNvSpPr/>
            <p:nvPr/>
          </p:nvSpPr>
          <p:spPr>
            <a:xfrm>
              <a:off x="5170291" y="3711137"/>
              <a:ext cx="203168" cy="974249"/>
            </a:xfrm>
            <a:prstGeom prst="rect">
              <a:avLst/>
            </a:prstGeom>
            <a:solidFill>
              <a:srgbClr val="80BD41">
                <a:alpha val="100000"/>
              </a:srgbClr>
            </a:solidFill>
          </p:spPr>
          <p:txBody>
            <a:bodyPr/>
            <a:lstStyle/>
            <a:p/>
          </p:txBody>
        </p:sp>
        <p:sp>
          <p:nvSpPr>
            <p:cNvPr id="81" name="rc81"/>
            <p:cNvSpPr/>
            <p:nvPr/>
          </p:nvSpPr>
          <p:spPr>
            <a:xfrm>
              <a:off x="5170291" y="3691250"/>
              <a:ext cx="203168" cy="9937"/>
            </a:xfrm>
            <a:prstGeom prst="rect">
              <a:avLst/>
            </a:prstGeom>
            <a:solidFill>
              <a:srgbClr val="0058AB">
                <a:alpha val="100000"/>
              </a:srgbClr>
            </a:solidFill>
          </p:spPr>
          <p:txBody>
            <a:bodyPr/>
            <a:lstStyle/>
            <a:p/>
          </p:txBody>
        </p:sp>
        <p:sp>
          <p:nvSpPr>
            <p:cNvPr id="82" name="rc82"/>
            <p:cNvSpPr/>
            <p:nvPr/>
          </p:nvSpPr>
          <p:spPr>
            <a:xfrm>
              <a:off x="5170291" y="3701188"/>
              <a:ext cx="203168" cy="9949"/>
            </a:xfrm>
            <a:prstGeom prst="rect">
              <a:avLst/>
            </a:prstGeom>
            <a:solidFill>
              <a:srgbClr val="1CABE2">
                <a:alpha val="100000"/>
              </a:srgbClr>
            </a:solidFill>
          </p:spPr>
          <p:txBody>
            <a:bodyPr/>
            <a:lstStyle/>
            <a:p/>
          </p:txBody>
        </p:sp>
        <p:sp>
          <p:nvSpPr>
            <p:cNvPr id="83" name="rc83"/>
            <p:cNvSpPr/>
            <p:nvPr/>
          </p:nvSpPr>
          <p:spPr>
            <a:xfrm>
              <a:off x="5396033" y="3697173"/>
              <a:ext cx="203168" cy="988213"/>
            </a:xfrm>
            <a:prstGeom prst="rect">
              <a:avLst/>
            </a:prstGeom>
            <a:solidFill>
              <a:srgbClr val="80BD41">
                <a:alpha val="100000"/>
              </a:srgbClr>
            </a:solidFill>
          </p:spPr>
          <p:txBody>
            <a:bodyPr/>
            <a:lstStyle/>
            <a:p/>
          </p:txBody>
        </p:sp>
        <p:sp>
          <p:nvSpPr>
            <p:cNvPr id="84" name="rc84"/>
            <p:cNvSpPr/>
            <p:nvPr/>
          </p:nvSpPr>
          <p:spPr>
            <a:xfrm>
              <a:off x="5396033" y="3687188"/>
              <a:ext cx="203168" cy="9984"/>
            </a:xfrm>
            <a:prstGeom prst="rect">
              <a:avLst/>
            </a:prstGeom>
            <a:solidFill>
              <a:srgbClr val="0058AB">
                <a:alpha val="100000"/>
              </a:srgbClr>
            </a:solidFill>
          </p:spPr>
          <p:txBody>
            <a:bodyPr/>
            <a:lstStyle/>
            <a:p/>
          </p:txBody>
        </p:sp>
        <p:sp>
          <p:nvSpPr>
            <p:cNvPr id="85" name="rc85"/>
            <p:cNvSpPr/>
            <p:nvPr/>
          </p:nvSpPr>
          <p:spPr>
            <a:xfrm>
              <a:off x="5396033" y="3697173"/>
              <a:ext cx="203168" cy="0"/>
            </a:xfrm>
            <a:prstGeom prst="rect">
              <a:avLst/>
            </a:prstGeom>
            <a:solidFill>
              <a:srgbClr val="1CABE2">
                <a:alpha val="100000"/>
              </a:srgbClr>
            </a:solidFill>
          </p:spPr>
          <p:txBody>
            <a:bodyPr/>
            <a:lstStyle/>
            <a:p/>
          </p:txBody>
        </p:sp>
        <p:sp>
          <p:nvSpPr>
            <p:cNvPr id="86" name="rc86"/>
            <p:cNvSpPr/>
            <p:nvPr/>
          </p:nvSpPr>
          <p:spPr>
            <a:xfrm>
              <a:off x="5621775" y="3705703"/>
              <a:ext cx="203168" cy="979684"/>
            </a:xfrm>
            <a:prstGeom prst="rect">
              <a:avLst/>
            </a:prstGeom>
            <a:solidFill>
              <a:srgbClr val="80BD41">
                <a:alpha val="100000"/>
              </a:srgbClr>
            </a:solidFill>
          </p:spPr>
          <p:txBody>
            <a:bodyPr/>
            <a:lstStyle/>
            <a:p/>
          </p:txBody>
        </p:sp>
        <p:sp>
          <p:nvSpPr>
            <p:cNvPr id="87" name="rc87"/>
            <p:cNvSpPr/>
            <p:nvPr/>
          </p:nvSpPr>
          <p:spPr>
            <a:xfrm>
              <a:off x="5621775" y="3695811"/>
              <a:ext cx="203168" cy="9891"/>
            </a:xfrm>
            <a:prstGeom prst="rect">
              <a:avLst/>
            </a:prstGeom>
            <a:solidFill>
              <a:srgbClr val="0058AB">
                <a:alpha val="100000"/>
              </a:srgbClr>
            </a:solidFill>
          </p:spPr>
          <p:txBody>
            <a:bodyPr/>
            <a:lstStyle/>
            <a:p/>
          </p:txBody>
        </p:sp>
        <p:sp>
          <p:nvSpPr>
            <p:cNvPr id="88" name="rc88"/>
            <p:cNvSpPr/>
            <p:nvPr/>
          </p:nvSpPr>
          <p:spPr>
            <a:xfrm>
              <a:off x="5621775" y="3705703"/>
              <a:ext cx="203168" cy="0"/>
            </a:xfrm>
            <a:prstGeom prst="rect">
              <a:avLst/>
            </a:prstGeom>
            <a:solidFill>
              <a:srgbClr val="1CABE2">
                <a:alpha val="100000"/>
              </a:srgbClr>
            </a:solidFill>
          </p:spPr>
          <p:txBody>
            <a:bodyPr/>
            <a:lstStyle/>
            <a:p/>
          </p:txBody>
        </p:sp>
        <p:sp>
          <p:nvSpPr>
            <p:cNvPr id="89" name="rc89"/>
            <p:cNvSpPr/>
            <p:nvPr/>
          </p:nvSpPr>
          <p:spPr>
            <a:xfrm>
              <a:off x="5847518" y="3726789"/>
              <a:ext cx="203168" cy="958598"/>
            </a:xfrm>
            <a:prstGeom prst="rect">
              <a:avLst/>
            </a:prstGeom>
            <a:solidFill>
              <a:srgbClr val="80BD41">
                <a:alpha val="100000"/>
              </a:srgbClr>
            </a:solidFill>
          </p:spPr>
          <p:txBody>
            <a:bodyPr/>
            <a:lstStyle/>
            <a:p/>
          </p:txBody>
        </p:sp>
        <p:sp>
          <p:nvSpPr>
            <p:cNvPr id="90" name="rc90"/>
            <p:cNvSpPr/>
            <p:nvPr/>
          </p:nvSpPr>
          <p:spPr>
            <a:xfrm>
              <a:off x="5847518" y="3717107"/>
              <a:ext cx="203168" cy="9681"/>
            </a:xfrm>
            <a:prstGeom prst="rect">
              <a:avLst/>
            </a:prstGeom>
            <a:solidFill>
              <a:srgbClr val="0058AB">
                <a:alpha val="100000"/>
              </a:srgbClr>
            </a:solidFill>
          </p:spPr>
          <p:txBody>
            <a:bodyPr/>
            <a:lstStyle/>
            <a:p/>
          </p:txBody>
        </p:sp>
        <p:sp>
          <p:nvSpPr>
            <p:cNvPr id="91" name="rc91"/>
            <p:cNvSpPr/>
            <p:nvPr/>
          </p:nvSpPr>
          <p:spPr>
            <a:xfrm>
              <a:off x="5847518" y="3726789"/>
              <a:ext cx="203168" cy="0"/>
            </a:xfrm>
            <a:prstGeom prst="rect">
              <a:avLst/>
            </a:prstGeom>
            <a:solidFill>
              <a:srgbClr val="1CABE2">
                <a:alpha val="100000"/>
              </a:srgbClr>
            </a:solidFill>
          </p:spPr>
          <p:txBody>
            <a:bodyPr/>
            <a:lstStyle/>
            <a:p/>
          </p:txBody>
        </p:sp>
        <p:sp>
          <p:nvSpPr>
            <p:cNvPr id="92" name="rc92"/>
            <p:cNvSpPr/>
            <p:nvPr/>
          </p:nvSpPr>
          <p:spPr>
            <a:xfrm>
              <a:off x="6073260" y="3790233"/>
              <a:ext cx="203168" cy="895153"/>
            </a:xfrm>
            <a:prstGeom prst="rect">
              <a:avLst/>
            </a:prstGeom>
            <a:solidFill>
              <a:srgbClr val="80BD41">
                <a:alpha val="100000"/>
              </a:srgbClr>
            </a:solidFill>
          </p:spPr>
          <p:txBody>
            <a:bodyPr/>
            <a:lstStyle/>
            <a:p/>
          </p:txBody>
        </p:sp>
        <p:sp>
          <p:nvSpPr>
            <p:cNvPr id="93" name="rc93"/>
            <p:cNvSpPr/>
            <p:nvPr/>
          </p:nvSpPr>
          <p:spPr>
            <a:xfrm>
              <a:off x="6073260" y="3781191"/>
              <a:ext cx="203168" cy="9041"/>
            </a:xfrm>
            <a:prstGeom prst="rect">
              <a:avLst/>
            </a:prstGeom>
            <a:solidFill>
              <a:srgbClr val="0058AB">
                <a:alpha val="100000"/>
              </a:srgbClr>
            </a:solidFill>
          </p:spPr>
          <p:txBody>
            <a:bodyPr/>
            <a:lstStyle/>
            <a:p/>
          </p:txBody>
        </p:sp>
        <p:sp>
          <p:nvSpPr>
            <p:cNvPr id="94" name="rc94"/>
            <p:cNvSpPr/>
            <p:nvPr/>
          </p:nvSpPr>
          <p:spPr>
            <a:xfrm>
              <a:off x="6073260" y="3790233"/>
              <a:ext cx="203168" cy="0"/>
            </a:xfrm>
            <a:prstGeom prst="rect">
              <a:avLst/>
            </a:prstGeom>
            <a:solidFill>
              <a:srgbClr val="1CABE2">
                <a:alpha val="100000"/>
              </a:srgbClr>
            </a:solidFill>
          </p:spPr>
          <p:txBody>
            <a:bodyPr/>
            <a:lstStyle/>
            <a:p/>
          </p:txBody>
        </p:sp>
        <p:sp>
          <p:nvSpPr>
            <p:cNvPr id="95" name="rc95"/>
            <p:cNvSpPr/>
            <p:nvPr/>
          </p:nvSpPr>
          <p:spPr>
            <a:xfrm>
              <a:off x="6299002" y="3716374"/>
              <a:ext cx="203168" cy="969013"/>
            </a:xfrm>
            <a:prstGeom prst="rect">
              <a:avLst/>
            </a:prstGeom>
            <a:solidFill>
              <a:srgbClr val="80BD41">
                <a:alpha val="100000"/>
              </a:srgbClr>
            </a:solidFill>
          </p:spPr>
          <p:txBody>
            <a:bodyPr/>
            <a:lstStyle/>
            <a:p/>
          </p:txBody>
        </p:sp>
        <p:sp>
          <p:nvSpPr>
            <p:cNvPr id="96" name="rc96"/>
            <p:cNvSpPr/>
            <p:nvPr/>
          </p:nvSpPr>
          <p:spPr>
            <a:xfrm>
              <a:off x="6299002" y="3706587"/>
              <a:ext cx="203168" cy="9786"/>
            </a:xfrm>
            <a:prstGeom prst="rect">
              <a:avLst/>
            </a:prstGeom>
            <a:solidFill>
              <a:srgbClr val="0058AB">
                <a:alpha val="100000"/>
              </a:srgbClr>
            </a:solidFill>
          </p:spPr>
          <p:txBody>
            <a:bodyPr/>
            <a:lstStyle/>
            <a:p/>
          </p:txBody>
        </p:sp>
        <p:sp>
          <p:nvSpPr>
            <p:cNvPr id="97" name="rc97"/>
            <p:cNvSpPr/>
            <p:nvPr/>
          </p:nvSpPr>
          <p:spPr>
            <a:xfrm>
              <a:off x="6299002" y="3716374"/>
              <a:ext cx="203168" cy="0"/>
            </a:xfrm>
            <a:prstGeom prst="rect">
              <a:avLst/>
            </a:prstGeom>
            <a:solidFill>
              <a:srgbClr val="1CABE2">
                <a:alpha val="100000"/>
              </a:srgbClr>
            </a:solidFill>
          </p:spPr>
          <p:txBody>
            <a:bodyPr/>
            <a:lstStyle/>
            <a:p/>
          </p:txBody>
        </p:sp>
        <p:sp>
          <p:nvSpPr>
            <p:cNvPr id="98" name="rc98"/>
            <p:cNvSpPr/>
            <p:nvPr/>
          </p:nvSpPr>
          <p:spPr>
            <a:xfrm>
              <a:off x="6524745" y="3689388"/>
              <a:ext cx="203168" cy="995998"/>
            </a:xfrm>
            <a:prstGeom prst="rect">
              <a:avLst/>
            </a:prstGeom>
            <a:solidFill>
              <a:srgbClr val="80BD41">
                <a:alpha val="100000"/>
              </a:srgbClr>
            </a:solidFill>
          </p:spPr>
          <p:txBody>
            <a:bodyPr/>
            <a:lstStyle/>
            <a:p/>
          </p:txBody>
        </p:sp>
        <p:sp>
          <p:nvSpPr>
            <p:cNvPr id="99" name="rc99"/>
            <p:cNvSpPr/>
            <p:nvPr/>
          </p:nvSpPr>
          <p:spPr>
            <a:xfrm>
              <a:off x="6524745" y="3679322"/>
              <a:ext cx="203168" cy="10065"/>
            </a:xfrm>
            <a:prstGeom prst="rect">
              <a:avLst/>
            </a:prstGeom>
            <a:solidFill>
              <a:srgbClr val="0058AB">
                <a:alpha val="100000"/>
              </a:srgbClr>
            </a:solidFill>
          </p:spPr>
          <p:txBody>
            <a:bodyPr/>
            <a:lstStyle/>
            <a:p/>
          </p:txBody>
        </p:sp>
        <p:sp>
          <p:nvSpPr>
            <p:cNvPr id="100" name="rc100"/>
            <p:cNvSpPr/>
            <p:nvPr/>
          </p:nvSpPr>
          <p:spPr>
            <a:xfrm>
              <a:off x="6524745" y="3689388"/>
              <a:ext cx="203168" cy="0"/>
            </a:xfrm>
            <a:prstGeom prst="rect">
              <a:avLst/>
            </a:prstGeom>
            <a:solidFill>
              <a:srgbClr val="1CABE2">
                <a:alpha val="100000"/>
              </a:srgbClr>
            </a:solidFill>
          </p:spPr>
          <p:txBody>
            <a:bodyPr/>
            <a:lstStyle/>
            <a:p/>
          </p:txBody>
        </p:sp>
        <p:sp>
          <p:nvSpPr>
            <p:cNvPr id="101" name="rc101"/>
            <p:cNvSpPr/>
            <p:nvPr/>
          </p:nvSpPr>
          <p:spPr>
            <a:xfrm>
              <a:off x="6750487" y="3694857"/>
              <a:ext cx="203168" cy="990529"/>
            </a:xfrm>
            <a:prstGeom prst="rect">
              <a:avLst/>
            </a:prstGeom>
            <a:solidFill>
              <a:srgbClr val="80BD41">
                <a:alpha val="100000"/>
              </a:srgbClr>
            </a:solidFill>
          </p:spPr>
          <p:txBody>
            <a:bodyPr/>
            <a:lstStyle/>
            <a:p/>
          </p:txBody>
        </p:sp>
        <p:sp>
          <p:nvSpPr>
            <p:cNvPr id="102" name="rc102"/>
            <p:cNvSpPr/>
            <p:nvPr/>
          </p:nvSpPr>
          <p:spPr>
            <a:xfrm>
              <a:off x="6750487" y="3684849"/>
              <a:ext cx="203168" cy="10007"/>
            </a:xfrm>
            <a:prstGeom prst="rect">
              <a:avLst/>
            </a:prstGeom>
            <a:solidFill>
              <a:srgbClr val="0058AB">
                <a:alpha val="100000"/>
              </a:srgbClr>
            </a:solidFill>
          </p:spPr>
          <p:txBody>
            <a:bodyPr/>
            <a:lstStyle/>
            <a:p/>
          </p:txBody>
        </p:sp>
        <p:sp>
          <p:nvSpPr>
            <p:cNvPr id="103" name="rc103"/>
            <p:cNvSpPr/>
            <p:nvPr/>
          </p:nvSpPr>
          <p:spPr>
            <a:xfrm>
              <a:off x="6750487" y="3694857"/>
              <a:ext cx="203168" cy="0"/>
            </a:xfrm>
            <a:prstGeom prst="rect">
              <a:avLst/>
            </a:prstGeom>
            <a:solidFill>
              <a:srgbClr val="1CABE2">
                <a:alpha val="100000"/>
              </a:srgbClr>
            </a:solidFill>
          </p:spPr>
          <p:txBody>
            <a:bodyPr/>
            <a:lstStyle/>
            <a:p/>
          </p:txBody>
        </p:sp>
        <p:sp>
          <p:nvSpPr>
            <p:cNvPr id="104" name="rc104"/>
            <p:cNvSpPr/>
            <p:nvPr/>
          </p:nvSpPr>
          <p:spPr>
            <a:xfrm>
              <a:off x="6976229" y="3700431"/>
              <a:ext cx="203168" cy="984955"/>
            </a:xfrm>
            <a:prstGeom prst="rect">
              <a:avLst/>
            </a:prstGeom>
            <a:solidFill>
              <a:srgbClr val="80BD41">
                <a:alpha val="100000"/>
              </a:srgbClr>
            </a:solidFill>
          </p:spPr>
          <p:txBody>
            <a:bodyPr/>
            <a:lstStyle/>
            <a:p/>
          </p:txBody>
        </p:sp>
        <p:sp>
          <p:nvSpPr>
            <p:cNvPr id="105" name="rc105"/>
            <p:cNvSpPr/>
            <p:nvPr/>
          </p:nvSpPr>
          <p:spPr>
            <a:xfrm>
              <a:off x="6976229" y="3690482"/>
              <a:ext cx="203168" cy="9949"/>
            </a:xfrm>
            <a:prstGeom prst="rect">
              <a:avLst/>
            </a:prstGeom>
            <a:solidFill>
              <a:srgbClr val="0058AB">
                <a:alpha val="100000"/>
              </a:srgbClr>
            </a:solidFill>
          </p:spPr>
          <p:txBody>
            <a:bodyPr/>
            <a:lstStyle/>
            <a:p/>
          </p:txBody>
        </p:sp>
        <p:sp>
          <p:nvSpPr>
            <p:cNvPr id="106" name="rc106"/>
            <p:cNvSpPr/>
            <p:nvPr/>
          </p:nvSpPr>
          <p:spPr>
            <a:xfrm>
              <a:off x="6976229" y="3700431"/>
              <a:ext cx="203168" cy="0"/>
            </a:xfrm>
            <a:prstGeom prst="rect">
              <a:avLst/>
            </a:prstGeom>
            <a:solidFill>
              <a:srgbClr val="1CABE2">
                <a:alpha val="100000"/>
              </a:srgbClr>
            </a:solidFill>
          </p:spPr>
          <p:txBody>
            <a:bodyPr/>
            <a:lstStyle/>
            <a:p/>
          </p:txBody>
        </p:sp>
        <p:sp>
          <p:nvSpPr>
            <p:cNvPr id="107" name="rc107"/>
            <p:cNvSpPr/>
            <p:nvPr/>
          </p:nvSpPr>
          <p:spPr>
            <a:xfrm>
              <a:off x="7201972" y="3695043"/>
              <a:ext cx="203168" cy="8651"/>
            </a:xfrm>
            <a:prstGeom prst="rect">
              <a:avLst/>
            </a:prstGeom>
            <a:solidFill>
              <a:srgbClr val="F26A21">
                <a:alpha val="100000"/>
              </a:srgbClr>
            </a:solidFill>
          </p:spPr>
          <p:txBody>
            <a:bodyPr/>
            <a:lstStyle/>
            <a:p/>
          </p:txBody>
        </p:sp>
        <p:sp>
          <p:nvSpPr>
            <p:cNvPr id="108" name="rc108"/>
            <p:cNvSpPr/>
            <p:nvPr/>
          </p:nvSpPr>
          <p:spPr>
            <a:xfrm>
              <a:off x="7201972" y="3703695"/>
              <a:ext cx="203168" cy="981692"/>
            </a:xfrm>
            <a:prstGeom prst="rect">
              <a:avLst/>
            </a:prstGeom>
            <a:solidFill>
              <a:srgbClr val="FFC20E">
                <a:alpha val="100000"/>
              </a:srgbClr>
            </a:solidFill>
          </p:spPr>
          <p:txBody>
            <a:bodyPr/>
            <a:lstStyle/>
            <a:p/>
          </p:txBody>
        </p:sp>
        <p:sp>
          <p:nvSpPr>
            <p:cNvPr id="109" name="rc109"/>
            <p:cNvSpPr/>
            <p:nvPr/>
          </p:nvSpPr>
          <p:spPr>
            <a:xfrm>
              <a:off x="7427714" y="3697918"/>
              <a:ext cx="203168" cy="7522"/>
            </a:xfrm>
            <a:prstGeom prst="rect">
              <a:avLst/>
            </a:prstGeom>
            <a:solidFill>
              <a:srgbClr val="F26A21">
                <a:alpha val="100000"/>
              </a:srgbClr>
            </a:solidFill>
          </p:spPr>
          <p:txBody>
            <a:bodyPr/>
            <a:lstStyle/>
            <a:p/>
          </p:txBody>
        </p:sp>
        <p:sp>
          <p:nvSpPr>
            <p:cNvPr id="110" name="rc110"/>
            <p:cNvSpPr/>
            <p:nvPr/>
          </p:nvSpPr>
          <p:spPr>
            <a:xfrm>
              <a:off x="7427714" y="3705440"/>
              <a:ext cx="203168" cy="979946"/>
            </a:xfrm>
            <a:prstGeom prst="rect">
              <a:avLst/>
            </a:prstGeom>
            <a:solidFill>
              <a:srgbClr val="FFC20E">
                <a:alpha val="100000"/>
              </a:srgbClr>
            </a:solidFill>
          </p:spPr>
          <p:txBody>
            <a:bodyPr/>
            <a:lstStyle/>
            <a:p/>
          </p:txBody>
        </p:sp>
        <p:sp>
          <p:nvSpPr>
            <p:cNvPr id="111" name="rc111"/>
            <p:cNvSpPr/>
            <p:nvPr/>
          </p:nvSpPr>
          <p:spPr>
            <a:xfrm>
              <a:off x="7653457" y="3700745"/>
              <a:ext cx="203168" cy="6541"/>
            </a:xfrm>
            <a:prstGeom prst="rect">
              <a:avLst/>
            </a:prstGeom>
            <a:solidFill>
              <a:srgbClr val="F26A21">
                <a:alpha val="100000"/>
              </a:srgbClr>
            </a:solidFill>
          </p:spPr>
          <p:txBody>
            <a:bodyPr/>
            <a:lstStyle/>
            <a:p/>
          </p:txBody>
        </p:sp>
        <p:sp>
          <p:nvSpPr>
            <p:cNvPr id="112" name="rc112"/>
            <p:cNvSpPr/>
            <p:nvPr/>
          </p:nvSpPr>
          <p:spPr>
            <a:xfrm>
              <a:off x="7653457" y="3707287"/>
              <a:ext cx="203168" cy="978100"/>
            </a:xfrm>
            <a:prstGeom prst="rect">
              <a:avLst/>
            </a:prstGeom>
            <a:solidFill>
              <a:srgbClr val="FFC20E">
                <a:alpha val="100000"/>
              </a:srgbClr>
            </a:solidFill>
          </p:spPr>
          <p:txBody>
            <a:bodyPr/>
            <a:lstStyle/>
            <a:p/>
          </p:txBody>
        </p:sp>
        <p:sp>
          <p:nvSpPr>
            <p:cNvPr id="113" name="rc113"/>
            <p:cNvSpPr/>
            <p:nvPr/>
          </p:nvSpPr>
          <p:spPr>
            <a:xfrm>
              <a:off x="7879199" y="3701606"/>
              <a:ext cx="203168" cy="5687"/>
            </a:xfrm>
            <a:prstGeom prst="rect">
              <a:avLst/>
            </a:prstGeom>
            <a:solidFill>
              <a:srgbClr val="F26A21">
                <a:alpha val="100000"/>
              </a:srgbClr>
            </a:solidFill>
          </p:spPr>
          <p:txBody>
            <a:bodyPr/>
            <a:lstStyle/>
            <a:p/>
          </p:txBody>
        </p:sp>
        <p:sp>
          <p:nvSpPr>
            <p:cNvPr id="114" name="rc114"/>
            <p:cNvSpPr/>
            <p:nvPr/>
          </p:nvSpPr>
          <p:spPr>
            <a:xfrm>
              <a:off x="7879199" y="3707294"/>
              <a:ext cx="203168" cy="978092"/>
            </a:xfrm>
            <a:prstGeom prst="rect">
              <a:avLst/>
            </a:prstGeom>
            <a:solidFill>
              <a:srgbClr val="FFC20E">
                <a:alpha val="100000"/>
              </a:srgbClr>
            </a:solidFill>
          </p:spPr>
          <p:txBody>
            <a:bodyPr/>
            <a:lstStyle/>
            <a:p/>
          </p:txBody>
        </p:sp>
        <p:sp>
          <p:nvSpPr>
            <p:cNvPr id="115" name="rc115"/>
            <p:cNvSpPr/>
            <p:nvPr/>
          </p:nvSpPr>
          <p:spPr>
            <a:xfrm>
              <a:off x="8104941" y="3700338"/>
              <a:ext cx="203168" cy="4945"/>
            </a:xfrm>
            <a:prstGeom prst="rect">
              <a:avLst/>
            </a:prstGeom>
            <a:solidFill>
              <a:srgbClr val="F26A21">
                <a:alpha val="100000"/>
              </a:srgbClr>
            </a:solidFill>
          </p:spPr>
          <p:txBody>
            <a:bodyPr/>
            <a:lstStyle/>
            <a:p/>
          </p:txBody>
        </p:sp>
        <p:sp>
          <p:nvSpPr>
            <p:cNvPr id="116" name="rc116"/>
            <p:cNvSpPr/>
            <p:nvPr/>
          </p:nvSpPr>
          <p:spPr>
            <a:xfrm>
              <a:off x="8104941" y="3705284"/>
              <a:ext cx="203168" cy="980103"/>
            </a:xfrm>
            <a:prstGeom prst="rect">
              <a:avLst/>
            </a:prstGeom>
            <a:solidFill>
              <a:srgbClr val="FFC20E">
                <a:alpha val="100000"/>
              </a:srgbClr>
            </a:solidFill>
          </p:spPr>
          <p:txBody>
            <a:bodyPr/>
            <a:lstStyle/>
            <a:p/>
          </p:txBody>
        </p:sp>
        <p:sp>
          <p:nvSpPr>
            <p:cNvPr id="117" name="pl117"/>
            <p:cNvSpPr/>
            <p:nvPr/>
          </p:nvSpPr>
          <p:spPr>
            <a:xfrm>
              <a:off x="1434255" y="2071041"/>
              <a:ext cx="5643558" cy="132037"/>
            </a:xfrm>
            <a:custGeom>
              <a:avLst/>
              <a:pathLst>
                <a:path w="5643558" h="132037">
                  <a:moveTo>
                    <a:pt x="0" y="0"/>
                  </a:moveTo>
                  <a:lnTo>
                    <a:pt x="225742" y="0"/>
                  </a:lnTo>
                  <a:lnTo>
                    <a:pt x="451484" y="26407"/>
                  </a:lnTo>
                  <a:lnTo>
                    <a:pt x="677227" y="0"/>
                  </a:lnTo>
                  <a:lnTo>
                    <a:pt x="902969" y="26407"/>
                  </a:lnTo>
                  <a:lnTo>
                    <a:pt x="1128711" y="132037"/>
                  </a:lnTo>
                  <a:lnTo>
                    <a:pt x="1354454" y="0"/>
                  </a:lnTo>
                  <a:lnTo>
                    <a:pt x="1580196" y="0"/>
                  </a:lnTo>
                  <a:lnTo>
                    <a:pt x="1805938" y="0"/>
                  </a:lnTo>
                  <a:lnTo>
                    <a:pt x="2031681" y="52815"/>
                  </a:lnTo>
                  <a:lnTo>
                    <a:pt x="2257423" y="0"/>
                  </a:lnTo>
                  <a:lnTo>
                    <a:pt x="2483165" y="52815"/>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lnTo>
                    <a:pt x="5643558" y="0"/>
                  </a:lnTo>
                </a:path>
              </a:pathLst>
            </a:custGeom>
            <a:ln w="27101" cap="flat">
              <a:solidFill>
                <a:srgbClr val="0058AB">
                  <a:alpha val="100000"/>
                </a:srgbClr>
              </a:solidFill>
              <a:prstDash val="solid"/>
              <a:round/>
            </a:ln>
          </p:spPr>
          <p:txBody>
            <a:bodyPr/>
            <a:lstStyle/>
            <a:p/>
          </p:txBody>
        </p:sp>
        <p:sp>
          <p:nvSpPr>
            <p:cNvPr id="118" name="pl118"/>
            <p:cNvSpPr/>
            <p:nvPr/>
          </p:nvSpPr>
          <p:spPr>
            <a:xfrm>
              <a:off x="1434255" y="2071041"/>
              <a:ext cx="5643558" cy="158445"/>
            </a:xfrm>
            <a:custGeom>
              <a:avLst/>
              <a:pathLst>
                <a:path w="5643558" h="158445">
                  <a:moveTo>
                    <a:pt x="0" y="79222"/>
                  </a:moveTo>
                  <a:lnTo>
                    <a:pt x="225742" y="52815"/>
                  </a:lnTo>
                  <a:lnTo>
                    <a:pt x="451484" y="26407"/>
                  </a:lnTo>
                  <a:lnTo>
                    <a:pt x="677227" y="0"/>
                  </a:lnTo>
                  <a:lnTo>
                    <a:pt x="902969" y="105630"/>
                  </a:lnTo>
                  <a:lnTo>
                    <a:pt x="1128711" y="158445"/>
                  </a:lnTo>
                  <a:lnTo>
                    <a:pt x="1354454" y="52815"/>
                  </a:lnTo>
                  <a:lnTo>
                    <a:pt x="1580196" y="52815"/>
                  </a:lnTo>
                  <a:lnTo>
                    <a:pt x="1805938" y="52815"/>
                  </a:lnTo>
                  <a:lnTo>
                    <a:pt x="2031681" y="79222"/>
                  </a:lnTo>
                  <a:lnTo>
                    <a:pt x="2257423" y="26407"/>
                  </a:lnTo>
                  <a:lnTo>
                    <a:pt x="2483165" y="52815"/>
                  </a:lnTo>
                  <a:lnTo>
                    <a:pt x="2708908" y="26407"/>
                  </a:lnTo>
                  <a:lnTo>
                    <a:pt x="2934650" y="26407"/>
                  </a:lnTo>
                  <a:lnTo>
                    <a:pt x="3160393" y="26407"/>
                  </a:lnTo>
                  <a:lnTo>
                    <a:pt x="3386135" y="26407"/>
                  </a:lnTo>
                  <a:lnTo>
                    <a:pt x="3611877" y="26407"/>
                  </a:lnTo>
                  <a:lnTo>
                    <a:pt x="3837620" y="26407"/>
                  </a:lnTo>
                  <a:lnTo>
                    <a:pt x="4063362" y="0"/>
                  </a:lnTo>
                  <a:lnTo>
                    <a:pt x="4289104" y="0"/>
                  </a:lnTo>
                  <a:lnTo>
                    <a:pt x="4514847" y="0"/>
                  </a:lnTo>
                  <a:lnTo>
                    <a:pt x="4740589" y="0"/>
                  </a:lnTo>
                  <a:lnTo>
                    <a:pt x="4966331" y="0"/>
                  </a:lnTo>
                  <a:lnTo>
                    <a:pt x="5192074" y="0"/>
                  </a:lnTo>
                  <a:lnTo>
                    <a:pt x="5417816" y="0"/>
                  </a:lnTo>
                  <a:lnTo>
                    <a:pt x="5643558" y="0"/>
                  </a:lnTo>
                </a:path>
              </a:pathLst>
            </a:custGeom>
            <a:ln w="27101" cap="flat">
              <a:solidFill>
                <a:srgbClr val="80BD41">
                  <a:alpha val="100000"/>
                </a:srgbClr>
              </a:solidFill>
              <a:prstDash val="solid"/>
              <a:round/>
            </a:ln>
          </p:spPr>
          <p:txBody>
            <a:bodyPr/>
            <a:lstStyle/>
            <a:p/>
          </p:txBody>
        </p:sp>
        <p:sp>
          <p:nvSpPr>
            <p:cNvPr id="119" name="tx119"/>
            <p:cNvSpPr/>
            <p:nvPr/>
          </p:nvSpPr>
          <p:spPr>
            <a:xfrm>
              <a:off x="136592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2494638"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1" name="tx121"/>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58807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1065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33225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655800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8" name="tx128"/>
            <p:cNvSpPr/>
            <p:nvPr/>
          </p:nvSpPr>
          <p:spPr>
            <a:xfrm>
              <a:off x="678374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9" name="tx129"/>
            <p:cNvSpPr/>
            <p:nvPr/>
          </p:nvSpPr>
          <p:spPr>
            <a:xfrm>
              <a:off x="700948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30" name="tx130"/>
            <p:cNvSpPr/>
            <p:nvPr/>
          </p:nvSpPr>
          <p:spPr>
            <a:xfrm>
              <a:off x="1365926"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2494638"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2" name="tx132"/>
            <p:cNvSpPr/>
            <p:nvPr/>
          </p:nvSpPr>
          <p:spPr>
            <a:xfrm>
              <a:off x="3623350"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4752062"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565503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588077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610651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633225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8" name="tx138"/>
            <p:cNvSpPr/>
            <p:nvPr/>
          </p:nvSpPr>
          <p:spPr>
            <a:xfrm>
              <a:off x="655800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9" name="tx139"/>
            <p:cNvSpPr/>
            <p:nvPr/>
          </p:nvSpPr>
          <p:spPr>
            <a:xfrm>
              <a:off x="678374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40" name="tx140"/>
            <p:cNvSpPr/>
            <p:nvPr/>
          </p:nvSpPr>
          <p:spPr>
            <a:xfrm>
              <a:off x="700948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41" name="tx141"/>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571671" y="404611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3" name="tx143"/>
            <p:cNvSpPr/>
            <p:nvPr/>
          </p:nvSpPr>
          <p:spPr>
            <a:xfrm>
              <a:off x="508103" y="346427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4" name="tx144"/>
            <p:cNvSpPr/>
            <p:nvPr/>
          </p:nvSpPr>
          <p:spPr>
            <a:xfrm>
              <a:off x="508103" y="288242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5" name="tx145"/>
            <p:cNvSpPr/>
            <p:nvPr/>
          </p:nvSpPr>
          <p:spPr>
            <a:xfrm>
              <a:off x="508103" y="230058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6" name="tx146"/>
            <p:cNvSpPr/>
            <p:nvPr/>
          </p:nvSpPr>
          <p:spPr>
            <a:xfrm>
              <a:off x="508103" y="171874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61030" y="3234462"/>
              <a:ext cx="636699" cy="12905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a:t>
              </a:r>
            </a:p>
          </p:txBody>
        </p:sp>
        <p:sp>
          <p:nvSpPr>
            <p:cNvPr id="167" name="tx167"/>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8" name="rc168"/>
            <p:cNvSpPr/>
            <p:nvPr/>
          </p:nvSpPr>
          <p:spPr>
            <a:xfrm>
              <a:off x="1506137" y="5522891"/>
              <a:ext cx="201455" cy="201456"/>
            </a:xfrm>
            <a:prstGeom prst="rect">
              <a:avLst/>
            </a:prstGeom>
            <a:solidFill>
              <a:srgbClr val="80BD41">
                <a:alpha val="100000"/>
              </a:srgbClr>
            </a:solidFill>
          </p:spPr>
          <p:txBody>
            <a:bodyPr/>
            <a:lstStyle/>
            <a:p/>
          </p:txBody>
        </p:sp>
        <p:sp>
          <p:nvSpPr>
            <p:cNvPr id="169" name="rc169"/>
            <p:cNvSpPr/>
            <p:nvPr/>
          </p:nvSpPr>
          <p:spPr>
            <a:xfrm>
              <a:off x="2749833" y="5522891"/>
              <a:ext cx="201456" cy="201456"/>
            </a:xfrm>
            <a:prstGeom prst="rect">
              <a:avLst/>
            </a:prstGeom>
            <a:solidFill>
              <a:srgbClr val="1CABE2">
                <a:alpha val="100000"/>
              </a:srgbClr>
            </a:solidFill>
          </p:spPr>
          <p:txBody>
            <a:bodyPr/>
            <a:lstStyle/>
            <a:p/>
          </p:txBody>
        </p:sp>
        <p:sp>
          <p:nvSpPr>
            <p:cNvPr id="170" name="rc170"/>
            <p:cNvSpPr/>
            <p:nvPr/>
          </p:nvSpPr>
          <p:spPr>
            <a:xfrm>
              <a:off x="3838209" y="5522891"/>
              <a:ext cx="201456" cy="201456"/>
            </a:xfrm>
            <a:prstGeom prst="rect">
              <a:avLst/>
            </a:prstGeom>
            <a:solidFill>
              <a:srgbClr val="0058AB">
                <a:alpha val="100000"/>
              </a:srgbClr>
            </a:solidFill>
          </p:spPr>
          <p:txBody>
            <a:bodyPr/>
            <a:lstStyle/>
            <a:p/>
          </p:txBody>
        </p:sp>
        <p:sp>
          <p:nvSpPr>
            <p:cNvPr id="171" name="rc171"/>
            <p:cNvSpPr/>
            <p:nvPr/>
          </p:nvSpPr>
          <p:spPr>
            <a:xfrm>
              <a:off x="4833542" y="5522891"/>
              <a:ext cx="201456" cy="201456"/>
            </a:xfrm>
            <a:prstGeom prst="rect">
              <a:avLst/>
            </a:prstGeom>
            <a:solidFill>
              <a:srgbClr val="FFC20E">
                <a:alpha val="100000"/>
              </a:srgbClr>
            </a:solidFill>
          </p:spPr>
          <p:txBody>
            <a:bodyPr/>
            <a:lstStyle/>
            <a:p/>
          </p:txBody>
        </p:sp>
        <p:sp>
          <p:nvSpPr>
            <p:cNvPr id="172" name="rc172"/>
            <p:cNvSpPr/>
            <p:nvPr/>
          </p:nvSpPr>
          <p:spPr>
            <a:xfrm>
              <a:off x="6846407" y="5522891"/>
              <a:ext cx="201455" cy="201456"/>
            </a:xfrm>
            <a:prstGeom prst="rect">
              <a:avLst/>
            </a:prstGeom>
            <a:solidFill>
              <a:srgbClr val="F26A21">
                <a:alpha val="100000"/>
              </a:srgbClr>
            </a:solidFill>
          </p:spPr>
          <p:txBody>
            <a:bodyPr/>
            <a:lstStyle/>
            <a:p/>
          </p:txBody>
        </p:sp>
        <p:sp>
          <p:nvSpPr>
            <p:cNvPr id="173" name="tx173"/>
            <p:cNvSpPr/>
            <p:nvPr/>
          </p:nvSpPr>
          <p:spPr>
            <a:xfrm>
              <a:off x="1786182" y="5545856"/>
              <a:ext cx="885062"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completo</a:t>
              </a:r>
            </a:p>
          </p:txBody>
        </p:sp>
        <p:sp>
          <p:nvSpPr>
            <p:cNvPr id="174" name="tx174"/>
            <p:cNvSpPr/>
            <p:nvPr/>
          </p:nvSpPr>
          <p:spPr>
            <a:xfrm>
              <a:off x="3029878"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75" name="tx175"/>
            <p:cNvSpPr/>
            <p:nvPr/>
          </p:nvSpPr>
          <p:spPr>
            <a:xfrm>
              <a:off x="411825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Dose zero</a:t>
              </a:r>
            </a:p>
          </p:txBody>
        </p:sp>
        <p:sp>
          <p:nvSpPr>
            <p:cNvPr id="176" name="tx176"/>
            <p:cNvSpPr/>
            <p:nvPr/>
          </p:nvSpPr>
          <p:spPr>
            <a:xfrm>
              <a:off x="5113587" y="5545856"/>
              <a:ext cx="165423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Meta de vacinação IA2030</a:t>
              </a:r>
            </a:p>
          </p:txBody>
        </p:sp>
        <p:sp>
          <p:nvSpPr>
            <p:cNvPr id="177" name="tx177"/>
            <p:cNvSpPr/>
            <p:nvPr/>
          </p:nvSpPr>
          <p:spPr>
            <a:xfrm>
              <a:off x="7126452" y="5571436"/>
              <a:ext cx="101719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Meta IA2030 ZD</a:t>
              </a:r>
            </a:p>
          </p:txBody>
        </p:sp>
        <p:sp>
          <p:nvSpPr>
            <p:cNvPr id="178" name="pl178"/>
            <p:cNvSpPr/>
            <p:nvPr/>
          </p:nvSpPr>
          <p:spPr>
            <a:xfrm>
              <a:off x="3532410"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799510"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81" name="tx181"/>
            <p:cNvSpPr/>
            <p:nvPr/>
          </p:nvSpPr>
          <p:spPr>
            <a:xfrm>
              <a:off x="5144229"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82" name="tx182"/>
            <p:cNvSpPr/>
            <p:nvPr/>
          </p:nvSpPr>
          <p:spPr>
            <a:xfrm>
              <a:off x="983899" y="1330710"/>
              <a:ext cx="79482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 vacina DTP (%), número de crianças totalmente, parcialmente e não vacinadas com a vacina</a:t>
              </a:r>
            </a:p>
          </p:txBody>
        </p:sp>
        <p:sp>
          <p:nvSpPr>
            <p:cNvPr id="183" name="tx183"/>
            <p:cNvSpPr/>
            <p:nvPr/>
          </p:nvSpPr>
          <p:spPr>
            <a:xfrm>
              <a:off x="983899" y="1513317"/>
              <a:ext cx="622535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entre 2000 e 2025 e projeções para 2030 com base na meta IA2030 , Portugal</a:t>
              </a:r>
            </a:p>
          </p:txBody>
        </p:sp>
        <p:sp>
          <p:nvSpPr>
            <p:cNvPr id="184" name="tx184"/>
            <p:cNvSpPr/>
            <p:nvPr/>
          </p:nvSpPr>
          <p:spPr>
            <a:xfrm>
              <a:off x="3954557" y="6347035"/>
              <a:ext cx="4702323"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Fontes: Estimativas da OMS/UNICEF sobre a cobertura nacional de imunização, revisão 2025;</a:t>
              </a:r>
            </a:p>
          </p:txBody>
        </p:sp>
        <p:sp>
          <p:nvSpPr>
            <p:cNvPr id="185" name="tx185"/>
            <p:cNvSpPr/>
            <p:nvPr/>
          </p:nvSpPr>
          <p:spPr>
            <a:xfrm>
              <a:off x="1009343" y="6466099"/>
              <a:ext cx="764753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Nações Unidas, Departamento de Assuntos Económicos e Sociais, Divisão de População (2024). Perspetivas da População Mundial 2024, Edição Online.</a:t>
              </a:r>
            </a:p>
          </p:txBody>
        </p:sp>
        <p:sp>
          <p:nvSpPr>
            <p:cNvPr id="186" name="tx186"/>
            <p:cNvSpPr/>
            <p:nvPr/>
          </p:nvSpPr>
          <p:spPr>
            <a:xfrm>
              <a:off x="-271039" y="6586855"/>
              <a:ext cx="89279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Agenda de Imunização 2030 (IA2030) apela a todos os países para que reduzam em metade, até 2030, o número de crianças que não receberam nenhuma dose em 2019.</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IA2030 apela a todos os países para que reduzam em metade, até 2030, o número de crianças que não receberam nenhuma dose em 2019. Este gráfico mostra o número anual de crianças que precisam ser vacinadas para atingir a meta de ZD.
A IA2030 apela a todos os países para que reduzam para metade, até 2030, o número de crianças que não receberam nenhuma dose em 2019. Este gráfico mostra o número anual de crianças que é necessário vacinar para atingir a meta ZD.
Prevê-se que Portugal registe um  declínio no número de bebés sobreviventes até 2030. Para atingir a meta «ZD» da IA2030, os esforços atuais seriam suficientes; no entanto, os países devem intensificar os seus esforços para ir além das metas.</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Portugal está no bom caminho para reduzir para metade o número de crianças que não receberam nenhuma dose até 2030, mas para manter este progresso será necessário continuar a reforçar os sistemas de vacinação.</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74148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66237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58326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528104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420192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12281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04370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4643285"/>
              <a:ext cx="217589" cy="637755"/>
            </a:xfrm>
            <a:prstGeom prst="rect">
              <a:avLst/>
            </a:prstGeom>
            <a:solidFill>
              <a:srgbClr val="0058AB">
                <a:alpha val="100000"/>
              </a:srgbClr>
            </a:solidFill>
          </p:spPr>
          <p:txBody>
            <a:bodyPr/>
            <a:lstStyle/>
            <a:p/>
          </p:txBody>
        </p:sp>
        <p:sp>
          <p:nvSpPr>
            <p:cNvPr id="40" name="rc40"/>
            <p:cNvSpPr/>
            <p:nvPr/>
          </p:nvSpPr>
          <p:spPr>
            <a:xfrm>
              <a:off x="1472058" y="4675119"/>
              <a:ext cx="217589" cy="605921"/>
            </a:xfrm>
            <a:prstGeom prst="rect">
              <a:avLst/>
            </a:prstGeom>
            <a:solidFill>
              <a:srgbClr val="0058AB">
                <a:alpha val="100000"/>
              </a:srgbClr>
            </a:solidFill>
          </p:spPr>
          <p:txBody>
            <a:bodyPr/>
            <a:lstStyle/>
            <a:p/>
          </p:txBody>
        </p:sp>
        <p:sp>
          <p:nvSpPr>
            <p:cNvPr id="41" name="rc41"/>
            <p:cNvSpPr/>
            <p:nvPr/>
          </p:nvSpPr>
          <p:spPr>
            <a:xfrm>
              <a:off x="1713825" y="4061644"/>
              <a:ext cx="217589" cy="1219396"/>
            </a:xfrm>
            <a:prstGeom prst="rect">
              <a:avLst/>
            </a:prstGeom>
            <a:solidFill>
              <a:srgbClr val="0058AB">
                <a:alpha val="100000"/>
              </a:srgbClr>
            </a:solidFill>
          </p:spPr>
          <p:txBody>
            <a:bodyPr/>
            <a:lstStyle/>
            <a:p/>
          </p:txBody>
        </p:sp>
        <p:sp>
          <p:nvSpPr>
            <p:cNvPr id="42" name="rc42"/>
            <p:cNvSpPr/>
            <p:nvPr/>
          </p:nvSpPr>
          <p:spPr>
            <a:xfrm>
              <a:off x="1955592" y="4678896"/>
              <a:ext cx="217589" cy="602144"/>
            </a:xfrm>
            <a:prstGeom prst="rect">
              <a:avLst/>
            </a:prstGeom>
            <a:solidFill>
              <a:srgbClr val="0058AB">
                <a:alpha val="100000"/>
              </a:srgbClr>
            </a:solidFill>
          </p:spPr>
          <p:txBody>
            <a:bodyPr/>
            <a:lstStyle/>
            <a:p/>
          </p:txBody>
        </p:sp>
        <p:sp>
          <p:nvSpPr>
            <p:cNvPr id="43" name="rc43"/>
            <p:cNvSpPr/>
            <p:nvPr/>
          </p:nvSpPr>
          <p:spPr>
            <a:xfrm>
              <a:off x="2197358" y="4105887"/>
              <a:ext cx="217589" cy="1175152"/>
            </a:xfrm>
            <a:prstGeom prst="rect">
              <a:avLst/>
            </a:prstGeom>
            <a:solidFill>
              <a:srgbClr val="0058AB">
                <a:alpha val="100000"/>
              </a:srgbClr>
            </a:solidFill>
          </p:spPr>
          <p:txBody>
            <a:bodyPr/>
            <a:lstStyle/>
            <a:p/>
          </p:txBody>
        </p:sp>
        <p:sp>
          <p:nvSpPr>
            <p:cNvPr id="44" name="rc44"/>
            <p:cNvSpPr/>
            <p:nvPr/>
          </p:nvSpPr>
          <p:spPr>
            <a:xfrm>
              <a:off x="2439125" y="1768531"/>
              <a:ext cx="217589" cy="3512509"/>
            </a:xfrm>
            <a:prstGeom prst="rect">
              <a:avLst/>
            </a:prstGeom>
            <a:solidFill>
              <a:srgbClr val="0058AB">
                <a:alpha val="100000"/>
              </a:srgbClr>
            </a:solidFill>
          </p:spPr>
          <p:txBody>
            <a:bodyPr/>
            <a:lstStyle/>
            <a:p/>
          </p:txBody>
        </p:sp>
        <p:sp>
          <p:nvSpPr>
            <p:cNvPr id="45" name="rc45"/>
            <p:cNvSpPr/>
            <p:nvPr/>
          </p:nvSpPr>
          <p:spPr>
            <a:xfrm>
              <a:off x="2680891" y="4715046"/>
              <a:ext cx="217589" cy="565994"/>
            </a:xfrm>
            <a:prstGeom prst="rect">
              <a:avLst/>
            </a:prstGeom>
            <a:solidFill>
              <a:srgbClr val="0058AB">
                <a:alpha val="100000"/>
              </a:srgbClr>
            </a:solidFill>
          </p:spPr>
          <p:txBody>
            <a:bodyPr/>
            <a:lstStyle/>
            <a:p/>
          </p:txBody>
        </p:sp>
        <p:sp>
          <p:nvSpPr>
            <p:cNvPr id="46" name="rc46"/>
            <p:cNvSpPr/>
            <p:nvPr/>
          </p:nvSpPr>
          <p:spPr>
            <a:xfrm>
              <a:off x="2922658" y="4729074"/>
              <a:ext cx="217589" cy="551965"/>
            </a:xfrm>
            <a:prstGeom prst="rect">
              <a:avLst/>
            </a:prstGeom>
            <a:solidFill>
              <a:srgbClr val="0058AB">
                <a:alpha val="100000"/>
              </a:srgbClr>
            </a:solidFill>
          </p:spPr>
          <p:txBody>
            <a:bodyPr/>
            <a:lstStyle/>
            <a:p/>
          </p:txBody>
        </p:sp>
        <p:sp>
          <p:nvSpPr>
            <p:cNvPr id="47" name="rc47"/>
            <p:cNvSpPr/>
            <p:nvPr/>
          </p:nvSpPr>
          <p:spPr>
            <a:xfrm>
              <a:off x="3164425" y="4722600"/>
              <a:ext cx="217589" cy="558440"/>
            </a:xfrm>
            <a:prstGeom prst="rect">
              <a:avLst/>
            </a:prstGeom>
            <a:solidFill>
              <a:srgbClr val="0058AB">
                <a:alpha val="100000"/>
              </a:srgbClr>
            </a:solidFill>
          </p:spPr>
          <p:txBody>
            <a:bodyPr/>
            <a:lstStyle/>
            <a:p/>
          </p:txBody>
        </p:sp>
        <p:sp>
          <p:nvSpPr>
            <p:cNvPr id="48" name="rc48"/>
            <p:cNvSpPr/>
            <p:nvPr/>
          </p:nvSpPr>
          <p:spPr>
            <a:xfrm>
              <a:off x="3406191" y="3671545"/>
              <a:ext cx="217589" cy="1609495"/>
            </a:xfrm>
            <a:prstGeom prst="rect">
              <a:avLst/>
            </a:prstGeom>
            <a:solidFill>
              <a:srgbClr val="0058AB">
                <a:alpha val="100000"/>
              </a:srgbClr>
            </a:solidFill>
          </p:spPr>
          <p:txBody>
            <a:bodyPr/>
            <a:lstStyle/>
            <a:p/>
          </p:txBody>
        </p:sp>
        <p:sp>
          <p:nvSpPr>
            <p:cNvPr id="49" name="rc49"/>
            <p:cNvSpPr/>
            <p:nvPr/>
          </p:nvSpPr>
          <p:spPr>
            <a:xfrm>
              <a:off x="3647958" y="4738786"/>
              <a:ext cx="217589" cy="542253"/>
            </a:xfrm>
            <a:prstGeom prst="rect">
              <a:avLst/>
            </a:prstGeom>
            <a:solidFill>
              <a:srgbClr val="0058AB">
                <a:alpha val="100000"/>
              </a:srgbClr>
            </a:solidFill>
          </p:spPr>
          <p:txBody>
            <a:bodyPr/>
            <a:lstStyle/>
            <a:p/>
          </p:txBody>
        </p:sp>
        <p:sp>
          <p:nvSpPr>
            <p:cNvPr id="50" name="rc50"/>
            <p:cNvSpPr/>
            <p:nvPr/>
          </p:nvSpPr>
          <p:spPr>
            <a:xfrm>
              <a:off x="3889725" y="3722263"/>
              <a:ext cx="217589" cy="1558777"/>
            </a:xfrm>
            <a:prstGeom prst="rect">
              <a:avLst/>
            </a:prstGeom>
            <a:solidFill>
              <a:srgbClr val="0058AB">
                <a:alpha val="100000"/>
              </a:srgbClr>
            </a:solidFill>
          </p:spPr>
          <p:txBody>
            <a:bodyPr/>
            <a:lstStyle/>
            <a:p/>
          </p:txBody>
        </p:sp>
        <p:sp>
          <p:nvSpPr>
            <p:cNvPr id="51" name="rc51"/>
            <p:cNvSpPr/>
            <p:nvPr/>
          </p:nvSpPr>
          <p:spPr>
            <a:xfrm>
              <a:off x="4131491" y="4798137"/>
              <a:ext cx="217589" cy="482902"/>
            </a:xfrm>
            <a:prstGeom prst="rect">
              <a:avLst/>
            </a:prstGeom>
            <a:solidFill>
              <a:srgbClr val="0058AB">
                <a:alpha val="100000"/>
              </a:srgbClr>
            </a:solidFill>
          </p:spPr>
          <p:txBody>
            <a:bodyPr/>
            <a:lstStyle/>
            <a:p/>
          </p:txBody>
        </p:sp>
        <p:sp>
          <p:nvSpPr>
            <p:cNvPr id="52" name="rc52"/>
            <p:cNvSpPr/>
            <p:nvPr/>
          </p:nvSpPr>
          <p:spPr>
            <a:xfrm>
              <a:off x="4373258" y="4834288"/>
              <a:ext cx="217589" cy="446752"/>
            </a:xfrm>
            <a:prstGeom prst="rect">
              <a:avLst/>
            </a:prstGeom>
            <a:solidFill>
              <a:srgbClr val="0058AB">
                <a:alpha val="100000"/>
              </a:srgbClr>
            </a:solidFill>
          </p:spPr>
          <p:txBody>
            <a:bodyPr/>
            <a:lstStyle/>
            <a:p/>
          </p:txBody>
        </p:sp>
        <p:sp>
          <p:nvSpPr>
            <p:cNvPr id="53" name="rc53"/>
            <p:cNvSpPr/>
            <p:nvPr/>
          </p:nvSpPr>
          <p:spPr>
            <a:xfrm>
              <a:off x="4615025" y="4838604"/>
              <a:ext cx="217589" cy="442435"/>
            </a:xfrm>
            <a:prstGeom prst="rect">
              <a:avLst/>
            </a:prstGeom>
            <a:solidFill>
              <a:srgbClr val="0058AB">
                <a:alpha val="100000"/>
              </a:srgbClr>
            </a:solidFill>
          </p:spPr>
          <p:txBody>
            <a:bodyPr/>
            <a:lstStyle/>
            <a:p/>
          </p:txBody>
        </p:sp>
        <p:sp>
          <p:nvSpPr>
            <p:cNvPr id="54" name="rc54"/>
            <p:cNvSpPr/>
            <p:nvPr/>
          </p:nvSpPr>
          <p:spPr>
            <a:xfrm>
              <a:off x="4856791" y="4824576"/>
              <a:ext cx="217589" cy="456464"/>
            </a:xfrm>
            <a:prstGeom prst="rect">
              <a:avLst/>
            </a:prstGeom>
            <a:solidFill>
              <a:srgbClr val="0058AB">
                <a:alpha val="100000"/>
              </a:srgbClr>
            </a:solidFill>
          </p:spPr>
          <p:txBody>
            <a:bodyPr/>
            <a:lstStyle/>
            <a:p/>
          </p:txBody>
        </p:sp>
        <p:sp>
          <p:nvSpPr>
            <p:cNvPr id="55" name="rc55"/>
            <p:cNvSpPr/>
            <p:nvPr/>
          </p:nvSpPr>
          <p:spPr>
            <a:xfrm>
              <a:off x="5098558" y="4815943"/>
              <a:ext cx="217589" cy="465097"/>
            </a:xfrm>
            <a:prstGeom prst="rect">
              <a:avLst/>
            </a:prstGeom>
            <a:solidFill>
              <a:srgbClr val="0058AB">
                <a:alpha val="100000"/>
              </a:srgbClr>
            </a:solidFill>
          </p:spPr>
          <p:txBody>
            <a:bodyPr/>
            <a:lstStyle/>
            <a:p/>
          </p:txBody>
        </p:sp>
        <p:sp>
          <p:nvSpPr>
            <p:cNvPr id="56" name="rc56"/>
            <p:cNvSpPr/>
            <p:nvPr/>
          </p:nvSpPr>
          <p:spPr>
            <a:xfrm>
              <a:off x="5340325" y="4820259"/>
              <a:ext cx="217589" cy="460780"/>
            </a:xfrm>
            <a:prstGeom prst="rect">
              <a:avLst/>
            </a:prstGeom>
            <a:solidFill>
              <a:srgbClr val="0058AB">
                <a:alpha val="100000"/>
              </a:srgbClr>
            </a:solidFill>
          </p:spPr>
          <p:txBody>
            <a:bodyPr/>
            <a:lstStyle/>
            <a:p/>
          </p:txBody>
        </p:sp>
        <p:sp>
          <p:nvSpPr>
            <p:cNvPr id="57" name="rc57"/>
            <p:cNvSpPr/>
            <p:nvPr/>
          </p:nvSpPr>
          <p:spPr>
            <a:xfrm>
              <a:off x="5582091" y="4818101"/>
              <a:ext cx="217589" cy="462938"/>
            </a:xfrm>
            <a:prstGeom prst="rect">
              <a:avLst/>
            </a:prstGeom>
            <a:solidFill>
              <a:srgbClr val="0058AB">
                <a:alpha val="100000"/>
              </a:srgbClr>
            </a:solidFill>
          </p:spPr>
          <p:txBody>
            <a:bodyPr/>
            <a:lstStyle/>
            <a:p/>
          </p:txBody>
        </p:sp>
        <p:sp>
          <p:nvSpPr>
            <p:cNvPr id="58" name="rc58"/>
            <p:cNvSpPr/>
            <p:nvPr/>
          </p:nvSpPr>
          <p:spPr>
            <a:xfrm>
              <a:off x="5823858" y="4822417"/>
              <a:ext cx="217589" cy="458622"/>
            </a:xfrm>
            <a:prstGeom prst="rect">
              <a:avLst/>
            </a:prstGeom>
            <a:solidFill>
              <a:srgbClr val="0058AB">
                <a:alpha val="100000"/>
              </a:srgbClr>
            </a:solidFill>
          </p:spPr>
          <p:txBody>
            <a:bodyPr/>
            <a:lstStyle/>
            <a:p/>
          </p:txBody>
        </p:sp>
        <p:sp>
          <p:nvSpPr>
            <p:cNvPr id="59" name="rc59"/>
            <p:cNvSpPr/>
            <p:nvPr/>
          </p:nvSpPr>
          <p:spPr>
            <a:xfrm>
              <a:off x="6065625" y="4832129"/>
              <a:ext cx="217589" cy="448910"/>
            </a:xfrm>
            <a:prstGeom prst="rect">
              <a:avLst/>
            </a:prstGeom>
            <a:solidFill>
              <a:srgbClr val="0058AB">
                <a:alpha val="100000"/>
              </a:srgbClr>
            </a:solidFill>
          </p:spPr>
          <p:txBody>
            <a:bodyPr/>
            <a:lstStyle/>
            <a:p/>
          </p:txBody>
        </p:sp>
        <p:sp>
          <p:nvSpPr>
            <p:cNvPr id="60" name="rc60"/>
            <p:cNvSpPr/>
            <p:nvPr/>
          </p:nvSpPr>
          <p:spPr>
            <a:xfrm>
              <a:off x="6307391" y="4861805"/>
              <a:ext cx="217589" cy="419234"/>
            </a:xfrm>
            <a:prstGeom prst="rect">
              <a:avLst/>
            </a:prstGeom>
            <a:solidFill>
              <a:srgbClr val="0058AB">
                <a:alpha val="100000"/>
              </a:srgbClr>
            </a:solidFill>
          </p:spPr>
          <p:txBody>
            <a:bodyPr/>
            <a:lstStyle/>
            <a:p/>
          </p:txBody>
        </p:sp>
        <p:sp>
          <p:nvSpPr>
            <p:cNvPr id="61" name="rc61"/>
            <p:cNvSpPr/>
            <p:nvPr/>
          </p:nvSpPr>
          <p:spPr>
            <a:xfrm>
              <a:off x="6549158" y="4827273"/>
              <a:ext cx="217589" cy="453766"/>
            </a:xfrm>
            <a:prstGeom prst="rect">
              <a:avLst/>
            </a:prstGeom>
            <a:solidFill>
              <a:srgbClr val="0058AB">
                <a:alpha val="100000"/>
              </a:srgbClr>
            </a:solidFill>
          </p:spPr>
          <p:txBody>
            <a:bodyPr/>
            <a:lstStyle/>
            <a:p/>
          </p:txBody>
        </p:sp>
        <p:sp>
          <p:nvSpPr>
            <p:cNvPr id="62" name="rc62"/>
            <p:cNvSpPr/>
            <p:nvPr/>
          </p:nvSpPr>
          <p:spPr>
            <a:xfrm>
              <a:off x="6790924" y="4814324"/>
              <a:ext cx="217589" cy="466715"/>
            </a:xfrm>
            <a:prstGeom prst="rect">
              <a:avLst/>
            </a:prstGeom>
            <a:solidFill>
              <a:srgbClr val="0058AB">
                <a:alpha val="100000"/>
              </a:srgbClr>
            </a:solidFill>
          </p:spPr>
          <p:txBody>
            <a:bodyPr/>
            <a:lstStyle/>
            <a:p/>
          </p:txBody>
        </p:sp>
        <p:sp>
          <p:nvSpPr>
            <p:cNvPr id="63" name="rc63"/>
            <p:cNvSpPr/>
            <p:nvPr/>
          </p:nvSpPr>
          <p:spPr>
            <a:xfrm>
              <a:off x="7032691" y="4817022"/>
              <a:ext cx="217589" cy="464018"/>
            </a:xfrm>
            <a:prstGeom prst="rect">
              <a:avLst/>
            </a:prstGeom>
            <a:solidFill>
              <a:srgbClr val="0058AB">
                <a:alpha val="100000"/>
              </a:srgbClr>
            </a:solidFill>
          </p:spPr>
          <p:txBody>
            <a:bodyPr/>
            <a:lstStyle/>
            <a:p/>
          </p:txBody>
        </p:sp>
        <p:sp>
          <p:nvSpPr>
            <p:cNvPr id="64" name="rc64"/>
            <p:cNvSpPr/>
            <p:nvPr/>
          </p:nvSpPr>
          <p:spPr>
            <a:xfrm>
              <a:off x="7274458" y="4819720"/>
              <a:ext cx="217589" cy="461320"/>
            </a:xfrm>
            <a:prstGeom prst="rect">
              <a:avLst/>
            </a:prstGeom>
            <a:solidFill>
              <a:srgbClr val="0058AB">
                <a:alpha val="100000"/>
              </a:srgbClr>
            </a:solidFill>
          </p:spPr>
          <p:txBody>
            <a:bodyPr/>
            <a:lstStyle/>
            <a:p/>
          </p:txBody>
        </p:sp>
        <p:sp>
          <p:nvSpPr>
            <p:cNvPr id="65" name="rc65"/>
            <p:cNvSpPr/>
            <p:nvPr/>
          </p:nvSpPr>
          <p:spPr>
            <a:xfrm>
              <a:off x="8483291" y="5051729"/>
              <a:ext cx="217589" cy="229311"/>
            </a:xfrm>
            <a:prstGeom prst="rect">
              <a:avLst/>
            </a:prstGeom>
            <a:solidFill>
              <a:srgbClr val="69DBFF">
                <a:alpha val="100000"/>
              </a:srgbClr>
            </a:solidFill>
          </p:spPr>
          <p:txBody>
            <a:bodyPr/>
            <a:lstStyle/>
            <a:p/>
          </p:txBody>
        </p:sp>
        <p:sp>
          <p:nvSpPr>
            <p:cNvPr id="66" name="pl66"/>
            <p:cNvSpPr/>
            <p:nvPr/>
          </p:nvSpPr>
          <p:spPr>
            <a:xfrm>
              <a:off x="6174420" y="4822417"/>
              <a:ext cx="2417666" cy="229311"/>
            </a:xfrm>
            <a:custGeom>
              <a:avLst/>
              <a:pathLst>
                <a:path w="2417666" h="229311">
                  <a:moveTo>
                    <a:pt x="0" y="0"/>
                  </a:moveTo>
                  <a:lnTo>
                    <a:pt x="241766" y="22931"/>
                  </a:lnTo>
                  <a:lnTo>
                    <a:pt x="483533" y="45862"/>
                  </a:lnTo>
                  <a:lnTo>
                    <a:pt x="725299" y="68793"/>
                  </a:lnTo>
                  <a:lnTo>
                    <a:pt x="967066" y="91724"/>
                  </a:lnTo>
                  <a:lnTo>
                    <a:pt x="1208833" y="114655"/>
                  </a:lnTo>
                  <a:lnTo>
                    <a:pt x="1450599" y="137586"/>
                  </a:lnTo>
                  <a:lnTo>
                    <a:pt x="1692366" y="160517"/>
                  </a:lnTo>
                  <a:lnTo>
                    <a:pt x="1934133" y="183449"/>
                  </a:lnTo>
                  <a:lnTo>
                    <a:pt x="2175899" y="206380"/>
                  </a:lnTo>
                  <a:lnTo>
                    <a:pt x="2417666" y="229311"/>
                  </a:lnTo>
                </a:path>
              </a:pathLst>
            </a:custGeom>
            <a:ln w="13550" cap="flat">
              <a:solidFill>
                <a:srgbClr val="000000">
                  <a:alpha val="100000"/>
                </a:srgbClr>
              </a:solidFill>
              <a:prstDash val="solid"/>
              <a:round/>
            </a:ln>
          </p:spPr>
          <p:txBody>
            <a:bodyPr/>
            <a:lstStyle/>
            <a:p/>
          </p:txBody>
        </p:sp>
        <p:sp>
          <p:nvSpPr>
            <p:cNvPr id="67" name="pt67"/>
            <p:cNvSpPr/>
            <p:nvPr/>
          </p:nvSpPr>
          <p:spPr>
            <a:xfrm>
              <a:off x="6149594" y="47975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48205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48434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48663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48893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49122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49351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49581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49810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50039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50269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523840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414449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0" name="tx80"/>
            <p:cNvSpPr/>
            <p:nvPr/>
          </p:nvSpPr>
          <p:spPr>
            <a:xfrm>
              <a:off x="508103" y="306538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1" name="tx81"/>
            <p:cNvSpPr/>
            <p:nvPr/>
          </p:nvSpPr>
          <p:spPr>
            <a:xfrm>
              <a:off x="508103" y="198627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2" name="tx82"/>
            <p:cNvSpPr/>
            <p:nvPr/>
          </p:nvSpPr>
          <p:spPr>
            <a:xfrm rot="-5400000">
              <a:off x="121819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45996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0173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43470"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8526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2703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66879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1056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5232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9409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3586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7762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1939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61136"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0292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4469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8646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2822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6999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1176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5352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9529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3706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78803"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2059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6236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6236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61207" y="3460256"/>
              <a:ext cx="1281174" cy="12905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sem dose</a:t>
              </a:r>
            </a:p>
          </p:txBody>
        </p:sp>
        <p:sp>
          <p:nvSpPr>
            <p:cNvPr id="111" name="rc111"/>
            <p:cNvSpPr/>
            <p:nvPr/>
          </p:nvSpPr>
          <p:spPr>
            <a:xfrm>
              <a:off x="3629600" y="6141404"/>
              <a:ext cx="201456" cy="201456"/>
            </a:xfrm>
            <a:prstGeom prst="rect">
              <a:avLst/>
            </a:prstGeom>
            <a:solidFill>
              <a:srgbClr val="0058AB">
                <a:alpha val="100000"/>
              </a:srgbClr>
            </a:solidFill>
          </p:spPr>
          <p:txBody>
            <a:bodyPr/>
            <a:lstStyle/>
            <a:p/>
          </p:txBody>
        </p:sp>
        <p:sp>
          <p:nvSpPr>
            <p:cNvPr id="112" name="rc112"/>
            <p:cNvSpPr/>
            <p:nvPr/>
          </p:nvSpPr>
          <p:spPr>
            <a:xfrm>
              <a:off x="4531686" y="6141404"/>
              <a:ext cx="201456" cy="201456"/>
            </a:xfrm>
            <a:prstGeom prst="rect">
              <a:avLst/>
            </a:prstGeom>
            <a:solidFill>
              <a:srgbClr val="69DBFF">
                <a:alpha val="100000"/>
              </a:srgbClr>
            </a:solidFill>
          </p:spPr>
          <p:txBody>
            <a:bodyPr/>
            <a:lstStyle/>
            <a:p/>
          </p:txBody>
        </p:sp>
        <p:sp>
          <p:nvSpPr>
            <p:cNvPr id="113" name="tx113"/>
            <p:cNvSpPr/>
            <p:nvPr/>
          </p:nvSpPr>
          <p:spPr>
            <a:xfrm>
              <a:off x="3909645" y="619049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616232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783250" y="1332102"/>
              <a:ext cx="6364671"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crianças sem vacinação, 2000-2025 e meta para 2030, Portugal</a:t>
              </a:r>
            </a:p>
          </p:txBody>
        </p:sp>
        <p:sp>
          <p:nvSpPr>
            <p:cNvPr id="116" name="tx116"/>
            <p:cNvSpPr/>
            <p:nvPr/>
          </p:nvSpPr>
          <p:spPr>
            <a:xfrm>
              <a:off x="5129850" y="646773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17" name="tx117"/>
            <p:cNvSpPr/>
            <p:nvPr/>
          </p:nvSpPr>
          <p:spPr>
            <a:xfrm>
              <a:off x="-15608123" y="6586855"/>
              <a:ext cx="246825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Agenda de Imunização 2030 (IA2030) apela a todos os países para que reduzam para metade, até 2030, o número de crianças que não receberam nenhuma dose em 2019. As barras azuis escuras representam o número estimado de crianças sem vacinação em 2000-2025, enquanto a barra azul clara representa o número alvo de crianças sem vacinação até 2030. A linha e os pontos mostram o progresso anual e a trajetória para atingir a meta até 2030, com base numa redução linear.</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IA2030 visa não deixar ninguém para trás em matéria de imunização e apela a todos os países para que reduzam para metade o número de crianças sem nenhuma dose até 2030.
Este gráfico mostra:
• Número estimado de crianças sem nenhuma dose em 2000-2025 (barras azuis escuras)
• Meta de nenhuma dose até 2030 (barra azul clara)
• Trajetória para atingir a meta de 2030 com base em um declínio linear (pontos)
Em 2025, o número de crianças que não receberam nenhuma dose era aproximadamente 34 % superior ao número anual proposto para atingir a meta, com base numa trajetória linear de diminuição.</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o número de crianças que não receberam nenhuma dose situava-se 34 % acima da meta anual da IA2030, o que coloca a meta para 2030 em sério risco, a menos que se tomem medidas urgentes.</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243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569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895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221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406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732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058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384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980234"/>
              <a:ext cx="239888" cy="1327786"/>
            </a:xfrm>
            <a:prstGeom prst="rect">
              <a:avLst/>
            </a:prstGeom>
            <a:solidFill>
              <a:srgbClr val="80BD41">
                <a:alpha val="100000"/>
              </a:srgbClr>
            </a:solidFill>
          </p:spPr>
          <p:txBody>
            <a:bodyPr/>
            <a:lstStyle/>
            <a:p/>
          </p:txBody>
        </p:sp>
        <p:sp>
          <p:nvSpPr>
            <p:cNvPr id="26" name="rc26"/>
            <p:cNvSpPr/>
            <p:nvPr/>
          </p:nvSpPr>
          <p:spPr>
            <a:xfrm>
              <a:off x="1296273" y="2966844"/>
              <a:ext cx="239888" cy="13390"/>
            </a:xfrm>
            <a:prstGeom prst="rect">
              <a:avLst/>
            </a:prstGeom>
            <a:solidFill>
              <a:srgbClr val="1CABE2">
                <a:alpha val="100000"/>
              </a:srgbClr>
            </a:solidFill>
          </p:spPr>
          <p:txBody>
            <a:bodyPr/>
            <a:lstStyle/>
            <a:p/>
          </p:txBody>
        </p:sp>
        <p:sp>
          <p:nvSpPr>
            <p:cNvPr id="27" name="rc27"/>
            <p:cNvSpPr/>
            <p:nvPr/>
          </p:nvSpPr>
          <p:spPr>
            <a:xfrm>
              <a:off x="1562816" y="3046731"/>
              <a:ext cx="239888" cy="1261289"/>
            </a:xfrm>
            <a:prstGeom prst="rect">
              <a:avLst/>
            </a:prstGeom>
            <a:solidFill>
              <a:srgbClr val="80BD41">
                <a:alpha val="100000"/>
              </a:srgbClr>
            </a:solidFill>
          </p:spPr>
          <p:txBody>
            <a:bodyPr/>
            <a:lstStyle/>
            <a:p/>
          </p:txBody>
        </p:sp>
        <p:sp>
          <p:nvSpPr>
            <p:cNvPr id="28" name="rc28"/>
            <p:cNvSpPr/>
            <p:nvPr/>
          </p:nvSpPr>
          <p:spPr>
            <a:xfrm>
              <a:off x="1562816" y="3034022"/>
              <a:ext cx="239888" cy="12709"/>
            </a:xfrm>
            <a:prstGeom prst="rect">
              <a:avLst/>
            </a:prstGeom>
            <a:solidFill>
              <a:srgbClr val="1CABE2">
                <a:alpha val="100000"/>
              </a:srgbClr>
            </a:solidFill>
          </p:spPr>
          <p:txBody>
            <a:bodyPr/>
            <a:lstStyle/>
            <a:p/>
          </p:txBody>
        </p:sp>
        <p:sp>
          <p:nvSpPr>
            <p:cNvPr id="29" name="rc29"/>
            <p:cNvSpPr/>
            <p:nvPr/>
          </p:nvSpPr>
          <p:spPr>
            <a:xfrm>
              <a:off x="1829360" y="3051384"/>
              <a:ext cx="239888" cy="1256637"/>
            </a:xfrm>
            <a:prstGeom prst="rect">
              <a:avLst/>
            </a:prstGeom>
            <a:solidFill>
              <a:srgbClr val="80BD41">
                <a:alpha val="100000"/>
              </a:srgbClr>
            </a:solidFill>
          </p:spPr>
          <p:txBody>
            <a:bodyPr/>
            <a:lstStyle/>
            <a:p/>
          </p:txBody>
        </p:sp>
        <p:sp>
          <p:nvSpPr>
            <p:cNvPr id="30" name="rc30"/>
            <p:cNvSpPr/>
            <p:nvPr/>
          </p:nvSpPr>
          <p:spPr>
            <a:xfrm>
              <a:off x="1829360" y="3025738"/>
              <a:ext cx="239888" cy="25645"/>
            </a:xfrm>
            <a:prstGeom prst="rect">
              <a:avLst/>
            </a:prstGeom>
            <a:solidFill>
              <a:srgbClr val="1CABE2">
                <a:alpha val="100000"/>
              </a:srgbClr>
            </a:solidFill>
          </p:spPr>
          <p:txBody>
            <a:bodyPr/>
            <a:lstStyle/>
            <a:p/>
          </p:txBody>
        </p:sp>
        <p:sp>
          <p:nvSpPr>
            <p:cNvPr id="31" name="rc31"/>
            <p:cNvSpPr/>
            <p:nvPr/>
          </p:nvSpPr>
          <p:spPr>
            <a:xfrm>
              <a:off x="2095903" y="3053994"/>
              <a:ext cx="239888" cy="1254027"/>
            </a:xfrm>
            <a:prstGeom prst="rect">
              <a:avLst/>
            </a:prstGeom>
            <a:solidFill>
              <a:srgbClr val="80BD41">
                <a:alpha val="100000"/>
              </a:srgbClr>
            </a:solidFill>
          </p:spPr>
          <p:txBody>
            <a:bodyPr/>
            <a:lstStyle/>
            <a:p/>
          </p:txBody>
        </p:sp>
        <p:sp>
          <p:nvSpPr>
            <p:cNvPr id="32" name="rc32"/>
            <p:cNvSpPr/>
            <p:nvPr/>
          </p:nvSpPr>
          <p:spPr>
            <a:xfrm>
              <a:off x="2095903" y="3041285"/>
              <a:ext cx="239888" cy="12709"/>
            </a:xfrm>
            <a:prstGeom prst="rect">
              <a:avLst/>
            </a:prstGeom>
            <a:solidFill>
              <a:srgbClr val="1CABE2">
                <a:alpha val="100000"/>
              </a:srgbClr>
            </a:solidFill>
          </p:spPr>
          <p:txBody>
            <a:bodyPr/>
            <a:lstStyle/>
            <a:p/>
          </p:txBody>
        </p:sp>
        <p:sp>
          <p:nvSpPr>
            <p:cNvPr id="33" name="rc33"/>
            <p:cNvSpPr/>
            <p:nvPr/>
          </p:nvSpPr>
          <p:spPr>
            <a:xfrm>
              <a:off x="2362446" y="3096888"/>
              <a:ext cx="239888" cy="1211133"/>
            </a:xfrm>
            <a:prstGeom prst="rect">
              <a:avLst/>
            </a:prstGeom>
            <a:solidFill>
              <a:srgbClr val="80BD41">
                <a:alpha val="100000"/>
              </a:srgbClr>
            </a:solidFill>
          </p:spPr>
          <p:txBody>
            <a:bodyPr/>
            <a:lstStyle/>
            <a:p/>
          </p:txBody>
        </p:sp>
        <p:sp>
          <p:nvSpPr>
            <p:cNvPr id="34" name="rc34"/>
            <p:cNvSpPr/>
            <p:nvPr/>
          </p:nvSpPr>
          <p:spPr>
            <a:xfrm>
              <a:off x="2362446" y="3072150"/>
              <a:ext cx="239888" cy="24737"/>
            </a:xfrm>
            <a:prstGeom prst="rect">
              <a:avLst/>
            </a:prstGeom>
            <a:solidFill>
              <a:srgbClr val="1CABE2">
                <a:alpha val="100000"/>
              </a:srgbClr>
            </a:solidFill>
          </p:spPr>
          <p:txBody>
            <a:bodyPr/>
            <a:lstStyle/>
            <a:p/>
          </p:txBody>
        </p:sp>
        <p:sp>
          <p:nvSpPr>
            <p:cNvPr id="35" name="rc35"/>
            <p:cNvSpPr/>
            <p:nvPr/>
          </p:nvSpPr>
          <p:spPr>
            <a:xfrm>
              <a:off x="2628989" y="3150676"/>
              <a:ext cx="239888" cy="1157345"/>
            </a:xfrm>
            <a:prstGeom prst="rect">
              <a:avLst/>
            </a:prstGeom>
            <a:solidFill>
              <a:srgbClr val="80BD41">
                <a:alpha val="100000"/>
              </a:srgbClr>
            </a:solidFill>
          </p:spPr>
          <p:txBody>
            <a:bodyPr/>
            <a:lstStyle/>
            <a:p/>
          </p:txBody>
        </p:sp>
        <p:sp>
          <p:nvSpPr>
            <p:cNvPr id="36" name="rc36"/>
            <p:cNvSpPr/>
            <p:nvPr/>
          </p:nvSpPr>
          <p:spPr>
            <a:xfrm>
              <a:off x="2628989" y="3076803"/>
              <a:ext cx="239888" cy="73873"/>
            </a:xfrm>
            <a:prstGeom prst="rect">
              <a:avLst/>
            </a:prstGeom>
            <a:solidFill>
              <a:srgbClr val="1CABE2">
                <a:alpha val="100000"/>
              </a:srgbClr>
            </a:solidFill>
          </p:spPr>
          <p:txBody>
            <a:bodyPr/>
            <a:lstStyle/>
            <a:p/>
          </p:txBody>
        </p:sp>
        <p:sp>
          <p:nvSpPr>
            <p:cNvPr id="37" name="rc37"/>
            <p:cNvSpPr/>
            <p:nvPr/>
          </p:nvSpPr>
          <p:spPr>
            <a:xfrm>
              <a:off x="2895532" y="3129456"/>
              <a:ext cx="239888" cy="1178565"/>
            </a:xfrm>
            <a:prstGeom prst="rect">
              <a:avLst/>
            </a:prstGeom>
            <a:solidFill>
              <a:srgbClr val="80BD41">
                <a:alpha val="100000"/>
              </a:srgbClr>
            </a:solidFill>
          </p:spPr>
          <p:txBody>
            <a:bodyPr/>
            <a:lstStyle/>
            <a:p/>
          </p:txBody>
        </p:sp>
        <p:sp>
          <p:nvSpPr>
            <p:cNvPr id="38" name="rc38"/>
            <p:cNvSpPr/>
            <p:nvPr/>
          </p:nvSpPr>
          <p:spPr>
            <a:xfrm>
              <a:off x="2895532" y="3117541"/>
              <a:ext cx="239888" cy="11915"/>
            </a:xfrm>
            <a:prstGeom prst="rect">
              <a:avLst/>
            </a:prstGeom>
            <a:solidFill>
              <a:srgbClr val="1CABE2">
                <a:alpha val="100000"/>
              </a:srgbClr>
            </a:solidFill>
          </p:spPr>
          <p:txBody>
            <a:bodyPr/>
            <a:lstStyle/>
            <a:p/>
          </p:txBody>
        </p:sp>
        <p:sp>
          <p:nvSpPr>
            <p:cNvPr id="39" name="rc39"/>
            <p:cNvSpPr/>
            <p:nvPr/>
          </p:nvSpPr>
          <p:spPr>
            <a:xfrm>
              <a:off x="3162075" y="3159186"/>
              <a:ext cx="239888" cy="1148834"/>
            </a:xfrm>
            <a:prstGeom prst="rect">
              <a:avLst/>
            </a:prstGeom>
            <a:solidFill>
              <a:srgbClr val="80BD41">
                <a:alpha val="100000"/>
              </a:srgbClr>
            </a:solidFill>
          </p:spPr>
          <p:txBody>
            <a:bodyPr/>
            <a:lstStyle/>
            <a:p/>
          </p:txBody>
        </p:sp>
        <p:sp>
          <p:nvSpPr>
            <p:cNvPr id="40" name="rc40"/>
            <p:cNvSpPr/>
            <p:nvPr/>
          </p:nvSpPr>
          <p:spPr>
            <a:xfrm>
              <a:off x="3162075" y="3147612"/>
              <a:ext cx="239888" cy="11574"/>
            </a:xfrm>
            <a:prstGeom prst="rect">
              <a:avLst/>
            </a:prstGeom>
            <a:solidFill>
              <a:srgbClr val="1CABE2">
                <a:alpha val="100000"/>
              </a:srgbClr>
            </a:solidFill>
          </p:spPr>
          <p:txBody>
            <a:bodyPr/>
            <a:lstStyle/>
            <a:p/>
          </p:txBody>
        </p:sp>
        <p:sp>
          <p:nvSpPr>
            <p:cNvPr id="41" name="rc41"/>
            <p:cNvSpPr/>
            <p:nvPr/>
          </p:nvSpPr>
          <p:spPr>
            <a:xfrm>
              <a:off x="3428618" y="3145342"/>
              <a:ext cx="239888" cy="1162678"/>
            </a:xfrm>
            <a:prstGeom prst="rect">
              <a:avLst/>
            </a:prstGeom>
            <a:solidFill>
              <a:srgbClr val="80BD41">
                <a:alpha val="100000"/>
              </a:srgbClr>
            </a:solidFill>
          </p:spPr>
          <p:txBody>
            <a:bodyPr/>
            <a:lstStyle/>
            <a:p/>
          </p:txBody>
        </p:sp>
        <p:sp>
          <p:nvSpPr>
            <p:cNvPr id="42" name="rc42"/>
            <p:cNvSpPr/>
            <p:nvPr/>
          </p:nvSpPr>
          <p:spPr>
            <a:xfrm>
              <a:off x="3428618" y="3133654"/>
              <a:ext cx="239888" cy="11688"/>
            </a:xfrm>
            <a:prstGeom prst="rect">
              <a:avLst/>
            </a:prstGeom>
            <a:solidFill>
              <a:srgbClr val="1CABE2">
                <a:alpha val="100000"/>
              </a:srgbClr>
            </a:solidFill>
          </p:spPr>
          <p:txBody>
            <a:bodyPr/>
            <a:lstStyle/>
            <a:p/>
          </p:txBody>
        </p:sp>
        <p:sp>
          <p:nvSpPr>
            <p:cNvPr id="43" name="rc43"/>
            <p:cNvSpPr/>
            <p:nvPr/>
          </p:nvSpPr>
          <p:spPr>
            <a:xfrm>
              <a:off x="3695161" y="3213542"/>
              <a:ext cx="239888" cy="1094479"/>
            </a:xfrm>
            <a:prstGeom prst="rect">
              <a:avLst/>
            </a:prstGeom>
            <a:solidFill>
              <a:srgbClr val="80BD41">
                <a:alpha val="100000"/>
              </a:srgbClr>
            </a:solidFill>
          </p:spPr>
          <p:txBody>
            <a:bodyPr/>
            <a:lstStyle/>
            <a:p/>
          </p:txBody>
        </p:sp>
        <p:sp>
          <p:nvSpPr>
            <p:cNvPr id="44" name="rc44"/>
            <p:cNvSpPr/>
            <p:nvPr/>
          </p:nvSpPr>
          <p:spPr>
            <a:xfrm>
              <a:off x="3695161" y="3179726"/>
              <a:ext cx="239888" cy="33815"/>
            </a:xfrm>
            <a:prstGeom prst="rect">
              <a:avLst/>
            </a:prstGeom>
            <a:solidFill>
              <a:srgbClr val="1CABE2">
                <a:alpha val="100000"/>
              </a:srgbClr>
            </a:solidFill>
          </p:spPr>
          <p:txBody>
            <a:bodyPr/>
            <a:lstStyle/>
            <a:p/>
          </p:txBody>
        </p:sp>
        <p:sp>
          <p:nvSpPr>
            <p:cNvPr id="45" name="rc45"/>
            <p:cNvSpPr/>
            <p:nvPr/>
          </p:nvSpPr>
          <p:spPr>
            <a:xfrm>
              <a:off x="3961705" y="3178704"/>
              <a:ext cx="239888" cy="1129316"/>
            </a:xfrm>
            <a:prstGeom prst="rect">
              <a:avLst/>
            </a:prstGeom>
            <a:solidFill>
              <a:srgbClr val="80BD41">
                <a:alpha val="100000"/>
              </a:srgbClr>
            </a:solidFill>
          </p:spPr>
          <p:txBody>
            <a:bodyPr/>
            <a:lstStyle/>
            <a:p/>
          </p:txBody>
        </p:sp>
        <p:sp>
          <p:nvSpPr>
            <p:cNvPr id="46" name="rc46"/>
            <p:cNvSpPr/>
            <p:nvPr/>
          </p:nvSpPr>
          <p:spPr>
            <a:xfrm>
              <a:off x="3961705" y="3167357"/>
              <a:ext cx="239888" cy="11347"/>
            </a:xfrm>
            <a:prstGeom prst="rect">
              <a:avLst/>
            </a:prstGeom>
            <a:solidFill>
              <a:srgbClr val="1CABE2">
                <a:alpha val="100000"/>
              </a:srgbClr>
            </a:solidFill>
          </p:spPr>
          <p:txBody>
            <a:bodyPr/>
            <a:lstStyle/>
            <a:p/>
          </p:txBody>
        </p:sp>
        <p:sp>
          <p:nvSpPr>
            <p:cNvPr id="47" name="rc47"/>
            <p:cNvSpPr/>
            <p:nvPr/>
          </p:nvSpPr>
          <p:spPr>
            <a:xfrm>
              <a:off x="4228248" y="3248152"/>
              <a:ext cx="239888" cy="1059869"/>
            </a:xfrm>
            <a:prstGeom prst="rect">
              <a:avLst/>
            </a:prstGeom>
            <a:solidFill>
              <a:srgbClr val="80BD41">
                <a:alpha val="100000"/>
              </a:srgbClr>
            </a:solidFill>
          </p:spPr>
          <p:txBody>
            <a:bodyPr/>
            <a:lstStyle/>
            <a:p/>
          </p:txBody>
        </p:sp>
        <p:sp>
          <p:nvSpPr>
            <p:cNvPr id="48" name="rc48"/>
            <p:cNvSpPr/>
            <p:nvPr/>
          </p:nvSpPr>
          <p:spPr>
            <a:xfrm>
              <a:off x="4228248" y="3215357"/>
              <a:ext cx="239888" cy="32794"/>
            </a:xfrm>
            <a:prstGeom prst="rect">
              <a:avLst/>
            </a:prstGeom>
            <a:solidFill>
              <a:srgbClr val="1CABE2">
                <a:alpha val="100000"/>
              </a:srgbClr>
            </a:solidFill>
          </p:spPr>
          <p:txBody>
            <a:bodyPr/>
            <a:lstStyle/>
            <a:p/>
          </p:txBody>
        </p:sp>
        <p:sp>
          <p:nvSpPr>
            <p:cNvPr id="49" name="rc49"/>
            <p:cNvSpPr/>
            <p:nvPr/>
          </p:nvSpPr>
          <p:spPr>
            <a:xfrm>
              <a:off x="4494791" y="3303075"/>
              <a:ext cx="239888" cy="1004946"/>
            </a:xfrm>
            <a:prstGeom prst="rect">
              <a:avLst/>
            </a:prstGeom>
            <a:solidFill>
              <a:srgbClr val="80BD41">
                <a:alpha val="100000"/>
              </a:srgbClr>
            </a:solidFill>
          </p:spPr>
          <p:txBody>
            <a:bodyPr/>
            <a:lstStyle/>
            <a:p/>
          </p:txBody>
        </p:sp>
        <p:sp>
          <p:nvSpPr>
            <p:cNvPr id="50" name="rc50"/>
            <p:cNvSpPr/>
            <p:nvPr/>
          </p:nvSpPr>
          <p:spPr>
            <a:xfrm>
              <a:off x="4494791" y="3292862"/>
              <a:ext cx="239888" cy="10212"/>
            </a:xfrm>
            <a:prstGeom prst="rect">
              <a:avLst/>
            </a:prstGeom>
            <a:solidFill>
              <a:srgbClr val="1CABE2">
                <a:alpha val="100000"/>
              </a:srgbClr>
            </a:solidFill>
          </p:spPr>
          <p:txBody>
            <a:bodyPr/>
            <a:lstStyle/>
            <a:p/>
          </p:txBody>
        </p:sp>
        <p:sp>
          <p:nvSpPr>
            <p:cNvPr id="51" name="rc51"/>
            <p:cNvSpPr/>
            <p:nvPr/>
          </p:nvSpPr>
          <p:spPr>
            <a:xfrm>
              <a:off x="4761334" y="3377288"/>
              <a:ext cx="239888" cy="930733"/>
            </a:xfrm>
            <a:prstGeom prst="rect">
              <a:avLst/>
            </a:prstGeom>
            <a:solidFill>
              <a:srgbClr val="80BD41">
                <a:alpha val="100000"/>
              </a:srgbClr>
            </a:solidFill>
          </p:spPr>
          <p:txBody>
            <a:bodyPr/>
            <a:lstStyle/>
            <a:p/>
          </p:txBody>
        </p:sp>
        <p:sp>
          <p:nvSpPr>
            <p:cNvPr id="52" name="rc52"/>
            <p:cNvSpPr/>
            <p:nvPr/>
          </p:nvSpPr>
          <p:spPr>
            <a:xfrm>
              <a:off x="4761334" y="3367870"/>
              <a:ext cx="239888" cy="9418"/>
            </a:xfrm>
            <a:prstGeom prst="rect">
              <a:avLst/>
            </a:prstGeom>
            <a:solidFill>
              <a:srgbClr val="1CABE2">
                <a:alpha val="100000"/>
              </a:srgbClr>
            </a:solidFill>
          </p:spPr>
          <p:txBody>
            <a:bodyPr/>
            <a:lstStyle/>
            <a:p/>
          </p:txBody>
        </p:sp>
        <p:sp>
          <p:nvSpPr>
            <p:cNvPr id="53" name="rc53"/>
            <p:cNvSpPr/>
            <p:nvPr/>
          </p:nvSpPr>
          <p:spPr>
            <a:xfrm>
              <a:off x="5027877" y="3387047"/>
              <a:ext cx="239888" cy="920974"/>
            </a:xfrm>
            <a:prstGeom prst="rect">
              <a:avLst/>
            </a:prstGeom>
            <a:solidFill>
              <a:srgbClr val="80BD41">
                <a:alpha val="100000"/>
              </a:srgbClr>
            </a:solidFill>
          </p:spPr>
          <p:txBody>
            <a:bodyPr/>
            <a:lstStyle/>
            <a:p/>
          </p:txBody>
        </p:sp>
        <p:sp>
          <p:nvSpPr>
            <p:cNvPr id="54" name="rc54"/>
            <p:cNvSpPr/>
            <p:nvPr/>
          </p:nvSpPr>
          <p:spPr>
            <a:xfrm>
              <a:off x="5027877" y="3377742"/>
              <a:ext cx="239888" cy="9305"/>
            </a:xfrm>
            <a:prstGeom prst="rect">
              <a:avLst/>
            </a:prstGeom>
            <a:solidFill>
              <a:srgbClr val="1CABE2">
                <a:alpha val="100000"/>
              </a:srgbClr>
            </a:solidFill>
          </p:spPr>
          <p:txBody>
            <a:bodyPr/>
            <a:lstStyle/>
            <a:p/>
          </p:txBody>
        </p:sp>
        <p:sp>
          <p:nvSpPr>
            <p:cNvPr id="55" name="rc55"/>
            <p:cNvSpPr/>
            <p:nvPr/>
          </p:nvSpPr>
          <p:spPr>
            <a:xfrm>
              <a:off x="5294420" y="3357884"/>
              <a:ext cx="239888" cy="950137"/>
            </a:xfrm>
            <a:prstGeom prst="rect">
              <a:avLst/>
            </a:prstGeom>
            <a:solidFill>
              <a:srgbClr val="80BD41">
                <a:alpha val="100000"/>
              </a:srgbClr>
            </a:solidFill>
          </p:spPr>
          <p:txBody>
            <a:bodyPr/>
            <a:lstStyle/>
            <a:p/>
          </p:txBody>
        </p:sp>
        <p:sp>
          <p:nvSpPr>
            <p:cNvPr id="56" name="rc56"/>
            <p:cNvSpPr/>
            <p:nvPr/>
          </p:nvSpPr>
          <p:spPr>
            <a:xfrm>
              <a:off x="5294420" y="3348238"/>
              <a:ext cx="239888" cy="9645"/>
            </a:xfrm>
            <a:prstGeom prst="rect">
              <a:avLst/>
            </a:prstGeom>
            <a:solidFill>
              <a:srgbClr val="1CABE2">
                <a:alpha val="100000"/>
              </a:srgbClr>
            </a:solidFill>
          </p:spPr>
          <p:txBody>
            <a:bodyPr/>
            <a:lstStyle/>
            <a:p/>
          </p:txBody>
        </p:sp>
        <p:sp>
          <p:nvSpPr>
            <p:cNvPr id="57" name="rc57"/>
            <p:cNvSpPr/>
            <p:nvPr/>
          </p:nvSpPr>
          <p:spPr>
            <a:xfrm>
              <a:off x="5560963" y="3339500"/>
              <a:ext cx="239888" cy="968520"/>
            </a:xfrm>
            <a:prstGeom prst="rect">
              <a:avLst/>
            </a:prstGeom>
            <a:solidFill>
              <a:srgbClr val="80BD41">
                <a:alpha val="100000"/>
              </a:srgbClr>
            </a:solidFill>
          </p:spPr>
          <p:txBody>
            <a:bodyPr/>
            <a:lstStyle/>
            <a:p/>
          </p:txBody>
        </p:sp>
        <p:sp>
          <p:nvSpPr>
            <p:cNvPr id="58" name="rc58"/>
            <p:cNvSpPr/>
            <p:nvPr/>
          </p:nvSpPr>
          <p:spPr>
            <a:xfrm>
              <a:off x="5560963" y="3329741"/>
              <a:ext cx="239888" cy="9758"/>
            </a:xfrm>
            <a:prstGeom prst="rect">
              <a:avLst/>
            </a:prstGeom>
            <a:solidFill>
              <a:srgbClr val="1CABE2">
                <a:alpha val="100000"/>
              </a:srgbClr>
            </a:solidFill>
          </p:spPr>
          <p:txBody>
            <a:bodyPr/>
            <a:lstStyle/>
            <a:p/>
          </p:txBody>
        </p:sp>
        <p:sp>
          <p:nvSpPr>
            <p:cNvPr id="59" name="rc59"/>
            <p:cNvSpPr/>
            <p:nvPr/>
          </p:nvSpPr>
          <p:spPr>
            <a:xfrm>
              <a:off x="5827506" y="3348238"/>
              <a:ext cx="239888" cy="959783"/>
            </a:xfrm>
            <a:prstGeom prst="rect">
              <a:avLst/>
            </a:prstGeom>
            <a:solidFill>
              <a:srgbClr val="80BD41">
                <a:alpha val="100000"/>
              </a:srgbClr>
            </a:solidFill>
          </p:spPr>
          <p:txBody>
            <a:bodyPr/>
            <a:lstStyle/>
            <a:p/>
          </p:txBody>
        </p:sp>
        <p:sp>
          <p:nvSpPr>
            <p:cNvPr id="60" name="rc60"/>
            <p:cNvSpPr/>
            <p:nvPr/>
          </p:nvSpPr>
          <p:spPr>
            <a:xfrm>
              <a:off x="5827506" y="3338593"/>
              <a:ext cx="239888" cy="9645"/>
            </a:xfrm>
            <a:prstGeom prst="rect">
              <a:avLst/>
            </a:prstGeom>
            <a:solidFill>
              <a:srgbClr val="1CABE2">
                <a:alpha val="100000"/>
              </a:srgbClr>
            </a:solidFill>
          </p:spPr>
          <p:txBody>
            <a:bodyPr/>
            <a:lstStyle/>
            <a:p/>
          </p:txBody>
        </p:sp>
        <p:sp>
          <p:nvSpPr>
            <p:cNvPr id="61" name="rc61"/>
            <p:cNvSpPr/>
            <p:nvPr/>
          </p:nvSpPr>
          <p:spPr>
            <a:xfrm>
              <a:off x="6094049" y="3344380"/>
              <a:ext cx="239888" cy="963641"/>
            </a:xfrm>
            <a:prstGeom prst="rect">
              <a:avLst/>
            </a:prstGeom>
            <a:solidFill>
              <a:srgbClr val="80BD41">
                <a:alpha val="100000"/>
              </a:srgbClr>
            </a:solidFill>
          </p:spPr>
          <p:txBody>
            <a:bodyPr/>
            <a:lstStyle/>
            <a:p/>
          </p:txBody>
        </p:sp>
        <p:sp>
          <p:nvSpPr>
            <p:cNvPr id="62" name="rc62"/>
            <p:cNvSpPr/>
            <p:nvPr/>
          </p:nvSpPr>
          <p:spPr>
            <a:xfrm>
              <a:off x="6094049" y="3334621"/>
              <a:ext cx="239888" cy="9758"/>
            </a:xfrm>
            <a:prstGeom prst="rect">
              <a:avLst/>
            </a:prstGeom>
            <a:solidFill>
              <a:srgbClr val="1CABE2">
                <a:alpha val="100000"/>
              </a:srgbClr>
            </a:solidFill>
          </p:spPr>
          <p:txBody>
            <a:bodyPr/>
            <a:lstStyle/>
            <a:p/>
          </p:txBody>
        </p:sp>
        <p:sp>
          <p:nvSpPr>
            <p:cNvPr id="63" name="rc63"/>
            <p:cNvSpPr/>
            <p:nvPr/>
          </p:nvSpPr>
          <p:spPr>
            <a:xfrm>
              <a:off x="6360593" y="3352664"/>
              <a:ext cx="239888" cy="955357"/>
            </a:xfrm>
            <a:prstGeom prst="rect">
              <a:avLst/>
            </a:prstGeom>
            <a:solidFill>
              <a:srgbClr val="80BD41">
                <a:alpha val="100000"/>
              </a:srgbClr>
            </a:solidFill>
          </p:spPr>
          <p:txBody>
            <a:bodyPr/>
            <a:lstStyle/>
            <a:p/>
          </p:txBody>
        </p:sp>
        <p:sp>
          <p:nvSpPr>
            <p:cNvPr id="64" name="rc64"/>
            <p:cNvSpPr/>
            <p:nvPr/>
          </p:nvSpPr>
          <p:spPr>
            <a:xfrm>
              <a:off x="6360593" y="3343018"/>
              <a:ext cx="239888" cy="9645"/>
            </a:xfrm>
            <a:prstGeom prst="rect">
              <a:avLst/>
            </a:prstGeom>
            <a:solidFill>
              <a:srgbClr val="1CABE2">
                <a:alpha val="100000"/>
              </a:srgbClr>
            </a:solidFill>
          </p:spPr>
          <p:txBody>
            <a:bodyPr/>
            <a:lstStyle/>
            <a:p/>
          </p:txBody>
        </p:sp>
        <p:sp>
          <p:nvSpPr>
            <p:cNvPr id="65" name="rc65"/>
            <p:cNvSpPr/>
            <p:nvPr/>
          </p:nvSpPr>
          <p:spPr>
            <a:xfrm>
              <a:off x="6627136" y="3373203"/>
              <a:ext cx="239888" cy="934818"/>
            </a:xfrm>
            <a:prstGeom prst="rect">
              <a:avLst/>
            </a:prstGeom>
            <a:solidFill>
              <a:srgbClr val="80BD41">
                <a:alpha val="100000"/>
              </a:srgbClr>
            </a:solidFill>
          </p:spPr>
          <p:txBody>
            <a:bodyPr/>
            <a:lstStyle/>
            <a:p/>
          </p:txBody>
        </p:sp>
        <p:sp>
          <p:nvSpPr>
            <p:cNvPr id="66" name="rc66"/>
            <p:cNvSpPr/>
            <p:nvPr/>
          </p:nvSpPr>
          <p:spPr>
            <a:xfrm>
              <a:off x="6627136" y="3363784"/>
              <a:ext cx="239888" cy="9418"/>
            </a:xfrm>
            <a:prstGeom prst="rect">
              <a:avLst/>
            </a:prstGeom>
            <a:solidFill>
              <a:srgbClr val="1CABE2">
                <a:alpha val="100000"/>
              </a:srgbClr>
            </a:solidFill>
          </p:spPr>
          <p:txBody>
            <a:bodyPr/>
            <a:lstStyle/>
            <a:p/>
          </p:txBody>
        </p:sp>
        <p:sp>
          <p:nvSpPr>
            <p:cNvPr id="67" name="rc67"/>
            <p:cNvSpPr/>
            <p:nvPr/>
          </p:nvSpPr>
          <p:spPr>
            <a:xfrm>
              <a:off x="6893679" y="3435161"/>
              <a:ext cx="239888" cy="872860"/>
            </a:xfrm>
            <a:prstGeom prst="rect">
              <a:avLst/>
            </a:prstGeom>
            <a:solidFill>
              <a:srgbClr val="80BD41">
                <a:alpha val="100000"/>
              </a:srgbClr>
            </a:solidFill>
          </p:spPr>
          <p:txBody>
            <a:bodyPr/>
            <a:lstStyle/>
            <a:p/>
          </p:txBody>
        </p:sp>
        <p:sp>
          <p:nvSpPr>
            <p:cNvPr id="68" name="rc68"/>
            <p:cNvSpPr/>
            <p:nvPr/>
          </p:nvSpPr>
          <p:spPr>
            <a:xfrm>
              <a:off x="6893679" y="3426310"/>
              <a:ext cx="239888" cy="8851"/>
            </a:xfrm>
            <a:prstGeom prst="rect">
              <a:avLst/>
            </a:prstGeom>
            <a:solidFill>
              <a:srgbClr val="1CABE2">
                <a:alpha val="100000"/>
              </a:srgbClr>
            </a:solidFill>
          </p:spPr>
          <p:txBody>
            <a:bodyPr/>
            <a:lstStyle/>
            <a:p/>
          </p:txBody>
        </p:sp>
        <p:sp>
          <p:nvSpPr>
            <p:cNvPr id="69" name="rc69"/>
            <p:cNvSpPr/>
            <p:nvPr/>
          </p:nvSpPr>
          <p:spPr>
            <a:xfrm>
              <a:off x="7160222" y="3363103"/>
              <a:ext cx="239888" cy="944917"/>
            </a:xfrm>
            <a:prstGeom prst="rect">
              <a:avLst/>
            </a:prstGeom>
            <a:solidFill>
              <a:srgbClr val="80BD41">
                <a:alpha val="100000"/>
              </a:srgbClr>
            </a:solidFill>
          </p:spPr>
          <p:txBody>
            <a:bodyPr/>
            <a:lstStyle/>
            <a:p/>
          </p:txBody>
        </p:sp>
        <p:sp>
          <p:nvSpPr>
            <p:cNvPr id="70" name="rc70"/>
            <p:cNvSpPr/>
            <p:nvPr/>
          </p:nvSpPr>
          <p:spPr>
            <a:xfrm>
              <a:off x="7160222" y="3353571"/>
              <a:ext cx="239888" cy="9532"/>
            </a:xfrm>
            <a:prstGeom prst="rect">
              <a:avLst/>
            </a:prstGeom>
            <a:solidFill>
              <a:srgbClr val="1CABE2">
                <a:alpha val="100000"/>
              </a:srgbClr>
            </a:solidFill>
          </p:spPr>
          <p:txBody>
            <a:bodyPr/>
            <a:lstStyle/>
            <a:p/>
          </p:txBody>
        </p:sp>
        <p:sp>
          <p:nvSpPr>
            <p:cNvPr id="71" name="rc71"/>
            <p:cNvSpPr/>
            <p:nvPr/>
          </p:nvSpPr>
          <p:spPr>
            <a:xfrm>
              <a:off x="7426765" y="3336777"/>
              <a:ext cx="239888" cy="971244"/>
            </a:xfrm>
            <a:prstGeom prst="rect">
              <a:avLst/>
            </a:prstGeom>
            <a:solidFill>
              <a:srgbClr val="80BD41">
                <a:alpha val="100000"/>
              </a:srgbClr>
            </a:solidFill>
          </p:spPr>
          <p:txBody>
            <a:bodyPr/>
            <a:lstStyle/>
            <a:p/>
          </p:txBody>
        </p:sp>
        <p:sp>
          <p:nvSpPr>
            <p:cNvPr id="72" name="rc72"/>
            <p:cNvSpPr/>
            <p:nvPr/>
          </p:nvSpPr>
          <p:spPr>
            <a:xfrm>
              <a:off x="7426765" y="3327018"/>
              <a:ext cx="239888" cy="9758"/>
            </a:xfrm>
            <a:prstGeom prst="rect">
              <a:avLst/>
            </a:prstGeom>
            <a:solidFill>
              <a:srgbClr val="1CABE2">
                <a:alpha val="100000"/>
              </a:srgbClr>
            </a:solidFill>
          </p:spPr>
          <p:txBody>
            <a:bodyPr/>
            <a:lstStyle/>
            <a:p/>
          </p:txBody>
        </p:sp>
        <p:sp>
          <p:nvSpPr>
            <p:cNvPr id="73" name="rc73"/>
            <p:cNvSpPr/>
            <p:nvPr/>
          </p:nvSpPr>
          <p:spPr>
            <a:xfrm>
              <a:off x="7693308" y="3342110"/>
              <a:ext cx="239888" cy="965910"/>
            </a:xfrm>
            <a:prstGeom prst="rect">
              <a:avLst/>
            </a:prstGeom>
            <a:solidFill>
              <a:srgbClr val="80BD41">
                <a:alpha val="100000"/>
              </a:srgbClr>
            </a:solidFill>
          </p:spPr>
          <p:txBody>
            <a:bodyPr/>
            <a:lstStyle/>
            <a:p/>
          </p:txBody>
        </p:sp>
        <p:sp>
          <p:nvSpPr>
            <p:cNvPr id="74" name="rc74"/>
            <p:cNvSpPr/>
            <p:nvPr/>
          </p:nvSpPr>
          <p:spPr>
            <a:xfrm>
              <a:off x="7693308" y="3332351"/>
              <a:ext cx="239888" cy="9758"/>
            </a:xfrm>
            <a:prstGeom prst="rect">
              <a:avLst/>
            </a:prstGeom>
            <a:solidFill>
              <a:srgbClr val="1CABE2">
                <a:alpha val="100000"/>
              </a:srgbClr>
            </a:solidFill>
          </p:spPr>
          <p:txBody>
            <a:bodyPr/>
            <a:lstStyle/>
            <a:p/>
          </p:txBody>
        </p:sp>
        <p:sp>
          <p:nvSpPr>
            <p:cNvPr id="75" name="rc75"/>
            <p:cNvSpPr/>
            <p:nvPr/>
          </p:nvSpPr>
          <p:spPr>
            <a:xfrm>
              <a:off x="7959851" y="3347557"/>
              <a:ext cx="239888" cy="960463"/>
            </a:xfrm>
            <a:prstGeom prst="rect">
              <a:avLst/>
            </a:prstGeom>
            <a:solidFill>
              <a:srgbClr val="80BD41">
                <a:alpha val="100000"/>
              </a:srgbClr>
            </a:solidFill>
          </p:spPr>
          <p:txBody>
            <a:bodyPr/>
            <a:lstStyle/>
            <a:p/>
          </p:txBody>
        </p:sp>
        <p:sp>
          <p:nvSpPr>
            <p:cNvPr id="76" name="rc76"/>
            <p:cNvSpPr/>
            <p:nvPr/>
          </p:nvSpPr>
          <p:spPr>
            <a:xfrm>
              <a:off x="7959851" y="3337798"/>
              <a:ext cx="239888" cy="9758"/>
            </a:xfrm>
            <a:prstGeom prst="rect">
              <a:avLst/>
            </a:prstGeom>
            <a:solidFill>
              <a:srgbClr val="1CABE2">
                <a:alpha val="100000"/>
              </a:srgbClr>
            </a:solidFill>
          </p:spPr>
          <p:txBody>
            <a:bodyPr/>
            <a:lstStyle/>
            <a:p/>
          </p:txBody>
        </p:sp>
        <p:sp>
          <p:nvSpPr>
            <p:cNvPr id="77" name="pl77"/>
            <p:cNvSpPr/>
            <p:nvPr/>
          </p:nvSpPr>
          <p:spPr>
            <a:xfrm>
              <a:off x="1416218" y="2095023"/>
              <a:ext cx="6663577" cy="111767"/>
            </a:xfrm>
            <a:custGeom>
              <a:avLst/>
              <a:pathLst>
                <a:path w="6663577" h="111767">
                  <a:moveTo>
                    <a:pt x="0" y="0"/>
                  </a:moveTo>
                  <a:lnTo>
                    <a:pt x="266543" y="0"/>
                  </a:lnTo>
                  <a:lnTo>
                    <a:pt x="533086" y="22353"/>
                  </a:lnTo>
                  <a:lnTo>
                    <a:pt x="799629" y="0"/>
                  </a:lnTo>
                  <a:lnTo>
                    <a:pt x="1066172" y="22353"/>
                  </a:lnTo>
                  <a:lnTo>
                    <a:pt x="1332715" y="111767"/>
                  </a:lnTo>
                  <a:lnTo>
                    <a:pt x="1599258" y="0"/>
                  </a:lnTo>
                  <a:lnTo>
                    <a:pt x="1865801" y="0"/>
                  </a:lnTo>
                  <a:lnTo>
                    <a:pt x="2132344" y="0"/>
                  </a:lnTo>
                  <a:lnTo>
                    <a:pt x="2398888" y="44707"/>
                  </a:lnTo>
                  <a:lnTo>
                    <a:pt x="2665431" y="0"/>
                  </a:lnTo>
                  <a:lnTo>
                    <a:pt x="2931974" y="44707"/>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298664" y="28309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118.2</a:t>
              </a:r>
            </a:p>
          </p:txBody>
        </p:sp>
        <p:sp>
          <p:nvSpPr>
            <p:cNvPr id="90" name="tx90"/>
            <p:cNvSpPr/>
            <p:nvPr/>
          </p:nvSpPr>
          <p:spPr>
            <a:xfrm>
              <a:off x="2631380" y="29408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108.5</a:t>
              </a:r>
            </a:p>
          </p:txBody>
        </p:sp>
        <p:sp>
          <p:nvSpPr>
            <p:cNvPr id="91" name="tx91"/>
            <p:cNvSpPr/>
            <p:nvPr/>
          </p:nvSpPr>
          <p:spPr>
            <a:xfrm>
              <a:off x="3964096" y="30314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100.5</a:t>
              </a:r>
            </a:p>
          </p:txBody>
        </p:sp>
        <p:sp>
          <p:nvSpPr>
            <p:cNvPr id="92" name="tx92"/>
            <p:cNvSpPr/>
            <p:nvPr/>
          </p:nvSpPr>
          <p:spPr>
            <a:xfrm>
              <a:off x="5322937" y="32123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84.6</a:t>
              </a:r>
            </a:p>
          </p:txBody>
        </p:sp>
        <p:sp>
          <p:nvSpPr>
            <p:cNvPr id="93" name="tx93"/>
            <p:cNvSpPr/>
            <p:nvPr/>
          </p:nvSpPr>
          <p:spPr>
            <a:xfrm>
              <a:off x="6428286" y="320709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a:t>
              </a:r>
            </a:p>
          </p:txBody>
        </p:sp>
        <p:sp>
          <p:nvSpPr>
            <p:cNvPr id="94" name="tx94"/>
            <p:cNvSpPr/>
            <p:nvPr/>
          </p:nvSpPr>
          <p:spPr>
            <a:xfrm>
              <a:off x="6655652" y="32278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83.2</a:t>
              </a:r>
            </a:p>
          </p:txBody>
        </p:sp>
        <p:sp>
          <p:nvSpPr>
            <p:cNvPr id="95" name="tx95"/>
            <p:cNvSpPr/>
            <p:nvPr/>
          </p:nvSpPr>
          <p:spPr>
            <a:xfrm>
              <a:off x="6922195" y="3292677"/>
              <a:ext cx="182855"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77.7</a:t>
              </a:r>
            </a:p>
          </p:txBody>
        </p:sp>
        <p:sp>
          <p:nvSpPr>
            <p:cNvPr id="96" name="tx96"/>
            <p:cNvSpPr/>
            <p:nvPr/>
          </p:nvSpPr>
          <p:spPr>
            <a:xfrm>
              <a:off x="7188738" y="32176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84.1</a:t>
              </a:r>
            </a:p>
          </p:txBody>
        </p:sp>
        <p:sp>
          <p:nvSpPr>
            <p:cNvPr id="97" name="tx97"/>
            <p:cNvSpPr/>
            <p:nvPr/>
          </p:nvSpPr>
          <p:spPr>
            <a:xfrm>
              <a:off x="7455282" y="31909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86.5</a:t>
              </a:r>
            </a:p>
          </p:txBody>
        </p:sp>
        <p:sp>
          <p:nvSpPr>
            <p:cNvPr id="98" name="tx98"/>
            <p:cNvSpPr/>
            <p:nvPr/>
          </p:nvSpPr>
          <p:spPr>
            <a:xfrm>
              <a:off x="7761002" y="319642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a:t>
              </a:r>
            </a:p>
          </p:txBody>
        </p:sp>
        <p:sp>
          <p:nvSpPr>
            <p:cNvPr id="99" name="tx99"/>
            <p:cNvSpPr/>
            <p:nvPr/>
          </p:nvSpPr>
          <p:spPr>
            <a:xfrm>
              <a:off x="7988368" y="32018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85.5</a:t>
              </a:r>
            </a:p>
          </p:txBody>
        </p:sp>
        <p:sp>
          <p:nvSpPr>
            <p:cNvPr id="100" name="pl100"/>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7841" y="3610226"/>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12" name="tx112"/>
            <p:cNvSpPr/>
            <p:nvPr/>
          </p:nvSpPr>
          <p:spPr>
            <a:xfrm>
              <a:off x="1350915" y="293963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3" name="tx113"/>
            <p:cNvSpPr/>
            <p:nvPr/>
          </p:nvSpPr>
          <p:spPr>
            <a:xfrm>
              <a:off x="2670557" y="369430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4" name="tx114"/>
            <p:cNvSpPr/>
            <p:nvPr/>
          </p:nvSpPr>
          <p:spPr>
            <a:xfrm>
              <a:off x="2683631" y="30786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5" name="tx115"/>
            <p:cNvSpPr/>
            <p:nvPr/>
          </p:nvSpPr>
          <p:spPr>
            <a:xfrm>
              <a:off x="3990221" y="37083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99.5</a:t>
              </a:r>
            </a:p>
          </p:txBody>
        </p:sp>
        <p:sp>
          <p:nvSpPr>
            <p:cNvPr id="116" name="tx116"/>
            <p:cNvSpPr/>
            <p:nvPr/>
          </p:nvSpPr>
          <p:spPr>
            <a:xfrm>
              <a:off x="4055523" y="313912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7" name="tx117"/>
            <p:cNvSpPr/>
            <p:nvPr/>
          </p:nvSpPr>
          <p:spPr>
            <a:xfrm>
              <a:off x="5322937" y="37978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83.7</a:t>
              </a:r>
            </a:p>
          </p:txBody>
        </p:sp>
        <p:sp>
          <p:nvSpPr>
            <p:cNvPr id="118" name="tx118"/>
            <p:cNvSpPr/>
            <p:nvPr/>
          </p:nvSpPr>
          <p:spPr>
            <a:xfrm>
              <a:off x="5360806" y="33191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389109" y="37952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84.2</a:t>
              </a:r>
            </a:p>
          </p:txBody>
        </p:sp>
        <p:sp>
          <p:nvSpPr>
            <p:cNvPr id="120" name="tx120"/>
            <p:cNvSpPr/>
            <p:nvPr/>
          </p:nvSpPr>
          <p:spPr>
            <a:xfrm>
              <a:off x="6426979" y="33139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55652" y="38055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82.4</a:t>
              </a:r>
            </a:p>
          </p:txBody>
        </p:sp>
        <p:sp>
          <p:nvSpPr>
            <p:cNvPr id="122" name="tx122"/>
            <p:cNvSpPr/>
            <p:nvPr/>
          </p:nvSpPr>
          <p:spPr>
            <a:xfrm>
              <a:off x="6693522" y="33345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22195" y="38365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76.9</a:t>
              </a:r>
            </a:p>
          </p:txBody>
        </p:sp>
        <p:sp>
          <p:nvSpPr>
            <p:cNvPr id="124" name="tx124"/>
            <p:cNvSpPr/>
            <p:nvPr/>
          </p:nvSpPr>
          <p:spPr>
            <a:xfrm>
              <a:off x="6960065" y="339683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188738" y="38004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83.3</a:t>
              </a:r>
            </a:p>
          </p:txBody>
        </p:sp>
        <p:sp>
          <p:nvSpPr>
            <p:cNvPr id="126" name="tx126"/>
            <p:cNvSpPr/>
            <p:nvPr/>
          </p:nvSpPr>
          <p:spPr>
            <a:xfrm>
              <a:off x="7226608" y="33244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455282" y="37873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85.6</a:t>
              </a:r>
            </a:p>
          </p:txBody>
        </p:sp>
        <p:sp>
          <p:nvSpPr>
            <p:cNvPr id="128" name="tx128"/>
            <p:cNvSpPr/>
            <p:nvPr/>
          </p:nvSpPr>
          <p:spPr>
            <a:xfrm>
              <a:off x="7493151" y="32979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721825" y="37900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85.1</a:t>
              </a:r>
            </a:p>
          </p:txBody>
        </p:sp>
        <p:sp>
          <p:nvSpPr>
            <p:cNvPr id="130" name="tx130"/>
            <p:cNvSpPr/>
            <p:nvPr/>
          </p:nvSpPr>
          <p:spPr>
            <a:xfrm>
              <a:off x="7759694" y="33033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988368" y="37927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84.6</a:t>
              </a:r>
            </a:p>
          </p:txBody>
        </p:sp>
        <p:sp>
          <p:nvSpPr>
            <p:cNvPr id="132" name="tx132"/>
            <p:cNvSpPr/>
            <p:nvPr/>
          </p:nvSpPr>
          <p:spPr>
            <a:xfrm>
              <a:off x="8026237" y="33087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885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55386" y="31211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255376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7" name="tx137"/>
            <p:cNvSpPr/>
            <p:nvPr/>
          </p:nvSpPr>
          <p:spPr>
            <a:xfrm>
              <a:off x="655386" y="198637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39094" y="3068909"/>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55" name="tx155"/>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6" name="pl156"/>
            <p:cNvSpPr/>
            <p:nvPr/>
          </p:nvSpPr>
          <p:spPr>
            <a:xfrm>
              <a:off x="2562683"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829783" y="5229428"/>
              <a:ext cx="993930"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dobertura</a:t>
              </a:r>
            </a:p>
          </p:txBody>
        </p:sp>
        <p:sp>
          <p:nvSpPr>
            <p:cNvPr id="158" name="rc158"/>
            <p:cNvSpPr/>
            <p:nvPr/>
          </p:nvSpPr>
          <p:spPr>
            <a:xfrm>
              <a:off x="4111069" y="5180747"/>
              <a:ext cx="201456" cy="201456"/>
            </a:xfrm>
            <a:prstGeom prst="rect">
              <a:avLst/>
            </a:prstGeom>
            <a:solidFill>
              <a:srgbClr val="1CABE2">
                <a:alpha val="100000"/>
              </a:srgbClr>
            </a:solidFill>
          </p:spPr>
          <p:txBody>
            <a:bodyPr/>
            <a:lstStyle/>
            <a:p/>
          </p:txBody>
        </p:sp>
        <p:sp>
          <p:nvSpPr>
            <p:cNvPr id="159" name="rc159"/>
            <p:cNvSpPr/>
            <p:nvPr/>
          </p:nvSpPr>
          <p:spPr>
            <a:xfrm>
              <a:off x="6092692" y="5180747"/>
              <a:ext cx="201456" cy="201456"/>
            </a:xfrm>
            <a:prstGeom prst="rect">
              <a:avLst/>
            </a:prstGeom>
            <a:solidFill>
              <a:srgbClr val="80BD41">
                <a:alpha val="100000"/>
              </a:srgbClr>
            </a:solidFill>
          </p:spPr>
          <p:txBody>
            <a:bodyPr/>
            <a:lstStyle/>
            <a:p/>
          </p:txBody>
        </p:sp>
        <p:sp>
          <p:nvSpPr>
            <p:cNvPr id="160" name="tx160"/>
            <p:cNvSpPr/>
            <p:nvPr/>
          </p:nvSpPr>
          <p:spPr>
            <a:xfrm>
              <a:off x="4391114" y="5200370"/>
              <a:ext cx="162298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 (dose zero)</a:t>
              </a:r>
            </a:p>
          </p:txBody>
        </p:sp>
        <p:sp>
          <p:nvSpPr>
            <p:cNvPr id="161" name="tx161"/>
            <p:cNvSpPr/>
            <p:nvPr/>
          </p:nvSpPr>
          <p:spPr>
            <a:xfrm>
              <a:off x="6372738" y="5229838"/>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62" name="tx162"/>
            <p:cNvSpPr/>
            <p:nvPr/>
          </p:nvSpPr>
          <p:spPr>
            <a:xfrm>
              <a:off x="951100" y="1402755"/>
              <a:ext cx="5721533"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e número de crianças vacinadas e não vacinadas,</a:t>
              </a:r>
            </a:p>
          </p:txBody>
        </p:sp>
        <p:sp>
          <p:nvSpPr>
            <p:cNvPr id="163" name="tx163"/>
            <p:cNvSpPr/>
            <p:nvPr/>
          </p:nvSpPr>
          <p:spPr>
            <a:xfrm>
              <a:off x="951100" y="1582906"/>
              <a:ext cx="151923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Portugal, 2000-2025</a:t>
              </a:r>
            </a:p>
          </p:txBody>
        </p:sp>
        <p:sp>
          <p:nvSpPr>
            <p:cNvPr id="164" name="pl164"/>
            <p:cNvSpPr/>
            <p:nvPr/>
          </p:nvSpPr>
          <p:spPr>
            <a:xfrm>
              <a:off x="22521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1638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0755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98723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079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11968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0313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437852" cy="129091"/>
            </a:xfrm>
            <a:prstGeom prst="rect">
              <a:avLst/>
            </a:prstGeom>
            <a:solidFill>
              <a:srgbClr val="80BD41">
                <a:alpha val="100000"/>
              </a:srgbClr>
            </a:solidFill>
          </p:spPr>
          <p:txBody>
            <a:bodyPr/>
            <a:lstStyle/>
            <a:p/>
          </p:txBody>
        </p:sp>
        <p:sp>
          <p:nvSpPr>
            <p:cNvPr id="176" name="rc176"/>
            <p:cNvSpPr/>
            <p:nvPr/>
          </p:nvSpPr>
          <p:spPr>
            <a:xfrm>
              <a:off x="7734126" y="5954972"/>
              <a:ext cx="64997" cy="129091"/>
            </a:xfrm>
            <a:prstGeom prst="rect">
              <a:avLst/>
            </a:prstGeom>
            <a:solidFill>
              <a:srgbClr val="1CABE2">
                <a:alpha val="100000"/>
              </a:srgbClr>
            </a:solidFill>
          </p:spPr>
          <p:txBody>
            <a:bodyPr/>
            <a:lstStyle/>
            <a:p/>
          </p:txBody>
        </p:sp>
        <p:sp>
          <p:nvSpPr>
            <p:cNvPr id="177" name="rc177"/>
            <p:cNvSpPr/>
            <p:nvPr/>
          </p:nvSpPr>
          <p:spPr>
            <a:xfrm>
              <a:off x="1296273" y="5793607"/>
              <a:ext cx="6508967" cy="129091"/>
            </a:xfrm>
            <a:prstGeom prst="rect">
              <a:avLst/>
            </a:prstGeom>
            <a:solidFill>
              <a:srgbClr val="80BD41">
                <a:alpha val="100000"/>
              </a:srgbClr>
            </a:solidFill>
          </p:spPr>
          <p:txBody>
            <a:bodyPr/>
            <a:lstStyle/>
            <a:p/>
          </p:txBody>
        </p:sp>
        <p:sp>
          <p:nvSpPr>
            <p:cNvPr id="178" name="rc178"/>
            <p:cNvSpPr/>
            <p:nvPr/>
          </p:nvSpPr>
          <p:spPr>
            <a:xfrm>
              <a:off x="7805241" y="5793607"/>
              <a:ext cx="65762" cy="129091"/>
            </a:xfrm>
            <a:prstGeom prst="rect">
              <a:avLst/>
            </a:prstGeom>
            <a:solidFill>
              <a:srgbClr val="1CABE2">
                <a:alpha val="100000"/>
              </a:srgbClr>
            </a:solidFill>
          </p:spPr>
          <p:txBody>
            <a:bodyPr/>
            <a:lstStyle/>
            <a:p/>
          </p:txBody>
        </p:sp>
        <p:sp>
          <p:nvSpPr>
            <p:cNvPr id="179" name="rc179"/>
            <p:cNvSpPr/>
            <p:nvPr/>
          </p:nvSpPr>
          <p:spPr>
            <a:xfrm>
              <a:off x="1296273" y="5632243"/>
              <a:ext cx="6472262" cy="129091"/>
            </a:xfrm>
            <a:prstGeom prst="rect">
              <a:avLst/>
            </a:prstGeom>
            <a:solidFill>
              <a:srgbClr val="80BD41">
                <a:alpha val="100000"/>
              </a:srgbClr>
            </a:solidFill>
          </p:spPr>
          <p:txBody>
            <a:bodyPr/>
            <a:lstStyle/>
            <a:p/>
          </p:txBody>
        </p:sp>
        <p:sp>
          <p:nvSpPr>
            <p:cNvPr id="180" name="rc180"/>
            <p:cNvSpPr/>
            <p:nvPr/>
          </p:nvSpPr>
          <p:spPr>
            <a:xfrm>
              <a:off x="7768536" y="5632243"/>
              <a:ext cx="65762" cy="129091"/>
            </a:xfrm>
            <a:prstGeom prst="rect">
              <a:avLst/>
            </a:prstGeom>
            <a:solidFill>
              <a:srgbClr val="1CABE2">
                <a:alpha val="100000"/>
              </a:srgbClr>
            </a:solidFill>
          </p:spPr>
          <p:txBody>
            <a:bodyPr/>
            <a:lstStyle/>
            <a:p/>
          </p:txBody>
        </p:sp>
        <p:sp>
          <p:nvSpPr>
            <p:cNvPr id="181" name="tx181"/>
            <p:cNvSpPr/>
            <p:nvPr/>
          </p:nvSpPr>
          <p:spPr>
            <a:xfrm>
              <a:off x="8059957" y="597638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a:t>
              </a:r>
            </a:p>
          </p:txBody>
        </p:sp>
        <p:sp>
          <p:nvSpPr>
            <p:cNvPr id="182" name="tx182"/>
            <p:cNvSpPr/>
            <p:nvPr/>
          </p:nvSpPr>
          <p:spPr>
            <a:xfrm>
              <a:off x="8135431" y="5815017"/>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a:t>
              </a:r>
            </a:p>
          </p:txBody>
        </p:sp>
        <p:sp>
          <p:nvSpPr>
            <p:cNvPr id="183" name="tx183"/>
            <p:cNvSpPr/>
            <p:nvPr/>
          </p:nvSpPr>
          <p:spPr>
            <a:xfrm>
              <a:off x="8048674"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85.5</a:t>
              </a:r>
            </a:p>
          </p:txBody>
        </p:sp>
        <p:sp>
          <p:nvSpPr>
            <p:cNvPr id="184" name="tx184"/>
            <p:cNvSpPr/>
            <p:nvPr/>
          </p:nvSpPr>
          <p:spPr>
            <a:xfrm>
              <a:off x="440970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84.2</a:t>
              </a:r>
            </a:p>
          </p:txBody>
        </p:sp>
        <p:sp>
          <p:nvSpPr>
            <p:cNvPr id="185" name="tx185"/>
            <p:cNvSpPr/>
            <p:nvPr/>
          </p:nvSpPr>
          <p:spPr>
            <a:xfrm>
              <a:off x="7704826"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445263"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85.1</a:t>
              </a:r>
            </a:p>
          </p:txBody>
        </p:sp>
        <p:sp>
          <p:nvSpPr>
            <p:cNvPr id="187" name="tx187"/>
            <p:cNvSpPr/>
            <p:nvPr/>
          </p:nvSpPr>
          <p:spPr>
            <a:xfrm>
              <a:off x="7776324"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426911"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84.6</a:t>
              </a:r>
            </a:p>
          </p:txBody>
        </p:sp>
        <p:sp>
          <p:nvSpPr>
            <p:cNvPr id="189" name="tx189"/>
            <p:cNvSpPr/>
            <p:nvPr/>
          </p:nvSpPr>
          <p:spPr>
            <a:xfrm>
              <a:off x="7739619"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13028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5" name="tx195"/>
            <p:cNvSpPr/>
            <p:nvPr/>
          </p:nvSpPr>
          <p:spPr>
            <a:xfrm>
              <a:off x="504198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6953689"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7" name="tx197"/>
            <p:cNvSpPr/>
            <p:nvPr/>
          </p:nvSpPr>
          <p:spPr>
            <a:xfrm>
              <a:off x="4060967" y="6312056"/>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98" name="tx198"/>
            <p:cNvSpPr/>
            <p:nvPr/>
          </p:nvSpPr>
          <p:spPr>
            <a:xfrm>
              <a:off x="4600353" y="65188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vacina DTP1 em 2025 (99 %) foi idêntica à de 2019 (99 %).
O número de crianças vacinadas com a DTP1 aumentou 1% em comparação com 2019.
O número de bebés sobreviventes aumentou aproximadamente 1% em comparação com 2019.
Em 2025, foram vacinadas mais crianças do que em 2019.
Em 2025, houve mais bebés sobreviventes (população-alvo) do que em 2019.
Para que a cobertura vacinal aumente, o número de crianças vacinadas deve aumentar a um ritmo mais rápido do que o crescimento da população.</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crescer a um ritmo mais rápido do que o da população.</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Revisão WUENIC 2025,
Publicado em 15 de julho de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31228"/>
            </a:xfrm>
            <a:custGeom>
              <a:avLst/>
              <a:pathLst>
                <a:path w="3397293" h="131228">
                  <a:moveTo>
                    <a:pt x="0" y="65614"/>
                  </a:moveTo>
                  <a:lnTo>
                    <a:pt x="135891" y="43742"/>
                  </a:lnTo>
                  <a:lnTo>
                    <a:pt x="271783" y="21871"/>
                  </a:lnTo>
                  <a:lnTo>
                    <a:pt x="407675" y="0"/>
                  </a:lnTo>
                  <a:lnTo>
                    <a:pt x="543566" y="87485"/>
                  </a:lnTo>
                  <a:lnTo>
                    <a:pt x="679458" y="131228"/>
                  </a:lnTo>
                  <a:lnTo>
                    <a:pt x="815350" y="43742"/>
                  </a:lnTo>
                  <a:lnTo>
                    <a:pt x="951242" y="43742"/>
                  </a:lnTo>
                  <a:lnTo>
                    <a:pt x="1087133" y="43742"/>
                  </a:lnTo>
                  <a:lnTo>
                    <a:pt x="1223025" y="65614"/>
                  </a:lnTo>
                  <a:lnTo>
                    <a:pt x="1358917" y="21871"/>
                  </a:lnTo>
                  <a:lnTo>
                    <a:pt x="1494809" y="43742"/>
                  </a:lnTo>
                  <a:lnTo>
                    <a:pt x="1630700" y="21871"/>
                  </a:lnTo>
                  <a:lnTo>
                    <a:pt x="1766592" y="21871"/>
                  </a:lnTo>
                  <a:lnTo>
                    <a:pt x="1902484" y="21871"/>
                  </a:lnTo>
                  <a:lnTo>
                    <a:pt x="2038375" y="21871"/>
                  </a:lnTo>
                  <a:lnTo>
                    <a:pt x="2174267" y="21871"/>
                  </a:lnTo>
                  <a:lnTo>
                    <a:pt x="2310159" y="21871"/>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31228"/>
            </a:xfrm>
            <a:custGeom>
              <a:avLst/>
              <a:pathLst>
                <a:path w="3397293" h="131228">
                  <a:moveTo>
                    <a:pt x="0" y="65614"/>
                  </a:moveTo>
                  <a:lnTo>
                    <a:pt x="135891" y="43742"/>
                  </a:lnTo>
                  <a:lnTo>
                    <a:pt x="271783" y="21871"/>
                  </a:lnTo>
                  <a:lnTo>
                    <a:pt x="407675" y="0"/>
                  </a:lnTo>
                  <a:lnTo>
                    <a:pt x="543566" y="87485"/>
                  </a:lnTo>
                  <a:lnTo>
                    <a:pt x="679458" y="131228"/>
                  </a:lnTo>
                  <a:lnTo>
                    <a:pt x="815350" y="43742"/>
                  </a:lnTo>
                  <a:lnTo>
                    <a:pt x="951242" y="43742"/>
                  </a:lnTo>
                  <a:lnTo>
                    <a:pt x="1087133" y="43742"/>
                  </a:lnTo>
                  <a:lnTo>
                    <a:pt x="1223025" y="65614"/>
                  </a:lnTo>
                  <a:lnTo>
                    <a:pt x="1358917" y="21871"/>
                  </a:lnTo>
                  <a:lnTo>
                    <a:pt x="1494809" y="43742"/>
                  </a:lnTo>
                  <a:lnTo>
                    <a:pt x="1630700" y="21871"/>
                  </a:lnTo>
                  <a:lnTo>
                    <a:pt x="1766592" y="21871"/>
                  </a:lnTo>
                  <a:lnTo>
                    <a:pt x="1902484" y="21871"/>
                  </a:lnTo>
                  <a:lnTo>
                    <a:pt x="2038375" y="21871"/>
                  </a:lnTo>
                  <a:lnTo>
                    <a:pt x="2174267" y="21871"/>
                  </a:lnTo>
                  <a:lnTo>
                    <a:pt x="2310159" y="21871"/>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31228"/>
            </a:xfrm>
            <a:custGeom>
              <a:avLst/>
              <a:pathLst>
                <a:path w="3397293" h="131228">
                  <a:moveTo>
                    <a:pt x="0" y="65614"/>
                  </a:moveTo>
                  <a:lnTo>
                    <a:pt x="135891" y="43742"/>
                  </a:lnTo>
                  <a:lnTo>
                    <a:pt x="271783" y="21871"/>
                  </a:lnTo>
                  <a:lnTo>
                    <a:pt x="407675" y="0"/>
                  </a:lnTo>
                  <a:lnTo>
                    <a:pt x="543566" y="87485"/>
                  </a:lnTo>
                  <a:lnTo>
                    <a:pt x="679458" y="131228"/>
                  </a:lnTo>
                  <a:lnTo>
                    <a:pt x="815350" y="43742"/>
                  </a:lnTo>
                  <a:lnTo>
                    <a:pt x="951242" y="43742"/>
                  </a:lnTo>
                  <a:lnTo>
                    <a:pt x="1087133" y="43742"/>
                  </a:lnTo>
                  <a:lnTo>
                    <a:pt x="1223025" y="65614"/>
                  </a:lnTo>
                  <a:lnTo>
                    <a:pt x="1358917" y="21871"/>
                  </a:lnTo>
                  <a:lnTo>
                    <a:pt x="1494809" y="43742"/>
                  </a:lnTo>
                  <a:lnTo>
                    <a:pt x="1630700" y="21871"/>
                  </a:lnTo>
                  <a:lnTo>
                    <a:pt x="1766592" y="21871"/>
                  </a:lnTo>
                  <a:lnTo>
                    <a:pt x="1902484" y="21871"/>
                  </a:lnTo>
                  <a:lnTo>
                    <a:pt x="2038375" y="21871"/>
                  </a:lnTo>
                  <a:lnTo>
                    <a:pt x="2174267" y="21871"/>
                  </a:lnTo>
                  <a:lnTo>
                    <a:pt x="2310159" y="21871"/>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3677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77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4676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921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4898" y="4962980"/>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60" name="tx60"/>
            <p:cNvSpPr/>
            <p:nvPr/>
          </p:nvSpPr>
          <p:spPr>
            <a:xfrm>
              <a:off x="251386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7631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pl62"/>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773659"/>
              <a:ext cx="3397293" cy="551158"/>
            </a:xfrm>
            <a:custGeom>
              <a:avLst/>
              <a:pathLst>
                <a:path w="3397293" h="551158">
                  <a:moveTo>
                    <a:pt x="0" y="275579"/>
                  </a:moveTo>
                  <a:lnTo>
                    <a:pt x="135891" y="183719"/>
                  </a:lnTo>
                  <a:lnTo>
                    <a:pt x="271783" y="91859"/>
                  </a:lnTo>
                  <a:lnTo>
                    <a:pt x="407675" y="0"/>
                  </a:lnTo>
                  <a:lnTo>
                    <a:pt x="543566" y="367438"/>
                  </a:lnTo>
                  <a:lnTo>
                    <a:pt x="679458" y="551158"/>
                  </a:lnTo>
                  <a:lnTo>
                    <a:pt x="815350" y="183719"/>
                  </a:lnTo>
                  <a:lnTo>
                    <a:pt x="951242" y="183719"/>
                  </a:lnTo>
                  <a:lnTo>
                    <a:pt x="1087133" y="183719"/>
                  </a:lnTo>
                  <a:lnTo>
                    <a:pt x="1223025" y="275579"/>
                  </a:lnTo>
                  <a:lnTo>
                    <a:pt x="1358917" y="91859"/>
                  </a:lnTo>
                  <a:lnTo>
                    <a:pt x="1494809" y="183719"/>
                  </a:lnTo>
                  <a:lnTo>
                    <a:pt x="1630700" y="91859"/>
                  </a:lnTo>
                  <a:lnTo>
                    <a:pt x="1766592" y="91859"/>
                  </a:lnTo>
                  <a:lnTo>
                    <a:pt x="1902484" y="91859"/>
                  </a:lnTo>
                  <a:lnTo>
                    <a:pt x="2038375" y="91859"/>
                  </a:lnTo>
                  <a:lnTo>
                    <a:pt x="2174267" y="91859"/>
                  </a:lnTo>
                  <a:lnTo>
                    <a:pt x="2310159" y="91859"/>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2773659"/>
              <a:ext cx="3397293" cy="1286035"/>
            </a:xfrm>
            <a:custGeom>
              <a:avLst/>
              <a:pathLst>
                <a:path w="3397293" h="1286035">
                  <a:moveTo>
                    <a:pt x="0" y="1286035"/>
                  </a:moveTo>
                  <a:lnTo>
                    <a:pt x="135891" y="1286035"/>
                  </a:lnTo>
                  <a:lnTo>
                    <a:pt x="271783" y="1286035"/>
                  </a:lnTo>
                  <a:lnTo>
                    <a:pt x="407675" y="1102316"/>
                  </a:lnTo>
                  <a:lnTo>
                    <a:pt x="543566" y="918596"/>
                  </a:lnTo>
                  <a:lnTo>
                    <a:pt x="679458" y="826737"/>
                  </a:lnTo>
                  <a:lnTo>
                    <a:pt x="815350" y="734877"/>
                  </a:lnTo>
                  <a:lnTo>
                    <a:pt x="951242" y="734877"/>
                  </a:lnTo>
                  <a:lnTo>
                    <a:pt x="1087133" y="459298"/>
                  </a:lnTo>
                  <a:lnTo>
                    <a:pt x="1223025" y="275579"/>
                  </a:lnTo>
                  <a:lnTo>
                    <a:pt x="1358917" y="275579"/>
                  </a:lnTo>
                  <a:lnTo>
                    <a:pt x="1494809" y="183719"/>
                  </a:lnTo>
                  <a:lnTo>
                    <a:pt x="1630700" y="183719"/>
                  </a:lnTo>
                  <a:lnTo>
                    <a:pt x="1766592" y="183719"/>
                  </a:lnTo>
                  <a:lnTo>
                    <a:pt x="1902484" y="183719"/>
                  </a:lnTo>
                  <a:lnTo>
                    <a:pt x="2038375" y="91859"/>
                  </a:lnTo>
                  <a:lnTo>
                    <a:pt x="2174267" y="0"/>
                  </a:lnTo>
                  <a:lnTo>
                    <a:pt x="2310159" y="0"/>
                  </a:lnTo>
                  <a:lnTo>
                    <a:pt x="2446051" y="0"/>
                  </a:lnTo>
                  <a:lnTo>
                    <a:pt x="2581942" y="0"/>
                  </a:lnTo>
                  <a:lnTo>
                    <a:pt x="2717834" y="275579"/>
                  </a:lnTo>
                  <a:lnTo>
                    <a:pt x="2853726" y="459298"/>
                  </a:lnTo>
                  <a:lnTo>
                    <a:pt x="2989618" y="9185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2" name="pl82"/>
            <p:cNvSpPr/>
            <p:nvPr/>
          </p:nvSpPr>
          <p:spPr>
            <a:xfrm>
              <a:off x="5437664" y="2681799"/>
              <a:ext cx="3397293" cy="275579"/>
            </a:xfrm>
            <a:custGeom>
              <a:avLst/>
              <a:pathLst>
                <a:path w="3397293" h="275579">
                  <a:moveTo>
                    <a:pt x="0" y="275579"/>
                  </a:moveTo>
                  <a:lnTo>
                    <a:pt x="135891" y="183719"/>
                  </a:lnTo>
                  <a:lnTo>
                    <a:pt x="271783" y="9185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183719"/>
                  </a:lnTo>
                  <a:lnTo>
                    <a:pt x="2853726" y="91859"/>
                  </a:lnTo>
                  <a:lnTo>
                    <a:pt x="2989618" y="91859"/>
                  </a:lnTo>
                  <a:lnTo>
                    <a:pt x="3125509" y="183719"/>
                  </a:lnTo>
                  <a:lnTo>
                    <a:pt x="3261401" y="183719"/>
                  </a:lnTo>
                  <a:lnTo>
                    <a:pt x="3397293" y="183719"/>
                  </a:lnTo>
                </a:path>
              </a:pathLst>
            </a:custGeom>
            <a:ln w="27101" cap="flat">
              <a:solidFill>
                <a:srgbClr val="961A49">
                  <a:alpha val="100000"/>
                </a:srgbClr>
              </a:solidFill>
              <a:prstDash val="solid"/>
              <a:round/>
            </a:ln>
          </p:spPr>
          <p:txBody>
            <a:bodyPr/>
            <a:lstStyle/>
            <a:p/>
          </p:txBody>
        </p:sp>
        <p:sp>
          <p:nvSpPr>
            <p:cNvPr id="83" name="pl83"/>
            <p:cNvSpPr/>
            <p:nvPr/>
          </p:nvSpPr>
          <p:spPr>
            <a:xfrm>
              <a:off x="5437664" y="27736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773659"/>
              <a:ext cx="3397293" cy="551158"/>
            </a:xfrm>
            <a:custGeom>
              <a:avLst/>
              <a:pathLst>
                <a:path w="3397293" h="551158">
                  <a:moveTo>
                    <a:pt x="0" y="275579"/>
                  </a:moveTo>
                  <a:lnTo>
                    <a:pt x="135891" y="183719"/>
                  </a:lnTo>
                  <a:lnTo>
                    <a:pt x="271783" y="91859"/>
                  </a:lnTo>
                  <a:lnTo>
                    <a:pt x="407675" y="0"/>
                  </a:lnTo>
                  <a:lnTo>
                    <a:pt x="543566" y="367438"/>
                  </a:lnTo>
                  <a:lnTo>
                    <a:pt x="679458" y="551158"/>
                  </a:lnTo>
                  <a:lnTo>
                    <a:pt x="815350" y="183719"/>
                  </a:lnTo>
                  <a:lnTo>
                    <a:pt x="951242" y="183719"/>
                  </a:lnTo>
                  <a:lnTo>
                    <a:pt x="1087133" y="183719"/>
                  </a:lnTo>
                  <a:lnTo>
                    <a:pt x="1223025" y="275579"/>
                  </a:lnTo>
                  <a:lnTo>
                    <a:pt x="1358917" y="91859"/>
                  </a:lnTo>
                  <a:lnTo>
                    <a:pt x="1494809" y="183719"/>
                  </a:lnTo>
                  <a:lnTo>
                    <a:pt x="1630700" y="91859"/>
                  </a:lnTo>
                  <a:lnTo>
                    <a:pt x="1766592" y="91859"/>
                  </a:lnTo>
                  <a:lnTo>
                    <a:pt x="1902484" y="91859"/>
                  </a:lnTo>
                  <a:lnTo>
                    <a:pt x="2038375" y="91859"/>
                  </a:lnTo>
                  <a:lnTo>
                    <a:pt x="2174267" y="91859"/>
                  </a:lnTo>
                  <a:lnTo>
                    <a:pt x="2310159" y="91859"/>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626684"/>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626684"/>
              <a:ext cx="0" cy="698133"/>
            </a:xfrm>
            <a:custGeom>
              <a:avLst/>
              <a:pathLst>
                <a:path w="0" h="698133">
                  <a:moveTo>
                    <a:pt x="0" y="69813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62668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62668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773659"/>
              <a:ext cx="3397293" cy="551158"/>
            </a:xfrm>
            <a:custGeom>
              <a:avLst/>
              <a:pathLst>
                <a:path w="3397293" h="551158">
                  <a:moveTo>
                    <a:pt x="0" y="275579"/>
                  </a:moveTo>
                  <a:lnTo>
                    <a:pt x="135891" y="183719"/>
                  </a:lnTo>
                  <a:lnTo>
                    <a:pt x="271783" y="91859"/>
                  </a:lnTo>
                  <a:lnTo>
                    <a:pt x="407675" y="0"/>
                  </a:lnTo>
                  <a:lnTo>
                    <a:pt x="543566" y="367438"/>
                  </a:lnTo>
                  <a:lnTo>
                    <a:pt x="679458" y="551158"/>
                  </a:lnTo>
                  <a:lnTo>
                    <a:pt x="815350" y="183719"/>
                  </a:lnTo>
                  <a:lnTo>
                    <a:pt x="951242" y="183719"/>
                  </a:lnTo>
                  <a:lnTo>
                    <a:pt x="1087133" y="183719"/>
                  </a:lnTo>
                  <a:lnTo>
                    <a:pt x="1223025" y="275579"/>
                  </a:lnTo>
                  <a:lnTo>
                    <a:pt x="1358917" y="91859"/>
                  </a:lnTo>
                  <a:lnTo>
                    <a:pt x="1494809" y="183719"/>
                  </a:lnTo>
                  <a:lnTo>
                    <a:pt x="1630700" y="91859"/>
                  </a:lnTo>
                  <a:lnTo>
                    <a:pt x="1766592" y="91859"/>
                  </a:lnTo>
                  <a:lnTo>
                    <a:pt x="1902484" y="91859"/>
                  </a:lnTo>
                  <a:lnTo>
                    <a:pt x="2038375" y="91859"/>
                  </a:lnTo>
                  <a:lnTo>
                    <a:pt x="2174267" y="91859"/>
                  </a:lnTo>
                  <a:lnTo>
                    <a:pt x="2310159" y="91859"/>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389469" y="254944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6068928" y="254950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6748386" y="25508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427845" y="25508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989462"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04812"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3" name="tx103"/>
            <p:cNvSpPr/>
            <p:nvPr/>
          </p:nvSpPr>
          <p:spPr>
            <a:xfrm>
              <a:off x="5003259" y="3640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80953" y="31826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127474" y="27215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127474" y="2264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16" name="pl116"/>
            <p:cNvSpPr/>
            <p:nvPr/>
          </p:nvSpPr>
          <p:spPr>
            <a:xfrm>
              <a:off x="56844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56844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56346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3259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5951597" y="4962980"/>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121" name="tx121"/>
            <p:cNvSpPr/>
            <p:nvPr/>
          </p:nvSpPr>
          <p:spPr>
            <a:xfrm>
              <a:off x="68305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59301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3" name="tx123"/>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24" name="pl124"/>
            <p:cNvSpPr/>
            <p:nvPr/>
          </p:nvSpPr>
          <p:spPr>
            <a:xfrm>
              <a:off x="238135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5097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6380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7664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44554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57390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70226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7236430" cy="114824"/>
            </a:xfrm>
            <a:prstGeom prst="rect">
              <a:avLst/>
            </a:prstGeom>
            <a:solidFill>
              <a:srgbClr val="1CABE2">
                <a:alpha val="80000"/>
              </a:srgbClr>
            </a:solidFill>
          </p:spPr>
          <p:txBody>
            <a:bodyPr/>
            <a:lstStyle/>
            <a:p/>
          </p:txBody>
        </p:sp>
        <p:sp>
          <p:nvSpPr>
            <p:cNvPr id="136" name="rc136"/>
            <p:cNvSpPr/>
            <p:nvPr/>
          </p:nvSpPr>
          <p:spPr>
            <a:xfrm>
              <a:off x="1317178" y="5743865"/>
              <a:ext cx="7321564" cy="114824"/>
            </a:xfrm>
            <a:prstGeom prst="rect">
              <a:avLst/>
            </a:prstGeom>
            <a:solidFill>
              <a:srgbClr val="1CABE2">
                <a:alpha val="80000"/>
              </a:srgbClr>
            </a:solidFill>
          </p:spPr>
          <p:txBody>
            <a:bodyPr/>
            <a:lstStyle/>
            <a:p/>
          </p:txBody>
        </p:sp>
        <p:sp>
          <p:nvSpPr>
            <p:cNvPr id="137" name="rc137"/>
            <p:cNvSpPr/>
            <p:nvPr/>
          </p:nvSpPr>
          <p:spPr>
            <a:xfrm>
              <a:off x="1317178" y="5600334"/>
              <a:ext cx="7278997"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21245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3" name="tx143"/>
            <p:cNvSpPr/>
            <p:nvPr/>
          </p:nvSpPr>
          <p:spPr>
            <a:xfrm>
              <a:off x="534081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4" name="tx144"/>
            <p:cNvSpPr/>
            <p:nvPr/>
          </p:nvSpPr>
          <p:spPr>
            <a:xfrm>
              <a:off x="746918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5" name="tx145"/>
            <p:cNvSpPr/>
            <p:nvPr/>
          </p:nvSpPr>
          <p:spPr>
            <a:xfrm>
              <a:off x="951100" y="5330440"/>
              <a:ext cx="4896966" cy="13952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crianças não vacinadas e sub-vacinadas, 2019, 2024 e 2025</a:t>
              </a:r>
            </a:p>
          </p:txBody>
        </p:sp>
        <p:sp>
          <p:nvSpPr>
            <p:cNvPr id="146" name="tx146"/>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47" name="tx147"/>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DTP3 em Portugal (99 %) era 14 pontos percentuais superior à média global (85 %) e 5 pontos percentuais superior à média de todos os países da « non-programme » (94 %).
A cobertura nacional da DTP3 manteve-se igual à de 2019 (99%).
O número de crianças não vacinadas e sub-vacinadas manteve-se aproximadamente igual (&lt;1 000) ao de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DTP3 em Portugal era de 99% — um valor idêntico ao de 2019 e superior às médias globais e regionais.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vacina DTP3 nos países da Non-programme, da cobertura mais baixa à mais alta, e a classificação dos 10 países com o maior número de crianças não vacinadas e sub-vacinadas, com base em números absolutos.
Em 2025, Portugal ocupou o 36.º lugar entre 41 países no que diz respeito à cobertura mais baixa da vacina DTP3 (com base em classificações empatadas).
Portugal não figurava entre os 10 primeiros países sem programas de vacinação com o maior número de crianças não vacinadas ou com vacinação incompleta.
Nota: Os países com grandes coortes podem ter um número elevado de crianças não vacinadas e sub-vacinadas,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Portugal registava a maior cobertura vacinal e não figurava entre os 10 países com o maior número de crianças não vacinadas ou com vacinação incompleta na região.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93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940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488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035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67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214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761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308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974556"/>
              <a:ext cx="239888" cy="1237452"/>
            </a:xfrm>
            <a:prstGeom prst="rect">
              <a:avLst/>
            </a:prstGeom>
            <a:solidFill>
              <a:srgbClr val="80BD41">
                <a:alpha val="100000"/>
              </a:srgbClr>
            </a:solidFill>
          </p:spPr>
          <p:txBody>
            <a:bodyPr/>
            <a:lstStyle/>
            <a:p/>
          </p:txBody>
        </p:sp>
        <p:sp>
          <p:nvSpPr>
            <p:cNvPr id="26" name="rc26"/>
            <p:cNvSpPr/>
            <p:nvPr/>
          </p:nvSpPr>
          <p:spPr>
            <a:xfrm>
              <a:off x="1296273" y="2922973"/>
              <a:ext cx="239888" cy="51583"/>
            </a:xfrm>
            <a:prstGeom prst="rect">
              <a:avLst/>
            </a:prstGeom>
            <a:solidFill>
              <a:srgbClr val="1CABE2">
                <a:alpha val="100000"/>
              </a:srgbClr>
            </a:solidFill>
          </p:spPr>
          <p:txBody>
            <a:bodyPr/>
            <a:lstStyle/>
            <a:p/>
          </p:txBody>
        </p:sp>
        <p:sp>
          <p:nvSpPr>
            <p:cNvPr id="27" name="rc27"/>
            <p:cNvSpPr/>
            <p:nvPr/>
          </p:nvSpPr>
          <p:spPr>
            <a:xfrm>
              <a:off x="1562816" y="3024395"/>
              <a:ext cx="239888" cy="1187614"/>
            </a:xfrm>
            <a:prstGeom prst="rect">
              <a:avLst/>
            </a:prstGeom>
            <a:solidFill>
              <a:srgbClr val="80BD41">
                <a:alpha val="100000"/>
              </a:srgbClr>
            </a:solidFill>
          </p:spPr>
          <p:txBody>
            <a:bodyPr/>
            <a:lstStyle/>
            <a:p/>
          </p:txBody>
        </p:sp>
        <p:sp>
          <p:nvSpPr>
            <p:cNvPr id="28" name="rc28"/>
            <p:cNvSpPr/>
            <p:nvPr/>
          </p:nvSpPr>
          <p:spPr>
            <a:xfrm>
              <a:off x="1562816" y="2987643"/>
              <a:ext cx="239888" cy="36751"/>
            </a:xfrm>
            <a:prstGeom prst="rect">
              <a:avLst/>
            </a:prstGeom>
            <a:solidFill>
              <a:srgbClr val="1CABE2">
                <a:alpha val="100000"/>
              </a:srgbClr>
            </a:solidFill>
          </p:spPr>
          <p:txBody>
            <a:bodyPr/>
            <a:lstStyle/>
            <a:p/>
          </p:txBody>
        </p:sp>
        <p:sp>
          <p:nvSpPr>
            <p:cNvPr id="29" name="rc29"/>
            <p:cNvSpPr/>
            <p:nvPr/>
          </p:nvSpPr>
          <p:spPr>
            <a:xfrm>
              <a:off x="1829360" y="3004328"/>
              <a:ext cx="239888" cy="1207680"/>
            </a:xfrm>
            <a:prstGeom prst="rect">
              <a:avLst/>
            </a:prstGeom>
            <a:solidFill>
              <a:srgbClr val="80BD41">
                <a:alpha val="100000"/>
              </a:srgbClr>
            </a:solidFill>
          </p:spPr>
          <p:txBody>
            <a:bodyPr/>
            <a:lstStyle/>
            <a:p/>
          </p:txBody>
        </p:sp>
        <p:sp>
          <p:nvSpPr>
            <p:cNvPr id="30" name="rc30"/>
            <p:cNvSpPr/>
            <p:nvPr/>
          </p:nvSpPr>
          <p:spPr>
            <a:xfrm>
              <a:off x="1829360" y="2979682"/>
              <a:ext cx="239888" cy="24646"/>
            </a:xfrm>
            <a:prstGeom prst="rect">
              <a:avLst/>
            </a:prstGeom>
            <a:solidFill>
              <a:srgbClr val="1CABE2">
                <a:alpha val="100000"/>
              </a:srgbClr>
            </a:solidFill>
          </p:spPr>
          <p:txBody>
            <a:bodyPr/>
            <a:lstStyle/>
            <a:p/>
          </p:txBody>
        </p:sp>
        <p:sp>
          <p:nvSpPr>
            <p:cNvPr id="31" name="rc31"/>
            <p:cNvSpPr/>
            <p:nvPr/>
          </p:nvSpPr>
          <p:spPr>
            <a:xfrm>
              <a:off x="2095903" y="3006837"/>
              <a:ext cx="239888" cy="1205172"/>
            </a:xfrm>
            <a:prstGeom prst="rect">
              <a:avLst/>
            </a:prstGeom>
            <a:solidFill>
              <a:srgbClr val="80BD41">
                <a:alpha val="100000"/>
              </a:srgbClr>
            </a:solidFill>
          </p:spPr>
          <p:txBody>
            <a:bodyPr/>
            <a:lstStyle/>
            <a:p/>
          </p:txBody>
        </p:sp>
        <p:sp>
          <p:nvSpPr>
            <p:cNvPr id="32" name="rc32"/>
            <p:cNvSpPr/>
            <p:nvPr/>
          </p:nvSpPr>
          <p:spPr>
            <a:xfrm>
              <a:off x="2095903" y="2994623"/>
              <a:ext cx="239888" cy="12214"/>
            </a:xfrm>
            <a:prstGeom prst="rect">
              <a:avLst/>
            </a:prstGeom>
            <a:solidFill>
              <a:srgbClr val="1CABE2">
                <a:alpha val="100000"/>
              </a:srgbClr>
            </a:solidFill>
          </p:spPr>
          <p:txBody>
            <a:bodyPr/>
            <a:lstStyle/>
            <a:p/>
          </p:txBody>
        </p:sp>
        <p:sp>
          <p:nvSpPr>
            <p:cNvPr id="33" name="rc33"/>
            <p:cNvSpPr/>
            <p:nvPr/>
          </p:nvSpPr>
          <p:spPr>
            <a:xfrm>
              <a:off x="2362446" y="3083721"/>
              <a:ext cx="239888" cy="1128288"/>
            </a:xfrm>
            <a:prstGeom prst="rect">
              <a:avLst/>
            </a:prstGeom>
            <a:solidFill>
              <a:srgbClr val="80BD41">
                <a:alpha val="100000"/>
              </a:srgbClr>
            </a:solidFill>
          </p:spPr>
          <p:txBody>
            <a:bodyPr/>
            <a:lstStyle/>
            <a:p/>
          </p:txBody>
        </p:sp>
        <p:sp>
          <p:nvSpPr>
            <p:cNvPr id="34" name="rc34"/>
            <p:cNvSpPr/>
            <p:nvPr/>
          </p:nvSpPr>
          <p:spPr>
            <a:xfrm>
              <a:off x="2362446" y="3024395"/>
              <a:ext cx="239888" cy="59326"/>
            </a:xfrm>
            <a:prstGeom prst="rect">
              <a:avLst/>
            </a:prstGeom>
            <a:solidFill>
              <a:srgbClr val="1CABE2">
                <a:alpha val="100000"/>
              </a:srgbClr>
            </a:solidFill>
          </p:spPr>
          <p:txBody>
            <a:bodyPr/>
            <a:lstStyle/>
            <a:p/>
          </p:txBody>
        </p:sp>
        <p:sp>
          <p:nvSpPr>
            <p:cNvPr id="35" name="rc35"/>
            <p:cNvSpPr/>
            <p:nvPr/>
          </p:nvSpPr>
          <p:spPr>
            <a:xfrm>
              <a:off x="2628989" y="3111639"/>
              <a:ext cx="239888" cy="1100370"/>
            </a:xfrm>
            <a:prstGeom prst="rect">
              <a:avLst/>
            </a:prstGeom>
            <a:solidFill>
              <a:srgbClr val="80BD41">
                <a:alpha val="100000"/>
              </a:srgbClr>
            </a:solidFill>
          </p:spPr>
          <p:txBody>
            <a:bodyPr/>
            <a:lstStyle/>
            <a:p/>
          </p:txBody>
        </p:sp>
        <p:sp>
          <p:nvSpPr>
            <p:cNvPr id="36" name="rc36"/>
            <p:cNvSpPr/>
            <p:nvPr/>
          </p:nvSpPr>
          <p:spPr>
            <a:xfrm>
              <a:off x="2628989" y="3028757"/>
              <a:ext cx="239888" cy="82882"/>
            </a:xfrm>
            <a:prstGeom prst="rect">
              <a:avLst/>
            </a:prstGeom>
            <a:solidFill>
              <a:srgbClr val="1CABE2">
                <a:alpha val="100000"/>
              </a:srgbClr>
            </a:solidFill>
          </p:spPr>
          <p:txBody>
            <a:bodyPr/>
            <a:lstStyle/>
            <a:p/>
          </p:txBody>
        </p:sp>
        <p:sp>
          <p:nvSpPr>
            <p:cNvPr id="37" name="rc37"/>
            <p:cNvSpPr/>
            <p:nvPr/>
          </p:nvSpPr>
          <p:spPr>
            <a:xfrm>
              <a:off x="2895532" y="3102151"/>
              <a:ext cx="239888" cy="1109857"/>
            </a:xfrm>
            <a:prstGeom prst="rect">
              <a:avLst/>
            </a:prstGeom>
            <a:solidFill>
              <a:srgbClr val="80BD41">
                <a:alpha val="100000"/>
              </a:srgbClr>
            </a:solidFill>
          </p:spPr>
          <p:txBody>
            <a:bodyPr/>
            <a:lstStyle/>
            <a:p/>
          </p:txBody>
        </p:sp>
        <p:sp>
          <p:nvSpPr>
            <p:cNvPr id="38" name="rc38"/>
            <p:cNvSpPr/>
            <p:nvPr/>
          </p:nvSpPr>
          <p:spPr>
            <a:xfrm>
              <a:off x="2895532" y="3067799"/>
              <a:ext cx="239888" cy="34352"/>
            </a:xfrm>
            <a:prstGeom prst="rect">
              <a:avLst/>
            </a:prstGeom>
            <a:solidFill>
              <a:srgbClr val="1CABE2">
                <a:alpha val="100000"/>
              </a:srgbClr>
            </a:solidFill>
          </p:spPr>
          <p:txBody>
            <a:bodyPr/>
            <a:lstStyle/>
            <a:p/>
          </p:txBody>
        </p:sp>
        <p:sp>
          <p:nvSpPr>
            <p:cNvPr id="39" name="rc39"/>
            <p:cNvSpPr/>
            <p:nvPr/>
          </p:nvSpPr>
          <p:spPr>
            <a:xfrm>
              <a:off x="3162075" y="3130288"/>
              <a:ext cx="239888" cy="1081721"/>
            </a:xfrm>
            <a:prstGeom prst="rect">
              <a:avLst/>
            </a:prstGeom>
            <a:solidFill>
              <a:srgbClr val="80BD41">
                <a:alpha val="100000"/>
              </a:srgbClr>
            </a:solidFill>
          </p:spPr>
          <p:txBody>
            <a:bodyPr/>
            <a:lstStyle/>
            <a:p/>
          </p:txBody>
        </p:sp>
        <p:sp>
          <p:nvSpPr>
            <p:cNvPr id="40" name="rc40"/>
            <p:cNvSpPr/>
            <p:nvPr/>
          </p:nvSpPr>
          <p:spPr>
            <a:xfrm>
              <a:off x="3162075" y="3096808"/>
              <a:ext cx="239888" cy="33480"/>
            </a:xfrm>
            <a:prstGeom prst="rect">
              <a:avLst/>
            </a:prstGeom>
            <a:solidFill>
              <a:srgbClr val="1CABE2">
                <a:alpha val="100000"/>
              </a:srgbClr>
            </a:solidFill>
          </p:spPr>
          <p:txBody>
            <a:bodyPr/>
            <a:lstStyle/>
            <a:p/>
          </p:txBody>
        </p:sp>
        <p:sp>
          <p:nvSpPr>
            <p:cNvPr id="41" name="rc41"/>
            <p:cNvSpPr/>
            <p:nvPr/>
          </p:nvSpPr>
          <p:spPr>
            <a:xfrm>
              <a:off x="3428618" y="3117201"/>
              <a:ext cx="239888" cy="1094808"/>
            </a:xfrm>
            <a:prstGeom prst="rect">
              <a:avLst/>
            </a:prstGeom>
            <a:solidFill>
              <a:srgbClr val="80BD41">
                <a:alpha val="100000"/>
              </a:srgbClr>
            </a:solidFill>
          </p:spPr>
          <p:txBody>
            <a:bodyPr/>
            <a:lstStyle/>
            <a:p/>
          </p:txBody>
        </p:sp>
        <p:sp>
          <p:nvSpPr>
            <p:cNvPr id="42" name="rc42"/>
            <p:cNvSpPr/>
            <p:nvPr/>
          </p:nvSpPr>
          <p:spPr>
            <a:xfrm>
              <a:off x="3428618" y="3083394"/>
              <a:ext cx="239888" cy="33807"/>
            </a:xfrm>
            <a:prstGeom prst="rect">
              <a:avLst/>
            </a:prstGeom>
            <a:solidFill>
              <a:srgbClr val="1CABE2">
                <a:alpha val="100000"/>
              </a:srgbClr>
            </a:solidFill>
          </p:spPr>
          <p:txBody>
            <a:bodyPr/>
            <a:lstStyle/>
            <a:p/>
          </p:txBody>
        </p:sp>
        <p:sp>
          <p:nvSpPr>
            <p:cNvPr id="43" name="rc43"/>
            <p:cNvSpPr/>
            <p:nvPr/>
          </p:nvSpPr>
          <p:spPr>
            <a:xfrm>
              <a:off x="3695161" y="3170965"/>
              <a:ext cx="239888" cy="1041043"/>
            </a:xfrm>
            <a:prstGeom prst="rect">
              <a:avLst/>
            </a:prstGeom>
            <a:solidFill>
              <a:srgbClr val="80BD41">
                <a:alpha val="100000"/>
              </a:srgbClr>
            </a:solidFill>
          </p:spPr>
          <p:txBody>
            <a:bodyPr/>
            <a:lstStyle/>
            <a:p/>
          </p:txBody>
        </p:sp>
        <p:sp>
          <p:nvSpPr>
            <p:cNvPr id="44" name="rc44"/>
            <p:cNvSpPr/>
            <p:nvPr/>
          </p:nvSpPr>
          <p:spPr>
            <a:xfrm>
              <a:off x="3695161" y="3127561"/>
              <a:ext cx="239888" cy="43404"/>
            </a:xfrm>
            <a:prstGeom prst="rect">
              <a:avLst/>
            </a:prstGeom>
            <a:solidFill>
              <a:srgbClr val="1CABE2">
                <a:alpha val="100000"/>
              </a:srgbClr>
            </a:solidFill>
          </p:spPr>
          <p:txBody>
            <a:bodyPr/>
            <a:lstStyle/>
            <a:p/>
          </p:txBody>
        </p:sp>
        <p:sp>
          <p:nvSpPr>
            <p:cNvPr id="45" name="rc45"/>
            <p:cNvSpPr/>
            <p:nvPr/>
          </p:nvSpPr>
          <p:spPr>
            <a:xfrm>
              <a:off x="3961705" y="3137703"/>
              <a:ext cx="239888" cy="1074305"/>
            </a:xfrm>
            <a:prstGeom prst="rect">
              <a:avLst/>
            </a:prstGeom>
            <a:solidFill>
              <a:srgbClr val="80BD41">
                <a:alpha val="100000"/>
              </a:srgbClr>
            </a:solidFill>
          </p:spPr>
          <p:txBody>
            <a:bodyPr/>
            <a:lstStyle/>
            <a:p/>
          </p:txBody>
        </p:sp>
        <p:sp>
          <p:nvSpPr>
            <p:cNvPr id="46" name="rc46"/>
            <p:cNvSpPr/>
            <p:nvPr/>
          </p:nvSpPr>
          <p:spPr>
            <a:xfrm>
              <a:off x="3961705" y="3115783"/>
              <a:ext cx="239888" cy="21920"/>
            </a:xfrm>
            <a:prstGeom prst="rect">
              <a:avLst/>
            </a:prstGeom>
            <a:solidFill>
              <a:srgbClr val="1CABE2">
                <a:alpha val="100000"/>
              </a:srgbClr>
            </a:solidFill>
          </p:spPr>
          <p:txBody>
            <a:bodyPr/>
            <a:lstStyle/>
            <a:p/>
          </p:txBody>
        </p:sp>
        <p:sp>
          <p:nvSpPr>
            <p:cNvPr id="47" name="rc47"/>
            <p:cNvSpPr/>
            <p:nvPr/>
          </p:nvSpPr>
          <p:spPr>
            <a:xfrm>
              <a:off x="4228248" y="3193431"/>
              <a:ext cx="239888" cy="1018578"/>
            </a:xfrm>
            <a:prstGeom prst="rect">
              <a:avLst/>
            </a:prstGeom>
            <a:solidFill>
              <a:srgbClr val="80BD41">
                <a:alpha val="100000"/>
              </a:srgbClr>
            </a:solidFill>
          </p:spPr>
          <p:txBody>
            <a:bodyPr/>
            <a:lstStyle/>
            <a:p/>
          </p:txBody>
        </p:sp>
        <p:sp>
          <p:nvSpPr>
            <p:cNvPr id="48" name="rc48"/>
            <p:cNvSpPr/>
            <p:nvPr/>
          </p:nvSpPr>
          <p:spPr>
            <a:xfrm>
              <a:off x="4228248" y="3161914"/>
              <a:ext cx="239888" cy="31517"/>
            </a:xfrm>
            <a:prstGeom prst="rect">
              <a:avLst/>
            </a:prstGeom>
            <a:solidFill>
              <a:srgbClr val="1CABE2">
                <a:alpha val="100000"/>
              </a:srgbClr>
            </a:solidFill>
          </p:spPr>
          <p:txBody>
            <a:bodyPr/>
            <a:lstStyle/>
            <a:p/>
          </p:txBody>
        </p:sp>
        <p:sp>
          <p:nvSpPr>
            <p:cNvPr id="49" name="rc49"/>
            <p:cNvSpPr/>
            <p:nvPr/>
          </p:nvSpPr>
          <p:spPr>
            <a:xfrm>
              <a:off x="4494791" y="3255920"/>
              <a:ext cx="239888" cy="956089"/>
            </a:xfrm>
            <a:prstGeom prst="rect">
              <a:avLst/>
            </a:prstGeom>
            <a:solidFill>
              <a:srgbClr val="80BD41">
                <a:alpha val="100000"/>
              </a:srgbClr>
            </a:solidFill>
          </p:spPr>
          <p:txBody>
            <a:bodyPr/>
            <a:lstStyle/>
            <a:p/>
          </p:txBody>
        </p:sp>
        <p:sp>
          <p:nvSpPr>
            <p:cNvPr id="50" name="rc50"/>
            <p:cNvSpPr/>
            <p:nvPr/>
          </p:nvSpPr>
          <p:spPr>
            <a:xfrm>
              <a:off x="4494791" y="3236399"/>
              <a:ext cx="239888" cy="19520"/>
            </a:xfrm>
            <a:prstGeom prst="rect">
              <a:avLst/>
            </a:prstGeom>
            <a:solidFill>
              <a:srgbClr val="1CABE2">
                <a:alpha val="100000"/>
              </a:srgbClr>
            </a:solidFill>
          </p:spPr>
          <p:txBody>
            <a:bodyPr/>
            <a:lstStyle/>
            <a:p/>
          </p:txBody>
        </p:sp>
        <p:sp>
          <p:nvSpPr>
            <p:cNvPr id="51" name="rc51"/>
            <p:cNvSpPr/>
            <p:nvPr/>
          </p:nvSpPr>
          <p:spPr>
            <a:xfrm>
              <a:off x="4761334" y="3326588"/>
              <a:ext cx="239888" cy="885421"/>
            </a:xfrm>
            <a:prstGeom prst="rect">
              <a:avLst/>
            </a:prstGeom>
            <a:solidFill>
              <a:srgbClr val="80BD41">
                <a:alpha val="100000"/>
              </a:srgbClr>
            </a:solidFill>
          </p:spPr>
          <p:txBody>
            <a:bodyPr/>
            <a:lstStyle/>
            <a:p/>
          </p:txBody>
        </p:sp>
        <p:sp>
          <p:nvSpPr>
            <p:cNvPr id="52" name="rc52"/>
            <p:cNvSpPr/>
            <p:nvPr/>
          </p:nvSpPr>
          <p:spPr>
            <a:xfrm>
              <a:off x="4761334" y="3308484"/>
              <a:ext cx="239888" cy="18103"/>
            </a:xfrm>
            <a:prstGeom prst="rect">
              <a:avLst/>
            </a:prstGeom>
            <a:solidFill>
              <a:srgbClr val="1CABE2">
                <a:alpha val="100000"/>
              </a:srgbClr>
            </a:solidFill>
          </p:spPr>
          <p:txBody>
            <a:bodyPr/>
            <a:lstStyle/>
            <a:p/>
          </p:txBody>
        </p:sp>
        <p:sp>
          <p:nvSpPr>
            <p:cNvPr id="53" name="rc53"/>
            <p:cNvSpPr/>
            <p:nvPr/>
          </p:nvSpPr>
          <p:spPr>
            <a:xfrm>
              <a:off x="5027877" y="3335857"/>
              <a:ext cx="239888" cy="876151"/>
            </a:xfrm>
            <a:prstGeom prst="rect">
              <a:avLst/>
            </a:prstGeom>
            <a:solidFill>
              <a:srgbClr val="80BD41">
                <a:alpha val="100000"/>
              </a:srgbClr>
            </a:solidFill>
          </p:spPr>
          <p:txBody>
            <a:bodyPr/>
            <a:lstStyle/>
            <a:p/>
          </p:txBody>
        </p:sp>
        <p:sp>
          <p:nvSpPr>
            <p:cNvPr id="54" name="rc54"/>
            <p:cNvSpPr/>
            <p:nvPr/>
          </p:nvSpPr>
          <p:spPr>
            <a:xfrm>
              <a:off x="5027877" y="3317972"/>
              <a:ext cx="239888" cy="17885"/>
            </a:xfrm>
            <a:prstGeom prst="rect">
              <a:avLst/>
            </a:prstGeom>
            <a:solidFill>
              <a:srgbClr val="1CABE2">
                <a:alpha val="100000"/>
              </a:srgbClr>
            </a:solidFill>
          </p:spPr>
          <p:txBody>
            <a:bodyPr/>
            <a:lstStyle/>
            <a:p/>
          </p:txBody>
        </p:sp>
        <p:sp>
          <p:nvSpPr>
            <p:cNvPr id="55" name="rc55"/>
            <p:cNvSpPr/>
            <p:nvPr/>
          </p:nvSpPr>
          <p:spPr>
            <a:xfrm>
              <a:off x="5294420" y="3308157"/>
              <a:ext cx="239888" cy="903852"/>
            </a:xfrm>
            <a:prstGeom prst="rect">
              <a:avLst/>
            </a:prstGeom>
            <a:solidFill>
              <a:srgbClr val="80BD41">
                <a:alpha val="100000"/>
              </a:srgbClr>
            </a:solidFill>
          </p:spPr>
          <p:txBody>
            <a:bodyPr/>
            <a:lstStyle/>
            <a:p/>
          </p:txBody>
        </p:sp>
        <p:sp>
          <p:nvSpPr>
            <p:cNvPr id="56" name="rc56"/>
            <p:cNvSpPr/>
            <p:nvPr/>
          </p:nvSpPr>
          <p:spPr>
            <a:xfrm>
              <a:off x="5294420" y="3289727"/>
              <a:ext cx="239888" cy="18430"/>
            </a:xfrm>
            <a:prstGeom prst="rect">
              <a:avLst/>
            </a:prstGeom>
            <a:solidFill>
              <a:srgbClr val="1CABE2">
                <a:alpha val="100000"/>
              </a:srgbClr>
            </a:solidFill>
          </p:spPr>
          <p:txBody>
            <a:bodyPr/>
            <a:lstStyle/>
            <a:p/>
          </p:txBody>
        </p:sp>
        <p:sp>
          <p:nvSpPr>
            <p:cNvPr id="57" name="rc57"/>
            <p:cNvSpPr/>
            <p:nvPr/>
          </p:nvSpPr>
          <p:spPr>
            <a:xfrm>
              <a:off x="5560963" y="3290599"/>
              <a:ext cx="239888" cy="921409"/>
            </a:xfrm>
            <a:prstGeom prst="rect">
              <a:avLst/>
            </a:prstGeom>
            <a:solidFill>
              <a:srgbClr val="80BD41">
                <a:alpha val="100000"/>
              </a:srgbClr>
            </a:solidFill>
          </p:spPr>
          <p:txBody>
            <a:bodyPr/>
            <a:lstStyle/>
            <a:p/>
          </p:txBody>
        </p:sp>
        <p:sp>
          <p:nvSpPr>
            <p:cNvPr id="58" name="rc58"/>
            <p:cNvSpPr/>
            <p:nvPr/>
          </p:nvSpPr>
          <p:spPr>
            <a:xfrm>
              <a:off x="5560963" y="3271842"/>
              <a:ext cx="239888" cy="18757"/>
            </a:xfrm>
            <a:prstGeom prst="rect">
              <a:avLst/>
            </a:prstGeom>
            <a:solidFill>
              <a:srgbClr val="1CABE2">
                <a:alpha val="100000"/>
              </a:srgbClr>
            </a:solidFill>
          </p:spPr>
          <p:txBody>
            <a:bodyPr/>
            <a:lstStyle/>
            <a:p/>
          </p:txBody>
        </p:sp>
        <p:sp>
          <p:nvSpPr>
            <p:cNvPr id="59" name="rc59"/>
            <p:cNvSpPr/>
            <p:nvPr/>
          </p:nvSpPr>
          <p:spPr>
            <a:xfrm>
              <a:off x="5827506" y="3298996"/>
              <a:ext cx="239888" cy="913012"/>
            </a:xfrm>
            <a:prstGeom prst="rect">
              <a:avLst/>
            </a:prstGeom>
            <a:solidFill>
              <a:srgbClr val="80BD41">
                <a:alpha val="100000"/>
              </a:srgbClr>
            </a:solidFill>
          </p:spPr>
          <p:txBody>
            <a:bodyPr/>
            <a:lstStyle/>
            <a:p/>
          </p:txBody>
        </p:sp>
        <p:sp>
          <p:nvSpPr>
            <p:cNvPr id="60" name="rc60"/>
            <p:cNvSpPr/>
            <p:nvPr/>
          </p:nvSpPr>
          <p:spPr>
            <a:xfrm>
              <a:off x="5827506" y="3280348"/>
              <a:ext cx="239888" cy="18648"/>
            </a:xfrm>
            <a:prstGeom prst="rect">
              <a:avLst/>
            </a:prstGeom>
            <a:solidFill>
              <a:srgbClr val="1CABE2">
                <a:alpha val="100000"/>
              </a:srgbClr>
            </a:solidFill>
          </p:spPr>
          <p:txBody>
            <a:bodyPr/>
            <a:lstStyle/>
            <a:p/>
          </p:txBody>
        </p:sp>
        <p:sp>
          <p:nvSpPr>
            <p:cNvPr id="61" name="rc61"/>
            <p:cNvSpPr/>
            <p:nvPr/>
          </p:nvSpPr>
          <p:spPr>
            <a:xfrm>
              <a:off x="6094049" y="3285910"/>
              <a:ext cx="239888" cy="926099"/>
            </a:xfrm>
            <a:prstGeom prst="rect">
              <a:avLst/>
            </a:prstGeom>
            <a:solidFill>
              <a:srgbClr val="80BD41">
                <a:alpha val="100000"/>
              </a:srgbClr>
            </a:solidFill>
          </p:spPr>
          <p:txBody>
            <a:bodyPr/>
            <a:lstStyle/>
            <a:p/>
          </p:txBody>
        </p:sp>
        <p:sp>
          <p:nvSpPr>
            <p:cNvPr id="62" name="rc62"/>
            <p:cNvSpPr/>
            <p:nvPr/>
          </p:nvSpPr>
          <p:spPr>
            <a:xfrm>
              <a:off x="6094049" y="3276531"/>
              <a:ext cx="239888" cy="9378"/>
            </a:xfrm>
            <a:prstGeom prst="rect">
              <a:avLst/>
            </a:prstGeom>
            <a:solidFill>
              <a:srgbClr val="1CABE2">
                <a:alpha val="100000"/>
              </a:srgbClr>
            </a:solidFill>
          </p:spPr>
          <p:txBody>
            <a:bodyPr/>
            <a:lstStyle/>
            <a:p/>
          </p:txBody>
        </p:sp>
        <p:sp>
          <p:nvSpPr>
            <p:cNvPr id="63" name="rc63"/>
            <p:cNvSpPr/>
            <p:nvPr/>
          </p:nvSpPr>
          <p:spPr>
            <a:xfrm>
              <a:off x="6360593" y="3293871"/>
              <a:ext cx="239888" cy="918138"/>
            </a:xfrm>
            <a:prstGeom prst="rect">
              <a:avLst/>
            </a:prstGeom>
            <a:solidFill>
              <a:srgbClr val="80BD41">
                <a:alpha val="100000"/>
              </a:srgbClr>
            </a:solidFill>
          </p:spPr>
          <p:txBody>
            <a:bodyPr/>
            <a:lstStyle/>
            <a:p/>
          </p:txBody>
        </p:sp>
        <p:sp>
          <p:nvSpPr>
            <p:cNvPr id="64" name="rc64"/>
            <p:cNvSpPr/>
            <p:nvPr/>
          </p:nvSpPr>
          <p:spPr>
            <a:xfrm>
              <a:off x="6360593" y="3284601"/>
              <a:ext cx="239888" cy="9269"/>
            </a:xfrm>
            <a:prstGeom prst="rect">
              <a:avLst/>
            </a:prstGeom>
            <a:solidFill>
              <a:srgbClr val="1CABE2">
                <a:alpha val="100000"/>
              </a:srgbClr>
            </a:solidFill>
          </p:spPr>
          <p:txBody>
            <a:bodyPr/>
            <a:lstStyle/>
            <a:p/>
          </p:txBody>
        </p:sp>
        <p:sp>
          <p:nvSpPr>
            <p:cNvPr id="65" name="rc65"/>
            <p:cNvSpPr/>
            <p:nvPr/>
          </p:nvSpPr>
          <p:spPr>
            <a:xfrm>
              <a:off x="6627136" y="3313610"/>
              <a:ext cx="239888" cy="898399"/>
            </a:xfrm>
            <a:prstGeom prst="rect">
              <a:avLst/>
            </a:prstGeom>
            <a:solidFill>
              <a:srgbClr val="80BD41">
                <a:alpha val="100000"/>
              </a:srgbClr>
            </a:solidFill>
          </p:spPr>
          <p:txBody>
            <a:bodyPr/>
            <a:lstStyle/>
            <a:p/>
          </p:txBody>
        </p:sp>
        <p:sp>
          <p:nvSpPr>
            <p:cNvPr id="66" name="rc66"/>
            <p:cNvSpPr/>
            <p:nvPr/>
          </p:nvSpPr>
          <p:spPr>
            <a:xfrm>
              <a:off x="6627136" y="3304558"/>
              <a:ext cx="239888" cy="9051"/>
            </a:xfrm>
            <a:prstGeom prst="rect">
              <a:avLst/>
            </a:prstGeom>
            <a:solidFill>
              <a:srgbClr val="1CABE2">
                <a:alpha val="100000"/>
              </a:srgbClr>
            </a:solidFill>
          </p:spPr>
          <p:txBody>
            <a:bodyPr/>
            <a:lstStyle/>
            <a:p/>
          </p:txBody>
        </p:sp>
        <p:sp>
          <p:nvSpPr>
            <p:cNvPr id="67" name="rc67"/>
            <p:cNvSpPr/>
            <p:nvPr/>
          </p:nvSpPr>
          <p:spPr>
            <a:xfrm>
              <a:off x="6893679" y="3373154"/>
              <a:ext cx="239888" cy="838854"/>
            </a:xfrm>
            <a:prstGeom prst="rect">
              <a:avLst/>
            </a:prstGeom>
            <a:solidFill>
              <a:srgbClr val="80BD41">
                <a:alpha val="100000"/>
              </a:srgbClr>
            </a:solidFill>
          </p:spPr>
          <p:txBody>
            <a:bodyPr/>
            <a:lstStyle/>
            <a:p/>
          </p:txBody>
        </p:sp>
        <p:sp>
          <p:nvSpPr>
            <p:cNvPr id="68" name="rc68"/>
            <p:cNvSpPr/>
            <p:nvPr/>
          </p:nvSpPr>
          <p:spPr>
            <a:xfrm>
              <a:off x="6893679" y="3364648"/>
              <a:ext cx="239888" cy="8506"/>
            </a:xfrm>
            <a:prstGeom prst="rect">
              <a:avLst/>
            </a:prstGeom>
            <a:solidFill>
              <a:srgbClr val="1CABE2">
                <a:alpha val="100000"/>
              </a:srgbClr>
            </a:solidFill>
          </p:spPr>
          <p:txBody>
            <a:bodyPr/>
            <a:lstStyle/>
            <a:p/>
          </p:txBody>
        </p:sp>
        <p:sp>
          <p:nvSpPr>
            <p:cNvPr id="69" name="rc69"/>
            <p:cNvSpPr/>
            <p:nvPr/>
          </p:nvSpPr>
          <p:spPr>
            <a:xfrm>
              <a:off x="7160222" y="3303904"/>
              <a:ext cx="239888" cy="908105"/>
            </a:xfrm>
            <a:prstGeom prst="rect">
              <a:avLst/>
            </a:prstGeom>
            <a:solidFill>
              <a:srgbClr val="80BD41">
                <a:alpha val="100000"/>
              </a:srgbClr>
            </a:solidFill>
          </p:spPr>
          <p:txBody>
            <a:bodyPr/>
            <a:lstStyle/>
            <a:p/>
          </p:txBody>
        </p:sp>
        <p:sp>
          <p:nvSpPr>
            <p:cNvPr id="70" name="rc70"/>
            <p:cNvSpPr/>
            <p:nvPr/>
          </p:nvSpPr>
          <p:spPr>
            <a:xfrm>
              <a:off x="7160222" y="3294743"/>
              <a:ext cx="239888" cy="9160"/>
            </a:xfrm>
            <a:prstGeom prst="rect">
              <a:avLst/>
            </a:prstGeom>
            <a:solidFill>
              <a:srgbClr val="1CABE2">
                <a:alpha val="100000"/>
              </a:srgbClr>
            </a:solidFill>
          </p:spPr>
          <p:txBody>
            <a:bodyPr/>
            <a:lstStyle/>
            <a:p/>
          </p:txBody>
        </p:sp>
        <p:sp>
          <p:nvSpPr>
            <p:cNvPr id="71" name="rc71"/>
            <p:cNvSpPr/>
            <p:nvPr/>
          </p:nvSpPr>
          <p:spPr>
            <a:xfrm>
              <a:off x="7426765" y="3278603"/>
              <a:ext cx="239888" cy="933406"/>
            </a:xfrm>
            <a:prstGeom prst="rect">
              <a:avLst/>
            </a:prstGeom>
            <a:solidFill>
              <a:srgbClr val="80BD41">
                <a:alpha val="100000"/>
              </a:srgbClr>
            </a:solidFill>
          </p:spPr>
          <p:txBody>
            <a:bodyPr/>
            <a:lstStyle/>
            <a:p/>
          </p:txBody>
        </p:sp>
        <p:sp>
          <p:nvSpPr>
            <p:cNvPr id="72" name="rc72"/>
            <p:cNvSpPr/>
            <p:nvPr/>
          </p:nvSpPr>
          <p:spPr>
            <a:xfrm>
              <a:off x="7426765" y="3269224"/>
              <a:ext cx="239888" cy="9378"/>
            </a:xfrm>
            <a:prstGeom prst="rect">
              <a:avLst/>
            </a:prstGeom>
            <a:solidFill>
              <a:srgbClr val="1CABE2">
                <a:alpha val="100000"/>
              </a:srgbClr>
            </a:solidFill>
          </p:spPr>
          <p:txBody>
            <a:bodyPr/>
            <a:lstStyle/>
            <a:p/>
          </p:txBody>
        </p:sp>
        <p:sp>
          <p:nvSpPr>
            <p:cNvPr id="73" name="rc73"/>
            <p:cNvSpPr/>
            <p:nvPr/>
          </p:nvSpPr>
          <p:spPr>
            <a:xfrm>
              <a:off x="7693308" y="3283729"/>
              <a:ext cx="239888" cy="928280"/>
            </a:xfrm>
            <a:prstGeom prst="rect">
              <a:avLst/>
            </a:prstGeom>
            <a:solidFill>
              <a:srgbClr val="80BD41">
                <a:alpha val="100000"/>
              </a:srgbClr>
            </a:solidFill>
          </p:spPr>
          <p:txBody>
            <a:bodyPr/>
            <a:lstStyle/>
            <a:p/>
          </p:txBody>
        </p:sp>
        <p:sp>
          <p:nvSpPr>
            <p:cNvPr id="74" name="rc74"/>
            <p:cNvSpPr/>
            <p:nvPr/>
          </p:nvSpPr>
          <p:spPr>
            <a:xfrm>
              <a:off x="7693308" y="3274350"/>
              <a:ext cx="239888" cy="9378"/>
            </a:xfrm>
            <a:prstGeom prst="rect">
              <a:avLst/>
            </a:prstGeom>
            <a:solidFill>
              <a:srgbClr val="1CABE2">
                <a:alpha val="100000"/>
              </a:srgbClr>
            </a:solidFill>
          </p:spPr>
          <p:txBody>
            <a:bodyPr/>
            <a:lstStyle/>
            <a:p/>
          </p:txBody>
        </p:sp>
        <p:sp>
          <p:nvSpPr>
            <p:cNvPr id="75" name="rc75"/>
            <p:cNvSpPr/>
            <p:nvPr/>
          </p:nvSpPr>
          <p:spPr>
            <a:xfrm>
              <a:off x="7959851" y="3288963"/>
              <a:ext cx="239888" cy="923045"/>
            </a:xfrm>
            <a:prstGeom prst="rect">
              <a:avLst/>
            </a:prstGeom>
            <a:solidFill>
              <a:srgbClr val="80BD41">
                <a:alpha val="100000"/>
              </a:srgbClr>
            </a:solidFill>
          </p:spPr>
          <p:txBody>
            <a:bodyPr/>
            <a:lstStyle/>
            <a:p/>
          </p:txBody>
        </p:sp>
        <p:sp>
          <p:nvSpPr>
            <p:cNvPr id="76" name="rc76"/>
            <p:cNvSpPr/>
            <p:nvPr/>
          </p:nvSpPr>
          <p:spPr>
            <a:xfrm>
              <a:off x="7959851" y="3279585"/>
              <a:ext cx="239888" cy="9378"/>
            </a:xfrm>
            <a:prstGeom prst="rect">
              <a:avLst/>
            </a:prstGeom>
            <a:solidFill>
              <a:srgbClr val="1CABE2">
                <a:alpha val="100000"/>
              </a:srgbClr>
            </a:solidFill>
          </p:spPr>
          <p:txBody>
            <a:bodyPr/>
            <a:lstStyle/>
            <a:p/>
          </p:txBody>
        </p:sp>
        <p:sp>
          <p:nvSpPr>
            <p:cNvPr id="77" name="pl77"/>
            <p:cNvSpPr/>
            <p:nvPr/>
          </p:nvSpPr>
          <p:spPr>
            <a:xfrm>
              <a:off x="1416218" y="2085226"/>
              <a:ext cx="6663577" cy="128895"/>
            </a:xfrm>
            <a:custGeom>
              <a:avLst/>
              <a:pathLst>
                <a:path w="6663577" h="128895">
                  <a:moveTo>
                    <a:pt x="0" y="64447"/>
                  </a:moveTo>
                  <a:lnTo>
                    <a:pt x="266543" y="42965"/>
                  </a:lnTo>
                  <a:lnTo>
                    <a:pt x="533086" y="21482"/>
                  </a:lnTo>
                  <a:lnTo>
                    <a:pt x="799629" y="0"/>
                  </a:lnTo>
                  <a:lnTo>
                    <a:pt x="1066172" y="85930"/>
                  </a:lnTo>
                  <a:lnTo>
                    <a:pt x="1332715" y="128895"/>
                  </a:lnTo>
                  <a:lnTo>
                    <a:pt x="1599258" y="42965"/>
                  </a:lnTo>
                  <a:lnTo>
                    <a:pt x="1865801" y="42965"/>
                  </a:lnTo>
                  <a:lnTo>
                    <a:pt x="2132344" y="42965"/>
                  </a:lnTo>
                  <a:lnTo>
                    <a:pt x="2398888" y="64447"/>
                  </a:lnTo>
                  <a:lnTo>
                    <a:pt x="2665431" y="21482"/>
                  </a:lnTo>
                  <a:lnTo>
                    <a:pt x="2931974" y="42965"/>
                  </a:lnTo>
                  <a:lnTo>
                    <a:pt x="3198517" y="21482"/>
                  </a:lnTo>
                  <a:lnTo>
                    <a:pt x="3465060" y="21482"/>
                  </a:lnTo>
                  <a:lnTo>
                    <a:pt x="3731603" y="21482"/>
                  </a:lnTo>
                  <a:lnTo>
                    <a:pt x="3998146" y="21482"/>
                  </a:lnTo>
                  <a:lnTo>
                    <a:pt x="4264689" y="21482"/>
                  </a:lnTo>
                  <a:lnTo>
                    <a:pt x="4531233" y="21482"/>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268864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298664" y="27871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118.2</a:t>
              </a:r>
            </a:p>
          </p:txBody>
        </p:sp>
        <p:sp>
          <p:nvSpPr>
            <p:cNvPr id="90" name="tx90"/>
            <p:cNvSpPr/>
            <p:nvPr/>
          </p:nvSpPr>
          <p:spPr>
            <a:xfrm>
              <a:off x="2631380" y="28928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108.5</a:t>
              </a:r>
            </a:p>
          </p:txBody>
        </p:sp>
        <p:sp>
          <p:nvSpPr>
            <p:cNvPr id="91" name="tx91"/>
            <p:cNvSpPr/>
            <p:nvPr/>
          </p:nvSpPr>
          <p:spPr>
            <a:xfrm>
              <a:off x="3964096" y="29798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100.5</a:t>
              </a:r>
            </a:p>
          </p:txBody>
        </p:sp>
        <p:sp>
          <p:nvSpPr>
            <p:cNvPr id="92" name="tx92"/>
            <p:cNvSpPr/>
            <p:nvPr/>
          </p:nvSpPr>
          <p:spPr>
            <a:xfrm>
              <a:off x="5322937" y="31536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84.6</a:t>
              </a:r>
            </a:p>
          </p:txBody>
        </p:sp>
        <p:sp>
          <p:nvSpPr>
            <p:cNvPr id="93" name="tx93"/>
            <p:cNvSpPr/>
            <p:nvPr/>
          </p:nvSpPr>
          <p:spPr>
            <a:xfrm>
              <a:off x="6428286" y="314867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a:t>
              </a:r>
            </a:p>
          </p:txBody>
        </p:sp>
        <p:sp>
          <p:nvSpPr>
            <p:cNvPr id="94" name="tx94"/>
            <p:cNvSpPr/>
            <p:nvPr/>
          </p:nvSpPr>
          <p:spPr>
            <a:xfrm>
              <a:off x="6655652" y="31685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83.2</a:t>
              </a:r>
            </a:p>
          </p:txBody>
        </p:sp>
        <p:sp>
          <p:nvSpPr>
            <p:cNvPr id="95" name="tx95"/>
            <p:cNvSpPr/>
            <p:nvPr/>
          </p:nvSpPr>
          <p:spPr>
            <a:xfrm>
              <a:off x="6922195" y="3231015"/>
              <a:ext cx="182855"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77.7</a:t>
              </a:r>
            </a:p>
          </p:txBody>
        </p:sp>
        <p:sp>
          <p:nvSpPr>
            <p:cNvPr id="96" name="tx96"/>
            <p:cNvSpPr/>
            <p:nvPr/>
          </p:nvSpPr>
          <p:spPr>
            <a:xfrm>
              <a:off x="7188738" y="31588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84.1</a:t>
              </a:r>
            </a:p>
          </p:txBody>
        </p:sp>
        <p:sp>
          <p:nvSpPr>
            <p:cNvPr id="97" name="tx97"/>
            <p:cNvSpPr/>
            <p:nvPr/>
          </p:nvSpPr>
          <p:spPr>
            <a:xfrm>
              <a:off x="7455282" y="31331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86.5</a:t>
              </a:r>
            </a:p>
          </p:txBody>
        </p:sp>
        <p:sp>
          <p:nvSpPr>
            <p:cNvPr id="98" name="tx98"/>
            <p:cNvSpPr/>
            <p:nvPr/>
          </p:nvSpPr>
          <p:spPr>
            <a:xfrm>
              <a:off x="7761002" y="313842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a:t>
              </a:r>
            </a:p>
          </p:txBody>
        </p:sp>
        <p:sp>
          <p:nvSpPr>
            <p:cNvPr id="99" name="tx99"/>
            <p:cNvSpPr/>
            <p:nvPr/>
          </p:nvSpPr>
          <p:spPr>
            <a:xfrm>
              <a:off x="7988368" y="31436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85.5</a:t>
              </a:r>
            </a:p>
          </p:txBody>
        </p:sp>
        <p:sp>
          <p:nvSpPr>
            <p:cNvPr id="100" name="pl100"/>
            <p:cNvSpPr/>
            <p:nvPr/>
          </p:nvSpPr>
          <p:spPr>
            <a:xfrm>
              <a:off x="1416218"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5581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113.5</a:t>
              </a:r>
            </a:p>
          </p:txBody>
        </p:sp>
        <p:sp>
          <p:nvSpPr>
            <p:cNvPr id="112" name="tx112"/>
            <p:cNvSpPr/>
            <p:nvPr/>
          </p:nvSpPr>
          <p:spPr>
            <a:xfrm>
              <a:off x="1350915" y="2915139"/>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3" name="tx113"/>
            <p:cNvSpPr/>
            <p:nvPr/>
          </p:nvSpPr>
          <p:spPr>
            <a:xfrm>
              <a:off x="2631380" y="36267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100.9</a:t>
              </a:r>
            </a:p>
          </p:txBody>
        </p:sp>
        <p:sp>
          <p:nvSpPr>
            <p:cNvPr id="114" name="tx114"/>
            <p:cNvSpPr/>
            <p:nvPr/>
          </p:nvSpPr>
          <p:spPr>
            <a:xfrm>
              <a:off x="2683631" y="30351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15" name="tx115"/>
            <p:cNvSpPr/>
            <p:nvPr/>
          </p:nvSpPr>
          <p:spPr>
            <a:xfrm>
              <a:off x="3990221" y="36398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98.5</a:t>
              </a:r>
            </a:p>
          </p:txBody>
        </p:sp>
        <p:sp>
          <p:nvSpPr>
            <p:cNvPr id="116" name="tx116"/>
            <p:cNvSpPr/>
            <p:nvPr/>
          </p:nvSpPr>
          <p:spPr>
            <a:xfrm>
              <a:off x="4055523" y="309284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7" name="tx117"/>
            <p:cNvSpPr/>
            <p:nvPr/>
          </p:nvSpPr>
          <p:spPr>
            <a:xfrm>
              <a:off x="5322937" y="37250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82.9</a:t>
              </a:r>
            </a:p>
          </p:txBody>
        </p:sp>
        <p:sp>
          <p:nvSpPr>
            <p:cNvPr id="118" name="tx118"/>
            <p:cNvSpPr/>
            <p:nvPr/>
          </p:nvSpPr>
          <p:spPr>
            <a:xfrm>
              <a:off x="5349062" y="326504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9" name="tx119"/>
            <p:cNvSpPr/>
            <p:nvPr/>
          </p:nvSpPr>
          <p:spPr>
            <a:xfrm>
              <a:off x="6389109" y="37178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84.2</a:t>
              </a:r>
            </a:p>
          </p:txBody>
        </p:sp>
        <p:sp>
          <p:nvSpPr>
            <p:cNvPr id="120" name="tx120"/>
            <p:cNvSpPr/>
            <p:nvPr/>
          </p:nvSpPr>
          <p:spPr>
            <a:xfrm>
              <a:off x="6426979" y="32553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55652" y="37277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82.4</a:t>
              </a:r>
            </a:p>
          </p:txBody>
        </p:sp>
        <p:sp>
          <p:nvSpPr>
            <p:cNvPr id="122" name="tx122"/>
            <p:cNvSpPr/>
            <p:nvPr/>
          </p:nvSpPr>
          <p:spPr>
            <a:xfrm>
              <a:off x="6693522" y="32751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22195" y="37575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76.9</a:t>
              </a:r>
            </a:p>
          </p:txBody>
        </p:sp>
        <p:sp>
          <p:nvSpPr>
            <p:cNvPr id="124" name="tx124"/>
            <p:cNvSpPr/>
            <p:nvPr/>
          </p:nvSpPr>
          <p:spPr>
            <a:xfrm>
              <a:off x="6960065" y="33350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188738" y="37228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83.3</a:t>
              </a:r>
            </a:p>
          </p:txBody>
        </p:sp>
        <p:sp>
          <p:nvSpPr>
            <p:cNvPr id="126" name="tx126"/>
            <p:cNvSpPr/>
            <p:nvPr/>
          </p:nvSpPr>
          <p:spPr>
            <a:xfrm>
              <a:off x="7226608" y="32654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455282" y="37102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85.6</a:t>
              </a:r>
            </a:p>
          </p:txBody>
        </p:sp>
        <p:sp>
          <p:nvSpPr>
            <p:cNvPr id="128" name="tx128"/>
            <p:cNvSpPr/>
            <p:nvPr/>
          </p:nvSpPr>
          <p:spPr>
            <a:xfrm>
              <a:off x="7493151" y="32400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721825" y="37128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85.1</a:t>
              </a:r>
            </a:p>
          </p:txBody>
        </p:sp>
        <p:sp>
          <p:nvSpPr>
            <p:cNvPr id="130" name="tx130"/>
            <p:cNvSpPr/>
            <p:nvPr/>
          </p:nvSpPr>
          <p:spPr>
            <a:xfrm>
              <a:off x="7759694" y="32451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988368" y="37154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84.6</a:t>
              </a:r>
            </a:p>
          </p:txBody>
        </p:sp>
        <p:sp>
          <p:nvSpPr>
            <p:cNvPr id="132" name="tx132"/>
            <p:cNvSpPr/>
            <p:nvPr/>
          </p:nvSpPr>
          <p:spPr>
            <a:xfrm>
              <a:off x="8026237" y="32503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146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55386" y="30693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25240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7" name="tx137"/>
            <p:cNvSpPr/>
            <p:nvPr/>
          </p:nvSpPr>
          <p:spPr>
            <a:xfrm>
              <a:off x="655386" y="19787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39094" y="3018617"/>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55" name="tx155"/>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6" name="pl156"/>
            <p:cNvSpPr/>
            <p:nvPr/>
          </p:nvSpPr>
          <p:spPr>
            <a:xfrm>
              <a:off x="2935365"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202464" y="5128708"/>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dobertura</a:t>
              </a:r>
            </a:p>
          </p:txBody>
        </p:sp>
        <p:sp>
          <p:nvSpPr>
            <p:cNvPr id="158" name="rc158"/>
            <p:cNvSpPr/>
            <p:nvPr/>
          </p:nvSpPr>
          <p:spPr>
            <a:xfrm>
              <a:off x="4483750" y="5080163"/>
              <a:ext cx="201456" cy="201456"/>
            </a:xfrm>
            <a:prstGeom prst="rect">
              <a:avLst/>
            </a:prstGeom>
            <a:solidFill>
              <a:srgbClr val="1CABE2">
                <a:alpha val="100000"/>
              </a:srgbClr>
            </a:solidFill>
          </p:spPr>
          <p:txBody>
            <a:bodyPr/>
            <a:lstStyle/>
            <a:p/>
          </p:txBody>
        </p:sp>
        <p:sp>
          <p:nvSpPr>
            <p:cNvPr id="159" name="rc159"/>
            <p:cNvSpPr/>
            <p:nvPr/>
          </p:nvSpPr>
          <p:spPr>
            <a:xfrm>
              <a:off x="5720011" y="5080163"/>
              <a:ext cx="201456" cy="201456"/>
            </a:xfrm>
            <a:prstGeom prst="rect">
              <a:avLst/>
            </a:prstGeom>
            <a:solidFill>
              <a:srgbClr val="80BD41">
                <a:alpha val="100000"/>
              </a:srgbClr>
            </a:solidFill>
          </p:spPr>
          <p:txBody>
            <a:bodyPr/>
            <a:lstStyle/>
            <a:p/>
          </p:txBody>
        </p:sp>
        <p:sp>
          <p:nvSpPr>
            <p:cNvPr id="160" name="tx160"/>
            <p:cNvSpPr/>
            <p:nvPr/>
          </p:nvSpPr>
          <p:spPr>
            <a:xfrm>
              <a:off x="4763795" y="5129254"/>
              <a:ext cx="8776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a:t>
              </a:r>
            </a:p>
          </p:txBody>
        </p:sp>
        <p:sp>
          <p:nvSpPr>
            <p:cNvPr id="161" name="tx161"/>
            <p:cNvSpPr/>
            <p:nvPr/>
          </p:nvSpPr>
          <p:spPr>
            <a:xfrm>
              <a:off x="6000056" y="5129254"/>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62" name="tx162"/>
            <p:cNvSpPr/>
            <p:nvPr/>
          </p:nvSpPr>
          <p:spPr>
            <a:xfrm>
              <a:off x="951100" y="1402755"/>
              <a:ext cx="5721533"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e número de crianças vacinadas e não vacinadas,</a:t>
              </a:r>
            </a:p>
          </p:txBody>
        </p:sp>
        <p:sp>
          <p:nvSpPr>
            <p:cNvPr id="163" name="tx163"/>
            <p:cNvSpPr/>
            <p:nvPr/>
          </p:nvSpPr>
          <p:spPr>
            <a:xfrm>
              <a:off x="951100" y="1582906"/>
              <a:ext cx="151923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Portugal, 2000-2025</a:t>
              </a:r>
            </a:p>
          </p:txBody>
        </p:sp>
        <p:sp>
          <p:nvSpPr>
            <p:cNvPr id="164" name="pl164"/>
            <p:cNvSpPr/>
            <p:nvPr/>
          </p:nvSpPr>
          <p:spPr>
            <a:xfrm>
              <a:off x="22521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1638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07553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98723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079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1196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03138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6437852" cy="124062"/>
            </a:xfrm>
            <a:prstGeom prst="rect">
              <a:avLst/>
            </a:prstGeom>
            <a:solidFill>
              <a:srgbClr val="80BD41">
                <a:alpha val="100000"/>
              </a:srgbClr>
            </a:solidFill>
          </p:spPr>
          <p:txBody>
            <a:bodyPr/>
            <a:lstStyle/>
            <a:p/>
          </p:txBody>
        </p:sp>
        <p:sp>
          <p:nvSpPr>
            <p:cNvPr id="176" name="rc176"/>
            <p:cNvSpPr/>
            <p:nvPr/>
          </p:nvSpPr>
          <p:spPr>
            <a:xfrm>
              <a:off x="7734126" y="5840557"/>
              <a:ext cx="64997" cy="124062"/>
            </a:xfrm>
            <a:prstGeom prst="rect">
              <a:avLst/>
            </a:prstGeom>
            <a:solidFill>
              <a:srgbClr val="1CABE2">
                <a:alpha val="100000"/>
              </a:srgbClr>
            </a:solidFill>
          </p:spPr>
          <p:txBody>
            <a:bodyPr/>
            <a:lstStyle/>
            <a:p/>
          </p:txBody>
        </p:sp>
        <p:sp>
          <p:nvSpPr>
            <p:cNvPr id="177" name="rc177"/>
            <p:cNvSpPr/>
            <p:nvPr/>
          </p:nvSpPr>
          <p:spPr>
            <a:xfrm>
              <a:off x="1296273" y="5685479"/>
              <a:ext cx="6508967" cy="124062"/>
            </a:xfrm>
            <a:prstGeom prst="rect">
              <a:avLst/>
            </a:prstGeom>
            <a:solidFill>
              <a:srgbClr val="80BD41">
                <a:alpha val="100000"/>
              </a:srgbClr>
            </a:solidFill>
          </p:spPr>
          <p:txBody>
            <a:bodyPr/>
            <a:lstStyle/>
            <a:p/>
          </p:txBody>
        </p:sp>
        <p:sp>
          <p:nvSpPr>
            <p:cNvPr id="178" name="rc178"/>
            <p:cNvSpPr/>
            <p:nvPr/>
          </p:nvSpPr>
          <p:spPr>
            <a:xfrm>
              <a:off x="7805241" y="5685479"/>
              <a:ext cx="65762" cy="124062"/>
            </a:xfrm>
            <a:prstGeom prst="rect">
              <a:avLst/>
            </a:prstGeom>
            <a:solidFill>
              <a:srgbClr val="1CABE2">
                <a:alpha val="100000"/>
              </a:srgbClr>
            </a:solidFill>
          </p:spPr>
          <p:txBody>
            <a:bodyPr/>
            <a:lstStyle/>
            <a:p/>
          </p:txBody>
        </p:sp>
        <p:sp>
          <p:nvSpPr>
            <p:cNvPr id="179" name="rc179"/>
            <p:cNvSpPr/>
            <p:nvPr/>
          </p:nvSpPr>
          <p:spPr>
            <a:xfrm>
              <a:off x="1296273" y="5530401"/>
              <a:ext cx="6472262" cy="124062"/>
            </a:xfrm>
            <a:prstGeom prst="rect">
              <a:avLst/>
            </a:prstGeom>
            <a:solidFill>
              <a:srgbClr val="80BD41">
                <a:alpha val="100000"/>
              </a:srgbClr>
            </a:solidFill>
          </p:spPr>
          <p:txBody>
            <a:bodyPr/>
            <a:lstStyle/>
            <a:p/>
          </p:txBody>
        </p:sp>
        <p:sp>
          <p:nvSpPr>
            <p:cNvPr id="180" name="rc180"/>
            <p:cNvSpPr/>
            <p:nvPr/>
          </p:nvSpPr>
          <p:spPr>
            <a:xfrm>
              <a:off x="7768536" y="5530401"/>
              <a:ext cx="65762" cy="124062"/>
            </a:xfrm>
            <a:prstGeom prst="rect">
              <a:avLst/>
            </a:prstGeom>
            <a:solidFill>
              <a:srgbClr val="1CABE2">
                <a:alpha val="100000"/>
              </a:srgbClr>
            </a:solidFill>
          </p:spPr>
          <p:txBody>
            <a:bodyPr/>
            <a:lstStyle/>
            <a:p/>
          </p:txBody>
        </p:sp>
        <p:sp>
          <p:nvSpPr>
            <p:cNvPr id="181" name="tx181"/>
            <p:cNvSpPr/>
            <p:nvPr/>
          </p:nvSpPr>
          <p:spPr>
            <a:xfrm>
              <a:off x="8059957" y="585945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a:t>
              </a:r>
            </a:p>
          </p:txBody>
        </p:sp>
        <p:sp>
          <p:nvSpPr>
            <p:cNvPr id="182" name="tx182"/>
            <p:cNvSpPr/>
            <p:nvPr/>
          </p:nvSpPr>
          <p:spPr>
            <a:xfrm>
              <a:off x="8135431" y="5704374"/>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a:t>
              </a:r>
            </a:p>
          </p:txBody>
        </p:sp>
        <p:sp>
          <p:nvSpPr>
            <p:cNvPr id="183" name="tx183"/>
            <p:cNvSpPr/>
            <p:nvPr/>
          </p:nvSpPr>
          <p:spPr>
            <a:xfrm>
              <a:off x="8048674"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85.5</a:t>
              </a:r>
            </a:p>
          </p:txBody>
        </p:sp>
        <p:sp>
          <p:nvSpPr>
            <p:cNvPr id="184" name="tx184"/>
            <p:cNvSpPr/>
            <p:nvPr/>
          </p:nvSpPr>
          <p:spPr>
            <a:xfrm>
              <a:off x="4409706"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84.2</a:t>
              </a:r>
            </a:p>
          </p:txBody>
        </p:sp>
        <p:sp>
          <p:nvSpPr>
            <p:cNvPr id="185" name="tx185"/>
            <p:cNvSpPr/>
            <p:nvPr/>
          </p:nvSpPr>
          <p:spPr>
            <a:xfrm>
              <a:off x="7704826"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445263"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85.1</a:t>
              </a:r>
            </a:p>
          </p:txBody>
        </p:sp>
        <p:sp>
          <p:nvSpPr>
            <p:cNvPr id="187" name="tx187"/>
            <p:cNvSpPr/>
            <p:nvPr/>
          </p:nvSpPr>
          <p:spPr>
            <a:xfrm>
              <a:off x="7776324"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426911"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84.6</a:t>
              </a:r>
            </a:p>
          </p:txBody>
        </p:sp>
        <p:sp>
          <p:nvSpPr>
            <p:cNvPr id="189" name="tx189"/>
            <p:cNvSpPr/>
            <p:nvPr/>
          </p:nvSpPr>
          <p:spPr>
            <a:xfrm>
              <a:off x="7739619"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13028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5" name="tx195"/>
            <p:cNvSpPr/>
            <p:nvPr/>
          </p:nvSpPr>
          <p:spPr>
            <a:xfrm>
              <a:off x="504198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6953689" y="60578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7" name="tx197"/>
            <p:cNvSpPr/>
            <p:nvPr/>
          </p:nvSpPr>
          <p:spPr>
            <a:xfrm>
              <a:off x="4060967" y="6191355"/>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98" name="tx198"/>
            <p:cNvSpPr/>
            <p:nvPr/>
          </p:nvSpPr>
          <p:spPr>
            <a:xfrm>
              <a:off x="4600353"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99" name="tx199"/>
            <p:cNvSpPr/>
            <p:nvPr/>
          </p:nvSpPr>
          <p:spPr>
            <a:xfrm>
              <a:off x="3680570" y="6519939"/>
              <a:ext cx="4864343"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Não vacinados inclui crianças que não receberam nenhuma dose e crianças sub-vacinadas.</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DTP3 em 2025 (99 %) foi idêntica à de 2019 (99 %).
O número de crianças vacinadas com a DTP3 aumentou 1% em comparação com 2019.
O número de bebés sobreviventes aumentou aproximadamente 1% em comparação com 2019.
Em 2025, foram vacinadas mais crianças do que em 2019.
Em 2025, havia mais bebés sobreviventes (população-alvo) do que em 2019.
Para que a cobertura vacinal aumente, o número de crianças vacinadas deve aumentar a um ritmo mais rápido do que o crescimento da população.</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crescer a um ritmo mais rápido do que o da população.</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2187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4159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76131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18103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63173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05145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47117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8908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855370"/>
              <a:ext cx="239399" cy="356638"/>
            </a:xfrm>
            <a:prstGeom prst="rect">
              <a:avLst/>
            </a:prstGeom>
            <a:solidFill>
              <a:srgbClr val="E2231A">
                <a:alpha val="90196"/>
              </a:srgbClr>
            </a:solidFill>
          </p:spPr>
          <p:txBody>
            <a:bodyPr/>
            <a:lstStyle/>
            <a:p/>
          </p:txBody>
        </p:sp>
        <p:sp>
          <p:nvSpPr>
            <p:cNvPr id="26" name="rc26"/>
            <p:cNvSpPr/>
            <p:nvPr/>
          </p:nvSpPr>
          <p:spPr>
            <a:xfrm>
              <a:off x="1577053" y="3951418"/>
              <a:ext cx="239399" cy="260591"/>
            </a:xfrm>
            <a:prstGeom prst="rect">
              <a:avLst/>
            </a:prstGeom>
            <a:solidFill>
              <a:srgbClr val="E2231A">
                <a:alpha val="90196"/>
              </a:srgbClr>
            </a:solidFill>
          </p:spPr>
          <p:txBody>
            <a:bodyPr/>
            <a:lstStyle/>
            <a:p/>
          </p:txBody>
        </p:sp>
        <p:sp>
          <p:nvSpPr>
            <p:cNvPr id="27" name="rc27"/>
            <p:cNvSpPr/>
            <p:nvPr/>
          </p:nvSpPr>
          <p:spPr>
            <a:xfrm>
              <a:off x="1843053" y="4028409"/>
              <a:ext cx="239399" cy="183599"/>
            </a:xfrm>
            <a:prstGeom prst="rect">
              <a:avLst/>
            </a:prstGeom>
            <a:solidFill>
              <a:srgbClr val="E2231A">
                <a:alpha val="90196"/>
              </a:srgbClr>
            </a:solidFill>
          </p:spPr>
          <p:txBody>
            <a:bodyPr/>
            <a:lstStyle/>
            <a:p/>
          </p:txBody>
        </p:sp>
        <p:sp>
          <p:nvSpPr>
            <p:cNvPr id="28" name="rc28"/>
            <p:cNvSpPr/>
            <p:nvPr/>
          </p:nvSpPr>
          <p:spPr>
            <a:xfrm>
              <a:off x="2109053" y="4108372"/>
              <a:ext cx="239399" cy="103637"/>
            </a:xfrm>
            <a:prstGeom prst="rect">
              <a:avLst/>
            </a:prstGeom>
            <a:solidFill>
              <a:srgbClr val="E2231A">
                <a:alpha val="90196"/>
              </a:srgbClr>
            </a:solidFill>
          </p:spPr>
          <p:txBody>
            <a:bodyPr/>
            <a:lstStyle/>
            <a:p/>
          </p:txBody>
        </p:sp>
        <p:sp>
          <p:nvSpPr>
            <p:cNvPr id="29" name="rc29"/>
            <p:cNvSpPr/>
            <p:nvPr/>
          </p:nvSpPr>
          <p:spPr>
            <a:xfrm>
              <a:off x="2375052" y="4085625"/>
              <a:ext cx="239399" cy="126384"/>
            </a:xfrm>
            <a:prstGeom prst="rect">
              <a:avLst/>
            </a:prstGeom>
            <a:solidFill>
              <a:srgbClr val="E2231A">
                <a:alpha val="90196"/>
              </a:srgbClr>
            </a:solidFill>
          </p:spPr>
          <p:txBody>
            <a:bodyPr/>
            <a:lstStyle/>
            <a:p/>
          </p:txBody>
        </p:sp>
        <p:sp>
          <p:nvSpPr>
            <p:cNvPr id="30" name="rc30"/>
            <p:cNvSpPr/>
            <p:nvPr/>
          </p:nvSpPr>
          <p:spPr>
            <a:xfrm>
              <a:off x="2641052" y="4035721"/>
              <a:ext cx="239399" cy="176288"/>
            </a:xfrm>
            <a:prstGeom prst="rect">
              <a:avLst/>
            </a:prstGeom>
            <a:solidFill>
              <a:srgbClr val="E2231A">
                <a:alpha val="90196"/>
              </a:srgbClr>
            </a:solidFill>
          </p:spPr>
          <p:txBody>
            <a:bodyPr/>
            <a:lstStyle/>
            <a:p/>
          </p:txBody>
        </p:sp>
        <p:sp>
          <p:nvSpPr>
            <p:cNvPr id="31" name="rc31"/>
            <p:cNvSpPr/>
            <p:nvPr/>
          </p:nvSpPr>
          <p:spPr>
            <a:xfrm>
              <a:off x="2907052" y="4138964"/>
              <a:ext cx="239399" cy="73045"/>
            </a:xfrm>
            <a:prstGeom prst="rect">
              <a:avLst/>
            </a:prstGeom>
            <a:solidFill>
              <a:srgbClr val="E2231A">
                <a:alpha val="90196"/>
              </a:srgbClr>
            </a:solidFill>
          </p:spPr>
          <p:txBody>
            <a:bodyPr/>
            <a:lstStyle/>
            <a:p/>
          </p:txBody>
        </p:sp>
        <p:sp>
          <p:nvSpPr>
            <p:cNvPr id="32" name="rc32"/>
            <p:cNvSpPr/>
            <p:nvPr/>
          </p:nvSpPr>
          <p:spPr>
            <a:xfrm>
              <a:off x="3173051" y="4093331"/>
              <a:ext cx="239399" cy="118678"/>
            </a:xfrm>
            <a:prstGeom prst="rect">
              <a:avLst/>
            </a:prstGeom>
            <a:solidFill>
              <a:srgbClr val="E2231A">
                <a:alpha val="90196"/>
              </a:srgbClr>
            </a:solidFill>
          </p:spPr>
          <p:txBody>
            <a:bodyPr/>
            <a:lstStyle/>
            <a:p/>
          </p:txBody>
        </p:sp>
        <p:sp>
          <p:nvSpPr>
            <p:cNvPr id="33" name="rc33"/>
            <p:cNvSpPr/>
            <p:nvPr/>
          </p:nvSpPr>
          <p:spPr>
            <a:xfrm>
              <a:off x="3439051" y="4139939"/>
              <a:ext cx="239399" cy="72070"/>
            </a:xfrm>
            <a:prstGeom prst="rect">
              <a:avLst/>
            </a:prstGeom>
            <a:solidFill>
              <a:srgbClr val="E2231A">
                <a:alpha val="90196"/>
              </a:srgbClr>
            </a:solidFill>
          </p:spPr>
          <p:txBody>
            <a:bodyPr/>
            <a:lstStyle/>
            <a:p/>
          </p:txBody>
        </p:sp>
        <p:sp>
          <p:nvSpPr>
            <p:cNvPr id="34" name="rc34"/>
            <p:cNvSpPr/>
            <p:nvPr/>
          </p:nvSpPr>
          <p:spPr>
            <a:xfrm>
              <a:off x="3705050" y="4096603"/>
              <a:ext cx="239399" cy="115405"/>
            </a:xfrm>
            <a:prstGeom prst="rect">
              <a:avLst/>
            </a:prstGeom>
            <a:solidFill>
              <a:srgbClr val="E2231A">
                <a:alpha val="90196"/>
              </a:srgbClr>
            </a:solidFill>
          </p:spPr>
          <p:txBody>
            <a:bodyPr/>
            <a:lstStyle/>
            <a:p/>
          </p:txBody>
        </p:sp>
        <p:sp>
          <p:nvSpPr>
            <p:cNvPr id="35" name="rc35"/>
            <p:cNvSpPr/>
            <p:nvPr/>
          </p:nvSpPr>
          <p:spPr>
            <a:xfrm>
              <a:off x="3971050" y="4118677"/>
              <a:ext cx="239399" cy="93331"/>
            </a:xfrm>
            <a:prstGeom prst="rect">
              <a:avLst/>
            </a:prstGeom>
            <a:solidFill>
              <a:srgbClr val="E2231A">
                <a:alpha val="90196"/>
              </a:srgbClr>
            </a:solidFill>
          </p:spPr>
          <p:txBody>
            <a:bodyPr/>
            <a:lstStyle/>
            <a:p/>
          </p:txBody>
        </p:sp>
        <p:sp>
          <p:nvSpPr>
            <p:cNvPr id="36" name="rc36"/>
            <p:cNvSpPr/>
            <p:nvPr/>
          </p:nvSpPr>
          <p:spPr>
            <a:xfrm>
              <a:off x="4237050" y="4144952"/>
              <a:ext cx="239399" cy="67056"/>
            </a:xfrm>
            <a:prstGeom prst="rect">
              <a:avLst/>
            </a:prstGeom>
            <a:solidFill>
              <a:srgbClr val="E2231A">
                <a:alpha val="90196"/>
              </a:srgbClr>
            </a:solidFill>
          </p:spPr>
          <p:txBody>
            <a:bodyPr/>
            <a:lstStyle/>
            <a:p/>
          </p:txBody>
        </p:sp>
        <p:sp>
          <p:nvSpPr>
            <p:cNvPr id="37" name="rc37"/>
            <p:cNvSpPr/>
            <p:nvPr/>
          </p:nvSpPr>
          <p:spPr>
            <a:xfrm>
              <a:off x="4503049" y="4149711"/>
              <a:ext cx="239399" cy="62298"/>
            </a:xfrm>
            <a:prstGeom prst="rect">
              <a:avLst/>
            </a:prstGeom>
            <a:solidFill>
              <a:srgbClr val="E2231A">
                <a:alpha val="90196"/>
              </a:srgbClr>
            </a:solidFill>
          </p:spPr>
          <p:txBody>
            <a:bodyPr/>
            <a:lstStyle/>
            <a:p/>
          </p:txBody>
        </p:sp>
        <p:sp>
          <p:nvSpPr>
            <p:cNvPr id="38" name="rc38"/>
            <p:cNvSpPr/>
            <p:nvPr/>
          </p:nvSpPr>
          <p:spPr>
            <a:xfrm>
              <a:off x="4769049" y="4173548"/>
              <a:ext cx="239399" cy="38460"/>
            </a:xfrm>
            <a:prstGeom prst="rect">
              <a:avLst/>
            </a:prstGeom>
            <a:solidFill>
              <a:srgbClr val="E2231A">
                <a:alpha val="90196"/>
              </a:srgbClr>
            </a:solidFill>
          </p:spPr>
          <p:txBody>
            <a:bodyPr/>
            <a:lstStyle/>
            <a:p/>
          </p:txBody>
        </p:sp>
        <p:sp>
          <p:nvSpPr>
            <p:cNvPr id="39" name="rc39"/>
            <p:cNvSpPr/>
            <p:nvPr/>
          </p:nvSpPr>
          <p:spPr>
            <a:xfrm>
              <a:off x="5035049" y="4173943"/>
              <a:ext cx="239399" cy="38066"/>
            </a:xfrm>
            <a:prstGeom prst="rect">
              <a:avLst/>
            </a:prstGeom>
            <a:solidFill>
              <a:srgbClr val="E2231A">
                <a:alpha val="90196"/>
              </a:srgbClr>
            </a:solidFill>
          </p:spPr>
          <p:txBody>
            <a:bodyPr/>
            <a:lstStyle/>
            <a:p/>
          </p:txBody>
        </p:sp>
        <p:sp>
          <p:nvSpPr>
            <p:cNvPr id="40" name="rc40"/>
            <p:cNvSpPr/>
            <p:nvPr/>
          </p:nvSpPr>
          <p:spPr>
            <a:xfrm>
              <a:off x="5301048" y="4172736"/>
              <a:ext cx="239399" cy="39273"/>
            </a:xfrm>
            <a:prstGeom prst="rect">
              <a:avLst/>
            </a:prstGeom>
            <a:solidFill>
              <a:srgbClr val="E2231A">
                <a:alpha val="90196"/>
              </a:srgbClr>
            </a:solidFill>
          </p:spPr>
          <p:txBody>
            <a:bodyPr/>
            <a:lstStyle/>
            <a:p/>
          </p:txBody>
        </p:sp>
        <p:sp>
          <p:nvSpPr>
            <p:cNvPr id="41" name="rc41"/>
            <p:cNvSpPr/>
            <p:nvPr/>
          </p:nvSpPr>
          <p:spPr>
            <a:xfrm>
              <a:off x="5567048" y="4171993"/>
              <a:ext cx="239399" cy="40015"/>
            </a:xfrm>
            <a:prstGeom prst="rect">
              <a:avLst/>
            </a:prstGeom>
            <a:solidFill>
              <a:srgbClr val="E2231A">
                <a:alpha val="90196"/>
              </a:srgbClr>
            </a:solidFill>
          </p:spPr>
          <p:txBody>
            <a:bodyPr/>
            <a:lstStyle/>
            <a:p/>
          </p:txBody>
        </p:sp>
        <p:sp>
          <p:nvSpPr>
            <p:cNvPr id="42" name="rc42"/>
            <p:cNvSpPr/>
            <p:nvPr/>
          </p:nvSpPr>
          <p:spPr>
            <a:xfrm>
              <a:off x="5833047" y="4172341"/>
              <a:ext cx="239399" cy="39667"/>
            </a:xfrm>
            <a:prstGeom prst="rect">
              <a:avLst/>
            </a:prstGeom>
            <a:solidFill>
              <a:srgbClr val="E2231A">
                <a:alpha val="90196"/>
              </a:srgbClr>
            </a:solidFill>
          </p:spPr>
          <p:txBody>
            <a:bodyPr/>
            <a:lstStyle/>
            <a:p/>
          </p:txBody>
        </p:sp>
        <p:sp>
          <p:nvSpPr>
            <p:cNvPr id="43" name="rc43"/>
            <p:cNvSpPr/>
            <p:nvPr/>
          </p:nvSpPr>
          <p:spPr>
            <a:xfrm>
              <a:off x="6099047" y="4192094"/>
              <a:ext cx="239399" cy="19915"/>
            </a:xfrm>
            <a:prstGeom prst="rect">
              <a:avLst/>
            </a:prstGeom>
            <a:solidFill>
              <a:srgbClr val="E2231A">
                <a:alpha val="90196"/>
              </a:srgbClr>
            </a:solidFill>
          </p:spPr>
          <p:txBody>
            <a:bodyPr/>
            <a:lstStyle/>
            <a:p/>
          </p:txBody>
        </p:sp>
        <p:sp>
          <p:nvSpPr>
            <p:cNvPr id="44" name="rc44"/>
            <p:cNvSpPr/>
            <p:nvPr/>
          </p:nvSpPr>
          <p:spPr>
            <a:xfrm>
              <a:off x="6365047" y="4192280"/>
              <a:ext cx="239399" cy="19729"/>
            </a:xfrm>
            <a:prstGeom prst="rect">
              <a:avLst/>
            </a:prstGeom>
            <a:solidFill>
              <a:srgbClr val="E2231A">
                <a:alpha val="90196"/>
              </a:srgbClr>
            </a:solidFill>
          </p:spPr>
          <p:txBody>
            <a:bodyPr/>
            <a:lstStyle/>
            <a:p/>
          </p:txBody>
        </p:sp>
        <p:sp>
          <p:nvSpPr>
            <p:cNvPr id="45" name="rc45"/>
            <p:cNvSpPr/>
            <p:nvPr/>
          </p:nvSpPr>
          <p:spPr>
            <a:xfrm>
              <a:off x="6631046" y="4192698"/>
              <a:ext cx="239399" cy="19311"/>
            </a:xfrm>
            <a:prstGeom prst="rect">
              <a:avLst/>
            </a:prstGeom>
            <a:solidFill>
              <a:srgbClr val="E2231A">
                <a:alpha val="90196"/>
              </a:srgbClr>
            </a:solidFill>
          </p:spPr>
          <p:txBody>
            <a:bodyPr/>
            <a:lstStyle/>
            <a:p/>
          </p:txBody>
        </p:sp>
        <p:sp>
          <p:nvSpPr>
            <p:cNvPr id="46" name="rc46"/>
            <p:cNvSpPr/>
            <p:nvPr/>
          </p:nvSpPr>
          <p:spPr>
            <a:xfrm>
              <a:off x="6897046" y="4175939"/>
              <a:ext cx="239399" cy="36070"/>
            </a:xfrm>
            <a:prstGeom prst="rect">
              <a:avLst/>
            </a:prstGeom>
            <a:solidFill>
              <a:srgbClr val="E2231A">
                <a:alpha val="90196"/>
              </a:srgbClr>
            </a:solidFill>
          </p:spPr>
          <p:txBody>
            <a:bodyPr/>
            <a:lstStyle/>
            <a:p/>
          </p:txBody>
        </p:sp>
        <p:sp>
          <p:nvSpPr>
            <p:cNvPr id="47" name="rc47"/>
            <p:cNvSpPr/>
            <p:nvPr/>
          </p:nvSpPr>
          <p:spPr>
            <a:xfrm>
              <a:off x="7163045" y="4172968"/>
              <a:ext cx="239399" cy="39041"/>
            </a:xfrm>
            <a:prstGeom prst="rect">
              <a:avLst/>
            </a:prstGeom>
            <a:solidFill>
              <a:srgbClr val="E2231A">
                <a:alpha val="90196"/>
              </a:srgbClr>
            </a:solidFill>
          </p:spPr>
          <p:txBody>
            <a:bodyPr/>
            <a:lstStyle/>
            <a:p/>
          </p:txBody>
        </p:sp>
        <p:sp>
          <p:nvSpPr>
            <p:cNvPr id="48" name="rc48"/>
            <p:cNvSpPr/>
            <p:nvPr/>
          </p:nvSpPr>
          <p:spPr>
            <a:xfrm>
              <a:off x="7429045" y="4171877"/>
              <a:ext cx="239399" cy="40132"/>
            </a:xfrm>
            <a:prstGeom prst="rect">
              <a:avLst/>
            </a:prstGeom>
            <a:solidFill>
              <a:srgbClr val="E2231A">
                <a:alpha val="90196"/>
              </a:srgbClr>
            </a:solidFill>
          </p:spPr>
          <p:txBody>
            <a:bodyPr/>
            <a:lstStyle/>
            <a:p/>
          </p:txBody>
        </p:sp>
        <p:sp>
          <p:nvSpPr>
            <p:cNvPr id="49" name="rc49"/>
            <p:cNvSpPr/>
            <p:nvPr/>
          </p:nvSpPr>
          <p:spPr>
            <a:xfrm>
              <a:off x="7695045" y="4192048"/>
              <a:ext cx="239399" cy="19961"/>
            </a:xfrm>
            <a:prstGeom prst="rect">
              <a:avLst/>
            </a:prstGeom>
            <a:solidFill>
              <a:srgbClr val="E2231A">
                <a:alpha val="90196"/>
              </a:srgbClr>
            </a:solidFill>
          </p:spPr>
          <p:txBody>
            <a:bodyPr/>
            <a:lstStyle/>
            <a:p/>
          </p:txBody>
        </p:sp>
        <p:sp>
          <p:nvSpPr>
            <p:cNvPr id="50" name="rc50"/>
            <p:cNvSpPr/>
            <p:nvPr/>
          </p:nvSpPr>
          <p:spPr>
            <a:xfrm>
              <a:off x="7961044" y="4172318"/>
              <a:ext cx="239399" cy="39691"/>
            </a:xfrm>
            <a:prstGeom prst="rect">
              <a:avLst/>
            </a:prstGeom>
            <a:solidFill>
              <a:srgbClr val="E2231A">
                <a:alpha val="90196"/>
              </a:srgbClr>
            </a:solidFill>
          </p:spPr>
          <p:txBody>
            <a:bodyPr/>
            <a:lstStyle/>
            <a:p/>
          </p:txBody>
        </p:sp>
        <p:sp>
          <p:nvSpPr>
            <p:cNvPr id="51" name="rc51"/>
            <p:cNvSpPr/>
            <p:nvPr/>
          </p:nvSpPr>
          <p:spPr>
            <a:xfrm>
              <a:off x="1311054" y="2923049"/>
              <a:ext cx="239399" cy="932320"/>
            </a:xfrm>
            <a:prstGeom prst="rect">
              <a:avLst/>
            </a:prstGeom>
            <a:solidFill>
              <a:srgbClr val="B3B3B3">
                <a:alpha val="90196"/>
              </a:srgbClr>
            </a:solidFill>
          </p:spPr>
          <p:txBody>
            <a:bodyPr/>
            <a:lstStyle/>
            <a:p/>
          </p:txBody>
        </p:sp>
        <p:sp>
          <p:nvSpPr>
            <p:cNvPr id="52" name="rc52"/>
            <p:cNvSpPr/>
            <p:nvPr/>
          </p:nvSpPr>
          <p:spPr>
            <a:xfrm>
              <a:off x="1577053" y="3117234"/>
              <a:ext cx="239399" cy="834184"/>
            </a:xfrm>
            <a:prstGeom prst="rect">
              <a:avLst/>
            </a:prstGeom>
            <a:solidFill>
              <a:srgbClr val="B3B3B3">
                <a:alpha val="90196"/>
              </a:srgbClr>
            </a:solidFill>
          </p:spPr>
          <p:txBody>
            <a:bodyPr/>
            <a:lstStyle/>
            <a:p/>
          </p:txBody>
        </p:sp>
        <p:sp>
          <p:nvSpPr>
            <p:cNvPr id="53" name="rc53"/>
            <p:cNvSpPr/>
            <p:nvPr/>
          </p:nvSpPr>
          <p:spPr>
            <a:xfrm>
              <a:off x="1843053" y="3306033"/>
              <a:ext cx="239399" cy="722376"/>
            </a:xfrm>
            <a:prstGeom prst="rect">
              <a:avLst/>
            </a:prstGeom>
            <a:solidFill>
              <a:srgbClr val="B3B3B3">
                <a:alpha val="90196"/>
              </a:srgbClr>
            </a:solidFill>
          </p:spPr>
          <p:txBody>
            <a:bodyPr/>
            <a:lstStyle/>
            <a:p/>
          </p:txBody>
        </p:sp>
        <p:sp>
          <p:nvSpPr>
            <p:cNvPr id="54" name="rc54"/>
            <p:cNvSpPr/>
            <p:nvPr/>
          </p:nvSpPr>
          <p:spPr>
            <a:xfrm>
              <a:off x="2109053" y="3501935"/>
              <a:ext cx="239399" cy="606436"/>
            </a:xfrm>
            <a:prstGeom prst="rect">
              <a:avLst/>
            </a:prstGeom>
            <a:solidFill>
              <a:srgbClr val="B3B3B3">
                <a:alpha val="90196"/>
              </a:srgbClr>
            </a:solidFill>
          </p:spPr>
          <p:txBody>
            <a:bodyPr/>
            <a:lstStyle/>
            <a:p/>
          </p:txBody>
        </p:sp>
        <p:sp>
          <p:nvSpPr>
            <p:cNvPr id="55" name="rc55"/>
            <p:cNvSpPr/>
            <p:nvPr/>
          </p:nvSpPr>
          <p:spPr>
            <a:xfrm>
              <a:off x="2375052" y="3670076"/>
              <a:ext cx="239399" cy="415548"/>
            </a:xfrm>
            <a:prstGeom prst="rect">
              <a:avLst/>
            </a:prstGeom>
            <a:solidFill>
              <a:srgbClr val="B3B3B3">
                <a:alpha val="90196"/>
              </a:srgbClr>
            </a:solidFill>
          </p:spPr>
          <p:txBody>
            <a:bodyPr/>
            <a:lstStyle/>
            <a:p/>
          </p:txBody>
        </p:sp>
        <p:sp>
          <p:nvSpPr>
            <p:cNvPr id="56" name="rc56"/>
            <p:cNvSpPr/>
            <p:nvPr/>
          </p:nvSpPr>
          <p:spPr>
            <a:xfrm>
              <a:off x="2641052" y="3867324"/>
              <a:ext cx="239399" cy="168396"/>
            </a:xfrm>
            <a:prstGeom prst="rect">
              <a:avLst/>
            </a:prstGeom>
            <a:solidFill>
              <a:srgbClr val="B3B3B3">
                <a:alpha val="90196"/>
              </a:srgbClr>
            </a:solidFill>
          </p:spPr>
          <p:txBody>
            <a:bodyPr/>
            <a:lstStyle/>
            <a:p/>
          </p:txBody>
        </p:sp>
        <p:sp>
          <p:nvSpPr>
            <p:cNvPr id="57" name="rc57"/>
            <p:cNvSpPr/>
            <p:nvPr/>
          </p:nvSpPr>
          <p:spPr>
            <a:xfrm>
              <a:off x="2907052" y="4081052"/>
              <a:ext cx="239399" cy="57911"/>
            </a:xfrm>
            <a:prstGeom prst="rect">
              <a:avLst/>
            </a:prstGeom>
            <a:solidFill>
              <a:srgbClr val="B3B3B3">
                <a:alpha val="90196"/>
              </a:srgbClr>
            </a:solidFill>
          </p:spPr>
          <p:txBody>
            <a:bodyPr/>
            <a:lstStyle/>
            <a:p/>
          </p:txBody>
        </p:sp>
        <p:sp>
          <p:nvSpPr>
            <p:cNvPr id="58" name="rc58"/>
            <p:cNvSpPr/>
            <p:nvPr/>
          </p:nvSpPr>
          <p:spPr>
            <a:xfrm>
              <a:off x="3173051" y="4083907"/>
              <a:ext cx="239399" cy="9423"/>
            </a:xfrm>
            <a:prstGeom prst="rect">
              <a:avLst/>
            </a:prstGeom>
            <a:solidFill>
              <a:srgbClr val="B3B3B3">
                <a:alpha val="90196"/>
              </a:srgbClr>
            </a:solidFill>
          </p:spPr>
          <p:txBody>
            <a:bodyPr/>
            <a:lstStyle/>
            <a:p/>
          </p:txBody>
        </p:sp>
        <p:sp>
          <p:nvSpPr>
            <p:cNvPr id="59" name="rc59"/>
            <p:cNvSpPr/>
            <p:nvPr/>
          </p:nvSpPr>
          <p:spPr>
            <a:xfrm>
              <a:off x="3439051" y="4084464"/>
              <a:ext cx="239399" cy="55474"/>
            </a:xfrm>
            <a:prstGeom prst="rect">
              <a:avLst/>
            </a:prstGeom>
            <a:solidFill>
              <a:srgbClr val="B3B3B3">
                <a:alpha val="90196"/>
              </a:srgbClr>
            </a:solidFill>
          </p:spPr>
          <p:txBody>
            <a:bodyPr/>
            <a:lstStyle/>
            <a:p/>
          </p:txBody>
        </p:sp>
        <p:sp>
          <p:nvSpPr>
            <p:cNvPr id="60" name="rc60"/>
            <p:cNvSpPr/>
            <p:nvPr/>
          </p:nvSpPr>
          <p:spPr>
            <a:xfrm>
              <a:off x="3705050" y="4087203"/>
              <a:ext cx="239399" cy="9400"/>
            </a:xfrm>
            <a:prstGeom prst="rect">
              <a:avLst/>
            </a:prstGeom>
            <a:solidFill>
              <a:srgbClr val="B3B3B3">
                <a:alpha val="90196"/>
              </a:srgbClr>
            </a:solidFill>
          </p:spPr>
          <p:txBody>
            <a:bodyPr/>
            <a:lstStyle/>
            <a:p/>
          </p:txBody>
        </p:sp>
        <p:sp>
          <p:nvSpPr>
            <p:cNvPr id="61" name="rc61"/>
            <p:cNvSpPr/>
            <p:nvPr/>
          </p:nvSpPr>
          <p:spPr>
            <a:xfrm>
              <a:off x="3971050" y="4089153"/>
              <a:ext cx="239399" cy="29524"/>
            </a:xfrm>
            <a:prstGeom prst="rect">
              <a:avLst/>
            </a:prstGeom>
            <a:solidFill>
              <a:srgbClr val="B3B3B3">
                <a:alpha val="90196"/>
              </a:srgbClr>
            </a:solidFill>
          </p:spPr>
          <p:txBody>
            <a:bodyPr/>
            <a:lstStyle/>
            <a:p/>
          </p:txBody>
        </p:sp>
        <p:sp>
          <p:nvSpPr>
            <p:cNvPr id="62" name="rc62"/>
            <p:cNvSpPr/>
            <p:nvPr/>
          </p:nvSpPr>
          <p:spPr>
            <a:xfrm>
              <a:off x="4237050" y="4115613"/>
              <a:ext cx="239399" cy="29338"/>
            </a:xfrm>
            <a:prstGeom prst="rect">
              <a:avLst/>
            </a:prstGeom>
            <a:solidFill>
              <a:srgbClr val="B3B3B3">
                <a:alpha val="90196"/>
              </a:srgbClr>
            </a:solidFill>
          </p:spPr>
          <p:txBody>
            <a:bodyPr/>
            <a:lstStyle/>
            <a:p/>
          </p:txBody>
        </p:sp>
        <p:sp>
          <p:nvSpPr>
            <p:cNvPr id="63" name="rc63"/>
            <p:cNvSpPr/>
            <p:nvPr/>
          </p:nvSpPr>
          <p:spPr>
            <a:xfrm>
              <a:off x="4503049" y="4118677"/>
              <a:ext cx="239399" cy="31033"/>
            </a:xfrm>
            <a:prstGeom prst="rect">
              <a:avLst/>
            </a:prstGeom>
            <a:solidFill>
              <a:srgbClr val="B3B3B3">
                <a:alpha val="90196"/>
              </a:srgbClr>
            </a:solidFill>
          </p:spPr>
          <p:txBody>
            <a:bodyPr/>
            <a:lstStyle/>
            <a:p/>
          </p:txBody>
        </p:sp>
        <p:sp>
          <p:nvSpPr>
            <p:cNvPr id="64" name="rc64"/>
            <p:cNvSpPr/>
            <p:nvPr/>
          </p:nvSpPr>
          <p:spPr>
            <a:xfrm>
              <a:off x="4769049" y="4119002"/>
              <a:ext cx="239399" cy="54546"/>
            </a:xfrm>
            <a:prstGeom prst="rect">
              <a:avLst/>
            </a:prstGeom>
            <a:solidFill>
              <a:srgbClr val="B3B3B3">
                <a:alpha val="90196"/>
              </a:srgbClr>
            </a:solidFill>
          </p:spPr>
          <p:txBody>
            <a:bodyPr/>
            <a:lstStyle/>
            <a:p/>
          </p:txBody>
        </p:sp>
        <p:sp>
          <p:nvSpPr>
            <p:cNvPr id="65" name="rc65"/>
            <p:cNvSpPr/>
            <p:nvPr/>
          </p:nvSpPr>
          <p:spPr>
            <a:xfrm>
              <a:off x="5035049" y="4120024"/>
              <a:ext cx="239399" cy="53919"/>
            </a:xfrm>
            <a:prstGeom prst="rect">
              <a:avLst/>
            </a:prstGeom>
            <a:solidFill>
              <a:srgbClr val="B3B3B3">
                <a:alpha val="90196"/>
              </a:srgbClr>
            </a:solidFill>
          </p:spPr>
          <p:txBody>
            <a:bodyPr/>
            <a:lstStyle/>
            <a:p/>
          </p:txBody>
        </p:sp>
        <p:sp>
          <p:nvSpPr>
            <p:cNvPr id="66" name="rc66"/>
            <p:cNvSpPr/>
            <p:nvPr/>
          </p:nvSpPr>
          <p:spPr>
            <a:xfrm>
              <a:off x="5301048" y="4097439"/>
              <a:ext cx="239399" cy="75296"/>
            </a:xfrm>
            <a:prstGeom prst="rect">
              <a:avLst/>
            </a:prstGeom>
            <a:solidFill>
              <a:srgbClr val="B3B3B3">
                <a:alpha val="90196"/>
              </a:srgbClr>
            </a:solidFill>
          </p:spPr>
          <p:txBody>
            <a:bodyPr/>
            <a:lstStyle/>
            <a:p/>
          </p:txBody>
        </p:sp>
        <p:sp>
          <p:nvSpPr>
            <p:cNvPr id="67" name="rc67"/>
            <p:cNvSpPr/>
            <p:nvPr/>
          </p:nvSpPr>
          <p:spPr>
            <a:xfrm>
              <a:off x="5567048" y="4097648"/>
              <a:ext cx="239399" cy="74345"/>
            </a:xfrm>
            <a:prstGeom prst="rect">
              <a:avLst/>
            </a:prstGeom>
            <a:solidFill>
              <a:srgbClr val="B3B3B3">
                <a:alpha val="90196"/>
              </a:srgbClr>
            </a:solidFill>
          </p:spPr>
          <p:txBody>
            <a:bodyPr/>
            <a:lstStyle/>
            <a:p/>
          </p:txBody>
        </p:sp>
        <p:sp>
          <p:nvSpPr>
            <p:cNvPr id="68" name="rc68"/>
            <p:cNvSpPr/>
            <p:nvPr/>
          </p:nvSpPr>
          <p:spPr>
            <a:xfrm>
              <a:off x="5833047" y="4103845"/>
              <a:ext cx="239399" cy="68496"/>
            </a:xfrm>
            <a:prstGeom prst="rect">
              <a:avLst/>
            </a:prstGeom>
            <a:solidFill>
              <a:srgbClr val="B3B3B3">
                <a:alpha val="90196"/>
              </a:srgbClr>
            </a:solidFill>
          </p:spPr>
          <p:txBody>
            <a:bodyPr/>
            <a:lstStyle/>
            <a:p/>
          </p:txBody>
        </p:sp>
        <p:sp>
          <p:nvSpPr>
            <p:cNvPr id="69" name="rc69"/>
            <p:cNvSpPr/>
            <p:nvPr/>
          </p:nvSpPr>
          <p:spPr>
            <a:xfrm>
              <a:off x="6099047" y="4131745"/>
              <a:ext cx="239399" cy="60348"/>
            </a:xfrm>
            <a:prstGeom prst="rect">
              <a:avLst/>
            </a:prstGeom>
            <a:solidFill>
              <a:srgbClr val="B3B3B3">
                <a:alpha val="90196"/>
              </a:srgbClr>
            </a:solidFill>
          </p:spPr>
          <p:txBody>
            <a:bodyPr/>
            <a:lstStyle/>
            <a:p/>
          </p:txBody>
        </p:sp>
        <p:sp>
          <p:nvSpPr>
            <p:cNvPr id="70" name="rc70"/>
            <p:cNvSpPr/>
            <p:nvPr/>
          </p:nvSpPr>
          <p:spPr>
            <a:xfrm>
              <a:off x="6365047" y="4134971"/>
              <a:ext cx="239399" cy="57308"/>
            </a:xfrm>
            <a:prstGeom prst="rect">
              <a:avLst/>
            </a:prstGeom>
            <a:solidFill>
              <a:srgbClr val="B3B3B3">
                <a:alpha val="90196"/>
              </a:srgbClr>
            </a:solidFill>
          </p:spPr>
          <p:txBody>
            <a:bodyPr/>
            <a:lstStyle/>
            <a:p/>
          </p:txBody>
        </p:sp>
        <p:sp>
          <p:nvSpPr>
            <p:cNvPr id="71" name="rc71"/>
            <p:cNvSpPr/>
            <p:nvPr/>
          </p:nvSpPr>
          <p:spPr>
            <a:xfrm>
              <a:off x="6631046" y="4113873"/>
              <a:ext cx="239399" cy="78824"/>
            </a:xfrm>
            <a:prstGeom prst="rect">
              <a:avLst/>
            </a:prstGeom>
            <a:solidFill>
              <a:srgbClr val="B3B3B3">
                <a:alpha val="90196"/>
              </a:srgbClr>
            </a:solidFill>
          </p:spPr>
          <p:txBody>
            <a:bodyPr/>
            <a:lstStyle/>
            <a:p/>
          </p:txBody>
        </p:sp>
        <p:sp>
          <p:nvSpPr>
            <p:cNvPr id="72" name="rc72"/>
            <p:cNvSpPr/>
            <p:nvPr/>
          </p:nvSpPr>
          <p:spPr>
            <a:xfrm>
              <a:off x="6897046" y="4110693"/>
              <a:ext cx="239399" cy="65246"/>
            </a:xfrm>
            <a:prstGeom prst="rect">
              <a:avLst/>
            </a:prstGeom>
            <a:solidFill>
              <a:srgbClr val="B3B3B3">
                <a:alpha val="90196"/>
              </a:srgbClr>
            </a:solidFill>
          </p:spPr>
          <p:txBody>
            <a:bodyPr/>
            <a:lstStyle/>
            <a:p/>
          </p:txBody>
        </p:sp>
        <p:sp>
          <p:nvSpPr>
            <p:cNvPr id="73" name="rc73"/>
            <p:cNvSpPr/>
            <p:nvPr/>
          </p:nvSpPr>
          <p:spPr>
            <a:xfrm>
              <a:off x="7163045" y="4130236"/>
              <a:ext cx="239399" cy="42731"/>
            </a:xfrm>
            <a:prstGeom prst="rect">
              <a:avLst/>
            </a:prstGeom>
            <a:solidFill>
              <a:srgbClr val="B3B3B3">
                <a:alpha val="90196"/>
              </a:srgbClr>
            </a:solidFill>
          </p:spPr>
          <p:txBody>
            <a:bodyPr/>
            <a:lstStyle/>
            <a:p/>
          </p:txBody>
        </p:sp>
        <p:sp>
          <p:nvSpPr>
            <p:cNvPr id="74" name="rc74"/>
            <p:cNvSpPr/>
            <p:nvPr/>
          </p:nvSpPr>
          <p:spPr>
            <a:xfrm>
              <a:off x="7429045" y="4109625"/>
              <a:ext cx="239399" cy="62252"/>
            </a:xfrm>
            <a:prstGeom prst="rect">
              <a:avLst/>
            </a:prstGeom>
            <a:solidFill>
              <a:srgbClr val="B3B3B3">
                <a:alpha val="90196"/>
              </a:srgbClr>
            </a:solidFill>
          </p:spPr>
          <p:txBody>
            <a:bodyPr/>
            <a:lstStyle/>
            <a:p/>
          </p:txBody>
        </p:sp>
        <p:sp>
          <p:nvSpPr>
            <p:cNvPr id="75" name="rc75"/>
            <p:cNvSpPr/>
            <p:nvPr/>
          </p:nvSpPr>
          <p:spPr>
            <a:xfrm>
              <a:off x="7695045" y="4129772"/>
              <a:ext cx="239399" cy="62275"/>
            </a:xfrm>
            <a:prstGeom prst="rect">
              <a:avLst/>
            </a:prstGeom>
            <a:solidFill>
              <a:srgbClr val="B3B3B3">
                <a:alpha val="90196"/>
              </a:srgbClr>
            </a:solidFill>
          </p:spPr>
          <p:txBody>
            <a:bodyPr/>
            <a:lstStyle/>
            <a:p/>
          </p:txBody>
        </p:sp>
        <p:sp>
          <p:nvSpPr>
            <p:cNvPr id="76" name="rc76"/>
            <p:cNvSpPr/>
            <p:nvPr/>
          </p:nvSpPr>
          <p:spPr>
            <a:xfrm>
              <a:off x="7961044" y="4110553"/>
              <a:ext cx="239399" cy="61764"/>
            </a:xfrm>
            <a:prstGeom prst="rect">
              <a:avLst/>
            </a:prstGeom>
            <a:solidFill>
              <a:srgbClr val="B3B3B3">
                <a:alpha val="90196"/>
              </a:srgbClr>
            </a:solidFill>
          </p:spPr>
          <p:txBody>
            <a:bodyPr/>
            <a:lstStyle/>
            <a:p/>
          </p:txBody>
        </p:sp>
        <p:sp>
          <p:nvSpPr>
            <p:cNvPr id="77" name="pl77"/>
            <p:cNvSpPr/>
            <p:nvPr/>
          </p:nvSpPr>
          <p:spPr>
            <a:xfrm>
              <a:off x="1430754" y="2085226"/>
              <a:ext cx="6649990" cy="257791"/>
            </a:xfrm>
            <a:custGeom>
              <a:avLst/>
              <a:pathLst>
                <a:path w="6649990" h="257791">
                  <a:moveTo>
                    <a:pt x="0" y="257791"/>
                  </a:moveTo>
                  <a:lnTo>
                    <a:pt x="265999" y="193343"/>
                  </a:lnTo>
                  <a:lnTo>
                    <a:pt x="531999" y="128895"/>
                  </a:lnTo>
                  <a:lnTo>
                    <a:pt x="797998" y="64447"/>
                  </a:lnTo>
                  <a:lnTo>
                    <a:pt x="1063998" y="85930"/>
                  </a:lnTo>
                  <a:lnTo>
                    <a:pt x="1329998" y="128895"/>
                  </a:lnTo>
                  <a:lnTo>
                    <a:pt x="1595997" y="42965"/>
                  </a:lnTo>
                  <a:lnTo>
                    <a:pt x="1861997" y="85930"/>
                  </a:lnTo>
                  <a:lnTo>
                    <a:pt x="2127996" y="42965"/>
                  </a:lnTo>
                  <a:lnTo>
                    <a:pt x="2393996" y="85930"/>
                  </a:lnTo>
                  <a:lnTo>
                    <a:pt x="2659996" y="64447"/>
                  </a:lnTo>
                  <a:lnTo>
                    <a:pt x="2925995" y="42965"/>
                  </a:lnTo>
                  <a:lnTo>
                    <a:pt x="3191995" y="42965"/>
                  </a:lnTo>
                  <a:lnTo>
                    <a:pt x="3457995" y="21482"/>
                  </a:lnTo>
                  <a:lnTo>
                    <a:pt x="3723994" y="21482"/>
                  </a:lnTo>
                  <a:lnTo>
                    <a:pt x="3989994" y="21482"/>
                  </a:lnTo>
                  <a:lnTo>
                    <a:pt x="4255993" y="21482"/>
                  </a:lnTo>
                  <a:lnTo>
                    <a:pt x="4521993" y="21482"/>
                  </a:lnTo>
                  <a:lnTo>
                    <a:pt x="4787993" y="0"/>
                  </a:lnTo>
                  <a:lnTo>
                    <a:pt x="5053992" y="0"/>
                  </a:lnTo>
                  <a:lnTo>
                    <a:pt x="5319992" y="0"/>
                  </a:lnTo>
                  <a:lnTo>
                    <a:pt x="5585991" y="21482"/>
                  </a:lnTo>
                  <a:lnTo>
                    <a:pt x="5851991" y="21482"/>
                  </a:lnTo>
                  <a:lnTo>
                    <a:pt x="6117991" y="21482"/>
                  </a:lnTo>
                  <a:lnTo>
                    <a:pt x="6383990" y="0"/>
                  </a:lnTo>
                  <a:lnTo>
                    <a:pt x="6649990" y="21482"/>
                  </a:lnTo>
                </a:path>
              </a:pathLst>
            </a:custGeom>
            <a:ln w="27101" cap="flat">
              <a:solidFill>
                <a:srgbClr val="3283FE">
                  <a:alpha val="100000"/>
                </a:srgbClr>
              </a:solidFill>
              <a:prstDash val="solid"/>
              <a:round/>
            </a:ln>
          </p:spPr>
          <p:txBody>
            <a:bodyPr/>
            <a:lstStyle/>
            <a:p/>
          </p:txBody>
        </p:sp>
        <p:sp>
          <p:nvSpPr>
            <p:cNvPr id="78" name="pl78"/>
            <p:cNvSpPr/>
            <p:nvPr/>
          </p:nvSpPr>
          <p:spPr>
            <a:xfrm>
              <a:off x="1430754" y="2149674"/>
              <a:ext cx="6649990" cy="1031167"/>
            </a:xfrm>
            <a:custGeom>
              <a:avLst/>
              <a:pathLst>
                <a:path w="6649990" h="1031167">
                  <a:moveTo>
                    <a:pt x="0" y="1031167"/>
                  </a:moveTo>
                  <a:lnTo>
                    <a:pt x="265999" y="859306"/>
                  </a:lnTo>
                  <a:lnTo>
                    <a:pt x="531999" y="687445"/>
                  </a:lnTo>
                  <a:lnTo>
                    <a:pt x="797998" y="515583"/>
                  </a:lnTo>
                  <a:lnTo>
                    <a:pt x="1063998" y="365205"/>
                  </a:lnTo>
                  <a:lnTo>
                    <a:pt x="1329998" y="193343"/>
                  </a:lnTo>
                  <a:lnTo>
                    <a:pt x="1595997" y="21482"/>
                  </a:lnTo>
                  <a:lnTo>
                    <a:pt x="1861997" y="21482"/>
                  </a:lnTo>
                  <a:lnTo>
                    <a:pt x="2127996" y="21482"/>
                  </a:lnTo>
                  <a:lnTo>
                    <a:pt x="2393996" y="21482"/>
                  </a:lnTo>
                  <a:lnTo>
                    <a:pt x="2659996" y="21482"/>
                  </a:lnTo>
                  <a:lnTo>
                    <a:pt x="2925995" y="0"/>
                  </a:lnTo>
                  <a:lnTo>
                    <a:pt x="3191995" y="0"/>
                  </a:lnTo>
                  <a:lnTo>
                    <a:pt x="3457995" y="0"/>
                  </a:lnTo>
                  <a:lnTo>
                    <a:pt x="3723994" y="0"/>
                  </a:lnTo>
                  <a:lnTo>
                    <a:pt x="3989994" y="21482"/>
                  </a:lnTo>
                  <a:lnTo>
                    <a:pt x="4255993" y="21482"/>
                  </a:lnTo>
                  <a:lnTo>
                    <a:pt x="4521993" y="21482"/>
                  </a:lnTo>
                  <a:lnTo>
                    <a:pt x="4787993" y="0"/>
                  </a:lnTo>
                  <a:lnTo>
                    <a:pt x="5053992" y="0"/>
                  </a:lnTo>
                  <a:lnTo>
                    <a:pt x="5319992" y="21482"/>
                  </a:lnTo>
                  <a:lnTo>
                    <a:pt x="5585991" y="21482"/>
                  </a:lnTo>
                  <a:lnTo>
                    <a:pt x="5851991" y="0"/>
                  </a:lnTo>
                  <a:lnTo>
                    <a:pt x="6117991" y="21482"/>
                  </a:lnTo>
                  <a:lnTo>
                    <a:pt x="6383990" y="0"/>
                  </a:lnTo>
                  <a:lnTo>
                    <a:pt x="6649990" y="21482"/>
                  </a:lnTo>
                </a:path>
              </a:pathLst>
            </a:custGeom>
            <a:ln w="27101" cap="flat">
              <a:solidFill>
                <a:srgbClr val="FFA500">
                  <a:alpha val="100000"/>
                </a:srgbClr>
              </a:solidFill>
              <a:prstDash val="solid"/>
              <a:round/>
            </a:ln>
          </p:spPr>
          <p:txBody>
            <a:bodyPr/>
            <a:lstStyle/>
            <a:p/>
          </p:txBody>
        </p:sp>
        <p:sp>
          <p:nvSpPr>
            <p:cNvPr id="79" name="tx79"/>
            <p:cNvSpPr/>
            <p:nvPr/>
          </p:nvSpPr>
          <p:spPr>
            <a:xfrm>
              <a:off x="1360416"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80" name="tx80"/>
            <p:cNvSpPr/>
            <p:nvPr/>
          </p:nvSpPr>
          <p:spPr>
            <a:xfrm>
              <a:off x="1360416" y="3242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48</a:t>
              </a:r>
            </a:p>
          </p:txBody>
        </p:sp>
        <p:sp>
          <p:nvSpPr>
            <p:cNvPr id="81" name="tx81"/>
            <p:cNvSpPr/>
            <p:nvPr/>
          </p:nvSpPr>
          <p:spPr>
            <a:xfrm>
              <a:off x="2690414"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2" name="tx82"/>
            <p:cNvSpPr/>
            <p:nvPr/>
          </p:nvSpPr>
          <p:spPr>
            <a:xfrm>
              <a:off x="2690414"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83" name="tx83"/>
            <p:cNvSpPr/>
            <p:nvPr/>
          </p:nvSpPr>
          <p:spPr>
            <a:xfrm>
              <a:off x="4020412"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4" name="tx84"/>
            <p:cNvSpPr/>
            <p:nvPr/>
          </p:nvSpPr>
          <p:spPr>
            <a:xfrm>
              <a:off x="4020412"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5" name="tx85"/>
            <p:cNvSpPr/>
            <p:nvPr/>
          </p:nvSpPr>
          <p:spPr>
            <a:xfrm>
              <a:off x="5350410"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6" name="tx86"/>
            <p:cNvSpPr/>
            <p:nvPr/>
          </p:nvSpPr>
          <p:spPr>
            <a:xfrm>
              <a:off x="5350410"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7" name="tx87"/>
            <p:cNvSpPr/>
            <p:nvPr/>
          </p:nvSpPr>
          <p:spPr>
            <a:xfrm>
              <a:off x="6414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8" name="tx88"/>
            <p:cNvSpPr/>
            <p:nvPr/>
          </p:nvSpPr>
          <p:spPr>
            <a:xfrm>
              <a:off x="6414408"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9" name="tx89"/>
            <p:cNvSpPr/>
            <p:nvPr/>
          </p:nvSpPr>
          <p:spPr>
            <a:xfrm>
              <a:off x="6680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0" name="tx90"/>
            <p:cNvSpPr/>
            <p:nvPr/>
          </p:nvSpPr>
          <p:spPr>
            <a:xfrm>
              <a:off x="6680408"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91" name="tx91"/>
            <p:cNvSpPr/>
            <p:nvPr/>
          </p:nvSpPr>
          <p:spPr>
            <a:xfrm>
              <a:off x="694640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92" name="tx92"/>
            <p:cNvSpPr/>
            <p:nvPr/>
          </p:nvSpPr>
          <p:spPr>
            <a:xfrm>
              <a:off x="6946408"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93" name="tx93"/>
            <p:cNvSpPr/>
            <p:nvPr/>
          </p:nvSpPr>
          <p:spPr>
            <a:xfrm>
              <a:off x="7212407"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94" name="tx94"/>
            <p:cNvSpPr/>
            <p:nvPr/>
          </p:nvSpPr>
          <p:spPr>
            <a:xfrm>
              <a:off x="7212407"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95" name="tx95"/>
            <p:cNvSpPr/>
            <p:nvPr/>
          </p:nvSpPr>
          <p:spPr>
            <a:xfrm>
              <a:off x="7478407"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96" name="tx96"/>
            <p:cNvSpPr/>
            <p:nvPr/>
          </p:nvSpPr>
          <p:spPr>
            <a:xfrm>
              <a:off x="7478407"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97" name="tx97"/>
            <p:cNvSpPr/>
            <p:nvPr/>
          </p:nvSpPr>
          <p:spPr>
            <a:xfrm>
              <a:off x="7744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8" name="tx98"/>
            <p:cNvSpPr/>
            <p:nvPr/>
          </p:nvSpPr>
          <p:spPr>
            <a:xfrm>
              <a:off x="7744407"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99" name="tx99"/>
            <p:cNvSpPr/>
            <p:nvPr/>
          </p:nvSpPr>
          <p:spPr>
            <a:xfrm>
              <a:off x="8010406"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100" name="tx100"/>
            <p:cNvSpPr/>
            <p:nvPr/>
          </p:nvSpPr>
          <p:spPr>
            <a:xfrm>
              <a:off x="8010406"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101" name="tx101"/>
            <p:cNvSpPr/>
            <p:nvPr/>
          </p:nvSpPr>
          <p:spPr>
            <a:xfrm>
              <a:off x="1325260" y="39932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02" name="tx102"/>
            <p:cNvSpPr/>
            <p:nvPr/>
          </p:nvSpPr>
          <p:spPr>
            <a:xfrm>
              <a:off x="2685403" y="40834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03" name="tx103"/>
            <p:cNvSpPr/>
            <p:nvPr/>
          </p:nvSpPr>
          <p:spPr>
            <a:xfrm>
              <a:off x="4060605" y="412654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4" name="tx104"/>
            <p:cNvSpPr/>
            <p:nvPr/>
          </p:nvSpPr>
          <p:spPr>
            <a:xfrm>
              <a:off x="5345399" y="415325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5" name="tx105"/>
            <p:cNvSpPr/>
            <p:nvPr/>
          </p:nvSpPr>
          <p:spPr>
            <a:xfrm>
              <a:off x="6941397" y="41535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6" name="tx106"/>
            <p:cNvSpPr/>
            <p:nvPr/>
          </p:nvSpPr>
          <p:spPr>
            <a:xfrm>
              <a:off x="7207396" y="41533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7" name="tx107"/>
            <p:cNvSpPr/>
            <p:nvPr/>
          </p:nvSpPr>
          <p:spPr>
            <a:xfrm>
              <a:off x="7473396" y="415282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8" name="tx108"/>
            <p:cNvSpPr/>
            <p:nvPr/>
          </p:nvSpPr>
          <p:spPr>
            <a:xfrm>
              <a:off x="8005395" y="415304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9" name="tx109"/>
            <p:cNvSpPr/>
            <p:nvPr/>
          </p:nvSpPr>
          <p:spPr>
            <a:xfrm>
              <a:off x="1325260" y="33487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a:t>
              </a:r>
            </a:p>
          </p:txBody>
        </p:sp>
        <p:sp>
          <p:nvSpPr>
            <p:cNvPr id="110" name="tx110"/>
            <p:cNvSpPr/>
            <p:nvPr/>
          </p:nvSpPr>
          <p:spPr>
            <a:xfrm>
              <a:off x="2685403" y="391102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11" name="tx111"/>
            <p:cNvSpPr/>
            <p:nvPr/>
          </p:nvSpPr>
          <p:spPr>
            <a:xfrm>
              <a:off x="4015401" y="406342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2" name="tx112"/>
            <p:cNvSpPr/>
            <p:nvPr/>
          </p:nvSpPr>
          <p:spPr>
            <a:xfrm>
              <a:off x="5345399" y="409459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13" name="tx113"/>
            <p:cNvSpPr/>
            <p:nvPr/>
          </p:nvSpPr>
          <p:spPr>
            <a:xfrm>
              <a:off x="6409398" y="41429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4" name="tx114"/>
            <p:cNvSpPr/>
            <p:nvPr/>
          </p:nvSpPr>
          <p:spPr>
            <a:xfrm>
              <a:off x="6675397" y="413210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5" name="tx115"/>
            <p:cNvSpPr/>
            <p:nvPr/>
          </p:nvSpPr>
          <p:spPr>
            <a:xfrm>
              <a:off x="6941397" y="41028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6" name="tx116"/>
            <p:cNvSpPr/>
            <p:nvPr/>
          </p:nvSpPr>
          <p:spPr>
            <a:xfrm>
              <a:off x="7207396" y="41111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7" name="tx117"/>
            <p:cNvSpPr/>
            <p:nvPr/>
          </p:nvSpPr>
          <p:spPr>
            <a:xfrm>
              <a:off x="7473396" y="410163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18" name="tx118"/>
            <p:cNvSpPr/>
            <p:nvPr/>
          </p:nvSpPr>
          <p:spPr>
            <a:xfrm>
              <a:off x="7739396" y="41417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19" name="tx119"/>
            <p:cNvSpPr/>
            <p:nvPr/>
          </p:nvSpPr>
          <p:spPr>
            <a:xfrm>
              <a:off x="8005395" y="41023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20" name="tx120"/>
            <p:cNvSpPr/>
            <p:nvPr/>
          </p:nvSpPr>
          <p:spPr>
            <a:xfrm>
              <a:off x="1335809" y="2818053"/>
              <a:ext cx="189888"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55.5</a:t>
              </a:r>
            </a:p>
          </p:txBody>
        </p:sp>
        <p:sp>
          <p:nvSpPr>
            <p:cNvPr id="121" name="tx121"/>
            <p:cNvSpPr/>
            <p:nvPr/>
          </p:nvSpPr>
          <p:spPr>
            <a:xfrm>
              <a:off x="2665807" y="3761089"/>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14.8</a:t>
              </a:r>
            </a:p>
          </p:txBody>
        </p:sp>
        <p:sp>
          <p:nvSpPr>
            <p:cNvPr id="122" name="tx122"/>
            <p:cNvSpPr/>
            <p:nvPr/>
          </p:nvSpPr>
          <p:spPr>
            <a:xfrm>
              <a:off x="4022936" y="398287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123" name="tx123"/>
            <p:cNvSpPr/>
            <p:nvPr/>
          </p:nvSpPr>
          <p:spPr>
            <a:xfrm>
              <a:off x="5352934" y="399120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24" name="tx124"/>
            <p:cNvSpPr/>
            <p:nvPr/>
          </p:nvSpPr>
          <p:spPr>
            <a:xfrm>
              <a:off x="6416932" y="402868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125" name="tx125"/>
            <p:cNvSpPr/>
            <p:nvPr/>
          </p:nvSpPr>
          <p:spPr>
            <a:xfrm>
              <a:off x="6682932" y="4008829"/>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26" name="tx126"/>
            <p:cNvSpPr/>
            <p:nvPr/>
          </p:nvSpPr>
          <p:spPr>
            <a:xfrm>
              <a:off x="6948932" y="4005935"/>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27" name="tx127"/>
            <p:cNvSpPr/>
            <p:nvPr/>
          </p:nvSpPr>
          <p:spPr>
            <a:xfrm>
              <a:off x="7214931" y="4023954"/>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128" name="tx128"/>
            <p:cNvSpPr/>
            <p:nvPr/>
          </p:nvSpPr>
          <p:spPr>
            <a:xfrm>
              <a:off x="7480931" y="4004867"/>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29" name="tx129"/>
            <p:cNvSpPr/>
            <p:nvPr/>
          </p:nvSpPr>
          <p:spPr>
            <a:xfrm>
              <a:off x="7746931" y="402349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130" name="tx130"/>
            <p:cNvSpPr/>
            <p:nvPr/>
          </p:nvSpPr>
          <p:spPr>
            <a:xfrm>
              <a:off x="8012930" y="4005795"/>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31" name="tx131"/>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655386" y="357961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33" name="tx133"/>
            <p:cNvSpPr/>
            <p:nvPr/>
          </p:nvSpPr>
          <p:spPr>
            <a:xfrm>
              <a:off x="655386" y="299933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4" name="tx134"/>
            <p:cNvSpPr/>
            <p:nvPr/>
          </p:nvSpPr>
          <p:spPr>
            <a:xfrm>
              <a:off x="655386" y="2419470"/>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35" name="tx135"/>
            <p:cNvSpPr/>
            <p:nvPr/>
          </p:nvSpPr>
          <p:spPr>
            <a:xfrm>
              <a:off x="577692" y="183878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860479" y="3018617"/>
              <a:ext cx="26168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153" name="tx153"/>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54" name="pl154"/>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5" name="pl155"/>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6" name="tx156"/>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7" name="tx157"/>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8" name="rc158"/>
            <p:cNvSpPr/>
            <p:nvPr/>
          </p:nvSpPr>
          <p:spPr>
            <a:xfrm>
              <a:off x="4686533" y="5080163"/>
              <a:ext cx="201456" cy="201456"/>
            </a:xfrm>
            <a:prstGeom prst="rect">
              <a:avLst/>
            </a:prstGeom>
            <a:solidFill>
              <a:srgbClr val="E2231A">
                <a:alpha val="90196"/>
              </a:srgbClr>
            </a:solidFill>
          </p:spPr>
          <p:txBody>
            <a:bodyPr/>
            <a:lstStyle/>
            <a:p/>
          </p:txBody>
        </p:sp>
        <p:sp>
          <p:nvSpPr>
            <p:cNvPr id="159" name="rc159"/>
            <p:cNvSpPr/>
            <p:nvPr/>
          </p:nvSpPr>
          <p:spPr>
            <a:xfrm>
              <a:off x="5650692" y="5080163"/>
              <a:ext cx="201456" cy="201456"/>
            </a:xfrm>
            <a:prstGeom prst="rect">
              <a:avLst/>
            </a:prstGeom>
            <a:solidFill>
              <a:srgbClr val="B3B3B3">
                <a:alpha val="90196"/>
              </a:srgbClr>
            </a:solidFill>
          </p:spPr>
          <p:txBody>
            <a:bodyPr/>
            <a:lstStyle/>
            <a:p/>
          </p:txBody>
        </p:sp>
        <p:sp>
          <p:nvSpPr>
            <p:cNvPr id="160" name="tx160"/>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61" name="tx161"/>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62" name="tx162"/>
            <p:cNvSpPr/>
            <p:nvPr/>
          </p:nvSpPr>
          <p:spPr>
            <a:xfrm>
              <a:off x="966584" y="1402264"/>
              <a:ext cx="642033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e número de crianças não vacinadas e sub-vacinadas para MCV, </a:t>
              </a:r>
            </a:p>
          </p:txBody>
        </p:sp>
        <p:sp>
          <p:nvSpPr>
            <p:cNvPr id="163" name="tx163"/>
            <p:cNvSpPr/>
            <p:nvPr/>
          </p:nvSpPr>
          <p:spPr>
            <a:xfrm>
              <a:off x="966584" y="1582906"/>
              <a:ext cx="151923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Portugal, 2000-2025</a:t>
              </a:r>
            </a:p>
          </p:txBody>
        </p:sp>
        <p:sp>
          <p:nvSpPr>
            <p:cNvPr id="164" name="pl164"/>
            <p:cNvSpPr/>
            <p:nvPr/>
          </p:nvSpPr>
          <p:spPr>
            <a:xfrm>
              <a:off x="209913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67529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25145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8276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4037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872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46337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03953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61568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11054" y="5840557"/>
              <a:ext cx="1339734" cy="124062"/>
            </a:xfrm>
            <a:prstGeom prst="rect">
              <a:avLst/>
            </a:prstGeom>
            <a:solidFill>
              <a:srgbClr val="E2231A">
                <a:alpha val="90196"/>
              </a:srgbClr>
            </a:solidFill>
          </p:spPr>
          <p:txBody>
            <a:bodyPr/>
            <a:lstStyle/>
            <a:p/>
          </p:txBody>
        </p:sp>
        <p:sp>
          <p:nvSpPr>
            <p:cNvPr id="178" name="rc178"/>
            <p:cNvSpPr/>
            <p:nvPr/>
          </p:nvSpPr>
          <p:spPr>
            <a:xfrm>
              <a:off x="1311054" y="5685479"/>
              <a:ext cx="1355496" cy="124062"/>
            </a:xfrm>
            <a:prstGeom prst="rect">
              <a:avLst/>
            </a:prstGeom>
            <a:solidFill>
              <a:srgbClr val="E2231A">
                <a:alpha val="90196"/>
              </a:srgbClr>
            </a:solidFill>
          </p:spPr>
          <p:txBody>
            <a:bodyPr/>
            <a:lstStyle/>
            <a:p/>
          </p:txBody>
        </p:sp>
        <p:sp>
          <p:nvSpPr>
            <p:cNvPr id="179" name="rc179"/>
            <p:cNvSpPr/>
            <p:nvPr/>
          </p:nvSpPr>
          <p:spPr>
            <a:xfrm>
              <a:off x="1311054" y="5530401"/>
              <a:ext cx="2695231" cy="124062"/>
            </a:xfrm>
            <a:prstGeom prst="rect">
              <a:avLst/>
            </a:prstGeom>
            <a:solidFill>
              <a:srgbClr val="E2231A">
                <a:alpha val="90196"/>
              </a:srgbClr>
            </a:solidFill>
          </p:spPr>
          <p:txBody>
            <a:bodyPr/>
            <a:lstStyle/>
            <a:p/>
          </p:txBody>
        </p:sp>
        <p:sp>
          <p:nvSpPr>
            <p:cNvPr id="180" name="rc180"/>
            <p:cNvSpPr/>
            <p:nvPr/>
          </p:nvSpPr>
          <p:spPr>
            <a:xfrm>
              <a:off x="2650789" y="5840557"/>
              <a:ext cx="3891536" cy="124062"/>
            </a:xfrm>
            <a:prstGeom prst="rect">
              <a:avLst/>
            </a:prstGeom>
            <a:solidFill>
              <a:srgbClr val="B3B3B3">
                <a:alpha val="90196"/>
              </a:srgbClr>
            </a:solidFill>
          </p:spPr>
          <p:txBody>
            <a:bodyPr/>
            <a:lstStyle/>
            <a:p/>
          </p:txBody>
        </p:sp>
        <p:sp>
          <p:nvSpPr>
            <p:cNvPr id="181" name="rc181"/>
            <p:cNvSpPr/>
            <p:nvPr/>
          </p:nvSpPr>
          <p:spPr>
            <a:xfrm>
              <a:off x="2666550" y="5685479"/>
              <a:ext cx="4228834" cy="124062"/>
            </a:xfrm>
            <a:prstGeom prst="rect">
              <a:avLst/>
            </a:prstGeom>
            <a:solidFill>
              <a:srgbClr val="B3B3B3">
                <a:alpha val="90196"/>
              </a:srgbClr>
            </a:solidFill>
          </p:spPr>
          <p:txBody>
            <a:bodyPr/>
            <a:lstStyle/>
            <a:p/>
          </p:txBody>
        </p:sp>
        <p:sp>
          <p:nvSpPr>
            <p:cNvPr id="182" name="rc182"/>
            <p:cNvSpPr/>
            <p:nvPr/>
          </p:nvSpPr>
          <p:spPr>
            <a:xfrm>
              <a:off x="4006285" y="5530401"/>
              <a:ext cx="4194158" cy="124062"/>
            </a:xfrm>
            <a:prstGeom prst="rect">
              <a:avLst/>
            </a:prstGeom>
            <a:solidFill>
              <a:srgbClr val="B3B3B3">
                <a:alpha val="90196"/>
              </a:srgbClr>
            </a:solidFill>
          </p:spPr>
          <p:txBody>
            <a:bodyPr/>
            <a:lstStyle/>
            <a:p/>
          </p:txBody>
        </p:sp>
        <p:sp>
          <p:nvSpPr>
            <p:cNvPr id="183" name="tx183"/>
            <p:cNvSpPr/>
            <p:nvPr/>
          </p:nvSpPr>
          <p:spPr>
            <a:xfrm>
              <a:off x="6622697"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84" name="tx184"/>
            <p:cNvSpPr/>
            <p:nvPr/>
          </p:nvSpPr>
          <p:spPr>
            <a:xfrm>
              <a:off x="6975757"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85" name="tx185"/>
            <p:cNvSpPr/>
            <p:nvPr/>
          </p:nvSpPr>
          <p:spPr>
            <a:xfrm>
              <a:off x="8280816" y="5551047"/>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86" name="tx186"/>
            <p:cNvSpPr/>
            <p:nvPr/>
          </p:nvSpPr>
          <p:spPr>
            <a:xfrm>
              <a:off x="1915003" y="586086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7" name="tx187"/>
            <p:cNvSpPr/>
            <p:nvPr/>
          </p:nvSpPr>
          <p:spPr>
            <a:xfrm>
              <a:off x="1922884"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8" name="tx188"/>
            <p:cNvSpPr/>
            <p:nvPr/>
          </p:nvSpPr>
          <p:spPr>
            <a:xfrm>
              <a:off x="2578297"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89" name="tx189"/>
            <p:cNvSpPr/>
            <p:nvPr/>
          </p:nvSpPr>
          <p:spPr>
            <a:xfrm>
              <a:off x="4516185"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90" name="tx190"/>
            <p:cNvSpPr/>
            <p:nvPr/>
          </p:nvSpPr>
          <p:spPr>
            <a:xfrm>
              <a:off x="4700595"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91" name="tx191"/>
            <p:cNvSpPr/>
            <p:nvPr/>
          </p:nvSpPr>
          <p:spPr>
            <a:xfrm>
              <a:off x="6022993"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92" name="tx192"/>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6" name="tx196"/>
            <p:cNvSpPr/>
            <p:nvPr/>
          </p:nvSpPr>
          <p:spPr>
            <a:xfrm>
              <a:off x="2801776"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97" name="tx197"/>
            <p:cNvSpPr/>
            <p:nvPr/>
          </p:nvSpPr>
          <p:spPr>
            <a:xfrm>
              <a:off x="4377935"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8" name="tx198"/>
            <p:cNvSpPr/>
            <p:nvPr/>
          </p:nvSpPr>
          <p:spPr>
            <a:xfrm>
              <a:off x="5954094" y="6056083"/>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99" name="tx199"/>
            <p:cNvSpPr/>
            <p:nvPr/>
          </p:nvSpPr>
          <p:spPr>
            <a:xfrm>
              <a:off x="7530252"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200" name="tx200"/>
            <p:cNvSpPr/>
            <p:nvPr/>
          </p:nvSpPr>
          <p:spPr>
            <a:xfrm>
              <a:off x="3447323" y="6191355"/>
              <a:ext cx="26168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201" name="tx201"/>
            <p:cNvSpPr/>
            <p:nvPr/>
          </p:nvSpPr>
          <p:spPr>
            <a:xfrm>
              <a:off x="4600353"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202" name="tx202"/>
            <p:cNvSpPr/>
            <p:nvPr/>
          </p:nvSpPr>
          <p:spPr>
            <a:xfrm>
              <a:off x="4159589" y="6519830"/>
              <a:ext cx="4385324" cy="1023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linhas mostram a cobertura vacinal e as barras mostram o número de crianças.</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O sarampo, devido à sua elevada transmissibilidade, funciona como um «canário na mina de carvão», expondo rapidamente quaisquer lacunas de imunidade na população. A cobertura da vacina contra o sarampo (MCV) é, por isso, frequentemente utilizada como indicador de proteção.
A percentagem de crianças que receberam a MCV1 — normalmente aos 9 ou 12 meses, dependendo do calendário nacional de vacinação — manteve-se relativamente constante (com uma variação inferior a 1%) nos 98%. Este valor é semelhante ao de 2019, ano em que a cobertura foi de 99%.
2 000 crianças não receberam a sua primeira dose de rotina da vacina contra o sarampo.
A MCV2 é normalmente administrada a crianças com idades compreendidas entre os 18 meses e os cinco anos. A cobertura da MCV2 manteve-se relativamente constante (com uma variação inferior a 1%) nos 95% em 2025.</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A cobertura da MCV1 manteve-se relativamente constante (com uma variação inferior a 1%) nos 99 % em 2025, deixando 2 000 crianças sem qualquer proteção contra o sarampo. A cobertura da MCV2 também se manteve relativamente constante (com uma variação inferior a 1%) nos 96 %</a:t>
            </a:r>
          </a:p>
        </p:txBody>
      </p:sp>
      <p:grpSp xmlns:pic="http://schemas.openxmlformats.org/drawingml/2006/picture">
        <p:nvGrpSpPr>
          <p:cNvPr id="205" name=""/>
          <p:cNvGrpSpPr/>
          <p:nvPr/>
        </p:nvGrpSpPr>
        <p:grpSpPr>
          <a:xfrm>
            <a:off x="292608" y="1097280"/>
            <a:ext cx="8595360" cy="28575"/>
            <a:chOff x="292608" y="1097280"/>
            <a:chExt cx="8595360" cy="28575"/>
          </a:xfrm>
        </p:grpSpPr>
        <p:sp>
          <p:nvSpPr>
            <p:cNvPr id="20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62456"/>
            </a:xfrm>
            <a:custGeom>
              <a:avLst/>
              <a:pathLst>
                <a:path w="3397293" h="262456">
                  <a:moveTo>
                    <a:pt x="0" y="262456"/>
                  </a:moveTo>
                  <a:lnTo>
                    <a:pt x="135891" y="196842"/>
                  </a:lnTo>
                  <a:lnTo>
                    <a:pt x="271783" y="131228"/>
                  </a:lnTo>
                  <a:lnTo>
                    <a:pt x="407675" y="65614"/>
                  </a:lnTo>
                  <a:lnTo>
                    <a:pt x="543566" y="87485"/>
                  </a:lnTo>
                  <a:lnTo>
                    <a:pt x="679458" y="131228"/>
                  </a:lnTo>
                  <a:lnTo>
                    <a:pt x="815350" y="43742"/>
                  </a:lnTo>
                  <a:lnTo>
                    <a:pt x="951242" y="87485"/>
                  </a:lnTo>
                  <a:lnTo>
                    <a:pt x="1087133" y="43742"/>
                  </a:lnTo>
                  <a:lnTo>
                    <a:pt x="1223025" y="87485"/>
                  </a:lnTo>
                  <a:lnTo>
                    <a:pt x="1358917" y="65614"/>
                  </a:lnTo>
                  <a:lnTo>
                    <a:pt x="1494809" y="43742"/>
                  </a:lnTo>
                  <a:lnTo>
                    <a:pt x="1630700" y="43742"/>
                  </a:lnTo>
                  <a:lnTo>
                    <a:pt x="1766592" y="21871"/>
                  </a:lnTo>
                  <a:lnTo>
                    <a:pt x="1902484" y="21871"/>
                  </a:lnTo>
                  <a:lnTo>
                    <a:pt x="2038375" y="21871"/>
                  </a:lnTo>
                  <a:lnTo>
                    <a:pt x="2174267" y="21871"/>
                  </a:lnTo>
                  <a:lnTo>
                    <a:pt x="2310159" y="21871"/>
                  </a:lnTo>
                  <a:lnTo>
                    <a:pt x="2446051" y="0"/>
                  </a:lnTo>
                  <a:lnTo>
                    <a:pt x="2581942" y="0"/>
                  </a:lnTo>
                  <a:lnTo>
                    <a:pt x="2717834" y="0"/>
                  </a:lnTo>
                  <a:lnTo>
                    <a:pt x="2853726" y="21871"/>
                  </a:lnTo>
                  <a:lnTo>
                    <a:pt x="2989618" y="21871"/>
                  </a:lnTo>
                  <a:lnTo>
                    <a:pt x="3125509" y="21871"/>
                  </a:lnTo>
                  <a:lnTo>
                    <a:pt x="3261401" y="0"/>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62456"/>
            </a:xfrm>
            <a:custGeom>
              <a:avLst/>
              <a:pathLst>
                <a:path w="3397293" h="262456">
                  <a:moveTo>
                    <a:pt x="0" y="262456"/>
                  </a:moveTo>
                  <a:lnTo>
                    <a:pt x="135891" y="196842"/>
                  </a:lnTo>
                  <a:lnTo>
                    <a:pt x="271783" y="131228"/>
                  </a:lnTo>
                  <a:lnTo>
                    <a:pt x="407675" y="65614"/>
                  </a:lnTo>
                  <a:lnTo>
                    <a:pt x="543566" y="87485"/>
                  </a:lnTo>
                  <a:lnTo>
                    <a:pt x="679458" y="131228"/>
                  </a:lnTo>
                  <a:lnTo>
                    <a:pt x="815350" y="43742"/>
                  </a:lnTo>
                  <a:lnTo>
                    <a:pt x="951242" y="87485"/>
                  </a:lnTo>
                  <a:lnTo>
                    <a:pt x="1087133" y="43742"/>
                  </a:lnTo>
                  <a:lnTo>
                    <a:pt x="1223025" y="87485"/>
                  </a:lnTo>
                  <a:lnTo>
                    <a:pt x="1358917" y="65614"/>
                  </a:lnTo>
                  <a:lnTo>
                    <a:pt x="1494809" y="43742"/>
                  </a:lnTo>
                  <a:lnTo>
                    <a:pt x="1630700" y="43742"/>
                  </a:lnTo>
                  <a:lnTo>
                    <a:pt x="1766592" y="21871"/>
                  </a:lnTo>
                  <a:lnTo>
                    <a:pt x="1902484" y="21871"/>
                  </a:lnTo>
                  <a:lnTo>
                    <a:pt x="2038375" y="21871"/>
                  </a:lnTo>
                  <a:lnTo>
                    <a:pt x="2174267" y="21871"/>
                  </a:lnTo>
                  <a:lnTo>
                    <a:pt x="2310159" y="21871"/>
                  </a:lnTo>
                  <a:lnTo>
                    <a:pt x="2446051" y="0"/>
                  </a:lnTo>
                  <a:lnTo>
                    <a:pt x="2581942" y="0"/>
                  </a:lnTo>
                  <a:lnTo>
                    <a:pt x="2717834" y="0"/>
                  </a:lnTo>
                  <a:lnTo>
                    <a:pt x="2853726" y="21871"/>
                  </a:lnTo>
                  <a:lnTo>
                    <a:pt x="2989618" y="21871"/>
                  </a:lnTo>
                  <a:lnTo>
                    <a:pt x="3125509" y="21871"/>
                  </a:lnTo>
                  <a:lnTo>
                    <a:pt x="3261401" y="0"/>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62456"/>
            </a:xfrm>
            <a:custGeom>
              <a:avLst/>
              <a:pathLst>
                <a:path w="3397293" h="262456">
                  <a:moveTo>
                    <a:pt x="0" y="262456"/>
                  </a:moveTo>
                  <a:lnTo>
                    <a:pt x="135891" y="196842"/>
                  </a:lnTo>
                  <a:lnTo>
                    <a:pt x="271783" y="131228"/>
                  </a:lnTo>
                  <a:lnTo>
                    <a:pt x="407675" y="65614"/>
                  </a:lnTo>
                  <a:lnTo>
                    <a:pt x="543566" y="87485"/>
                  </a:lnTo>
                  <a:lnTo>
                    <a:pt x="679458" y="131228"/>
                  </a:lnTo>
                  <a:lnTo>
                    <a:pt x="815350" y="43742"/>
                  </a:lnTo>
                  <a:lnTo>
                    <a:pt x="951242" y="87485"/>
                  </a:lnTo>
                  <a:lnTo>
                    <a:pt x="1087133" y="43742"/>
                  </a:lnTo>
                  <a:lnTo>
                    <a:pt x="1223025" y="87485"/>
                  </a:lnTo>
                  <a:lnTo>
                    <a:pt x="1358917" y="65614"/>
                  </a:lnTo>
                  <a:lnTo>
                    <a:pt x="1494809" y="43742"/>
                  </a:lnTo>
                  <a:lnTo>
                    <a:pt x="1630700" y="43742"/>
                  </a:lnTo>
                  <a:lnTo>
                    <a:pt x="1766592" y="21871"/>
                  </a:lnTo>
                  <a:lnTo>
                    <a:pt x="1902484" y="21871"/>
                  </a:lnTo>
                  <a:lnTo>
                    <a:pt x="2038375" y="21871"/>
                  </a:lnTo>
                  <a:lnTo>
                    <a:pt x="2174267" y="21871"/>
                  </a:lnTo>
                  <a:lnTo>
                    <a:pt x="2310159" y="21871"/>
                  </a:lnTo>
                  <a:lnTo>
                    <a:pt x="2446051" y="0"/>
                  </a:lnTo>
                  <a:lnTo>
                    <a:pt x="2581942" y="0"/>
                  </a:lnTo>
                  <a:lnTo>
                    <a:pt x="2717834" y="0"/>
                  </a:lnTo>
                  <a:lnTo>
                    <a:pt x="2853726" y="21871"/>
                  </a:lnTo>
                  <a:lnTo>
                    <a:pt x="2989618" y="21871"/>
                  </a:lnTo>
                  <a:lnTo>
                    <a:pt x="3125509" y="21871"/>
                  </a:lnTo>
                  <a:lnTo>
                    <a:pt x="3261401" y="0"/>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3677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77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4676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921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4898" y="4962980"/>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60" name="tx60"/>
            <p:cNvSpPr/>
            <p:nvPr/>
          </p:nvSpPr>
          <p:spPr>
            <a:xfrm>
              <a:off x="251386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7631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pl62"/>
            <p:cNvSpPr/>
            <p:nvPr/>
          </p:nvSpPr>
          <p:spPr>
            <a:xfrm>
              <a:off x="5267799" y="3830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337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521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928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4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81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681799"/>
              <a:ext cx="3397293" cy="1102316"/>
            </a:xfrm>
            <a:custGeom>
              <a:avLst/>
              <a:pathLst>
                <a:path w="3397293" h="1102316">
                  <a:moveTo>
                    <a:pt x="0" y="1102316"/>
                  </a:moveTo>
                  <a:lnTo>
                    <a:pt x="135891" y="826737"/>
                  </a:lnTo>
                  <a:lnTo>
                    <a:pt x="271783" y="551158"/>
                  </a:lnTo>
                  <a:lnTo>
                    <a:pt x="407675" y="275579"/>
                  </a:lnTo>
                  <a:lnTo>
                    <a:pt x="543566" y="367438"/>
                  </a:lnTo>
                  <a:lnTo>
                    <a:pt x="679458" y="551158"/>
                  </a:lnTo>
                  <a:lnTo>
                    <a:pt x="815350" y="183719"/>
                  </a:lnTo>
                  <a:lnTo>
                    <a:pt x="951242" y="367438"/>
                  </a:lnTo>
                  <a:lnTo>
                    <a:pt x="1087133" y="183719"/>
                  </a:lnTo>
                  <a:lnTo>
                    <a:pt x="1223025" y="367438"/>
                  </a:lnTo>
                  <a:lnTo>
                    <a:pt x="1358917" y="275579"/>
                  </a:lnTo>
                  <a:lnTo>
                    <a:pt x="1494809" y="183719"/>
                  </a:lnTo>
                  <a:lnTo>
                    <a:pt x="1630700" y="183719"/>
                  </a:lnTo>
                  <a:lnTo>
                    <a:pt x="1766592" y="91859"/>
                  </a:lnTo>
                  <a:lnTo>
                    <a:pt x="1902484" y="91859"/>
                  </a:lnTo>
                  <a:lnTo>
                    <a:pt x="2038375" y="91859"/>
                  </a:lnTo>
                  <a:lnTo>
                    <a:pt x="2174267" y="91859"/>
                  </a:lnTo>
                  <a:lnTo>
                    <a:pt x="2310159" y="91859"/>
                  </a:lnTo>
                  <a:lnTo>
                    <a:pt x="2446051" y="0"/>
                  </a:lnTo>
                  <a:lnTo>
                    <a:pt x="2581942" y="0"/>
                  </a:lnTo>
                  <a:lnTo>
                    <a:pt x="2717834" y="0"/>
                  </a:lnTo>
                  <a:lnTo>
                    <a:pt x="2853726" y="91859"/>
                  </a:lnTo>
                  <a:lnTo>
                    <a:pt x="2989618" y="91859"/>
                  </a:lnTo>
                  <a:lnTo>
                    <a:pt x="3125509" y="91859"/>
                  </a:lnTo>
                  <a:lnTo>
                    <a:pt x="3261401" y="0"/>
                  </a:lnTo>
                  <a:lnTo>
                    <a:pt x="3397293" y="91859"/>
                  </a:lnTo>
                </a:path>
              </a:pathLst>
            </a:custGeom>
            <a:ln w="27101" cap="flat">
              <a:solidFill>
                <a:srgbClr val="0058AB">
                  <a:alpha val="100000"/>
                </a:srgbClr>
              </a:solidFill>
              <a:prstDash val="solid"/>
              <a:round/>
            </a:ln>
          </p:spPr>
          <p:txBody>
            <a:bodyPr/>
            <a:lstStyle/>
            <a:p/>
          </p:txBody>
        </p:sp>
        <p:sp>
          <p:nvSpPr>
            <p:cNvPr id="81" name="pl81"/>
            <p:cNvSpPr/>
            <p:nvPr/>
          </p:nvSpPr>
          <p:spPr>
            <a:xfrm>
              <a:off x="5437664" y="2681799"/>
              <a:ext cx="3397293" cy="1377895"/>
            </a:xfrm>
            <a:custGeom>
              <a:avLst/>
              <a:pathLst>
                <a:path w="3397293" h="1377895">
                  <a:moveTo>
                    <a:pt x="0" y="1377895"/>
                  </a:moveTo>
                  <a:lnTo>
                    <a:pt x="135891" y="1286035"/>
                  </a:lnTo>
                  <a:lnTo>
                    <a:pt x="271783" y="1286035"/>
                  </a:lnTo>
                  <a:lnTo>
                    <a:pt x="407675" y="1194175"/>
                  </a:lnTo>
                  <a:lnTo>
                    <a:pt x="543566" y="1010456"/>
                  </a:lnTo>
                  <a:lnTo>
                    <a:pt x="679458" y="826737"/>
                  </a:lnTo>
                  <a:lnTo>
                    <a:pt x="815350" y="643017"/>
                  </a:lnTo>
                  <a:lnTo>
                    <a:pt x="951242" y="643017"/>
                  </a:lnTo>
                  <a:lnTo>
                    <a:pt x="1087133" y="459298"/>
                  </a:lnTo>
                  <a:lnTo>
                    <a:pt x="1223025" y="275579"/>
                  </a:lnTo>
                  <a:lnTo>
                    <a:pt x="1358917" y="183719"/>
                  </a:lnTo>
                  <a:lnTo>
                    <a:pt x="1494809" y="183719"/>
                  </a:lnTo>
                  <a:lnTo>
                    <a:pt x="1630700" y="183719"/>
                  </a:lnTo>
                  <a:lnTo>
                    <a:pt x="1766592" y="183719"/>
                  </a:lnTo>
                  <a:lnTo>
                    <a:pt x="1902484" y="183719"/>
                  </a:lnTo>
                  <a:lnTo>
                    <a:pt x="2038375" y="183719"/>
                  </a:lnTo>
                  <a:lnTo>
                    <a:pt x="2174267" y="91859"/>
                  </a:lnTo>
                  <a:lnTo>
                    <a:pt x="2310159" y="91859"/>
                  </a:lnTo>
                  <a:lnTo>
                    <a:pt x="2446051" y="0"/>
                  </a:lnTo>
                  <a:lnTo>
                    <a:pt x="2581942" y="0"/>
                  </a:lnTo>
                  <a:lnTo>
                    <a:pt x="2717834" y="275579"/>
                  </a:lnTo>
                  <a:lnTo>
                    <a:pt x="2853726" y="459298"/>
                  </a:lnTo>
                  <a:lnTo>
                    <a:pt x="2989618" y="275579"/>
                  </a:lnTo>
                  <a:lnTo>
                    <a:pt x="3125509" y="275579"/>
                  </a:lnTo>
                  <a:lnTo>
                    <a:pt x="3261401" y="183719"/>
                  </a:lnTo>
                  <a:lnTo>
                    <a:pt x="3397293" y="183719"/>
                  </a:lnTo>
                </a:path>
              </a:pathLst>
            </a:custGeom>
            <a:ln w="27101" cap="flat">
              <a:solidFill>
                <a:srgbClr val="80BD41">
                  <a:alpha val="100000"/>
                </a:srgbClr>
              </a:solidFill>
              <a:prstDash val="solid"/>
              <a:round/>
            </a:ln>
          </p:spPr>
          <p:txBody>
            <a:bodyPr/>
            <a:lstStyle/>
            <a:p/>
          </p:txBody>
        </p:sp>
        <p:sp>
          <p:nvSpPr>
            <p:cNvPr id="82" name="pl82"/>
            <p:cNvSpPr/>
            <p:nvPr/>
          </p:nvSpPr>
          <p:spPr>
            <a:xfrm>
              <a:off x="5437664" y="2681799"/>
              <a:ext cx="3397293" cy="275579"/>
            </a:xfrm>
            <a:custGeom>
              <a:avLst/>
              <a:pathLst>
                <a:path w="3397293" h="275579">
                  <a:moveTo>
                    <a:pt x="0" y="275579"/>
                  </a:moveTo>
                  <a:lnTo>
                    <a:pt x="135891" y="183719"/>
                  </a:lnTo>
                  <a:lnTo>
                    <a:pt x="271783" y="183719"/>
                  </a:lnTo>
                  <a:lnTo>
                    <a:pt x="407675" y="91859"/>
                  </a:lnTo>
                  <a:lnTo>
                    <a:pt x="543566" y="91859"/>
                  </a:lnTo>
                  <a:lnTo>
                    <a:pt x="679458" y="91859"/>
                  </a:lnTo>
                  <a:lnTo>
                    <a:pt x="815350" y="0"/>
                  </a:lnTo>
                  <a:lnTo>
                    <a:pt x="951242" y="91859"/>
                  </a:lnTo>
                  <a:lnTo>
                    <a:pt x="1087133" y="0"/>
                  </a:lnTo>
                  <a:lnTo>
                    <a:pt x="1223025" y="91859"/>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91859"/>
                  </a:lnTo>
                </a:path>
              </a:pathLst>
            </a:custGeom>
            <a:ln w="27101" cap="flat">
              <a:solidFill>
                <a:srgbClr val="961A49">
                  <a:alpha val="100000"/>
                </a:srgbClr>
              </a:solidFill>
              <a:prstDash val="solid"/>
              <a:round/>
            </a:ln>
          </p:spPr>
          <p:txBody>
            <a:bodyPr/>
            <a:lstStyle/>
            <a:p/>
          </p:txBody>
        </p:sp>
        <p:sp>
          <p:nvSpPr>
            <p:cNvPr id="83" name="pl83"/>
            <p:cNvSpPr/>
            <p:nvPr/>
          </p:nvSpPr>
          <p:spPr>
            <a:xfrm>
              <a:off x="5437664" y="26817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681799"/>
              <a:ext cx="3397293" cy="1102316"/>
            </a:xfrm>
            <a:custGeom>
              <a:avLst/>
              <a:pathLst>
                <a:path w="3397293" h="1102316">
                  <a:moveTo>
                    <a:pt x="0" y="1102316"/>
                  </a:moveTo>
                  <a:lnTo>
                    <a:pt x="135891" y="826737"/>
                  </a:lnTo>
                  <a:lnTo>
                    <a:pt x="271783" y="551158"/>
                  </a:lnTo>
                  <a:lnTo>
                    <a:pt x="407675" y="275579"/>
                  </a:lnTo>
                  <a:lnTo>
                    <a:pt x="543566" y="367438"/>
                  </a:lnTo>
                  <a:lnTo>
                    <a:pt x="679458" y="551158"/>
                  </a:lnTo>
                  <a:lnTo>
                    <a:pt x="815350" y="183719"/>
                  </a:lnTo>
                  <a:lnTo>
                    <a:pt x="951242" y="367438"/>
                  </a:lnTo>
                  <a:lnTo>
                    <a:pt x="1087133" y="183719"/>
                  </a:lnTo>
                  <a:lnTo>
                    <a:pt x="1223025" y="367438"/>
                  </a:lnTo>
                  <a:lnTo>
                    <a:pt x="1358917" y="275579"/>
                  </a:lnTo>
                  <a:lnTo>
                    <a:pt x="1494809" y="183719"/>
                  </a:lnTo>
                  <a:lnTo>
                    <a:pt x="1630700" y="183719"/>
                  </a:lnTo>
                  <a:lnTo>
                    <a:pt x="1766592" y="91859"/>
                  </a:lnTo>
                  <a:lnTo>
                    <a:pt x="1902484" y="91859"/>
                  </a:lnTo>
                  <a:lnTo>
                    <a:pt x="2038375" y="91859"/>
                  </a:lnTo>
                  <a:lnTo>
                    <a:pt x="2174267" y="91859"/>
                  </a:lnTo>
                  <a:lnTo>
                    <a:pt x="2310159" y="91859"/>
                  </a:lnTo>
                  <a:lnTo>
                    <a:pt x="2446051" y="0"/>
                  </a:lnTo>
                  <a:lnTo>
                    <a:pt x="2581942" y="0"/>
                  </a:lnTo>
                  <a:lnTo>
                    <a:pt x="2717834" y="0"/>
                  </a:lnTo>
                  <a:lnTo>
                    <a:pt x="2853726" y="91859"/>
                  </a:lnTo>
                  <a:lnTo>
                    <a:pt x="2989618" y="91859"/>
                  </a:lnTo>
                  <a:lnTo>
                    <a:pt x="3125509" y="91859"/>
                  </a:lnTo>
                  <a:lnTo>
                    <a:pt x="3261401" y="0"/>
                  </a:lnTo>
                  <a:lnTo>
                    <a:pt x="3397293" y="91859"/>
                  </a:lnTo>
                </a:path>
              </a:pathLst>
            </a:custGeom>
            <a:ln w="43362" cap="flat">
              <a:solidFill>
                <a:srgbClr val="000000">
                  <a:alpha val="100000"/>
                </a:srgbClr>
              </a:solidFill>
              <a:prstDash val="solid"/>
              <a:round/>
            </a:ln>
          </p:spPr>
          <p:txBody>
            <a:bodyPr/>
            <a:lstStyle/>
            <a:p/>
          </p:txBody>
        </p:sp>
        <p:sp>
          <p:nvSpPr>
            <p:cNvPr id="85" name="pl85"/>
            <p:cNvSpPr/>
            <p:nvPr/>
          </p:nvSpPr>
          <p:spPr>
            <a:xfrm>
              <a:off x="5437664" y="2534824"/>
              <a:ext cx="0" cy="1249291"/>
            </a:xfrm>
            <a:custGeom>
              <a:avLst/>
              <a:pathLst>
                <a:path w="0" h="1249291">
                  <a:moveTo>
                    <a:pt x="0" y="124929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534824"/>
              <a:ext cx="0" cy="698133"/>
            </a:xfrm>
            <a:custGeom>
              <a:avLst/>
              <a:pathLst>
                <a:path w="0" h="698133">
                  <a:moveTo>
                    <a:pt x="0" y="69813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534824"/>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681799"/>
              <a:ext cx="3397293" cy="1102316"/>
            </a:xfrm>
            <a:custGeom>
              <a:avLst/>
              <a:pathLst>
                <a:path w="3397293" h="1102316">
                  <a:moveTo>
                    <a:pt x="0" y="1102316"/>
                  </a:moveTo>
                  <a:lnTo>
                    <a:pt x="135891" y="826737"/>
                  </a:lnTo>
                  <a:lnTo>
                    <a:pt x="271783" y="551158"/>
                  </a:lnTo>
                  <a:lnTo>
                    <a:pt x="407675" y="275579"/>
                  </a:lnTo>
                  <a:lnTo>
                    <a:pt x="543566" y="367438"/>
                  </a:lnTo>
                  <a:lnTo>
                    <a:pt x="679458" y="551158"/>
                  </a:lnTo>
                  <a:lnTo>
                    <a:pt x="815350" y="183719"/>
                  </a:lnTo>
                  <a:lnTo>
                    <a:pt x="951242" y="367438"/>
                  </a:lnTo>
                  <a:lnTo>
                    <a:pt x="1087133" y="183719"/>
                  </a:lnTo>
                  <a:lnTo>
                    <a:pt x="1223025" y="367438"/>
                  </a:lnTo>
                  <a:lnTo>
                    <a:pt x="1358917" y="275579"/>
                  </a:lnTo>
                  <a:lnTo>
                    <a:pt x="1494809" y="183719"/>
                  </a:lnTo>
                  <a:lnTo>
                    <a:pt x="1630700" y="183719"/>
                  </a:lnTo>
                  <a:lnTo>
                    <a:pt x="1766592" y="91859"/>
                  </a:lnTo>
                  <a:lnTo>
                    <a:pt x="1902484" y="91859"/>
                  </a:lnTo>
                  <a:lnTo>
                    <a:pt x="2038375" y="91859"/>
                  </a:lnTo>
                  <a:lnTo>
                    <a:pt x="2174267" y="91859"/>
                  </a:lnTo>
                  <a:lnTo>
                    <a:pt x="2310159" y="91859"/>
                  </a:lnTo>
                  <a:lnTo>
                    <a:pt x="2446051" y="0"/>
                  </a:lnTo>
                  <a:lnTo>
                    <a:pt x="2581942" y="0"/>
                  </a:lnTo>
                  <a:lnTo>
                    <a:pt x="2717834" y="0"/>
                  </a:lnTo>
                  <a:lnTo>
                    <a:pt x="2853726" y="91859"/>
                  </a:lnTo>
                  <a:lnTo>
                    <a:pt x="2989618" y="91859"/>
                  </a:lnTo>
                  <a:lnTo>
                    <a:pt x="3125509" y="91859"/>
                  </a:lnTo>
                  <a:lnTo>
                    <a:pt x="3261401" y="0"/>
                  </a:lnTo>
                  <a:lnTo>
                    <a:pt x="3397293" y="91859"/>
                  </a:lnTo>
                </a:path>
              </a:pathLst>
            </a:custGeom>
            <a:ln w="27101" cap="flat">
              <a:solidFill>
                <a:srgbClr val="0058AB">
                  <a:alpha val="100000"/>
                </a:srgbClr>
              </a:solidFill>
              <a:prstDash val="solid"/>
              <a:round/>
            </a:ln>
          </p:spPr>
          <p:txBody>
            <a:bodyPr/>
            <a:lstStyle/>
            <a:p/>
          </p:txBody>
        </p:sp>
        <p:sp>
          <p:nvSpPr>
            <p:cNvPr id="93" name="tx93"/>
            <p:cNvSpPr/>
            <p:nvPr/>
          </p:nvSpPr>
          <p:spPr>
            <a:xfrm>
              <a:off x="5359324" y="245896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4" name="tx94"/>
            <p:cNvSpPr/>
            <p:nvPr/>
          </p:nvSpPr>
          <p:spPr>
            <a:xfrm>
              <a:off x="6068928" y="245764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6748386" y="245758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427845"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989462"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786762"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2734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3" name="tx103"/>
            <p:cNvSpPr/>
            <p:nvPr/>
          </p:nvSpPr>
          <p:spPr>
            <a:xfrm>
              <a:off x="5003259" y="35482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80953" y="309075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127474" y="2629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127474" y="217216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16" name="pl116"/>
            <p:cNvSpPr/>
            <p:nvPr/>
          </p:nvSpPr>
          <p:spPr>
            <a:xfrm>
              <a:off x="56844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56844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56346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3259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5951597" y="4962980"/>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121" name="tx121"/>
            <p:cNvSpPr/>
            <p:nvPr/>
          </p:nvSpPr>
          <p:spPr>
            <a:xfrm>
              <a:off x="68305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59301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3" name="tx123"/>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24" name="pl124"/>
            <p:cNvSpPr/>
            <p:nvPr/>
          </p:nvSpPr>
          <p:spPr>
            <a:xfrm>
              <a:off x="23875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52839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66919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8100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45798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59879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7396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3639374" cy="114824"/>
            </a:xfrm>
            <a:prstGeom prst="rect">
              <a:avLst/>
            </a:prstGeom>
            <a:solidFill>
              <a:srgbClr val="E2231A">
                <a:alpha val="80000"/>
              </a:srgbClr>
            </a:solidFill>
          </p:spPr>
          <p:txBody>
            <a:bodyPr/>
            <a:lstStyle/>
            <a:p/>
          </p:txBody>
        </p:sp>
        <p:sp>
          <p:nvSpPr>
            <p:cNvPr id="136" name="rc136"/>
            <p:cNvSpPr/>
            <p:nvPr/>
          </p:nvSpPr>
          <p:spPr>
            <a:xfrm>
              <a:off x="1317178" y="5743865"/>
              <a:ext cx="3682190" cy="114824"/>
            </a:xfrm>
            <a:prstGeom prst="rect">
              <a:avLst/>
            </a:prstGeom>
            <a:solidFill>
              <a:srgbClr val="E2231A">
                <a:alpha val="80000"/>
              </a:srgbClr>
            </a:solidFill>
          </p:spPr>
          <p:txBody>
            <a:bodyPr/>
            <a:lstStyle/>
            <a:p/>
          </p:txBody>
        </p:sp>
        <p:sp>
          <p:nvSpPr>
            <p:cNvPr id="137" name="rc137"/>
            <p:cNvSpPr/>
            <p:nvPr/>
          </p:nvSpPr>
          <p:spPr>
            <a:xfrm>
              <a:off x="1317178" y="5600334"/>
              <a:ext cx="7321564" cy="114824"/>
            </a:xfrm>
            <a:prstGeom prst="rect">
              <a:avLst/>
            </a:prstGeom>
            <a:solidFill>
              <a:srgbClr val="E2231A">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22490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3" name="tx143"/>
            <p:cNvSpPr/>
            <p:nvPr/>
          </p:nvSpPr>
          <p:spPr>
            <a:xfrm>
              <a:off x="524920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4" name="tx144"/>
            <p:cNvSpPr/>
            <p:nvPr/>
          </p:nvSpPr>
          <p:spPr>
            <a:xfrm>
              <a:off x="739001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5" name="tx145"/>
            <p:cNvSpPr/>
            <p:nvPr/>
          </p:nvSpPr>
          <p:spPr>
            <a:xfrm>
              <a:off x="951100" y="5329993"/>
              <a:ext cx="4761309" cy="1399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bebés sem proteção contra o sarampo, 2019, 2024 e 2025</a:t>
              </a:r>
            </a:p>
          </p:txBody>
        </p:sp>
        <p:sp>
          <p:nvSpPr>
            <p:cNvPr id="146" name="tx146"/>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47" name="tx147"/>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MCV1 em Portugal (98 %) era 14 pontos percentuais superior à média global (84 %) e 5 pontos percentuais superior à média de todos os países da rede « non-programme » (93 %).
A cobertura nacional da MCV1 foi 1 ponto percentual inferior à de 2019 (99%).
Isto equivale a 2 000 crianças não vacinadas em 2025, em comparação com &lt;1 000 crianças não vacinadas em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vacina MCV1 em Portugal foi de 98% — um valor 1 ponto percentual inferior ao de 2019 e superior às médias globais e regionais.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MCV1 nos países da Non-programme, da cobertura mais baixa à mais alta, e a classificação dos 10 países com o maior número de crianças não vacinadas, com base em números absolutos.
Em 2025, Portugal ocupou o 35.º lugar entre 41 países no que diz respeito à menor cobertura da vacina MCV1 (com base em classificações empatadas).
Portugal não figurou entre os 10 primeiros países não abrangidos pelo programa com o maior número de crianças não vacinadas.
Nota: Os países com grandes coortes podem ter um número elevado de crianças não vacinadas,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Portugal registava uma cobertura da vacina MCV1 de 98% e não figurava entre os 10 países com o maior número de crianças não vacinadas na região.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243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569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895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221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406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732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058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384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141144"/>
              <a:ext cx="239888" cy="1166877"/>
            </a:xfrm>
            <a:prstGeom prst="rect">
              <a:avLst/>
            </a:prstGeom>
            <a:solidFill>
              <a:srgbClr val="80BD41">
                <a:alpha val="100000"/>
              </a:srgbClr>
            </a:solidFill>
          </p:spPr>
          <p:txBody>
            <a:bodyPr/>
            <a:lstStyle/>
            <a:p/>
          </p:txBody>
        </p:sp>
        <p:sp>
          <p:nvSpPr>
            <p:cNvPr id="26" name="rc26"/>
            <p:cNvSpPr/>
            <p:nvPr/>
          </p:nvSpPr>
          <p:spPr>
            <a:xfrm>
              <a:off x="1296273" y="2966731"/>
              <a:ext cx="239888" cy="174413"/>
            </a:xfrm>
            <a:prstGeom prst="rect">
              <a:avLst/>
            </a:prstGeom>
            <a:solidFill>
              <a:srgbClr val="E2231A">
                <a:alpha val="100000"/>
              </a:srgbClr>
            </a:solidFill>
          </p:spPr>
          <p:txBody>
            <a:bodyPr/>
            <a:lstStyle/>
            <a:p/>
          </p:txBody>
        </p:sp>
        <p:sp>
          <p:nvSpPr>
            <p:cNvPr id="27" name="rc27"/>
            <p:cNvSpPr/>
            <p:nvPr/>
          </p:nvSpPr>
          <p:spPr>
            <a:xfrm>
              <a:off x="1562816" y="3161456"/>
              <a:ext cx="239888" cy="1146565"/>
            </a:xfrm>
            <a:prstGeom prst="rect">
              <a:avLst/>
            </a:prstGeom>
            <a:solidFill>
              <a:srgbClr val="80BD41">
                <a:alpha val="100000"/>
              </a:srgbClr>
            </a:solidFill>
          </p:spPr>
          <p:txBody>
            <a:bodyPr/>
            <a:lstStyle/>
            <a:p/>
          </p:txBody>
        </p:sp>
        <p:sp>
          <p:nvSpPr>
            <p:cNvPr id="28" name="rc28"/>
            <p:cNvSpPr/>
            <p:nvPr/>
          </p:nvSpPr>
          <p:spPr>
            <a:xfrm>
              <a:off x="1562816" y="3034022"/>
              <a:ext cx="239888" cy="127433"/>
            </a:xfrm>
            <a:prstGeom prst="rect">
              <a:avLst/>
            </a:prstGeom>
            <a:solidFill>
              <a:srgbClr val="E2231A">
                <a:alpha val="100000"/>
              </a:srgbClr>
            </a:solidFill>
          </p:spPr>
          <p:txBody>
            <a:bodyPr/>
            <a:lstStyle/>
            <a:p/>
          </p:txBody>
        </p:sp>
        <p:sp>
          <p:nvSpPr>
            <p:cNvPr id="29" name="rc29"/>
            <p:cNvSpPr/>
            <p:nvPr/>
          </p:nvSpPr>
          <p:spPr>
            <a:xfrm>
              <a:off x="1829360" y="3115498"/>
              <a:ext cx="239888" cy="1192523"/>
            </a:xfrm>
            <a:prstGeom prst="rect">
              <a:avLst/>
            </a:prstGeom>
            <a:solidFill>
              <a:srgbClr val="80BD41">
                <a:alpha val="100000"/>
              </a:srgbClr>
            </a:solidFill>
          </p:spPr>
          <p:txBody>
            <a:bodyPr/>
            <a:lstStyle/>
            <a:p/>
          </p:txBody>
        </p:sp>
        <p:sp>
          <p:nvSpPr>
            <p:cNvPr id="30" name="rc30"/>
            <p:cNvSpPr/>
            <p:nvPr/>
          </p:nvSpPr>
          <p:spPr>
            <a:xfrm>
              <a:off x="1829360" y="3025738"/>
              <a:ext cx="239888" cy="89759"/>
            </a:xfrm>
            <a:prstGeom prst="rect">
              <a:avLst/>
            </a:prstGeom>
            <a:solidFill>
              <a:srgbClr val="E2231A">
                <a:alpha val="100000"/>
              </a:srgbClr>
            </a:solidFill>
          </p:spPr>
          <p:txBody>
            <a:bodyPr/>
            <a:lstStyle/>
            <a:p/>
          </p:txBody>
        </p:sp>
        <p:sp>
          <p:nvSpPr>
            <p:cNvPr id="31" name="rc31"/>
            <p:cNvSpPr/>
            <p:nvPr/>
          </p:nvSpPr>
          <p:spPr>
            <a:xfrm>
              <a:off x="2095903" y="3092008"/>
              <a:ext cx="239888" cy="1216012"/>
            </a:xfrm>
            <a:prstGeom prst="rect">
              <a:avLst/>
            </a:prstGeom>
            <a:solidFill>
              <a:srgbClr val="80BD41">
                <a:alpha val="100000"/>
              </a:srgbClr>
            </a:solidFill>
          </p:spPr>
          <p:txBody>
            <a:bodyPr/>
            <a:lstStyle/>
            <a:p/>
          </p:txBody>
        </p:sp>
        <p:sp>
          <p:nvSpPr>
            <p:cNvPr id="32" name="rc32"/>
            <p:cNvSpPr/>
            <p:nvPr/>
          </p:nvSpPr>
          <p:spPr>
            <a:xfrm>
              <a:off x="2095903" y="3041398"/>
              <a:ext cx="239888" cy="50610"/>
            </a:xfrm>
            <a:prstGeom prst="rect">
              <a:avLst/>
            </a:prstGeom>
            <a:solidFill>
              <a:srgbClr val="E2231A">
                <a:alpha val="100000"/>
              </a:srgbClr>
            </a:solidFill>
          </p:spPr>
          <p:txBody>
            <a:bodyPr/>
            <a:lstStyle/>
            <a:p/>
          </p:txBody>
        </p:sp>
        <p:sp>
          <p:nvSpPr>
            <p:cNvPr id="33" name="rc33"/>
            <p:cNvSpPr/>
            <p:nvPr/>
          </p:nvSpPr>
          <p:spPr>
            <a:xfrm>
              <a:off x="2362446" y="3133995"/>
              <a:ext cx="239888" cy="1174026"/>
            </a:xfrm>
            <a:prstGeom prst="rect">
              <a:avLst/>
            </a:prstGeom>
            <a:solidFill>
              <a:srgbClr val="80BD41">
                <a:alpha val="100000"/>
              </a:srgbClr>
            </a:solidFill>
          </p:spPr>
          <p:txBody>
            <a:bodyPr/>
            <a:lstStyle/>
            <a:p/>
          </p:txBody>
        </p:sp>
        <p:sp>
          <p:nvSpPr>
            <p:cNvPr id="34" name="rc34"/>
            <p:cNvSpPr/>
            <p:nvPr/>
          </p:nvSpPr>
          <p:spPr>
            <a:xfrm>
              <a:off x="2362446" y="3072264"/>
              <a:ext cx="239888" cy="61731"/>
            </a:xfrm>
            <a:prstGeom prst="rect">
              <a:avLst/>
            </a:prstGeom>
            <a:solidFill>
              <a:srgbClr val="E2231A">
                <a:alpha val="100000"/>
              </a:srgbClr>
            </a:solidFill>
          </p:spPr>
          <p:txBody>
            <a:bodyPr/>
            <a:lstStyle/>
            <a:p/>
          </p:txBody>
        </p:sp>
        <p:sp>
          <p:nvSpPr>
            <p:cNvPr id="35" name="rc35"/>
            <p:cNvSpPr/>
            <p:nvPr/>
          </p:nvSpPr>
          <p:spPr>
            <a:xfrm>
              <a:off x="2628989" y="3163045"/>
              <a:ext cx="239888" cy="1144976"/>
            </a:xfrm>
            <a:prstGeom prst="rect">
              <a:avLst/>
            </a:prstGeom>
            <a:solidFill>
              <a:srgbClr val="80BD41">
                <a:alpha val="100000"/>
              </a:srgbClr>
            </a:solidFill>
          </p:spPr>
          <p:txBody>
            <a:bodyPr/>
            <a:lstStyle/>
            <a:p/>
          </p:txBody>
        </p:sp>
        <p:sp>
          <p:nvSpPr>
            <p:cNvPr id="36" name="rc36"/>
            <p:cNvSpPr/>
            <p:nvPr/>
          </p:nvSpPr>
          <p:spPr>
            <a:xfrm>
              <a:off x="2628989" y="3076803"/>
              <a:ext cx="239888" cy="86242"/>
            </a:xfrm>
            <a:prstGeom prst="rect">
              <a:avLst/>
            </a:prstGeom>
            <a:solidFill>
              <a:srgbClr val="E2231A">
                <a:alpha val="100000"/>
              </a:srgbClr>
            </a:solidFill>
          </p:spPr>
          <p:txBody>
            <a:bodyPr/>
            <a:lstStyle/>
            <a:p/>
          </p:txBody>
        </p:sp>
        <p:sp>
          <p:nvSpPr>
            <p:cNvPr id="37" name="rc37"/>
            <p:cNvSpPr/>
            <p:nvPr/>
          </p:nvSpPr>
          <p:spPr>
            <a:xfrm>
              <a:off x="2895532" y="3153172"/>
              <a:ext cx="239888" cy="1154848"/>
            </a:xfrm>
            <a:prstGeom prst="rect">
              <a:avLst/>
            </a:prstGeom>
            <a:solidFill>
              <a:srgbClr val="80BD41">
                <a:alpha val="100000"/>
              </a:srgbClr>
            </a:solidFill>
          </p:spPr>
          <p:txBody>
            <a:bodyPr/>
            <a:lstStyle/>
            <a:p/>
          </p:txBody>
        </p:sp>
        <p:sp>
          <p:nvSpPr>
            <p:cNvPr id="38" name="rc38"/>
            <p:cNvSpPr/>
            <p:nvPr/>
          </p:nvSpPr>
          <p:spPr>
            <a:xfrm>
              <a:off x="2895532" y="3117427"/>
              <a:ext cx="239888" cy="35745"/>
            </a:xfrm>
            <a:prstGeom prst="rect">
              <a:avLst/>
            </a:prstGeom>
            <a:solidFill>
              <a:srgbClr val="E2231A">
                <a:alpha val="100000"/>
              </a:srgbClr>
            </a:solidFill>
          </p:spPr>
          <p:txBody>
            <a:bodyPr/>
            <a:lstStyle/>
            <a:p/>
          </p:txBody>
        </p:sp>
        <p:sp>
          <p:nvSpPr>
            <p:cNvPr id="39" name="rc39"/>
            <p:cNvSpPr/>
            <p:nvPr/>
          </p:nvSpPr>
          <p:spPr>
            <a:xfrm>
              <a:off x="3162075" y="3205598"/>
              <a:ext cx="239888" cy="1102422"/>
            </a:xfrm>
            <a:prstGeom prst="rect">
              <a:avLst/>
            </a:prstGeom>
            <a:solidFill>
              <a:srgbClr val="80BD41">
                <a:alpha val="100000"/>
              </a:srgbClr>
            </a:solidFill>
          </p:spPr>
          <p:txBody>
            <a:bodyPr/>
            <a:lstStyle/>
            <a:p/>
          </p:txBody>
        </p:sp>
        <p:sp>
          <p:nvSpPr>
            <p:cNvPr id="40" name="rc40"/>
            <p:cNvSpPr/>
            <p:nvPr/>
          </p:nvSpPr>
          <p:spPr>
            <a:xfrm>
              <a:off x="3162075" y="3147612"/>
              <a:ext cx="239888" cy="57986"/>
            </a:xfrm>
            <a:prstGeom prst="rect">
              <a:avLst/>
            </a:prstGeom>
            <a:solidFill>
              <a:srgbClr val="E2231A">
                <a:alpha val="100000"/>
              </a:srgbClr>
            </a:solidFill>
          </p:spPr>
          <p:txBody>
            <a:bodyPr/>
            <a:lstStyle/>
            <a:p/>
          </p:txBody>
        </p:sp>
        <p:sp>
          <p:nvSpPr>
            <p:cNvPr id="41" name="rc41"/>
            <p:cNvSpPr/>
            <p:nvPr/>
          </p:nvSpPr>
          <p:spPr>
            <a:xfrm>
              <a:off x="3428618" y="3168832"/>
              <a:ext cx="239888" cy="1139189"/>
            </a:xfrm>
            <a:prstGeom prst="rect">
              <a:avLst/>
            </a:prstGeom>
            <a:solidFill>
              <a:srgbClr val="80BD41">
                <a:alpha val="100000"/>
              </a:srgbClr>
            </a:solidFill>
          </p:spPr>
          <p:txBody>
            <a:bodyPr/>
            <a:lstStyle/>
            <a:p/>
          </p:txBody>
        </p:sp>
        <p:sp>
          <p:nvSpPr>
            <p:cNvPr id="42" name="rc42"/>
            <p:cNvSpPr/>
            <p:nvPr/>
          </p:nvSpPr>
          <p:spPr>
            <a:xfrm>
              <a:off x="3428618" y="3133654"/>
              <a:ext cx="239888" cy="35177"/>
            </a:xfrm>
            <a:prstGeom prst="rect">
              <a:avLst/>
            </a:prstGeom>
            <a:solidFill>
              <a:srgbClr val="E2231A">
                <a:alpha val="100000"/>
              </a:srgbClr>
            </a:solidFill>
          </p:spPr>
          <p:txBody>
            <a:bodyPr/>
            <a:lstStyle/>
            <a:p/>
          </p:txBody>
        </p:sp>
        <p:sp>
          <p:nvSpPr>
            <p:cNvPr id="43" name="rc43"/>
            <p:cNvSpPr/>
            <p:nvPr/>
          </p:nvSpPr>
          <p:spPr>
            <a:xfrm>
              <a:off x="3695161" y="3236123"/>
              <a:ext cx="239888" cy="1071897"/>
            </a:xfrm>
            <a:prstGeom prst="rect">
              <a:avLst/>
            </a:prstGeom>
            <a:solidFill>
              <a:srgbClr val="80BD41">
                <a:alpha val="100000"/>
              </a:srgbClr>
            </a:solidFill>
          </p:spPr>
          <p:txBody>
            <a:bodyPr/>
            <a:lstStyle/>
            <a:p/>
          </p:txBody>
        </p:sp>
        <p:sp>
          <p:nvSpPr>
            <p:cNvPr id="44" name="rc44"/>
            <p:cNvSpPr/>
            <p:nvPr/>
          </p:nvSpPr>
          <p:spPr>
            <a:xfrm>
              <a:off x="3695161" y="3179726"/>
              <a:ext cx="239888" cy="56397"/>
            </a:xfrm>
            <a:prstGeom prst="rect">
              <a:avLst/>
            </a:prstGeom>
            <a:solidFill>
              <a:srgbClr val="E2231A">
                <a:alpha val="100000"/>
              </a:srgbClr>
            </a:solidFill>
          </p:spPr>
          <p:txBody>
            <a:bodyPr/>
            <a:lstStyle/>
            <a:p/>
          </p:txBody>
        </p:sp>
        <p:sp>
          <p:nvSpPr>
            <p:cNvPr id="45" name="rc45"/>
            <p:cNvSpPr/>
            <p:nvPr/>
          </p:nvSpPr>
          <p:spPr>
            <a:xfrm>
              <a:off x="3961705" y="3212974"/>
              <a:ext cx="239888" cy="1095046"/>
            </a:xfrm>
            <a:prstGeom prst="rect">
              <a:avLst/>
            </a:prstGeom>
            <a:solidFill>
              <a:srgbClr val="80BD41">
                <a:alpha val="100000"/>
              </a:srgbClr>
            </a:solidFill>
          </p:spPr>
          <p:txBody>
            <a:bodyPr/>
            <a:lstStyle/>
            <a:p/>
          </p:txBody>
        </p:sp>
        <p:sp>
          <p:nvSpPr>
            <p:cNvPr id="46" name="rc46"/>
            <p:cNvSpPr/>
            <p:nvPr/>
          </p:nvSpPr>
          <p:spPr>
            <a:xfrm>
              <a:off x="3961705" y="3167357"/>
              <a:ext cx="239888" cy="45617"/>
            </a:xfrm>
            <a:prstGeom prst="rect">
              <a:avLst/>
            </a:prstGeom>
            <a:solidFill>
              <a:srgbClr val="E2231A">
                <a:alpha val="100000"/>
              </a:srgbClr>
            </a:solidFill>
          </p:spPr>
          <p:txBody>
            <a:bodyPr/>
            <a:lstStyle/>
            <a:p/>
          </p:txBody>
        </p:sp>
        <p:sp>
          <p:nvSpPr>
            <p:cNvPr id="47" name="rc47"/>
            <p:cNvSpPr/>
            <p:nvPr/>
          </p:nvSpPr>
          <p:spPr>
            <a:xfrm>
              <a:off x="4228248" y="3248152"/>
              <a:ext cx="239888" cy="1059869"/>
            </a:xfrm>
            <a:prstGeom prst="rect">
              <a:avLst/>
            </a:prstGeom>
            <a:solidFill>
              <a:srgbClr val="80BD41">
                <a:alpha val="100000"/>
              </a:srgbClr>
            </a:solidFill>
          </p:spPr>
          <p:txBody>
            <a:bodyPr/>
            <a:lstStyle/>
            <a:p/>
          </p:txBody>
        </p:sp>
        <p:sp>
          <p:nvSpPr>
            <p:cNvPr id="48" name="rc48"/>
            <p:cNvSpPr/>
            <p:nvPr/>
          </p:nvSpPr>
          <p:spPr>
            <a:xfrm>
              <a:off x="4228248" y="3215357"/>
              <a:ext cx="239888" cy="32794"/>
            </a:xfrm>
            <a:prstGeom prst="rect">
              <a:avLst/>
            </a:prstGeom>
            <a:solidFill>
              <a:srgbClr val="E2231A">
                <a:alpha val="100000"/>
              </a:srgbClr>
            </a:solidFill>
          </p:spPr>
          <p:txBody>
            <a:bodyPr/>
            <a:lstStyle/>
            <a:p/>
          </p:txBody>
        </p:sp>
        <p:sp>
          <p:nvSpPr>
            <p:cNvPr id="49" name="rc49"/>
            <p:cNvSpPr/>
            <p:nvPr/>
          </p:nvSpPr>
          <p:spPr>
            <a:xfrm>
              <a:off x="4494791" y="3323387"/>
              <a:ext cx="239888" cy="984634"/>
            </a:xfrm>
            <a:prstGeom prst="rect">
              <a:avLst/>
            </a:prstGeom>
            <a:solidFill>
              <a:srgbClr val="80BD41">
                <a:alpha val="100000"/>
              </a:srgbClr>
            </a:solidFill>
          </p:spPr>
          <p:txBody>
            <a:bodyPr/>
            <a:lstStyle/>
            <a:p/>
          </p:txBody>
        </p:sp>
        <p:sp>
          <p:nvSpPr>
            <p:cNvPr id="50" name="rc50"/>
            <p:cNvSpPr/>
            <p:nvPr/>
          </p:nvSpPr>
          <p:spPr>
            <a:xfrm>
              <a:off x="4494791" y="3292975"/>
              <a:ext cx="239888" cy="30411"/>
            </a:xfrm>
            <a:prstGeom prst="rect">
              <a:avLst/>
            </a:prstGeom>
            <a:solidFill>
              <a:srgbClr val="E2231A">
                <a:alpha val="100000"/>
              </a:srgbClr>
            </a:solidFill>
          </p:spPr>
          <p:txBody>
            <a:bodyPr/>
            <a:lstStyle/>
            <a:p/>
          </p:txBody>
        </p:sp>
        <p:sp>
          <p:nvSpPr>
            <p:cNvPr id="51" name="rc51"/>
            <p:cNvSpPr/>
            <p:nvPr/>
          </p:nvSpPr>
          <p:spPr>
            <a:xfrm>
              <a:off x="4761334" y="3386707"/>
              <a:ext cx="239888" cy="921314"/>
            </a:xfrm>
            <a:prstGeom prst="rect">
              <a:avLst/>
            </a:prstGeom>
            <a:solidFill>
              <a:srgbClr val="80BD41">
                <a:alpha val="100000"/>
              </a:srgbClr>
            </a:solidFill>
          </p:spPr>
          <p:txBody>
            <a:bodyPr/>
            <a:lstStyle/>
            <a:p/>
          </p:txBody>
        </p:sp>
        <p:sp>
          <p:nvSpPr>
            <p:cNvPr id="52" name="rc52"/>
            <p:cNvSpPr/>
            <p:nvPr/>
          </p:nvSpPr>
          <p:spPr>
            <a:xfrm>
              <a:off x="4761334" y="3367870"/>
              <a:ext cx="239888" cy="18837"/>
            </a:xfrm>
            <a:prstGeom prst="rect">
              <a:avLst/>
            </a:prstGeom>
            <a:solidFill>
              <a:srgbClr val="E2231A">
                <a:alpha val="100000"/>
              </a:srgbClr>
            </a:solidFill>
          </p:spPr>
          <p:txBody>
            <a:bodyPr/>
            <a:lstStyle/>
            <a:p/>
          </p:txBody>
        </p:sp>
        <p:sp>
          <p:nvSpPr>
            <p:cNvPr id="53" name="rc53"/>
            <p:cNvSpPr/>
            <p:nvPr/>
          </p:nvSpPr>
          <p:spPr>
            <a:xfrm>
              <a:off x="5027877" y="3396352"/>
              <a:ext cx="239888" cy="911669"/>
            </a:xfrm>
            <a:prstGeom prst="rect">
              <a:avLst/>
            </a:prstGeom>
            <a:solidFill>
              <a:srgbClr val="80BD41">
                <a:alpha val="100000"/>
              </a:srgbClr>
            </a:solidFill>
          </p:spPr>
          <p:txBody>
            <a:bodyPr/>
            <a:lstStyle/>
            <a:p/>
          </p:txBody>
        </p:sp>
        <p:sp>
          <p:nvSpPr>
            <p:cNvPr id="54" name="rc54"/>
            <p:cNvSpPr/>
            <p:nvPr/>
          </p:nvSpPr>
          <p:spPr>
            <a:xfrm>
              <a:off x="5027877" y="3377742"/>
              <a:ext cx="239888" cy="18610"/>
            </a:xfrm>
            <a:prstGeom prst="rect">
              <a:avLst/>
            </a:prstGeom>
            <a:solidFill>
              <a:srgbClr val="E2231A">
                <a:alpha val="100000"/>
              </a:srgbClr>
            </a:solidFill>
          </p:spPr>
          <p:txBody>
            <a:bodyPr/>
            <a:lstStyle/>
            <a:p/>
          </p:txBody>
        </p:sp>
        <p:sp>
          <p:nvSpPr>
            <p:cNvPr id="55" name="rc55"/>
            <p:cNvSpPr/>
            <p:nvPr/>
          </p:nvSpPr>
          <p:spPr>
            <a:xfrm>
              <a:off x="5294420" y="3367529"/>
              <a:ext cx="239888" cy="940492"/>
            </a:xfrm>
            <a:prstGeom prst="rect">
              <a:avLst/>
            </a:prstGeom>
            <a:solidFill>
              <a:srgbClr val="80BD41">
                <a:alpha val="100000"/>
              </a:srgbClr>
            </a:solidFill>
          </p:spPr>
          <p:txBody>
            <a:bodyPr/>
            <a:lstStyle/>
            <a:p/>
          </p:txBody>
        </p:sp>
        <p:sp>
          <p:nvSpPr>
            <p:cNvPr id="56" name="rc56"/>
            <p:cNvSpPr/>
            <p:nvPr/>
          </p:nvSpPr>
          <p:spPr>
            <a:xfrm>
              <a:off x="5294420" y="3348352"/>
              <a:ext cx="239888" cy="19177"/>
            </a:xfrm>
            <a:prstGeom prst="rect">
              <a:avLst/>
            </a:prstGeom>
            <a:solidFill>
              <a:srgbClr val="E2231A">
                <a:alpha val="100000"/>
              </a:srgbClr>
            </a:solidFill>
          </p:spPr>
          <p:txBody>
            <a:bodyPr/>
            <a:lstStyle/>
            <a:p/>
          </p:txBody>
        </p:sp>
        <p:sp>
          <p:nvSpPr>
            <p:cNvPr id="57" name="rc57"/>
            <p:cNvSpPr/>
            <p:nvPr/>
          </p:nvSpPr>
          <p:spPr>
            <a:xfrm>
              <a:off x="5560963" y="3349259"/>
              <a:ext cx="239888" cy="958761"/>
            </a:xfrm>
            <a:prstGeom prst="rect">
              <a:avLst/>
            </a:prstGeom>
            <a:solidFill>
              <a:srgbClr val="80BD41">
                <a:alpha val="100000"/>
              </a:srgbClr>
            </a:solidFill>
          </p:spPr>
          <p:txBody>
            <a:bodyPr/>
            <a:lstStyle/>
            <a:p/>
          </p:txBody>
        </p:sp>
        <p:sp>
          <p:nvSpPr>
            <p:cNvPr id="58" name="rc58"/>
            <p:cNvSpPr/>
            <p:nvPr/>
          </p:nvSpPr>
          <p:spPr>
            <a:xfrm>
              <a:off x="5560963" y="3329741"/>
              <a:ext cx="239888" cy="19517"/>
            </a:xfrm>
            <a:prstGeom prst="rect">
              <a:avLst/>
            </a:prstGeom>
            <a:solidFill>
              <a:srgbClr val="E2231A">
                <a:alpha val="100000"/>
              </a:srgbClr>
            </a:solidFill>
          </p:spPr>
          <p:txBody>
            <a:bodyPr/>
            <a:lstStyle/>
            <a:p/>
          </p:txBody>
        </p:sp>
        <p:sp>
          <p:nvSpPr>
            <p:cNvPr id="59" name="rc59"/>
            <p:cNvSpPr/>
            <p:nvPr/>
          </p:nvSpPr>
          <p:spPr>
            <a:xfrm>
              <a:off x="5827506" y="3357997"/>
              <a:ext cx="239888" cy="950024"/>
            </a:xfrm>
            <a:prstGeom prst="rect">
              <a:avLst/>
            </a:prstGeom>
            <a:solidFill>
              <a:srgbClr val="80BD41">
                <a:alpha val="100000"/>
              </a:srgbClr>
            </a:solidFill>
          </p:spPr>
          <p:txBody>
            <a:bodyPr/>
            <a:lstStyle/>
            <a:p/>
          </p:txBody>
        </p:sp>
        <p:sp>
          <p:nvSpPr>
            <p:cNvPr id="60" name="rc60"/>
            <p:cNvSpPr/>
            <p:nvPr/>
          </p:nvSpPr>
          <p:spPr>
            <a:xfrm>
              <a:off x="5827506" y="3338593"/>
              <a:ext cx="239888" cy="19404"/>
            </a:xfrm>
            <a:prstGeom prst="rect">
              <a:avLst/>
            </a:prstGeom>
            <a:solidFill>
              <a:srgbClr val="E2231A">
                <a:alpha val="100000"/>
              </a:srgbClr>
            </a:solidFill>
          </p:spPr>
          <p:txBody>
            <a:bodyPr/>
            <a:lstStyle/>
            <a:p/>
          </p:txBody>
        </p:sp>
        <p:sp>
          <p:nvSpPr>
            <p:cNvPr id="61" name="rc61"/>
            <p:cNvSpPr/>
            <p:nvPr/>
          </p:nvSpPr>
          <p:spPr>
            <a:xfrm>
              <a:off x="6094049" y="3344380"/>
              <a:ext cx="239888" cy="963641"/>
            </a:xfrm>
            <a:prstGeom prst="rect">
              <a:avLst/>
            </a:prstGeom>
            <a:solidFill>
              <a:srgbClr val="80BD41">
                <a:alpha val="100000"/>
              </a:srgbClr>
            </a:solidFill>
          </p:spPr>
          <p:txBody>
            <a:bodyPr/>
            <a:lstStyle/>
            <a:p/>
          </p:txBody>
        </p:sp>
        <p:sp>
          <p:nvSpPr>
            <p:cNvPr id="62" name="rc62"/>
            <p:cNvSpPr/>
            <p:nvPr/>
          </p:nvSpPr>
          <p:spPr>
            <a:xfrm>
              <a:off x="6094049" y="3334621"/>
              <a:ext cx="239888" cy="9758"/>
            </a:xfrm>
            <a:prstGeom prst="rect">
              <a:avLst/>
            </a:prstGeom>
            <a:solidFill>
              <a:srgbClr val="E2231A">
                <a:alpha val="100000"/>
              </a:srgbClr>
            </a:solidFill>
          </p:spPr>
          <p:txBody>
            <a:bodyPr/>
            <a:lstStyle/>
            <a:p/>
          </p:txBody>
        </p:sp>
        <p:sp>
          <p:nvSpPr>
            <p:cNvPr id="63" name="rc63"/>
            <p:cNvSpPr/>
            <p:nvPr/>
          </p:nvSpPr>
          <p:spPr>
            <a:xfrm>
              <a:off x="6360593" y="3352664"/>
              <a:ext cx="239888" cy="955357"/>
            </a:xfrm>
            <a:prstGeom prst="rect">
              <a:avLst/>
            </a:prstGeom>
            <a:solidFill>
              <a:srgbClr val="80BD41">
                <a:alpha val="100000"/>
              </a:srgbClr>
            </a:solidFill>
          </p:spPr>
          <p:txBody>
            <a:bodyPr/>
            <a:lstStyle/>
            <a:p/>
          </p:txBody>
        </p:sp>
        <p:sp>
          <p:nvSpPr>
            <p:cNvPr id="64" name="rc64"/>
            <p:cNvSpPr/>
            <p:nvPr/>
          </p:nvSpPr>
          <p:spPr>
            <a:xfrm>
              <a:off x="6360593" y="3343018"/>
              <a:ext cx="239888" cy="9645"/>
            </a:xfrm>
            <a:prstGeom prst="rect">
              <a:avLst/>
            </a:prstGeom>
            <a:solidFill>
              <a:srgbClr val="E2231A">
                <a:alpha val="100000"/>
              </a:srgbClr>
            </a:solidFill>
          </p:spPr>
          <p:txBody>
            <a:bodyPr/>
            <a:lstStyle/>
            <a:p/>
          </p:txBody>
        </p:sp>
        <p:sp>
          <p:nvSpPr>
            <p:cNvPr id="65" name="rc65"/>
            <p:cNvSpPr/>
            <p:nvPr/>
          </p:nvSpPr>
          <p:spPr>
            <a:xfrm>
              <a:off x="6627136" y="3373203"/>
              <a:ext cx="239888" cy="934818"/>
            </a:xfrm>
            <a:prstGeom prst="rect">
              <a:avLst/>
            </a:prstGeom>
            <a:solidFill>
              <a:srgbClr val="80BD41">
                <a:alpha val="100000"/>
              </a:srgbClr>
            </a:solidFill>
          </p:spPr>
          <p:txBody>
            <a:bodyPr/>
            <a:lstStyle/>
            <a:p/>
          </p:txBody>
        </p:sp>
        <p:sp>
          <p:nvSpPr>
            <p:cNvPr id="66" name="rc66"/>
            <p:cNvSpPr/>
            <p:nvPr/>
          </p:nvSpPr>
          <p:spPr>
            <a:xfrm>
              <a:off x="6627136" y="3363784"/>
              <a:ext cx="239888" cy="9418"/>
            </a:xfrm>
            <a:prstGeom prst="rect">
              <a:avLst/>
            </a:prstGeom>
            <a:solidFill>
              <a:srgbClr val="E2231A">
                <a:alpha val="100000"/>
              </a:srgbClr>
            </a:solidFill>
          </p:spPr>
          <p:txBody>
            <a:bodyPr/>
            <a:lstStyle/>
            <a:p/>
          </p:txBody>
        </p:sp>
        <p:sp>
          <p:nvSpPr>
            <p:cNvPr id="67" name="rc67"/>
            <p:cNvSpPr/>
            <p:nvPr/>
          </p:nvSpPr>
          <p:spPr>
            <a:xfrm>
              <a:off x="6893679" y="3443899"/>
              <a:ext cx="239888" cy="864122"/>
            </a:xfrm>
            <a:prstGeom prst="rect">
              <a:avLst/>
            </a:prstGeom>
            <a:solidFill>
              <a:srgbClr val="80BD41">
                <a:alpha val="100000"/>
              </a:srgbClr>
            </a:solidFill>
          </p:spPr>
          <p:txBody>
            <a:bodyPr/>
            <a:lstStyle/>
            <a:p/>
          </p:txBody>
        </p:sp>
        <p:sp>
          <p:nvSpPr>
            <p:cNvPr id="68" name="rc68"/>
            <p:cNvSpPr/>
            <p:nvPr/>
          </p:nvSpPr>
          <p:spPr>
            <a:xfrm>
              <a:off x="6893679" y="3426310"/>
              <a:ext cx="239888" cy="17588"/>
            </a:xfrm>
            <a:prstGeom prst="rect">
              <a:avLst/>
            </a:prstGeom>
            <a:solidFill>
              <a:srgbClr val="E2231A">
                <a:alpha val="100000"/>
              </a:srgbClr>
            </a:solidFill>
          </p:spPr>
          <p:txBody>
            <a:bodyPr/>
            <a:lstStyle/>
            <a:p/>
          </p:txBody>
        </p:sp>
        <p:sp>
          <p:nvSpPr>
            <p:cNvPr id="69" name="rc69"/>
            <p:cNvSpPr/>
            <p:nvPr/>
          </p:nvSpPr>
          <p:spPr>
            <a:xfrm>
              <a:off x="7160222" y="3372636"/>
              <a:ext cx="239888" cy="935385"/>
            </a:xfrm>
            <a:prstGeom prst="rect">
              <a:avLst/>
            </a:prstGeom>
            <a:solidFill>
              <a:srgbClr val="80BD41">
                <a:alpha val="100000"/>
              </a:srgbClr>
            </a:solidFill>
          </p:spPr>
          <p:txBody>
            <a:bodyPr/>
            <a:lstStyle/>
            <a:p/>
          </p:txBody>
        </p:sp>
        <p:sp>
          <p:nvSpPr>
            <p:cNvPr id="70" name="rc70"/>
            <p:cNvSpPr/>
            <p:nvPr/>
          </p:nvSpPr>
          <p:spPr>
            <a:xfrm>
              <a:off x="7160222" y="3353571"/>
              <a:ext cx="239888" cy="19064"/>
            </a:xfrm>
            <a:prstGeom prst="rect">
              <a:avLst/>
            </a:prstGeom>
            <a:solidFill>
              <a:srgbClr val="E2231A">
                <a:alpha val="100000"/>
              </a:srgbClr>
            </a:solidFill>
          </p:spPr>
          <p:txBody>
            <a:bodyPr/>
            <a:lstStyle/>
            <a:p/>
          </p:txBody>
        </p:sp>
        <p:sp>
          <p:nvSpPr>
            <p:cNvPr id="71" name="rc71"/>
            <p:cNvSpPr/>
            <p:nvPr/>
          </p:nvSpPr>
          <p:spPr>
            <a:xfrm>
              <a:off x="7426765" y="3346536"/>
              <a:ext cx="239888" cy="961485"/>
            </a:xfrm>
            <a:prstGeom prst="rect">
              <a:avLst/>
            </a:prstGeom>
            <a:solidFill>
              <a:srgbClr val="80BD41">
                <a:alpha val="100000"/>
              </a:srgbClr>
            </a:solidFill>
          </p:spPr>
          <p:txBody>
            <a:bodyPr/>
            <a:lstStyle/>
            <a:p/>
          </p:txBody>
        </p:sp>
        <p:sp>
          <p:nvSpPr>
            <p:cNvPr id="72" name="rc72"/>
            <p:cNvSpPr/>
            <p:nvPr/>
          </p:nvSpPr>
          <p:spPr>
            <a:xfrm>
              <a:off x="7426765" y="3326905"/>
              <a:ext cx="239888" cy="19631"/>
            </a:xfrm>
            <a:prstGeom prst="rect">
              <a:avLst/>
            </a:prstGeom>
            <a:solidFill>
              <a:srgbClr val="E2231A">
                <a:alpha val="100000"/>
              </a:srgbClr>
            </a:solidFill>
          </p:spPr>
          <p:txBody>
            <a:bodyPr/>
            <a:lstStyle/>
            <a:p/>
          </p:txBody>
        </p:sp>
        <p:sp>
          <p:nvSpPr>
            <p:cNvPr id="73" name="rc73"/>
            <p:cNvSpPr/>
            <p:nvPr/>
          </p:nvSpPr>
          <p:spPr>
            <a:xfrm>
              <a:off x="7693308" y="3342110"/>
              <a:ext cx="239888" cy="965910"/>
            </a:xfrm>
            <a:prstGeom prst="rect">
              <a:avLst/>
            </a:prstGeom>
            <a:solidFill>
              <a:srgbClr val="80BD41">
                <a:alpha val="100000"/>
              </a:srgbClr>
            </a:solidFill>
          </p:spPr>
          <p:txBody>
            <a:bodyPr/>
            <a:lstStyle/>
            <a:p/>
          </p:txBody>
        </p:sp>
        <p:sp>
          <p:nvSpPr>
            <p:cNvPr id="74" name="rc74"/>
            <p:cNvSpPr/>
            <p:nvPr/>
          </p:nvSpPr>
          <p:spPr>
            <a:xfrm>
              <a:off x="7693308" y="3332351"/>
              <a:ext cx="239888" cy="9758"/>
            </a:xfrm>
            <a:prstGeom prst="rect">
              <a:avLst/>
            </a:prstGeom>
            <a:solidFill>
              <a:srgbClr val="E2231A">
                <a:alpha val="100000"/>
              </a:srgbClr>
            </a:solidFill>
          </p:spPr>
          <p:txBody>
            <a:bodyPr/>
            <a:lstStyle/>
            <a:p/>
          </p:txBody>
        </p:sp>
        <p:sp>
          <p:nvSpPr>
            <p:cNvPr id="75" name="rc75"/>
            <p:cNvSpPr/>
            <p:nvPr/>
          </p:nvSpPr>
          <p:spPr>
            <a:xfrm>
              <a:off x="7959851" y="3357203"/>
              <a:ext cx="239888" cy="950818"/>
            </a:xfrm>
            <a:prstGeom prst="rect">
              <a:avLst/>
            </a:prstGeom>
            <a:solidFill>
              <a:srgbClr val="80BD41">
                <a:alpha val="100000"/>
              </a:srgbClr>
            </a:solidFill>
          </p:spPr>
          <p:txBody>
            <a:bodyPr/>
            <a:lstStyle/>
            <a:p/>
          </p:txBody>
        </p:sp>
        <p:sp>
          <p:nvSpPr>
            <p:cNvPr id="76" name="rc76"/>
            <p:cNvSpPr/>
            <p:nvPr/>
          </p:nvSpPr>
          <p:spPr>
            <a:xfrm>
              <a:off x="7959851" y="3337798"/>
              <a:ext cx="239888" cy="19404"/>
            </a:xfrm>
            <a:prstGeom prst="rect">
              <a:avLst/>
            </a:prstGeom>
            <a:solidFill>
              <a:srgbClr val="E2231A">
                <a:alpha val="100000"/>
              </a:srgbClr>
            </a:solidFill>
          </p:spPr>
          <p:txBody>
            <a:bodyPr/>
            <a:lstStyle/>
            <a:p/>
          </p:txBody>
        </p:sp>
        <p:sp>
          <p:nvSpPr>
            <p:cNvPr id="77" name="pl77"/>
            <p:cNvSpPr/>
            <p:nvPr/>
          </p:nvSpPr>
          <p:spPr>
            <a:xfrm>
              <a:off x="1416218" y="2095023"/>
              <a:ext cx="6663577" cy="268242"/>
            </a:xfrm>
            <a:custGeom>
              <a:avLst/>
              <a:pathLst>
                <a:path w="6663577" h="268242">
                  <a:moveTo>
                    <a:pt x="0" y="268242"/>
                  </a:moveTo>
                  <a:lnTo>
                    <a:pt x="266543" y="201181"/>
                  </a:lnTo>
                  <a:lnTo>
                    <a:pt x="533086" y="134121"/>
                  </a:lnTo>
                  <a:lnTo>
                    <a:pt x="799629" y="67060"/>
                  </a:lnTo>
                  <a:lnTo>
                    <a:pt x="1066172" y="89414"/>
                  </a:lnTo>
                  <a:lnTo>
                    <a:pt x="1332715" y="134121"/>
                  </a:lnTo>
                  <a:lnTo>
                    <a:pt x="1599258" y="44707"/>
                  </a:lnTo>
                  <a:lnTo>
                    <a:pt x="1865801" y="89414"/>
                  </a:lnTo>
                  <a:lnTo>
                    <a:pt x="2132344" y="44707"/>
                  </a:lnTo>
                  <a:lnTo>
                    <a:pt x="2398888" y="89414"/>
                  </a:lnTo>
                  <a:lnTo>
                    <a:pt x="2665431" y="67060"/>
                  </a:lnTo>
                  <a:lnTo>
                    <a:pt x="2931974" y="44707"/>
                  </a:lnTo>
                  <a:lnTo>
                    <a:pt x="3198517" y="44707"/>
                  </a:lnTo>
                  <a:lnTo>
                    <a:pt x="3465060" y="22353"/>
                  </a:lnTo>
                  <a:lnTo>
                    <a:pt x="3731603" y="22353"/>
                  </a:lnTo>
                  <a:lnTo>
                    <a:pt x="3998146" y="22353"/>
                  </a:lnTo>
                  <a:lnTo>
                    <a:pt x="4264689" y="22353"/>
                  </a:lnTo>
                  <a:lnTo>
                    <a:pt x="4531233" y="22353"/>
                  </a:lnTo>
                  <a:lnTo>
                    <a:pt x="4797776" y="0"/>
                  </a:lnTo>
                  <a:lnTo>
                    <a:pt x="5064319" y="0"/>
                  </a:lnTo>
                  <a:lnTo>
                    <a:pt x="5330862" y="0"/>
                  </a:lnTo>
                  <a:lnTo>
                    <a:pt x="5597405" y="22353"/>
                  </a:lnTo>
                  <a:lnTo>
                    <a:pt x="5863948" y="22353"/>
                  </a:lnTo>
                  <a:lnTo>
                    <a:pt x="6130491" y="22353"/>
                  </a:lnTo>
                  <a:lnTo>
                    <a:pt x="6397034" y="0"/>
                  </a:lnTo>
                  <a:lnTo>
                    <a:pt x="6663577" y="22353"/>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1298664" y="28309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118.2</a:t>
              </a:r>
            </a:p>
          </p:txBody>
        </p:sp>
        <p:sp>
          <p:nvSpPr>
            <p:cNvPr id="90" name="tx90"/>
            <p:cNvSpPr/>
            <p:nvPr/>
          </p:nvSpPr>
          <p:spPr>
            <a:xfrm>
              <a:off x="2631380" y="29408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108.5</a:t>
              </a:r>
            </a:p>
          </p:txBody>
        </p:sp>
        <p:sp>
          <p:nvSpPr>
            <p:cNvPr id="91" name="tx91"/>
            <p:cNvSpPr/>
            <p:nvPr/>
          </p:nvSpPr>
          <p:spPr>
            <a:xfrm>
              <a:off x="3964096" y="30314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100.5</a:t>
              </a:r>
            </a:p>
          </p:txBody>
        </p:sp>
        <p:sp>
          <p:nvSpPr>
            <p:cNvPr id="92" name="tx92"/>
            <p:cNvSpPr/>
            <p:nvPr/>
          </p:nvSpPr>
          <p:spPr>
            <a:xfrm>
              <a:off x="5322937" y="32123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84.6</a:t>
              </a:r>
            </a:p>
          </p:txBody>
        </p:sp>
        <p:sp>
          <p:nvSpPr>
            <p:cNvPr id="93" name="tx93"/>
            <p:cNvSpPr/>
            <p:nvPr/>
          </p:nvSpPr>
          <p:spPr>
            <a:xfrm>
              <a:off x="6428286" y="320709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a:t>
              </a:r>
            </a:p>
          </p:txBody>
        </p:sp>
        <p:sp>
          <p:nvSpPr>
            <p:cNvPr id="94" name="tx94"/>
            <p:cNvSpPr/>
            <p:nvPr/>
          </p:nvSpPr>
          <p:spPr>
            <a:xfrm>
              <a:off x="6655652" y="32278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83.2</a:t>
              </a:r>
            </a:p>
          </p:txBody>
        </p:sp>
        <p:sp>
          <p:nvSpPr>
            <p:cNvPr id="95" name="tx95"/>
            <p:cNvSpPr/>
            <p:nvPr/>
          </p:nvSpPr>
          <p:spPr>
            <a:xfrm>
              <a:off x="6922195" y="3292677"/>
              <a:ext cx="182855"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77.7</a:t>
              </a:r>
            </a:p>
          </p:txBody>
        </p:sp>
        <p:sp>
          <p:nvSpPr>
            <p:cNvPr id="96" name="tx96"/>
            <p:cNvSpPr/>
            <p:nvPr/>
          </p:nvSpPr>
          <p:spPr>
            <a:xfrm>
              <a:off x="7188738" y="32176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84.1</a:t>
              </a:r>
            </a:p>
          </p:txBody>
        </p:sp>
        <p:sp>
          <p:nvSpPr>
            <p:cNvPr id="97" name="tx97"/>
            <p:cNvSpPr/>
            <p:nvPr/>
          </p:nvSpPr>
          <p:spPr>
            <a:xfrm>
              <a:off x="7455282" y="31909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86.5</a:t>
              </a:r>
            </a:p>
          </p:txBody>
        </p:sp>
        <p:sp>
          <p:nvSpPr>
            <p:cNvPr id="98" name="tx98"/>
            <p:cNvSpPr/>
            <p:nvPr/>
          </p:nvSpPr>
          <p:spPr>
            <a:xfrm>
              <a:off x="7761002" y="319642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a:t>
              </a:r>
            </a:p>
          </p:txBody>
        </p:sp>
        <p:sp>
          <p:nvSpPr>
            <p:cNvPr id="99" name="tx99"/>
            <p:cNvSpPr/>
            <p:nvPr/>
          </p:nvSpPr>
          <p:spPr>
            <a:xfrm>
              <a:off x="7988368" y="32018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85.5</a:t>
              </a:r>
            </a:p>
          </p:txBody>
        </p:sp>
        <p:sp>
          <p:nvSpPr>
            <p:cNvPr id="100" name="pl100"/>
            <p:cNvSpPr/>
            <p:nvPr/>
          </p:nvSpPr>
          <p:spPr>
            <a:xfrm>
              <a:off x="1416218"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6895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102.8</a:t>
              </a:r>
            </a:p>
          </p:txBody>
        </p:sp>
        <p:sp>
          <p:nvSpPr>
            <p:cNvPr id="112" name="tx112"/>
            <p:cNvSpPr/>
            <p:nvPr/>
          </p:nvSpPr>
          <p:spPr>
            <a:xfrm>
              <a:off x="1324790" y="30188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a:t>
              </a:r>
            </a:p>
          </p:txBody>
        </p:sp>
        <p:sp>
          <p:nvSpPr>
            <p:cNvPr id="113" name="tx113"/>
            <p:cNvSpPr/>
            <p:nvPr/>
          </p:nvSpPr>
          <p:spPr>
            <a:xfrm>
              <a:off x="2631380" y="37004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100.9</a:t>
              </a:r>
            </a:p>
          </p:txBody>
        </p:sp>
        <p:sp>
          <p:nvSpPr>
            <p:cNvPr id="114" name="tx114"/>
            <p:cNvSpPr/>
            <p:nvPr/>
          </p:nvSpPr>
          <p:spPr>
            <a:xfrm>
              <a:off x="2683631" y="30848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15" name="tx115"/>
            <p:cNvSpPr/>
            <p:nvPr/>
          </p:nvSpPr>
          <p:spPr>
            <a:xfrm>
              <a:off x="3990221" y="3725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96.5</a:t>
              </a:r>
            </a:p>
          </p:txBody>
        </p:sp>
        <p:sp>
          <p:nvSpPr>
            <p:cNvPr id="116" name="tx116"/>
            <p:cNvSpPr/>
            <p:nvPr/>
          </p:nvSpPr>
          <p:spPr>
            <a:xfrm>
              <a:off x="4055523" y="3156540"/>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7" name="tx117"/>
            <p:cNvSpPr/>
            <p:nvPr/>
          </p:nvSpPr>
          <p:spPr>
            <a:xfrm>
              <a:off x="5322937" y="38027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82.9</a:t>
              </a:r>
            </a:p>
          </p:txBody>
        </p:sp>
        <p:sp>
          <p:nvSpPr>
            <p:cNvPr id="118" name="tx118"/>
            <p:cNvSpPr/>
            <p:nvPr/>
          </p:nvSpPr>
          <p:spPr>
            <a:xfrm>
              <a:off x="5349062" y="332403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9" name="tx119"/>
            <p:cNvSpPr/>
            <p:nvPr/>
          </p:nvSpPr>
          <p:spPr>
            <a:xfrm>
              <a:off x="6389109" y="37952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84.2</a:t>
              </a:r>
            </a:p>
          </p:txBody>
        </p:sp>
        <p:sp>
          <p:nvSpPr>
            <p:cNvPr id="120" name="tx120"/>
            <p:cNvSpPr/>
            <p:nvPr/>
          </p:nvSpPr>
          <p:spPr>
            <a:xfrm>
              <a:off x="6426979" y="33139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55652" y="38055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82.4</a:t>
              </a:r>
            </a:p>
          </p:txBody>
        </p:sp>
        <p:sp>
          <p:nvSpPr>
            <p:cNvPr id="122" name="tx122"/>
            <p:cNvSpPr/>
            <p:nvPr/>
          </p:nvSpPr>
          <p:spPr>
            <a:xfrm>
              <a:off x="6693522" y="33345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22195" y="38409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76.2</a:t>
              </a:r>
            </a:p>
          </p:txBody>
        </p:sp>
        <p:sp>
          <p:nvSpPr>
            <p:cNvPr id="124" name="tx124"/>
            <p:cNvSpPr/>
            <p:nvPr/>
          </p:nvSpPr>
          <p:spPr>
            <a:xfrm>
              <a:off x="6948321" y="34000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5" name="tx125"/>
            <p:cNvSpPr/>
            <p:nvPr/>
          </p:nvSpPr>
          <p:spPr>
            <a:xfrm>
              <a:off x="7188738" y="38052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82.4</a:t>
              </a:r>
            </a:p>
          </p:txBody>
        </p:sp>
        <p:sp>
          <p:nvSpPr>
            <p:cNvPr id="126" name="tx126"/>
            <p:cNvSpPr/>
            <p:nvPr/>
          </p:nvSpPr>
          <p:spPr>
            <a:xfrm>
              <a:off x="7214864" y="332920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7" name="tx127"/>
            <p:cNvSpPr/>
            <p:nvPr/>
          </p:nvSpPr>
          <p:spPr>
            <a:xfrm>
              <a:off x="7455282" y="37922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84.7</a:t>
              </a:r>
            </a:p>
          </p:txBody>
        </p:sp>
        <p:sp>
          <p:nvSpPr>
            <p:cNvPr id="128" name="tx128"/>
            <p:cNvSpPr/>
            <p:nvPr/>
          </p:nvSpPr>
          <p:spPr>
            <a:xfrm>
              <a:off x="7481407" y="330281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9" name="tx129"/>
            <p:cNvSpPr/>
            <p:nvPr/>
          </p:nvSpPr>
          <p:spPr>
            <a:xfrm>
              <a:off x="7721825" y="37900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85.1</a:t>
              </a:r>
            </a:p>
          </p:txBody>
        </p:sp>
        <p:sp>
          <p:nvSpPr>
            <p:cNvPr id="130" name="tx130"/>
            <p:cNvSpPr/>
            <p:nvPr/>
          </p:nvSpPr>
          <p:spPr>
            <a:xfrm>
              <a:off x="7759694" y="33033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988368" y="37975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83.8</a:t>
              </a:r>
            </a:p>
          </p:txBody>
        </p:sp>
        <p:sp>
          <p:nvSpPr>
            <p:cNvPr id="132" name="tx132"/>
            <p:cNvSpPr/>
            <p:nvPr/>
          </p:nvSpPr>
          <p:spPr>
            <a:xfrm>
              <a:off x="8014493" y="33135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885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55386" y="31211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255376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7" name="tx137"/>
            <p:cNvSpPr/>
            <p:nvPr/>
          </p:nvSpPr>
          <p:spPr>
            <a:xfrm>
              <a:off x="655386" y="198637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39094" y="3068909"/>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55" name="tx155"/>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6" name="pl156"/>
            <p:cNvSpPr/>
            <p:nvPr/>
          </p:nvSpPr>
          <p:spPr>
            <a:xfrm>
              <a:off x="291984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86946" y="5228064"/>
              <a:ext cx="10249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dobertura</a:t>
              </a:r>
            </a:p>
          </p:txBody>
        </p:sp>
        <p:sp>
          <p:nvSpPr>
            <p:cNvPr id="158" name="rc158"/>
            <p:cNvSpPr/>
            <p:nvPr/>
          </p:nvSpPr>
          <p:spPr>
            <a:xfrm>
              <a:off x="4499269" y="5180747"/>
              <a:ext cx="201456" cy="201456"/>
            </a:xfrm>
            <a:prstGeom prst="rect">
              <a:avLst/>
            </a:prstGeom>
            <a:solidFill>
              <a:srgbClr val="E2231A">
                <a:alpha val="100000"/>
              </a:srgbClr>
            </a:solidFill>
          </p:spPr>
          <p:txBody>
            <a:bodyPr/>
            <a:lstStyle/>
            <a:p/>
          </p:txBody>
        </p:sp>
        <p:sp>
          <p:nvSpPr>
            <p:cNvPr id="159" name="rc159"/>
            <p:cNvSpPr/>
            <p:nvPr/>
          </p:nvSpPr>
          <p:spPr>
            <a:xfrm>
              <a:off x="5735530" y="5180747"/>
              <a:ext cx="201456" cy="201456"/>
            </a:xfrm>
            <a:prstGeom prst="rect">
              <a:avLst/>
            </a:prstGeom>
            <a:solidFill>
              <a:srgbClr val="80BD41">
                <a:alpha val="100000"/>
              </a:srgbClr>
            </a:solidFill>
          </p:spPr>
          <p:txBody>
            <a:bodyPr/>
            <a:lstStyle/>
            <a:p/>
          </p:txBody>
        </p:sp>
        <p:sp>
          <p:nvSpPr>
            <p:cNvPr id="160" name="tx160"/>
            <p:cNvSpPr/>
            <p:nvPr/>
          </p:nvSpPr>
          <p:spPr>
            <a:xfrm>
              <a:off x="4779314" y="5229838"/>
              <a:ext cx="8776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a:t>
              </a:r>
            </a:p>
          </p:txBody>
        </p:sp>
        <p:sp>
          <p:nvSpPr>
            <p:cNvPr id="161" name="tx161"/>
            <p:cNvSpPr/>
            <p:nvPr/>
          </p:nvSpPr>
          <p:spPr>
            <a:xfrm>
              <a:off x="6015575" y="5229838"/>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62" name="tx162"/>
            <p:cNvSpPr/>
            <p:nvPr/>
          </p:nvSpPr>
          <p:spPr>
            <a:xfrm>
              <a:off x="951100" y="1402755"/>
              <a:ext cx="5758777"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e número de crianças vacinadas e não vacinadas,</a:t>
              </a:r>
            </a:p>
          </p:txBody>
        </p:sp>
        <p:sp>
          <p:nvSpPr>
            <p:cNvPr id="163" name="tx163"/>
            <p:cNvSpPr/>
            <p:nvPr/>
          </p:nvSpPr>
          <p:spPr>
            <a:xfrm>
              <a:off x="951100" y="1582906"/>
              <a:ext cx="151923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Portugal, 2000-2025</a:t>
              </a:r>
            </a:p>
          </p:txBody>
        </p:sp>
        <p:sp>
          <p:nvSpPr>
            <p:cNvPr id="164" name="pl164"/>
            <p:cNvSpPr/>
            <p:nvPr/>
          </p:nvSpPr>
          <p:spPr>
            <a:xfrm>
              <a:off x="22521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1638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0755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98723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079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11968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0313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437852" cy="129091"/>
            </a:xfrm>
            <a:prstGeom prst="rect">
              <a:avLst/>
            </a:prstGeom>
            <a:solidFill>
              <a:srgbClr val="80BD41">
                <a:alpha val="100000"/>
              </a:srgbClr>
            </a:solidFill>
          </p:spPr>
          <p:txBody>
            <a:bodyPr/>
            <a:lstStyle/>
            <a:p/>
          </p:txBody>
        </p:sp>
        <p:sp>
          <p:nvSpPr>
            <p:cNvPr id="176" name="rc176"/>
            <p:cNvSpPr/>
            <p:nvPr/>
          </p:nvSpPr>
          <p:spPr>
            <a:xfrm>
              <a:off x="7734126" y="5954972"/>
              <a:ext cx="64997" cy="129091"/>
            </a:xfrm>
            <a:prstGeom prst="rect">
              <a:avLst/>
            </a:prstGeom>
            <a:solidFill>
              <a:srgbClr val="E2231A">
                <a:alpha val="100000"/>
              </a:srgbClr>
            </a:solidFill>
          </p:spPr>
          <p:txBody>
            <a:bodyPr/>
            <a:lstStyle/>
            <a:p/>
          </p:txBody>
        </p:sp>
        <p:sp>
          <p:nvSpPr>
            <p:cNvPr id="177" name="rc177"/>
            <p:cNvSpPr/>
            <p:nvPr/>
          </p:nvSpPr>
          <p:spPr>
            <a:xfrm>
              <a:off x="1296273" y="5793607"/>
              <a:ext cx="6508967" cy="129091"/>
            </a:xfrm>
            <a:prstGeom prst="rect">
              <a:avLst/>
            </a:prstGeom>
            <a:solidFill>
              <a:srgbClr val="80BD41">
                <a:alpha val="100000"/>
              </a:srgbClr>
            </a:solidFill>
          </p:spPr>
          <p:txBody>
            <a:bodyPr/>
            <a:lstStyle/>
            <a:p/>
          </p:txBody>
        </p:sp>
        <p:sp>
          <p:nvSpPr>
            <p:cNvPr id="178" name="rc178"/>
            <p:cNvSpPr/>
            <p:nvPr/>
          </p:nvSpPr>
          <p:spPr>
            <a:xfrm>
              <a:off x="7805241" y="5793607"/>
              <a:ext cx="65762" cy="129091"/>
            </a:xfrm>
            <a:prstGeom prst="rect">
              <a:avLst/>
            </a:prstGeom>
            <a:solidFill>
              <a:srgbClr val="E2231A">
                <a:alpha val="100000"/>
              </a:srgbClr>
            </a:solidFill>
          </p:spPr>
          <p:txBody>
            <a:bodyPr/>
            <a:lstStyle/>
            <a:p/>
          </p:txBody>
        </p:sp>
        <p:sp>
          <p:nvSpPr>
            <p:cNvPr id="179" name="rc179"/>
            <p:cNvSpPr/>
            <p:nvPr/>
          </p:nvSpPr>
          <p:spPr>
            <a:xfrm>
              <a:off x="1296273" y="5632243"/>
              <a:ext cx="6407265" cy="129091"/>
            </a:xfrm>
            <a:prstGeom prst="rect">
              <a:avLst/>
            </a:prstGeom>
            <a:solidFill>
              <a:srgbClr val="80BD41">
                <a:alpha val="100000"/>
              </a:srgbClr>
            </a:solidFill>
          </p:spPr>
          <p:txBody>
            <a:bodyPr/>
            <a:lstStyle/>
            <a:p/>
          </p:txBody>
        </p:sp>
        <p:sp>
          <p:nvSpPr>
            <p:cNvPr id="180" name="rc180"/>
            <p:cNvSpPr/>
            <p:nvPr/>
          </p:nvSpPr>
          <p:spPr>
            <a:xfrm>
              <a:off x="7703538" y="5632243"/>
              <a:ext cx="130760" cy="129091"/>
            </a:xfrm>
            <a:prstGeom prst="rect">
              <a:avLst/>
            </a:prstGeom>
            <a:solidFill>
              <a:srgbClr val="E2231A">
                <a:alpha val="100000"/>
              </a:srgbClr>
            </a:solidFill>
          </p:spPr>
          <p:txBody>
            <a:bodyPr/>
            <a:lstStyle/>
            <a:p/>
          </p:txBody>
        </p:sp>
        <p:sp>
          <p:nvSpPr>
            <p:cNvPr id="181" name="tx181"/>
            <p:cNvSpPr/>
            <p:nvPr/>
          </p:nvSpPr>
          <p:spPr>
            <a:xfrm>
              <a:off x="8059957" y="597638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a:t>
              </a:r>
            </a:p>
          </p:txBody>
        </p:sp>
        <p:sp>
          <p:nvSpPr>
            <p:cNvPr id="182" name="tx182"/>
            <p:cNvSpPr/>
            <p:nvPr/>
          </p:nvSpPr>
          <p:spPr>
            <a:xfrm>
              <a:off x="8135431" y="5815017"/>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a:t>
              </a:r>
            </a:p>
          </p:txBody>
        </p:sp>
        <p:sp>
          <p:nvSpPr>
            <p:cNvPr id="183" name="tx183"/>
            <p:cNvSpPr/>
            <p:nvPr/>
          </p:nvSpPr>
          <p:spPr>
            <a:xfrm>
              <a:off x="8048674"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85.5</a:t>
              </a:r>
            </a:p>
          </p:txBody>
        </p:sp>
        <p:sp>
          <p:nvSpPr>
            <p:cNvPr id="184" name="tx184"/>
            <p:cNvSpPr/>
            <p:nvPr/>
          </p:nvSpPr>
          <p:spPr>
            <a:xfrm>
              <a:off x="440970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84.2</a:t>
              </a:r>
            </a:p>
          </p:txBody>
        </p:sp>
        <p:sp>
          <p:nvSpPr>
            <p:cNvPr id="185" name="tx185"/>
            <p:cNvSpPr/>
            <p:nvPr/>
          </p:nvSpPr>
          <p:spPr>
            <a:xfrm>
              <a:off x="7704826"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445263"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85.1</a:t>
              </a:r>
            </a:p>
          </p:txBody>
        </p:sp>
        <p:sp>
          <p:nvSpPr>
            <p:cNvPr id="187" name="tx187"/>
            <p:cNvSpPr/>
            <p:nvPr/>
          </p:nvSpPr>
          <p:spPr>
            <a:xfrm>
              <a:off x="7776324"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394412"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83.8</a:t>
              </a:r>
            </a:p>
          </p:txBody>
        </p:sp>
        <p:sp>
          <p:nvSpPr>
            <p:cNvPr id="189" name="tx189"/>
            <p:cNvSpPr/>
            <p:nvPr/>
          </p:nvSpPr>
          <p:spPr>
            <a:xfrm>
              <a:off x="7693570"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13028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5" name="tx195"/>
            <p:cNvSpPr/>
            <p:nvPr/>
          </p:nvSpPr>
          <p:spPr>
            <a:xfrm>
              <a:off x="504198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6953689"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7" name="tx197"/>
            <p:cNvSpPr/>
            <p:nvPr/>
          </p:nvSpPr>
          <p:spPr>
            <a:xfrm>
              <a:off x="4060967" y="6312056"/>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98" name="tx198"/>
            <p:cNvSpPr/>
            <p:nvPr/>
          </p:nvSpPr>
          <p:spPr>
            <a:xfrm>
              <a:off x="4600353" y="65188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MCV1 em 2025 (98 %) manteve-se relativamente constante, com uma variação inferior a 1 % em relação a 2019 (99 %).
O número de crianças vacinadas com a MCV1 manteve-se constante em 0% em comparação com 2019.
O número de bebés sobreviventes aumentou aproximadamente 1% em comparação com 2019.
Em 2025, foi vacinado aproximadamente o mesmo número de crianças que em 2019.
Em 2025, houve mais bebés sobreviventes (população-alvo) do que em 2019.
Para que a cobertura vacinal aumente, o número de crianças vacinadas deve crescer a um ritmo mais rápido do que o crescimento da população.</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crescer a um ritmo mais rápido do que o da população.</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54951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39908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24865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512473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97430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82387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67344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066473" y="1578789"/>
              <a:ext cx="0" cy="3714796"/>
            </a:xfrm>
            <a:custGeom>
              <a:avLst/>
              <a:pathLst>
                <a:path w="0" h="3714796">
                  <a:moveTo>
                    <a:pt x="0" y="371479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39549" y="1578789"/>
              <a:ext cx="0" cy="3714796"/>
            </a:xfrm>
            <a:custGeom>
              <a:avLst/>
              <a:pathLst>
                <a:path w="0" h="3714796">
                  <a:moveTo>
                    <a:pt x="0" y="37147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12625" y="1578789"/>
              <a:ext cx="0" cy="3714796"/>
            </a:xfrm>
            <a:custGeom>
              <a:avLst/>
              <a:pathLst>
                <a:path w="0" h="3714796">
                  <a:moveTo>
                    <a:pt x="0" y="37147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85701" y="1578789"/>
              <a:ext cx="0" cy="3714796"/>
            </a:xfrm>
            <a:custGeom>
              <a:avLst/>
              <a:pathLst>
                <a:path w="0" h="3714796">
                  <a:moveTo>
                    <a:pt x="0" y="37147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58778" y="1578789"/>
              <a:ext cx="0" cy="3714796"/>
            </a:xfrm>
            <a:custGeom>
              <a:avLst/>
              <a:pathLst>
                <a:path w="0" h="3714796">
                  <a:moveTo>
                    <a:pt x="0" y="37147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31854" y="1578789"/>
              <a:ext cx="0" cy="3714796"/>
            </a:xfrm>
            <a:custGeom>
              <a:avLst/>
              <a:pathLst>
                <a:path w="0" h="3714796">
                  <a:moveTo>
                    <a:pt x="0" y="37147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04930" y="1578789"/>
              <a:ext cx="0" cy="3714796"/>
            </a:xfrm>
            <a:custGeom>
              <a:avLst/>
              <a:pathLst>
                <a:path w="0" h="3714796">
                  <a:moveTo>
                    <a:pt x="0" y="37147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8006" y="1578789"/>
              <a:ext cx="0" cy="3714796"/>
            </a:xfrm>
            <a:custGeom>
              <a:avLst/>
              <a:pathLst>
                <a:path w="0" h="3714796">
                  <a:moveTo>
                    <a:pt x="0" y="37147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851082" y="1578789"/>
              <a:ext cx="0" cy="3714796"/>
            </a:xfrm>
            <a:custGeom>
              <a:avLst/>
              <a:pathLst>
                <a:path w="0" h="3714796">
                  <a:moveTo>
                    <a:pt x="0" y="37147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4159" y="1578789"/>
              <a:ext cx="0" cy="3714796"/>
            </a:xfrm>
            <a:custGeom>
              <a:avLst/>
              <a:pathLst>
                <a:path w="0" h="3714796">
                  <a:moveTo>
                    <a:pt x="0" y="37147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97235" y="1578789"/>
              <a:ext cx="0" cy="3714796"/>
            </a:xfrm>
            <a:custGeom>
              <a:avLst/>
              <a:pathLst>
                <a:path w="0" h="3714796">
                  <a:moveTo>
                    <a:pt x="0" y="37147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70311" y="1578789"/>
              <a:ext cx="0" cy="3714796"/>
            </a:xfrm>
            <a:custGeom>
              <a:avLst/>
              <a:pathLst>
                <a:path w="0" h="3714796">
                  <a:moveTo>
                    <a:pt x="0" y="37147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43387" y="1578789"/>
              <a:ext cx="0" cy="3714796"/>
            </a:xfrm>
            <a:custGeom>
              <a:avLst/>
              <a:pathLst>
                <a:path w="0" h="3714796">
                  <a:moveTo>
                    <a:pt x="0" y="37147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16463" y="1578789"/>
              <a:ext cx="0" cy="3714796"/>
            </a:xfrm>
            <a:custGeom>
              <a:avLst/>
              <a:pathLst>
                <a:path w="0" h="3714796">
                  <a:moveTo>
                    <a:pt x="0" y="3714796"/>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53589" y="5084466"/>
              <a:ext cx="425768" cy="40265"/>
            </a:xfrm>
            <a:prstGeom prst="rect">
              <a:avLst/>
            </a:prstGeom>
            <a:solidFill>
              <a:srgbClr val="1CABE2">
                <a:alpha val="100000"/>
              </a:srgbClr>
            </a:solidFill>
          </p:spPr>
          <p:txBody>
            <a:bodyPr/>
            <a:lstStyle/>
            <a:p/>
          </p:txBody>
        </p:sp>
        <p:sp>
          <p:nvSpPr>
            <p:cNvPr id="26" name="rc26"/>
            <p:cNvSpPr/>
            <p:nvPr/>
          </p:nvSpPr>
          <p:spPr>
            <a:xfrm>
              <a:off x="1326665" y="5124731"/>
              <a:ext cx="425768" cy="0"/>
            </a:xfrm>
            <a:prstGeom prst="rect">
              <a:avLst/>
            </a:prstGeom>
            <a:solidFill>
              <a:srgbClr val="1CABE2">
                <a:alpha val="100000"/>
              </a:srgbClr>
            </a:solidFill>
          </p:spPr>
          <p:txBody>
            <a:bodyPr/>
            <a:lstStyle/>
            <a:p/>
          </p:txBody>
        </p:sp>
        <p:sp>
          <p:nvSpPr>
            <p:cNvPr id="27" name="rc27"/>
            <p:cNvSpPr/>
            <p:nvPr/>
          </p:nvSpPr>
          <p:spPr>
            <a:xfrm>
              <a:off x="1799741" y="5124731"/>
              <a:ext cx="425768" cy="0"/>
            </a:xfrm>
            <a:prstGeom prst="rect">
              <a:avLst/>
            </a:prstGeom>
            <a:solidFill>
              <a:srgbClr val="1CABE2">
                <a:alpha val="100000"/>
              </a:srgbClr>
            </a:solidFill>
          </p:spPr>
          <p:txBody>
            <a:bodyPr/>
            <a:lstStyle/>
            <a:p/>
          </p:txBody>
        </p:sp>
        <p:sp>
          <p:nvSpPr>
            <p:cNvPr id="28" name="rc28"/>
            <p:cNvSpPr/>
            <p:nvPr/>
          </p:nvSpPr>
          <p:spPr>
            <a:xfrm>
              <a:off x="2272817" y="5124731"/>
              <a:ext cx="425768" cy="0"/>
            </a:xfrm>
            <a:prstGeom prst="rect">
              <a:avLst/>
            </a:prstGeom>
            <a:solidFill>
              <a:srgbClr val="1CABE2">
                <a:alpha val="100000"/>
              </a:srgbClr>
            </a:solidFill>
          </p:spPr>
          <p:txBody>
            <a:bodyPr/>
            <a:lstStyle/>
            <a:p/>
          </p:txBody>
        </p:sp>
        <p:sp>
          <p:nvSpPr>
            <p:cNvPr id="29" name="rc29"/>
            <p:cNvSpPr/>
            <p:nvPr/>
          </p:nvSpPr>
          <p:spPr>
            <a:xfrm>
              <a:off x="2745893" y="5124731"/>
              <a:ext cx="425768" cy="0"/>
            </a:xfrm>
            <a:prstGeom prst="rect">
              <a:avLst/>
            </a:prstGeom>
            <a:solidFill>
              <a:srgbClr val="1CABE2">
                <a:alpha val="100000"/>
              </a:srgbClr>
            </a:solidFill>
          </p:spPr>
          <p:txBody>
            <a:bodyPr/>
            <a:lstStyle/>
            <a:p/>
          </p:txBody>
        </p:sp>
        <p:sp>
          <p:nvSpPr>
            <p:cNvPr id="30" name="rc30"/>
            <p:cNvSpPr/>
            <p:nvPr/>
          </p:nvSpPr>
          <p:spPr>
            <a:xfrm>
              <a:off x="3218969" y="4929158"/>
              <a:ext cx="425768" cy="195573"/>
            </a:xfrm>
            <a:prstGeom prst="rect">
              <a:avLst/>
            </a:prstGeom>
            <a:solidFill>
              <a:srgbClr val="1CABE2">
                <a:alpha val="100000"/>
              </a:srgbClr>
            </a:solidFill>
          </p:spPr>
          <p:txBody>
            <a:bodyPr/>
            <a:lstStyle/>
            <a:p/>
          </p:txBody>
        </p:sp>
        <p:sp>
          <p:nvSpPr>
            <p:cNvPr id="31" name="rc31"/>
            <p:cNvSpPr/>
            <p:nvPr/>
          </p:nvSpPr>
          <p:spPr>
            <a:xfrm>
              <a:off x="3692046" y="4141114"/>
              <a:ext cx="425768" cy="983617"/>
            </a:xfrm>
            <a:prstGeom prst="rect">
              <a:avLst/>
            </a:prstGeom>
            <a:solidFill>
              <a:srgbClr val="1CABE2">
                <a:alpha val="100000"/>
              </a:srgbClr>
            </a:solidFill>
          </p:spPr>
          <p:txBody>
            <a:bodyPr/>
            <a:lstStyle/>
            <a:p/>
          </p:txBody>
        </p:sp>
        <p:sp>
          <p:nvSpPr>
            <p:cNvPr id="32" name="rc32"/>
            <p:cNvSpPr/>
            <p:nvPr/>
          </p:nvSpPr>
          <p:spPr>
            <a:xfrm>
              <a:off x="4165122" y="5067210"/>
              <a:ext cx="425768" cy="57521"/>
            </a:xfrm>
            <a:prstGeom prst="rect">
              <a:avLst/>
            </a:prstGeom>
            <a:solidFill>
              <a:srgbClr val="1CABE2">
                <a:alpha val="100000"/>
              </a:srgbClr>
            </a:solidFill>
          </p:spPr>
          <p:txBody>
            <a:bodyPr/>
            <a:lstStyle/>
            <a:p/>
          </p:txBody>
        </p:sp>
        <p:sp>
          <p:nvSpPr>
            <p:cNvPr id="33" name="rc33"/>
            <p:cNvSpPr/>
            <p:nvPr/>
          </p:nvSpPr>
          <p:spPr>
            <a:xfrm>
              <a:off x="4638198" y="5072962"/>
              <a:ext cx="425768" cy="51769"/>
            </a:xfrm>
            <a:prstGeom prst="rect">
              <a:avLst/>
            </a:prstGeom>
            <a:solidFill>
              <a:srgbClr val="1CABE2">
                <a:alpha val="100000"/>
              </a:srgbClr>
            </a:solidFill>
          </p:spPr>
          <p:txBody>
            <a:bodyPr/>
            <a:lstStyle/>
            <a:p/>
          </p:txBody>
        </p:sp>
        <p:sp>
          <p:nvSpPr>
            <p:cNvPr id="34" name="rc34"/>
            <p:cNvSpPr/>
            <p:nvPr/>
          </p:nvSpPr>
          <p:spPr>
            <a:xfrm>
              <a:off x="5111274" y="5124731"/>
              <a:ext cx="425768" cy="0"/>
            </a:xfrm>
            <a:prstGeom prst="rect">
              <a:avLst/>
            </a:prstGeom>
            <a:solidFill>
              <a:srgbClr val="1CABE2">
                <a:alpha val="100000"/>
              </a:srgbClr>
            </a:solidFill>
          </p:spPr>
          <p:txBody>
            <a:bodyPr/>
            <a:lstStyle/>
            <a:p/>
          </p:txBody>
        </p:sp>
        <p:sp>
          <p:nvSpPr>
            <p:cNvPr id="35" name="rc35"/>
            <p:cNvSpPr/>
            <p:nvPr/>
          </p:nvSpPr>
          <p:spPr>
            <a:xfrm>
              <a:off x="5584350" y="5124731"/>
              <a:ext cx="425768" cy="0"/>
            </a:xfrm>
            <a:prstGeom prst="rect">
              <a:avLst/>
            </a:prstGeom>
            <a:solidFill>
              <a:srgbClr val="1CABE2">
                <a:alpha val="100000"/>
              </a:srgbClr>
            </a:solidFill>
          </p:spPr>
          <p:txBody>
            <a:bodyPr/>
            <a:lstStyle/>
            <a:p/>
          </p:txBody>
        </p:sp>
        <p:sp>
          <p:nvSpPr>
            <p:cNvPr id="36" name="rc36"/>
            <p:cNvSpPr/>
            <p:nvPr/>
          </p:nvSpPr>
          <p:spPr>
            <a:xfrm>
              <a:off x="6057427" y="5118979"/>
              <a:ext cx="425768" cy="5752"/>
            </a:xfrm>
            <a:prstGeom prst="rect">
              <a:avLst/>
            </a:prstGeom>
            <a:solidFill>
              <a:srgbClr val="1CABE2">
                <a:alpha val="100000"/>
              </a:srgbClr>
            </a:solidFill>
          </p:spPr>
          <p:txBody>
            <a:bodyPr/>
            <a:lstStyle/>
            <a:p/>
          </p:txBody>
        </p:sp>
        <p:sp>
          <p:nvSpPr>
            <p:cNvPr id="37" name="rc37"/>
            <p:cNvSpPr/>
            <p:nvPr/>
          </p:nvSpPr>
          <p:spPr>
            <a:xfrm>
              <a:off x="6530503" y="4923406"/>
              <a:ext cx="425768" cy="201325"/>
            </a:xfrm>
            <a:prstGeom prst="rect">
              <a:avLst/>
            </a:prstGeom>
            <a:solidFill>
              <a:srgbClr val="1CABE2">
                <a:alpha val="100000"/>
              </a:srgbClr>
            </a:solidFill>
          </p:spPr>
          <p:txBody>
            <a:bodyPr/>
            <a:lstStyle/>
            <a:p/>
          </p:txBody>
        </p:sp>
        <p:sp>
          <p:nvSpPr>
            <p:cNvPr id="38" name="rc38"/>
            <p:cNvSpPr/>
            <p:nvPr/>
          </p:nvSpPr>
          <p:spPr>
            <a:xfrm>
              <a:off x="7003579" y="4998184"/>
              <a:ext cx="425768" cy="126547"/>
            </a:xfrm>
            <a:prstGeom prst="rect">
              <a:avLst/>
            </a:prstGeom>
            <a:solidFill>
              <a:srgbClr val="1CABE2">
                <a:alpha val="100000"/>
              </a:srgbClr>
            </a:solidFill>
          </p:spPr>
          <p:txBody>
            <a:bodyPr/>
            <a:lstStyle/>
            <a:p/>
          </p:txBody>
        </p:sp>
        <p:sp>
          <p:nvSpPr>
            <p:cNvPr id="39" name="pl39"/>
            <p:cNvSpPr/>
            <p:nvPr/>
          </p:nvSpPr>
          <p:spPr>
            <a:xfrm>
              <a:off x="1066473" y="1878793"/>
              <a:ext cx="6149990" cy="65574"/>
            </a:xfrm>
            <a:custGeom>
              <a:avLst/>
              <a:pathLst>
                <a:path w="6149990" h="65574">
                  <a:moveTo>
                    <a:pt x="0" y="65574"/>
                  </a:moveTo>
                  <a:lnTo>
                    <a:pt x="473076" y="32787"/>
                  </a:lnTo>
                  <a:lnTo>
                    <a:pt x="946152" y="32787"/>
                  </a:lnTo>
                  <a:lnTo>
                    <a:pt x="1419228" y="32787"/>
                  </a:lnTo>
                  <a:lnTo>
                    <a:pt x="1892304" y="32787"/>
                  </a:lnTo>
                  <a:lnTo>
                    <a:pt x="2365380" y="32787"/>
                  </a:lnTo>
                  <a:lnTo>
                    <a:pt x="2838457" y="0"/>
                  </a:lnTo>
                  <a:lnTo>
                    <a:pt x="3311533" y="0"/>
                  </a:lnTo>
                  <a:lnTo>
                    <a:pt x="3784609" y="0"/>
                  </a:lnTo>
                  <a:lnTo>
                    <a:pt x="4257685" y="32787"/>
                  </a:lnTo>
                  <a:lnTo>
                    <a:pt x="4730761" y="32787"/>
                  </a:lnTo>
                  <a:lnTo>
                    <a:pt x="5203838" y="32787"/>
                  </a:lnTo>
                  <a:lnTo>
                    <a:pt x="5676914" y="0"/>
                  </a:lnTo>
                  <a:lnTo>
                    <a:pt x="6149990" y="32787"/>
                  </a:lnTo>
                </a:path>
              </a:pathLst>
            </a:custGeom>
            <a:ln w="27101" cap="flat">
              <a:solidFill>
                <a:srgbClr val="00833D">
                  <a:alpha val="100000"/>
                </a:srgbClr>
              </a:solidFill>
              <a:prstDash val="solid"/>
              <a:round/>
            </a:ln>
          </p:spPr>
          <p:txBody>
            <a:bodyPr/>
            <a:lstStyle/>
            <a:p/>
          </p:txBody>
        </p:sp>
        <p:sp>
          <p:nvSpPr>
            <p:cNvPr id="40" name="pl40"/>
            <p:cNvSpPr/>
            <p:nvPr/>
          </p:nvSpPr>
          <p:spPr>
            <a:xfrm>
              <a:off x="1066473" y="1977154"/>
              <a:ext cx="6149990" cy="32787"/>
            </a:xfrm>
            <a:custGeom>
              <a:avLst/>
              <a:pathLst>
                <a:path w="6149990" h="32787">
                  <a:moveTo>
                    <a:pt x="0" y="0"/>
                  </a:moveTo>
                  <a:lnTo>
                    <a:pt x="473076" y="0"/>
                  </a:lnTo>
                  <a:lnTo>
                    <a:pt x="946152" y="0"/>
                  </a:lnTo>
                  <a:lnTo>
                    <a:pt x="1419228" y="32787"/>
                  </a:lnTo>
                  <a:lnTo>
                    <a:pt x="1892304" y="32787"/>
                  </a:lnTo>
                  <a:lnTo>
                    <a:pt x="2365380" y="32787"/>
                  </a:lnTo>
                  <a:lnTo>
                    <a:pt x="2838457" y="0"/>
                  </a:lnTo>
                  <a:lnTo>
                    <a:pt x="3311533" y="0"/>
                  </a:lnTo>
                  <a:lnTo>
                    <a:pt x="3784609" y="32787"/>
                  </a:lnTo>
                  <a:lnTo>
                    <a:pt x="4257685" y="32787"/>
                  </a:lnTo>
                  <a:lnTo>
                    <a:pt x="4730761" y="0"/>
                  </a:lnTo>
                  <a:lnTo>
                    <a:pt x="5203838" y="32787"/>
                  </a:lnTo>
                  <a:lnTo>
                    <a:pt x="5676914" y="0"/>
                  </a:lnTo>
                  <a:lnTo>
                    <a:pt x="6149990" y="32787"/>
                  </a:lnTo>
                </a:path>
              </a:pathLst>
            </a:custGeom>
            <a:ln w="27101" cap="flat">
              <a:solidFill>
                <a:srgbClr val="002759">
                  <a:alpha val="100000"/>
                </a:srgbClr>
              </a:solidFill>
              <a:prstDash val="solid"/>
              <a:round/>
            </a:ln>
          </p:spPr>
          <p:txBody>
            <a:bodyPr/>
            <a:lstStyle/>
            <a:p/>
          </p:txBody>
        </p:sp>
        <p:sp>
          <p:nvSpPr>
            <p:cNvPr id="41" name="pt41"/>
            <p:cNvSpPr/>
            <p:nvPr/>
          </p:nvSpPr>
          <p:spPr>
            <a:xfrm>
              <a:off x="1034872" y="1912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507948" y="18799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981024" y="18799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454100" y="18799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927176" y="18799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400253" y="18799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73329" y="18471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346405" y="18471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819481" y="18471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292557" y="18799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765633" y="18799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38710" y="18799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11786" y="18471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184862" y="18799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034872" y="19455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507948" y="19455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981024" y="19455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454100" y="19783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27176" y="19783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400253" y="19783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873329" y="19455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346405" y="19455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819481" y="19783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292557" y="19783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765633" y="19455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38710" y="19783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11786" y="19455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184862" y="19783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033313" y="4957535"/>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0" name="tx70"/>
            <p:cNvSpPr/>
            <p:nvPr/>
          </p:nvSpPr>
          <p:spPr>
            <a:xfrm>
              <a:off x="1506390" y="4994889"/>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1979466" y="4994889"/>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2452542" y="4994889"/>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2925618" y="4994889"/>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3365535" y="479925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a:t>
              </a:r>
            </a:p>
          </p:txBody>
        </p:sp>
        <p:sp>
          <p:nvSpPr>
            <p:cNvPr id="75" name="tx75"/>
            <p:cNvSpPr/>
            <p:nvPr/>
          </p:nvSpPr>
          <p:spPr>
            <a:xfrm>
              <a:off x="3805452" y="4012727"/>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171</a:t>
              </a:r>
            </a:p>
          </p:txBody>
        </p:sp>
        <p:sp>
          <p:nvSpPr>
            <p:cNvPr id="76" name="tx76"/>
            <p:cNvSpPr/>
            <p:nvPr/>
          </p:nvSpPr>
          <p:spPr>
            <a:xfrm>
              <a:off x="4311688" y="493736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7" name="tx77"/>
            <p:cNvSpPr/>
            <p:nvPr/>
          </p:nvSpPr>
          <p:spPr>
            <a:xfrm>
              <a:off x="4817923" y="494312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78" name="tx78"/>
            <p:cNvSpPr/>
            <p:nvPr/>
          </p:nvSpPr>
          <p:spPr>
            <a:xfrm>
              <a:off x="5290999" y="4994889"/>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5764075" y="4994889"/>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0" name="tx80"/>
            <p:cNvSpPr/>
            <p:nvPr/>
          </p:nvSpPr>
          <p:spPr>
            <a:xfrm>
              <a:off x="6237152" y="499059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1" name="tx81"/>
            <p:cNvSpPr/>
            <p:nvPr/>
          </p:nvSpPr>
          <p:spPr>
            <a:xfrm>
              <a:off x="6677068" y="4793505"/>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82" name="tx82"/>
            <p:cNvSpPr/>
            <p:nvPr/>
          </p:nvSpPr>
          <p:spPr>
            <a:xfrm>
              <a:off x="7150145" y="486979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a:t>
              </a:r>
            </a:p>
          </p:txBody>
        </p:sp>
        <p:sp>
          <p:nvSpPr>
            <p:cNvPr id="83" name="pl83"/>
            <p:cNvSpPr/>
            <p:nvPr/>
          </p:nvSpPr>
          <p:spPr>
            <a:xfrm>
              <a:off x="7235059" y="1837060"/>
              <a:ext cx="627245" cy="72374"/>
            </a:xfrm>
            <a:custGeom>
              <a:avLst/>
              <a:pathLst>
                <a:path w="627245" h="72374">
                  <a:moveTo>
                    <a:pt x="627245" y="0"/>
                  </a:moveTo>
                  <a:lnTo>
                    <a:pt x="0" y="72374"/>
                  </a:lnTo>
                </a:path>
              </a:pathLst>
            </a:custGeom>
          </p:spPr>
          <p:txBody>
            <a:bodyPr/>
            <a:lstStyle/>
            <a:p/>
          </p:txBody>
        </p:sp>
        <p:sp>
          <p:nvSpPr>
            <p:cNvPr id="84" name="pl84"/>
            <p:cNvSpPr/>
            <p:nvPr/>
          </p:nvSpPr>
          <p:spPr>
            <a:xfrm>
              <a:off x="7234842" y="2012471"/>
              <a:ext cx="627461" cy="86341"/>
            </a:xfrm>
            <a:custGeom>
              <a:avLst/>
              <a:pathLst>
                <a:path w="627461" h="86341">
                  <a:moveTo>
                    <a:pt x="627461" y="86341"/>
                  </a:moveTo>
                  <a:lnTo>
                    <a:pt x="0" y="0"/>
                  </a:lnTo>
                </a:path>
              </a:pathLst>
            </a:custGeom>
          </p:spPr>
          <p:txBody>
            <a:bodyPr/>
            <a:lstStyle/>
            <a:p/>
          </p:txBody>
        </p:sp>
        <p:sp>
          <p:nvSpPr>
            <p:cNvPr id="85" name="pg85"/>
            <p:cNvSpPr/>
            <p:nvPr/>
          </p:nvSpPr>
          <p:spPr>
            <a:xfrm>
              <a:off x="7793724" y="174634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178746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98%</a:t>
              </a:r>
            </a:p>
          </p:txBody>
        </p:sp>
        <p:sp>
          <p:nvSpPr>
            <p:cNvPr id="87" name="pg87"/>
            <p:cNvSpPr/>
            <p:nvPr/>
          </p:nvSpPr>
          <p:spPr>
            <a:xfrm>
              <a:off x="7793724" y="201421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205533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95%</a:t>
              </a:r>
            </a:p>
          </p:txBody>
        </p:sp>
        <p:sp>
          <p:nvSpPr>
            <p:cNvPr id="89" name="rc89"/>
            <p:cNvSpPr/>
            <p:nvPr/>
          </p:nvSpPr>
          <p:spPr>
            <a:xfrm>
              <a:off x="782627" y="1578789"/>
              <a:ext cx="7853064" cy="3714796"/>
            </a:xfrm>
            <a:prstGeom prst="rect">
              <a:avLst/>
            </a:prstGeom>
            <a:ln w="13550" cap="rnd">
              <a:solidFill>
                <a:srgbClr val="BEBEBE">
                  <a:alpha val="100000"/>
                </a:srgbClr>
              </a:solidFill>
              <a:prstDash val="solid"/>
              <a:round/>
            </a:ln>
          </p:spPr>
          <p:txBody>
            <a:bodyPr/>
            <a:lstStyle/>
            <a:p/>
          </p:txBody>
        </p:sp>
        <p:sp>
          <p:nvSpPr>
            <p:cNvPr id="90" name="tx90"/>
            <p:cNvSpPr/>
            <p:nvPr/>
          </p:nvSpPr>
          <p:spPr>
            <a:xfrm>
              <a:off x="649366" y="5077355"/>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8103" y="392692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92" name="tx92"/>
            <p:cNvSpPr/>
            <p:nvPr/>
          </p:nvSpPr>
          <p:spPr>
            <a:xfrm>
              <a:off x="508103" y="277649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93" name="tx93"/>
            <p:cNvSpPr/>
            <p:nvPr/>
          </p:nvSpPr>
          <p:spPr>
            <a:xfrm>
              <a:off x="508103" y="162606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94" name="tx94"/>
            <p:cNvSpPr/>
            <p:nvPr/>
          </p:nvSpPr>
          <p:spPr>
            <a:xfrm>
              <a:off x="8698322" y="5077355"/>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8698322" y="47494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6" name="tx96"/>
            <p:cNvSpPr/>
            <p:nvPr/>
          </p:nvSpPr>
          <p:spPr>
            <a:xfrm>
              <a:off x="8698322" y="442160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7" name="tx97"/>
            <p:cNvSpPr/>
            <p:nvPr/>
          </p:nvSpPr>
          <p:spPr>
            <a:xfrm>
              <a:off x="8698322" y="409367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8" name="tx98"/>
            <p:cNvSpPr/>
            <p:nvPr/>
          </p:nvSpPr>
          <p:spPr>
            <a:xfrm>
              <a:off x="8698322" y="376586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9" name="tx99"/>
            <p:cNvSpPr/>
            <p:nvPr/>
          </p:nvSpPr>
          <p:spPr>
            <a:xfrm>
              <a:off x="8698322" y="34379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0" name="tx100"/>
            <p:cNvSpPr/>
            <p:nvPr/>
          </p:nvSpPr>
          <p:spPr>
            <a:xfrm>
              <a:off x="8698322" y="31101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1" name="tx101"/>
            <p:cNvSpPr/>
            <p:nvPr/>
          </p:nvSpPr>
          <p:spPr>
            <a:xfrm>
              <a:off x="8698322" y="278224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2" name="tx102"/>
            <p:cNvSpPr/>
            <p:nvPr/>
          </p:nvSpPr>
          <p:spPr>
            <a:xfrm>
              <a:off x="8698322" y="24543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3" name="tx103"/>
            <p:cNvSpPr/>
            <p:nvPr/>
          </p:nvSpPr>
          <p:spPr>
            <a:xfrm>
              <a:off x="8698322" y="21265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4" name="tx104"/>
            <p:cNvSpPr/>
            <p:nvPr/>
          </p:nvSpPr>
          <p:spPr>
            <a:xfrm>
              <a:off x="8698322" y="179862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5" name="tx105"/>
            <p:cNvSpPr/>
            <p:nvPr/>
          </p:nvSpPr>
          <p:spPr>
            <a:xfrm rot="-5400000">
              <a:off x="924249" y="54510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6" name="tx106"/>
            <p:cNvSpPr/>
            <p:nvPr/>
          </p:nvSpPr>
          <p:spPr>
            <a:xfrm rot="-5400000">
              <a:off x="1397294" y="54510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7" name="tx107"/>
            <p:cNvSpPr/>
            <p:nvPr/>
          </p:nvSpPr>
          <p:spPr>
            <a:xfrm rot="-5400000">
              <a:off x="1870401" y="54510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8" name="tx108"/>
            <p:cNvSpPr/>
            <p:nvPr/>
          </p:nvSpPr>
          <p:spPr>
            <a:xfrm rot="-5400000">
              <a:off x="2343478" y="54510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9" name="tx109"/>
            <p:cNvSpPr/>
            <p:nvPr/>
          </p:nvSpPr>
          <p:spPr>
            <a:xfrm rot="-5400000">
              <a:off x="2816554" y="54510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0" name="tx110"/>
            <p:cNvSpPr/>
            <p:nvPr/>
          </p:nvSpPr>
          <p:spPr>
            <a:xfrm rot="-5400000">
              <a:off x="3289630" y="54510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1" name="tx111"/>
            <p:cNvSpPr/>
            <p:nvPr/>
          </p:nvSpPr>
          <p:spPr>
            <a:xfrm rot="-5400000">
              <a:off x="3762706" y="54510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2" name="tx112"/>
            <p:cNvSpPr/>
            <p:nvPr/>
          </p:nvSpPr>
          <p:spPr>
            <a:xfrm rot="-5400000">
              <a:off x="4235782" y="54510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4708858" y="54510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4" name="tx114"/>
            <p:cNvSpPr/>
            <p:nvPr/>
          </p:nvSpPr>
          <p:spPr>
            <a:xfrm rot="-5400000">
              <a:off x="5181935" y="54510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5" name="tx115"/>
            <p:cNvSpPr/>
            <p:nvPr/>
          </p:nvSpPr>
          <p:spPr>
            <a:xfrm rot="-5400000">
              <a:off x="5655011" y="54510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6" name="tx116"/>
            <p:cNvSpPr/>
            <p:nvPr/>
          </p:nvSpPr>
          <p:spPr>
            <a:xfrm rot="-5400000">
              <a:off x="6128056" y="54510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7" name="tx117"/>
            <p:cNvSpPr/>
            <p:nvPr/>
          </p:nvSpPr>
          <p:spPr>
            <a:xfrm rot="-5400000">
              <a:off x="6601163" y="54510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8" name="tx118"/>
            <p:cNvSpPr/>
            <p:nvPr/>
          </p:nvSpPr>
          <p:spPr>
            <a:xfrm rot="-5400000">
              <a:off x="7074239" y="54510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9" name="tx119"/>
            <p:cNvSpPr/>
            <p:nvPr/>
          </p:nvSpPr>
          <p:spPr>
            <a:xfrm rot="-5400000">
              <a:off x="-555921" y="3372033"/>
              <a:ext cx="1871352"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sarampo</a:t>
              </a:r>
            </a:p>
          </p:txBody>
        </p:sp>
        <p:sp>
          <p:nvSpPr>
            <p:cNvPr id="120" name="tx120"/>
            <p:cNvSpPr/>
            <p:nvPr/>
          </p:nvSpPr>
          <p:spPr>
            <a:xfrm rot="5400000">
              <a:off x="8364485" y="3370635"/>
              <a:ext cx="135095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vacinal (%)</a:t>
              </a:r>
            </a:p>
          </p:txBody>
        </p:sp>
        <p:sp>
          <p:nvSpPr>
            <p:cNvPr id="121" name="pl121"/>
            <p:cNvSpPr/>
            <p:nvPr/>
          </p:nvSpPr>
          <p:spPr>
            <a:xfrm>
              <a:off x="2659955" y="612143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2" name="pt122"/>
            <p:cNvSpPr/>
            <p:nvPr/>
          </p:nvSpPr>
          <p:spPr>
            <a:xfrm>
              <a:off x="2716136" y="60898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3" name="pl123"/>
            <p:cNvSpPr/>
            <p:nvPr/>
          </p:nvSpPr>
          <p:spPr>
            <a:xfrm>
              <a:off x="4020227" y="6121431"/>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4" name="pt124"/>
            <p:cNvSpPr/>
            <p:nvPr/>
          </p:nvSpPr>
          <p:spPr>
            <a:xfrm>
              <a:off x="4076408" y="60898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5" name="tx125"/>
            <p:cNvSpPr/>
            <p:nvPr/>
          </p:nvSpPr>
          <p:spPr>
            <a:xfrm>
              <a:off x="2927054" y="6040326"/>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tx126"/>
            <p:cNvSpPr/>
            <p:nvPr/>
          </p:nvSpPr>
          <p:spPr>
            <a:xfrm>
              <a:off x="4287327" y="6040326"/>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7" name="rc127"/>
            <p:cNvSpPr/>
            <p:nvPr/>
          </p:nvSpPr>
          <p:spPr>
            <a:xfrm>
              <a:off x="5576321" y="6020703"/>
              <a:ext cx="201456" cy="201456"/>
            </a:xfrm>
            <a:prstGeom prst="rect">
              <a:avLst/>
            </a:prstGeom>
            <a:solidFill>
              <a:srgbClr val="1CABE2">
                <a:alpha val="100000"/>
              </a:srgbClr>
            </a:solidFill>
          </p:spPr>
          <p:txBody>
            <a:bodyPr/>
            <a:lstStyle/>
            <a:p/>
          </p:txBody>
        </p:sp>
        <p:sp>
          <p:nvSpPr>
            <p:cNvPr id="128" name="tx128"/>
            <p:cNvSpPr/>
            <p:nvPr/>
          </p:nvSpPr>
          <p:spPr>
            <a:xfrm>
              <a:off x="5856366" y="6069794"/>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9" name="tx129"/>
            <p:cNvSpPr/>
            <p:nvPr/>
          </p:nvSpPr>
          <p:spPr>
            <a:xfrm>
              <a:off x="1502620" y="1334104"/>
              <a:ext cx="64130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Tendências no número de casos de sarampo e cobertura da vacina MCV, Portugal, 2012-2025</a:t>
              </a:r>
            </a:p>
          </p:txBody>
        </p:sp>
        <p:sp>
          <p:nvSpPr>
            <p:cNvPr id="130" name="tx130"/>
            <p:cNvSpPr/>
            <p:nvPr/>
          </p:nvSpPr>
          <p:spPr>
            <a:xfrm>
              <a:off x="4660081" y="6347035"/>
              <a:ext cx="397561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31" name="tx131"/>
            <p:cNvSpPr/>
            <p:nvPr/>
          </p:nvSpPr>
          <p:spPr>
            <a:xfrm>
              <a:off x="3001089" y="6466099"/>
              <a:ext cx="563460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notificados de sarampo e rubéola e taxas de incidência por Estados-Membros da OMS, em 12 junho 2026.</a:t>
              </a:r>
            </a:p>
          </p:txBody>
        </p:sp>
        <p:sp>
          <p:nvSpPr>
            <p:cNvPr id="132" name="tx132"/>
            <p:cNvSpPr/>
            <p:nvPr/>
          </p:nvSpPr>
          <p:spPr>
            <a:xfrm>
              <a:off x="-6095836" y="6586800"/>
              <a:ext cx="147315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Dados provisórios baseados em dados mensais notificados à OMS (Genebra) em 12 junho 2026.\ nNota: Os asteriscos (*) indicam anos com falta de vacinas contra o sarampo e os acentos circunflexos (^) indicam anos com campanhas de vacinação contra o sarampo (nacionais ou subnacionais).</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registaram-se, no total, 22 casos confirmados de sarampo em Portugal. No mesmo ano, a cobertura da MCV1 foi de 98% e a da MCV2 foi de 95%.
O número de casos em 2025 foi 37% inferior ao de 2024 (n=35).
O maior número de casos de sarampo foi registado em 2018 (n=171). Nesse ano, a cobertura da MCV1 foi de 99%.</a:t>
            </a:r>
          </a:p>
        </p:txBody>
      </p:sp>
      <p:sp>
        <p:nvSpPr>
          <p:cNvPr id="13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Portugal registou uma diminuição do número de casos de sarampo em comparação com 2024, enquanto a cobertura da vacina MCV1 foi de 98% e a da vacina MCV2 foi de 95%.</a:t>
            </a:r>
          </a:p>
        </p:txBody>
      </p:sp>
      <p:grpSp xmlns:pic="http://schemas.openxmlformats.org/drawingml/2006/picture">
        <p:nvGrpSpPr>
          <p:cNvPr id="135" name=""/>
          <p:cNvGrpSpPr/>
          <p:nvPr/>
        </p:nvGrpSpPr>
        <p:grpSpPr>
          <a:xfrm>
            <a:off x="292608" y="1097280"/>
            <a:ext cx="8595360" cy="28575"/>
            <a:chOff x="292608" y="1097280"/>
            <a:chExt cx="8595360" cy="28575"/>
          </a:xfrm>
        </p:grpSpPr>
        <p:sp>
          <p:nvSpPr>
            <p:cNvPr id="13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400" i="0" b="1" u="none">
                <a:solidFill>
                  <a:srgbClr val="FFFFFF">
                    <a:alpha val="100000"/>
                  </a:srgbClr>
                </a:solidFill>
                <a:latin typeface="Aptos (Body)"/>
                <a:cs typeface="Aptos (Body)"/>
                <a:ea typeface="Aptos (Body)"/>
                <a:sym typeface="Aptos (Body)"/>
              </a:rPr>
              <a:t>Estimativas da OMS/UNICEF sobre a cobertura nacional de imunização (WUENIC), revisão de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Todos os anos, a OMS e a UNICEF analisam conjuntamente as informações enviadas pelos Estados-Membros sobre a cobertura nacional de imunização, incluindo a cobertura administrativa e oficial anual, relatórios finais de inquéritos e dados da literatura publicada e cinzenta. Os dados são triangulados, tendo em conta potenciais enviesamentos e opiniões de especialistas locais, para diferenciar entre dados empíricos que refletem com precisão a realidade e dados potencialmente enganosos, a fim de avaliar os níveis de cobertura mais prováveis para cada país.
A OMS e a UNICEF produzem estimativas específicas para cada país, analisando os dados de cada país de forma independente, sem recorrer a dados de outros países quando faltam dados. As estimativas não são ajustes ad hoc aos números reportados e podem basear-se numa única fonte empírica, normalmente a cobertura reportada a nível nacional. Quando não existem dados para um país, vacina ou ano específicos, os dados anteriores e posteriores são interpolados. Se as fontes estiverem em conflito ou variarem muito, a estimativa mais plausível é selecionada após considerar potenciais enviesamentos.
Este conjunto de slides apresenta as estimativas mais recentes da WUENIC (publicadas em 15 de julho de 2026), utilizando as Perspectivas da População Mundial da UNPD (WPP 2024) para médias ponderadas pela população e para obter números absolutos de crianças vacinadas e não vacinadas/sem doses.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Imunização infantil:
Gráficos adicionais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665697"/>
              <a:ext cx="3520101" cy="494238"/>
            </a:xfrm>
            <a:custGeom>
              <a:avLst/>
              <a:pathLst>
                <a:path w="3520101" h="494238">
                  <a:moveTo>
                    <a:pt x="0" y="0"/>
                  </a:moveTo>
                  <a:lnTo>
                    <a:pt x="140804" y="164746"/>
                  </a:lnTo>
                  <a:lnTo>
                    <a:pt x="281608" y="494238"/>
                  </a:lnTo>
                  <a:lnTo>
                    <a:pt x="422412" y="494238"/>
                  </a:lnTo>
                  <a:lnTo>
                    <a:pt x="563216" y="0"/>
                  </a:lnTo>
                  <a:lnTo>
                    <a:pt x="704020" y="329492"/>
                  </a:lnTo>
                  <a:lnTo>
                    <a:pt x="844824" y="164746"/>
                  </a:lnTo>
                  <a:lnTo>
                    <a:pt x="985628" y="164746"/>
                  </a:lnTo>
                  <a:lnTo>
                    <a:pt x="1126432" y="164746"/>
                  </a:lnTo>
                  <a:lnTo>
                    <a:pt x="1267236" y="329492"/>
                  </a:lnTo>
                  <a:lnTo>
                    <a:pt x="1408040" y="329492"/>
                  </a:lnTo>
                  <a:lnTo>
                    <a:pt x="1548844" y="494238"/>
                  </a:lnTo>
                  <a:lnTo>
                    <a:pt x="1689648" y="329492"/>
                  </a:lnTo>
                  <a:lnTo>
                    <a:pt x="1830452" y="329492"/>
                  </a:lnTo>
                  <a:lnTo>
                    <a:pt x="1971256" y="329492"/>
                  </a:lnTo>
                  <a:lnTo>
                    <a:pt x="2112061" y="329492"/>
                  </a:lnTo>
                  <a:lnTo>
                    <a:pt x="2252865" y="329492"/>
                  </a:lnTo>
                  <a:lnTo>
                    <a:pt x="2393669" y="329492"/>
                  </a:lnTo>
                  <a:lnTo>
                    <a:pt x="2534473" y="494238"/>
                  </a:lnTo>
                  <a:lnTo>
                    <a:pt x="2675277" y="494238"/>
                  </a:lnTo>
                  <a:lnTo>
                    <a:pt x="2816081" y="494238"/>
                  </a:lnTo>
                  <a:lnTo>
                    <a:pt x="2956885" y="494238"/>
                  </a:lnTo>
                  <a:lnTo>
                    <a:pt x="3097689" y="494238"/>
                  </a:lnTo>
                  <a:lnTo>
                    <a:pt x="3238493" y="494238"/>
                  </a:lnTo>
                  <a:lnTo>
                    <a:pt x="3379297" y="494238"/>
                  </a:lnTo>
                  <a:lnTo>
                    <a:pt x="3520101" y="494238"/>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500951"/>
              <a:ext cx="3520101" cy="494238"/>
            </a:xfrm>
            <a:custGeom>
              <a:avLst/>
              <a:pathLst>
                <a:path w="3520101" h="494238">
                  <a:moveTo>
                    <a:pt x="0" y="0"/>
                  </a:moveTo>
                  <a:lnTo>
                    <a:pt x="140804" y="329492"/>
                  </a:lnTo>
                  <a:lnTo>
                    <a:pt x="281608" y="329492"/>
                  </a:lnTo>
                  <a:lnTo>
                    <a:pt x="422412" y="494238"/>
                  </a:lnTo>
                  <a:lnTo>
                    <a:pt x="563216" y="329492"/>
                  </a:lnTo>
                  <a:lnTo>
                    <a:pt x="704020" y="329492"/>
                  </a:lnTo>
                  <a:lnTo>
                    <a:pt x="844824" y="494238"/>
                  </a:lnTo>
                  <a:lnTo>
                    <a:pt x="985628" y="329492"/>
                  </a:lnTo>
                  <a:lnTo>
                    <a:pt x="1126432" y="494238"/>
                  </a:lnTo>
                  <a:lnTo>
                    <a:pt x="1267236" y="329492"/>
                  </a:lnTo>
                  <a:lnTo>
                    <a:pt x="1408040" y="329492"/>
                  </a:lnTo>
                  <a:lnTo>
                    <a:pt x="1548844" y="494238"/>
                  </a:lnTo>
                  <a:lnTo>
                    <a:pt x="1689648" y="329492"/>
                  </a:lnTo>
                  <a:lnTo>
                    <a:pt x="1830452" y="164746"/>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164746"/>
                  </a:lnTo>
                  <a:lnTo>
                    <a:pt x="3238493" y="164746"/>
                  </a:lnTo>
                  <a:lnTo>
                    <a:pt x="3379297" y="164746"/>
                  </a:lnTo>
                  <a:lnTo>
                    <a:pt x="3520101" y="164746"/>
                  </a:lnTo>
                </a:path>
              </a:pathLst>
            </a:custGeom>
            <a:ln w="27101" cap="flat">
              <a:solidFill>
                <a:srgbClr val="00833D">
                  <a:alpha val="80000"/>
                </a:srgbClr>
              </a:solidFill>
              <a:prstDash val="solid"/>
              <a:round/>
            </a:ln>
          </p:spPr>
          <p:txBody>
            <a:bodyPr/>
            <a:lstStyle/>
            <a:p/>
          </p:txBody>
        </p:sp>
        <p:sp>
          <p:nvSpPr>
            <p:cNvPr id="23" name="pl23"/>
            <p:cNvSpPr/>
            <p:nvPr/>
          </p:nvSpPr>
          <p:spPr>
            <a:xfrm>
              <a:off x="943464" y="4665697"/>
              <a:ext cx="3520101" cy="494238"/>
            </a:xfrm>
            <a:custGeom>
              <a:avLst/>
              <a:pathLst>
                <a:path w="3520101" h="494238">
                  <a:moveTo>
                    <a:pt x="0" y="0"/>
                  </a:moveTo>
                  <a:lnTo>
                    <a:pt x="140804" y="164746"/>
                  </a:lnTo>
                  <a:lnTo>
                    <a:pt x="281608" y="494238"/>
                  </a:lnTo>
                  <a:lnTo>
                    <a:pt x="422412" y="494238"/>
                  </a:lnTo>
                  <a:lnTo>
                    <a:pt x="563216" y="0"/>
                  </a:lnTo>
                  <a:lnTo>
                    <a:pt x="704020" y="329492"/>
                  </a:lnTo>
                  <a:lnTo>
                    <a:pt x="844824" y="164746"/>
                  </a:lnTo>
                  <a:lnTo>
                    <a:pt x="985628" y="164746"/>
                  </a:lnTo>
                  <a:lnTo>
                    <a:pt x="1126432" y="164746"/>
                  </a:lnTo>
                  <a:lnTo>
                    <a:pt x="1267236" y="329492"/>
                  </a:lnTo>
                  <a:lnTo>
                    <a:pt x="1408040" y="329492"/>
                  </a:lnTo>
                  <a:lnTo>
                    <a:pt x="1548844" y="494238"/>
                  </a:lnTo>
                  <a:lnTo>
                    <a:pt x="1689648" y="329492"/>
                  </a:lnTo>
                  <a:lnTo>
                    <a:pt x="1830452" y="329492"/>
                  </a:lnTo>
                  <a:lnTo>
                    <a:pt x="1971256" y="329492"/>
                  </a:lnTo>
                  <a:lnTo>
                    <a:pt x="2112061" y="329492"/>
                  </a:lnTo>
                  <a:lnTo>
                    <a:pt x="2252865" y="329492"/>
                  </a:lnTo>
                  <a:lnTo>
                    <a:pt x="2393669" y="329492"/>
                  </a:lnTo>
                  <a:lnTo>
                    <a:pt x="2534473" y="494238"/>
                  </a:lnTo>
                  <a:lnTo>
                    <a:pt x="2675277" y="494238"/>
                  </a:lnTo>
                  <a:lnTo>
                    <a:pt x="2816081" y="494238"/>
                  </a:lnTo>
                  <a:lnTo>
                    <a:pt x="2956885" y="494238"/>
                  </a:lnTo>
                  <a:lnTo>
                    <a:pt x="3097689" y="494238"/>
                  </a:lnTo>
                  <a:lnTo>
                    <a:pt x="3238493" y="494238"/>
                  </a:lnTo>
                  <a:lnTo>
                    <a:pt x="3379297" y="494238"/>
                  </a:lnTo>
                  <a:lnTo>
                    <a:pt x="3520101" y="494238"/>
                  </a:lnTo>
                </a:path>
              </a:pathLst>
            </a:custGeom>
            <a:ln w="43362" cap="flat">
              <a:solidFill>
                <a:srgbClr val="000000">
                  <a:alpha val="100000"/>
                </a:srgbClr>
              </a:solidFill>
              <a:prstDash val="solid"/>
              <a:round/>
            </a:ln>
          </p:spPr>
          <p:txBody>
            <a:bodyPr/>
            <a:lstStyle/>
            <a:p/>
          </p:txBody>
        </p:sp>
        <p:sp>
          <p:nvSpPr>
            <p:cNvPr id="24" name="pl24"/>
            <p:cNvSpPr/>
            <p:nvPr/>
          </p:nvSpPr>
          <p:spPr>
            <a:xfrm>
              <a:off x="943464" y="4665697"/>
              <a:ext cx="3520101" cy="494238"/>
            </a:xfrm>
            <a:custGeom>
              <a:avLst/>
              <a:pathLst>
                <a:path w="3520101" h="494238">
                  <a:moveTo>
                    <a:pt x="0" y="0"/>
                  </a:moveTo>
                  <a:lnTo>
                    <a:pt x="140804" y="164746"/>
                  </a:lnTo>
                  <a:lnTo>
                    <a:pt x="281608" y="494238"/>
                  </a:lnTo>
                  <a:lnTo>
                    <a:pt x="422412" y="494238"/>
                  </a:lnTo>
                  <a:lnTo>
                    <a:pt x="563216" y="0"/>
                  </a:lnTo>
                  <a:lnTo>
                    <a:pt x="704020" y="329492"/>
                  </a:lnTo>
                  <a:lnTo>
                    <a:pt x="844824" y="164746"/>
                  </a:lnTo>
                  <a:lnTo>
                    <a:pt x="985628" y="164746"/>
                  </a:lnTo>
                  <a:lnTo>
                    <a:pt x="1126432" y="164746"/>
                  </a:lnTo>
                  <a:lnTo>
                    <a:pt x="1267236" y="329492"/>
                  </a:lnTo>
                  <a:lnTo>
                    <a:pt x="1408040" y="329492"/>
                  </a:lnTo>
                  <a:lnTo>
                    <a:pt x="1548844" y="494238"/>
                  </a:lnTo>
                  <a:lnTo>
                    <a:pt x="1689648" y="329492"/>
                  </a:lnTo>
                  <a:lnTo>
                    <a:pt x="1830452" y="329492"/>
                  </a:lnTo>
                  <a:lnTo>
                    <a:pt x="1971256" y="329492"/>
                  </a:lnTo>
                  <a:lnTo>
                    <a:pt x="2112061" y="329492"/>
                  </a:lnTo>
                  <a:lnTo>
                    <a:pt x="2252865" y="329492"/>
                  </a:lnTo>
                  <a:lnTo>
                    <a:pt x="2393669" y="329492"/>
                  </a:lnTo>
                  <a:lnTo>
                    <a:pt x="2534473" y="494238"/>
                  </a:lnTo>
                  <a:lnTo>
                    <a:pt x="2675277" y="494238"/>
                  </a:lnTo>
                  <a:lnTo>
                    <a:pt x="2816081" y="494238"/>
                  </a:lnTo>
                  <a:lnTo>
                    <a:pt x="2956885" y="494238"/>
                  </a:lnTo>
                  <a:lnTo>
                    <a:pt x="3097689" y="494238"/>
                  </a:lnTo>
                  <a:lnTo>
                    <a:pt x="3238493" y="494238"/>
                  </a:lnTo>
                  <a:lnTo>
                    <a:pt x="3379297" y="494238"/>
                  </a:lnTo>
                  <a:lnTo>
                    <a:pt x="3520101" y="494238"/>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1588995"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229301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299703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560252"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4273"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Taxa de abandono (%)</a:t>
              </a:r>
            </a:p>
          </p:txBody>
        </p:sp>
        <p:sp>
          <p:nvSpPr>
            <p:cNvPr id="61" name="pl61"/>
            <p:cNvSpPr/>
            <p:nvPr/>
          </p:nvSpPr>
          <p:spPr>
            <a:xfrm>
              <a:off x="125170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5170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13066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9311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18802" y="6093143"/>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66" name="tx66"/>
            <p:cNvSpPr/>
            <p:nvPr/>
          </p:nvSpPr>
          <p:spPr>
            <a:xfrm>
              <a:off x="239776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60218"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229236" y="1660113"/>
              <a:ext cx="948556"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e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182980"/>
              <a:ext cx="3520101" cy="1976955"/>
            </a:xfrm>
            <a:custGeom>
              <a:avLst/>
              <a:pathLst>
                <a:path w="3520101" h="1976955">
                  <a:moveTo>
                    <a:pt x="0" y="0"/>
                  </a:moveTo>
                  <a:lnTo>
                    <a:pt x="140804" y="494238"/>
                  </a:lnTo>
                  <a:lnTo>
                    <a:pt x="281608" y="1153224"/>
                  </a:lnTo>
                  <a:lnTo>
                    <a:pt x="422412" y="1482716"/>
                  </a:lnTo>
                  <a:lnTo>
                    <a:pt x="563216" y="1482716"/>
                  </a:lnTo>
                  <a:lnTo>
                    <a:pt x="704020" y="1812209"/>
                  </a:lnTo>
                  <a:lnTo>
                    <a:pt x="844824" y="1647463"/>
                  </a:lnTo>
                  <a:lnTo>
                    <a:pt x="985628" y="1317970"/>
                  </a:lnTo>
                  <a:lnTo>
                    <a:pt x="1126432" y="1647463"/>
                  </a:lnTo>
                  <a:lnTo>
                    <a:pt x="1267236" y="1647463"/>
                  </a:lnTo>
                  <a:lnTo>
                    <a:pt x="1408040" y="1482716"/>
                  </a:lnTo>
                  <a:lnTo>
                    <a:pt x="1548844" y="1976955"/>
                  </a:lnTo>
                  <a:lnTo>
                    <a:pt x="1689648" y="1647463"/>
                  </a:lnTo>
                  <a:lnTo>
                    <a:pt x="1830452" y="1812209"/>
                  </a:lnTo>
                  <a:lnTo>
                    <a:pt x="1971256" y="1812209"/>
                  </a:lnTo>
                  <a:lnTo>
                    <a:pt x="2112061" y="1812209"/>
                  </a:lnTo>
                  <a:lnTo>
                    <a:pt x="2252865" y="1812209"/>
                  </a:lnTo>
                  <a:lnTo>
                    <a:pt x="2393669" y="1812209"/>
                  </a:lnTo>
                  <a:lnTo>
                    <a:pt x="2534473" y="1976955"/>
                  </a:lnTo>
                  <a:lnTo>
                    <a:pt x="2675277" y="1976955"/>
                  </a:lnTo>
                  <a:lnTo>
                    <a:pt x="2816081" y="1976955"/>
                  </a:lnTo>
                  <a:lnTo>
                    <a:pt x="2956885" y="1812209"/>
                  </a:lnTo>
                  <a:lnTo>
                    <a:pt x="3097689" y="1812209"/>
                  </a:lnTo>
                  <a:lnTo>
                    <a:pt x="3238493" y="1812209"/>
                  </a:lnTo>
                  <a:lnTo>
                    <a:pt x="3379297" y="1976955"/>
                  </a:lnTo>
                  <a:lnTo>
                    <a:pt x="3520101" y="1812209"/>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4336204"/>
              <a:ext cx="3520101" cy="329492"/>
            </a:xfrm>
            <a:custGeom>
              <a:avLst/>
              <a:pathLst>
                <a:path w="3520101" h="329492">
                  <a:moveTo>
                    <a:pt x="0" y="0"/>
                  </a:moveTo>
                  <a:lnTo>
                    <a:pt x="140804" y="0"/>
                  </a:lnTo>
                  <a:lnTo>
                    <a:pt x="281608" y="164746"/>
                  </a:lnTo>
                  <a:lnTo>
                    <a:pt x="422412" y="164746"/>
                  </a:lnTo>
                  <a:lnTo>
                    <a:pt x="563216" y="164746"/>
                  </a:lnTo>
                  <a:lnTo>
                    <a:pt x="704020" y="164746"/>
                  </a:lnTo>
                  <a:lnTo>
                    <a:pt x="844824" y="164746"/>
                  </a:lnTo>
                  <a:lnTo>
                    <a:pt x="985628" y="164746"/>
                  </a:lnTo>
                  <a:lnTo>
                    <a:pt x="1126432" y="164746"/>
                  </a:lnTo>
                  <a:lnTo>
                    <a:pt x="1267236" y="0"/>
                  </a:lnTo>
                  <a:lnTo>
                    <a:pt x="1408040" y="164746"/>
                  </a:lnTo>
                  <a:lnTo>
                    <a:pt x="1548844" y="164746"/>
                  </a:lnTo>
                  <a:lnTo>
                    <a:pt x="1689648" y="164746"/>
                  </a:lnTo>
                  <a:lnTo>
                    <a:pt x="1830452" y="329492"/>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329492"/>
                  </a:lnTo>
                  <a:lnTo>
                    <a:pt x="3238493" y="329492"/>
                  </a:lnTo>
                  <a:lnTo>
                    <a:pt x="3379297" y="329492"/>
                  </a:lnTo>
                  <a:lnTo>
                    <a:pt x="3520101" y="329492"/>
                  </a:lnTo>
                </a:path>
              </a:pathLst>
            </a:custGeom>
            <a:ln w="27101" cap="flat">
              <a:solidFill>
                <a:srgbClr val="00833D">
                  <a:alpha val="80000"/>
                </a:srgbClr>
              </a:solidFill>
              <a:prstDash val="solid"/>
              <a:round/>
            </a:ln>
          </p:spPr>
          <p:txBody>
            <a:bodyPr/>
            <a:lstStyle/>
            <a:p/>
          </p:txBody>
        </p:sp>
        <p:sp>
          <p:nvSpPr>
            <p:cNvPr id="87" name="pl87"/>
            <p:cNvSpPr/>
            <p:nvPr/>
          </p:nvSpPr>
          <p:spPr>
            <a:xfrm>
              <a:off x="5308715" y="3182980"/>
              <a:ext cx="3520101" cy="1976955"/>
            </a:xfrm>
            <a:custGeom>
              <a:avLst/>
              <a:pathLst>
                <a:path w="3520101" h="1976955">
                  <a:moveTo>
                    <a:pt x="0" y="0"/>
                  </a:moveTo>
                  <a:lnTo>
                    <a:pt x="140804" y="494238"/>
                  </a:lnTo>
                  <a:lnTo>
                    <a:pt x="281608" y="1153224"/>
                  </a:lnTo>
                  <a:lnTo>
                    <a:pt x="422412" y="1482716"/>
                  </a:lnTo>
                  <a:lnTo>
                    <a:pt x="563216" y="1482716"/>
                  </a:lnTo>
                  <a:lnTo>
                    <a:pt x="704020" y="1812209"/>
                  </a:lnTo>
                  <a:lnTo>
                    <a:pt x="844824" y="1647463"/>
                  </a:lnTo>
                  <a:lnTo>
                    <a:pt x="985628" y="1317970"/>
                  </a:lnTo>
                  <a:lnTo>
                    <a:pt x="1126432" y="1647463"/>
                  </a:lnTo>
                  <a:lnTo>
                    <a:pt x="1267236" y="1647463"/>
                  </a:lnTo>
                  <a:lnTo>
                    <a:pt x="1408040" y="1482716"/>
                  </a:lnTo>
                  <a:lnTo>
                    <a:pt x="1548844" y="1976955"/>
                  </a:lnTo>
                  <a:lnTo>
                    <a:pt x="1689648" y="1647463"/>
                  </a:lnTo>
                  <a:lnTo>
                    <a:pt x="1830452" y="1812209"/>
                  </a:lnTo>
                  <a:lnTo>
                    <a:pt x="1971256" y="1812209"/>
                  </a:lnTo>
                  <a:lnTo>
                    <a:pt x="2112061" y="1812209"/>
                  </a:lnTo>
                  <a:lnTo>
                    <a:pt x="2252865" y="1812209"/>
                  </a:lnTo>
                  <a:lnTo>
                    <a:pt x="2393669" y="1812209"/>
                  </a:lnTo>
                  <a:lnTo>
                    <a:pt x="2534473" y="1976955"/>
                  </a:lnTo>
                  <a:lnTo>
                    <a:pt x="2675277" y="1976955"/>
                  </a:lnTo>
                  <a:lnTo>
                    <a:pt x="2816081" y="1976955"/>
                  </a:lnTo>
                  <a:lnTo>
                    <a:pt x="2956885" y="1812209"/>
                  </a:lnTo>
                  <a:lnTo>
                    <a:pt x="3097689" y="1812209"/>
                  </a:lnTo>
                  <a:lnTo>
                    <a:pt x="3238493" y="1812209"/>
                  </a:lnTo>
                  <a:lnTo>
                    <a:pt x="3379297" y="1976955"/>
                  </a:lnTo>
                  <a:lnTo>
                    <a:pt x="3520101" y="1812209"/>
                  </a:lnTo>
                </a:path>
              </a:pathLst>
            </a:custGeom>
            <a:ln w="43362" cap="flat">
              <a:solidFill>
                <a:srgbClr val="000000">
                  <a:alpha val="100000"/>
                </a:srgbClr>
              </a:solidFill>
              <a:prstDash val="solid"/>
              <a:round/>
            </a:ln>
          </p:spPr>
          <p:txBody>
            <a:bodyPr/>
            <a:lstStyle/>
            <a:p/>
          </p:txBody>
        </p:sp>
        <p:sp>
          <p:nvSpPr>
            <p:cNvPr id="88" name="pl88"/>
            <p:cNvSpPr/>
            <p:nvPr/>
          </p:nvSpPr>
          <p:spPr>
            <a:xfrm>
              <a:off x="5308715" y="3182980"/>
              <a:ext cx="3520101" cy="1976955"/>
            </a:xfrm>
            <a:custGeom>
              <a:avLst/>
              <a:pathLst>
                <a:path w="3520101" h="1976955">
                  <a:moveTo>
                    <a:pt x="0" y="0"/>
                  </a:moveTo>
                  <a:lnTo>
                    <a:pt x="140804" y="494238"/>
                  </a:lnTo>
                  <a:lnTo>
                    <a:pt x="281608" y="1153224"/>
                  </a:lnTo>
                  <a:lnTo>
                    <a:pt x="422412" y="1482716"/>
                  </a:lnTo>
                  <a:lnTo>
                    <a:pt x="563216" y="1482716"/>
                  </a:lnTo>
                  <a:lnTo>
                    <a:pt x="704020" y="1812209"/>
                  </a:lnTo>
                  <a:lnTo>
                    <a:pt x="844824" y="1647463"/>
                  </a:lnTo>
                  <a:lnTo>
                    <a:pt x="985628" y="1317970"/>
                  </a:lnTo>
                  <a:lnTo>
                    <a:pt x="1126432" y="1647463"/>
                  </a:lnTo>
                  <a:lnTo>
                    <a:pt x="1267236" y="1647463"/>
                  </a:lnTo>
                  <a:lnTo>
                    <a:pt x="1408040" y="1482716"/>
                  </a:lnTo>
                  <a:lnTo>
                    <a:pt x="1548844" y="1976955"/>
                  </a:lnTo>
                  <a:lnTo>
                    <a:pt x="1689648" y="1647463"/>
                  </a:lnTo>
                  <a:lnTo>
                    <a:pt x="1830452" y="1812209"/>
                  </a:lnTo>
                  <a:lnTo>
                    <a:pt x="1971256" y="1812209"/>
                  </a:lnTo>
                  <a:lnTo>
                    <a:pt x="2112061" y="1812209"/>
                  </a:lnTo>
                  <a:lnTo>
                    <a:pt x="2252865" y="1812209"/>
                  </a:lnTo>
                  <a:lnTo>
                    <a:pt x="2393669" y="1812209"/>
                  </a:lnTo>
                  <a:lnTo>
                    <a:pt x="2534473" y="1976955"/>
                  </a:lnTo>
                  <a:lnTo>
                    <a:pt x="2675277" y="1976955"/>
                  </a:lnTo>
                  <a:lnTo>
                    <a:pt x="2816081" y="1976955"/>
                  </a:lnTo>
                  <a:lnTo>
                    <a:pt x="2956885" y="1812209"/>
                  </a:lnTo>
                  <a:lnTo>
                    <a:pt x="3097689" y="1812209"/>
                  </a:lnTo>
                  <a:lnTo>
                    <a:pt x="3238493" y="1812209"/>
                  </a:lnTo>
                  <a:lnTo>
                    <a:pt x="3379297" y="1976955"/>
                  </a:lnTo>
                  <a:lnTo>
                    <a:pt x="3520101" y="1812209"/>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68874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262217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265223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99" name="pg99"/>
            <p:cNvSpPr/>
            <p:nvPr/>
          </p:nvSpPr>
          <p:spPr>
            <a:xfrm>
              <a:off x="595424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658267"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7362287"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5" name="pg105"/>
            <p:cNvSpPr/>
            <p:nvPr/>
          </p:nvSpPr>
          <p:spPr>
            <a:xfrm>
              <a:off x="7925503"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9524"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0328"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Taxa de abandono (%)</a:t>
              </a:r>
            </a:p>
          </p:txBody>
        </p:sp>
        <p:sp>
          <p:nvSpPr>
            <p:cNvPr id="125" name="pl125"/>
            <p:cNvSpPr/>
            <p:nvPr/>
          </p:nvSpPr>
          <p:spPr>
            <a:xfrm>
              <a:off x="561695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1695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9591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5837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884053" y="6093143"/>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130" name="tx130"/>
            <p:cNvSpPr/>
            <p:nvPr/>
          </p:nvSpPr>
          <p:spPr>
            <a:xfrm>
              <a:off x="676301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525469"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577558" y="1658774"/>
              <a:ext cx="98241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e MCV1</a:t>
              </a:r>
            </a:p>
          </p:txBody>
        </p:sp>
        <p:sp>
          <p:nvSpPr>
            <p:cNvPr id="133" name="tx133"/>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34" name="tx134"/>
            <p:cNvSpPr/>
            <p:nvPr/>
          </p:nvSpPr>
          <p:spPr>
            <a:xfrm>
              <a:off x="5441926" y="6518903"/>
              <a:ext cx="3562895" cy="1032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Classificação de desistência: &lt;5% = baixa, 5-10% = média, &gt;10% = alta</a:t>
              </a:r>
            </a:p>
          </p:txBody>
        </p:sp>
        <p:sp>
          <p:nvSpPr>
            <p:cNvPr id="135" name="tx135"/>
            <p:cNvSpPr/>
            <p:nvPr/>
          </p:nvSpPr>
          <p:spPr>
            <a:xfrm>
              <a:off x="1881053" y="1334230"/>
              <a:ext cx="565621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As crianças com dose zero são aquelas que não receberam a vacina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As taxas de abandono mostram a percentagem de crianças que receberam a DTP1, mas não a DTP3/MCV1. Taxas de abandono baixas indicam uma elevada retenção de crianças nos programas de imunização.
Este gráfico mostra as tendências nas taxas de abandono entre a DTP1 e a DTP3, e entre a DTP1 e a MCV1.
Em 2025, praticamente todas as crianças que receberam a DTP1 também receberam a DTP3 (à esquerda), e 1% das crianças que receberam a DTP1 não receberam a MCV1 (à direita).
A ausência de desistência da vacina DTP indica uma capacidade muito boa de administrar uma série completa de vacinas nos primeiros anos de vida. A baixa taxa de desistência da combinação DTP-MCV indica uma boa retenção nos programas de imunização e a capacidade de administrar um ciclo completo de vacinas na infância (até um ano).
Em 2025, a taxa de abandono da vacina DTP em Portugal foi inferior à taxa global, enquanto a taxa de abandono da combinação DTP-MCV foi inferior à taxa global.</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Em 2025, a taxa de abandono da série DTP1-DTP3 foi nula (0 %) e a da série DTP1-MCV1 foi baixa (1 %) em Portugal, o que indica uma capacidade muito boa de administrar a série primária numa fase precoce, mas uma boa capacidade de garantir a administração do ciclo completo de vacinas durante a infância.</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1281159" cy="250248"/>
            </a:xfrm>
            <a:custGeom>
              <a:avLst/>
              <a:pathLst>
                <a:path w="1281159" h="250248">
                  <a:moveTo>
                    <a:pt x="0" y="236345"/>
                  </a:moveTo>
                  <a:lnTo>
                    <a:pt x="85410" y="236345"/>
                  </a:lnTo>
                  <a:lnTo>
                    <a:pt x="170821" y="250248"/>
                  </a:lnTo>
                  <a:lnTo>
                    <a:pt x="256231" y="250248"/>
                  </a:lnTo>
                  <a:lnTo>
                    <a:pt x="341642" y="222442"/>
                  </a:lnTo>
                  <a:lnTo>
                    <a:pt x="427053" y="139026"/>
                  </a:lnTo>
                  <a:lnTo>
                    <a:pt x="512463" y="0"/>
                  </a:lnTo>
                  <a:lnTo>
                    <a:pt x="597874" y="13902"/>
                  </a:lnTo>
                  <a:lnTo>
                    <a:pt x="683284" y="13902"/>
                  </a:lnTo>
                  <a:lnTo>
                    <a:pt x="768695" y="13902"/>
                  </a:lnTo>
                  <a:lnTo>
                    <a:pt x="854106" y="41708"/>
                  </a:lnTo>
                  <a:lnTo>
                    <a:pt x="939516" y="27805"/>
                  </a:lnTo>
                  <a:lnTo>
                    <a:pt x="1024927" y="0"/>
                  </a:lnTo>
                  <a:lnTo>
                    <a:pt x="1110337" y="0"/>
                  </a:lnTo>
                  <a:lnTo>
                    <a:pt x="1195748" y="0"/>
                  </a:lnTo>
                  <a:lnTo>
                    <a:pt x="1281159" y="13902"/>
                  </a:lnTo>
                </a:path>
              </a:pathLst>
            </a:custGeom>
            <a:ln w="27101" cap="flat">
              <a:solidFill>
                <a:srgbClr val="1CABE2">
                  <a:alpha val="100000"/>
                </a:srgbClr>
              </a:solidFill>
              <a:prstDash val="solid"/>
              <a:round/>
            </a:ln>
          </p:spPr>
          <p:txBody>
            <a:bodyPr/>
            <a:lstStyle/>
            <a:p/>
          </p:txBody>
        </p:sp>
        <p:sp>
          <p:nvSpPr>
            <p:cNvPr id="24" name="pt24"/>
            <p:cNvSpPr/>
            <p:nvPr/>
          </p:nvSpPr>
          <p:spPr>
            <a:xfrm>
              <a:off x="1038054"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2693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tx40"/>
            <p:cNvSpPr/>
            <p:nvPr/>
          </p:nvSpPr>
          <p:spPr>
            <a:xfrm>
              <a:off x="904174" y="2181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41" name="pl41"/>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2" name="pl42"/>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3" name="pl43"/>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4" name="pl44"/>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5" name="pl45"/>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6" name="pl46"/>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7" name="pl47"/>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8" name="pl48"/>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9" name="pl49"/>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0" name="pl50"/>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1" name="pl51"/>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2" name="pl52"/>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3" name="pl53"/>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2337263" y="4003836"/>
              <a:ext cx="854106" cy="0"/>
            </a:xfrm>
            <a:custGeom>
              <a:avLst/>
              <a:pathLst>
                <a:path w="854106"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61" name="pt61"/>
            <p:cNvSpPr/>
            <p:nvPr/>
          </p:nvSpPr>
          <p:spPr>
            <a:xfrm>
              <a:off x="231921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2" name="pt62"/>
            <p:cNvSpPr/>
            <p:nvPr/>
          </p:nvSpPr>
          <p:spPr>
            <a:xfrm>
              <a:off x="240462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3" name="pt63"/>
            <p:cNvSpPr/>
            <p:nvPr/>
          </p:nvSpPr>
          <p:spPr>
            <a:xfrm>
              <a:off x="249003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4" name="pt64"/>
            <p:cNvSpPr/>
            <p:nvPr/>
          </p:nvSpPr>
          <p:spPr>
            <a:xfrm>
              <a:off x="257544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5" name="pt65"/>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6" name="pt66"/>
            <p:cNvSpPr/>
            <p:nvPr/>
          </p:nvSpPr>
          <p:spPr>
            <a:xfrm>
              <a:off x="27462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7" name="pt67"/>
            <p:cNvSpPr/>
            <p:nvPr/>
          </p:nvSpPr>
          <p:spPr>
            <a:xfrm>
              <a:off x="283167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8" name="pt68"/>
            <p:cNvSpPr/>
            <p:nvPr/>
          </p:nvSpPr>
          <p:spPr>
            <a:xfrm>
              <a:off x="29170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9" name="pt69"/>
            <p:cNvSpPr/>
            <p:nvPr/>
          </p:nvSpPr>
          <p:spPr>
            <a:xfrm>
              <a:off x="300249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0" name="pt70"/>
            <p:cNvSpPr/>
            <p:nvPr/>
          </p:nvSpPr>
          <p:spPr>
            <a:xfrm>
              <a:off x="30879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1" name="pt71"/>
            <p:cNvSpPr/>
            <p:nvPr/>
          </p:nvSpPr>
          <p:spPr>
            <a:xfrm>
              <a:off x="31733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2" name="tx72"/>
            <p:cNvSpPr/>
            <p:nvPr/>
          </p:nvSpPr>
          <p:spPr>
            <a:xfrm>
              <a:off x="2185333"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3" name="tx73"/>
            <p:cNvSpPr/>
            <p:nvPr/>
          </p:nvSpPr>
          <p:spPr>
            <a:xfrm>
              <a:off x="3223926"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4" name="tx74"/>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3051698"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6" name="pl76"/>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0292" y="2037162"/>
              <a:ext cx="2135265" cy="69513"/>
            </a:xfrm>
            <a:custGeom>
              <a:avLst/>
              <a:pathLst>
                <a:path w="2135265" h="69513">
                  <a:moveTo>
                    <a:pt x="0" y="0"/>
                  </a:moveTo>
                  <a:lnTo>
                    <a:pt x="85410" y="0"/>
                  </a:lnTo>
                  <a:lnTo>
                    <a:pt x="170821" y="13902"/>
                  </a:lnTo>
                  <a:lnTo>
                    <a:pt x="256231" y="0"/>
                  </a:lnTo>
                  <a:lnTo>
                    <a:pt x="341642" y="13902"/>
                  </a:lnTo>
                  <a:lnTo>
                    <a:pt x="427053" y="69513"/>
                  </a:lnTo>
                  <a:lnTo>
                    <a:pt x="512463" y="0"/>
                  </a:lnTo>
                  <a:lnTo>
                    <a:pt x="597874" y="0"/>
                  </a:lnTo>
                  <a:lnTo>
                    <a:pt x="683284" y="0"/>
                  </a:lnTo>
                  <a:lnTo>
                    <a:pt x="768695" y="27805"/>
                  </a:lnTo>
                  <a:lnTo>
                    <a:pt x="854106" y="0"/>
                  </a:lnTo>
                  <a:lnTo>
                    <a:pt x="939516" y="27805"/>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96" name="pt96"/>
            <p:cNvSpPr/>
            <p:nvPr/>
          </p:nvSpPr>
          <p:spPr>
            <a:xfrm>
              <a:off x="383224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400306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408847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pt100"/>
            <p:cNvSpPr/>
            <p:nvPr/>
          </p:nvSpPr>
          <p:spPr>
            <a:xfrm>
              <a:off x="417388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1" name="pt101"/>
            <p:cNvSpPr/>
            <p:nvPr/>
          </p:nvSpPr>
          <p:spPr>
            <a:xfrm>
              <a:off x="425929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2" name="pt102"/>
            <p:cNvSpPr/>
            <p:nvPr/>
          </p:nvSpPr>
          <p:spPr>
            <a:xfrm>
              <a:off x="434470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3" name="pt103"/>
            <p:cNvSpPr/>
            <p:nvPr/>
          </p:nvSpPr>
          <p:spPr>
            <a:xfrm>
              <a:off x="443011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4" name="pt104"/>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5" name="pt105"/>
            <p:cNvSpPr/>
            <p:nvPr/>
          </p:nvSpPr>
          <p:spPr>
            <a:xfrm>
              <a:off x="460093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6" name="pt106"/>
            <p:cNvSpPr/>
            <p:nvPr/>
          </p:nvSpPr>
          <p:spPr>
            <a:xfrm>
              <a:off x="468634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477175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511340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519881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528422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554045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56258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571127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57966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588209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596750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tx122"/>
            <p:cNvSpPr/>
            <p:nvPr/>
          </p:nvSpPr>
          <p:spPr>
            <a:xfrm>
              <a:off x="3698362"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6018113"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4" name="tx124"/>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5" name="tx125"/>
            <p:cNvSpPr/>
            <p:nvPr/>
          </p:nvSpPr>
          <p:spPr>
            <a:xfrm>
              <a:off x="584588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6" name="pl126"/>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850292" y="4003836"/>
              <a:ext cx="2135265" cy="166832"/>
            </a:xfrm>
            <a:custGeom>
              <a:avLst/>
              <a:pathLst>
                <a:path w="2135265" h="166832">
                  <a:moveTo>
                    <a:pt x="0" y="166832"/>
                  </a:moveTo>
                  <a:lnTo>
                    <a:pt x="85410" y="125124"/>
                  </a:lnTo>
                  <a:lnTo>
                    <a:pt x="170821" y="83416"/>
                  </a:lnTo>
                  <a:lnTo>
                    <a:pt x="256231" y="41708"/>
                  </a:lnTo>
                  <a:lnTo>
                    <a:pt x="341642" y="55610"/>
                  </a:lnTo>
                  <a:lnTo>
                    <a:pt x="427053" y="83416"/>
                  </a:lnTo>
                  <a:lnTo>
                    <a:pt x="512463" y="27805"/>
                  </a:lnTo>
                  <a:lnTo>
                    <a:pt x="597874" y="55610"/>
                  </a:lnTo>
                  <a:lnTo>
                    <a:pt x="683284" y="27805"/>
                  </a:lnTo>
                  <a:lnTo>
                    <a:pt x="768695" y="55610"/>
                  </a:lnTo>
                  <a:lnTo>
                    <a:pt x="854106" y="41708"/>
                  </a:lnTo>
                  <a:lnTo>
                    <a:pt x="939516" y="27805"/>
                  </a:lnTo>
                  <a:lnTo>
                    <a:pt x="1024927" y="27805"/>
                  </a:lnTo>
                  <a:lnTo>
                    <a:pt x="1110337" y="13902"/>
                  </a:lnTo>
                  <a:lnTo>
                    <a:pt x="1195748" y="13902"/>
                  </a:lnTo>
                  <a:lnTo>
                    <a:pt x="1281159" y="13902"/>
                  </a:lnTo>
                  <a:lnTo>
                    <a:pt x="1366569" y="13902"/>
                  </a:lnTo>
                  <a:lnTo>
                    <a:pt x="1451980" y="13902"/>
                  </a:lnTo>
                  <a:lnTo>
                    <a:pt x="1537390" y="0"/>
                  </a:lnTo>
                  <a:lnTo>
                    <a:pt x="1622801" y="0"/>
                  </a:lnTo>
                  <a:lnTo>
                    <a:pt x="1708212" y="0"/>
                  </a:lnTo>
                  <a:lnTo>
                    <a:pt x="1793622" y="13902"/>
                  </a:lnTo>
                  <a:lnTo>
                    <a:pt x="1879033" y="13902"/>
                  </a:lnTo>
                  <a:lnTo>
                    <a:pt x="1964443" y="13902"/>
                  </a:lnTo>
                  <a:lnTo>
                    <a:pt x="2049854" y="0"/>
                  </a:lnTo>
                  <a:lnTo>
                    <a:pt x="2135265" y="13902"/>
                  </a:lnTo>
                </a:path>
              </a:pathLst>
            </a:custGeom>
            <a:ln w="27101" cap="flat">
              <a:solidFill>
                <a:srgbClr val="1CABE2">
                  <a:alpha val="100000"/>
                </a:srgbClr>
              </a:solidFill>
              <a:prstDash val="solid"/>
              <a:round/>
            </a:ln>
          </p:spPr>
          <p:txBody>
            <a:bodyPr/>
            <a:lstStyle/>
            <a:p/>
          </p:txBody>
        </p:sp>
        <p:sp>
          <p:nvSpPr>
            <p:cNvPr id="146" name="pt146"/>
            <p:cNvSpPr/>
            <p:nvPr/>
          </p:nvSpPr>
          <p:spPr>
            <a:xfrm>
              <a:off x="3832241"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391765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003062"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08847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17388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25929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34470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43011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51552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60093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68634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77175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85716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94257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02798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11340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19881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28422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36963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45504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54045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62586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71127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79668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88209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96750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tx172"/>
            <p:cNvSpPr/>
            <p:nvPr/>
          </p:nvSpPr>
          <p:spPr>
            <a:xfrm>
              <a:off x="3698362" y="4078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73" name="tx173"/>
            <p:cNvSpPr/>
            <p:nvPr/>
          </p:nvSpPr>
          <p:spPr>
            <a:xfrm>
              <a:off x="6018113"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4" name="tx174"/>
            <p:cNvSpPr/>
            <p:nvPr/>
          </p:nvSpPr>
          <p:spPr>
            <a:xfrm>
              <a:off x="5418832"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5" name="tx175"/>
            <p:cNvSpPr/>
            <p:nvPr/>
          </p:nvSpPr>
          <p:spPr>
            <a:xfrm>
              <a:off x="584588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6" name="pl176"/>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644479" y="2037162"/>
              <a:ext cx="2135265" cy="83416"/>
            </a:xfrm>
            <a:custGeom>
              <a:avLst/>
              <a:pathLst>
                <a:path w="2135265" h="83416">
                  <a:moveTo>
                    <a:pt x="0" y="41708"/>
                  </a:moveTo>
                  <a:lnTo>
                    <a:pt x="85410" y="27805"/>
                  </a:lnTo>
                  <a:lnTo>
                    <a:pt x="170821" y="13902"/>
                  </a:lnTo>
                  <a:lnTo>
                    <a:pt x="256231" y="0"/>
                  </a:lnTo>
                  <a:lnTo>
                    <a:pt x="341642" y="55610"/>
                  </a:lnTo>
                  <a:lnTo>
                    <a:pt x="427053" y="83416"/>
                  </a:lnTo>
                  <a:lnTo>
                    <a:pt x="512463" y="27805"/>
                  </a:lnTo>
                  <a:lnTo>
                    <a:pt x="597874" y="27805"/>
                  </a:lnTo>
                  <a:lnTo>
                    <a:pt x="683284" y="27805"/>
                  </a:lnTo>
                  <a:lnTo>
                    <a:pt x="768695" y="41708"/>
                  </a:lnTo>
                  <a:lnTo>
                    <a:pt x="854106" y="13902"/>
                  </a:lnTo>
                  <a:lnTo>
                    <a:pt x="939516" y="27805"/>
                  </a:lnTo>
                  <a:lnTo>
                    <a:pt x="1024927" y="13902"/>
                  </a:lnTo>
                  <a:lnTo>
                    <a:pt x="1110337" y="13902"/>
                  </a:lnTo>
                  <a:lnTo>
                    <a:pt x="1195748" y="13902"/>
                  </a:lnTo>
                  <a:lnTo>
                    <a:pt x="1281159" y="13902"/>
                  </a:lnTo>
                  <a:lnTo>
                    <a:pt x="1366569" y="13902"/>
                  </a:lnTo>
                  <a:lnTo>
                    <a:pt x="1451980" y="13902"/>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96" name="pt196"/>
            <p:cNvSpPr/>
            <p:nvPr/>
          </p:nvSpPr>
          <p:spPr>
            <a:xfrm>
              <a:off x="662642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671183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679724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68826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696807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705348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713889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722430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730971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739512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748053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756594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765135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773676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782217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790758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799299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80784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81638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824923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833464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842005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850546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859087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86762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876169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tx222"/>
            <p:cNvSpPr/>
            <p:nvPr/>
          </p:nvSpPr>
          <p:spPr>
            <a:xfrm>
              <a:off x="6492549"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23" name="tx223"/>
            <p:cNvSpPr/>
            <p:nvPr/>
          </p:nvSpPr>
          <p:spPr>
            <a:xfrm>
              <a:off x="8812300"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4" name="tx224"/>
            <p:cNvSpPr/>
            <p:nvPr/>
          </p:nvSpPr>
          <p:spPr>
            <a:xfrm>
              <a:off x="8213020"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5" name="tx225"/>
            <p:cNvSpPr/>
            <p:nvPr/>
          </p:nvSpPr>
          <p:spPr>
            <a:xfrm>
              <a:off x="8640073"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6" name="pl226"/>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6644479" y="4045544"/>
              <a:ext cx="2135265" cy="667328"/>
            </a:xfrm>
            <a:custGeom>
              <a:avLst/>
              <a:pathLst>
                <a:path w="2135265" h="667328">
                  <a:moveTo>
                    <a:pt x="0" y="667328"/>
                  </a:moveTo>
                  <a:lnTo>
                    <a:pt x="85410" y="556106"/>
                  </a:lnTo>
                  <a:lnTo>
                    <a:pt x="170821" y="444885"/>
                  </a:lnTo>
                  <a:lnTo>
                    <a:pt x="256231" y="333664"/>
                  </a:lnTo>
                  <a:lnTo>
                    <a:pt x="341642" y="236345"/>
                  </a:lnTo>
                  <a:lnTo>
                    <a:pt x="427053" y="125124"/>
                  </a:lnTo>
                  <a:lnTo>
                    <a:pt x="512463" y="13902"/>
                  </a:lnTo>
                  <a:lnTo>
                    <a:pt x="597874" y="13902"/>
                  </a:lnTo>
                  <a:lnTo>
                    <a:pt x="683284" y="13902"/>
                  </a:lnTo>
                  <a:lnTo>
                    <a:pt x="768695" y="13902"/>
                  </a:lnTo>
                  <a:lnTo>
                    <a:pt x="854106" y="13902"/>
                  </a:lnTo>
                  <a:lnTo>
                    <a:pt x="939516" y="0"/>
                  </a:lnTo>
                  <a:lnTo>
                    <a:pt x="1024927" y="0"/>
                  </a:lnTo>
                  <a:lnTo>
                    <a:pt x="1110337" y="0"/>
                  </a:lnTo>
                  <a:lnTo>
                    <a:pt x="1195748" y="0"/>
                  </a:lnTo>
                  <a:lnTo>
                    <a:pt x="1281159" y="13902"/>
                  </a:lnTo>
                  <a:lnTo>
                    <a:pt x="1366569" y="13902"/>
                  </a:lnTo>
                  <a:lnTo>
                    <a:pt x="1451980" y="13902"/>
                  </a:lnTo>
                  <a:lnTo>
                    <a:pt x="1537390" y="0"/>
                  </a:lnTo>
                  <a:lnTo>
                    <a:pt x="1622801" y="0"/>
                  </a:lnTo>
                  <a:lnTo>
                    <a:pt x="1708212" y="13902"/>
                  </a:lnTo>
                  <a:lnTo>
                    <a:pt x="1793622" y="13902"/>
                  </a:lnTo>
                  <a:lnTo>
                    <a:pt x="1879033" y="0"/>
                  </a:lnTo>
                  <a:lnTo>
                    <a:pt x="1964443" y="13902"/>
                  </a:lnTo>
                  <a:lnTo>
                    <a:pt x="2049854" y="0"/>
                  </a:lnTo>
                  <a:lnTo>
                    <a:pt x="2135265" y="13902"/>
                  </a:lnTo>
                </a:path>
              </a:pathLst>
            </a:custGeom>
            <a:ln w="27101" cap="flat">
              <a:solidFill>
                <a:srgbClr val="1CABE2">
                  <a:alpha val="100000"/>
                </a:srgbClr>
              </a:solidFill>
              <a:prstDash val="solid"/>
              <a:round/>
            </a:ln>
          </p:spPr>
          <p:txBody>
            <a:bodyPr/>
            <a:lstStyle/>
            <a:p/>
          </p:txBody>
        </p:sp>
        <p:sp>
          <p:nvSpPr>
            <p:cNvPr id="246" name="pt246"/>
            <p:cNvSpPr/>
            <p:nvPr/>
          </p:nvSpPr>
          <p:spPr>
            <a:xfrm>
              <a:off x="6626428" y="46948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711839" y="45836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797249"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882660"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6968071"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053481"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13889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22430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30971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39512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48053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56594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65135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73676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82217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90758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99299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07840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16381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249230"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334640"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420051"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50546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59087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67628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76169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tx272"/>
            <p:cNvSpPr/>
            <p:nvPr/>
          </p:nvSpPr>
          <p:spPr>
            <a:xfrm>
              <a:off x="6492549" y="46206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273" name="tx273"/>
            <p:cNvSpPr/>
            <p:nvPr/>
          </p:nvSpPr>
          <p:spPr>
            <a:xfrm>
              <a:off x="8812300"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4" name="tx274"/>
            <p:cNvSpPr/>
            <p:nvPr/>
          </p:nvSpPr>
          <p:spPr>
            <a:xfrm>
              <a:off x="8213020"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5" name="tx275"/>
            <p:cNvSpPr/>
            <p:nvPr/>
          </p:nvSpPr>
          <p:spPr>
            <a:xfrm>
              <a:off x="8640073"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6" name="tx276"/>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77" name="tx277"/>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8" name="tx278"/>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9" name="tx27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80" name="tx28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1" name="tx28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82" name="tx28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3" name="tx28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4" name="tx28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5" name="tx28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6" name="tx28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7" name="tx28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8" name="tx28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9" name="tx289"/>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0" name="tx290"/>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1" name="tx291"/>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2" name="tx292"/>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3" name="tx293"/>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4" name="tx294"/>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5" name="tx295"/>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6" name="tx296"/>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7" name="tx297"/>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8" name="tx298"/>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9" name="tx299"/>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0" name="tx300"/>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1" name="tx301"/>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2" name="tx302"/>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3" name="tx303"/>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4" name="tx304"/>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5" name="tx305"/>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6" name="tx306"/>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7" name="tx307"/>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8" name="tx308"/>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9" name="tx309"/>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0" name="tx310"/>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1" name="tx311"/>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2" name="tx312"/>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3" name="tx313"/>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4" name="tx314"/>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5" name="tx315"/>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16" name="pt31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8" name="tx31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9" name="tx31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20" name="tx320"/>
            <p:cNvSpPr/>
            <p:nvPr/>
          </p:nvSpPr>
          <p:spPr>
            <a:xfrm>
              <a:off x="2406435" y="1330710"/>
              <a:ext cx="50229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das vacinas infantis recomendadas, Portugal, 2000-2025</a:t>
              </a:r>
            </a:p>
          </p:txBody>
        </p:sp>
        <p:sp>
          <p:nvSpPr>
            <p:cNvPr id="321" name="tx321"/>
            <p:cNvSpPr/>
            <p:nvPr/>
          </p:nvSpPr>
          <p:spPr>
            <a:xfrm>
              <a:off x="5129850" y="646773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322" name="tx322"/>
            <p:cNvSpPr/>
            <p:nvPr/>
          </p:nvSpPr>
          <p:spPr>
            <a:xfrm>
              <a:off x="4110149" y="6586855"/>
              <a:ext cx="496426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etiquetas de dados são apresentadas para 2000 (ou primeiro ano de reporte), 2019 e 2025</a:t>
              </a:r>
            </a:p>
          </p:txBody>
        </p:sp>
      </p:grpSp>
      <p:sp>
        <p:nvSpPr>
          <p:cNvPr id="3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na cobertura de vacinas de rotina essenciais recomendadas na infância.
Em 2025, a MCV2 registou a cobertura mais baixa (95 %), seguida da MCV1 (98 %).
Em comparação com 2019, a cobertura de 3 vacinas manteve-se constante (DTP1, DTP3 e IPV1) e a de 2 vacinas diminuiu (MCV1 e MCV2).
Em comparação com 2024, a cobertura de três vacinas manteve-se constante (DTP1, DTP3 e IPV1) e a de duas vacinas diminuiu (MCV1 e MCV2).</a:t>
            </a:r>
          </a:p>
        </p:txBody>
      </p:sp>
      <p:sp>
        <p:nvSpPr>
          <p:cNvPr id="3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Portugal registou a sua cobertura mais baixa na vacina MCV2 (95 %), enquanto a maioria das outras vacinas de rotina se situou entre os 98 % e os 99 %; três antigénios mantiveram-se constantes desde 2019 e três antigénios mantiveram-se constantes desde 2024.</a:t>
            </a:r>
          </a:p>
        </p:txBody>
      </p:sp>
      <p:grpSp xmlns:pic="http://schemas.openxmlformats.org/drawingml/2006/picture">
        <p:nvGrpSpPr>
          <p:cNvPr id="325" name=""/>
          <p:cNvGrpSpPr/>
          <p:nvPr/>
        </p:nvGrpSpPr>
        <p:grpSpPr>
          <a:xfrm>
            <a:off x="292608" y="1097280"/>
            <a:ext cx="8595360" cy="28575"/>
            <a:chOff x="292608" y="1097280"/>
            <a:chExt cx="8595360" cy="28575"/>
          </a:xfrm>
        </p:grpSpPr>
        <p:sp>
          <p:nvSpPr>
            <p:cNvPr id="32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284697"/>
            </a:xfrm>
            <a:custGeom>
              <a:avLst/>
              <a:pathLst>
                <a:path w="6518190" h="284697">
                  <a:moveTo>
                    <a:pt x="0" y="142348"/>
                  </a:moveTo>
                  <a:lnTo>
                    <a:pt x="260727" y="94899"/>
                  </a:lnTo>
                  <a:lnTo>
                    <a:pt x="521455" y="47449"/>
                  </a:lnTo>
                  <a:lnTo>
                    <a:pt x="782182" y="0"/>
                  </a:lnTo>
                  <a:lnTo>
                    <a:pt x="1042910" y="189798"/>
                  </a:lnTo>
                  <a:lnTo>
                    <a:pt x="1303638" y="284697"/>
                  </a:lnTo>
                  <a:lnTo>
                    <a:pt x="1564365" y="94899"/>
                  </a:lnTo>
                  <a:lnTo>
                    <a:pt x="1825093" y="94899"/>
                  </a:lnTo>
                  <a:lnTo>
                    <a:pt x="2085820" y="94899"/>
                  </a:lnTo>
                  <a:lnTo>
                    <a:pt x="2346548" y="142348"/>
                  </a:lnTo>
                  <a:lnTo>
                    <a:pt x="2607276" y="47449"/>
                  </a:lnTo>
                  <a:lnTo>
                    <a:pt x="2868003" y="94899"/>
                  </a:lnTo>
                  <a:lnTo>
                    <a:pt x="3128731" y="47449"/>
                  </a:lnTo>
                  <a:lnTo>
                    <a:pt x="3389458" y="47449"/>
                  </a:lnTo>
                  <a:lnTo>
                    <a:pt x="3650186" y="47449"/>
                  </a:lnTo>
                  <a:lnTo>
                    <a:pt x="3910914" y="47449"/>
                  </a:lnTo>
                  <a:lnTo>
                    <a:pt x="4171641" y="47449"/>
                  </a:lnTo>
                  <a:lnTo>
                    <a:pt x="4432369" y="47449"/>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1945434"/>
            </a:xfrm>
            <a:custGeom>
              <a:avLst/>
              <a:pathLst>
                <a:path w="6518190" h="1945434">
                  <a:moveTo>
                    <a:pt x="0" y="1945434"/>
                  </a:moveTo>
                  <a:lnTo>
                    <a:pt x="260727" y="1376038"/>
                  </a:lnTo>
                  <a:lnTo>
                    <a:pt x="521455" y="806643"/>
                  </a:lnTo>
                  <a:lnTo>
                    <a:pt x="782182" y="237248"/>
                  </a:lnTo>
                  <a:lnTo>
                    <a:pt x="1042910" y="237248"/>
                  </a:lnTo>
                  <a:lnTo>
                    <a:pt x="1303638" y="237248"/>
                  </a:lnTo>
                  <a:lnTo>
                    <a:pt x="1564365" y="94899"/>
                  </a:lnTo>
                  <a:lnTo>
                    <a:pt x="1825093" y="94899"/>
                  </a:lnTo>
                  <a:lnTo>
                    <a:pt x="2085820" y="94899"/>
                  </a:lnTo>
                  <a:lnTo>
                    <a:pt x="2346548" y="142348"/>
                  </a:lnTo>
                  <a:lnTo>
                    <a:pt x="2607276" y="94899"/>
                  </a:lnTo>
                  <a:lnTo>
                    <a:pt x="2868003" y="94899"/>
                  </a:lnTo>
                  <a:lnTo>
                    <a:pt x="3128731" y="47449"/>
                  </a:lnTo>
                  <a:lnTo>
                    <a:pt x="3389458" y="47449"/>
                  </a:lnTo>
                  <a:lnTo>
                    <a:pt x="3650186" y="47449"/>
                  </a:lnTo>
                  <a:lnTo>
                    <a:pt x="3910914" y="47449"/>
                  </a:lnTo>
                  <a:lnTo>
                    <a:pt x="4171641" y="47449"/>
                  </a:lnTo>
                  <a:lnTo>
                    <a:pt x="4432369" y="47449"/>
                  </a:lnTo>
                  <a:lnTo>
                    <a:pt x="4693096" y="47449"/>
                  </a:lnTo>
                  <a:lnTo>
                    <a:pt x="4953824" y="47449"/>
                  </a:lnTo>
                  <a:lnTo>
                    <a:pt x="5214552" y="0"/>
                  </a:lnTo>
                  <a:lnTo>
                    <a:pt x="5475279" y="0"/>
                  </a:lnTo>
                  <a:lnTo>
                    <a:pt x="5736007" y="0"/>
                  </a:lnTo>
                  <a:lnTo>
                    <a:pt x="5996734" y="0"/>
                  </a:lnTo>
                  <a:lnTo>
                    <a:pt x="6257462" y="0"/>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616844"/>
            </a:xfrm>
            <a:custGeom>
              <a:avLst/>
              <a:pathLst>
                <a:path w="6518190" h="616844">
                  <a:moveTo>
                    <a:pt x="0" y="616844"/>
                  </a:moveTo>
                  <a:lnTo>
                    <a:pt x="260727" y="427046"/>
                  </a:lnTo>
                  <a:lnTo>
                    <a:pt x="521455" y="237248"/>
                  </a:lnTo>
                  <a:lnTo>
                    <a:pt x="782182" y="0"/>
                  </a:lnTo>
                  <a:lnTo>
                    <a:pt x="1042910" y="189798"/>
                  </a:lnTo>
                  <a:lnTo>
                    <a:pt x="1303638" y="284697"/>
                  </a:lnTo>
                  <a:lnTo>
                    <a:pt x="1564365" y="94899"/>
                  </a:lnTo>
                  <a:lnTo>
                    <a:pt x="1825093" y="94899"/>
                  </a:lnTo>
                  <a:lnTo>
                    <a:pt x="2085820" y="94899"/>
                  </a:lnTo>
                  <a:lnTo>
                    <a:pt x="2346548" y="142348"/>
                  </a:lnTo>
                  <a:lnTo>
                    <a:pt x="2607276" y="94899"/>
                  </a:lnTo>
                  <a:lnTo>
                    <a:pt x="2868003" y="94899"/>
                  </a:lnTo>
                  <a:lnTo>
                    <a:pt x="3128731" y="47449"/>
                  </a:lnTo>
                  <a:lnTo>
                    <a:pt x="3389458" y="47449"/>
                  </a:lnTo>
                  <a:lnTo>
                    <a:pt x="3650186" y="47449"/>
                  </a:lnTo>
                  <a:lnTo>
                    <a:pt x="3910914" y="47449"/>
                  </a:lnTo>
                  <a:lnTo>
                    <a:pt x="4171641" y="47449"/>
                  </a:lnTo>
                  <a:lnTo>
                    <a:pt x="4432369" y="47449"/>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EE00EE">
                  <a:alpha val="100000"/>
                </a:srgbClr>
              </a:solidFill>
              <a:prstDash val="solid"/>
              <a:round/>
            </a:ln>
          </p:spPr>
          <p:txBody>
            <a:bodyPr/>
            <a:lstStyle/>
            <a:p/>
          </p:txBody>
        </p:sp>
        <p:sp>
          <p:nvSpPr>
            <p:cNvPr id="41" name="pl41"/>
            <p:cNvSpPr/>
            <p:nvPr/>
          </p:nvSpPr>
          <p:spPr>
            <a:xfrm>
              <a:off x="3742531" y="1073148"/>
              <a:ext cx="3910914" cy="1138790"/>
            </a:xfrm>
            <a:custGeom>
              <a:avLst/>
              <a:pathLst>
                <a:path w="3910914" h="1138790">
                  <a:moveTo>
                    <a:pt x="0" y="379596"/>
                  </a:moveTo>
                  <a:lnTo>
                    <a:pt x="260727" y="332147"/>
                  </a:lnTo>
                  <a:lnTo>
                    <a:pt x="521455" y="284697"/>
                  </a:lnTo>
                  <a:lnTo>
                    <a:pt x="782182" y="237248"/>
                  </a:lnTo>
                  <a:lnTo>
                    <a:pt x="1042910" y="237248"/>
                  </a:lnTo>
                  <a:lnTo>
                    <a:pt x="1303638" y="332147"/>
                  </a:lnTo>
                  <a:lnTo>
                    <a:pt x="1564365" y="1138790"/>
                  </a:lnTo>
                  <a:lnTo>
                    <a:pt x="1825093" y="474496"/>
                  </a:lnTo>
                  <a:lnTo>
                    <a:pt x="2085820" y="237248"/>
                  </a:lnTo>
                  <a:lnTo>
                    <a:pt x="2346548" y="237248"/>
                  </a:lnTo>
                  <a:lnTo>
                    <a:pt x="2607276" y="237248"/>
                  </a:lnTo>
                  <a:lnTo>
                    <a:pt x="2868003" y="284697"/>
                  </a:lnTo>
                  <a:lnTo>
                    <a:pt x="3128731" y="332147"/>
                  </a:lnTo>
                  <a:lnTo>
                    <a:pt x="3389458" y="284697"/>
                  </a:lnTo>
                  <a:lnTo>
                    <a:pt x="3650186" y="0"/>
                  </a:lnTo>
                  <a:lnTo>
                    <a:pt x="3910914" y="47449"/>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0"/>
            </a:xfrm>
            <a:custGeom>
              <a:avLst/>
              <a:pathLst>
                <a:path w="2607276"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930799"/>
              <a:ext cx="1042910" cy="0"/>
            </a:xfrm>
            <a:custGeom>
              <a:avLst/>
              <a:pathLst>
                <a:path w="1042910" h="0">
                  <a:moveTo>
                    <a:pt x="0" y="0"/>
                  </a:moveTo>
                  <a:lnTo>
                    <a:pt x="260727" y="0"/>
                  </a:lnTo>
                  <a:lnTo>
                    <a:pt x="521455" y="0"/>
                  </a:lnTo>
                  <a:lnTo>
                    <a:pt x="782182" y="0"/>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569395"/>
            </a:xfrm>
            <a:custGeom>
              <a:avLst/>
              <a:pathLst>
                <a:path w="6518190" h="569395">
                  <a:moveTo>
                    <a:pt x="0" y="569395"/>
                  </a:moveTo>
                  <a:lnTo>
                    <a:pt x="260727" y="427046"/>
                  </a:lnTo>
                  <a:lnTo>
                    <a:pt x="521455" y="284697"/>
                  </a:lnTo>
                  <a:lnTo>
                    <a:pt x="782182" y="142348"/>
                  </a:lnTo>
                  <a:lnTo>
                    <a:pt x="1042910" y="189798"/>
                  </a:lnTo>
                  <a:lnTo>
                    <a:pt x="1303638" y="284697"/>
                  </a:lnTo>
                  <a:lnTo>
                    <a:pt x="1564365" y="94899"/>
                  </a:lnTo>
                  <a:lnTo>
                    <a:pt x="1825093" y="189798"/>
                  </a:lnTo>
                  <a:lnTo>
                    <a:pt x="2085820" y="94899"/>
                  </a:lnTo>
                  <a:lnTo>
                    <a:pt x="2346548" y="189798"/>
                  </a:lnTo>
                  <a:lnTo>
                    <a:pt x="2607276" y="142348"/>
                  </a:lnTo>
                  <a:lnTo>
                    <a:pt x="2868003" y="94899"/>
                  </a:lnTo>
                  <a:lnTo>
                    <a:pt x="3128731" y="94899"/>
                  </a:lnTo>
                  <a:lnTo>
                    <a:pt x="3389458" y="47449"/>
                  </a:lnTo>
                  <a:lnTo>
                    <a:pt x="3650186" y="47449"/>
                  </a:lnTo>
                  <a:lnTo>
                    <a:pt x="3910914" y="47449"/>
                  </a:lnTo>
                  <a:lnTo>
                    <a:pt x="4171641" y="47449"/>
                  </a:lnTo>
                  <a:lnTo>
                    <a:pt x="4432369" y="47449"/>
                  </a:lnTo>
                  <a:lnTo>
                    <a:pt x="4693096" y="0"/>
                  </a:lnTo>
                  <a:lnTo>
                    <a:pt x="4953824" y="0"/>
                  </a:lnTo>
                  <a:lnTo>
                    <a:pt x="5214552" y="0"/>
                  </a:lnTo>
                  <a:lnTo>
                    <a:pt x="5475279" y="47449"/>
                  </a:lnTo>
                  <a:lnTo>
                    <a:pt x="5736007" y="47449"/>
                  </a:lnTo>
                  <a:lnTo>
                    <a:pt x="5996734" y="47449"/>
                  </a:lnTo>
                  <a:lnTo>
                    <a:pt x="6257462" y="0"/>
                  </a:lnTo>
                  <a:lnTo>
                    <a:pt x="6518190" y="47449"/>
                  </a:lnTo>
                </a:path>
              </a:pathLst>
            </a:custGeom>
            <a:ln w="27101" cap="flat">
              <a:solidFill>
                <a:srgbClr val="FFC20E">
                  <a:alpha val="100000"/>
                </a:srgbClr>
              </a:solidFill>
              <a:prstDash val="solid"/>
              <a:round/>
            </a:ln>
          </p:spPr>
          <p:txBody>
            <a:bodyPr/>
            <a:lstStyle/>
            <a:p/>
          </p:txBody>
        </p:sp>
        <p:sp>
          <p:nvSpPr>
            <p:cNvPr id="45" name="pl45"/>
            <p:cNvSpPr/>
            <p:nvPr/>
          </p:nvSpPr>
          <p:spPr>
            <a:xfrm>
              <a:off x="1135255" y="1073148"/>
              <a:ext cx="6518190" cy="2277581"/>
            </a:xfrm>
            <a:custGeom>
              <a:avLst/>
              <a:pathLst>
                <a:path w="6518190" h="2277581">
                  <a:moveTo>
                    <a:pt x="0" y="2277581"/>
                  </a:moveTo>
                  <a:lnTo>
                    <a:pt x="260727" y="1897984"/>
                  </a:lnTo>
                  <a:lnTo>
                    <a:pt x="521455" y="1518387"/>
                  </a:lnTo>
                  <a:lnTo>
                    <a:pt x="782182" y="1138790"/>
                  </a:lnTo>
                  <a:lnTo>
                    <a:pt x="1042910" y="806643"/>
                  </a:lnTo>
                  <a:lnTo>
                    <a:pt x="1303638" y="427046"/>
                  </a:lnTo>
                  <a:lnTo>
                    <a:pt x="1564365" y="47449"/>
                  </a:lnTo>
                  <a:lnTo>
                    <a:pt x="1825093" y="47449"/>
                  </a:lnTo>
                  <a:lnTo>
                    <a:pt x="2085820" y="47449"/>
                  </a:lnTo>
                  <a:lnTo>
                    <a:pt x="2346548" y="47449"/>
                  </a:lnTo>
                  <a:lnTo>
                    <a:pt x="2607276" y="47449"/>
                  </a:lnTo>
                  <a:lnTo>
                    <a:pt x="2868003" y="0"/>
                  </a:lnTo>
                  <a:lnTo>
                    <a:pt x="3128731" y="0"/>
                  </a:lnTo>
                  <a:lnTo>
                    <a:pt x="3389458" y="0"/>
                  </a:lnTo>
                  <a:lnTo>
                    <a:pt x="3650186" y="0"/>
                  </a:lnTo>
                  <a:lnTo>
                    <a:pt x="3910914" y="47449"/>
                  </a:lnTo>
                  <a:lnTo>
                    <a:pt x="4171641" y="47449"/>
                  </a:lnTo>
                  <a:lnTo>
                    <a:pt x="4432369" y="47449"/>
                  </a:lnTo>
                  <a:lnTo>
                    <a:pt x="4693096" y="0"/>
                  </a:lnTo>
                  <a:lnTo>
                    <a:pt x="4953824" y="0"/>
                  </a:lnTo>
                  <a:lnTo>
                    <a:pt x="5214552" y="47449"/>
                  </a:lnTo>
                  <a:lnTo>
                    <a:pt x="5475279" y="47449"/>
                  </a:lnTo>
                  <a:lnTo>
                    <a:pt x="5736007" y="0"/>
                  </a:lnTo>
                  <a:lnTo>
                    <a:pt x="5996734" y="47449"/>
                  </a:lnTo>
                  <a:lnTo>
                    <a:pt x="6257462" y="0"/>
                  </a:lnTo>
                  <a:lnTo>
                    <a:pt x="6518190" y="47449"/>
                  </a:lnTo>
                </a:path>
              </a:pathLst>
            </a:custGeom>
            <a:ln w="27101" cap="flat">
              <a:solidFill>
                <a:srgbClr val="008B00">
                  <a:alpha val="100000"/>
                </a:srgbClr>
              </a:solidFill>
              <a:prstDash val="solid"/>
              <a:round/>
            </a:ln>
          </p:spPr>
          <p:txBody>
            <a:bodyPr/>
            <a:lstStyle/>
            <a:p/>
          </p:txBody>
        </p:sp>
        <p:sp>
          <p:nvSpPr>
            <p:cNvPr id="46" name="pl46"/>
            <p:cNvSpPr/>
            <p:nvPr/>
          </p:nvSpPr>
          <p:spPr>
            <a:xfrm>
              <a:off x="5306897" y="978248"/>
              <a:ext cx="2346548" cy="1186240"/>
            </a:xfrm>
            <a:custGeom>
              <a:avLst/>
              <a:pathLst>
                <a:path w="2346548" h="1186240">
                  <a:moveTo>
                    <a:pt x="0" y="1186240"/>
                  </a:moveTo>
                  <a:lnTo>
                    <a:pt x="260727" y="94899"/>
                  </a:lnTo>
                  <a:lnTo>
                    <a:pt x="521455" y="0"/>
                  </a:lnTo>
                  <a:lnTo>
                    <a:pt x="782182" y="0"/>
                  </a:lnTo>
                  <a:lnTo>
                    <a:pt x="1042910" y="0"/>
                  </a:lnTo>
                  <a:lnTo>
                    <a:pt x="1303638" y="0"/>
                  </a:lnTo>
                  <a:lnTo>
                    <a:pt x="1564365" y="0"/>
                  </a:lnTo>
                  <a:lnTo>
                    <a:pt x="1825093" y="0"/>
                  </a:lnTo>
                  <a:lnTo>
                    <a:pt x="2085820" y="0"/>
                  </a:lnTo>
                  <a:lnTo>
                    <a:pt x="2346548" y="0"/>
                  </a:lnTo>
                </a:path>
              </a:pathLst>
            </a:custGeom>
            <a:ln w="27101" cap="flat">
              <a:solidFill>
                <a:srgbClr val="9A32CD">
                  <a:alpha val="100000"/>
                </a:srgbClr>
              </a:solidFill>
              <a:prstDash val="solid"/>
              <a:round/>
            </a:ln>
          </p:spPr>
          <p:txBody>
            <a:bodyPr/>
            <a:lstStyle/>
            <a:p/>
          </p:txBody>
        </p:sp>
        <p:sp>
          <p:nvSpPr>
            <p:cNvPr id="47" name="pl47"/>
            <p:cNvSpPr/>
            <p:nvPr/>
          </p:nvSpPr>
          <p:spPr>
            <a:xfrm>
              <a:off x="1135255" y="930799"/>
              <a:ext cx="6518190" cy="569395"/>
            </a:xfrm>
            <a:custGeom>
              <a:avLst/>
              <a:pathLst>
                <a:path w="6518190" h="569395">
                  <a:moveTo>
                    <a:pt x="0" y="569395"/>
                  </a:moveTo>
                  <a:lnTo>
                    <a:pt x="260727" y="427046"/>
                  </a:lnTo>
                  <a:lnTo>
                    <a:pt x="521455" y="284697"/>
                  </a:lnTo>
                  <a:lnTo>
                    <a:pt x="782182" y="142348"/>
                  </a:lnTo>
                  <a:lnTo>
                    <a:pt x="1042910" y="189798"/>
                  </a:lnTo>
                  <a:lnTo>
                    <a:pt x="1303638" y="284697"/>
                  </a:lnTo>
                  <a:lnTo>
                    <a:pt x="1564365" y="94899"/>
                  </a:lnTo>
                  <a:lnTo>
                    <a:pt x="1825093" y="189798"/>
                  </a:lnTo>
                  <a:lnTo>
                    <a:pt x="2085820" y="94899"/>
                  </a:lnTo>
                  <a:lnTo>
                    <a:pt x="2346548" y="189798"/>
                  </a:lnTo>
                  <a:lnTo>
                    <a:pt x="2607276" y="142348"/>
                  </a:lnTo>
                  <a:lnTo>
                    <a:pt x="2868003" y="94899"/>
                  </a:lnTo>
                  <a:lnTo>
                    <a:pt x="3128731" y="94899"/>
                  </a:lnTo>
                  <a:lnTo>
                    <a:pt x="3389458" y="47449"/>
                  </a:lnTo>
                  <a:lnTo>
                    <a:pt x="3650186" y="47449"/>
                  </a:lnTo>
                  <a:lnTo>
                    <a:pt x="3910914" y="47449"/>
                  </a:lnTo>
                  <a:lnTo>
                    <a:pt x="4171641" y="47449"/>
                  </a:lnTo>
                  <a:lnTo>
                    <a:pt x="4432369" y="47449"/>
                  </a:lnTo>
                  <a:lnTo>
                    <a:pt x="4693096" y="0"/>
                  </a:lnTo>
                  <a:lnTo>
                    <a:pt x="4953824" y="0"/>
                  </a:lnTo>
                  <a:lnTo>
                    <a:pt x="5214552" y="0"/>
                  </a:lnTo>
                  <a:lnTo>
                    <a:pt x="5475279" y="47449"/>
                  </a:lnTo>
                  <a:lnTo>
                    <a:pt x="5736007" y="47449"/>
                  </a:lnTo>
                  <a:lnTo>
                    <a:pt x="5996734" y="47449"/>
                  </a:lnTo>
                  <a:lnTo>
                    <a:pt x="6257462" y="0"/>
                  </a:lnTo>
                  <a:lnTo>
                    <a:pt x="6518190" y="47449"/>
                  </a:lnTo>
                </a:path>
              </a:pathLst>
            </a:custGeom>
            <a:ln w="27101" cap="flat">
              <a:solidFill>
                <a:srgbClr val="836FFF">
                  <a:alpha val="100000"/>
                </a:srgbClr>
              </a:solidFill>
              <a:prstDash val="solid"/>
              <a:round/>
            </a:ln>
          </p:spPr>
          <p:txBody>
            <a:bodyPr/>
            <a:lstStyle/>
            <a:p/>
          </p:txBody>
        </p:sp>
        <p:sp>
          <p:nvSpPr>
            <p:cNvPr id="48" name="pl48"/>
            <p:cNvSpPr/>
            <p:nvPr/>
          </p:nvSpPr>
          <p:spPr>
            <a:xfrm>
              <a:off x="7661847" y="940888"/>
              <a:ext cx="721098" cy="865888"/>
            </a:xfrm>
            <a:custGeom>
              <a:avLst/>
              <a:pathLst>
                <a:path w="721098" h="865888">
                  <a:moveTo>
                    <a:pt x="721098" y="865888"/>
                  </a:moveTo>
                  <a:lnTo>
                    <a:pt x="0" y="0"/>
                  </a:lnTo>
                </a:path>
              </a:pathLst>
            </a:custGeom>
          </p:spPr>
          <p:txBody>
            <a:bodyPr/>
            <a:lstStyle/>
            <a:p/>
          </p:txBody>
        </p:sp>
        <p:sp>
          <p:nvSpPr>
            <p:cNvPr id="49" name="pl49"/>
            <p:cNvSpPr/>
            <p:nvPr/>
          </p:nvSpPr>
          <p:spPr>
            <a:xfrm>
              <a:off x="7663763" y="940162"/>
              <a:ext cx="664820" cy="603273"/>
            </a:xfrm>
            <a:custGeom>
              <a:avLst/>
              <a:pathLst>
                <a:path w="664820" h="603273">
                  <a:moveTo>
                    <a:pt x="664820" y="603273"/>
                  </a:moveTo>
                  <a:lnTo>
                    <a:pt x="0" y="0"/>
                  </a:lnTo>
                </a:path>
              </a:pathLst>
            </a:custGeom>
          </p:spPr>
          <p:txBody>
            <a:bodyPr/>
            <a:lstStyle/>
            <a:p/>
          </p:txBody>
        </p:sp>
        <p:sp>
          <p:nvSpPr>
            <p:cNvPr id="50" name="pl50"/>
            <p:cNvSpPr/>
            <p:nvPr/>
          </p:nvSpPr>
          <p:spPr>
            <a:xfrm>
              <a:off x="7670783" y="779413"/>
              <a:ext cx="766312" cy="148036"/>
            </a:xfrm>
            <a:custGeom>
              <a:avLst/>
              <a:pathLst>
                <a:path w="766312" h="148036">
                  <a:moveTo>
                    <a:pt x="766312" y="0"/>
                  </a:moveTo>
                  <a:lnTo>
                    <a:pt x="0" y="148036"/>
                  </a:lnTo>
                </a:path>
              </a:pathLst>
            </a:custGeom>
          </p:spPr>
          <p:txBody>
            <a:bodyPr/>
            <a:lstStyle/>
            <a:p/>
          </p:txBody>
        </p:sp>
        <p:sp>
          <p:nvSpPr>
            <p:cNvPr id="51" name="pl51"/>
            <p:cNvSpPr/>
            <p:nvPr/>
          </p:nvSpPr>
          <p:spPr>
            <a:xfrm>
              <a:off x="7671182" y="933186"/>
              <a:ext cx="753844" cy="101440"/>
            </a:xfrm>
            <a:custGeom>
              <a:avLst/>
              <a:pathLst>
                <a:path w="753844" h="101440">
                  <a:moveTo>
                    <a:pt x="753844" y="101440"/>
                  </a:moveTo>
                  <a:lnTo>
                    <a:pt x="0" y="0"/>
                  </a:lnTo>
                </a:path>
              </a:pathLst>
            </a:custGeom>
          </p:spPr>
          <p:txBody>
            <a:bodyPr/>
            <a:lstStyle/>
            <a:p/>
          </p:txBody>
        </p:sp>
        <p:sp>
          <p:nvSpPr>
            <p:cNvPr id="52" name="pl52"/>
            <p:cNvSpPr/>
            <p:nvPr/>
          </p:nvSpPr>
          <p:spPr>
            <a:xfrm>
              <a:off x="7667936" y="937647"/>
              <a:ext cx="739093" cy="349291"/>
            </a:xfrm>
            <a:custGeom>
              <a:avLst/>
              <a:pathLst>
                <a:path w="739093" h="349291">
                  <a:moveTo>
                    <a:pt x="739093" y="349291"/>
                  </a:moveTo>
                  <a:lnTo>
                    <a:pt x="0" y="0"/>
                  </a:lnTo>
                </a:path>
              </a:pathLst>
            </a:custGeom>
          </p:spPr>
          <p:txBody>
            <a:bodyPr/>
            <a:lstStyle/>
            <a:p/>
          </p:txBody>
        </p:sp>
        <p:sp>
          <p:nvSpPr>
            <p:cNvPr id="53" name="pl53"/>
            <p:cNvSpPr/>
            <p:nvPr/>
          </p:nvSpPr>
          <p:spPr>
            <a:xfrm>
              <a:off x="7659100" y="989065"/>
              <a:ext cx="699761" cy="1338498"/>
            </a:xfrm>
            <a:custGeom>
              <a:avLst/>
              <a:pathLst>
                <a:path w="699761" h="1338498">
                  <a:moveTo>
                    <a:pt x="699761" y="1338498"/>
                  </a:moveTo>
                  <a:lnTo>
                    <a:pt x="0" y="0"/>
                  </a:lnTo>
                </a:path>
              </a:pathLst>
            </a:custGeom>
          </p:spPr>
          <p:txBody>
            <a:bodyPr/>
            <a:lstStyle/>
            <a:p/>
          </p:txBody>
        </p:sp>
        <p:sp>
          <p:nvSpPr>
            <p:cNvPr id="54" name="pl54"/>
            <p:cNvSpPr/>
            <p:nvPr/>
          </p:nvSpPr>
          <p:spPr>
            <a:xfrm>
              <a:off x="7660477" y="988742"/>
              <a:ext cx="722467" cy="1078060"/>
            </a:xfrm>
            <a:custGeom>
              <a:avLst/>
              <a:pathLst>
                <a:path w="722467" h="1078060">
                  <a:moveTo>
                    <a:pt x="722467" y="1078060"/>
                  </a:moveTo>
                  <a:lnTo>
                    <a:pt x="0" y="0"/>
                  </a:lnTo>
                </a:path>
              </a:pathLst>
            </a:custGeom>
          </p:spPr>
          <p:txBody>
            <a:bodyPr/>
            <a:lstStyle/>
            <a:p/>
          </p:txBody>
        </p:sp>
        <p:sp>
          <p:nvSpPr>
            <p:cNvPr id="55" name="pl55"/>
            <p:cNvSpPr/>
            <p:nvPr/>
          </p:nvSpPr>
          <p:spPr>
            <a:xfrm>
              <a:off x="7660265" y="988797"/>
              <a:ext cx="983947" cy="1521919"/>
            </a:xfrm>
            <a:custGeom>
              <a:avLst/>
              <a:pathLst>
                <a:path w="983947" h="1521919">
                  <a:moveTo>
                    <a:pt x="983947" y="1521919"/>
                  </a:moveTo>
                  <a:lnTo>
                    <a:pt x="0" y="0"/>
                  </a:lnTo>
                </a:path>
              </a:pathLst>
            </a:custGeom>
          </p:spPr>
          <p:txBody>
            <a:bodyPr/>
            <a:lstStyle/>
            <a:p/>
          </p:txBody>
        </p:sp>
        <p:sp>
          <p:nvSpPr>
            <p:cNvPr id="56" name="pl56"/>
            <p:cNvSpPr/>
            <p:nvPr/>
          </p:nvSpPr>
          <p:spPr>
            <a:xfrm>
              <a:off x="7659324" y="1131367"/>
              <a:ext cx="1037419" cy="1900337"/>
            </a:xfrm>
            <a:custGeom>
              <a:avLst/>
              <a:pathLst>
                <a:path w="1037419" h="1900337">
                  <a:moveTo>
                    <a:pt x="1037419" y="1900337"/>
                  </a:moveTo>
                  <a:lnTo>
                    <a:pt x="0" y="0"/>
                  </a:lnTo>
                </a:path>
              </a:pathLst>
            </a:custGeom>
          </p:spPr>
          <p:txBody>
            <a:bodyPr/>
            <a:lstStyle/>
            <a:p/>
          </p:txBody>
        </p:sp>
        <p:sp>
          <p:nvSpPr>
            <p:cNvPr id="57" name="pl57"/>
            <p:cNvSpPr/>
            <p:nvPr/>
          </p:nvSpPr>
          <p:spPr>
            <a:xfrm>
              <a:off x="7660037" y="1131203"/>
              <a:ext cx="1021313" cy="1643313"/>
            </a:xfrm>
            <a:custGeom>
              <a:avLst/>
              <a:pathLst>
                <a:path w="1021313" h="1643313">
                  <a:moveTo>
                    <a:pt x="1021313" y="1643313"/>
                  </a:moveTo>
                  <a:lnTo>
                    <a:pt x="0" y="0"/>
                  </a:lnTo>
                </a:path>
              </a:pathLst>
            </a:custGeom>
          </p:spPr>
          <p:txBody>
            <a:bodyPr/>
            <a:lstStyle/>
            <a:p/>
          </p:txBody>
        </p:sp>
        <p:sp>
          <p:nvSpPr>
            <p:cNvPr id="58" name="pg58"/>
            <p:cNvSpPr/>
            <p:nvPr/>
          </p:nvSpPr>
          <p:spPr>
            <a:xfrm>
              <a:off x="8314365" y="172856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177010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60" name="pg60"/>
            <p:cNvSpPr/>
            <p:nvPr/>
          </p:nvSpPr>
          <p:spPr>
            <a:xfrm>
              <a:off x="8260004" y="146658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282864" y="148943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2" name="pg62"/>
            <p:cNvSpPr/>
            <p:nvPr/>
          </p:nvSpPr>
          <p:spPr>
            <a:xfrm>
              <a:off x="8368515" y="69182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73335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4" name="pg64"/>
            <p:cNvSpPr/>
            <p:nvPr/>
          </p:nvSpPr>
          <p:spPr>
            <a:xfrm>
              <a:off x="8356446" y="95197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79306" y="99351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6" name="pg66"/>
            <p:cNvSpPr/>
            <p:nvPr/>
          </p:nvSpPr>
          <p:spPr>
            <a:xfrm>
              <a:off x="8338449" y="1209131"/>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1250669"/>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99%</a:t>
              </a:r>
            </a:p>
          </p:txBody>
        </p:sp>
        <p:sp>
          <p:nvSpPr>
            <p:cNvPr id="68" name="pg68"/>
            <p:cNvSpPr/>
            <p:nvPr/>
          </p:nvSpPr>
          <p:spPr>
            <a:xfrm>
              <a:off x="8290281" y="224779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9" name="tx69"/>
            <p:cNvSpPr/>
            <p:nvPr/>
          </p:nvSpPr>
          <p:spPr>
            <a:xfrm>
              <a:off x="8313141" y="228933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98%</a:t>
              </a:r>
            </a:p>
          </p:txBody>
        </p:sp>
        <p:sp>
          <p:nvSpPr>
            <p:cNvPr id="70" name="pg70"/>
            <p:cNvSpPr/>
            <p:nvPr/>
          </p:nvSpPr>
          <p:spPr>
            <a:xfrm>
              <a:off x="8314365" y="198780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37225" y="202934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98%</a:t>
              </a:r>
            </a:p>
          </p:txBody>
        </p:sp>
        <p:sp>
          <p:nvSpPr>
            <p:cNvPr id="72" name="pg72"/>
            <p:cNvSpPr/>
            <p:nvPr/>
          </p:nvSpPr>
          <p:spPr>
            <a:xfrm>
              <a:off x="8223851" y="251071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3" name="tx73"/>
            <p:cNvSpPr/>
            <p:nvPr/>
          </p:nvSpPr>
          <p:spPr>
            <a:xfrm>
              <a:off x="8246711" y="255225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98%</a:t>
              </a:r>
            </a:p>
          </p:txBody>
        </p:sp>
        <p:sp>
          <p:nvSpPr>
            <p:cNvPr id="74" name="pg74"/>
            <p:cNvSpPr/>
            <p:nvPr/>
          </p:nvSpPr>
          <p:spPr>
            <a:xfrm>
              <a:off x="8314365" y="303170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5" name="tx75"/>
            <p:cNvSpPr/>
            <p:nvPr/>
          </p:nvSpPr>
          <p:spPr>
            <a:xfrm>
              <a:off x="8337225" y="307324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95%</a:t>
              </a:r>
            </a:p>
          </p:txBody>
        </p:sp>
        <p:sp>
          <p:nvSpPr>
            <p:cNvPr id="76" name="pg76"/>
            <p:cNvSpPr/>
            <p:nvPr/>
          </p:nvSpPr>
          <p:spPr>
            <a:xfrm>
              <a:off x="8290281" y="277451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7" name="tx77"/>
            <p:cNvSpPr/>
            <p:nvPr/>
          </p:nvSpPr>
          <p:spPr>
            <a:xfrm>
              <a:off x="8313141" y="281605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95%</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3" name="tx103"/>
            <p:cNvSpPr/>
            <p:nvPr/>
          </p:nvSpPr>
          <p:spPr>
            <a:xfrm>
              <a:off x="3446016" y="401416"/>
              <a:ext cx="29395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vacinal (%), Portugal, 2000-2025</a:t>
              </a:r>
            </a:p>
          </p:txBody>
        </p:sp>
        <p:sp>
          <p:nvSpPr>
            <p:cNvPr id="104" name="tx104"/>
            <p:cNvSpPr/>
            <p:nvPr/>
          </p:nvSpPr>
          <p:spPr>
            <a:xfrm>
              <a:off x="512985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05" name="tx105"/>
            <p:cNvSpPr/>
            <p:nvPr/>
          </p:nvSpPr>
          <p:spPr>
            <a:xfrm>
              <a:off x="2240952" y="6569822"/>
              <a:ext cx="683345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Os números nas bolhas das etiquetas de dados referem-se à cobertura vacinal no último ano para o qual existem estimativas disponíveis.</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na cobertura de 9 vacinas (série completa).
Em 2025, a HPVc e a MCV2 apresentaram a cobertura mais baixa de todas as vacinas (95 %), seguidas pela MCV1 e pela rubéola (98 %).
A cobertura de 3 vacinas manteve-se igual (DTP3, HIB3 e IPV1), 2 vacinas registaram um aumento (HEPB3 e HPVc) e 3 vacinas registaram uma diminuição (MCV1, MCV2 e rubéola) em comparação com a respetiva cobertura em 2019.
A cobertura de 5 vacinas manteve-se igual (DTP3, HEPB3, HIB3, IPV1 e IPVC) e a de 4 vacinas diminuiu (HPVC, MCV1, MCV2 e RUBELLA) em comparação com a respetiva cobertura em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641112" y="93221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0" name="pl20"/>
            <p:cNvSpPr/>
            <p:nvPr/>
          </p:nvSpPr>
          <p:spPr>
            <a:xfrm>
              <a:off x="8641112" y="1385547"/>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568896" y="1838878"/>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568896" y="2292210"/>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641112" y="274554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641112" y="3198872"/>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568896" y="3652203"/>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6" name="pl26"/>
            <p:cNvSpPr/>
            <p:nvPr/>
          </p:nvSpPr>
          <p:spPr>
            <a:xfrm>
              <a:off x="8352246" y="4105534"/>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8568896" y="4558865"/>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8568896" y="5012197"/>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78344"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8344"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06128"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06128"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8344"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06128"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361695"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06128"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06128"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06128"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06128"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PCVC</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3" name="tx133"/>
            <p:cNvSpPr/>
            <p:nvPr/>
          </p:nvSpPr>
          <p:spPr>
            <a:xfrm>
              <a:off x="71004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4" name="tx134"/>
            <p:cNvSpPr/>
            <p:nvPr/>
          </p:nvSpPr>
          <p:spPr>
            <a:xfrm>
              <a:off x="72842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5" name="tx135"/>
            <p:cNvSpPr/>
            <p:nvPr/>
          </p:nvSpPr>
          <p:spPr>
            <a:xfrm>
              <a:off x="544863" y="2182936"/>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6" name="tx13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7" name="tx13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38" name="tx13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2335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 Portugal, 2019-2025</a:t>
              </a:r>
            </a:p>
          </p:txBody>
        </p:sp>
        <p:sp>
          <p:nvSpPr>
            <p:cNvPr id="152" name="tx152"/>
            <p:cNvSpPr/>
            <p:nvPr/>
          </p:nvSpPr>
          <p:spPr>
            <a:xfrm>
              <a:off x="5129850" y="62080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53" name="tx153"/>
            <p:cNvSpPr/>
            <p:nvPr/>
          </p:nvSpPr>
          <p:spPr>
            <a:xfrm>
              <a:off x="2122535" y="6327165"/>
              <a:ext cx="695187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barra cinzenta abrange a cobertura vacinal em todos os anos 2019-2025 e os pontos representam a cobertura em anos específicos.</a:t>
              </a:r>
            </a:p>
          </p:txBody>
        </p:sp>
        <p:sp>
          <p:nvSpPr>
            <p:cNvPr id="154" name="tx154"/>
            <p:cNvSpPr/>
            <p:nvPr/>
          </p:nvSpPr>
          <p:spPr>
            <a:xfrm>
              <a:off x="4967722" y="6450103"/>
              <a:ext cx="4106688"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 cobertura é apresentada para vacinas com dados em todos os anos 2019-2025.</a:t>
              </a:r>
            </a:p>
          </p:txBody>
        </p:sp>
        <p:sp>
          <p:nvSpPr>
            <p:cNvPr id="155" name="tx155"/>
            <p:cNvSpPr/>
            <p:nvPr/>
          </p:nvSpPr>
          <p:spPr>
            <a:xfrm>
              <a:off x="2321989" y="6568512"/>
              <a:ext cx="67524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Os nomes das vacinas são coloridos com base no facto de a cobertura ser inferior (vermelho), igual (azul) ou superior (verde) à de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variação da cobertura em todos os anos de 2019 a 2025 (barras cinzentas) e a cobertura em anos específicos (pontos), por vacina. O gráfico pode ser usado para avaliar a recuperação dos níveis pré-pandêmicos.
Em 2024, nenhuma vacina apresentou uma cobertura inferior à de 2019.
Em 2025, três vacinas apresentaram uma cobertura inferior à de 2019.
Em 2025, três vacinas apresentaram uma cobertura inferior à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651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2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2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7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3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8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3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8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4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09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19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0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170" y="2353109"/>
              <a:ext cx="3307869" cy="191380"/>
            </a:xfrm>
            <a:custGeom>
              <a:avLst/>
              <a:pathLst>
                <a:path w="3307869" h="191380">
                  <a:moveTo>
                    <a:pt x="0" y="164040"/>
                  </a:moveTo>
                  <a:lnTo>
                    <a:pt x="220524" y="136700"/>
                  </a:lnTo>
                  <a:lnTo>
                    <a:pt x="441049" y="109360"/>
                  </a:lnTo>
                  <a:lnTo>
                    <a:pt x="661573" y="82020"/>
                  </a:lnTo>
                  <a:lnTo>
                    <a:pt x="882098" y="109360"/>
                  </a:lnTo>
                  <a:lnTo>
                    <a:pt x="1102623" y="136700"/>
                  </a:lnTo>
                  <a:lnTo>
                    <a:pt x="1323147" y="136700"/>
                  </a:lnTo>
                  <a:lnTo>
                    <a:pt x="1543672" y="191380"/>
                  </a:lnTo>
                  <a:lnTo>
                    <a:pt x="1764197" y="109360"/>
                  </a:lnTo>
                  <a:lnTo>
                    <a:pt x="1984721" y="109360"/>
                  </a:lnTo>
                  <a:lnTo>
                    <a:pt x="2205246" y="136700"/>
                  </a:lnTo>
                  <a:lnTo>
                    <a:pt x="2425771" y="136700"/>
                  </a:lnTo>
                  <a:lnTo>
                    <a:pt x="2646295" y="109360"/>
                  </a:lnTo>
                  <a:lnTo>
                    <a:pt x="2866820" y="109360"/>
                  </a:lnTo>
                  <a:lnTo>
                    <a:pt x="3087344" y="0"/>
                  </a:lnTo>
                  <a:lnTo>
                    <a:pt x="3307869" y="0"/>
                  </a:lnTo>
                </a:path>
              </a:pathLst>
            </a:custGeom>
            <a:ln w="29811" cap="flat">
              <a:solidFill>
                <a:srgbClr val="FF0000">
                  <a:alpha val="100000"/>
                </a:srgbClr>
              </a:solidFill>
              <a:prstDash val="solid"/>
              <a:round/>
            </a:ln>
          </p:spPr>
          <p:txBody>
            <a:bodyPr/>
            <a:lstStyle/>
            <a:p/>
          </p:txBody>
        </p:sp>
        <p:sp>
          <p:nvSpPr>
            <p:cNvPr id="34" name="pl34"/>
            <p:cNvSpPr/>
            <p:nvPr/>
          </p:nvSpPr>
          <p:spPr>
            <a:xfrm>
              <a:off x="1165170" y="2380449"/>
              <a:ext cx="3307869" cy="656162"/>
            </a:xfrm>
            <a:custGeom>
              <a:avLst/>
              <a:pathLst>
                <a:path w="3307869" h="656162">
                  <a:moveTo>
                    <a:pt x="0" y="218720"/>
                  </a:moveTo>
                  <a:lnTo>
                    <a:pt x="220524" y="191380"/>
                  </a:lnTo>
                  <a:lnTo>
                    <a:pt x="441049" y="164040"/>
                  </a:lnTo>
                  <a:lnTo>
                    <a:pt x="661573" y="136700"/>
                  </a:lnTo>
                  <a:lnTo>
                    <a:pt x="882098" y="136700"/>
                  </a:lnTo>
                  <a:lnTo>
                    <a:pt x="1102623" y="191380"/>
                  </a:lnTo>
                  <a:lnTo>
                    <a:pt x="1323147" y="656162"/>
                  </a:lnTo>
                  <a:lnTo>
                    <a:pt x="1543672" y="273400"/>
                  </a:lnTo>
                  <a:lnTo>
                    <a:pt x="1764197" y="136700"/>
                  </a:lnTo>
                  <a:lnTo>
                    <a:pt x="1984721" y="136700"/>
                  </a:lnTo>
                  <a:lnTo>
                    <a:pt x="2205246" y="136700"/>
                  </a:lnTo>
                  <a:lnTo>
                    <a:pt x="2425771" y="164040"/>
                  </a:lnTo>
                  <a:lnTo>
                    <a:pt x="2646295" y="191380"/>
                  </a:lnTo>
                  <a:lnTo>
                    <a:pt x="2866820" y="164040"/>
                  </a:lnTo>
                  <a:lnTo>
                    <a:pt x="3087344" y="0"/>
                  </a:lnTo>
                  <a:lnTo>
                    <a:pt x="3307869" y="27340"/>
                  </a:lnTo>
                </a:path>
              </a:pathLst>
            </a:custGeom>
            <a:ln w="29811" cap="flat">
              <a:solidFill>
                <a:srgbClr val="0058AB">
                  <a:alpha val="100000"/>
                </a:srgbClr>
              </a:solidFill>
              <a:prstDash val="solid"/>
              <a:round/>
            </a:ln>
          </p:spPr>
          <p:txBody>
            <a:bodyPr/>
            <a:lstStyle/>
            <a:p/>
          </p:txBody>
        </p:sp>
        <p:sp>
          <p:nvSpPr>
            <p:cNvPr id="35" name="pt35"/>
            <p:cNvSpPr/>
            <p:nvPr/>
          </p:nvSpPr>
          <p:spPr>
            <a:xfrm>
              <a:off x="1140344"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60869"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581394"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801918" y="2410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022443"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242968"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63492"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684017"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904542"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125066"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345591"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566116"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786640"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007165"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227689" y="2328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4448214" y="2328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1140344" y="25743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60869" y="25470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581394"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801918" y="24923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022443" y="24923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242968" y="25470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463492"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684017" y="26290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2904542" y="24923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125066" y="24923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345591" y="24923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566116"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3786640" y="25470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007165"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227689" y="23556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4448214" y="23829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tx67"/>
            <p:cNvSpPr/>
            <p:nvPr/>
          </p:nvSpPr>
          <p:spPr>
            <a:xfrm>
              <a:off x="1165170" y="266879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68" name="tx68"/>
            <p:cNvSpPr/>
            <p:nvPr/>
          </p:nvSpPr>
          <p:spPr>
            <a:xfrm>
              <a:off x="1385695" y="26414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69" name="tx69"/>
            <p:cNvSpPr/>
            <p:nvPr/>
          </p:nvSpPr>
          <p:spPr>
            <a:xfrm>
              <a:off x="1606220"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70" name="tx70"/>
            <p:cNvSpPr/>
            <p:nvPr/>
          </p:nvSpPr>
          <p:spPr>
            <a:xfrm>
              <a:off x="1826744" y="25867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71" name="tx71"/>
            <p:cNvSpPr/>
            <p:nvPr/>
          </p:nvSpPr>
          <p:spPr>
            <a:xfrm>
              <a:off x="2047269" y="25867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72" name="tx72"/>
            <p:cNvSpPr/>
            <p:nvPr/>
          </p:nvSpPr>
          <p:spPr>
            <a:xfrm>
              <a:off x="2267794" y="26414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73" name="tx73"/>
            <p:cNvSpPr/>
            <p:nvPr/>
          </p:nvSpPr>
          <p:spPr>
            <a:xfrm>
              <a:off x="2488318"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74" name="tx74"/>
            <p:cNvSpPr/>
            <p:nvPr/>
          </p:nvSpPr>
          <p:spPr>
            <a:xfrm>
              <a:off x="2708843" y="27234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75" name="tx75"/>
            <p:cNvSpPr/>
            <p:nvPr/>
          </p:nvSpPr>
          <p:spPr>
            <a:xfrm>
              <a:off x="2929368" y="25867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76" name="tx76"/>
            <p:cNvSpPr/>
            <p:nvPr/>
          </p:nvSpPr>
          <p:spPr>
            <a:xfrm>
              <a:off x="3149892" y="25867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77" name="tx77"/>
            <p:cNvSpPr/>
            <p:nvPr/>
          </p:nvSpPr>
          <p:spPr>
            <a:xfrm>
              <a:off x="3370417" y="25867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78" name="tx78"/>
            <p:cNvSpPr/>
            <p:nvPr/>
          </p:nvSpPr>
          <p:spPr>
            <a:xfrm>
              <a:off x="3590941"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79" name="tx79"/>
            <p:cNvSpPr/>
            <p:nvPr/>
          </p:nvSpPr>
          <p:spPr>
            <a:xfrm>
              <a:off x="3811466" y="26414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80" name="tx80"/>
            <p:cNvSpPr/>
            <p:nvPr/>
          </p:nvSpPr>
          <p:spPr>
            <a:xfrm>
              <a:off x="4031991"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81" name="tx81"/>
            <p:cNvSpPr/>
            <p:nvPr/>
          </p:nvSpPr>
          <p:spPr>
            <a:xfrm>
              <a:off x="4252515" y="245007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96</a:t>
              </a:r>
            </a:p>
          </p:txBody>
        </p:sp>
        <p:sp>
          <p:nvSpPr>
            <p:cNvPr id="82" name="tx82"/>
            <p:cNvSpPr/>
            <p:nvPr/>
          </p:nvSpPr>
          <p:spPr>
            <a:xfrm>
              <a:off x="4473040" y="24774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95</a:t>
              </a:r>
            </a:p>
          </p:txBody>
        </p:sp>
        <p:sp>
          <p:nvSpPr>
            <p:cNvPr id="83" name="tx83"/>
            <p:cNvSpPr/>
            <p:nvPr/>
          </p:nvSpPr>
          <p:spPr>
            <a:xfrm>
              <a:off x="1165170"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84" name="tx84"/>
            <p:cNvSpPr/>
            <p:nvPr/>
          </p:nvSpPr>
          <p:spPr>
            <a:xfrm>
              <a:off x="1385695"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85" name="tx85"/>
            <p:cNvSpPr/>
            <p:nvPr/>
          </p:nvSpPr>
          <p:spPr>
            <a:xfrm>
              <a:off x="1606220"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86" name="tx86"/>
            <p:cNvSpPr/>
            <p:nvPr/>
          </p:nvSpPr>
          <p:spPr>
            <a:xfrm>
              <a:off x="1826744" y="22629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87" name="tx87"/>
            <p:cNvSpPr/>
            <p:nvPr/>
          </p:nvSpPr>
          <p:spPr>
            <a:xfrm>
              <a:off x="2047269"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88" name="tx88"/>
            <p:cNvSpPr/>
            <p:nvPr/>
          </p:nvSpPr>
          <p:spPr>
            <a:xfrm>
              <a:off x="2267794"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89" name="tx89"/>
            <p:cNvSpPr/>
            <p:nvPr/>
          </p:nvSpPr>
          <p:spPr>
            <a:xfrm>
              <a:off x="2488318"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90" name="tx90"/>
            <p:cNvSpPr/>
            <p:nvPr/>
          </p:nvSpPr>
          <p:spPr>
            <a:xfrm>
              <a:off x="2708843"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91" name="tx91"/>
            <p:cNvSpPr/>
            <p:nvPr/>
          </p:nvSpPr>
          <p:spPr>
            <a:xfrm>
              <a:off x="2929368"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92" name="tx92"/>
            <p:cNvSpPr/>
            <p:nvPr/>
          </p:nvSpPr>
          <p:spPr>
            <a:xfrm>
              <a:off x="3149892"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93" name="tx93"/>
            <p:cNvSpPr/>
            <p:nvPr/>
          </p:nvSpPr>
          <p:spPr>
            <a:xfrm>
              <a:off x="3370417"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94" name="tx94"/>
            <p:cNvSpPr/>
            <p:nvPr/>
          </p:nvSpPr>
          <p:spPr>
            <a:xfrm>
              <a:off x="3590941"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95" name="tx95"/>
            <p:cNvSpPr/>
            <p:nvPr/>
          </p:nvSpPr>
          <p:spPr>
            <a:xfrm>
              <a:off x="3811466"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96" name="tx96"/>
            <p:cNvSpPr/>
            <p:nvPr/>
          </p:nvSpPr>
          <p:spPr>
            <a:xfrm>
              <a:off x="4031991"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97" name="tx97"/>
            <p:cNvSpPr/>
            <p:nvPr/>
          </p:nvSpPr>
          <p:spPr>
            <a:xfrm>
              <a:off x="4252515" y="21808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98" name="tx98"/>
            <p:cNvSpPr/>
            <p:nvPr/>
          </p:nvSpPr>
          <p:spPr>
            <a:xfrm>
              <a:off x="4473040" y="21808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99" name="pl9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0" name="rc10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101" name="pl10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7" name="pl10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8" name="pl10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3" name="pl11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4" name="pl114"/>
            <p:cNvSpPr/>
            <p:nvPr/>
          </p:nvSpPr>
          <p:spPr>
            <a:xfrm>
              <a:off x="53585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79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7996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0201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2406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46119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6817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9022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1227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3432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5638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7843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004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2253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445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664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563817" y="2380449"/>
              <a:ext cx="1102623" cy="1585725"/>
            </a:xfrm>
            <a:custGeom>
              <a:avLst/>
              <a:pathLst>
                <a:path w="1102623" h="1585725">
                  <a:moveTo>
                    <a:pt x="0" y="1585725"/>
                  </a:moveTo>
                  <a:lnTo>
                    <a:pt x="220524" y="410101"/>
                  </a:lnTo>
                  <a:lnTo>
                    <a:pt x="441049" y="136700"/>
                  </a:lnTo>
                  <a:lnTo>
                    <a:pt x="661573" y="136700"/>
                  </a:lnTo>
                  <a:lnTo>
                    <a:pt x="882098" y="27340"/>
                  </a:lnTo>
                  <a:lnTo>
                    <a:pt x="1102623" y="0"/>
                  </a:lnTo>
                </a:path>
              </a:pathLst>
            </a:custGeom>
            <a:ln w="29811" cap="flat">
              <a:solidFill>
                <a:srgbClr val="FF0000">
                  <a:alpha val="100000"/>
                </a:srgbClr>
              </a:solidFill>
              <a:prstDash val="solid"/>
              <a:round/>
            </a:ln>
          </p:spPr>
          <p:txBody>
            <a:bodyPr/>
            <a:lstStyle/>
            <a:p/>
          </p:txBody>
        </p:sp>
        <p:sp>
          <p:nvSpPr>
            <p:cNvPr id="131" name="pl131"/>
            <p:cNvSpPr/>
            <p:nvPr/>
          </p:nvSpPr>
          <p:spPr>
            <a:xfrm>
              <a:off x="7784341" y="2435130"/>
              <a:ext cx="882098" cy="1038923"/>
            </a:xfrm>
            <a:custGeom>
              <a:avLst/>
              <a:pathLst>
                <a:path w="882098" h="1038923">
                  <a:moveTo>
                    <a:pt x="0" y="1038923"/>
                  </a:moveTo>
                  <a:lnTo>
                    <a:pt x="220524" y="382761"/>
                  </a:lnTo>
                  <a:lnTo>
                    <a:pt x="441049" y="164040"/>
                  </a:lnTo>
                  <a:lnTo>
                    <a:pt x="661573" y="82020"/>
                  </a:lnTo>
                  <a:lnTo>
                    <a:pt x="882098" y="0"/>
                  </a:lnTo>
                </a:path>
              </a:pathLst>
            </a:custGeom>
            <a:ln w="29811" cap="flat">
              <a:solidFill>
                <a:srgbClr val="0058AB">
                  <a:alpha val="100000"/>
                </a:srgbClr>
              </a:solidFill>
              <a:prstDash val="solid"/>
              <a:round/>
            </a:ln>
          </p:spPr>
          <p:txBody>
            <a:bodyPr/>
            <a:lstStyle/>
            <a:p/>
          </p:txBody>
        </p:sp>
        <p:sp>
          <p:nvSpPr>
            <p:cNvPr id="132" name="pt132"/>
            <p:cNvSpPr/>
            <p:nvPr/>
          </p:nvSpPr>
          <p:spPr>
            <a:xfrm>
              <a:off x="7538991" y="39413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7759515"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7980040"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8200565"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8421089" y="2382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7" name="pt137"/>
            <p:cNvSpPr/>
            <p:nvPr/>
          </p:nvSpPr>
          <p:spPr>
            <a:xfrm>
              <a:off x="8641614" y="23556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8" name="pt138"/>
            <p:cNvSpPr/>
            <p:nvPr/>
          </p:nvSpPr>
          <p:spPr>
            <a:xfrm>
              <a:off x="7759515"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7980040" y="27930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8200565" y="25743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8421089" y="24923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8641614" y="2410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tx143"/>
            <p:cNvSpPr/>
            <p:nvPr/>
          </p:nvSpPr>
          <p:spPr>
            <a:xfrm>
              <a:off x="7784341"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144" name="tx144"/>
            <p:cNvSpPr/>
            <p:nvPr/>
          </p:nvSpPr>
          <p:spPr>
            <a:xfrm>
              <a:off x="8004866" y="28875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145" name="tx145"/>
            <p:cNvSpPr/>
            <p:nvPr/>
          </p:nvSpPr>
          <p:spPr>
            <a:xfrm>
              <a:off x="8225391" y="266879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146" name="tx146"/>
            <p:cNvSpPr/>
            <p:nvPr/>
          </p:nvSpPr>
          <p:spPr>
            <a:xfrm>
              <a:off x="8445915" y="25867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147" name="tx147"/>
            <p:cNvSpPr/>
            <p:nvPr/>
          </p:nvSpPr>
          <p:spPr>
            <a:xfrm>
              <a:off x="8666440" y="25047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94</a:t>
              </a:r>
            </a:p>
          </p:txBody>
        </p:sp>
        <p:sp>
          <p:nvSpPr>
            <p:cNvPr id="148" name="tx148"/>
            <p:cNvSpPr/>
            <p:nvPr/>
          </p:nvSpPr>
          <p:spPr>
            <a:xfrm>
              <a:off x="7563817" y="37939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149" name="tx149"/>
            <p:cNvSpPr/>
            <p:nvPr/>
          </p:nvSpPr>
          <p:spPr>
            <a:xfrm>
              <a:off x="7784341"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150" name="tx150"/>
            <p:cNvSpPr/>
            <p:nvPr/>
          </p:nvSpPr>
          <p:spPr>
            <a:xfrm>
              <a:off x="8004866"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151" name="tx151"/>
            <p:cNvSpPr/>
            <p:nvPr/>
          </p:nvSpPr>
          <p:spPr>
            <a:xfrm>
              <a:off x="8225391"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152" name="tx152"/>
            <p:cNvSpPr/>
            <p:nvPr/>
          </p:nvSpPr>
          <p:spPr>
            <a:xfrm>
              <a:off x="8445915" y="22355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153" name="tx153"/>
            <p:cNvSpPr/>
            <p:nvPr/>
          </p:nvSpPr>
          <p:spPr>
            <a:xfrm>
              <a:off x="8666440" y="22082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96</a:t>
              </a:r>
            </a:p>
          </p:txBody>
        </p:sp>
        <p:sp>
          <p:nvSpPr>
            <p:cNvPr id="154" name="pl15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55" name="rc155"/>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56" name="tx156"/>
            <p:cNvSpPr/>
            <p:nvPr/>
          </p:nvSpPr>
          <p:spPr>
            <a:xfrm>
              <a:off x="2566786" y="1661094"/>
              <a:ext cx="5046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Fêmeas</a:t>
              </a:r>
            </a:p>
          </p:txBody>
        </p:sp>
        <p:sp>
          <p:nvSpPr>
            <p:cNvPr id="157" name="tx157"/>
            <p:cNvSpPr/>
            <p:nvPr/>
          </p:nvSpPr>
          <p:spPr>
            <a:xfrm>
              <a:off x="6752409" y="1661639"/>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Homens</a:t>
              </a:r>
            </a:p>
          </p:txBody>
        </p:sp>
        <p:sp>
          <p:nvSpPr>
            <p:cNvPr id="158" name="tx158"/>
            <p:cNvSpPr/>
            <p:nvPr/>
          </p:nvSpPr>
          <p:spPr>
            <a:xfrm rot="-5400000">
              <a:off x="10371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9" name="tx159"/>
            <p:cNvSpPr/>
            <p:nvPr/>
          </p:nvSpPr>
          <p:spPr>
            <a:xfrm rot="-5400000">
              <a:off x="1257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0" name="tx160"/>
            <p:cNvSpPr/>
            <p:nvPr/>
          </p:nvSpPr>
          <p:spPr>
            <a:xfrm rot="-5400000">
              <a:off x="14782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1" name="tx161"/>
            <p:cNvSpPr/>
            <p:nvPr/>
          </p:nvSpPr>
          <p:spPr>
            <a:xfrm rot="-5400000">
              <a:off x="16987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2" name="tx162"/>
            <p:cNvSpPr/>
            <p:nvPr/>
          </p:nvSpPr>
          <p:spPr>
            <a:xfrm rot="-5400000">
              <a:off x="19192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3" name="tx163"/>
            <p:cNvSpPr/>
            <p:nvPr/>
          </p:nvSpPr>
          <p:spPr>
            <a:xfrm rot="-5400000">
              <a:off x="21397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4" name="tx164"/>
            <p:cNvSpPr/>
            <p:nvPr/>
          </p:nvSpPr>
          <p:spPr>
            <a:xfrm rot="-5400000">
              <a:off x="23603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5" name="tx165"/>
            <p:cNvSpPr/>
            <p:nvPr/>
          </p:nvSpPr>
          <p:spPr>
            <a:xfrm rot="-5400000">
              <a:off x="25808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6" name="tx166"/>
            <p:cNvSpPr/>
            <p:nvPr/>
          </p:nvSpPr>
          <p:spPr>
            <a:xfrm rot="-5400000">
              <a:off x="28013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7" name="tx167"/>
            <p:cNvSpPr/>
            <p:nvPr/>
          </p:nvSpPr>
          <p:spPr>
            <a:xfrm rot="-5400000">
              <a:off x="30218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8" name="tx168"/>
            <p:cNvSpPr/>
            <p:nvPr/>
          </p:nvSpPr>
          <p:spPr>
            <a:xfrm rot="-5400000">
              <a:off x="32424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9" name="tx169"/>
            <p:cNvSpPr/>
            <p:nvPr/>
          </p:nvSpPr>
          <p:spPr>
            <a:xfrm rot="-5400000">
              <a:off x="34629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0" name="tx170"/>
            <p:cNvSpPr/>
            <p:nvPr/>
          </p:nvSpPr>
          <p:spPr>
            <a:xfrm rot="-5400000">
              <a:off x="36834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1" name="tx171"/>
            <p:cNvSpPr/>
            <p:nvPr/>
          </p:nvSpPr>
          <p:spPr>
            <a:xfrm rot="-5400000">
              <a:off x="39039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2" name="tx172"/>
            <p:cNvSpPr/>
            <p:nvPr/>
          </p:nvSpPr>
          <p:spPr>
            <a:xfrm rot="-5400000">
              <a:off x="4124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3" name="tx173"/>
            <p:cNvSpPr/>
            <p:nvPr/>
          </p:nvSpPr>
          <p:spPr>
            <a:xfrm rot="-5400000">
              <a:off x="4345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74" name="tx174"/>
            <p:cNvSpPr/>
            <p:nvPr/>
          </p:nvSpPr>
          <p:spPr>
            <a:xfrm rot="-5400000">
              <a:off x="52305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75" name="tx175"/>
            <p:cNvSpPr/>
            <p:nvPr/>
          </p:nvSpPr>
          <p:spPr>
            <a:xfrm rot="-5400000">
              <a:off x="54510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6" name="tx176"/>
            <p:cNvSpPr/>
            <p:nvPr/>
          </p:nvSpPr>
          <p:spPr>
            <a:xfrm rot="-5400000">
              <a:off x="56716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7" name="tx177"/>
            <p:cNvSpPr/>
            <p:nvPr/>
          </p:nvSpPr>
          <p:spPr>
            <a:xfrm rot="-5400000">
              <a:off x="58921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8" name="tx178"/>
            <p:cNvSpPr/>
            <p:nvPr/>
          </p:nvSpPr>
          <p:spPr>
            <a:xfrm rot="-5400000">
              <a:off x="61126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9" name="tx179"/>
            <p:cNvSpPr/>
            <p:nvPr/>
          </p:nvSpPr>
          <p:spPr>
            <a:xfrm rot="-5400000">
              <a:off x="63331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80" name="tx180"/>
            <p:cNvSpPr/>
            <p:nvPr/>
          </p:nvSpPr>
          <p:spPr>
            <a:xfrm rot="-5400000">
              <a:off x="65537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81" name="tx181"/>
            <p:cNvSpPr/>
            <p:nvPr/>
          </p:nvSpPr>
          <p:spPr>
            <a:xfrm rot="-5400000">
              <a:off x="67742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82" name="tx182"/>
            <p:cNvSpPr/>
            <p:nvPr/>
          </p:nvSpPr>
          <p:spPr>
            <a:xfrm rot="-5400000">
              <a:off x="69947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83" name="tx183"/>
            <p:cNvSpPr/>
            <p:nvPr/>
          </p:nvSpPr>
          <p:spPr>
            <a:xfrm rot="-5400000">
              <a:off x="72152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84" name="tx184"/>
            <p:cNvSpPr/>
            <p:nvPr/>
          </p:nvSpPr>
          <p:spPr>
            <a:xfrm rot="-5400000">
              <a:off x="74358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85" name="tx185"/>
            <p:cNvSpPr/>
            <p:nvPr/>
          </p:nvSpPr>
          <p:spPr>
            <a:xfrm rot="-5400000">
              <a:off x="76563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6" name="tx186"/>
            <p:cNvSpPr/>
            <p:nvPr/>
          </p:nvSpPr>
          <p:spPr>
            <a:xfrm rot="-5400000">
              <a:off x="7876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7" name="tx187"/>
            <p:cNvSpPr/>
            <p:nvPr/>
          </p:nvSpPr>
          <p:spPr>
            <a:xfrm rot="-5400000">
              <a:off x="80973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8" name="tx188"/>
            <p:cNvSpPr/>
            <p:nvPr/>
          </p:nvSpPr>
          <p:spPr>
            <a:xfrm rot="-5400000">
              <a:off x="8317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9" name="tx189"/>
            <p:cNvSpPr/>
            <p:nvPr/>
          </p:nvSpPr>
          <p:spPr>
            <a:xfrm rot="-5400000">
              <a:off x="853843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90" name="tx19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91" name="tx19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93" name="tx19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94" name="tx19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95" name="tx19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6" name="tx196"/>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97" name="pl19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98" name="pl19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99" name="tx19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00" name="tx20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01" name="tx201"/>
            <p:cNvSpPr/>
            <p:nvPr/>
          </p:nvSpPr>
          <p:spPr>
            <a:xfrm>
              <a:off x="757200" y="1330710"/>
              <a:ext cx="63271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 vacina contra o papilomavírus humano (HPV) (%), Portugal, 2010-2025</a:t>
              </a:r>
            </a:p>
          </p:txBody>
        </p:sp>
        <p:sp>
          <p:nvSpPr>
            <p:cNvPr id="202" name="tx202"/>
            <p:cNvSpPr/>
            <p:nvPr/>
          </p:nvSpPr>
          <p:spPr>
            <a:xfrm>
              <a:off x="5098799" y="6467736"/>
              <a:ext cx="397561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203" name="tx203"/>
            <p:cNvSpPr/>
            <p:nvPr/>
          </p:nvSpPr>
          <p:spPr>
            <a:xfrm>
              <a:off x="-1393539" y="6587782"/>
              <a:ext cx="1046795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alguns países, se a vacina contra o HPV estiver incluída no calendário, mas o país não tiver reportado dados num determinado ano, não são produzidas estimativas da cobertura do programa contra o HPV.</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O primeiro ano para o qual existem estimativas de cobertura do programa de vacinação contra o HPV em Portugal foi 2010.
Em 2025, a cobertura do programa relativa à primeira dose (HPV1) entre as raparigas foi de 97%. Em 2025, a cobertura do programa relativa à última dose (HPVc) entre as raparigas foi de 95%.</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última dose da vacina contra o HPV entre as raparigas diminuiu para 95 % e a cobertura entre os rapazes aumentou para 94 %.</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1964395"/>
              <a:ext cx="6481656" cy="190438"/>
            </a:xfrm>
            <a:custGeom>
              <a:avLst/>
              <a:pathLst>
                <a:path w="6481656" h="190438">
                  <a:moveTo>
                    <a:pt x="0" y="95219"/>
                  </a:moveTo>
                  <a:lnTo>
                    <a:pt x="259266" y="63479"/>
                  </a:lnTo>
                  <a:lnTo>
                    <a:pt x="518532" y="31739"/>
                  </a:lnTo>
                  <a:lnTo>
                    <a:pt x="777798" y="0"/>
                  </a:lnTo>
                  <a:lnTo>
                    <a:pt x="1037065" y="126959"/>
                  </a:lnTo>
                  <a:lnTo>
                    <a:pt x="1296331" y="190438"/>
                  </a:lnTo>
                  <a:lnTo>
                    <a:pt x="1555597" y="63479"/>
                  </a:lnTo>
                  <a:lnTo>
                    <a:pt x="1814863" y="63479"/>
                  </a:lnTo>
                  <a:lnTo>
                    <a:pt x="2074130" y="63479"/>
                  </a:lnTo>
                  <a:lnTo>
                    <a:pt x="2333396" y="95219"/>
                  </a:lnTo>
                  <a:lnTo>
                    <a:pt x="2592662" y="31739"/>
                  </a:lnTo>
                  <a:lnTo>
                    <a:pt x="2851928" y="63479"/>
                  </a:lnTo>
                  <a:lnTo>
                    <a:pt x="3111195" y="31739"/>
                  </a:lnTo>
                  <a:lnTo>
                    <a:pt x="3370461" y="31739"/>
                  </a:lnTo>
                  <a:lnTo>
                    <a:pt x="3629727" y="31739"/>
                  </a:lnTo>
                  <a:lnTo>
                    <a:pt x="3888994" y="31739"/>
                  </a:lnTo>
                  <a:lnTo>
                    <a:pt x="4148260" y="31739"/>
                  </a:lnTo>
                  <a:lnTo>
                    <a:pt x="4407526" y="31739"/>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1439019" y="2059615"/>
              <a:ext cx="6481656" cy="1523509"/>
            </a:xfrm>
            <a:custGeom>
              <a:avLst/>
              <a:pathLst>
                <a:path w="6481656" h="1523509">
                  <a:moveTo>
                    <a:pt x="0" y="1523509"/>
                  </a:moveTo>
                  <a:lnTo>
                    <a:pt x="259266" y="1269591"/>
                  </a:lnTo>
                  <a:lnTo>
                    <a:pt x="518532" y="1015673"/>
                  </a:lnTo>
                  <a:lnTo>
                    <a:pt x="777798" y="761754"/>
                  </a:lnTo>
                  <a:lnTo>
                    <a:pt x="1037065" y="539576"/>
                  </a:lnTo>
                  <a:lnTo>
                    <a:pt x="1296331" y="285658"/>
                  </a:lnTo>
                  <a:lnTo>
                    <a:pt x="1555597" y="31739"/>
                  </a:lnTo>
                  <a:lnTo>
                    <a:pt x="1814863" y="31739"/>
                  </a:lnTo>
                  <a:lnTo>
                    <a:pt x="2074130" y="31739"/>
                  </a:lnTo>
                  <a:lnTo>
                    <a:pt x="2333396" y="31739"/>
                  </a:lnTo>
                  <a:lnTo>
                    <a:pt x="2592662" y="31739"/>
                  </a:lnTo>
                  <a:lnTo>
                    <a:pt x="2851928" y="0"/>
                  </a:lnTo>
                  <a:lnTo>
                    <a:pt x="3111195" y="0"/>
                  </a:lnTo>
                  <a:lnTo>
                    <a:pt x="3370461" y="0"/>
                  </a:lnTo>
                  <a:lnTo>
                    <a:pt x="3629727" y="0"/>
                  </a:lnTo>
                  <a:lnTo>
                    <a:pt x="3888994" y="31739"/>
                  </a:lnTo>
                  <a:lnTo>
                    <a:pt x="4148260" y="31739"/>
                  </a:lnTo>
                  <a:lnTo>
                    <a:pt x="4407526" y="31739"/>
                  </a:lnTo>
                  <a:lnTo>
                    <a:pt x="4666792" y="0"/>
                  </a:lnTo>
                  <a:lnTo>
                    <a:pt x="4926059" y="0"/>
                  </a:lnTo>
                  <a:lnTo>
                    <a:pt x="5185325" y="31739"/>
                  </a:lnTo>
                  <a:lnTo>
                    <a:pt x="5444591" y="31739"/>
                  </a:lnTo>
                  <a:lnTo>
                    <a:pt x="5703857" y="0"/>
                  </a:lnTo>
                  <a:lnTo>
                    <a:pt x="5963124" y="31739"/>
                  </a:lnTo>
                  <a:lnTo>
                    <a:pt x="6222390" y="0"/>
                  </a:lnTo>
                  <a:lnTo>
                    <a:pt x="6481656" y="31739"/>
                  </a:lnTo>
                </a:path>
              </a:pathLst>
            </a:custGeom>
            <a:ln w="27101" cap="flat">
              <a:solidFill>
                <a:srgbClr val="7CAE00">
                  <a:alpha val="100000"/>
                </a:srgbClr>
              </a:solidFill>
              <a:prstDash val="solid"/>
              <a:round/>
            </a:ln>
          </p:spPr>
          <p:txBody>
            <a:bodyPr/>
            <a:lstStyle/>
            <a:p/>
          </p:txBody>
        </p:sp>
        <p:sp>
          <p:nvSpPr>
            <p:cNvPr id="29" name="pl29"/>
            <p:cNvSpPr/>
            <p:nvPr/>
          </p:nvSpPr>
          <p:spPr>
            <a:xfrm>
              <a:off x="5587279" y="1996135"/>
              <a:ext cx="2333396" cy="793494"/>
            </a:xfrm>
            <a:custGeom>
              <a:avLst/>
              <a:pathLst>
                <a:path w="2333396" h="793494">
                  <a:moveTo>
                    <a:pt x="0" y="793494"/>
                  </a:moveTo>
                  <a:lnTo>
                    <a:pt x="259266" y="63479"/>
                  </a:lnTo>
                  <a:lnTo>
                    <a:pt x="518532" y="0"/>
                  </a:lnTo>
                  <a:lnTo>
                    <a:pt x="777798" y="0"/>
                  </a:lnTo>
                  <a:lnTo>
                    <a:pt x="1037065" y="0"/>
                  </a:lnTo>
                  <a:lnTo>
                    <a:pt x="1296331" y="0"/>
                  </a:lnTo>
                  <a:lnTo>
                    <a:pt x="1555597" y="0"/>
                  </a:lnTo>
                  <a:lnTo>
                    <a:pt x="1814863" y="0"/>
                  </a:lnTo>
                  <a:lnTo>
                    <a:pt x="2074130" y="0"/>
                  </a:lnTo>
                  <a:lnTo>
                    <a:pt x="2333396" y="0"/>
                  </a:lnTo>
                </a:path>
              </a:pathLst>
            </a:custGeom>
            <a:ln w="27101" cap="flat">
              <a:solidFill>
                <a:srgbClr val="00BFC4">
                  <a:alpha val="100000"/>
                </a:srgbClr>
              </a:solidFill>
              <a:prstDash val="solid"/>
              <a:round/>
            </a:ln>
          </p:spPr>
          <p:txBody>
            <a:bodyPr/>
            <a:lstStyle/>
            <a:p/>
          </p:txBody>
        </p:sp>
        <p:sp>
          <p:nvSpPr>
            <p:cNvPr id="30" name="pl30"/>
            <p:cNvSpPr/>
            <p:nvPr/>
          </p:nvSpPr>
          <p:spPr>
            <a:xfrm>
              <a:off x="4031682" y="2059615"/>
              <a:ext cx="3888994" cy="761754"/>
            </a:xfrm>
            <a:custGeom>
              <a:avLst/>
              <a:pathLst>
                <a:path w="3888994" h="761754">
                  <a:moveTo>
                    <a:pt x="0" y="253918"/>
                  </a:moveTo>
                  <a:lnTo>
                    <a:pt x="259266" y="222178"/>
                  </a:lnTo>
                  <a:lnTo>
                    <a:pt x="518532" y="190438"/>
                  </a:lnTo>
                  <a:lnTo>
                    <a:pt x="777798" y="158698"/>
                  </a:lnTo>
                  <a:lnTo>
                    <a:pt x="1037065" y="158698"/>
                  </a:lnTo>
                  <a:lnTo>
                    <a:pt x="1296331" y="222178"/>
                  </a:lnTo>
                  <a:lnTo>
                    <a:pt x="1555597" y="761754"/>
                  </a:lnTo>
                  <a:lnTo>
                    <a:pt x="1814863" y="317397"/>
                  </a:lnTo>
                  <a:lnTo>
                    <a:pt x="2074130" y="158698"/>
                  </a:lnTo>
                  <a:lnTo>
                    <a:pt x="2333396" y="158698"/>
                  </a:lnTo>
                  <a:lnTo>
                    <a:pt x="2592662" y="158698"/>
                  </a:lnTo>
                  <a:lnTo>
                    <a:pt x="2851928" y="190438"/>
                  </a:lnTo>
                  <a:lnTo>
                    <a:pt x="3111195" y="222178"/>
                  </a:lnTo>
                  <a:lnTo>
                    <a:pt x="3370461" y="190438"/>
                  </a:lnTo>
                  <a:lnTo>
                    <a:pt x="3629727" y="0"/>
                  </a:lnTo>
                  <a:lnTo>
                    <a:pt x="3888994" y="31739"/>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192601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05297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195775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05297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02123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354474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548903" y="275125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993305" y="227515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8365" y="1916540"/>
              <a:ext cx="241576" cy="44590"/>
            </a:xfrm>
            <a:custGeom>
              <a:avLst/>
              <a:pathLst>
                <a:path w="241576" h="44590">
                  <a:moveTo>
                    <a:pt x="241576" y="0"/>
                  </a:moveTo>
                  <a:lnTo>
                    <a:pt x="0" y="44590"/>
                  </a:lnTo>
                </a:path>
              </a:pathLst>
            </a:custGeom>
          </p:spPr>
          <p:txBody>
            <a:bodyPr/>
            <a:lstStyle/>
            <a:p/>
          </p:txBody>
        </p:sp>
        <p:sp>
          <p:nvSpPr>
            <p:cNvPr id="41" name="pl41"/>
            <p:cNvSpPr/>
            <p:nvPr/>
          </p:nvSpPr>
          <p:spPr>
            <a:xfrm>
              <a:off x="7931719" y="2002820"/>
              <a:ext cx="248222" cy="150267"/>
            </a:xfrm>
            <a:custGeom>
              <a:avLst/>
              <a:pathLst>
                <a:path w="248222" h="150267">
                  <a:moveTo>
                    <a:pt x="248222" y="150267"/>
                  </a:moveTo>
                  <a:lnTo>
                    <a:pt x="0" y="0"/>
                  </a:lnTo>
                </a:path>
              </a:pathLst>
            </a:custGeom>
          </p:spPr>
          <p:txBody>
            <a:bodyPr/>
            <a:lstStyle/>
            <a:p/>
          </p:txBody>
        </p:sp>
        <p:sp>
          <p:nvSpPr>
            <p:cNvPr id="42" name="pl42"/>
            <p:cNvSpPr/>
            <p:nvPr/>
          </p:nvSpPr>
          <p:spPr>
            <a:xfrm>
              <a:off x="7926541" y="2099120"/>
              <a:ext cx="253401" cy="335495"/>
            </a:xfrm>
            <a:custGeom>
              <a:avLst/>
              <a:pathLst>
                <a:path w="253401" h="335495">
                  <a:moveTo>
                    <a:pt x="253401" y="335495"/>
                  </a:moveTo>
                  <a:lnTo>
                    <a:pt x="0" y="0"/>
                  </a:lnTo>
                </a:path>
              </a:pathLst>
            </a:custGeom>
          </p:spPr>
          <p:txBody>
            <a:bodyPr/>
            <a:lstStyle/>
            <a:p/>
          </p:txBody>
        </p:sp>
        <p:sp>
          <p:nvSpPr>
            <p:cNvPr id="43" name="pl43"/>
            <p:cNvSpPr/>
            <p:nvPr/>
          </p:nvSpPr>
          <p:spPr>
            <a:xfrm>
              <a:off x="7928950" y="2098718"/>
              <a:ext cx="603618" cy="537148"/>
            </a:xfrm>
            <a:custGeom>
              <a:avLst/>
              <a:pathLst>
                <a:path w="603618" h="537148">
                  <a:moveTo>
                    <a:pt x="603618" y="537148"/>
                  </a:moveTo>
                  <a:lnTo>
                    <a:pt x="0" y="0"/>
                  </a:lnTo>
                </a:path>
              </a:pathLst>
            </a:custGeom>
          </p:spPr>
          <p:txBody>
            <a:bodyPr/>
            <a:lstStyle/>
            <a:p/>
          </p:txBody>
        </p:sp>
        <p:sp>
          <p:nvSpPr>
            <p:cNvPr id="44" name="pg44"/>
            <p:cNvSpPr/>
            <p:nvPr/>
          </p:nvSpPr>
          <p:spPr>
            <a:xfrm>
              <a:off x="8111362" y="182019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186104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6" name="pg46"/>
            <p:cNvSpPr/>
            <p:nvPr/>
          </p:nvSpPr>
          <p:spPr>
            <a:xfrm>
              <a:off x="8111362" y="209195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13279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98%</a:t>
              </a:r>
            </a:p>
          </p:txBody>
        </p:sp>
        <p:sp>
          <p:nvSpPr>
            <p:cNvPr id="48" name="pg48"/>
            <p:cNvSpPr/>
            <p:nvPr/>
          </p:nvSpPr>
          <p:spPr>
            <a:xfrm>
              <a:off x="8111362" y="236421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40505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95%</a:t>
              </a:r>
            </a:p>
          </p:txBody>
        </p:sp>
        <p:sp>
          <p:nvSpPr>
            <p:cNvPr id="50" name="pg50"/>
            <p:cNvSpPr/>
            <p:nvPr/>
          </p:nvSpPr>
          <p:spPr>
            <a:xfrm>
              <a:off x="8111362" y="263586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67670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95%</a:t>
              </a:r>
            </a:p>
          </p:txBody>
        </p:sp>
        <p:sp>
          <p:nvSpPr>
            <p:cNvPr id="52" name="pg52"/>
            <p:cNvSpPr/>
            <p:nvPr/>
          </p:nvSpPr>
          <p:spPr>
            <a:xfrm>
              <a:off x="1142687" y="204427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407" y="20880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96</a:t>
              </a:r>
            </a:p>
          </p:txBody>
        </p:sp>
        <p:sp>
          <p:nvSpPr>
            <p:cNvPr id="54" name="pg54"/>
            <p:cNvSpPr/>
            <p:nvPr/>
          </p:nvSpPr>
          <p:spPr>
            <a:xfrm>
              <a:off x="1502833" y="341678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548553" y="34605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48</a:t>
              </a:r>
            </a:p>
          </p:txBody>
        </p:sp>
        <p:sp>
          <p:nvSpPr>
            <p:cNvPr id="56" name="pg56"/>
            <p:cNvSpPr/>
            <p:nvPr/>
          </p:nvSpPr>
          <p:spPr>
            <a:xfrm>
              <a:off x="5291420" y="277470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337140" y="281844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73</a:t>
              </a:r>
            </a:p>
          </p:txBody>
        </p:sp>
        <p:sp>
          <p:nvSpPr>
            <p:cNvPr id="58" name="pg58"/>
            <p:cNvSpPr/>
            <p:nvPr/>
          </p:nvSpPr>
          <p:spPr>
            <a:xfrm>
              <a:off x="3734711" y="229846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3780431" y="23422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88</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848018" y="1330629"/>
              <a:ext cx="8182190"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Proporção da população-alvo abrangida por todas as vacinas incluídas no seu programa nacional,</a:t>
              </a:r>
            </a:p>
          </p:txBody>
        </p:sp>
        <p:sp>
          <p:nvSpPr>
            <p:cNvPr id="88" name="tx88"/>
            <p:cNvSpPr/>
            <p:nvPr/>
          </p:nvSpPr>
          <p:spPr>
            <a:xfrm>
              <a:off x="4179495" y="1513317"/>
              <a:ext cx="151923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Portugal, 2000-2025</a:t>
              </a:r>
            </a:p>
          </p:txBody>
        </p:sp>
        <p:sp>
          <p:nvSpPr>
            <p:cNvPr id="89" name="tx89"/>
            <p:cNvSpPr/>
            <p:nvPr/>
          </p:nvSpPr>
          <p:spPr>
            <a:xfrm>
              <a:off x="5129850" y="6347035"/>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90" name="tx90"/>
            <p:cNvSpPr/>
            <p:nvPr/>
          </p:nvSpPr>
          <p:spPr>
            <a:xfrm>
              <a:off x="2533176" y="6467409"/>
              <a:ext cx="6541234"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Os quatro indicadores de cobertura vacinal que contribuem para o indicador 3.b.1 dos ODS são: DTP3, MCV2, PCVC e HPVc</a:t>
              </a:r>
            </a:p>
          </p:txBody>
        </p:sp>
        <p:sp>
          <p:nvSpPr>
            <p:cNvPr id="91" name="tx91"/>
            <p:cNvSpPr/>
            <p:nvPr/>
          </p:nvSpPr>
          <p:spPr>
            <a:xfrm>
              <a:off x="2991731" y="6586855"/>
              <a:ext cx="60826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 meta global da Agenda de Imunização 2030 (IA2030) é uma cobertura de 90% para todos os quatro antígenos até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Quatro indicadores de cobertura vacinal contribuem para o Objetivo de Desenvolvimento Sustentável 3, indicador b.1: DTP3, PCV3, MCV2 e HPV.
A meta global da IA2030 é uma cobertura de 90% para todos os quatro antígenos até 2030.
Portugal dispõe das 4 vacinas relacionadas com os ODS.
Em 2025, Portugal tinha alcançado uma cobertura de, pelo menos, 90% para as 4 vacinas.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Portugal atingiu a meta de 90 % de cobertura dos ODS para todas as vacinas relacionadas com os ODS.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adicionais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Definições de termos relacionados à imunização</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300" i="0" b="1" u="none">
                <a:solidFill>
                  <a:srgbClr val="FFFFFF">
                    <a:alpha val="100000"/>
                  </a:srgbClr>
                </a:solidFill>
                <a:latin typeface="Aptos (Body)"/>
                <a:cs typeface="Aptos (Body)"/>
                <a:ea typeface="Aptos (Body)"/>
                <a:sym typeface="Aptos (Body)"/>
              </a:rPr>
              <a:t>Cobertura vacinal
</a:t>
            </a:r>
            <a:r>
              <a:rPr cap="none" sz="1300" i="0" b="0" u="none">
                <a:solidFill>
                  <a:srgbClr val="FFFFFF">
                    <a:alpha val="100000"/>
                  </a:srgbClr>
                </a:solidFill>
                <a:latin typeface="Aptos (Body)"/>
                <a:cs typeface="Aptos (Body)"/>
                <a:ea typeface="Aptos (Body)"/>
                <a:sym typeface="Aptos (Body)"/>
              </a:rPr>
              <a:t>Porcentagem de bebés (crianças com menos de um ano de idade) que receberam determinadas doses de vacinas. Por exemplo, a cobertura da DTP3 é a porcentagem de bebés que receberam as três doses da vacina contra difteria, tétano e tosse convulsa (DTP).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Não vacinado
</a:t>
            </a:r>
            <a:r>
              <a:rPr cap="none" sz="1300" i="0" b="0" u="none">
                <a:solidFill>
                  <a:srgbClr val="FFFFFF">
                    <a:alpha val="100000"/>
                  </a:srgbClr>
                </a:solidFill>
                <a:latin typeface="Aptos (Body)"/>
                <a:cs typeface="Aptos (Body)"/>
                <a:ea typeface="Aptos (Body)"/>
                <a:sym typeface="Aptos (Body)"/>
              </a:rPr>
              <a:t>Um bebé que não recebeu a primeira dose de uma série de vacinas. O termo «dose zero» é usado para descrever crianças não vacinadas com DTP1.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Subvaccinado
</a:t>
            </a:r>
            <a:r>
              <a:rPr cap="none" sz="1300" i="0" b="0" u="none">
                <a:solidFill>
                  <a:srgbClr val="FFFFFF">
                    <a:alpha val="100000"/>
                  </a:srgbClr>
                </a:solidFill>
                <a:latin typeface="Aptos (Body)"/>
                <a:cs typeface="Aptos (Body)"/>
                <a:ea typeface="Aptos (Body)"/>
                <a:sym typeface="Aptos (Body)"/>
              </a:rPr>
              <a:t>Um lactente que recebeu algumas, mas não todas as doses recomendadas da vacina no calendário nacional.  
</a:t>
            </a:r>
            <a:r>
              <a:rPr cap="none" sz="1300" i="0" b="1" u="none">
                <a:solidFill>
                  <a:srgbClr val="FFFFFF">
                    <a:alpha val="100000"/>
                  </a:srgbClr>
                </a:solidFill>
                <a:latin typeface="Aptos (Body)"/>
                <a:cs typeface="Aptos (Body)"/>
                <a:ea typeface="Aptos (Body)"/>
                <a:sym typeface="Aptos (Body)"/>
              </a:rPr>
              <a:t>Doses da vacina
</a:t>
            </a:r>
            <a:r>
              <a:rPr cap="none" sz="1300" i="0" b="0" u="none">
                <a:solidFill>
                  <a:srgbClr val="FFFFFF">
                    <a:alpha val="100000"/>
                  </a:srgbClr>
                </a:solidFill>
                <a:latin typeface="Aptos (Body)"/>
                <a:cs typeface="Aptos (Body)"/>
                <a:ea typeface="Aptos (Body)"/>
                <a:sym typeface="Aptos (Body)"/>
              </a:rPr>
              <a:t>•  Bacilo de Calmette-Guérin (BCG): vacina contra a tuberculose
</a:t>
            </a:r>
            <a:r>
              <a:rPr cap="none" sz="1300" i="0" b="0" u="none">
                <a:solidFill>
                  <a:srgbClr val="FFFFFF">
                    <a:alpha val="100000"/>
                  </a:srgbClr>
                </a:solidFill>
                <a:latin typeface="Aptos (Body)"/>
                <a:cs typeface="Aptos (Body)"/>
                <a:ea typeface="Aptos (Body)"/>
                <a:sym typeface="Aptos (Body)"/>
              </a:rPr>
              <a:t>•  Dose de nascimento contra a hepatite B, administrada nas 24 horas após o nascimento (HepBB)
</a:t>
            </a:r>
            <a:r>
              <a:rPr cap="none" sz="1300" i="0" b="0" u="none">
                <a:solidFill>
                  <a:srgbClr val="FFFFFF">
                    <a:alpha val="100000"/>
                  </a:srgbClr>
                </a:solidFill>
                <a:latin typeface="Aptos (Body)"/>
                <a:cs typeface="Aptos (Body)"/>
                <a:ea typeface="Aptos (Body)"/>
                <a:sym typeface="Aptos (Body)"/>
              </a:rPr>
              <a:t>•  Vacina contra difteria, tétano e tosse convulsa, primeira dose (DTP1) e terceira dose (DTP3)
</a:t>
            </a:r>
            <a:r>
              <a:rPr cap="none" sz="1300" i="0" b="0" u="none">
                <a:solidFill>
                  <a:srgbClr val="FFFFFF">
                    <a:alpha val="100000"/>
                  </a:srgbClr>
                </a:solidFill>
                <a:latin typeface="Aptos (Body)"/>
                <a:cs typeface="Aptos (Body)"/>
                <a:ea typeface="Aptos (Body)"/>
                <a:sym typeface="Aptos (Body)"/>
              </a:rPr>
              <a:t>•  Vacina contra hepatite B, terceira dose (HepB3)
</a:t>
            </a:r>
            <a:r>
              <a:rPr cap="none" sz="1300" i="0" b="0" u="none">
                <a:solidFill>
                  <a:srgbClr val="FFFFFF">
                    <a:alpha val="100000"/>
                  </a:srgbClr>
                </a:solidFill>
                <a:latin typeface="Aptos (Body)"/>
                <a:cs typeface="Aptos (Body)"/>
                <a:ea typeface="Aptos (Body)"/>
                <a:sym typeface="Aptos (Body)"/>
              </a:rPr>
              <a:t>•  Vacina contra Haemophilus influenzae tipo b, terceira dose (Hib3)
</a:t>
            </a:r>
            <a:r>
              <a:rPr cap="none" sz="1300" i="0" b="0" u="none">
                <a:solidFill>
                  <a:srgbClr val="FFFFFF">
                    <a:alpha val="100000"/>
                  </a:srgbClr>
                </a:solidFill>
                <a:latin typeface="Aptos (Body)"/>
                <a:cs typeface="Aptos (Body)"/>
                <a:ea typeface="Aptos (Body)"/>
                <a:sym typeface="Aptos (Body)"/>
              </a:rPr>
              <a:t>•  Vacina inativada contra a poliomielite, primeira dose (IPV1) e última dose (IPVC) 
</a:t>
            </a:r>
            <a:r>
              <a:rPr cap="none" sz="1300" i="0" b="0" u="none">
                <a:solidFill>
                  <a:srgbClr val="FFFFFF">
                    <a:alpha val="100000"/>
                  </a:srgbClr>
                </a:solidFill>
                <a:latin typeface="Aptos (Body)"/>
                <a:cs typeface="Aptos (Body)"/>
                <a:ea typeface="Aptos (Body)"/>
                <a:sym typeface="Aptos (Body)"/>
              </a:rPr>
              <a:t>•  Vacina contra o sarampo, primeira dose (MCV1) e segunda dose (MCV2)
</a:t>
            </a:r>
            <a:r>
              <a:rPr cap="none" sz="1300" i="0" b="0" u="none">
                <a:solidFill>
                  <a:srgbClr val="FFFFFF">
                    <a:alpha val="100000"/>
                  </a:srgbClr>
                </a:solidFill>
                <a:latin typeface="Aptos (Body)"/>
                <a:cs typeface="Aptos (Body)"/>
                <a:ea typeface="Aptos (Body)"/>
                <a:sym typeface="Aptos (Body)"/>
              </a:rPr>
              <a:t>•  Vacina contra o rotavírus, última dose (RotaC)
</a:t>
            </a:r>
            <a:r>
              <a:rPr cap="none" sz="1300" i="0" b="0" u="none">
                <a:solidFill>
                  <a:srgbClr val="FFFFFF">
                    <a:alpha val="100000"/>
                  </a:srgbClr>
                </a:solidFill>
                <a:latin typeface="Aptos (Body)"/>
                <a:cs typeface="Aptos (Body)"/>
                <a:ea typeface="Aptos (Body)"/>
                <a:sym typeface="Aptos (Body)"/>
              </a:rPr>
              <a:t>•  Vacina pneumocócica, última dose (PCVC)
</a:t>
            </a:r>
            <a:r>
              <a:rPr cap="none" sz="1300" i="0" b="0" u="none">
                <a:solidFill>
                  <a:srgbClr val="FFFFFF">
                    <a:alpha val="100000"/>
                  </a:srgbClr>
                </a:solidFill>
                <a:latin typeface="Aptos (Body)"/>
                <a:cs typeface="Aptos (Body)"/>
                <a:ea typeface="Aptos (Body)"/>
                <a:sym typeface="Aptos (Body)"/>
              </a:rPr>
              <a:t>•  Vacina contra a febre amarela (YFV) 
</a:t>
            </a:r>
            <a:r>
              <a:rPr cap="none" sz="1300" i="0" b="0" u="none">
                <a:solidFill>
                  <a:srgbClr val="FFFFFF">
                    <a:alpha val="100000"/>
                  </a:srgbClr>
                </a:solidFill>
                <a:latin typeface="Aptos (Body)"/>
                <a:cs typeface="Aptos (Body)"/>
                <a:ea typeface="Aptos (Body)"/>
                <a:sym typeface="Aptos (Body)"/>
              </a:rPr>
              <a:t>•  Vacina contra o papilomavírus humano, primeira dose (HPV1) e última dose (HPVc): vacina para proteger contra certos tipos de papilomavírus humano que podem causar cancro ou verrugas genitais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A Agenda de Imunização 2030 (IA2030)
</a:t>
            </a:r>
            <a:r>
              <a:rPr cap="none" sz="1300" i="0" b="0" u="none">
                <a:solidFill>
                  <a:srgbClr val="FFFFFF">
                    <a:alpha val="100000"/>
                  </a:srgbClr>
                </a:solidFill>
                <a:latin typeface="Aptos (Body)"/>
                <a:cs typeface="Aptos (Body)"/>
                <a:ea typeface="Aptos (Body)"/>
                <a:sym typeface="Aptos (Body)"/>
              </a:rPr>
              <a:t>A IA2030 é uma estratégia global aprovada pela Assembleia Mundial da Saúde com o objetivo de garantir que todas as pessoas, em todos os lugares e em todas as idades, beneficiem das vacinas para melhorar a saúde e o bem-estar até 2030. Centra-se no aumento da cobertura vacinal, equidade, sustentabilidade e preparação para pandemias, promovendo simultaneamente a imunização ao longo da vida e integrando a imunização com outros serviços de saúde.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adicionais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Podem ser consultados mais recursos com dados sobre vacinação em:
Os perfis interativos dos países da WUENIC podem ser consultados em:</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Questionário curto de feedback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Estamos a solicitar o seu feedback sobre os agrupamentos globais (GAVI, União Africana, Banco Mundial, OMS e UNICEF) e os slides em PowerPoint desenvolvidos a nível nacional para a divulgação das estimativas globais de imunização. A sua opinião irá ajudar-nos a compreender a utilidade dos mesmos e a identificar áreas que podem ser melhoradas.
Por favor, reserve alguns minutos para preencher este breve inquérito e dar a sua opinião:</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Conceitos-chave</a:t>
            </a:r>
          </a:p>
        </p:txBody>
      </p:sp>
      <p:sp>
        <p:nvSpPr>
          <p:cNvPr id="3" name="body"/>
          <p:cNvSpPr>
            <a:spLocks noGrp="1"/>
          </p:cNvSpPr>
          <p:nvPr>
            <p:ph/>
          </p:nvPr>
        </p:nvSpPr>
        <p:spPr>
          <a:xfrm>
            <a:off x="411480" y="1078992"/>
            <a:ext cx="5385816" cy="534009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  A Organização Mundial da Saúde (OMS) fornece recomendações globais sobre vacinas, que são adaptadas pelos países com base nas necessidades locais. Apenas as vacinas DTP, contra a poliomielite e contra o sarampo são utilizadas em todos os países.
•  A DTP1 é um marcador do acesso aos serviços de imunização de rotina e, quando não é administrada, serve como um indicador para identificar crianças que não receberam nenhuma vacina, também conhecidas como crianças «zero dose». Uma cobertura elevada de DTP1 indica um bom acesso aos serviços de imunização, enquanto uma cobertura baixa sugere desafios no acesso das crianças às vacinas essenciais.
•  A DTP3 é um indicador amplamente utilizado do desempenho do programa de imunização. Reflete a capacidade de um país de prestar serviços de imunização de rotina e garante que as crianças estão protegidas contra doenças graves. A DTP3 é acompanhada a nível global e serve como uma medida fundamental dos esforços de vacinação de uma nação.</a:t>
            </a:r>
          </a:p>
        </p:txBody>
      </p:sp>
      <p:sp>
        <p:nvSpPr>
          <p:cNvPr id="4" name="body"/>
          <p:cNvSpPr>
            <a:spLocks noGrp="1"/>
          </p:cNvSpPr>
          <p:nvPr>
            <p:ph/>
          </p:nvPr>
        </p:nvSpPr>
        <p:spPr>
          <a:xfrm>
            <a:off x="6199632" y="914400"/>
            <a:ext cx="5641848" cy="5998464"/>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  A desistência da DTP1-DTP3 mede a percentagem de crianças que receberam a DTP1, mas não a DTP3, e destaca onde as crianças são perdidas ao longo do percurso de vacinação, destacando potenciais pontos fracos na prestação de serviços e acompanhamento.
•  A MCV1 (geralmente recomendada entre os 9 e os 12 meses) avalia a capacidade de administrar vacinas mais tarde na infância. Serve como um indicador da proteção contra o sarampo e é um bom indicador do desempenho do sistema de saúde.
•  A vacina contra o HPV protege contra tipos específicos do vírus do papiloma humano (HPV) e é usada para medir o ciclo de vida da vacinação.Outros indicadores-chave incluem PCVC e MCV2, que são usados para monitorar os Objetivos de Desenvolvimento Sustentável (ODS).
•  Em conjunto, estes indicadores fornecem uma forma consistente e comparável de acompanhar o progresso da imunização, identificar comunidades não abrangidas e monitorizar as metas globais, incluindo as da Agenda de Imunização 2030 (IA2030) e dos Objetivos de Desenvolvimento Sustentável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Mensagens-chave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A cobertura da DTP1 manteve-se constante nos 99% entre 2024 e 2025.
• A cobertura da DTP3 manteve-se constante nos 99% entre 2024 e 2025.
• Em 2025, verificou-se aproximadamente o mesmo número de crianças sem nenhuma dose. Isto deixa &lt;1 000 crianças sem vacinação, vulneráveis a doenças evitáveis por vacinação, e outras &lt;100 com proteção incompleta.
• Portugal representou 0,2% das crianças sem nenhuma dose nos países fora do programa e &lt;0,1% das crianças sem nenhuma dose a nível global.
• A cobertura da MCV1 diminuiu 1 ponto percentual, passando de 99 % em 2024 para 98 % em 2025. Houve 2 000 crianças que não receberam a primeira vacina contra o sarampo.
• A cobertura da segunda dose da vacina contra o sarampo (MCV2) diminuiu 1 ponto percentual, passando de 96% em 2024 para 95% em 2025.
• A cobertura da última dose da vacina contra o HPV (HPVc) entre as raparigas diminuiu de 96% para 95% em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Calendário de vacinação,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tabela mostra o calendário nacional de imunização 2025 para serviços de rotina em Portugal, relatado através do Formulário Conjunto de Relatórios sobre Imunização (JRF) da OMS/UNICEF.
Cada linha corresponde a uma vacina ou vacina combinada, indicando se é administrada a nível nacional ou subnacional. O calendário descreve o número de doses e as idades recomendadas para a administração. Apenas as vacinas infantis e adolescentes relevantes para a WUENIC estão incluídas.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Anos de introdução da vacina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tabela mostra o ano em que cada vacina foi introduzida em Portugal. Se uma vacina foi suspensa, o ano de introdução não é mostrado, mas se foi suspensa e posteriormente reintroduzida, o ano de reintrodução é fornecido. Os anos de introdução podem refletir a implementação a nível nacional, a implementação parcial (subnacional) ou a introdução direcionada a grupos de risco específicos ou áreas de alto risco, conforme indicado nos títulos das colunas.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95594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126699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1578050"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188910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2200154"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2511207"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 name="rc26"/>
            <p:cNvSpPr/>
            <p:nvPr/>
          </p:nvSpPr>
          <p:spPr>
            <a:xfrm>
              <a:off x="282225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313331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344436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3755416"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 name="rc30"/>
            <p:cNvSpPr/>
            <p:nvPr/>
          </p:nvSpPr>
          <p:spPr>
            <a:xfrm>
              <a:off x="406646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4377521"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468857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499962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531067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562173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593278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624383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655488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686593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717699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748804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779909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811014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842120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873225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955945"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1266997"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1578050"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1889102"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2200154"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2511207"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 name="rc52"/>
            <p:cNvSpPr/>
            <p:nvPr/>
          </p:nvSpPr>
          <p:spPr>
            <a:xfrm>
              <a:off x="2822259"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3133311"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 name="rc54"/>
            <p:cNvSpPr/>
            <p:nvPr/>
          </p:nvSpPr>
          <p:spPr>
            <a:xfrm>
              <a:off x="3444364"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3755416"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6" name="rc56"/>
            <p:cNvSpPr/>
            <p:nvPr/>
          </p:nvSpPr>
          <p:spPr>
            <a:xfrm>
              <a:off x="4066468"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4377521"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 name="rc58"/>
            <p:cNvSpPr/>
            <p:nvPr/>
          </p:nvSpPr>
          <p:spPr>
            <a:xfrm>
              <a:off x="4688573"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 name="rc59"/>
            <p:cNvSpPr/>
            <p:nvPr/>
          </p:nvSpPr>
          <p:spPr>
            <a:xfrm>
              <a:off x="4999625"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 name="rc60"/>
            <p:cNvSpPr/>
            <p:nvPr/>
          </p:nvSpPr>
          <p:spPr>
            <a:xfrm>
              <a:off x="5310677"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 name="rc61"/>
            <p:cNvSpPr/>
            <p:nvPr/>
          </p:nvSpPr>
          <p:spPr>
            <a:xfrm>
              <a:off x="5621730"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5932782"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6243834"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655488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6865939"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717699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748804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7799096"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8110148"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842120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8732253"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955945" y="3355336"/>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73" name="rc73"/>
            <p:cNvSpPr/>
            <p:nvPr/>
          </p:nvSpPr>
          <p:spPr>
            <a:xfrm>
              <a:off x="1266997" y="3355336"/>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4" name="rc74"/>
            <p:cNvSpPr/>
            <p:nvPr/>
          </p:nvSpPr>
          <p:spPr>
            <a:xfrm>
              <a:off x="1578050" y="3355336"/>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5" name="rc75"/>
            <p:cNvSpPr/>
            <p:nvPr/>
          </p:nvSpPr>
          <p:spPr>
            <a:xfrm>
              <a:off x="1889102"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6" name="rc76"/>
            <p:cNvSpPr/>
            <p:nvPr/>
          </p:nvSpPr>
          <p:spPr>
            <a:xfrm>
              <a:off x="2200154"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7" name="rc77"/>
            <p:cNvSpPr/>
            <p:nvPr/>
          </p:nvSpPr>
          <p:spPr>
            <a:xfrm>
              <a:off x="2511207"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8" name="rc78"/>
            <p:cNvSpPr/>
            <p:nvPr/>
          </p:nvSpPr>
          <p:spPr>
            <a:xfrm>
              <a:off x="2822259"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3133311"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3444364"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3755416"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4066468"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3" name="rc83"/>
            <p:cNvSpPr/>
            <p:nvPr/>
          </p:nvSpPr>
          <p:spPr>
            <a:xfrm>
              <a:off x="4377521"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4" name="rc84"/>
            <p:cNvSpPr/>
            <p:nvPr/>
          </p:nvSpPr>
          <p:spPr>
            <a:xfrm>
              <a:off x="4688573"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5" name="rc85"/>
            <p:cNvSpPr/>
            <p:nvPr/>
          </p:nvSpPr>
          <p:spPr>
            <a:xfrm>
              <a:off x="4999625"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5310677"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7" name="rc87"/>
            <p:cNvSpPr/>
            <p:nvPr/>
          </p:nvSpPr>
          <p:spPr>
            <a:xfrm>
              <a:off x="5621730"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5932782"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6243834"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6554887"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6865939"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717699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748804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7799096"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8110148"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842120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8732253"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955945" y="2232131"/>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9" name="rc99"/>
            <p:cNvSpPr/>
            <p:nvPr/>
          </p:nvSpPr>
          <p:spPr>
            <a:xfrm>
              <a:off x="1266997" y="2232131"/>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0" name="rc100"/>
            <p:cNvSpPr/>
            <p:nvPr/>
          </p:nvSpPr>
          <p:spPr>
            <a:xfrm>
              <a:off x="157805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1889102" y="2232131"/>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2" name="rc102"/>
            <p:cNvSpPr/>
            <p:nvPr/>
          </p:nvSpPr>
          <p:spPr>
            <a:xfrm>
              <a:off x="2200154" y="2232131"/>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3" name="rc103"/>
            <p:cNvSpPr/>
            <p:nvPr/>
          </p:nvSpPr>
          <p:spPr>
            <a:xfrm>
              <a:off x="2511207" y="2232131"/>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4" name="rc104"/>
            <p:cNvSpPr/>
            <p:nvPr/>
          </p:nvSpPr>
          <p:spPr>
            <a:xfrm>
              <a:off x="2822259" y="2232131"/>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5" name="rc105"/>
            <p:cNvSpPr/>
            <p:nvPr/>
          </p:nvSpPr>
          <p:spPr>
            <a:xfrm>
              <a:off x="3133311"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6" name="rc106"/>
            <p:cNvSpPr/>
            <p:nvPr/>
          </p:nvSpPr>
          <p:spPr>
            <a:xfrm>
              <a:off x="3444364"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16"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4066468"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9" name="rc109"/>
            <p:cNvSpPr/>
            <p:nvPr/>
          </p:nvSpPr>
          <p:spPr>
            <a:xfrm>
              <a:off x="4377521"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0" name="rc110"/>
            <p:cNvSpPr/>
            <p:nvPr/>
          </p:nvSpPr>
          <p:spPr>
            <a:xfrm>
              <a:off x="4688573"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1" name="rc111"/>
            <p:cNvSpPr/>
            <p:nvPr/>
          </p:nvSpPr>
          <p:spPr>
            <a:xfrm>
              <a:off x="4999625"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2" name="rc112"/>
            <p:cNvSpPr/>
            <p:nvPr/>
          </p:nvSpPr>
          <p:spPr>
            <a:xfrm>
              <a:off x="5310677"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5621730"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5932782"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6243834"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6554887"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7" name="rc117"/>
            <p:cNvSpPr/>
            <p:nvPr/>
          </p:nvSpPr>
          <p:spPr>
            <a:xfrm>
              <a:off x="6865939"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7176991"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9" name="rc119"/>
            <p:cNvSpPr/>
            <p:nvPr/>
          </p:nvSpPr>
          <p:spPr>
            <a:xfrm>
              <a:off x="7488044"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0" name="rc120"/>
            <p:cNvSpPr/>
            <p:nvPr/>
          </p:nvSpPr>
          <p:spPr>
            <a:xfrm>
              <a:off x="7799096"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8110148"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8421201"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3" name="rc123"/>
            <p:cNvSpPr/>
            <p:nvPr/>
          </p:nvSpPr>
          <p:spPr>
            <a:xfrm>
              <a:off x="8732253"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4" name="rc124"/>
            <p:cNvSpPr/>
            <p:nvPr/>
          </p:nvSpPr>
          <p:spPr>
            <a:xfrm>
              <a:off x="955945" y="3074535"/>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5" name="rc125"/>
            <p:cNvSpPr/>
            <p:nvPr/>
          </p:nvSpPr>
          <p:spPr>
            <a:xfrm>
              <a:off x="1266997" y="307453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6" name="rc126"/>
            <p:cNvSpPr/>
            <p:nvPr/>
          </p:nvSpPr>
          <p:spPr>
            <a:xfrm>
              <a:off x="1578050"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7" name="rc127"/>
            <p:cNvSpPr/>
            <p:nvPr/>
          </p:nvSpPr>
          <p:spPr>
            <a:xfrm>
              <a:off x="1889102"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2200154"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2511207"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0" name="rc130"/>
            <p:cNvSpPr/>
            <p:nvPr/>
          </p:nvSpPr>
          <p:spPr>
            <a:xfrm>
              <a:off x="2822259"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1" name="rc131"/>
            <p:cNvSpPr/>
            <p:nvPr/>
          </p:nvSpPr>
          <p:spPr>
            <a:xfrm>
              <a:off x="3133311"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2" name="rc132"/>
            <p:cNvSpPr/>
            <p:nvPr/>
          </p:nvSpPr>
          <p:spPr>
            <a:xfrm>
              <a:off x="3444364"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3" name="rc133"/>
            <p:cNvSpPr/>
            <p:nvPr/>
          </p:nvSpPr>
          <p:spPr>
            <a:xfrm>
              <a:off x="3755416"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4" name="rc134"/>
            <p:cNvSpPr/>
            <p:nvPr/>
          </p:nvSpPr>
          <p:spPr>
            <a:xfrm>
              <a:off x="4066468"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5" name="rc135"/>
            <p:cNvSpPr/>
            <p:nvPr/>
          </p:nvSpPr>
          <p:spPr>
            <a:xfrm>
              <a:off x="4377521"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573"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7" name="rc137"/>
            <p:cNvSpPr/>
            <p:nvPr/>
          </p:nvSpPr>
          <p:spPr>
            <a:xfrm>
              <a:off x="4999625"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8" name="rc138"/>
            <p:cNvSpPr/>
            <p:nvPr/>
          </p:nvSpPr>
          <p:spPr>
            <a:xfrm>
              <a:off x="5310677"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9" name="rc139"/>
            <p:cNvSpPr/>
            <p:nvPr/>
          </p:nvSpPr>
          <p:spPr>
            <a:xfrm>
              <a:off x="5621730"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0" name="rc140"/>
            <p:cNvSpPr/>
            <p:nvPr/>
          </p:nvSpPr>
          <p:spPr>
            <a:xfrm>
              <a:off x="5932782"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6243834"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655488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6865939"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717699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748804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7799096"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8110148"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842120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8732253"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5621730"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5932782"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6243834"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6554887"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6865939"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7176991"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7488044"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7799096"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8110148"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8421201"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8732253"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7488044"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7799096"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8110148"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8421201"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8732253"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955945" y="4478542"/>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7" name="rc167"/>
            <p:cNvSpPr/>
            <p:nvPr/>
          </p:nvSpPr>
          <p:spPr>
            <a:xfrm>
              <a:off x="1266997"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8" name="rc168"/>
            <p:cNvSpPr/>
            <p:nvPr/>
          </p:nvSpPr>
          <p:spPr>
            <a:xfrm>
              <a:off x="1578050"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9" name="rc169"/>
            <p:cNvSpPr/>
            <p:nvPr/>
          </p:nvSpPr>
          <p:spPr>
            <a:xfrm>
              <a:off x="1889102"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2200154"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2511207"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2" name="rc172"/>
            <p:cNvSpPr/>
            <p:nvPr/>
          </p:nvSpPr>
          <p:spPr>
            <a:xfrm>
              <a:off x="2822259"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3133311"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3444364"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5" name="rc175"/>
            <p:cNvSpPr/>
            <p:nvPr/>
          </p:nvSpPr>
          <p:spPr>
            <a:xfrm>
              <a:off x="3755416"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6" name="rc176"/>
            <p:cNvSpPr/>
            <p:nvPr/>
          </p:nvSpPr>
          <p:spPr>
            <a:xfrm>
              <a:off x="4066468"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7" name="rc177"/>
            <p:cNvSpPr/>
            <p:nvPr/>
          </p:nvSpPr>
          <p:spPr>
            <a:xfrm>
              <a:off x="4377521"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8" name="rc178"/>
            <p:cNvSpPr/>
            <p:nvPr/>
          </p:nvSpPr>
          <p:spPr>
            <a:xfrm>
              <a:off x="4688573"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4999625"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0" name="rc180"/>
            <p:cNvSpPr/>
            <p:nvPr/>
          </p:nvSpPr>
          <p:spPr>
            <a:xfrm>
              <a:off x="5310677"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30"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5932782"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6243834"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4" name="rc184"/>
            <p:cNvSpPr/>
            <p:nvPr/>
          </p:nvSpPr>
          <p:spPr>
            <a:xfrm>
              <a:off x="655488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6865939"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717699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7488044"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8" name="rc188"/>
            <p:cNvSpPr/>
            <p:nvPr/>
          </p:nvSpPr>
          <p:spPr>
            <a:xfrm>
              <a:off x="7799096"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9" name="rc189"/>
            <p:cNvSpPr/>
            <p:nvPr/>
          </p:nvSpPr>
          <p:spPr>
            <a:xfrm>
              <a:off x="8110148"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0" name="rc190"/>
            <p:cNvSpPr/>
            <p:nvPr/>
          </p:nvSpPr>
          <p:spPr>
            <a:xfrm>
              <a:off x="842120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8732253"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2" name="rc192"/>
            <p:cNvSpPr/>
            <p:nvPr/>
          </p:nvSpPr>
          <p:spPr>
            <a:xfrm>
              <a:off x="955945" y="5040144"/>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93" name="rc193"/>
            <p:cNvSpPr/>
            <p:nvPr/>
          </p:nvSpPr>
          <p:spPr>
            <a:xfrm>
              <a:off x="1266997" y="5040144"/>
              <a:ext cx="311052"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4" name="rc194"/>
            <p:cNvSpPr/>
            <p:nvPr/>
          </p:nvSpPr>
          <p:spPr>
            <a:xfrm>
              <a:off x="1578050" y="5040144"/>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5" name="rc195"/>
            <p:cNvSpPr/>
            <p:nvPr/>
          </p:nvSpPr>
          <p:spPr>
            <a:xfrm>
              <a:off x="1889102" y="5040144"/>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6" name="rc196"/>
            <p:cNvSpPr/>
            <p:nvPr/>
          </p:nvSpPr>
          <p:spPr>
            <a:xfrm>
              <a:off x="2200154" y="5040144"/>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7" name="rc197"/>
            <p:cNvSpPr/>
            <p:nvPr/>
          </p:nvSpPr>
          <p:spPr>
            <a:xfrm>
              <a:off x="2511207" y="504014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8" name="rc198"/>
            <p:cNvSpPr/>
            <p:nvPr/>
          </p:nvSpPr>
          <p:spPr>
            <a:xfrm>
              <a:off x="2822259"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9" name="rc199"/>
            <p:cNvSpPr/>
            <p:nvPr/>
          </p:nvSpPr>
          <p:spPr>
            <a:xfrm>
              <a:off x="3133311"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0" name="rc200"/>
            <p:cNvSpPr/>
            <p:nvPr/>
          </p:nvSpPr>
          <p:spPr>
            <a:xfrm>
              <a:off x="3444364"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1" name="rc201"/>
            <p:cNvSpPr/>
            <p:nvPr/>
          </p:nvSpPr>
          <p:spPr>
            <a:xfrm>
              <a:off x="3755416"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2" name="rc202"/>
            <p:cNvSpPr/>
            <p:nvPr/>
          </p:nvSpPr>
          <p:spPr>
            <a:xfrm>
              <a:off x="4066468"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3" name="rc203"/>
            <p:cNvSpPr/>
            <p:nvPr/>
          </p:nvSpPr>
          <p:spPr>
            <a:xfrm>
              <a:off x="4377521"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4" name="rc204"/>
            <p:cNvSpPr/>
            <p:nvPr/>
          </p:nvSpPr>
          <p:spPr>
            <a:xfrm>
              <a:off x="4688573"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5" name="rc205"/>
            <p:cNvSpPr/>
            <p:nvPr/>
          </p:nvSpPr>
          <p:spPr>
            <a:xfrm>
              <a:off x="4999625"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6" name="rc206"/>
            <p:cNvSpPr/>
            <p:nvPr/>
          </p:nvSpPr>
          <p:spPr>
            <a:xfrm>
              <a:off x="5310677"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5621730"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5932782"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34"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0" name="rc210"/>
            <p:cNvSpPr/>
            <p:nvPr/>
          </p:nvSpPr>
          <p:spPr>
            <a:xfrm>
              <a:off x="6554887"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1" name="rc211"/>
            <p:cNvSpPr/>
            <p:nvPr/>
          </p:nvSpPr>
          <p:spPr>
            <a:xfrm>
              <a:off x="6865939"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2" name="rc212"/>
            <p:cNvSpPr/>
            <p:nvPr/>
          </p:nvSpPr>
          <p:spPr>
            <a:xfrm>
              <a:off x="7176991"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3" name="rc213"/>
            <p:cNvSpPr/>
            <p:nvPr/>
          </p:nvSpPr>
          <p:spPr>
            <a:xfrm>
              <a:off x="7488044"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4" name="rc214"/>
            <p:cNvSpPr/>
            <p:nvPr/>
          </p:nvSpPr>
          <p:spPr>
            <a:xfrm>
              <a:off x="7799096"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5" name="rc215"/>
            <p:cNvSpPr/>
            <p:nvPr/>
          </p:nvSpPr>
          <p:spPr>
            <a:xfrm>
              <a:off x="8110148"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6" name="rc216"/>
            <p:cNvSpPr/>
            <p:nvPr/>
          </p:nvSpPr>
          <p:spPr>
            <a:xfrm>
              <a:off x="8421201"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7" name="rc217"/>
            <p:cNvSpPr/>
            <p:nvPr/>
          </p:nvSpPr>
          <p:spPr>
            <a:xfrm>
              <a:off x="8732253"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8" name="rc218"/>
            <p:cNvSpPr/>
            <p:nvPr/>
          </p:nvSpPr>
          <p:spPr>
            <a:xfrm>
              <a:off x="5932782" y="3636138"/>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9" name="rc219"/>
            <p:cNvSpPr/>
            <p:nvPr/>
          </p:nvSpPr>
          <p:spPr>
            <a:xfrm>
              <a:off x="6243834" y="3636138"/>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887"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1" name="rc221"/>
            <p:cNvSpPr/>
            <p:nvPr/>
          </p:nvSpPr>
          <p:spPr>
            <a:xfrm>
              <a:off x="6865939"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2" name="rc222"/>
            <p:cNvSpPr/>
            <p:nvPr/>
          </p:nvSpPr>
          <p:spPr>
            <a:xfrm>
              <a:off x="7176991"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3" name="rc223"/>
            <p:cNvSpPr/>
            <p:nvPr/>
          </p:nvSpPr>
          <p:spPr>
            <a:xfrm>
              <a:off x="7488044"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4" name="rc224"/>
            <p:cNvSpPr/>
            <p:nvPr/>
          </p:nvSpPr>
          <p:spPr>
            <a:xfrm>
              <a:off x="7799096"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5" name="rc225"/>
            <p:cNvSpPr/>
            <p:nvPr/>
          </p:nvSpPr>
          <p:spPr>
            <a:xfrm>
              <a:off x="8110148"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6" name="rc226"/>
            <p:cNvSpPr/>
            <p:nvPr/>
          </p:nvSpPr>
          <p:spPr>
            <a:xfrm>
              <a:off x="8421201"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7" name="rc227"/>
            <p:cNvSpPr/>
            <p:nvPr/>
          </p:nvSpPr>
          <p:spPr>
            <a:xfrm>
              <a:off x="8732253"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8" name="rc228"/>
            <p:cNvSpPr/>
            <p:nvPr/>
          </p:nvSpPr>
          <p:spPr>
            <a:xfrm>
              <a:off x="955945" y="475934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9" name="rc229"/>
            <p:cNvSpPr/>
            <p:nvPr/>
          </p:nvSpPr>
          <p:spPr>
            <a:xfrm>
              <a:off x="1266997"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0" name="rc230"/>
            <p:cNvSpPr/>
            <p:nvPr/>
          </p:nvSpPr>
          <p:spPr>
            <a:xfrm>
              <a:off x="1578050"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1" name="rc231"/>
            <p:cNvSpPr/>
            <p:nvPr/>
          </p:nvSpPr>
          <p:spPr>
            <a:xfrm>
              <a:off x="1889102"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2" name="rc232"/>
            <p:cNvSpPr/>
            <p:nvPr/>
          </p:nvSpPr>
          <p:spPr>
            <a:xfrm>
              <a:off x="2200154"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3" name="rc233"/>
            <p:cNvSpPr/>
            <p:nvPr/>
          </p:nvSpPr>
          <p:spPr>
            <a:xfrm>
              <a:off x="2511207"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4" name="rc234"/>
            <p:cNvSpPr/>
            <p:nvPr/>
          </p:nvSpPr>
          <p:spPr>
            <a:xfrm>
              <a:off x="2822259"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5" name="rc235"/>
            <p:cNvSpPr/>
            <p:nvPr/>
          </p:nvSpPr>
          <p:spPr>
            <a:xfrm>
              <a:off x="3133311"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6" name="rc236"/>
            <p:cNvSpPr/>
            <p:nvPr/>
          </p:nvSpPr>
          <p:spPr>
            <a:xfrm>
              <a:off x="3444364"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7" name="rc237"/>
            <p:cNvSpPr/>
            <p:nvPr/>
          </p:nvSpPr>
          <p:spPr>
            <a:xfrm>
              <a:off x="3755416"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8" name="rc238"/>
            <p:cNvSpPr/>
            <p:nvPr/>
          </p:nvSpPr>
          <p:spPr>
            <a:xfrm>
              <a:off x="4066468"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9" name="rc239"/>
            <p:cNvSpPr/>
            <p:nvPr/>
          </p:nvSpPr>
          <p:spPr>
            <a:xfrm>
              <a:off x="4377521"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0" name="rc240"/>
            <p:cNvSpPr/>
            <p:nvPr/>
          </p:nvSpPr>
          <p:spPr>
            <a:xfrm>
              <a:off x="4688573"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1" name="rc241"/>
            <p:cNvSpPr/>
            <p:nvPr/>
          </p:nvSpPr>
          <p:spPr>
            <a:xfrm>
              <a:off x="4999625"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2" name="rc242"/>
            <p:cNvSpPr/>
            <p:nvPr/>
          </p:nvSpPr>
          <p:spPr>
            <a:xfrm>
              <a:off x="5310677"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3" name="rc243"/>
            <p:cNvSpPr/>
            <p:nvPr/>
          </p:nvSpPr>
          <p:spPr>
            <a:xfrm>
              <a:off x="5621730"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4" name="rc244"/>
            <p:cNvSpPr/>
            <p:nvPr/>
          </p:nvSpPr>
          <p:spPr>
            <a:xfrm>
              <a:off x="5932782"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5" name="rc245"/>
            <p:cNvSpPr/>
            <p:nvPr/>
          </p:nvSpPr>
          <p:spPr>
            <a:xfrm>
              <a:off x="6243834"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6" name="rc246"/>
            <p:cNvSpPr/>
            <p:nvPr/>
          </p:nvSpPr>
          <p:spPr>
            <a:xfrm>
              <a:off x="655488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6865939"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8" name="rc248"/>
            <p:cNvSpPr/>
            <p:nvPr/>
          </p:nvSpPr>
          <p:spPr>
            <a:xfrm>
              <a:off x="717699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9" name="rc249"/>
            <p:cNvSpPr/>
            <p:nvPr/>
          </p:nvSpPr>
          <p:spPr>
            <a:xfrm>
              <a:off x="7488044"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0" name="rc250"/>
            <p:cNvSpPr/>
            <p:nvPr/>
          </p:nvSpPr>
          <p:spPr>
            <a:xfrm>
              <a:off x="7799096"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1" name="rc251"/>
            <p:cNvSpPr/>
            <p:nvPr/>
          </p:nvSpPr>
          <p:spPr>
            <a:xfrm>
              <a:off x="8110148"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2" name="rc252"/>
            <p:cNvSpPr/>
            <p:nvPr/>
          </p:nvSpPr>
          <p:spPr>
            <a:xfrm>
              <a:off x="842120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3" name="rc253"/>
            <p:cNvSpPr/>
            <p:nvPr/>
          </p:nvSpPr>
          <p:spPr>
            <a:xfrm>
              <a:off x="8732253"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4" name="rc254"/>
            <p:cNvSpPr/>
            <p:nvPr/>
          </p:nvSpPr>
          <p:spPr>
            <a:xfrm>
              <a:off x="4066468" y="5320945"/>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5" name="rc255"/>
            <p:cNvSpPr/>
            <p:nvPr/>
          </p:nvSpPr>
          <p:spPr>
            <a:xfrm>
              <a:off x="4377521" y="532094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6" name="rc256"/>
            <p:cNvSpPr/>
            <p:nvPr/>
          </p:nvSpPr>
          <p:spPr>
            <a:xfrm>
              <a:off x="4688573" y="532094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7" name="rc257"/>
            <p:cNvSpPr/>
            <p:nvPr/>
          </p:nvSpPr>
          <p:spPr>
            <a:xfrm>
              <a:off x="4999625" y="532094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8" name="rc258"/>
            <p:cNvSpPr/>
            <p:nvPr/>
          </p:nvSpPr>
          <p:spPr>
            <a:xfrm>
              <a:off x="5310677" y="532094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9" name="rc259"/>
            <p:cNvSpPr/>
            <p:nvPr/>
          </p:nvSpPr>
          <p:spPr>
            <a:xfrm>
              <a:off x="5621730" y="532094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0" name="rc260"/>
            <p:cNvSpPr/>
            <p:nvPr/>
          </p:nvSpPr>
          <p:spPr>
            <a:xfrm>
              <a:off x="5932782" y="5320945"/>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1" name="rc261"/>
            <p:cNvSpPr/>
            <p:nvPr/>
          </p:nvSpPr>
          <p:spPr>
            <a:xfrm>
              <a:off x="6243834" y="5320945"/>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2" name="rc262"/>
            <p:cNvSpPr/>
            <p:nvPr/>
          </p:nvSpPr>
          <p:spPr>
            <a:xfrm>
              <a:off x="6554887" y="532094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3" name="rc263"/>
            <p:cNvSpPr/>
            <p:nvPr/>
          </p:nvSpPr>
          <p:spPr>
            <a:xfrm>
              <a:off x="6865939" y="532094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4" name="rc264"/>
            <p:cNvSpPr/>
            <p:nvPr/>
          </p:nvSpPr>
          <p:spPr>
            <a:xfrm>
              <a:off x="7176991" y="532094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44" y="532094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6" name="rc266"/>
            <p:cNvSpPr/>
            <p:nvPr/>
          </p:nvSpPr>
          <p:spPr>
            <a:xfrm>
              <a:off x="7799096" y="532094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7" name="rc267"/>
            <p:cNvSpPr/>
            <p:nvPr/>
          </p:nvSpPr>
          <p:spPr>
            <a:xfrm>
              <a:off x="8110148" y="532094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8" name="rc268"/>
            <p:cNvSpPr/>
            <p:nvPr/>
          </p:nvSpPr>
          <p:spPr>
            <a:xfrm>
              <a:off x="8421201" y="532094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9" name="rc269"/>
            <p:cNvSpPr/>
            <p:nvPr/>
          </p:nvSpPr>
          <p:spPr>
            <a:xfrm>
              <a:off x="8732253" y="532094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0" name="tx270"/>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1" name="tx271"/>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2" name="tx272"/>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3" name="tx273"/>
            <p:cNvSpPr/>
            <p:nvPr/>
          </p:nvSpPr>
          <p:spPr>
            <a:xfrm>
              <a:off x="1963245"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4" name="tx274"/>
            <p:cNvSpPr/>
            <p:nvPr/>
          </p:nvSpPr>
          <p:spPr>
            <a:xfrm>
              <a:off x="2295391"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5" name="tx275"/>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6" name="tx276"/>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8" name="tx278"/>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1" name="tx281"/>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2" name="tx282"/>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538482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5695873"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6" name="tx286"/>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1" name="tx291"/>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2" name="tx292"/>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6" name="tx296"/>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8" name="tx298"/>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3" name="tx313"/>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5" name="tx315"/>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7" name="tx317"/>
            <p:cNvSpPr/>
            <p:nvPr/>
          </p:nvSpPr>
          <p:spPr>
            <a:xfrm>
              <a:off x="2606443"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8" name="tx318"/>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9" name="tx319"/>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0" name="tx320"/>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1" name="tx321"/>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2" name="tx322"/>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3" name="tx323"/>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4" name="tx324"/>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5" name="tx325"/>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6" name="tx326"/>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7" name="tx327"/>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8" name="tx328"/>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9" name="tx329"/>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0" name="tx330"/>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136223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9" name="tx339"/>
            <p:cNvSpPr/>
            <p:nvPr/>
          </p:nvSpPr>
          <p:spPr>
            <a:xfrm>
              <a:off x="167328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0" name="tx340"/>
            <p:cNvSpPr/>
            <p:nvPr/>
          </p:nvSpPr>
          <p:spPr>
            <a:xfrm>
              <a:off x="198433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1" name="tx341"/>
            <p:cNvSpPr/>
            <p:nvPr/>
          </p:nvSpPr>
          <p:spPr>
            <a:xfrm>
              <a:off x="229539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2" name="tx342"/>
            <p:cNvSpPr/>
            <p:nvPr/>
          </p:nvSpPr>
          <p:spPr>
            <a:xfrm>
              <a:off x="260644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3" name="tx343"/>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4" name="tx344"/>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5" name="tx345"/>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6" name="tx346"/>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7" name="tx347"/>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8" name="tx348"/>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9" name="tx349"/>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0" name="tx350"/>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1" name="tx351"/>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2" name="tx352"/>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3" name="tx353"/>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4" name="tx354"/>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5" name="tx355"/>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6" name="tx356"/>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7" name="tx357"/>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105118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64" name="tx364"/>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5" name="tx365"/>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198433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7" name="tx367"/>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8" name="tx368"/>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9" name="tx369"/>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0" name="tx370"/>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1" name="tx371"/>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2" name="tx372"/>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3" name="tx373"/>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4" name="tx374"/>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6" name="tx376"/>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7" name="tx377"/>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8" name="tx378"/>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9" name="tx379"/>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0" name="tx380"/>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1" name="tx381"/>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2" name="tx382"/>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3" name="tx383"/>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4" name="tx384"/>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5" name="tx385"/>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6" name="tx386"/>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7" name="tx387"/>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8" name="tx388"/>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9" name="tx389"/>
            <p:cNvSpPr/>
            <p:nvPr/>
          </p:nvSpPr>
          <p:spPr>
            <a:xfrm>
              <a:off x="105118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0" name="tx390"/>
            <p:cNvSpPr/>
            <p:nvPr/>
          </p:nvSpPr>
          <p:spPr>
            <a:xfrm>
              <a:off x="136223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1" name="tx391"/>
            <p:cNvSpPr/>
            <p:nvPr/>
          </p:nvSpPr>
          <p:spPr>
            <a:xfrm>
              <a:off x="167328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2" name="tx392"/>
            <p:cNvSpPr/>
            <p:nvPr/>
          </p:nvSpPr>
          <p:spPr>
            <a:xfrm>
              <a:off x="198433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229539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4" name="tx394"/>
            <p:cNvSpPr/>
            <p:nvPr/>
          </p:nvSpPr>
          <p:spPr>
            <a:xfrm>
              <a:off x="2606443"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5" name="tx395"/>
            <p:cNvSpPr/>
            <p:nvPr/>
          </p:nvSpPr>
          <p:spPr>
            <a:xfrm>
              <a:off x="291749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6" name="tx396"/>
            <p:cNvSpPr/>
            <p:nvPr/>
          </p:nvSpPr>
          <p:spPr>
            <a:xfrm>
              <a:off x="322854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7" name="tx397"/>
            <p:cNvSpPr/>
            <p:nvPr/>
          </p:nvSpPr>
          <p:spPr>
            <a:xfrm>
              <a:off x="353960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8" name="tx398"/>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9" name="tx399"/>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0" name="tx400"/>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1" name="tx401"/>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2" name="tx402"/>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3" name="tx403"/>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4" name="tx404"/>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5" name="tx405"/>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6" name="tx406"/>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7" name="tx407"/>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571696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602801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633907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4" name="tx424"/>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7" name="tx427"/>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9" name="tx429"/>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0" name="tx430"/>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1" name="tx431"/>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2" name="tx432"/>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3" name="tx433"/>
            <p:cNvSpPr/>
            <p:nvPr/>
          </p:nvSpPr>
          <p:spPr>
            <a:xfrm>
              <a:off x="1673286"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4" name="tx434"/>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5" name="tx435"/>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6" name="tx436"/>
            <p:cNvSpPr/>
            <p:nvPr/>
          </p:nvSpPr>
          <p:spPr>
            <a:xfrm>
              <a:off x="2606443"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7" name="tx437"/>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8" name="tx438"/>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9" name="tx439"/>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0" name="tx440"/>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1" name="tx441"/>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2" name="tx442"/>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3" name="tx443"/>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4" name="tx444"/>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5" name="tx445"/>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6" name="tx446"/>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7" name="tx447"/>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8" name="tx448"/>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9" name="tx449"/>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0" name="tx450"/>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1" name="tx451"/>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2" name="tx452"/>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3" name="tx453"/>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4" name="tx454"/>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5" name="tx455"/>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7" name="tx457"/>
            <p:cNvSpPr/>
            <p:nvPr/>
          </p:nvSpPr>
          <p:spPr>
            <a:xfrm>
              <a:off x="167328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58" name="tx458"/>
            <p:cNvSpPr/>
            <p:nvPr/>
          </p:nvSpPr>
          <p:spPr>
            <a:xfrm>
              <a:off x="1984338"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59" name="tx459"/>
            <p:cNvSpPr/>
            <p:nvPr/>
          </p:nvSpPr>
          <p:spPr>
            <a:xfrm>
              <a:off x="229539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60" name="tx460"/>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1" name="tx461"/>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2" name="tx462"/>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3" name="tx463"/>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4" name="tx464"/>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5" name="tx465"/>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6" name="tx466"/>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7" name="tx467"/>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8" name="tx468"/>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9" name="tx469"/>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0" name="tx470"/>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1" name="tx471"/>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2" name="tx472"/>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3" name="tx473"/>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4" name="tx474"/>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5" name="tx475"/>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6" name="tx476"/>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7" name="tx477"/>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8" name="tx478"/>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9" name="tx479"/>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0" name="tx480"/>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1" name="tx481"/>
            <p:cNvSpPr/>
            <p:nvPr/>
          </p:nvSpPr>
          <p:spPr>
            <a:xfrm>
              <a:off x="6028019"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82" name="tx482"/>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3" name="tx483"/>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4" name="tx484"/>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5" name="tx485"/>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6" name="tx486"/>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7" name="tx487"/>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8" name="tx488"/>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9" name="tx489"/>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0" name="tx490"/>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1" name="tx491"/>
            <p:cNvSpPr/>
            <p:nvPr/>
          </p:nvSpPr>
          <p:spPr>
            <a:xfrm>
              <a:off x="105118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2" name="tx492"/>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3" name="tx493"/>
            <p:cNvSpPr/>
            <p:nvPr/>
          </p:nvSpPr>
          <p:spPr>
            <a:xfrm>
              <a:off x="1673286"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4" name="tx494"/>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5" name="tx495"/>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6" name="tx496"/>
            <p:cNvSpPr/>
            <p:nvPr/>
          </p:nvSpPr>
          <p:spPr>
            <a:xfrm>
              <a:off x="2606443"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7" name="tx497"/>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8" name="tx498"/>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9" name="tx499"/>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0" name="tx500"/>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1" name="tx501"/>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2" name="tx502"/>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3" name="tx503"/>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4" name="tx504"/>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5" name="tx505"/>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6" name="tx506"/>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7" name="tx507"/>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8" name="tx508"/>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9" name="tx509"/>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0" name="tx510"/>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1" name="tx511"/>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2" name="tx512"/>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3" name="tx513"/>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4" name="tx514"/>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5" name="tx515"/>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6" name="tx516"/>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7" name="tx517"/>
            <p:cNvSpPr/>
            <p:nvPr/>
          </p:nvSpPr>
          <p:spPr>
            <a:xfrm>
              <a:off x="416170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18" name="tx518"/>
            <p:cNvSpPr/>
            <p:nvPr/>
          </p:nvSpPr>
          <p:spPr>
            <a:xfrm>
              <a:off x="447275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9" name="tx519"/>
            <p:cNvSpPr/>
            <p:nvPr/>
          </p:nvSpPr>
          <p:spPr>
            <a:xfrm>
              <a:off x="478380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0" name="tx520"/>
            <p:cNvSpPr/>
            <p:nvPr/>
          </p:nvSpPr>
          <p:spPr>
            <a:xfrm>
              <a:off x="509486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1" name="tx521"/>
            <p:cNvSpPr/>
            <p:nvPr/>
          </p:nvSpPr>
          <p:spPr>
            <a:xfrm>
              <a:off x="5405914"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2" name="tx522"/>
            <p:cNvSpPr/>
            <p:nvPr/>
          </p:nvSpPr>
          <p:spPr>
            <a:xfrm>
              <a:off x="571696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23" name="tx523"/>
            <p:cNvSpPr/>
            <p:nvPr/>
          </p:nvSpPr>
          <p:spPr>
            <a:xfrm>
              <a:off x="6028019"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24" name="tx524"/>
            <p:cNvSpPr/>
            <p:nvPr/>
          </p:nvSpPr>
          <p:spPr>
            <a:xfrm>
              <a:off x="633907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25" name="tx525"/>
            <p:cNvSpPr/>
            <p:nvPr/>
          </p:nvSpPr>
          <p:spPr>
            <a:xfrm>
              <a:off x="6650123"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6" name="tx526"/>
            <p:cNvSpPr/>
            <p:nvPr/>
          </p:nvSpPr>
          <p:spPr>
            <a:xfrm>
              <a:off x="696117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7" name="tx527"/>
            <p:cNvSpPr/>
            <p:nvPr/>
          </p:nvSpPr>
          <p:spPr>
            <a:xfrm>
              <a:off x="727222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8" name="tx528"/>
            <p:cNvSpPr/>
            <p:nvPr/>
          </p:nvSpPr>
          <p:spPr>
            <a:xfrm>
              <a:off x="75832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9" name="tx529"/>
            <p:cNvSpPr/>
            <p:nvPr/>
          </p:nvSpPr>
          <p:spPr>
            <a:xfrm>
              <a:off x="789433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30" name="tx530"/>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31" name="tx531"/>
            <p:cNvSpPr/>
            <p:nvPr/>
          </p:nvSpPr>
          <p:spPr>
            <a:xfrm>
              <a:off x="851643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2" name="tx532"/>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3" name="tx533"/>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534" name="tx534"/>
            <p:cNvSpPr/>
            <p:nvPr/>
          </p:nvSpPr>
          <p:spPr>
            <a:xfrm>
              <a:off x="105118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35" name="tx535"/>
            <p:cNvSpPr/>
            <p:nvPr/>
          </p:nvSpPr>
          <p:spPr>
            <a:xfrm>
              <a:off x="136223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36" name="tx53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37" name="tx53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38" name="tx53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39" name="tx53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40" name="tx54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41" name="tx54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42" name="tx54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43" name="tx54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44" name="tx54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45" name="tx54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46" name="tx54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47" name="tx54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48" name="tx54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49" name="tx54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50" name="tx55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51" name="tx55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52" name="tx55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53" name="tx55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54" name="tx55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55" name="tx55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56" name="tx55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57" name="tx55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58" name="tx55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59" name="tx55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60" name="tx56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61" name="tx56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62" name="tx562"/>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63" name="tx563"/>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64" name="tx564"/>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65" name="tx565"/>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66" name="tx566"/>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67" name="tx567"/>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68" name="tx568"/>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69" name="tx569"/>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70" name="tx570"/>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71" name="tx571"/>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72" name="tx572"/>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73" name="tx573"/>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74" name="tx574"/>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75" name="tx575"/>
            <p:cNvSpPr/>
            <p:nvPr/>
          </p:nvSpPr>
          <p:spPr>
            <a:xfrm>
              <a:off x="3209352" y="5953771"/>
              <a:ext cx="135095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vacinal (%)</a:t>
              </a:r>
            </a:p>
          </p:txBody>
        </p:sp>
        <p:pic>
          <p:nvPicPr>
            <p:cNvPr id="576" name="pic576"/>
            <p:cNvPicPr/>
            <p:nvPr/>
          </p:nvPicPr>
          <p:blipFill>
            <a:blip r:embed="rId2" cstate="print"/>
            <a:stretch>
              <a:fillRect/>
            </a:stretch>
          </p:blipFill>
          <p:spPr>
            <a:xfrm>
              <a:off x="4629898" y="5838594"/>
              <a:ext cx="2160000" cy="219455"/>
            </a:xfrm>
            <a:prstGeom prst="rect">
              <a:avLst/>
            </a:prstGeom>
          </p:spPr>
        </p:pic>
        <p:sp>
          <p:nvSpPr>
            <p:cNvPr id="577" name="pl577"/>
            <p:cNvSpPr/>
            <p:nvPr/>
          </p:nvSpPr>
          <p:spPr>
            <a:xfrm>
              <a:off x="463349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8" name="pl578"/>
            <p:cNvSpPr/>
            <p:nvPr/>
          </p:nvSpPr>
          <p:spPr>
            <a:xfrm>
              <a:off x="592517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9" name="pl579"/>
            <p:cNvSpPr/>
            <p:nvPr/>
          </p:nvSpPr>
          <p:spPr>
            <a:xfrm>
              <a:off x="614045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0" name="pl580"/>
            <p:cNvSpPr/>
            <p:nvPr/>
          </p:nvSpPr>
          <p:spPr>
            <a:xfrm>
              <a:off x="635573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1" name="pl581"/>
            <p:cNvSpPr/>
            <p:nvPr/>
          </p:nvSpPr>
          <p:spPr>
            <a:xfrm>
              <a:off x="657101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2" name="pl582"/>
            <p:cNvSpPr/>
            <p:nvPr/>
          </p:nvSpPr>
          <p:spPr>
            <a:xfrm>
              <a:off x="678629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3" name="pl583"/>
            <p:cNvSpPr/>
            <p:nvPr/>
          </p:nvSpPr>
          <p:spPr>
            <a:xfrm>
              <a:off x="463349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4" name="pl584"/>
            <p:cNvSpPr/>
            <p:nvPr/>
          </p:nvSpPr>
          <p:spPr>
            <a:xfrm>
              <a:off x="592517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5" name="pl585"/>
            <p:cNvSpPr/>
            <p:nvPr/>
          </p:nvSpPr>
          <p:spPr>
            <a:xfrm>
              <a:off x="614045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6" name="pl586"/>
            <p:cNvSpPr/>
            <p:nvPr/>
          </p:nvSpPr>
          <p:spPr>
            <a:xfrm>
              <a:off x="635573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7" name="pl587"/>
            <p:cNvSpPr/>
            <p:nvPr/>
          </p:nvSpPr>
          <p:spPr>
            <a:xfrm>
              <a:off x="657101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8" name="pl588"/>
            <p:cNvSpPr/>
            <p:nvPr/>
          </p:nvSpPr>
          <p:spPr>
            <a:xfrm>
              <a:off x="678629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9" name="tx589"/>
            <p:cNvSpPr/>
            <p:nvPr/>
          </p:nvSpPr>
          <p:spPr>
            <a:xfrm>
              <a:off x="4602420"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90" name="tx590"/>
            <p:cNvSpPr/>
            <p:nvPr/>
          </p:nvSpPr>
          <p:spPr>
            <a:xfrm>
              <a:off x="586302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91" name="tx591"/>
            <p:cNvSpPr/>
            <p:nvPr/>
          </p:nvSpPr>
          <p:spPr>
            <a:xfrm>
              <a:off x="607830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92" name="tx592"/>
            <p:cNvSpPr/>
            <p:nvPr/>
          </p:nvSpPr>
          <p:spPr>
            <a:xfrm>
              <a:off x="629358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93" name="tx593"/>
            <p:cNvSpPr/>
            <p:nvPr/>
          </p:nvSpPr>
          <p:spPr>
            <a:xfrm>
              <a:off x="650886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94" name="tx594"/>
            <p:cNvSpPr/>
            <p:nvPr/>
          </p:nvSpPr>
          <p:spPr>
            <a:xfrm>
              <a:off x="6693064"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95" name="tx595"/>
            <p:cNvSpPr/>
            <p:nvPr/>
          </p:nvSpPr>
          <p:spPr>
            <a:xfrm>
              <a:off x="924840" y="1330710"/>
              <a:ext cx="29262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Portugal, 2000-2025</a:t>
              </a:r>
            </a:p>
          </p:txBody>
        </p:sp>
        <p:sp>
          <p:nvSpPr>
            <p:cNvPr id="596" name="tx596"/>
            <p:cNvSpPr/>
            <p:nvPr/>
          </p:nvSpPr>
          <p:spPr>
            <a:xfrm>
              <a:off x="5067749" y="6347035"/>
              <a:ext cx="4006661"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 </a:t>
              </a:r>
            </a:p>
          </p:txBody>
        </p:sp>
        <p:sp>
          <p:nvSpPr>
            <p:cNvPr id="597" name="tx597"/>
            <p:cNvSpPr/>
            <p:nvPr/>
          </p:nvSpPr>
          <p:spPr>
            <a:xfrm>
              <a:off x="6030424" y="6467463"/>
              <a:ext cx="3043986"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Informações sobre o stock disponíveis a partir de 2003.</a:t>
              </a:r>
            </a:p>
          </p:txBody>
        </p:sp>
        <p:sp>
          <p:nvSpPr>
            <p:cNvPr id="598" name="tx598"/>
            <p:cNvSpPr/>
            <p:nvPr/>
          </p:nvSpPr>
          <p:spPr>
            <a:xfrm>
              <a:off x="4905784" y="6586855"/>
              <a:ext cx="416862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Um asterisco (*) indica onde houve falta de vacinas a nível nacional ou subnacional.</a:t>
              </a:r>
            </a:p>
          </p:txBody>
        </p:sp>
      </p:grpSp>
      <p:sp>
        <p:nvSpPr>
          <p:cNvPr id="5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mostra as tendências na cobertura vacinal desde 2000, com as células verdes a indicarem uma cobertura de 90% ou mais.
Em 2025, 12 das 13 (100 %) vacinas do calendário alcançaram uma cobertura de 90 % ou mais. A cobertura vacinal variou entre 95 % e 99 %.
Desde 2010, foram feitas estimativas para 5 novas vacinas. A IPVC é a vacina mais recente registada (2021), tendo atingido uma cobertura de 99% em 2025.
Em 2025, Portugal não registou qualquer ruptura de stock de vacinas ou de material de apoio.</a:t>
            </a:r>
          </a:p>
        </p:txBody>
      </p:sp>
      <p:sp>
        <p:nvSpPr>
          <p:cNvPr id="6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aumentou para nenhum antígeno, manteve-se inalterada para oito e diminuiu para quatro, o que indica uma melhoria limitada no desempenho da imunização de rotina; 12 atingiram uma cobertura de, pelo menos, 90%.</a:t>
            </a:r>
          </a:p>
        </p:txBody>
      </p:sp>
      <p:grpSp xmlns:pic="http://schemas.openxmlformats.org/drawingml/2006/picture">
        <p:nvGrpSpPr>
          <p:cNvPr id="601" name=""/>
          <p:cNvGrpSpPr/>
          <p:nvPr/>
        </p:nvGrpSpPr>
        <p:grpSpPr>
          <a:xfrm>
            <a:off x="292608" y="1005840"/>
            <a:ext cx="8595360" cy="28575"/>
            <a:chOff x="292608" y="1005840"/>
            <a:chExt cx="8595360" cy="28575"/>
          </a:xfrm>
        </p:grpSpPr>
        <p:sp>
          <p:nvSpPr>
            <p:cNvPr id="6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P7TF5XRZ5TZD-1674051314-8263</_dlc_DocId>
    <_dlc_DocIdUrl xmlns="5ce71423-0d49-4a04-8822-86064e799dcd">
      <Url>https://unicef.sharepoint.com/teams/DAPM-DataComm/_layouts/15/DocIdRedir.aspx?ID=P7TF5XRZ5TZD-1674051314-8263</Url>
      <Description>P7TF5XRZ5TZD-1674051314-8263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7846DDEB-1B43-46A8-B928-0B805DAAA1F7}"/>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2026-07-11T19:22:35Z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715354ce-dab3-49dc-9018-4af8d41d18b4</vt:lpwstr>
  </property>
</Properties>
</file>