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9b36013f1b70b5ab521d123016a80f630d8380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ef825aafd4fd059341914be18addbf87d0e04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39a1bdd63f8ddc9e9e97008266d750de1ed62f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793734"/>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16482" y="3916939"/>
              <a:ext cx="311525"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5" name="rc135"/>
            <p:cNvSpPr/>
            <p:nvPr/>
          </p:nvSpPr>
          <p:spPr>
            <a:xfrm>
              <a:off x="59280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10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25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41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5632"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77971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08683"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0208"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8731733"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5" name="rc145"/>
            <p:cNvSpPr/>
            <p:nvPr/>
          </p:nvSpPr>
          <p:spPr>
            <a:xfrm>
              <a:off x="7797157"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8108683"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420208"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8731733" y="419774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943605"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1255130"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1566655"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1878180"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218970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2501230"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281275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31242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34358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37473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405885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3703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46819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49934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53049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56164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592800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623953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65510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68625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717410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6239532" y="504014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6" name="rc176"/>
            <p:cNvSpPr/>
            <p:nvPr/>
          </p:nvSpPr>
          <p:spPr>
            <a:xfrm>
              <a:off x="6551057"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686258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717410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7485632" y="504014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779715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8108683"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8420208"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8731733"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4370381" y="3355336"/>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5" name="rc185"/>
            <p:cNvSpPr/>
            <p:nvPr/>
          </p:nvSpPr>
          <p:spPr>
            <a:xfrm>
              <a:off x="4681906"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993431"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53049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561648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59280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62395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65510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686258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71741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74856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77971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8108683"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8420208"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1733"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943605" y="475934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1255130"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1566655"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1878180"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2189705" y="475934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2501230"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281275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31242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34358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37473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405885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43703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46819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49934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53049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56164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592800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623953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10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68625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717410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748563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77971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8108683"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8420208"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8731733"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5" name="rc225"/>
            <p:cNvSpPr/>
            <p:nvPr/>
          </p:nvSpPr>
          <p:spPr>
            <a:xfrm>
              <a:off x="3124281" y="3636138"/>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6" name="rc226"/>
            <p:cNvSpPr/>
            <p:nvPr/>
          </p:nvSpPr>
          <p:spPr>
            <a:xfrm>
              <a:off x="3435806"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3747331"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8" name="rc228"/>
            <p:cNvSpPr/>
            <p:nvPr/>
          </p:nvSpPr>
          <p:spPr>
            <a:xfrm>
              <a:off x="4058856"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370381"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4681906"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4993431"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049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561648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92800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3953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10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258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7410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748563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77971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8108683"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8420208"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1733" y="3636138"/>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8420208" y="532094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5" name="rc245"/>
            <p:cNvSpPr/>
            <p:nvPr/>
          </p:nvSpPr>
          <p:spPr>
            <a:xfrm>
              <a:off x="8731733"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6" name="tx246"/>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166212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0" name="tx250"/>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1" name="tx251"/>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5" name="tx275"/>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6" name="tx276"/>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8" name="tx278"/>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10390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9" name="tx299"/>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0" name="tx300"/>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5" name="tx305"/>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103907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5" name="tx325"/>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8" name="tx328"/>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9" name="tx329"/>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0" name="tx330"/>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103907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13506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2" name="tx352"/>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5" name="tx355"/>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197365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5" name="tx395"/>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7" name="tx417"/>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1" name="tx421"/>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26" name="tx426"/>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197365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6" name="tx446"/>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321975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7" name="tx467"/>
            <p:cNvSpPr/>
            <p:nvPr/>
          </p:nvSpPr>
          <p:spPr>
            <a:xfrm>
              <a:off x="35312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8" name="tx468"/>
            <p:cNvSpPr/>
            <p:nvPr/>
          </p:nvSpPr>
          <p:spPr>
            <a:xfrm>
              <a:off x="38428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9" name="tx469"/>
            <p:cNvSpPr/>
            <p:nvPr/>
          </p:nvSpPr>
          <p:spPr>
            <a:xfrm>
              <a:off x="41543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446585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47773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6" name="tx486"/>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7" name="tx487"/>
            <p:cNvSpPr/>
            <p:nvPr/>
          </p:nvSpPr>
          <p:spPr>
            <a:xfrm>
              <a:off x="5742099" y="4016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88" name="tx48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1" name="tx521"/>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2" name="tx522"/>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3" name="tx523"/>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4" name="tx524"/>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5" name="tx525"/>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6" name="tx526"/>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7" name="tx52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8" name="pic528"/>
            <p:cNvPicPr/>
            <p:nvPr/>
          </p:nvPicPr>
          <p:blipFill>
            <a:blip r:embed="rId2" cstate="print"/>
            <a:stretch>
              <a:fillRect/>
            </a:stretch>
          </p:blipFill>
          <p:spPr>
            <a:xfrm>
              <a:off x="4647033" y="5838594"/>
              <a:ext cx="2160000" cy="219455"/>
            </a:xfrm>
            <a:prstGeom prst="rect">
              <a:avLst/>
            </a:prstGeom>
          </p:spPr>
        </p:pic>
        <p:sp>
          <p:nvSpPr>
            <p:cNvPr id="529" name="pl52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0" name="pl53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6" name="pl53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tx54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2" name="tx54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3" name="tx54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4" name="tx54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5" name="tx54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6" name="tx54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7" name="tx547"/>
            <p:cNvSpPr/>
            <p:nvPr/>
          </p:nvSpPr>
          <p:spPr>
            <a:xfrm>
              <a:off x="912452" y="1332266"/>
              <a:ext cx="308472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Nicaragua, 2000-2025</a:t>
              </a:r>
            </a:p>
          </p:txBody>
        </p:sp>
        <p:sp>
          <p:nvSpPr>
            <p:cNvPr id="548" name="tx54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9" name="tx54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0" name="tx55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13 (92%) vaccines in the schedule achieved coverage of 90% or more. Vaccine coverage ranged from 94% to 99%.
Since 2007, estimates have been made for 6 new vaccines. HPVc is the newest vaccine reported (2024), which achieved 66% coverage in 2025.
In 2025, Nicaragua did not report any stockouts of vaccines or supplies.</a:t>
            </a:r>
          </a:p>
        </p:txBody>
      </p:sp>
      <p:sp>
        <p:nvSpPr>
          <p:cNvPr id="5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eight antigens, remained unchanged for one, and declined for four, indicating overall progress in routine immunization performance; 12 achieved at least 90% coverage.</a:t>
            </a:r>
          </a:p>
        </p:txBody>
      </p:sp>
      <p:grpSp xmlns:pic="http://schemas.openxmlformats.org/drawingml/2006/picture">
        <p:nvGrpSpPr>
          <p:cNvPr id="553" name=""/>
          <p:cNvGrpSpPr/>
          <p:nvPr/>
        </p:nvGrpSpPr>
        <p:grpSpPr>
          <a:xfrm>
            <a:off x="292608" y="1005840"/>
            <a:ext cx="8595360" cy="28575"/>
            <a:chOff x="292608" y="1005840"/>
            <a:chExt cx="8595360" cy="28575"/>
          </a:xfrm>
        </p:grpSpPr>
        <p:sp>
          <p:nvSpPr>
            <p:cNvPr id="5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58151"/>
            </a:xfrm>
            <a:custGeom>
              <a:avLst/>
              <a:pathLst>
                <a:path w="6481656" h="758151">
                  <a:moveTo>
                    <a:pt x="0" y="79805"/>
                  </a:moveTo>
                  <a:lnTo>
                    <a:pt x="259266" y="279319"/>
                  </a:lnTo>
                  <a:lnTo>
                    <a:pt x="518532" y="438929"/>
                  </a:lnTo>
                  <a:lnTo>
                    <a:pt x="777798" y="518735"/>
                  </a:lnTo>
                  <a:lnTo>
                    <a:pt x="1037065" y="758151"/>
                  </a:lnTo>
                  <a:lnTo>
                    <a:pt x="1296331" y="279319"/>
                  </a:lnTo>
                  <a:lnTo>
                    <a:pt x="1555597" y="199513"/>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59610"/>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98054"/>
            </a:xfrm>
            <a:custGeom>
              <a:avLst/>
              <a:pathLst>
                <a:path w="6481656" h="798054">
                  <a:moveTo>
                    <a:pt x="0" y="638443"/>
                  </a:moveTo>
                  <a:lnTo>
                    <a:pt x="259266" y="478832"/>
                  </a:lnTo>
                  <a:lnTo>
                    <a:pt x="518532" y="558638"/>
                  </a:lnTo>
                  <a:lnTo>
                    <a:pt x="777798" y="518735"/>
                  </a:lnTo>
                  <a:lnTo>
                    <a:pt x="1037065" y="798054"/>
                  </a:lnTo>
                  <a:lnTo>
                    <a:pt x="1296331" y="518735"/>
                  </a:lnTo>
                  <a:lnTo>
                    <a:pt x="1555597" y="438929"/>
                  </a:lnTo>
                  <a:lnTo>
                    <a:pt x="1814863" y="0"/>
                  </a:lnTo>
                  <a:lnTo>
                    <a:pt x="2074130" y="79805"/>
                  </a:lnTo>
                  <a:lnTo>
                    <a:pt x="2333396" y="39902"/>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59610"/>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98540"/>
            </a:xfrm>
            <a:custGeom>
              <a:avLst/>
              <a:pathLst>
                <a:path w="6481656" h="598540">
                  <a:moveTo>
                    <a:pt x="0" y="518735"/>
                  </a:moveTo>
                  <a:lnTo>
                    <a:pt x="259266" y="0"/>
                  </a:lnTo>
                  <a:lnTo>
                    <a:pt x="518532" y="39902"/>
                  </a:lnTo>
                  <a:lnTo>
                    <a:pt x="777798" y="239416"/>
                  </a:lnTo>
                  <a:lnTo>
                    <a:pt x="1037065" y="598540"/>
                  </a:lnTo>
                  <a:lnTo>
                    <a:pt x="1296331" y="119708"/>
                  </a:lnTo>
                  <a:lnTo>
                    <a:pt x="1555597" y="39902"/>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59610"/>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5846545" y="1318612"/>
              <a:ext cx="2074130" cy="598540"/>
            </a:xfrm>
            <a:custGeom>
              <a:avLst/>
              <a:pathLst>
                <a:path w="2074130" h="598540">
                  <a:moveTo>
                    <a:pt x="0" y="598540"/>
                  </a:moveTo>
                  <a:lnTo>
                    <a:pt x="259266" y="159610"/>
                  </a:lnTo>
                  <a:lnTo>
                    <a:pt x="518532" y="0"/>
                  </a:lnTo>
                  <a:lnTo>
                    <a:pt x="777798" y="0"/>
                  </a:lnTo>
                  <a:lnTo>
                    <a:pt x="1037065" y="518735"/>
                  </a:lnTo>
                  <a:lnTo>
                    <a:pt x="1296331" y="0"/>
                  </a:lnTo>
                  <a:lnTo>
                    <a:pt x="1555597" y="39902"/>
                  </a:lnTo>
                  <a:lnTo>
                    <a:pt x="1814863" y="39902"/>
                  </a:lnTo>
                  <a:lnTo>
                    <a:pt x="2074130"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80816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664" y="996243"/>
              <a:ext cx="253277" cy="431866"/>
            </a:xfrm>
            <a:custGeom>
              <a:avLst/>
              <a:pathLst>
                <a:path w="253277" h="431866">
                  <a:moveTo>
                    <a:pt x="253277" y="0"/>
                  </a:moveTo>
                  <a:lnTo>
                    <a:pt x="0" y="431866"/>
                  </a:lnTo>
                </a:path>
              </a:pathLst>
            </a:custGeom>
          </p:spPr>
          <p:txBody>
            <a:bodyPr/>
            <a:lstStyle/>
            <a:p/>
          </p:txBody>
        </p:sp>
        <p:sp>
          <p:nvSpPr>
            <p:cNvPr id="42" name="pl42"/>
            <p:cNvSpPr/>
            <p:nvPr/>
          </p:nvSpPr>
          <p:spPr>
            <a:xfrm>
              <a:off x="7933397" y="1278717"/>
              <a:ext cx="246544" cy="151771"/>
            </a:xfrm>
            <a:custGeom>
              <a:avLst/>
              <a:pathLst>
                <a:path w="246544" h="151771">
                  <a:moveTo>
                    <a:pt x="246544" y="0"/>
                  </a:moveTo>
                  <a:lnTo>
                    <a:pt x="0" y="151771"/>
                  </a:lnTo>
                </a:path>
              </a:pathLst>
            </a:custGeom>
          </p:spPr>
          <p:txBody>
            <a:bodyPr/>
            <a:lstStyle/>
            <a:p/>
          </p:txBody>
        </p:sp>
        <p:sp>
          <p:nvSpPr>
            <p:cNvPr id="43" name="pl43"/>
            <p:cNvSpPr/>
            <p:nvPr/>
          </p:nvSpPr>
          <p:spPr>
            <a:xfrm>
              <a:off x="7938279" y="1481521"/>
              <a:ext cx="241662" cy="45272"/>
            </a:xfrm>
            <a:custGeom>
              <a:avLst/>
              <a:pathLst>
                <a:path w="241662" h="45272">
                  <a:moveTo>
                    <a:pt x="241662" y="45272"/>
                  </a:moveTo>
                  <a:lnTo>
                    <a:pt x="0" y="0"/>
                  </a:lnTo>
                </a:path>
              </a:pathLst>
            </a:custGeom>
          </p:spPr>
          <p:txBody>
            <a:bodyPr/>
            <a:lstStyle/>
            <a:p/>
          </p:txBody>
        </p:sp>
        <p:sp>
          <p:nvSpPr>
            <p:cNvPr id="44" name="pl44"/>
            <p:cNvSpPr/>
            <p:nvPr/>
          </p:nvSpPr>
          <p:spPr>
            <a:xfrm>
              <a:off x="7929906" y="1527477"/>
              <a:ext cx="250035" cy="253308"/>
            </a:xfrm>
            <a:custGeom>
              <a:avLst/>
              <a:pathLst>
                <a:path w="250035" h="253308">
                  <a:moveTo>
                    <a:pt x="250035" y="253308"/>
                  </a:moveTo>
                  <a:lnTo>
                    <a:pt x="0" y="0"/>
                  </a:lnTo>
                </a:path>
              </a:pathLst>
            </a:custGeom>
          </p:spPr>
          <p:txBody>
            <a:bodyPr/>
            <a:lstStyle/>
            <a:p/>
          </p:txBody>
        </p:sp>
        <p:sp>
          <p:nvSpPr>
            <p:cNvPr id="45" name="pg45"/>
            <p:cNvSpPr/>
            <p:nvPr/>
          </p:nvSpPr>
          <p:spPr>
            <a:xfrm>
              <a:off x="8111362" y="8891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300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7" name="pg47"/>
            <p:cNvSpPr/>
            <p:nvPr/>
          </p:nvSpPr>
          <p:spPr>
            <a:xfrm>
              <a:off x="8111362" y="116461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054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4385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4793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1" name="pg51"/>
            <p:cNvSpPr/>
            <p:nvPr/>
          </p:nvSpPr>
          <p:spPr>
            <a:xfrm>
              <a:off x="8111362" y="17114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7522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431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Nicaragua,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achieved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716801"/>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1933090"/>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2716801"/>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1825646"/>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2194327"/>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1671853"/>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2041939"/>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1414053"/>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(96%)</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nic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8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3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582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3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70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258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80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56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05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934047"/>
              <a:ext cx="239888" cy="181950"/>
            </a:xfrm>
            <a:prstGeom prst="rect">
              <a:avLst/>
            </a:prstGeom>
            <a:solidFill>
              <a:srgbClr val="1CABE2">
                <a:alpha val="85098"/>
              </a:srgbClr>
            </a:solidFill>
          </p:spPr>
          <p:txBody>
            <a:bodyPr/>
            <a:lstStyle/>
            <a:p/>
          </p:txBody>
        </p:sp>
        <p:sp>
          <p:nvSpPr>
            <p:cNvPr id="28" name="rc28"/>
            <p:cNvSpPr/>
            <p:nvPr/>
          </p:nvSpPr>
          <p:spPr>
            <a:xfrm>
              <a:off x="1562816" y="3638912"/>
              <a:ext cx="239888" cy="477084"/>
            </a:xfrm>
            <a:prstGeom prst="rect">
              <a:avLst/>
            </a:prstGeom>
            <a:solidFill>
              <a:srgbClr val="1CABE2">
                <a:alpha val="85098"/>
              </a:srgbClr>
            </a:solidFill>
          </p:spPr>
          <p:txBody>
            <a:bodyPr/>
            <a:lstStyle/>
            <a:p/>
          </p:txBody>
        </p:sp>
        <p:sp>
          <p:nvSpPr>
            <p:cNvPr id="29" name="rc29"/>
            <p:cNvSpPr/>
            <p:nvPr/>
          </p:nvSpPr>
          <p:spPr>
            <a:xfrm>
              <a:off x="1829360" y="3411030"/>
              <a:ext cx="239888" cy="704967"/>
            </a:xfrm>
            <a:prstGeom prst="rect">
              <a:avLst/>
            </a:prstGeom>
            <a:solidFill>
              <a:srgbClr val="1CABE2">
                <a:alpha val="85098"/>
              </a:srgbClr>
            </a:solidFill>
          </p:spPr>
          <p:txBody>
            <a:bodyPr/>
            <a:lstStyle/>
            <a:p/>
          </p:txBody>
        </p:sp>
        <p:sp>
          <p:nvSpPr>
            <p:cNvPr id="30" name="rc30"/>
            <p:cNvSpPr/>
            <p:nvPr/>
          </p:nvSpPr>
          <p:spPr>
            <a:xfrm>
              <a:off x="2095903" y="3294106"/>
              <a:ext cx="239888" cy="821890"/>
            </a:xfrm>
            <a:prstGeom prst="rect">
              <a:avLst/>
            </a:prstGeom>
            <a:solidFill>
              <a:srgbClr val="1CABE2">
                <a:alpha val="85098"/>
              </a:srgbClr>
            </a:solidFill>
          </p:spPr>
          <p:txBody>
            <a:bodyPr/>
            <a:lstStyle/>
            <a:p/>
          </p:txBody>
        </p:sp>
        <p:sp>
          <p:nvSpPr>
            <p:cNvPr id="31" name="rc31"/>
            <p:cNvSpPr/>
            <p:nvPr/>
          </p:nvSpPr>
          <p:spPr>
            <a:xfrm>
              <a:off x="2362446" y="2938173"/>
              <a:ext cx="239888" cy="1177823"/>
            </a:xfrm>
            <a:prstGeom prst="rect">
              <a:avLst/>
            </a:prstGeom>
            <a:solidFill>
              <a:srgbClr val="1CABE2">
                <a:alpha val="85098"/>
              </a:srgbClr>
            </a:solidFill>
          </p:spPr>
          <p:txBody>
            <a:bodyPr/>
            <a:lstStyle/>
            <a:p/>
          </p:txBody>
        </p:sp>
        <p:sp>
          <p:nvSpPr>
            <p:cNvPr id="32" name="rc32"/>
            <p:cNvSpPr/>
            <p:nvPr/>
          </p:nvSpPr>
          <p:spPr>
            <a:xfrm>
              <a:off x="2628989" y="3639402"/>
              <a:ext cx="239888" cy="476595"/>
            </a:xfrm>
            <a:prstGeom prst="rect">
              <a:avLst/>
            </a:prstGeom>
            <a:solidFill>
              <a:srgbClr val="1CABE2">
                <a:alpha val="85098"/>
              </a:srgbClr>
            </a:solidFill>
          </p:spPr>
          <p:txBody>
            <a:bodyPr/>
            <a:lstStyle/>
            <a:p/>
          </p:txBody>
        </p:sp>
        <p:sp>
          <p:nvSpPr>
            <p:cNvPr id="33" name="rc33"/>
            <p:cNvSpPr/>
            <p:nvPr/>
          </p:nvSpPr>
          <p:spPr>
            <a:xfrm>
              <a:off x="2895532" y="3755702"/>
              <a:ext cx="239888" cy="360294"/>
            </a:xfrm>
            <a:prstGeom prst="rect">
              <a:avLst/>
            </a:prstGeom>
            <a:solidFill>
              <a:srgbClr val="1CABE2">
                <a:alpha val="85098"/>
              </a:srgbClr>
            </a:solidFill>
          </p:spPr>
          <p:txBody>
            <a:bodyPr/>
            <a:lstStyle/>
            <a:p/>
          </p:txBody>
        </p:sp>
        <p:sp>
          <p:nvSpPr>
            <p:cNvPr id="34" name="rc34"/>
            <p:cNvSpPr/>
            <p:nvPr/>
          </p:nvSpPr>
          <p:spPr>
            <a:xfrm>
              <a:off x="3162075" y="4055644"/>
              <a:ext cx="239888" cy="60353"/>
            </a:xfrm>
            <a:prstGeom prst="rect">
              <a:avLst/>
            </a:prstGeom>
            <a:solidFill>
              <a:srgbClr val="1CABE2">
                <a:alpha val="85098"/>
              </a:srgbClr>
            </a:solidFill>
          </p:spPr>
          <p:txBody>
            <a:bodyPr/>
            <a:lstStyle/>
            <a:p/>
          </p:txBody>
        </p:sp>
        <p:sp>
          <p:nvSpPr>
            <p:cNvPr id="35" name="rc35"/>
            <p:cNvSpPr/>
            <p:nvPr/>
          </p:nvSpPr>
          <p:spPr>
            <a:xfrm>
              <a:off x="3428618" y="4055377"/>
              <a:ext cx="239888" cy="60620"/>
            </a:xfrm>
            <a:prstGeom prst="rect">
              <a:avLst/>
            </a:prstGeom>
            <a:solidFill>
              <a:srgbClr val="1CABE2">
                <a:alpha val="85098"/>
              </a:srgbClr>
            </a:solidFill>
          </p:spPr>
          <p:txBody>
            <a:bodyPr/>
            <a:lstStyle/>
            <a:p/>
          </p:txBody>
        </p:sp>
        <p:sp>
          <p:nvSpPr>
            <p:cNvPr id="36" name="rc36"/>
            <p:cNvSpPr/>
            <p:nvPr/>
          </p:nvSpPr>
          <p:spPr>
            <a:xfrm>
              <a:off x="3695161" y="4055154"/>
              <a:ext cx="239888" cy="60842"/>
            </a:xfrm>
            <a:prstGeom prst="rect">
              <a:avLst/>
            </a:prstGeom>
            <a:solidFill>
              <a:srgbClr val="1CABE2">
                <a:alpha val="85098"/>
              </a:srgbClr>
            </a:solidFill>
          </p:spPr>
          <p:txBody>
            <a:bodyPr/>
            <a:lstStyle/>
            <a:p/>
          </p:txBody>
        </p:sp>
        <p:sp>
          <p:nvSpPr>
            <p:cNvPr id="37" name="rc37"/>
            <p:cNvSpPr/>
            <p:nvPr/>
          </p:nvSpPr>
          <p:spPr>
            <a:xfrm>
              <a:off x="3961705" y="4054932"/>
              <a:ext cx="239888" cy="61065"/>
            </a:xfrm>
            <a:prstGeom prst="rect">
              <a:avLst/>
            </a:prstGeom>
            <a:solidFill>
              <a:srgbClr val="1CABE2">
                <a:alpha val="85098"/>
              </a:srgbClr>
            </a:solidFill>
          </p:spPr>
          <p:txBody>
            <a:bodyPr/>
            <a:lstStyle/>
            <a:p/>
          </p:txBody>
        </p:sp>
        <p:sp>
          <p:nvSpPr>
            <p:cNvPr id="38" name="rc38"/>
            <p:cNvSpPr/>
            <p:nvPr/>
          </p:nvSpPr>
          <p:spPr>
            <a:xfrm>
              <a:off x="4228248" y="4054976"/>
              <a:ext cx="239888" cy="61020"/>
            </a:xfrm>
            <a:prstGeom prst="rect">
              <a:avLst/>
            </a:prstGeom>
            <a:solidFill>
              <a:srgbClr val="1CABE2">
                <a:alpha val="85098"/>
              </a:srgbClr>
            </a:solidFill>
          </p:spPr>
          <p:txBody>
            <a:bodyPr/>
            <a:lstStyle/>
            <a:p/>
          </p:txBody>
        </p:sp>
        <p:sp>
          <p:nvSpPr>
            <p:cNvPr id="39" name="rc39"/>
            <p:cNvSpPr/>
            <p:nvPr/>
          </p:nvSpPr>
          <p:spPr>
            <a:xfrm>
              <a:off x="4494791" y="4054976"/>
              <a:ext cx="239888" cy="61020"/>
            </a:xfrm>
            <a:prstGeom prst="rect">
              <a:avLst/>
            </a:prstGeom>
            <a:solidFill>
              <a:srgbClr val="1CABE2">
                <a:alpha val="85098"/>
              </a:srgbClr>
            </a:solidFill>
          </p:spPr>
          <p:txBody>
            <a:bodyPr/>
            <a:lstStyle/>
            <a:p/>
          </p:txBody>
        </p:sp>
        <p:sp>
          <p:nvSpPr>
            <p:cNvPr id="40" name="rc40"/>
            <p:cNvSpPr/>
            <p:nvPr/>
          </p:nvSpPr>
          <p:spPr>
            <a:xfrm>
              <a:off x="4761334" y="4055154"/>
              <a:ext cx="239888" cy="60842"/>
            </a:xfrm>
            <a:prstGeom prst="rect">
              <a:avLst/>
            </a:prstGeom>
            <a:solidFill>
              <a:srgbClr val="1CABE2">
                <a:alpha val="85098"/>
              </a:srgbClr>
            </a:solidFill>
          </p:spPr>
          <p:txBody>
            <a:bodyPr/>
            <a:lstStyle/>
            <a:p/>
          </p:txBody>
        </p:sp>
        <p:sp>
          <p:nvSpPr>
            <p:cNvPr id="41" name="rc41"/>
            <p:cNvSpPr/>
            <p:nvPr/>
          </p:nvSpPr>
          <p:spPr>
            <a:xfrm>
              <a:off x="5027877" y="4055243"/>
              <a:ext cx="239888" cy="60753"/>
            </a:xfrm>
            <a:prstGeom prst="rect">
              <a:avLst/>
            </a:prstGeom>
            <a:solidFill>
              <a:srgbClr val="1CABE2">
                <a:alpha val="85098"/>
              </a:srgbClr>
            </a:solidFill>
          </p:spPr>
          <p:txBody>
            <a:bodyPr/>
            <a:lstStyle/>
            <a:p/>
          </p:txBody>
        </p:sp>
        <p:sp>
          <p:nvSpPr>
            <p:cNvPr id="42" name="rc42"/>
            <p:cNvSpPr/>
            <p:nvPr/>
          </p:nvSpPr>
          <p:spPr>
            <a:xfrm>
              <a:off x="5294420" y="4055421"/>
              <a:ext cx="239888" cy="60575"/>
            </a:xfrm>
            <a:prstGeom prst="rect">
              <a:avLst/>
            </a:prstGeom>
            <a:solidFill>
              <a:srgbClr val="1CABE2">
                <a:alpha val="85098"/>
              </a:srgbClr>
            </a:solidFill>
          </p:spPr>
          <p:txBody>
            <a:bodyPr/>
            <a:lstStyle/>
            <a:p/>
          </p:txBody>
        </p:sp>
        <p:sp>
          <p:nvSpPr>
            <p:cNvPr id="43" name="rc43"/>
            <p:cNvSpPr/>
            <p:nvPr/>
          </p:nvSpPr>
          <p:spPr>
            <a:xfrm>
              <a:off x="5560963" y="4055644"/>
              <a:ext cx="239888" cy="60353"/>
            </a:xfrm>
            <a:prstGeom prst="rect">
              <a:avLst/>
            </a:prstGeom>
            <a:solidFill>
              <a:srgbClr val="1CABE2">
                <a:alpha val="85098"/>
              </a:srgbClr>
            </a:solidFill>
          </p:spPr>
          <p:txBody>
            <a:bodyPr/>
            <a:lstStyle/>
            <a:p/>
          </p:txBody>
        </p:sp>
        <p:sp>
          <p:nvSpPr>
            <p:cNvPr id="44" name="rc44"/>
            <p:cNvSpPr/>
            <p:nvPr/>
          </p:nvSpPr>
          <p:spPr>
            <a:xfrm>
              <a:off x="5827506" y="4055955"/>
              <a:ext cx="239888" cy="60041"/>
            </a:xfrm>
            <a:prstGeom prst="rect">
              <a:avLst/>
            </a:prstGeom>
            <a:solidFill>
              <a:srgbClr val="1CABE2">
                <a:alpha val="85098"/>
              </a:srgbClr>
            </a:solidFill>
          </p:spPr>
          <p:txBody>
            <a:bodyPr/>
            <a:lstStyle/>
            <a:p/>
          </p:txBody>
        </p:sp>
        <p:sp>
          <p:nvSpPr>
            <p:cNvPr id="45" name="rc45"/>
            <p:cNvSpPr/>
            <p:nvPr/>
          </p:nvSpPr>
          <p:spPr>
            <a:xfrm>
              <a:off x="6094049" y="4056356"/>
              <a:ext cx="239888" cy="59641"/>
            </a:xfrm>
            <a:prstGeom prst="rect">
              <a:avLst/>
            </a:prstGeom>
            <a:solidFill>
              <a:srgbClr val="1CABE2">
                <a:alpha val="85098"/>
              </a:srgbClr>
            </a:solidFill>
          </p:spPr>
          <p:txBody>
            <a:bodyPr/>
            <a:lstStyle/>
            <a:p/>
          </p:txBody>
        </p:sp>
        <p:sp>
          <p:nvSpPr>
            <p:cNvPr id="46" name="rc46"/>
            <p:cNvSpPr/>
            <p:nvPr/>
          </p:nvSpPr>
          <p:spPr>
            <a:xfrm>
              <a:off x="6360593" y="4056668"/>
              <a:ext cx="239888" cy="59329"/>
            </a:xfrm>
            <a:prstGeom prst="rect">
              <a:avLst/>
            </a:prstGeom>
            <a:solidFill>
              <a:srgbClr val="1CABE2">
                <a:alpha val="85098"/>
              </a:srgbClr>
            </a:solidFill>
          </p:spPr>
          <p:txBody>
            <a:bodyPr/>
            <a:lstStyle/>
            <a:p/>
          </p:txBody>
        </p:sp>
        <p:sp>
          <p:nvSpPr>
            <p:cNvPr id="47" name="rc47"/>
            <p:cNvSpPr/>
            <p:nvPr/>
          </p:nvSpPr>
          <p:spPr>
            <a:xfrm>
              <a:off x="6627136" y="4056935"/>
              <a:ext cx="239888" cy="59062"/>
            </a:xfrm>
            <a:prstGeom prst="rect">
              <a:avLst/>
            </a:prstGeom>
            <a:solidFill>
              <a:srgbClr val="1CABE2">
                <a:alpha val="85098"/>
              </a:srgbClr>
            </a:solidFill>
          </p:spPr>
          <p:txBody>
            <a:bodyPr/>
            <a:lstStyle/>
            <a:p/>
          </p:txBody>
        </p:sp>
        <p:sp>
          <p:nvSpPr>
            <p:cNvPr id="48" name="rc48"/>
            <p:cNvSpPr/>
            <p:nvPr/>
          </p:nvSpPr>
          <p:spPr>
            <a:xfrm>
              <a:off x="6893679" y="4057380"/>
              <a:ext cx="239888" cy="58617"/>
            </a:xfrm>
            <a:prstGeom prst="rect">
              <a:avLst/>
            </a:prstGeom>
            <a:solidFill>
              <a:srgbClr val="1CABE2">
                <a:alpha val="85098"/>
              </a:srgbClr>
            </a:solidFill>
          </p:spPr>
          <p:txBody>
            <a:bodyPr/>
            <a:lstStyle/>
            <a:p/>
          </p:txBody>
        </p:sp>
        <p:sp>
          <p:nvSpPr>
            <p:cNvPr id="49" name="rc49"/>
            <p:cNvSpPr/>
            <p:nvPr/>
          </p:nvSpPr>
          <p:spPr>
            <a:xfrm>
              <a:off x="7160222" y="4057647"/>
              <a:ext cx="239888" cy="58350"/>
            </a:xfrm>
            <a:prstGeom prst="rect">
              <a:avLst/>
            </a:prstGeom>
            <a:solidFill>
              <a:srgbClr val="1CABE2">
                <a:alpha val="85098"/>
              </a:srgbClr>
            </a:solidFill>
          </p:spPr>
          <p:txBody>
            <a:bodyPr/>
            <a:lstStyle/>
            <a:p/>
          </p:txBody>
        </p:sp>
        <p:sp>
          <p:nvSpPr>
            <p:cNvPr id="50" name="rc50"/>
            <p:cNvSpPr/>
            <p:nvPr/>
          </p:nvSpPr>
          <p:spPr>
            <a:xfrm>
              <a:off x="7426765" y="4057780"/>
              <a:ext cx="239888" cy="58216"/>
            </a:xfrm>
            <a:prstGeom prst="rect">
              <a:avLst/>
            </a:prstGeom>
            <a:solidFill>
              <a:srgbClr val="1CABE2">
                <a:alpha val="85098"/>
              </a:srgbClr>
            </a:solidFill>
          </p:spPr>
          <p:txBody>
            <a:bodyPr/>
            <a:lstStyle/>
            <a:p/>
          </p:txBody>
        </p:sp>
        <p:sp>
          <p:nvSpPr>
            <p:cNvPr id="51" name="rc51"/>
            <p:cNvSpPr/>
            <p:nvPr/>
          </p:nvSpPr>
          <p:spPr>
            <a:xfrm>
              <a:off x="7693308" y="3824201"/>
              <a:ext cx="239888" cy="291796"/>
            </a:xfrm>
            <a:prstGeom prst="rect">
              <a:avLst/>
            </a:prstGeom>
            <a:solidFill>
              <a:srgbClr val="1CABE2">
                <a:alpha val="85098"/>
              </a:srgbClr>
            </a:solidFill>
          </p:spPr>
          <p:txBody>
            <a:bodyPr/>
            <a:lstStyle/>
            <a:p/>
          </p:txBody>
        </p:sp>
        <p:sp>
          <p:nvSpPr>
            <p:cNvPr id="52" name="rc52"/>
            <p:cNvSpPr/>
            <p:nvPr/>
          </p:nvSpPr>
          <p:spPr>
            <a:xfrm>
              <a:off x="7959851" y="3883486"/>
              <a:ext cx="239888" cy="232511"/>
            </a:xfrm>
            <a:prstGeom prst="rect">
              <a:avLst/>
            </a:prstGeom>
            <a:solidFill>
              <a:srgbClr val="1CABE2">
                <a:alpha val="85098"/>
              </a:srgbClr>
            </a:solidFill>
          </p:spPr>
          <p:txBody>
            <a:bodyPr/>
            <a:lstStyle/>
            <a:p/>
          </p:txBody>
        </p:sp>
        <p:sp>
          <p:nvSpPr>
            <p:cNvPr id="53" name="rc53"/>
            <p:cNvSpPr/>
            <p:nvPr/>
          </p:nvSpPr>
          <p:spPr>
            <a:xfrm>
              <a:off x="1296273" y="3085006"/>
              <a:ext cx="239888" cy="849040"/>
            </a:xfrm>
            <a:prstGeom prst="rect">
              <a:avLst/>
            </a:prstGeom>
            <a:solidFill>
              <a:srgbClr val="B3B3B3">
                <a:alpha val="85098"/>
              </a:srgbClr>
            </a:solidFill>
          </p:spPr>
          <p:txBody>
            <a:bodyPr/>
            <a:lstStyle/>
            <a:p/>
          </p:txBody>
        </p:sp>
        <p:sp>
          <p:nvSpPr>
            <p:cNvPr id="54" name="rc54"/>
            <p:cNvSpPr/>
            <p:nvPr/>
          </p:nvSpPr>
          <p:spPr>
            <a:xfrm>
              <a:off x="1562816" y="3340751"/>
              <a:ext cx="239888" cy="298161"/>
            </a:xfrm>
            <a:prstGeom prst="rect">
              <a:avLst/>
            </a:prstGeom>
            <a:solidFill>
              <a:srgbClr val="B3B3B3">
                <a:alpha val="85098"/>
              </a:srgbClr>
            </a:solidFill>
          </p:spPr>
          <p:txBody>
            <a:bodyPr/>
            <a:lstStyle/>
            <a:p/>
          </p:txBody>
        </p:sp>
        <p:sp>
          <p:nvSpPr>
            <p:cNvPr id="55" name="rc55"/>
            <p:cNvSpPr/>
            <p:nvPr/>
          </p:nvSpPr>
          <p:spPr>
            <a:xfrm>
              <a:off x="1829360" y="3234777"/>
              <a:ext cx="239888" cy="176252"/>
            </a:xfrm>
            <a:prstGeom prst="rect">
              <a:avLst/>
            </a:prstGeom>
            <a:solidFill>
              <a:srgbClr val="B3B3B3">
                <a:alpha val="85098"/>
              </a:srgbClr>
            </a:solidFill>
          </p:spPr>
          <p:txBody>
            <a:bodyPr/>
            <a:lstStyle/>
            <a:p/>
          </p:txBody>
        </p:sp>
        <p:sp>
          <p:nvSpPr>
            <p:cNvPr id="56" name="rc56"/>
            <p:cNvSpPr/>
            <p:nvPr/>
          </p:nvSpPr>
          <p:spPr>
            <a:xfrm>
              <a:off x="2095903" y="3294106"/>
              <a:ext cx="239888" cy="0"/>
            </a:xfrm>
            <a:prstGeom prst="rect">
              <a:avLst/>
            </a:prstGeom>
            <a:solidFill>
              <a:srgbClr val="B3B3B3">
                <a:alpha val="85098"/>
              </a:srgbClr>
            </a:solidFill>
          </p:spPr>
          <p:txBody>
            <a:bodyPr/>
            <a:lstStyle/>
            <a:p/>
          </p:txBody>
        </p:sp>
        <p:sp>
          <p:nvSpPr>
            <p:cNvPr id="57" name="rc57"/>
            <p:cNvSpPr/>
            <p:nvPr/>
          </p:nvSpPr>
          <p:spPr>
            <a:xfrm>
              <a:off x="2362446" y="2879289"/>
              <a:ext cx="239888" cy="58884"/>
            </a:xfrm>
            <a:prstGeom prst="rect">
              <a:avLst/>
            </a:prstGeom>
            <a:solidFill>
              <a:srgbClr val="B3B3B3">
                <a:alpha val="85098"/>
              </a:srgbClr>
            </a:solidFill>
          </p:spPr>
          <p:txBody>
            <a:bodyPr/>
            <a:lstStyle/>
            <a:p/>
          </p:txBody>
        </p:sp>
        <p:sp>
          <p:nvSpPr>
            <p:cNvPr id="58" name="rc58"/>
            <p:cNvSpPr/>
            <p:nvPr/>
          </p:nvSpPr>
          <p:spPr>
            <a:xfrm>
              <a:off x="2628989" y="3281956"/>
              <a:ext cx="239888" cy="357446"/>
            </a:xfrm>
            <a:prstGeom prst="rect">
              <a:avLst/>
            </a:prstGeom>
            <a:solidFill>
              <a:srgbClr val="B3B3B3">
                <a:alpha val="85098"/>
              </a:srgbClr>
            </a:solidFill>
          </p:spPr>
          <p:txBody>
            <a:bodyPr/>
            <a:lstStyle/>
            <a:p/>
          </p:txBody>
        </p:sp>
        <p:sp>
          <p:nvSpPr>
            <p:cNvPr id="59" name="rc59"/>
            <p:cNvSpPr/>
            <p:nvPr/>
          </p:nvSpPr>
          <p:spPr>
            <a:xfrm>
              <a:off x="2895532" y="3395363"/>
              <a:ext cx="239888" cy="360339"/>
            </a:xfrm>
            <a:prstGeom prst="rect">
              <a:avLst/>
            </a:prstGeom>
            <a:solidFill>
              <a:srgbClr val="B3B3B3">
                <a:alpha val="85098"/>
              </a:srgbClr>
            </a:solidFill>
          </p:spPr>
          <p:txBody>
            <a:bodyPr/>
            <a:lstStyle/>
            <a:p/>
          </p:txBody>
        </p:sp>
        <p:sp>
          <p:nvSpPr>
            <p:cNvPr id="60" name="rc60"/>
            <p:cNvSpPr/>
            <p:nvPr/>
          </p:nvSpPr>
          <p:spPr>
            <a:xfrm>
              <a:off x="3162075" y="4055644"/>
              <a:ext cx="239888" cy="0"/>
            </a:xfrm>
            <a:prstGeom prst="rect">
              <a:avLst/>
            </a:prstGeom>
            <a:solidFill>
              <a:srgbClr val="B3B3B3">
                <a:alpha val="85098"/>
              </a:srgbClr>
            </a:solidFill>
          </p:spPr>
          <p:txBody>
            <a:bodyPr/>
            <a:lstStyle/>
            <a:p/>
          </p:txBody>
        </p:sp>
        <p:sp>
          <p:nvSpPr>
            <p:cNvPr id="61" name="rc61"/>
            <p:cNvSpPr/>
            <p:nvPr/>
          </p:nvSpPr>
          <p:spPr>
            <a:xfrm>
              <a:off x="3428618" y="3934181"/>
              <a:ext cx="239888" cy="121196"/>
            </a:xfrm>
            <a:prstGeom prst="rect">
              <a:avLst/>
            </a:prstGeom>
            <a:solidFill>
              <a:srgbClr val="B3B3B3">
                <a:alpha val="85098"/>
              </a:srgbClr>
            </a:solidFill>
          </p:spPr>
          <p:txBody>
            <a:bodyPr/>
            <a:lstStyle/>
            <a:p/>
          </p:txBody>
        </p:sp>
        <p:sp>
          <p:nvSpPr>
            <p:cNvPr id="62" name="rc62"/>
            <p:cNvSpPr/>
            <p:nvPr/>
          </p:nvSpPr>
          <p:spPr>
            <a:xfrm>
              <a:off x="3695161" y="3994311"/>
              <a:ext cx="239888" cy="60842"/>
            </a:xfrm>
            <a:prstGeom prst="rect">
              <a:avLst/>
            </a:prstGeom>
            <a:solidFill>
              <a:srgbClr val="B3B3B3">
                <a:alpha val="85098"/>
              </a:srgbClr>
            </a:solidFill>
          </p:spPr>
          <p:txBody>
            <a:bodyPr/>
            <a:lstStyle/>
            <a:p/>
          </p:txBody>
        </p:sp>
        <p:sp>
          <p:nvSpPr>
            <p:cNvPr id="63" name="rc63"/>
            <p:cNvSpPr/>
            <p:nvPr/>
          </p:nvSpPr>
          <p:spPr>
            <a:xfrm>
              <a:off x="3961705" y="4054932"/>
              <a:ext cx="239888" cy="0"/>
            </a:xfrm>
            <a:prstGeom prst="rect">
              <a:avLst/>
            </a:prstGeom>
            <a:solidFill>
              <a:srgbClr val="B3B3B3">
                <a:alpha val="85098"/>
              </a:srgbClr>
            </a:solidFill>
          </p:spPr>
          <p:txBody>
            <a:bodyPr/>
            <a:lstStyle/>
            <a:p/>
          </p:txBody>
        </p:sp>
        <p:sp>
          <p:nvSpPr>
            <p:cNvPr id="64" name="rc64"/>
            <p:cNvSpPr/>
            <p:nvPr/>
          </p:nvSpPr>
          <p:spPr>
            <a:xfrm>
              <a:off x="4228248" y="4054976"/>
              <a:ext cx="239888" cy="0"/>
            </a:xfrm>
            <a:prstGeom prst="rect">
              <a:avLst/>
            </a:prstGeom>
            <a:solidFill>
              <a:srgbClr val="B3B3B3">
                <a:alpha val="85098"/>
              </a:srgbClr>
            </a:solidFill>
          </p:spPr>
          <p:txBody>
            <a:bodyPr/>
            <a:lstStyle/>
            <a:p/>
          </p:txBody>
        </p:sp>
        <p:sp>
          <p:nvSpPr>
            <p:cNvPr id="65" name="rc65"/>
            <p:cNvSpPr/>
            <p:nvPr/>
          </p:nvSpPr>
          <p:spPr>
            <a:xfrm>
              <a:off x="4494791" y="4054976"/>
              <a:ext cx="239888" cy="0"/>
            </a:xfrm>
            <a:prstGeom prst="rect">
              <a:avLst/>
            </a:prstGeom>
            <a:solidFill>
              <a:srgbClr val="B3B3B3">
                <a:alpha val="85098"/>
              </a:srgbClr>
            </a:solidFill>
          </p:spPr>
          <p:txBody>
            <a:bodyPr/>
            <a:lstStyle/>
            <a:p/>
          </p:txBody>
        </p:sp>
        <p:sp>
          <p:nvSpPr>
            <p:cNvPr id="66" name="rc66"/>
            <p:cNvSpPr/>
            <p:nvPr/>
          </p:nvSpPr>
          <p:spPr>
            <a:xfrm>
              <a:off x="4761334" y="4055154"/>
              <a:ext cx="239888" cy="0"/>
            </a:xfrm>
            <a:prstGeom prst="rect">
              <a:avLst/>
            </a:prstGeom>
            <a:solidFill>
              <a:srgbClr val="B3B3B3">
                <a:alpha val="85098"/>
              </a:srgbClr>
            </a:solidFill>
          </p:spPr>
          <p:txBody>
            <a:bodyPr/>
            <a:lstStyle/>
            <a:p/>
          </p:txBody>
        </p:sp>
        <p:sp>
          <p:nvSpPr>
            <p:cNvPr id="67" name="rc67"/>
            <p:cNvSpPr/>
            <p:nvPr/>
          </p:nvSpPr>
          <p:spPr>
            <a:xfrm>
              <a:off x="5027877" y="4055243"/>
              <a:ext cx="239888" cy="0"/>
            </a:xfrm>
            <a:prstGeom prst="rect">
              <a:avLst/>
            </a:prstGeom>
            <a:solidFill>
              <a:srgbClr val="B3B3B3">
                <a:alpha val="85098"/>
              </a:srgbClr>
            </a:solidFill>
          </p:spPr>
          <p:txBody>
            <a:bodyPr/>
            <a:lstStyle/>
            <a:p/>
          </p:txBody>
        </p:sp>
        <p:sp>
          <p:nvSpPr>
            <p:cNvPr id="68" name="rc68"/>
            <p:cNvSpPr/>
            <p:nvPr/>
          </p:nvSpPr>
          <p:spPr>
            <a:xfrm>
              <a:off x="5294420" y="4055421"/>
              <a:ext cx="239888" cy="0"/>
            </a:xfrm>
            <a:prstGeom prst="rect">
              <a:avLst/>
            </a:prstGeom>
            <a:solidFill>
              <a:srgbClr val="B3B3B3">
                <a:alpha val="85098"/>
              </a:srgbClr>
            </a:solidFill>
          </p:spPr>
          <p:txBody>
            <a:bodyPr/>
            <a:lstStyle/>
            <a:p/>
          </p:txBody>
        </p:sp>
        <p:sp>
          <p:nvSpPr>
            <p:cNvPr id="69" name="rc69"/>
            <p:cNvSpPr/>
            <p:nvPr/>
          </p:nvSpPr>
          <p:spPr>
            <a:xfrm>
              <a:off x="5560963" y="4055644"/>
              <a:ext cx="239888" cy="0"/>
            </a:xfrm>
            <a:prstGeom prst="rect">
              <a:avLst/>
            </a:prstGeom>
            <a:solidFill>
              <a:srgbClr val="B3B3B3">
                <a:alpha val="85098"/>
              </a:srgbClr>
            </a:solidFill>
          </p:spPr>
          <p:txBody>
            <a:bodyPr/>
            <a:lstStyle/>
            <a:p/>
          </p:txBody>
        </p:sp>
        <p:sp>
          <p:nvSpPr>
            <p:cNvPr id="70" name="rc70"/>
            <p:cNvSpPr/>
            <p:nvPr/>
          </p:nvSpPr>
          <p:spPr>
            <a:xfrm>
              <a:off x="5827506" y="4055955"/>
              <a:ext cx="239888" cy="0"/>
            </a:xfrm>
            <a:prstGeom prst="rect">
              <a:avLst/>
            </a:prstGeom>
            <a:solidFill>
              <a:srgbClr val="B3B3B3">
                <a:alpha val="85098"/>
              </a:srgbClr>
            </a:solidFill>
          </p:spPr>
          <p:txBody>
            <a:bodyPr/>
            <a:lstStyle/>
            <a:p/>
          </p:txBody>
        </p:sp>
        <p:sp>
          <p:nvSpPr>
            <p:cNvPr id="71" name="rc71"/>
            <p:cNvSpPr/>
            <p:nvPr/>
          </p:nvSpPr>
          <p:spPr>
            <a:xfrm>
              <a:off x="6094049" y="4056356"/>
              <a:ext cx="239888" cy="0"/>
            </a:xfrm>
            <a:prstGeom prst="rect">
              <a:avLst/>
            </a:prstGeom>
            <a:solidFill>
              <a:srgbClr val="B3B3B3">
                <a:alpha val="85098"/>
              </a:srgbClr>
            </a:solidFill>
          </p:spPr>
          <p:txBody>
            <a:bodyPr/>
            <a:lstStyle/>
            <a:p/>
          </p:txBody>
        </p:sp>
        <p:sp>
          <p:nvSpPr>
            <p:cNvPr id="72" name="rc72"/>
            <p:cNvSpPr/>
            <p:nvPr/>
          </p:nvSpPr>
          <p:spPr>
            <a:xfrm>
              <a:off x="6360593" y="4056668"/>
              <a:ext cx="239888" cy="0"/>
            </a:xfrm>
            <a:prstGeom prst="rect">
              <a:avLst/>
            </a:prstGeom>
            <a:solidFill>
              <a:srgbClr val="B3B3B3">
                <a:alpha val="85098"/>
              </a:srgbClr>
            </a:solidFill>
          </p:spPr>
          <p:txBody>
            <a:bodyPr/>
            <a:lstStyle/>
            <a:p/>
          </p:txBody>
        </p:sp>
        <p:sp>
          <p:nvSpPr>
            <p:cNvPr id="73" name="rc73"/>
            <p:cNvSpPr/>
            <p:nvPr/>
          </p:nvSpPr>
          <p:spPr>
            <a:xfrm>
              <a:off x="6627136" y="4056935"/>
              <a:ext cx="239888" cy="0"/>
            </a:xfrm>
            <a:prstGeom prst="rect">
              <a:avLst/>
            </a:prstGeom>
            <a:solidFill>
              <a:srgbClr val="B3B3B3">
                <a:alpha val="85098"/>
              </a:srgbClr>
            </a:solidFill>
          </p:spPr>
          <p:txBody>
            <a:bodyPr/>
            <a:lstStyle/>
            <a:p/>
          </p:txBody>
        </p:sp>
        <p:sp>
          <p:nvSpPr>
            <p:cNvPr id="74" name="rc74"/>
            <p:cNvSpPr/>
            <p:nvPr/>
          </p:nvSpPr>
          <p:spPr>
            <a:xfrm>
              <a:off x="6893679" y="4057380"/>
              <a:ext cx="239888" cy="0"/>
            </a:xfrm>
            <a:prstGeom prst="rect">
              <a:avLst/>
            </a:prstGeom>
            <a:solidFill>
              <a:srgbClr val="B3B3B3">
                <a:alpha val="85098"/>
              </a:srgbClr>
            </a:solidFill>
          </p:spPr>
          <p:txBody>
            <a:bodyPr/>
            <a:lstStyle/>
            <a:p/>
          </p:txBody>
        </p:sp>
        <p:sp>
          <p:nvSpPr>
            <p:cNvPr id="75" name="rc75"/>
            <p:cNvSpPr/>
            <p:nvPr/>
          </p:nvSpPr>
          <p:spPr>
            <a:xfrm>
              <a:off x="7160222" y="4057647"/>
              <a:ext cx="239888" cy="0"/>
            </a:xfrm>
            <a:prstGeom prst="rect">
              <a:avLst/>
            </a:prstGeom>
            <a:solidFill>
              <a:srgbClr val="B3B3B3">
                <a:alpha val="85098"/>
              </a:srgbClr>
            </a:solidFill>
          </p:spPr>
          <p:txBody>
            <a:bodyPr/>
            <a:lstStyle/>
            <a:p/>
          </p:txBody>
        </p:sp>
        <p:sp>
          <p:nvSpPr>
            <p:cNvPr id="76" name="rc76"/>
            <p:cNvSpPr/>
            <p:nvPr/>
          </p:nvSpPr>
          <p:spPr>
            <a:xfrm>
              <a:off x="7426765" y="4057780"/>
              <a:ext cx="239888" cy="0"/>
            </a:xfrm>
            <a:prstGeom prst="rect">
              <a:avLst/>
            </a:prstGeom>
            <a:solidFill>
              <a:srgbClr val="B3B3B3">
                <a:alpha val="85098"/>
              </a:srgbClr>
            </a:solidFill>
          </p:spPr>
          <p:txBody>
            <a:bodyPr/>
            <a:lstStyle/>
            <a:p/>
          </p:txBody>
        </p:sp>
        <p:sp>
          <p:nvSpPr>
            <p:cNvPr id="77" name="rc77"/>
            <p:cNvSpPr/>
            <p:nvPr/>
          </p:nvSpPr>
          <p:spPr>
            <a:xfrm>
              <a:off x="7693308" y="3824201"/>
              <a:ext cx="239888" cy="0"/>
            </a:xfrm>
            <a:prstGeom prst="rect">
              <a:avLst/>
            </a:prstGeom>
            <a:solidFill>
              <a:srgbClr val="B3B3B3">
                <a:alpha val="85098"/>
              </a:srgbClr>
            </a:solidFill>
          </p:spPr>
          <p:txBody>
            <a:bodyPr/>
            <a:lstStyle/>
            <a:p/>
          </p:txBody>
        </p:sp>
        <p:sp>
          <p:nvSpPr>
            <p:cNvPr id="78" name="rc78"/>
            <p:cNvSpPr/>
            <p:nvPr/>
          </p:nvSpPr>
          <p:spPr>
            <a:xfrm>
              <a:off x="7959851" y="3883486"/>
              <a:ext cx="239888" cy="0"/>
            </a:xfrm>
            <a:prstGeom prst="rect">
              <a:avLst/>
            </a:prstGeom>
            <a:solidFill>
              <a:srgbClr val="B3B3B3">
                <a:alpha val="85098"/>
              </a:srgbClr>
            </a:solidFill>
          </p:spPr>
          <p:txBody>
            <a:bodyPr/>
            <a:lstStyle/>
            <a:p/>
          </p:txBody>
        </p:sp>
        <p:sp>
          <p:nvSpPr>
            <p:cNvPr id="79" name="pl79"/>
            <p:cNvSpPr/>
            <p:nvPr/>
          </p:nvSpPr>
          <p:spPr>
            <a:xfrm>
              <a:off x="1416218" y="2075428"/>
              <a:ext cx="6663577" cy="391624"/>
            </a:xfrm>
            <a:custGeom>
              <a:avLst/>
              <a:pathLst>
                <a:path w="6663577" h="391624">
                  <a:moveTo>
                    <a:pt x="0" y="41223"/>
                  </a:moveTo>
                  <a:lnTo>
                    <a:pt x="266543" y="144282"/>
                  </a:lnTo>
                  <a:lnTo>
                    <a:pt x="533086" y="226729"/>
                  </a:lnTo>
                  <a:lnTo>
                    <a:pt x="799629" y="267953"/>
                  </a:lnTo>
                  <a:lnTo>
                    <a:pt x="1066172" y="391624"/>
                  </a:lnTo>
                  <a:lnTo>
                    <a:pt x="1332715" y="144282"/>
                  </a:lnTo>
                  <a:lnTo>
                    <a:pt x="1599258" y="103059"/>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2447"/>
                  </a:lnTo>
                  <a:lnTo>
                    <a:pt x="6663577" y="61835"/>
                  </a:lnTo>
                </a:path>
              </a:pathLst>
            </a:custGeom>
            <a:ln w="27101" cap="flat">
              <a:solidFill>
                <a:srgbClr val="0058AB">
                  <a:alpha val="100000"/>
                </a:srgbClr>
              </a:solidFill>
              <a:prstDash val="solid"/>
              <a:round/>
            </a:ln>
          </p:spPr>
          <p:txBody>
            <a:bodyPr/>
            <a:lstStyle/>
            <a:p/>
          </p:txBody>
        </p:sp>
        <p:sp>
          <p:nvSpPr>
            <p:cNvPr id="80" name="pl80"/>
            <p:cNvSpPr/>
            <p:nvPr/>
          </p:nvSpPr>
          <p:spPr>
            <a:xfrm>
              <a:off x="1416218" y="2075428"/>
              <a:ext cx="6663577" cy="412236"/>
            </a:xfrm>
            <a:custGeom>
              <a:avLst/>
              <a:pathLst>
                <a:path w="6663577" h="412236">
                  <a:moveTo>
                    <a:pt x="0" y="329788"/>
                  </a:moveTo>
                  <a:lnTo>
                    <a:pt x="266543" y="247341"/>
                  </a:lnTo>
                  <a:lnTo>
                    <a:pt x="533086" y="288565"/>
                  </a:lnTo>
                  <a:lnTo>
                    <a:pt x="799629" y="267953"/>
                  </a:lnTo>
                  <a:lnTo>
                    <a:pt x="1066172" y="412236"/>
                  </a:lnTo>
                  <a:lnTo>
                    <a:pt x="1332715" y="267953"/>
                  </a:lnTo>
                  <a:lnTo>
                    <a:pt x="1599258" y="226729"/>
                  </a:lnTo>
                  <a:lnTo>
                    <a:pt x="1865801" y="0"/>
                  </a:lnTo>
                  <a:lnTo>
                    <a:pt x="2132344" y="41223"/>
                  </a:lnTo>
                  <a:lnTo>
                    <a:pt x="2398888" y="20611"/>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2447"/>
                  </a:lnTo>
                  <a:lnTo>
                    <a:pt x="6663577" y="61835"/>
                  </a:lnTo>
                </a:path>
              </a:pathLst>
            </a:custGeom>
            <a:ln w="27101" cap="flat">
              <a:solidFill>
                <a:srgbClr val="F26A21">
                  <a:alpha val="100000"/>
                </a:srgbClr>
              </a:solidFill>
              <a:prstDash val="solid"/>
              <a:round/>
            </a:ln>
          </p:spPr>
          <p:txBody>
            <a:bodyPr/>
            <a:lstStyle/>
            <a:p/>
          </p:txBody>
        </p:sp>
        <p:sp>
          <p:nvSpPr>
            <p:cNvPr id="81" name="tx81"/>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1" name="tx91"/>
            <p:cNvSpPr/>
            <p:nvPr/>
          </p:nvSpPr>
          <p:spPr>
            <a:xfrm>
              <a:off x="801950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2" name="tx92"/>
            <p:cNvSpPr/>
            <p:nvPr/>
          </p:nvSpPr>
          <p:spPr>
            <a:xfrm>
              <a:off x="1355928"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3" name="tx93"/>
            <p:cNvSpPr/>
            <p:nvPr/>
          </p:nvSpPr>
          <p:spPr>
            <a:xfrm>
              <a:off x="268864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1" name="tx101"/>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2" name="tx102"/>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3" name="tx103"/>
            <p:cNvSpPr/>
            <p:nvPr/>
          </p:nvSpPr>
          <p:spPr>
            <a:xfrm>
              <a:off x="1340869" y="39859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2643440" y="38372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5" name="tx105"/>
            <p:cNvSpPr/>
            <p:nvPr/>
          </p:nvSpPr>
          <p:spPr>
            <a:xfrm>
              <a:off x="4006300" y="40463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5339016" y="40465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6405188" y="40458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8" name="tx108"/>
            <p:cNvSpPr/>
            <p:nvPr/>
          </p:nvSpPr>
          <p:spPr>
            <a:xfrm>
              <a:off x="6671731" y="40459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9" name="tx109"/>
            <p:cNvSpPr/>
            <p:nvPr/>
          </p:nvSpPr>
          <p:spPr>
            <a:xfrm>
              <a:off x="6938274" y="40461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0" name="tx110"/>
            <p:cNvSpPr/>
            <p:nvPr/>
          </p:nvSpPr>
          <p:spPr>
            <a:xfrm>
              <a:off x="7204817" y="4046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7471361" y="40463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7737904" y="39296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3" name="tx113"/>
            <p:cNvSpPr/>
            <p:nvPr/>
          </p:nvSpPr>
          <p:spPr>
            <a:xfrm>
              <a:off x="8004447" y="39593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4" name="tx114"/>
            <p:cNvSpPr/>
            <p:nvPr/>
          </p:nvSpPr>
          <p:spPr>
            <a:xfrm>
              <a:off x="1310724" y="34690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15" name="tx115"/>
            <p:cNvSpPr/>
            <p:nvPr/>
          </p:nvSpPr>
          <p:spPr>
            <a:xfrm>
              <a:off x="2718789" y="34202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16" name="tx116"/>
            <p:cNvSpPr/>
            <p:nvPr/>
          </p:nvSpPr>
          <p:spPr>
            <a:xfrm>
              <a:off x="1310724" y="29669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17" name="tx117"/>
            <p:cNvSpPr/>
            <p:nvPr/>
          </p:nvSpPr>
          <p:spPr>
            <a:xfrm>
              <a:off x="2643440" y="31639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8" name="tx118"/>
            <p:cNvSpPr/>
            <p:nvPr/>
          </p:nvSpPr>
          <p:spPr>
            <a:xfrm>
              <a:off x="4006300" y="39382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9" name="tx119"/>
            <p:cNvSpPr/>
            <p:nvPr/>
          </p:nvSpPr>
          <p:spPr>
            <a:xfrm>
              <a:off x="5339016" y="39387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0" name="tx120"/>
            <p:cNvSpPr/>
            <p:nvPr/>
          </p:nvSpPr>
          <p:spPr>
            <a:xfrm>
              <a:off x="6405188" y="39385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1" name="tx121"/>
            <p:cNvSpPr/>
            <p:nvPr/>
          </p:nvSpPr>
          <p:spPr>
            <a:xfrm>
              <a:off x="6671731" y="39388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2" name="tx122"/>
            <p:cNvSpPr/>
            <p:nvPr/>
          </p:nvSpPr>
          <p:spPr>
            <a:xfrm>
              <a:off x="6938274" y="39392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3" name="tx123"/>
            <p:cNvSpPr/>
            <p:nvPr/>
          </p:nvSpPr>
          <p:spPr>
            <a:xfrm>
              <a:off x="7204817" y="39395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7471361" y="39396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5" name="tx125"/>
            <p:cNvSpPr/>
            <p:nvPr/>
          </p:nvSpPr>
          <p:spPr>
            <a:xfrm>
              <a:off x="7737904" y="37061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26" name="tx126"/>
            <p:cNvSpPr/>
            <p:nvPr/>
          </p:nvSpPr>
          <p:spPr>
            <a:xfrm>
              <a:off x="8004447" y="37654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7" name="tx127"/>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8" name="tx128"/>
            <p:cNvSpPr/>
            <p:nvPr/>
          </p:nvSpPr>
          <p:spPr>
            <a:xfrm>
              <a:off x="639902" y="36187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9" name="tx129"/>
            <p:cNvSpPr/>
            <p:nvPr/>
          </p:nvSpPr>
          <p:spPr>
            <a:xfrm>
              <a:off x="639902" y="31737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0" name="tx130"/>
            <p:cNvSpPr/>
            <p:nvPr/>
          </p:nvSpPr>
          <p:spPr>
            <a:xfrm>
              <a:off x="639902" y="272856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1" name="tx131"/>
            <p:cNvSpPr/>
            <p:nvPr/>
          </p:nvSpPr>
          <p:spPr>
            <a:xfrm>
              <a:off x="639902" y="22835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2" name="tx132"/>
            <p:cNvSpPr/>
            <p:nvPr/>
          </p:nvSpPr>
          <p:spPr>
            <a:xfrm>
              <a:off x="639902" y="18384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1" name="pl161"/>
            <p:cNvSpPr/>
            <p:nvPr/>
          </p:nvSpPr>
          <p:spPr>
            <a:xfrm>
              <a:off x="2349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4552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5612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402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508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61427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1403648" cy="119033"/>
            </a:xfrm>
            <a:prstGeom prst="rect">
              <a:avLst/>
            </a:prstGeom>
            <a:solidFill>
              <a:srgbClr val="1CABE2">
                <a:alpha val="85098"/>
              </a:srgbClr>
            </a:solidFill>
          </p:spPr>
          <p:txBody>
            <a:bodyPr/>
            <a:lstStyle/>
            <a:p/>
          </p:txBody>
        </p:sp>
        <p:sp>
          <p:nvSpPr>
            <p:cNvPr id="172" name="rc172"/>
            <p:cNvSpPr/>
            <p:nvPr/>
          </p:nvSpPr>
          <p:spPr>
            <a:xfrm>
              <a:off x="1296273" y="5577352"/>
              <a:ext cx="6903466" cy="119033"/>
            </a:xfrm>
            <a:prstGeom prst="rect">
              <a:avLst/>
            </a:prstGeom>
            <a:solidFill>
              <a:srgbClr val="1CABE2">
                <a:alpha val="85098"/>
              </a:srgbClr>
            </a:solidFill>
          </p:spPr>
          <p:txBody>
            <a:bodyPr/>
            <a:lstStyle/>
            <a:p/>
          </p:txBody>
        </p:sp>
        <p:sp>
          <p:nvSpPr>
            <p:cNvPr id="173" name="rc173"/>
            <p:cNvSpPr/>
            <p:nvPr/>
          </p:nvSpPr>
          <p:spPr>
            <a:xfrm>
              <a:off x="1296273" y="5428560"/>
              <a:ext cx="5500871" cy="119033"/>
            </a:xfrm>
            <a:prstGeom prst="rect">
              <a:avLst/>
            </a:prstGeom>
            <a:solidFill>
              <a:srgbClr val="1CABE2">
                <a:alpha val="85098"/>
              </a:srgbClr>
            </a:solidFill>
          </p:spPr>
          <p:txBody>
            <a:bodyPr/>
            <a:lstStyle/>
            <a:p/>
          </p:txBody>
        </p:sp>
        <p:sp>
          <p:nvSpPr>
            <p:cNvPr id="174" name="rc174"/>
            <p:cNvSpPr/>
            <p:nvPr/>
          </p:nvSpPr>
          <p:spPr>
            <a:xfrm>
              <a:off x="2699922" y="5726143"/>
              <a:ext cx="0" cy="119033"/>
            </a:xfrm>
            <a:prstGeom prst="rect">
              <a:avLst/>
            </a:prstGeom>
            <a:solidFill>
              <a:srgbClr val="B3B3B3">
                <a:alpha val="85098"/>
              </a:srgbClr>
            </a:solidFill>
          </p:spPr>
          <p:txBody>
            <a:bodyPr/>
            <a:lstStyle/>
            <a:p/>
          </p:txBody>
        </p:sp>
        <p:sp>
          <p:nvSpPr>
            <p:cNvPr id="175" name="rc175"/>
            <p:cNvSpPr/>
            <p:nvPr/>
          </p:nvSpPr>
          <p:spPr>
            <a:xfrm>
              <a:off x="8199740" y="5577352"/>
              <a:ext cx="0" cy="119033"/>
            </a:xfrm>
            <a:prstGeom prst="rect">
              <a:avLst/>
            </a:prstGeom>
            <a:solidFill>
              <a:srgbClr val="B3B3B3">
                <a:alpha val="85098"/>
              </a:srgbClr>
            </a:solidFill>
          </p:spPr>
          <p:txBody>
            <a:bodyPr/>
            <a:lstStyle/>
            <a:p/>
          </p:txBody>
        </p:sp>
        <p:sp>
          <p:nvSpPr>
            <p:cNvPr id="176" name="rc176"/>
            <p:cNvSpPr/>
            <p:nvPr/>
          </p:nvSpPr>
          <p:spPr>
            <a:xfrm>
              <a:off x="6797144" y="5428560"/>
              <a:ext cx="0" cy="119033"/>
            </a:xfrm>
            <a:prstGeom prst="rect">
              <a:avLst/>
            </a:prstGeom>
            <a:solidFill>
              <a:srgbClr val="B3B3B3">
                <a:alpha val="85098"/>
              </a:srgbClr>
            </a:solidFill>
          </p:spPr>
          <p:txBody>
            <a:bodyPr/>
            <a:lstStyle/>
            <a:p/>
          </p:txBody>
        </p:sp>
        <p:sp>
          <p:nvSpPr>
            <p:cNvPr id="177" name="tx177"/>
            <p:cNvSpPr/>
            <p:nvPr/>
          </p:nvSpPr>
          <p:spPr>
            <a:xfrm>
              <a:off x="2780294"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8" name="tx178"/>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9" name="tx179"/>
            <p:cNvSpPr/>
            <p:nvPr/>
          </p:nvSpPr>
          <p:spPr>
            <a:xfrm>
              <a:off x="687751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a:t>
              </a:r>
            </a:p>
          </p:txBody>
        </p:sp>
        <p:sp>
          <p:nvSpPr>
            <p:cNvPr id="180" name="tx180"/>
            <p:cNvSpPr/>
            <p:nvPr/>
          </p:nvSpPr>
          <p:spPr>
            <a:xfrm>
              <a:off x="191772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1" name="tx181"/>
            <p:cNvSpPr/>
            <p:nvPr/>
          </p:nvSpPr>
          <p:spPr>
            <a:xfrm>
              <a:off x="466763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82" name="tx182"/>
            <p:cNvSpPr/>
            <p:nvPr/>
          </p:nvSpPr>
          <p:spPr>
            <a:xfrm>
              <a:off x="396633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83" name="tx183"/>
            <p:cNvSpPr/>
            <p:nvPr/>
          </p:nvSpPr>
          <p:spPr>
            <a:xfrm>
              <a:off x="258578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6683009"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316836"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5422836"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7528836"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Nicaragua.
In 2025, DTP1 coverage in Nicaragua remained relatively constant within 1% at 96%. The number of children missing out on any DTP vaccination (zero-dose children) improved from 7,000 in 2024 to 5,000 in 2025.
DTP3 coverage remained relatively constant within 1% at 96% in 2025, leaving 5,000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96% and DTP3 was 96%, leaving 5,000 children un- or under-vaccinated, including 5,000 zero-dose and &lt;100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15555"/>
            </a:xfrm>
            <a:custGeom>
              <a:avLst/>
              <a:pathLst>
                <a:path w="3397293" h="415555">
                  <a:moveTo>
                    <a:pt x="0" y="43742"/>
                  </a:moveTo>
                  <a:lnTo>
                    <a:pt x="135891" y="153099"/>
                  </a:lnTo>
                  <a:lnTo>
                    <a:pt x="271783" y="240584"/>
                  </a:lnTo>
                  <a:lnTo>
                    <a:pt x="407675" y="284327"/>
                  </a:lnTo>
                  <a:lnTo>
                    <a:pt x="543566" y="415555"/>
                  </a:lnTo>
                  <a:lnTo>
                    <a:pt x="679458" y="153099"/>
                  </a:lnTo>
                  <a:lnTo>
                    <a:pt x="815350" y="109356"/>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15555"/>
            </a:xfrm>
            <a:custGeom>
              <a:avLst/>
              <a:pathLst>
                <a:path w="3397293" h="415555">
                  <a:moveTo>
                    <a:pt x="0" y="43742"/>
                  </a:moveTo>
                  <a:lnTo>
                    <a:pt x="135891" y="153099"/>
                  </a:lnTo>
                  <a:lnTo>
                    <a:pt x="271783" y="240584"/>
                  </a:lnTo>
                  <a:lnTo>
                    <a:pt x="407675" y="284327"/>
                  </a:lnTo>
                  <a:lnTo>
                    <a:pt x="543566" y="415555"/>
                  </a:lnTo>
                  <a:lnTo>
                    <a:pt x="679458" y="153099"/>
                  </a:lnTo>
                  <a:lnTo>
                    <a:pt x="815350" y="109356"/>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15555"/>
            </a:xfrm>
            <a:custGeom>
              <a:avLst/>
              <a:pathLst>
                <a:path w="3397293" h="415555">
                  <a:moveTo>
                    <a:pt x="0" y="43742"/>
                  </a:moveTo>
                  <a:lnTo>
                    <a:pt x="135891" y="153099"/>
                  </a:lnTo>
                  <a:lnTo>
                    <a:pt x="271783" y="240584"/>
                  </a:lnTo>
                  <a:lnTo>
                    <a:pt x="407675" y="284327"/>
                  </a:lnTo>
                  <a:lnTo>
                    <a:pt x="543566" y="415555"/>
                  </a:lnTo>
                  <a:lnTo>
                    <a:pt x="679458" y="153099"/>
                  </a:lnTo>
                  <a:lnTo>
                    <a:pt x="815350" y="109356"/>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317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17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8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6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8882" y="4962980"/>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0" name="tx60"/>
            <p:cNvSpPr/>
            <p:nvPr/>
          </p:nvSpPr>
          <p:spPr>
            <a:xfrm>
              <a:off x="28942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73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3776" y="1405107"/>
              <a:ext cx="265167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Nicaragua,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55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76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171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42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688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947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206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68861"/>
              <a:ext cx="3397293" cy="1090833"/>
            </a:xfrm>
            <a:custGeom>
              <a:avLst/>
              <a:pathLst>
                <a:path w="3397293" h="1090833">
                  <a:moveTo>
                    <a:pt x="0" y="114824"/>
                  </a:moveTo>
                  <a:lnTo>
                    <a:pt x="135891" y="401886"/>
                  </a:lnTo>
                  <a:lnTo>
                    <a:pt x="271783" y="631535"/>
                  </a:lnTo>
                  <a:lnTo>
                    <a:pt x="407675" y="746359"/>
                  </a:lnTo>
                  <a:lnTo>
                    <a:pt x="543566" y="1090833"/>
                  </a:lnTo>
                  <a:lnTo>
                    <a:pt x="679458" y="401886"/>
                  </a:lnTo>
                  <a:lnTo>
                    <a:pt x="815350" y="28706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29649"/>
                  </a:lnTo>
                  <a:lnTo>
                    <a:pt x="3397293" y="17223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68861"/>
              <a:ext cx="3397293" cy="516710"/>
            </a:xfrm>
            <a:custGeom>
              <a:avLst/>
              <a:pathLst>
                <a:path w="3397293" h="516710">
                  <a:moveTo>
                    <a:pt x="0" y="516710"/>
                  </a:moveTo>
                  <a:lnTo>
                    <a:pt x="135891" y="459298"/>
                  </a:lnTo>
                  <a:lnTo>
                    <a:pt x="271783" y="459298"/>
                  </a:lnTo>
                  <a:lnTo>
                    <a:pt x="407675" y="401886"/>
                  </a:lnTo>
                  <a:lnTo>
                    <a:pt x="543566" y="344473"/>
                  </a:lnTo>
                  <a:lnTo>
                    <a:pt x="679458" y="287061"/>
                  </a:lnTo>
                  <a:lnTo>
                    <a:pt x="815350" y="229649"/>
                  </a:lnTo>
                  <a:lnTo>
                    <a:pt x="951242" y="229649"/>
                  </a:lnTo>
                  <a:lnTo>
                    <a:pt x="1087133" y="172236"/>
                  </a:lnTo>
                  <a:lnTo>
                    <a:pt x="1223025" y="114824"/>
                  </a:lnTo>
                  <a:lnTo>
                    <a:pt x="1358917" y="114824"/>
                  </a:lnTo>
                  <a:lnTo>
                    <a:pt x="1494809" y="57412"/>
                  </a:lnTo>
                  <a:lnTo>
                    <a:pt x="1630700" y="114824"/>
                  </a:lnTo>
                  <a:lnTo>
                    <a:pt x="1766592" y="114824"/>
                  </a:lnTo>
                  <a:lnTo>
                    <a:pt x="1902484" y="114824"/>
                  </a:lnTo>
                  <a:lnTo>
                    <a:pt x="2038375" y="114824"/>
                  </a:lnTo>
                  <a:lnTo>
                    <a:pt x="2174267" y="57412"/>
                  </a:lnTo>
                  <a:lnTo>
                    <a:pt x="2310159" y="57412"/>
                  </a:lnTo>
                  <a:lnTo>
                    <a:pt x="2446051" y="57412"/>
                  </a:lnTo>
                  <a:lnTo>
                    <a:pt x="2581942" y="0"/>
                  </a:lnTo>
                  <a:lnTo>
                    <a:pt x="2717834" y="172236"/>
                  </a:lnTo>
                  <a:lnTo>
                    <a:pt x="2853726" y="287061"/>
                  </a:lnTo>
                  <a:lnTo>
                    <a:pt x="2989618" y="114824"/>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7326"/>
              <a:ext cx="3397293" cy="803772"/>
            </a:xfrm>
            <a:custGeom>
              <a:avLst/>
              <a:pathLst>
                <a:path w="3397293" h="803772">
                  <a:moveTo>
                    <a:pt x="0" y="57412"/>
                  </a:moveTo>
                  <a:lnTo>
                    <a:pt x="135891" y="114824"/>
                  </a:lnTo>
                  <a:lnTo>
                    <a:pt x="271783" y="57412"/>
                  </a:lnTo>
                  <a:lnTo>
                    <a:pt x="407675" y="57412"/>
                  </a:lnTo>
                  <a:lnTo>
                    <a:pt x="543566" y="57412"/>
                  </a:lnTo>
                  <a:lnTo>
                    <a:pt x="679458" y="0"/>
                  </a:lnTo>
                  <a:lnTo>
                    <a:pt x="815350" y="57412"/>
                  </a:lnTo>
                  <a:lnTo>
                    <a:pt x="951242" y="114824"/>
                  </a:lnTo>
                  <a:lnTo>
                    <a:pt x="1087133" y="0"/>
                  </a:lnTo>
                  <a:lnTo>
                    <a:pt x="1223025" y="57412"/>
                  </a:lnTo>
                  <a:lnTo>
                    <a:pt x="1358917" y="57412"/>
                  </a:lnTo>
                  <a:lnTo>
                    <a:pt x="1494809" y="57412"/>
                  </a:lnTo>
                  <a:lnTo>
                    <a:pt x="1630700" y="57412"/>
                  </a:lnTo>
                  <a:lnTo>
                    <a:pt x="1766592" y="172236"/>
                  </a:lnTo>
                  <a:lnTo>
                    <a:pt x="1902484" y="114824"/>
                  </a:lnTo>
                  <a:lnTo>
                    <a:pt x="2038375" y="57412"/>
                  </a:lnTo>
                  <a:lnTo>
                    <a:pt x="2174267" y="114824"/>
                  </a:lnTo>
                  <a:lnTo>
                    <a:pt x="2310159" y="229649"/>
                  </a:lnTo>
                  <a:lnTo>
                    <a:pt x="2446051" y="401886"/>
                  </a:lnTo>
                  <a:lnTo>
                    <a:pt x="2581942" y="631535"/>
                  </a:lnTo>
                  <a:lnTo>
                    <a:pt x="2717834" y="688947"/>
                  </a:lnTo>
                  <a:lnTo>
                    <a:pt x="2853726" y="803772"/>
                  </a:lnTo>
                  <a:lnTo>
                    <a:pt x="2989618" y="574122"/>
                  </a:lnTo>
                  <a:lnTo>
                    <a:pt x="3125509" y="574122"/>
                  </a:lnTo>
                  <a:lnTo>
                    <a:pt x="3261401" y="574122"/>
                  </a:lnTo>
                  <a:lnTo>
                    <a:pt x="3397293" y="45929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6886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68861"/>
              <a:ext cx="3397293" cy="1090833"/>
            </a:xfrm>
            <a:custGeom>
              <a:avLst/>
              <a:pathLst>
                <a:path w="3397293" h="1090833">
                  <a:moveTo>
                    <a:pt x="0" y="114824"/>
                  </a:moveTo>
                  <a:lnTo>
                    <a:pt x="135891" y="401886"/>
                  </a:lnTo>
                  <a:lnTo>
                    <a:pt x="271783" y="631535"/>
                  </a:lnTo>
                  <a:lnTo>
                    <a:pt x="407675" y="746359"/>
                  </a:lnTo>
                  <a:lnTo>
                    <a:pt x="543566" y="1090833"/>
                  </a:lnTo>
                  <a:lnTo>
                    <a:pt x="679458" y="401886"/>
                  </a:lnTo>
                  <a:lnTo>
                    <a:pt x="815350" y="28706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29649"/>
                  </a:lnTo>
                  <a:lnTo>
                    <a:pt x="3397293" y="172236"/>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60291"/>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60291"/>
              <a:ext cx="0" cy="1010456"/>
            </a:xfrm>
            <a:custGeom>
              <a:avLst/>
              <a:pathLst>
                <a:path w="0" h="1010456">
                  <a:moveTo>
                    <a:pt x="0" y="101045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60291"/>
              <a:ext cx="0" cy="608570"/>
            </a:xfrm>
            <a:custGeom>
              <a:avLst/>
              <a:pathLst>
                <a:path w="0" h="608570">
                  <a:moveTo>
                    <a:pt x="0" y="6085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60291"/>
              <a:ext cx="0" cy="608570"/>
            </a:xfrm>
            <a:custGeom>
              <a:avLst/>
              <a:pathLst>
                <a:path w="0" h="608570">
                  <a:moveTo>
                    <a:pt x="0" y="6085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60291"/>
              <a:ext cx="0" cy="608570"/>
            </a:xfrm>
            <a:custGeom>
              <a:avLst/>
              <a:pathLst>
                <a:path w="0" h="608570">
                  <a:moveTo>
                    <a:pt x="0" y="6085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60291"/>
              <a:ext cx="0" cy="838219"/>
            </a:xfrm>
            <a:custGeom>
              <a:avLst/>
              <a:pathLst>
                <a:path w="0" h="838219">
                  <a:moveTo>
                    <a:pt x="0" y="8382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60291"/>
              <a:ext cx="0" cy="780807"/>
            </a:xfrm>
            <a:custGeom>
              <a:avLst/>
              <a:pathLst>
                <a:path w="0" h="780807">
                  <a:moveTo>
                    <a:pt x="0" y="7808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68861"/>
              <a:ext cx="3397293" cy="1090833"/>
            </a:xfrm>
            <a:custGeom>
              <a:avLst/>
              <a:pathLst>
                <a:path w="3397293" h="1090833">
                  <a:moveTo>
                    <a:pt x="0" y="114824"/>
                  </a:moveTo>
                  <a:lnTo>
                    <a:pt x="135891" y="401886"/>
                  </a:lnTo>
                  <a:lnTo>
                    <a:pt x="271783" y="631535"/>
                  </a:lnTo>
                  <a:lnTo>
                    <a:pt x="407675" y="746359"/>
                  </a:lnTo>
                  <a:lnTo>
                    <a:pt x="543566" y="1090833"/>
                  </a:lnTo>
                  <a:lnTo>
                    <a:pt x="679458" y="401886"/>
                  </a:lnTo>
                  <a:lnTo>
                    <a:pt x="815350" y="28706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29649"/>
                  </a:lnTo>
                  <a:lnTo>
                    <a:pt x="3397293" y="172236"/>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982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68928" y="229953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66436"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985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229683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9871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7561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40649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908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9167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3426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685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484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484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438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0633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15581" y="4962980"/>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19" name="tx119"/>
            <p:cNvSpPr/>
            <p:nvPr/>
          </p:nvSpPr>
          <p:spPr>
            <a:xfrm>
              <a:off x="72109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7343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4339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6674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901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507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842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0178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1488658"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5834023"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0113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4346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76682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Nicaragua (96%) was 6 percentage points higher than the global average (90%) and 7 percentage points higher than the average across all LACR countries (89%).
National DTP1 coverage was 3 percentage points lower than in 2019 (99%).
This equates to 5,000 zero-dose children in 2025 compared to 1,000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DTP1 coverage was 96% - this is 3 percentage points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Nicaragua ranked number 20 out of 33 countries for lowest DTP1 coverage (based on tied ranks).
Nicaragua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F26A21">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Nicaragua ranked number 20 out of 33 countries with 1,000 zero-dose children.
In 2025, Nicaragua ranked number 14 out of 33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994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275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557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1352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416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86275"/>
              <a:ext cx="203168" cy="1099111"/>
            </a:xfrm>
            <a:prstGeom prst="rect">
              <a:avLst/>
            </a:prstGeom>
            <a:solidFill>
              <a:srgbClr val="80BD41">
                <a:alpha val="100000"/>
              </a:srgbClr>
            </a:solidFill>
          </p:spPr>
          <p:txBody>
            <a:bodyPr/>
            <a:lstStyle/>
            <a:p/>
          </p:txBody>
        </p:sp>
        <p:sp>
          <p:nvSpPr>
            <p:cNvPr id="25" name="rc25"/>
            <p:cNvSpPr/>
            <p:nvPr/>
          </p:nvSpPr>
          <p:spPr>
            <a:xfrm>
              <a:off x="1332670" y="3361152"/>
              <a:ext cx="203168" cy="39729"/>
            </a:xfrm>
            <a:prstGeom prst="rect">
              <a:avLst/>
            </a:prstGeom>
            <a:solidFill>
              <a:srgbClr val="0058AB">
                <a:alpha val="100000"/>
              </a:srgbClr>
            </a:solidFill>
          </p:spPr>
          <p:txBody>
            <a:bodyPr/>
            <a:lstStyle/>
            <a:p/>
          </p:txBody>
        </p:sp>
        <p:sp>
          <p:nvSpPr>
            <p:cNvPr id="26" name="rc26"/>
            <p:cNvSpPr/>
            <p:nvPr/>
          </p:nvSpPr>
          <p:spPr>
            <a:xfrm>
              <a:off x="1332670" y="3400882"/>
              <a:ext cx="203168" cy="185393"/>
            </a:xfrm>
            <a:prstGeom prst="rect">
              <a:avLst/>
            </a:prstGeom>
            <a:solidFill>
              <a:srgbClr val="1CABE2">
                <a:alpha val="100000"/>
              </a:srgbClr>
            </a:solidFill>
          </p:spPr>
          <p:txBody>
            <a:bodyPr/>
            <a:lstStyle/>
            <a:p/>
          </p:txBody>
        </p:sp>
        <p:sp>
          <p:nvSpPr>
            <p:cNvPr id="27" name="rc27"/>
            <p:cNvSpPr/>
            <p:nvPr/>
          </p:nvSpPr>
          <p:spPr>
            <a:xfrm>
              <a:off x="1558413" y="3552532"/>
              <a:ext cx="203168" cy="1132855"/>
            </a:xfrm>
            <a:prstGeom prst="rect">
              <a:avLst/>
            </a:prstGeom>
            <a:solidFill>
              <a:srgbClr val="80BD41">
                <a:alpha val="100000"/>
              </a:srgbClr>
            </a:solidFill>
          </p:spPr>
          <p:txBody>
            <a:bodyPr/>
            <a:lstStyle/>
            <a:p/>
          </p:txBody>
        </p:sp>
        <p:sp>
          <p:nvSpPr>
            <p:cNvPr id="28" name="rc28"/>
            <p:cNvSpPr/>
            <p:nvPr/>
          </p:nvSpPr>
          <p:spPr>
            <a:xfrm>
              <a:off x="1558413" y="3383252"/>
              <a:ext cx="203168" cy="104174"/>
            </a:xfrm>
            <a:prstGeom prst="rect">
              <a:avLst/>
            </a:prstGeom>
            <a:solidFill>
              <a:srgbClr val="0058AB">
                <a:alpha val="100000"/>
              </a:srgbClr>
            </a:solidFill>
          </p:spPr>
          <p:txBody>
            <a:bodyPr/>
            <a:lstStyle/>
            <a:p/>
          </p:txBody>
        </p:sp>
        <p:sp>
          <p:nvSpPr>
            <p:cNvPr id="29" name="rc29"/>
            <p:cNvSpPr/>
            <p:nvPr/>
          </p:nvSpPr>
          <p:spPr>
            <a:xfrm>
              <a:off x="1558413" y="3487426"/>
              <a:ext cx="203168" cy="65105"/>
            </a:xfrm>
            <a:prstGeom prst="rect">
              <a:avLst/>
            </a:prstGeom>
            <a:solidFill>
              <a:srgbClr val="1CABE2">
                <a:alpha val="100000"/>
              </a:srgbClr>
            </a:solidFill>
          </p:spPr>
          <p:txBody>
            <a:bodyPr/>
            <a:lstStyle/>
            <a:p/>
          </p:txBody>
        </p:sp>
        <p:sp>
          <p:nvSpPr>
            <p:cNvPr id="30" name="rc30"/>
            <p:cNvSpPr/>
            <p:nvPr/>
          </p:nvSpPr>
          <p:spPr>
            <a:xfrm>
              <a:off x="1784155" y="3595012"/>
              <a:ext cx="203168" cy="1090374"/>
            </a:xfrm>
            <a:prstGeom prst="rect">
              <a:avLst/>
            </a:prstGeom>
            <a:solidFill>
              <a:srgbClr val="80BD41">
                <a:alpha val="100000"/>
              </a:srgbClr>
            </a:solidFill>
          </p:spPr>
          <p:txBody>
            <a:bodyPr/>
            <a:lstStyle/>
            <a:p/>
          </p:txBody>
        </p:sp>
        <p:sp>
          <p:nvSpPr>
            <p:cNvPr id="31" name="rc31"/>
            <p:cNvSpPr/>
            <p:nvPr/>
          </p:nvSpPr>
          <p:spPr>
            <a:xfrm>
              <a:off x="1784155" y="3402592"/>
              <a:ext cx="203168" cy="153933"/>
            </a:xfrm>
            <a:prstGeom prst="rect">
              <a:avLst/>
            </a:prstGeom>
            <a:solidFill>
              <a:srgbClr val="0058AB">
                <a:alpha val="100000"/>
              </a:srgbClr>
            </a:solidFill>
          </p:spPr>
          <p:txBody>
            <a:bodyPr/>
            <a:lstStyle/>
            <a:p/>
          </p:txBody>
        </p:sp>
        <p:sp>
          <p:nvSpPr>
            <p:cNvPr id="32" name="rc32"/>
            <p:cNvSpPr/>
            <p:nvPr/>
          </p:nvSpPr>
          <p:spPr>
            <a:xfrm>
              <a:off x="1784155" y="3556526"/>
              <a:ext cx="203168" cy="38485"/>
            </a:xfrm>
            <a:prstGeom prst="rect">
              <a:avLst/>
            </a:prstGeom>
            <a:solidFill>
              <a:srgbClr val="1CABE2">
                <a:alpha val="100000"/>
              </a:srgbClr>
            </a:solidFill>
          </p:spPr>
          <p:txBody>
            <a:bodyPr/>
            <a:lstStyle/>
            <a:p/>
          </p:txBody>
        </p:sp>
        <p:sp>
          <p:nvSpPr>
            <p:cNvPr id="33" name="rc33"/>
            <p:cNvSpPr/>
            <p:nvPr/>
          </p:nvSpPr>
          <p:spPr>
            <a:xfrm>
              <a:off x="2009898" y="3582990"/>
              <a:ext cx="203168" cy="1102396"/>
            </a:xfrm>
            <a:prstGeom prst="rect">
              <a:avLst/>
            </a:prstGeom>
            <a:solidFill>
              <a:srgbClr val="80BD41">
                <a:alpha val="100000"/>
              </a:srgbClr>
            </a:solidFill>
          </p:spPr>
          <p:txBody>
            <a:bodyPr/>
            <a:lstStyle/>
            <a:p/>
          </p:txBody>
        </p:sp>
        <p:sp>
          <p:nvSpPr>
            <p:cNvPr id="34" name="rc34"/>
            <p:cNvSpPr/>
            <p:nvPr/>
          </p:nvSpPr>
          <p:spPr>
            <a:xfrm>
              <a:off x="2009898" y="3403525"/>
              <a:ext cx="203168" cy="179464"/>
            </a:xfrm>
            <a:prstGeom prst="rect">
              <a:avLst/>
            </a:prstGeom>
            <a:solidFill>
              <a:srgbClr val="0058AB">
                <a:alpha val="100000"/>
              </a:srgbClr>
            </a:solidFill>
          </p:spPr>
          <p:txBody>
            <a:bodyPr/>
            <a:lstStyle/>
            <a:p/>
          </p:txBody>
        </p:sp>
        <p:sp>
          <p:nvSpPr>
            <p:cNvPr id="35" name="rc35"/>
            <p:cNvSpPr/>
            <p:nvPr/>
          </p:nvSpPr>
          <p:spPr>
            <a:xfrm>
              <a:off x="2009898" y="3582990"/>
              <a:ext cx="203168" cy="0"/>
            </a:xfrm>
            <a:prstGeom prst="rect">
              <a:avLst/>
            </a:prstGeom>
            <a:solidFill>
              <a:srgbClr val="1CABE2">
                <a:alpha val="100000"/>
              </a:srgbClr>
            </a:solidFill>
          </p:spPr>
          <p:txBody>
            <a:bodyPr/>
            <a:lstStyle/>
            <a:p/>
          </p:txBody>
        </p:sp>
        <p:sp>
          <p:nvSpPr>
            <p:cNvPr id="36" name="rc36"/>
            <p:cNvSpPr/>
            <p:nvPr/>
          </p:nvSpPr>
          <p:spPr>
            <a:xfrm>
              <a:off x="2235640" y="3669525"/>
              <a:ext cx="203168" cy="1015861"/>
            </a:xfrm>
            <a:prstGeom prst="rect">
              <a:avLst/>
            </a:prstGeom>
            <a:solidFill>
              <a:srgbClr val="80BD41">
                <a:alpha val="100000"/>
              </a:srgbClr>
            </a:solidFill>
          </p:spPr>
          <p:txBody>
            <a:bodyPr/>
            <a:lstStyle/>
            <a:p/>
          </p:txBody>
        </p:sp>
        <p:sp>
          <p:nvSpPr>
            <p:cNvPr id="37" name="rc37"/>
            <p:cNvSpPr/>
            <p:nvPr/>
          </p:nvSpPr>
          <p:spPr>
            <a:xfrm>
              <a:off x="2235640" y="3399482"/>
              <a:ext cx="203168" cy="257184"/>
            </a:xfrm>
            <a:prstGeom prst="rect">
              <a:avLst/>
            </a:prstGeom>
            <a:solidFill>
              <a:srgbClr val="0058AB">
                <a:alpha val="100000"/>
              </a:srgbClr>
            </a:solidFill>
          </p:spPr>
          <p:txBody>
            <a:bodyPr/>
            <a:lstStyle/>
            <a:p/>
          </p:txBody>
        </p:sp>
        <p:sp>
          <p:nvSpPr>
            <p:cNvPr id="38" name="rc38"/>
            <p:cNvSpPr/>
            <p:nvPr/>
          </p:nvSpPr>
          <p:spPr>
            <a:xfrm>
              <a:off x="2235640" y="3656667"/>
              <a:ext cx="203168" cy="12857"/>
            </a:xfrm>
            <a:prstGeom prst="rect">
              <a:avLst/>
            </a:prstGeom>
            <a:solidFill>
              <a:srgbClr val="1CABE2">
                <a:alpha val="100000"/>
              </a:srgbClr>
            </a:solidFill>
          </p:spPr>
          <p:txBody>
            <a:bodyPr/>
            <a:lstStyle/>
            <a:p/>
          </p:txBody>
        </p:sp>
        <p:sp>
          <p:nvSpPr>
            <p:cNvPr id="39" name="rc39"/>
            <p:cNvSpPr/>
            <p:nvPr/>
          </p:nvSpPr>
          <p:spPr>
            <a:xfrm>
              <a:off x="2461382" y="3566653"/>
              <a:ext cx="203168" cy="1118733"/>
            </a:xfrm>
            <a:prstGeom prst="rect">
              <a:avLst/>
            </a:prstGeom>
            <a:solidFill>
              <a:srgbClr val="80BD41">
                <a:alpha val="100000"/>
              </a:srgbClr>
            </a:solidFill>
          </p:spPr>
          <p:txBody>
            <a:bodyPr/>
            <a:lstStyle/>
            <a:p/>
          </p:txBody>
        </p:sp>
        <p:sp>
          <p:nvSpPr>
            <p:cNvPr id="40" name="rc40"/>
            <p:cNvSpPr/>
            <p:nvPr/>
          </p:nvSpPr>
          <p:spPr>
            <a:xfrm>
              <a:off x="2461382" y="3384535"/>
              <a:ext cx="203168" cy="104067"/>
            </a:xfrm>
            <a:prstGeom prst="rect">
              <a:avLst/>
            </a:prstGeom>
            <a:solidFill>
              <a:srgbClr val="0058AB">
                <a:alpha val="100000"/>
              </a:srgbClr>
            </a:solidFill>
          </p:spPr>
          <p:txBody>
            <a:bodyPr/>
            <a:lstStyle/>
            <a:p/>
          </p:txBody>
        </p:sp>
        <p:sp>
          <p:nvSpPr>
            <p:cNvPr id="41" name="rc41"/>
            <p:cNvSpPr/>
            <p:nvPr/>
          </p:nvSpPr>
          <p:spPr>
            <a:xfrm>
              <a:off x="2461382" y="3488602"/>
              <a:ext cx="203168" cy="78050"/>
            </a:xfrm>
            <a:prstGeom prst="rect">
              <a:avLst/>
            </a:prstGeom>
            <a:solidFill>
              <a:srgbClr val="1CABE2">
                <a:alpha val="100000"/>
              </a:srgbClr>
            </a:solidFill>
          </p:spPr>
          <p:txBody>
            <a:bodyPr/>
            <a:lstStyle/>
            <a:p/>
          </p:txBody>
        </p:sp>
        <p:sp>
          <p:nvSpPr>
            <p:cNvPr id="42" name="rc42"/>
            <p:cNvSpPr/>
            <p:nvPr/>
          </p:nvSpPr>
          <p:spPr>
            <a:xfrm>
              <a:off x="2687125" y="3531462"/>
              <a:ext cx="203168" cy="1153925"/>
            </a:xfrm>
            <a:prstGeom prst="rect">
              <a:avLst/>
            </a:prstGeom>
            <a:solidFill>
              <a:srgbClr val="80BD41">
                <a:alpha val="100000"/>
              </a:srgbClr>
            </a:solidFill>
          </p:spPr>
          <p:txBody>
            <a:bodyPr/>
            <a:lstStyle/>
            <a:p/>
          </p:txBody>
        </p:sp>
        <p:sp>
          <p:nvSpPr>
            <p:cNvPr id="43" name="rc43"/>
            <p:cNvSpPr/>
            <p:nvPr/>
          </p:nvSpPr>
          <p:spPr>
            <a:xfrm>
              <a:off x="2687125" y="3374107"/>
              <a:ext cx="203168" cy="78672"/>
            </a:xfrm>
            <a:prstGeom prst="rect">
              <a:avLst/>
            </a:prstGeom>
            <a:solidFill>
              <a:srgbClr val="0058AB">
                <a:alpha val="100000"/>
              </a:srgbClr>
            </a:solidFill>
          </p:spPr>
          <p:txBody>
            <a:bodyPr/>
            <a:lstStyle/>
            <a:p/>
          </p:txBody>
        </p:sp>
        <p:sp>
          <p:nvSpPr>
            <p:cNvPr id="44" name="rc44"/>
            <p:cNvSpPr/>
            <p:nvPr/>
          </p:nvSpPr>
          <p:spPr>
            <a:xfrm>
              <a:off x="2687125" y="3452779"/>
              <a:ext cx="203168" cy="78682"/>
            </a:xfrm>
            <a:prstGeom prst="rect">
              <a:avLst/>
            </a:prstGeom>
            <a:solidFill>
              <a:srgbClr val="1CABE2">
                <a:alpha val="100000"/>
              </a:srgbClr>
            </a:solidFill>
          </p:spPr>
          <p:txBody>
            <a:bodyPr/>
            <a:lstStyle/>
            <a:p/>
          </p:txBody>
        </p:sp>
        <p:sp>
          <p:nvSpPr>
            <p:cNvPr id="45" name="rc45"/>
            <p:cNvSpPr/>
            <p:nvPr/>
          </p:nvSpPr>
          <p:spPr>
            <a:xfrm>
              <a:off x="2912867" y="3380492"/>
              <a:ext cx="203168" cy="1304894"/>
            </a:xfrm>
            <a:prstGeom prst="rect">
              <a:avLst/>
            </a:prstGeom>
            <a:solidFill>
              <a:srgbClr val="80BD41">
                <a:alpha val="100000"/>
              </a:srgbClr>
            </a:solidFill>
          </p:spPr>
          <p:txBody>
            <a:bodyPr/>
            <a:lstStyle/>
            <a:p/>
          </p:txBody>
        </p:sp>
        <p:sp>
          <p:nvSpPr>
            <p:cNvPr id="46" name="rc46"/>
            <p:cNvSpPr/>
            <p:nvPr/>
          </p:nvSpPr>
          <p:spPr>
            <a:xfrm>
              <a:off x="2912867" y="3367314"/>
              <a:ext cx="203168" cy="13178"/>
            </a:xfrm>
            <a:prstGeom prst="rect">
              <a:avLst/>
            </a:prstGeom>
            <a:solidFill>
              <a:srgbClr val="0058AB">
                <a:alpha val="100000"/>
              </a:srgbClr>
            </a:solidFill>
          </p:spPr>
          <p:txBody>
            <a:bodyPr/>
            <a:lstStyle/>
            <a:p/>
          </p:txBody>
        </p:sp>
        <p:sp>
          <p:nvSpPr>
            <p:cNvPr id="47" name="rc47"/>
            <p:cNvSpPr/>
            <p:nvPr/>
          </p:nvSpPr>
          <p:spPr>
            <a:xfrm>
              <a:off x="2912867" y="3380492"/>
              <a:ext cx="203168" cy="0"/>
            </a:xfrm>
            <a:prstGeom prst="rect">
              <a:avLst/>
            </a:prstGeom>
            <a:solidFill>
              <a:srgbClr val="1CABE2">
                <a:alpha val="100000"/>
              </a:srgbClr>
            </a:solidFill>
          </p:spPr>
          <p:txBody>
            <a:bodyPr/>
            <a:lstStyle/>
            <a:p/>
          </p:txBody>
        </p:sp>
        <p:sp>
          <p:nvSpPr>
            <p:cNvPr id="48" name="rc48"/>
            <p:cNvSpPr/>
            <p:nvPr/>
          </p:nvSpPr>
          <p:spPr>
            <a:xfrm>
              <a:off x="3138609" y="3401659"/>
              <a:ext cx="203168" cy="1283727"/>
            </a:xfrm>
            <a:prstGeom prst="rect">
              <a:avLst/>
            </a:prstGeom>
            <a:solidFill>
              <a:srgbClr val="80BD41">
                <a:alpha val="100000"/>
              </a:srgbClr>
            </a:solidFill>
          </p:spPr>
          <p:txBody>
            <a:bodyPr/>
            <a:lstStyle/>
            <a:p/>
          </p:txBody>
        </p:sp>
        <p:sp>
          <p:nvSpPr>
            <p:cNvPr id="49" name="rc49"/>
            <p:cNvSpPr/>
            <p:nvPr/>
          </p:nvSpPr>
          <p:spPr>
            <a:xfrm>
              <a:off x="3138609" y="3361959"/>
              <a:ext cx="203168" cy="13236"/>
            </a:xfrm>
            <a:prstGeom prst="rect">
              <a:avLst/>
            </a:prstGeom>
            <a:solidFill>
              <a:srgbClr val="0058AB">
                <a:alpha val="100000"/>
              </a:srgbClr>
            </a:solidFill>
          </p:spPr>
          <p:txBody>
            <a:bodyPr/>
            <a:lstStyle/>
            <a:p/>
          </p:txBody>
        </p:sp>
        <p:sp>
          <p:nvSpPr>
            <p:cNvPr id="50" name="rc50"/>
            <p:cNvSpPr/>
            <p:nvPr/>
          </p:nvSpPr>
          <p:spPr>
            <a:xfrm>
              <a:off x="3138609" y="3375195"/>
              <a:ext cx="203168" cy="26463"/>
            </a:xfrm>
            <a:prstGeom prst="rect">
              <a:avLst/>
            </a:prstGeom>
            <a:solidFill>
              <a:srgbClr val="1CABE2">
                <a:alpha val="100000"/>
              </a:srgbClr>
            </a:solidFill>
          </p:spPr>
          <p:txBody>
            <a:bodyPr/>
            <a:lstStyle/>
            <a:p/>
          </p:txBody>
        </p:sp>
        <p:sp>
          <p:nvSpPr>
            <p:cNvPr id="51" name="rc51"/>
            <p:cNvSpPr/>
            <p:nvPr/>
          </p:nvSpPr>
          <p:spPr>
            <a:xfrm>
              <a:off x="3364352" y="3383583"/>
              <a:ext cx="203168" cy="1301804"/>
            </a:xfrm>
            <a:prstGeom prst="rect">
              <a:avLst/>
            </a:prstGeom>
            <a:solidFill>
              <a:srgbClr val="80BD41">
                <a:alpha val="100000"/>
              </a:srgbClr>
            </a:solidFill>
          </p:spPr>
          <p:txBody>
            <a:bodyPr/>
            <a:lstStyle/>
            <a:p/>
          </p:txBody>
        </p:sp>
        <p:sp>
          <p:nvSpPr>
            <p:cNvPr id="52" name="rc52"/>
            <p:cNvSpPr/>
            <p:nvPr/>
          </p:nvSpPr>
          <p:spPr>
            <a:xfrm>
              <a:off x="3364352" y="3357012"/>
              <a:ext cx="203168" cy="13285"/>
            </a:xfrm>
            <a:prstGeom prst="rect">
              <a:avLst/>
            </a:prstGeom>
            <a:solidFill>
              <a:srgbClr val="0058AB">
                <a:alpha val="100000"/>
              </a:srgbClr>
            </a:solidFill>
          </p:spPr>
          <p:txBody>
            <a:bodyPr/>
            <a:lstStyle/>
            <a:p/>
          </p:txBody>
        </p:sp>
        <p:sp>
          <p:nvSpPr>
            <p:cNvPr id="53" name="rc53"/>
            <p:cNvSpPr/>
            <p:nvPr/>
          </p:nvSpPr>
          <p:spPr>
            <a:xfrm>
              <a:off x="3364352" y="3370297"/>
              <a:ext cx="203168" cy="13285"/>
            </a:xfrm>
            <a:prstGeom prst="rect">
              <a:avLst/>
            </a:prstGeom>
            <a:solidFill>
              <a:srgbClr val="1CABE2">
                <a:alpha val="100000"/>
              </a:srgbClr>
            </a:solidFill>
          </p:spPr>
          <p:txBody>
            <a:bodyPr/>
            <a:lstStyle/>
            <a:p/>
          </p:txBody>
        </p:sp>
        <p:sp>
          <p:nvSpPr>
            <p:cNvPr id="54" name="rc54"/>
            <p:cNvSpPr/>
            <p:nvPr/>
          </p:nvSpPr>
          <p:spPr>
            <a:xfrm>
              <a:off x="3590094" y="3365010"/>
              <a:ext cx="203168" cy="1320376"/>
            </a:xfrm>
            <a:prstGeom prst="rect">
              <a:avLst/>
            </a:prstGeom>
            <a:solidFill>
              <a:srgbClr val="80BD41">
                <a:alpha val="100000"/>
              </a:srgbClr>
            </a:solidFill>
          </p:spPr>
          <p:txBody>
            <a:bodyPr/>
            <a:lstStyle/>
            <a:p/>
          </p:txBody>
        </p:sp>
        <p:sp>
          <p:nvSpPr>
            <p:cNvPr id="55" name="rc55"/>
            <p:cNvSpPr/>
            <p:nvPr/>
          </p:nvSpPr>
          <p:spPr>
            <a:xfrm>
              <a:off x="3590094" y="3351676"/>
              <a:ext cx="203168" cy="13333"/>
            </a:xfrm>
            <a:prstGeom prst="rect">
              <a:avLst/>
            </a:prstGeom>
            <a:solidFill>
              <a:srgbClr val="0058AB">
                <a:alpha val="100000"/>
              </a:srgbClr>
            </a:solidFill>
          </p:spPr>
          <p:txBody>
            <a:bodyPr/>
            <a:lstStyle/>
            <a:p/>
          </p:txBody>
        </p:sp>
        <p:sp>
          <p:nvSpPr>
            <p:cNvPr id="56" name="rc56"/>
            <p:cNvSpPr/>
            <p:nvPr/>
          </p:nvSpPr>
          <p:spPr>
            <a:xfrm>
              <a:off x="3590094" y="3365010"/>
              <a:ext cx="203168" cy="0"/>
            </a:xfrm>
            <a:prstGeom prst="rect">
              <a:avLst/>
            </a:prstGeom>
            <a:solidFill>
              <a:srgbClr val="1CABE2">
                <a:alpha val="100000"/>
              </a:srgbClr>
            </a:solidFill>
          </p:spPr>
          <p:txBody>
            <a:bodyPr/>
            <a:lstStyle/>
            <a:p/>
          </p:txBody>
        </p:sp>
        <p:sp>
          <p:nvSpPr>
            <p:cNvPr id="57" name="rc57"/>
            <p:cNvSpPr/>
            <p:nvPr/>
          </p:nvSpPr>
          <p:spPr>
            <a:xfrm>
              <a:off x="3815836" y="3366371"/>
              <a:ext cx="203168" cy="1319015"/>
            </a:xfrm>
            <a:prstGeom prst="rect">
              <a:avLst/>
            </a:prstGeom>
            <a:solidFill>
              <a:srgbClr val="80BD41">
                <a:alpha val="100000"/>
              </a:srgbClr>
            </a:solidFill>
          </p:spPr>
          <p:txBody>
            <a:bodyPr/>
            <a:lstStyle/>
            <a:p/>
          </p:txBody>
        </p:sp>
        <p:sp>
          <p:nvSpPr>
            <p:cNvPr id="58" name="rc58"/>
            <p:cNvSpPr/>
            <p:nvPr/>
          </p:nvSpPr>
          <p:spPr>
            <a:xfrm>
              <a:off x="3815836" y="3353047"/>
              <a:ext cx="203168" cy="13324"/>
            </a:xfrm>
            <a:prstGeom prst="rect">
              <a:avLst/>
            </a:prstGeom>
            <a:solidFill>
              <a:srgbClr val="0058AB">
                <a:alpha val="100000"/>
              </a:srgbClr>
            </a:solidFill>
          </p:spPr>
          <p:txBody>
            <a:bodyPr/>
            <a:lstStyle/>
            <a:p/>
          </p:txBody>
        </p:sp>
        <p:sp>
          <p:nvSpPr>
            <p:cNvPr id="59" name="rc59"/>
            <p:cNvSpPr/>
            <p:nvPr/>
          </p:nvSpPr>
          <p:spPr>
            <a:xfrm>
              <a:off x="3815836" y="3366371"/>
              <a:ext cx="203168" cy="0"/>
            </a:xfrm>
            <a:prstGeom prst="rect">
              <a:avLst/>
            </a:prstGeom>
            <a:solidFill>
              <a:srgbClr val="1CABE2">
                <a:alpha val="100000"/>
              </a:srgbClr>
            </a:solidFill>
          </p:spPr>
          <p:txBody>
            <a:bodyPr/>
            <a:lstStyle/>
            <a:p/>
          </p:txBody>
        </p:sp>
        <p:sp>
          <p:nvSpPr>
            <p:cNvPr id="60" name="rc60"/>
            <p:cNvSpPr/>
            <p:nvPr/>
          </p:nvSpPr>
          <p:spPr>
            <a:xfrm>
              <a:off x="4041579" y="3365992"/>
              <a:ext cx="203168" cy="1319394"/>
            </a:xfrm>
            <a:prstGeom prst="rect">
              <a:avLst/>
            </a:prstGeom>
            <a:solidFill>
              <a:srgbClr val="80BD41">
                <a:alpha val="100000"/>
              </a:srgbClr>
            </a:solidFill>
          </p:spPr>
          <p:txBody>
            <a:bodyPr/>
            <a:lstStyle/>
            <a:p/>
          </p:txBody>
        </p:sp>
        <p:sp>
          <p:nvSpPr>
            <p:cNvPr id="61" name="rc61"/>
            <p:cNvSpPr/>
            <p:nvPr/>
          </p:nvSpPr>
          <p:spPr>
            <a:xfrm>
              <a:off x="4041579" y="3352668"/>
              <a:ext cx="203168" cy="13324"/>
            </a:xfrm>
            <a:prstGeom prst="rect">
              <a:avLst/>
            </a:prstGeom>
            <a:solidFill>
              <a:srgbClr val="0058AB">
                <a:alpha val="100000"/>
              </a:srgbClr>
            </a:solidFill>
          </p:spPr>
          <p:txBody>
            <a:bodyPr/>
            <a:lstStyle/>
            <a:p/>
          </p:txBody>
        </p:sp>
        <p:sp>
          <p:nvSpPr>
            <p:cNvPr id="62" name="rc62"/>
            <p:cNvSpPr/>
            <p:nvPr/>
          </p:nvSpPr>
          <p:spPr>
            <a:xfrm>
              <a:off x="4041579" y="3365992"/>
              <a:ext cx="203168" cy="0"/>
            </a:xfrm>
            <a:prstGeom prst="rect">
              <a:avLst/>
            </a:prstGeom>
            <a:solidFill>
              <a:srgbClr val="1CABE2">
                <a:alpha val="100000"/>
              </a:srgbClr>
            </a:solidFill>
          </p:spPr>
          <p:txBody>
            <a:bodyPr/>
            <a:lstStyle/>
            <a:p/>
          </p:txBody>
        </p:sp>
        <p:sp>
          <p:nvSpPr>
            <p:cNvPr id="63" name="rc63"/>
            <p:cNvSpPr/>
            <p:nvPr/>
          </p:nvSpPr>
          <p:spPr>
            <a:xfrm>
              <a:off x="4267321" y="3370122"/>
              <a:ext cx="203168" cy="1315264"/>
            </a:xfrm>
            <a:prstGeom prst="rect">
              <a:avLst/>
            </a:prstGeom>
            <a:solidFill>
              <a:srgbClr val="80BD41">
                <a:alpha val="100000"/>
              </a:srgbClr>
            </a:solidFill>
          </p:spPr>
          <p:txBody>
            <a:bodyPr/>
            <a:lstStyle/>
            <a:p/>
          </p:txBody>
        </p:sp>
        <p:sp>
          <p:nvSpPr>
            <p:cNvPr id="64" name="rc64"/>
            <p:cNvSpPr/>
            <p:nvPr/>
          </p:nvSpPr>
          <p:spPr>
            <a:xfrm>
              <a:off x="4267321" y="3356837"/>
              <a:ext cx="203168" cy="13285"/>
            </a:xfrm>
            <a:prstGeom prst="rect">
              <a:avLst/>
            </a:prstGeom>
            <a:solidFill>
              <a:srgbClr val="0058AB">
                <a:alpha val="100000"/>
              </a:srgbClr>
            </a:solidFill>
          </p:spPr>
          <p:txBody>
            <a:bodyPr/>
            <a:lstStyle/>
            <a:p/>
          </p:txBody>
        </p:sp>
        <p:sp>
          <p:nvSpPr>
            <p:cNvPr id="65" name="rc65"/>
            <p:cNvSpPr/>
            <p:nvPr/>
          </p:nvSpPr>
          <p:spPr>
            <a:xfrm>
              <a:off x="4267321" y="3370122"/>
              <a:ext cx="203168" cy="0"/>
            </a:xfrm>
            <a:prstGeom prst="rect">
              <a:avLst/>
            </a:prstGeom>
            <a:solidFill>
              <a:srgbClr val="1CABE2">
                <a:alpha val="100000"/>
              </a:srgbClr>
            </a:solidFill>
          </p:spPr>
          <p:txBody>
            <a:bodyPr/>
            <a:lstStyle/>
            <a:p/>
          </p:txBody>
        </p:sp>
        <p:sp>
          <p:nvSpPr>
            <p:cNvPr id="66" name="rc66"/>
            <p:cNvSpPr/>
            <p:nvPr/>
          </p:nvSpPr>
          <p:spPr>
            <a:xfrm>
              <a:off x="4493063" y="3372173"/>
              <a:ext cx="203168" cy="1313213"/>
            </a:xfrm>
            <a:prstGeom prst="rect">
              <a:avLst/>
            </a:prstGeom>
            <a:solidFill>
              <a:srgbClr val="80BD41">
                <a:alpha val="100000"/>
              </a:srgbClr>
            </a:solidFill>
          </p:spPr>
          <p:txBody>
            <a:bodyPr/>
            <a:lstStyle/>
            <a:p/>
          </p:txBody>
        </p:sp>
        <p:sp>
          <p:nvSpPr>
            <p:cNvPr id="67" name="rc67"/>
            <p:cNvSpPr/>
            <p:nvPr/>
          </p:nvSpPr>
          <p:spPr>
            <a:xfrm>
              <a:off x="4493063" y="3358907"/>
              <a:ext cx="203168" cy="13265"/>
            </a:xfrm>
            <a:prstGeom prst="rect">
              <a:avLst/>
            </a:prstGeom>
            <a:solidFill>
              <a:srgbClr val="0058AB">
                <a:alpha val="100000"/>
              </a:srgbClr>
            </a:solidFill>
          </p:spPr>
          <p:txBody>
            <a:bodyPr/>
            <a:lstStyle/>
            <a:p/>
          </p:txBody>
        </p:sp>
        <p:sp>
          <p:nvSpPr>
            <p:cNvPr id="68" name="rc68"/>
            <p:cNvSpPr/>
            <p:nvPr/>
          </p:nvSpPr>
          <p:spPr>
            <a:xfrm>
              <a:off x="4493063" y="3372173"/>
              <a:ext cx="203168" cy="0"/>
            </a:xfrm>
            <a:prstGeom prst="rect">
              <a:avLst/>
            </a:prstGeom>
            <a:solidFill>
              <a:srgbClr val="1CABE2">
                <a:alpha val="100000"/>
              </a:srgbClr>
            </a:solidFill>
          </p:spPr>
          <p:txBody>
            <a:bodyPr/>
            <a:lstStyle/>
            <a:p/>
          </p:txBody>
        </p:sp>
        <p:sp>
          <p:nvSpPr>
            <p:cNvPr id="69" name="rc69"/>
            <p:cNvSpPr/>
            <p:nvPr/>
          </p:nvSpPr>
          <p:spPr>
            <a:xfrm>
              <a:off x="4718806" y="3376031"/>
              <a:ext cx="203168" cy="1309355"/>
            </a:xfrm>
            <a:prstGeom prst="rect">
              <a:avLst/>
            </a:prstGeom>
            <a:solidFill>
              <a:srgbClr val="80BD41">
                <a:alpha val="100000"/>
              </a:srgbClr>
            </a:solidFill>
          </p:spPr>
          <p:txBody>
            <a:bodyPr/>
            <a:lstStyle/>
            <a:p/>
          </p:txBody>
        </p:sp>
        <p:sp>
          <p:nvSpPr>
            <p:cNvPr id="70" name="rc70"/>
            <p:cNvSpPr/>
            <p:nvPr/>
          </p:nvSpPr>
          <p:spPr>
            <a:xfrm>
              <a:off x="4718806" y="3362804"/>
              <a:ext cx="203168" cy="13227"/>
            </a:xfrm>
            <a:prstGeom prst="rect">
              <a:avLst/>
            </a:prstGeom>
            <a:solidFill>
              <a:srgbClr val="0058AB">
                <a:alpha val="100000"/>
              </a:srgbClr>
            </a:solidFill>
          </p:spPr>
          <p:txBody>
            <a:bodyPr/>
            <a:lstStyle/>
            <a:p/>
          </p:txBody>
        </p:sp>
        <p:sp>
          <p:nvSpPr>
            <p:cNvPr id="71" name="rc71"/>
            <p:cNvSpPr/>
            <p:nvPr/>
          </p:nvSpPr>
          <p:spPr>
            <a:xfrm>
              <a:off x="4718806" y="3376031"/>
              <a:ext cx="203168" cy="0"/>
            </a:xfrm>
            <a:prstGeom prst="rect">
              <a:avLst/>
            </a:prstGeom>
            <a:solidFill>
              <a:srgbClr val="1CABE2">
                <a:alpha val="100000"/>
              </a:srgbClr>
            </a:solidFill>
          </p:spPr>
          <p:txBody>
            <a:bodyPr/>
            <a:lstStyle/>
            <a:p/>
          </p:txBody>
        </p:sp>
        <p:sp>
          <p:nvSpPr>
            <p:cNvPr id="72" name="rc72"/>
            <p:cNvSpPr/>
            <p:nvPr/>
          </p:nvSpPr>
          <p:spPr>
            <a:xfrm>
              <a:off x="4944548" y="3380628"/>
              <a:ext cx="203168" cy="1304758"/>
            </a:xfrm>
            <a:prstGeom prst="rect">
              <a:avLst/>
            </a:prstGeom>
            <a:solidFill>
              <a:srgbClr val="80BD41">
                <a:alpha val="100000"/>
              </a:srgbClr>
            </a:solidFill>
          </p:spPr>
          <p:txBody>
            <a:bodyPr/>
            <a:lstStyle/>
            <a:p/>
          </p:txBody>
        </p:sp>
        <p:sp>
          <p:nvSpPr>
            <p:cNvPr id="73" name="rc73"/>
            <p:cNvSpPr/>
            <p:nvPr/>
          </p:nvSpPr>
          <p:spPr>
            <a:xfrm>
              <a:off x="4944548" y="3367450"/>
              <a:ext cx="203168" cy="13178"/>
            </a:xfrm>
            <a:prstGeom prst="rect">
              <a:avLst/>
            </a:prstGeom>
            <a:solidFill>
              <a:srgbClr val="0058AB">
                <a:alpha val="100000"/>
              </a:srgbClr>
            </a:solidFill>
          </p:spPr>
          <p:txBody>
            <a:bodyPr/>
            <a:lstStyle/>
            <a:p/>
          </p:txBody>
        </p:sp>
        <p:sp>
          <p:nvSpPr>
            <p:cNvPr id="74" name="rc74"/>
            <p:cNvSpPr/>
            <p:nvPr/>
          </p:nvSpPr>
          <p:spPr>
            <a:xfrm>
              <a:off x="4944548" y="3380628"/>
              <a:ext cx="203168" cy="0"/>
            </a:xfrm>
            <a:prstGeom prst="rect">
              <a:avLst/>
            </a:prstGeom>
            <a:solidFill>
              <a:srgbClr val="1CABE2">
                <a:alpha val="100000"/>
              </a:srgbClr>
            </a:solidFill>
          </p:spPr>
          <p:txBody>
            <a:bodyPr/>
            <a:lstStyle/>
            <a:p/>
          </p:txBody>
        </p:sp>
        <p:sp>
          <p:nvSpPr>
            <p:cNvPr id="75" name="rc75"/>
            <p:cNvSpPr/>
            <p:nvPr/>
          </p:nvSpPr>
          <p:spPr>
            <a:xfrm>
              <a:off x="5170291" y="3387285"/>
              <a:ext cx="203168" cy="1298101"/>
            </a:xfrm>
            <a:prstGeom prst="rect">
              <a:avLst/>
            </a:prstGeom>
            <a:solidFill>
              <a:srgbClr val="80BD41">
                <a:alpha val="100000"/>
              </a:srgbClr>
            </a:solidFill>
          </p:spPr>
          <p:txBody>
            <a:bodyPr/>
            <a:lstStyle/>
            <a:p/>
          </p:txBody>
        </p:sp>
        <p:sp>
          <p:nvSpPr>
            <p:cNvPr id="76" name="rc76"/>
            <p:cNvSpPr/>
            <p:nvPr/>
          </p:nvSpPr>
          <p:spPr>
            <a:xfrm>
              <a:off x="5170291" y="3374175"/>
              <a:ext cx="203168" cy="13110"/>
            </a:xfrm>
            <a:prstGeom prst="rect">
              <a:avLst/>
            </a:prstGeom>
            <a:solidFill>
              <a:srgbClr val="0058AB">
                <a:alpha val="100000"/>
              </a:srgbClr>
            </a:solidFill>
          </p:spPr>
          <p:txBody>
            <a:bodyPr/>
            <a:lstStyle/>
            <a:p/>
          </p:txBody>
        </p:sp>
        <p:sp>
          <p:nvSpPr>
            <p:cNvPr id="77" name="rc77"/>
            <p:cNvSpPr/>
            <p:nvPr/>
          </p:nvSpPr>
          <p:spPr>
            <a:xfrm>
              <a:off x="5170291" y="3387285"/>
              <a:ext cx="203168" cy="0"/>
            </a:xfrm>
            <a:prstGeom prst="rect">
              <a:avLst/>
            </a:prstGeom>
            <a:solidFill>
              <a:srgbClr val="1CABE2">
                <a:alpha val="100000"/>
              </a:srgbClr>
            </a:solidFill>
          </p:spPr>
          <p:txBody>
            <a:bodyPr/>
            <a:lstStyle/>
            <a:p/>
          </p:txBody>
        </p:sp>
        <p:sp>
          <p:nvSpPr>
            <p:cNvPr id="78" name="rc78"/>
            <p:cNvSpPr/>
            <p:nvPr/>
          </p:nvSpPr>
          <p:spPr>
            <a:xfrm>
              <a:off x="5396033" y="3396032"/>
              <a:ext cx="203168" cy="1289354"/>
            </a:xfrm>
            <a:prstGeom prst="rect">
              <a:avLst/>
            </a:prstGeom>
            <a:solidFill>
              <a:srgbClr val="80BD41">
                <a:alpha val="100000"/>
              </a:srgbClr>
            </a:solidFill>
          </p:spPr>
          <p:txBody>
            <a:bodyPr/>
            <a:lstStyle/>
            <a:p/>
          </p:txBody>
        </p:sp>
        <p:sp>
          <p:nvSpPr>
            <p:cNvPr id="79" name="rc79"/>
            <p:cNvSpPr/>
            <p:nvPr/>
          </p:nvSpPr>
          <p:spPr>
            <a:xfrm>
              <a:off x="5396033" y="3383009"/>
              <a:ext cx="203168" cy="13022"/>
            </a:xfrm>
            <a:prstGeom prst="rect">
              <a:avLst/>
            </a:prstGeom>
            <a:solidFill>
              <a:srgbClr val="0058AB">
                <a:alpha val="100000"/>
              </a:srgbClr>
            </a:solidFill>
          </p:spPr>
          <p:txBody>
            <a:bodyPr/>
            <a:lstStyle/>
            <a:p/>
          </p:txBody>
        </p:sp>
        <p:sp>
          <p:nvSpPr>
            <p:cNvPr id="80" name="rc80"/>
            <p:cNvSpPr/>
            <p:nvPr/>
          </p:nvSpPr>
          <p:spPr>
            <a:xfrm>
              <a:off x="5396033" y="3396032"/>
              <a:ext cx="203168" cy="0"/>
            </a:xfrm>
            <a:prstGeom prst="rect">
              <a:avLst/>
            </a:prstGeom>
            <a:solidFill>
              <a:srgbClr val="1CABE2">
                <a:alpha val="100000"/>
              </a:srgbClr>
            </a:solidFill>
          </p:spPr>
          <p:txBody>
            <a:bodyPr/>
            <a:lstStyle/>
            <a:p/>
          </p:txBody>
        </p:sp>
        <p:sp>
          <p:nvSpPr>
            <p:cNvPr id="81" name="rc81"/>
            <p:cNvSpPr/>
            <p:nvPr/>
          </p:nvSpPr>
          <p:spPr>
            <a:xfrm>
              <a:off x="5621775" y="3403311"/>
              <a:ext cx="203168" cy="1282075"/>
            </a:xfrm>
            <a:prstGeom prst="rect">
              <a:avLst/>
            </a:prstGeom>
            <a:solidFill>
              <a:srgbClr val="80BD41">
                <a:alpha val="100000"/>
              </a:srgbClr>
            </a:solidFill>
          </p:spPr>
          <p:txBody>
            <a:bodyPr/>
            <a:lstStyle/>
            <a:p/>
          </p:txBody>
        </p:sp>
        <p:sp>
          <p:nvSpPr>
            <p:cNvPr id="82" name="rc82"/>
            <p:cNvSpPr/>
            <p:nvPr/>
          </p:nvSpPr>
          <p:spPr>
            <a:xfrm>
              <a:off x="5621775" y="3390357"/>
              <a:ext cx="203168" cy="12954"/>
            </a:xfrm>
            <a:prstGeom prst="rect">
              <a:avLst/>
            </a:prstGeom>
            <a:solidFill>
              <a:srgbClr val="0058AB">
                <a:alpha val="100000"/>
              </a:srgbClr>
            </a:solidFill>
          </p:spPr>
          <p:txBody>
            <a:bodyPr/>
            <a:lstStyle/>
            <a:p/>
          </p:txBody>
        </p:sp>
        <p:sp>
          <p:nvSpPr>
            <p:cNvPr id="83" name="rc83"/>
            <p:cNvSpPr/>
            <p:nvPr/>
          </p:nvSpPr>
          <p:spPr>
            <a:xfrm>
              <a:off x="5621775" y="3403311"/>
              <a:ext cx="203168" cy="0"/>
            </a:xfrm>
            <a:prstGeom prst="rect">
              <a:avLst/>
            </a:prstGeom>
            <a:solidFill>
              <a:srgbClr val="1CABE2">
                <a:alpha val="100000"/>
              </a:srgbClr>
            </a:solidFill>
          </p:spPr>
          <p:txBody>
            <a:bodyPr/>
            <a:lstStyle/>
            <a:p/>
          </p:txBody>
        </p:sp>
        <p:sp>
          <p:nvSpPr>
            <p:cNvPr id="84" name="rc84"/>
            <p:cNvSpPr/>
            <p:nvPr/>
          </p:nvSpPr>
          <p:spPr>
            <a:xfrm>
              <a:off x="5847518" y="3408987"/>
              <a:ext cx="203168" cy="1276399"/>
            </a:xfrm>
            <a:prstGeom prst="rect">
              <a:avLst/>
            </a:prstGeom>
            <a:solidFill>
              <a:srgbClr val="80BD41">
                <a:alpha val="100000"/>
              </a:srgbClr>
            </a:solidFill>
          </p:spPr>
          <p:txBody>
            <a:bodyPr/>
            <a:lstStyle/>
            <a:p/>
          </p:txBody>
        </p:sp>
        <p:sp>
          <p:nvSpPr>
            <p:cNvPr id="85" name="rc85"/>
            <p:cNvSpPr/>
            <p:nvPr/>
          </p:nvSpPr>
          <p:spPr>
            <a:xfrm>
              <a:off x="5847518" y="3396091"/>
              <a:ext cx="203168" cy="12896"/>
            </a:xfrm>
            <a:prstGeom prst="rect">
              <a:avLst/>
            </a:prstGeom>
            <a:solidFill>
              <a:srgbClr val="0058AB">
                <a:alpha val="100000"/>
              </a:srgbClr>
            </a:solidFill>
          </p:spPr>
          <p:txBody>
            <a:bodyPr/>
            <a:lstStyle/>
            <a:p/>
          </p:txBody>
        </p:sp>
        <p:sp>
          <p:nvSpPr>
            <p:cNvPr id="86" name="rc86"/>
            <p:cNvSpPr/>
            <p:nvPr/>
          </p:nvSpPr>
          <p:spPr>
            <a:xfrm>
              <a:off x="5847518" y="3408987"/>
              <a:ext cx="203168" cy="0"/>
            </a:xfrm>
            <a:prstGeom prst="rect">
              <a:avLst/>
            </a:prstGeom>
            <a:solidFill>
              <a:srgbClr val="1CABE2">
                <a:alpha val="100000"/>
              </a:srgbClr>
            </a:solidFill>
          </p:spPr>
          <p:txBody>
            <a:bodyPr/>
            <a:lstStyle/>
            <a:p/>
          </p:txBody>
        </p:sp>
        <p:sp>
          <p:nvSpPr>
            <p:cNvPr id="87" name="rc87"/>
            <p:cNvSpPr/>
            <p:nvPr/>
          </p:nvSpPr>
          <p:spPr>
            <a:xfrm>
              <a:off x="6073260" y="3418657"/>
              <a:ext cx="203168" cy="1266729"/>
            </a:xfrm>
            <a:prstGeom prst="rect">
              <a:avLst/>
            </a:prstGeom>
            <a:solidFill>
              <a:srgbClr val="80BD41">
                <a:alpha val="100000"/>
              </a:srgbClr>
            </a:solidFill>
          </p:spPr>
          <p:txBody>
            <a:bodyPr/>
            <a:lstStyle/>
            <a:p/>
          </p:txBody>
        </p:sp>
        <p:sp>
          <p:nvSpPr>
            <p:cNvPr id="88" name="rc88"/>
            <p:cNvSpPr/>
            <p:nvPr/>
          </p:nvSpPr>
          <p:spPr>
            <a:xfrm>
              <a:off x="6073260" y="3405858"/>
              <a:ext cx="203168" cy="12799"/>
            </a:xfrm>
            <a:prstGeom prst="rect">
              <a:avLst/>
            </a:prstGeom>
            <a:solidFill>
              <a:srgbClr val="0058AB">
                <a:alpha val="100000"/>
              </a:srgbClr>
            </a:solidFill>
          </p:spPr>
          <p:txBody>
            <a:bodyPr/>
            <a:lstStyle/>
            <a:p/>
          </p:txBody>
        </p:sp>
        <p:sp>
          <p:nvSpPr>
            <p:cNvPr id="89" name="rc89"/>
            <p:cNvSpPr/>
            <p:nvPr/>
          </p:nvSpPr>
          <p:spPr>
            <a:xfrm>
              <a:off x="6073260" y="3418657"/>
              <a:ext cx="203168" cy="0"/>
            </a:xfrm>
            <a:prstGeom prst="rect">
              <a:avLst/>
            </a:prstGeom>
            <a:solidFill>
              <a:srgbClr val="1CABE2">
                <a:alpha val="100000"/>
              </a:srgbClr>
            </a:solidFill>
          </p:spPr>
          <p:txBody>
            <a:bodyPr/>
            <a:lstStyle/>
            <a:p/>
          </p:txBody>
        </p:sp>
        <p:sp>
          <p:nvSpPr>
            <p:cNvPr id="90" name="rc90"/>
            <p:cNvSpPr/>
            <p:nvPr/>
          </p:nvSpPr>
          <p:spPr>
            <a:xfrm>
              <a:off x="6299002" y="3424139"/>
              <a:ext cx="203168" cy="1261248"/>
            </a:xfrm>
            <a:prstGeom prst="rect">
              <a:avLst/>
            </a:prstGeom>
            <a:solidFill>
              <a:srgbClr val="80BD41">
                <a:alpha val="100000"/>
              </a:srgbClr>
            </a:solidFill>
          </p:spPr>
          <p:txBody>
            <a:bodyPr/>
            <a:lstStyle/>
            <a:p/>
          </p:txBody>
        </p:sp>
        <p:sp>
          <p:nvSpPr>
            <p:cNvPr id="91" name="rc91"/>
            <p:cNvSpPr/>
            <p:nvPr/>
          </p:nvSpPr>
          <p:spPr>
            <a:xfrm>
              <a:off x="6299002" y="3411397"/>
              <a:ext cx="203168" cy="12741"/>
            </a:xfrm>
            <a:prstGeom prst="rect">
              <a:avLst/>
            </a:prstGeom>
            <a:solidFill>
              <a:srgbClr val="0058AB">
                <a:alpha val="100000"/>
              </a:srgbClr>
            </a:solidFill>
          </p:spPr>
          <p:txBody>
            <a:bodyPr/>
            <a:lstStyle/>
            <a:p/>
          </p:txBody>
        </p:sp>
        <p:sp>
          <p:nvSpPr>
            <p:cNvPr id="92" name="rc92"/>
            <p:cNvSpPr/>
            <p:nvPr/>
          </p:nvSpPr>
          <p:spPr>
            <a:xfrm>
              <a:off x="6299002" y="3424139"/>
              <a:ext cx="203168" cy="0"/>
            </a:xfrm>
            <a:prstGeom prst="rect">
              <a:avLst/>
            </a:prstGeom>
            <a:solidFill>
              <a:srgbClr val="1CABE2">
                <a:alpha val="100000"/>
              </a:srgbClr>
            </a:solidFill>
          </p:spPr>
          <p:txBody>
            <a:bodyPr/>
            <a:lstStyle/>
            <a:p/>
          </p:txBody>
        </p:sp>
        <p:sp>
          <p:nvSpPr>
            <p:cNvPr id="93" name="rc93"/>
            <p:cNvSpPr/>
            <p:nvPr/>
          </p:nvSpPr>
          <p:spPr>
            <a:xfrm>
              <a:off x="6524745" y="3426947"/>
              <a:ext cx="203168" cy="1258439"/>
            </a:xfrm>
            <a:prstGeom prst="rect">
              <a:avLst/>
            </a:prstGeom>
            <a:solidFill>
              <a:srgbClr val="80BD41">
                <a:alpha val="100000"/>
              </a:srgbClr>
            </a:solidFill>
          </p:spPr>
          <p:txBody>
            <a:bodyPr/>
            <a:lstStyle/>
            <a:p/>
          </p:txBody>
        </p:sp>
        <p:sp>
          <p:nvSpPr>
            <p:cNvPr id="94" name="rc94"/>
            <p:cNvSpPr/>
            <p:nvPr/>
          </p:nvSpPr>
          <p:spPr>
            <a:xfrm>
              <a:off x="6524745" y="3414235"/>
              <a:ext cx="203168" cy="12712"/>
            </a:xfrm>
            <a:prstGeom prst="rect">
              <a:avLst/>
            </a:prstGeom>
            <a:solidFill>
              <a:srgbClr val="0058AB">
                <a:alpha val="100000"/>
              </a:srgbClr>
            </a:solidFill>
          </p:spPr>
          <p:txBody>
            <a:bodyPr/>
            <a:lstStyle/>
            <a:p/>
          </p:txBody>
        </p:sp>
        <p:sp>
          <p:nvSpPr>
            <p:cNvPr id="95" name="rc95"/>
            <p:cNvSpPr/>
            <p:nvPr/>
          </p:nvSpPr>
          <p:spPr>
            <a:xfrm>
              <a:off x="6524745" y="3426947"/>
              <a:ext cx="203168" cy="0"/>
            </a:xfrm>
            <a:prstGeom prst="rect">
              <a:avLst/>
            </a:prstGeom>
            <a:solidFill>
              <a:srgbClr val="1CABE2">
                <a:alpha val="100000"/>
              </a:srgbClr>
            </a:solidFill>
          </p:spPr>
          <p:txBody>
            <a:bodyPr/>
            <a:lstStyle/>
            <a:p/>
          </p:txBody>
        </p:sp>
        <p:sp>
          <p:nvSpPr>
            <p:cNvPr id="96" name="rc96"/>
            <p:cNvSpPr/>
            <p:nvPr/>
          </p:nvSpPr>
          <p:spPr>
            <a:xfrm>
              <a:off x="6750487" y="3474714"/>
              <a:ext cx="203168" cy="1210672"/>
            </a:xfrm>
            <a:prstGeom prst="rect">
              <a:avLst/>
            </a:prstGeom>
            <a:solidFill>
              <a:srgbClr val="80BD41">
                <a:alpha val="100000"/>
              </a:srgbClr>
            </a:solidFill>
          </p:spPr>
          <p:txBody>
            <a:bodyPr/>
            <a:lstStyle/>
            <a:p/>
          </p:txBody>
        </p:sp>
        <p:sp>
          <p:nvSpPr>
            <p:cNvPr id="97" name="rc97"/>
            <p:cNvSpPr/>
            <p:nvPr/>
          </p:nvSpPr>
          <p:spPr>
            <a:xfrm>
              <a:off x="6750487" y="3410999"/>
              <a:ext cx="203168" cy="63715"/>
            </a:xfrm>
            <a:prstGeom prst="rect">
              <a:avLst/>
            </a:prstGeom>
            <a:solidFill>
              <a:srgbClr val="0058AB">
                <a:alpha val="100000"/>
              </a:srgbClr>
            </a:solidFill>
          </p:spPr>
          <p:txBody>
            <a:bodyPr/>
            <a:lstStyle/>
            <a:p/>
          </p:txBody>
        </p:sp>
        <p:sp>
          <p:nvSpPr>
            <p:cNvPr id="98" name="rc98"/>
            <p:cNvSpPr/>
            <p:nvPr/>
          </p:nvSpPr>
          <p:spPr>
            <a:xfrm>
              <a:off x="6750487" y="3474714"/>
              <a:ext cx="203168" cy="0"/>
            </a:xfrm>
            <a:prstGeom prst="rect">
              <a:avLst/>
            </a:prstGeom>
            <a:solidFill>
              <a:srgbClr val="1CABE2">
                <a:alpha val="100000"/>
              </a:srgbClr>
            </a:solidFill>
          </p:spPr>
          <p:txBody>
            <a:bodyPr/>
            <a:lstStyle/>
            <a:p/>
          </p:txBody>
        </p:sp>
        <p:sp>
          <p:nvSpPr>
            <p:cNvPr id="99" name="rc99"/>
            <p:cNvSpPr/>
            <p:nvPr/>
          </p:nvSpPr>
          <p:spPr>
            <a:xfrm>
              <a:off x="6976229" y="3466940"/>
              <a:ext cx="203168" cy="1218447"/>
            </a:xfrm>
            <a:prstGeom prst="rect">
              <a:avLst/>
            </a:prstGeom>
            <a:solidFill>
              <a:srgbClr val="80BD41">
                <a:alpha val="100000"/>
              </a:srgbClr>
            </a:solidFill>
          </p:spPr>
          <p:txBody>
            <a:bodyPr/>
            <a:lstStyle/>
            <a:p/>
          </p:txBody>
        </p:sp>
        <p:sp>
          <p:nvSpPr>
            <p:cNvPr id="100" name="rc100"/>
            <p:cNvSpPr/>
            <p:nvPr/>
          </p:nvSpPr>
          <p:spPr>
            <a:xfrm>
              <a:off x="6976229" y="3416169"/>
              <a:ext cx="203168" cy="50770"/>
            </a:xfrm>
            <a:prstGeom prst="rect">
              <a:avLst/>
            </a:prstGeom>
            <a:solidFill>
              <a:srgbClr val="0058AB">
                <a:alpha val="100000"/>
              </a:srgbClr>
            </a:solidFill>
          </p:spPr>
          <p:txBody>
            <a:bodyPr/>
            <a:lstStyle/>
            <a:p/>
          </p:txBody>
        </p:sp>
        <p:sp>
          <p:nvSpPr>
            <p:cNvPr id="101" name="rc101"/>
            <p:cNvSpPr/>
            <p:nvPr/>
          </p:nvSpPr>
          <p:spPr>
            <a:xfrm>
              <a:off x="6976229" y="3466940"/>
              <a:ext cx="203168" cy="0"/>
            </a:xfrm>
            <a:prstGeom prst="rect">
              <a:avLst/>
            </a:prstGeom>
            <a:solidFill>
              <a:srgbClr val="1CABE2">
                <a:alpha val="100000"/>
              </a:srgbClr>
            </a:solidFill>
          </p:spPr>
          <p:txBody>
            <a:bodyPr/>
            <a:lstStyle/>
            <a:p/>
          </p:txBody>
        </p:sp>
        <p:sp>
          <p:nvSpPr>
            <p:cNvPr id="102" name="rc102"/>
            <p:cNvSpPr/>
            <p:nvPr/>
          </p:nvSpPr>
          <p:spPr>
            <a:xfrm>
              <a:off x="7201972" y="3421573"/>
              <a:ext cx="203168" cy="33633"/>
            </a:xfrm>
            <a:prstGeom prst="rect">
              <a:avLst/>
            </a:prstGeom>
            <a:solidFill>
              <a:srgbClr val="F26A21">
                <a:alpha val="100000"/>
              </a:srgbClr>
            </a:solidFill>
          </p:spPr>
          <p:txBody>
            <a:bodyPr/>
            <a:lstStyle/>
            <a:p/>
          </p:txBody>
        </p:sp>
        <p:sp>
          <p:nvSpPr>
            <p:cNvPr id="103" name="rc103"/>
            <p:cNvSpPr/>
            <p:nvPr/>
          </p:nvSpPr>
          <p:spPr>
            <a:xfrm>
              <a:off x="7201972" y="3455206"/>
              <a:ext cx="203168" cy="1230180"/>
            </a:xfrm>
            <a:prstGeom prst="rect">
              <a:avLst/>
            </a:prstGeom>
            <a:solidFill>
              <a:srgbClr val="FFC20E">
                <a:alpha val="100000"/>
              </a:srgbClr>
            </a:solidFill>
          </p:spPr>
          <p:txBody>
            <a:bodyPr/>
            <a:lstStyle/>
            <a:p/>
          </p:txBody>
        </p:sp>
        <p:sp>
          <p:nvSpPr>
            <p:cNvPr id="104" name="rc104"/>
            <p:cNvSpPr/>
            <p:nvPr/>
          </p:nvSpPr>
          <p:spPr>
            <a:xfrm>
              <a:off x="7427714" y="3426801"/>
              <a:ext cx="203168" cy="22280"/>
            </a:xfrm>
            <a:prstGeom prst="rect">
              <a:avLst/>
            </a:prstGeom>
            <a:solidFill>
              <a:srgbClr val="F26A21">
                <a:alpha val="100000"/>
              </a:srgbClr>
            </a:solidFill>
          </p:spPr>
          <p:txBody>
            <a:bodyPr/>
            <a:lstStyle/>
            <a:p/>
          </p:txBody>
        </p:sp>
        <p:sp>
          <p:nvSpPr>
            <p:cNvPr id="105" name="rc105"/>
            <p:cNvSpPr/>
            <p:nvPr/>
          </p:nvSpPr>
          <p:spPr>
            <a:xfrm>
              <a:off x="7427714" y="3449082"/>
              <a:ext cx="203168" cy="1236304"/>
            </a:xfrm>
            <a:prstGeom prst="rect">
              <a:avLst/>
            </a:prstGeom>
            <a:solidFill>
              <a:srgbClr val="FFC20E">
                <a:alpha val="100000"/>
              </a:srgbClr>
            </a:solidFill>
          </p:spPr>
          <p:txBody>
            <a:bodyPr/>
            <a:lstStyle/>
            <a:p/>
          </p:txBody>
        </p:sp>
        <p:sp>
          <p:nvSpPr>
            <p:cNvPr id="106" name="rc106"/>
            <p:cNvSpPr/>
            <p:nvPr/>
          </p:nvSpPr>
          <p:spPr>
            <a:xfrm>
              <a:off x="7653457" y="3433653"/>
              <a:ext cx="203168" cy="14760"/>
            </a:xfrm>
            <a:prstGeom prst="rect">
              <a:avLst/>
            </a:prstGeom>
            <a:solidFill>
              <a:srgbClr val="F26A21">
                <a:alpha val="100000"/>
              </a:srgbClr>
            </a:solidFill>
          </p:spPr>
          <p:txBody>
            <a:bodyPr/>
            <a:lstStyle/>
            <a:p/>
          </p:txBody>
        </p:sp>
        <p:sp>
          <p:nvSpPr>
            <p:cNvPr id="107" name="rc107"/>
            <p:cNvSpPr/>
            <p:nvPr/>
          </p:nvSpPr>
          <p:spPr>
            <a:xfrm>
              <a:off x="7653457" y="3448413"/>
              <a:ext cx="203168" cy="1236973"/>
            </a:xfrm>
            <a:prstGeom prst="rect">
              <a:avLst/>
            </a:prstGeom>
            <a:solidFill>
              <a:srgbClr val="FFC20E">
                <a:alpha val="100000"/>
              </a:srgbClr>
            </a:solidFill>
          </p:spPr>
          <p:txBody>
            <a:bodyPr/>
            <a:lstStyle/>
            <a:p/>
          </p:txBody>
        </p:sp>
        <p:sp>
          <p:nvSpPr>
            <p:cNvPr id="108" name="rc108"/>
            <p:cNvSpPr/>
            <p:nvPr/>
          </p:nvSpPr>
          <p:spPr>
            <a:xfrm>
              <a:off x="7879199" y="3440417"/>
              <a:ext cx="203168" cy="9777"/>
            </a:xfrm>
            <a:prstGeom prst="rect">
              <a:avLst/>
            </a:prstGeom>
            <a:solidFill>
              <a:srgbClr val="F26A21">
                <a:alpha val="100000"/>
              </a:srgbClr>
            </a:solidFill>
          </p:spPr>
          <p:txBody>
            <a:bodyPr/>
            <a:lstStyle/>
            <a:p/>
          </p:txBody>
        </p:sp>
        <p:sp>
          <p:nvSpPr>
            <p:cNvPr id="109" name="rc109"/>
            <p:cNvSpPr/>
            <p:nvPr/>
          </p:nvSpPr>
          <p:spPr>
            <a:xfrm>
              <a:off x="7879199" y="3450195"/>
              <a:ext cx="203168" cy="1235191"/>
            </a:xfrm>
            <a:prstGeom prst="rect">
              <a:avLst/>
            </a:prstGeom>
            <a:solidFill>
              <a:srgbClr val="FFC20E">
                <a:alpha val="100000"/>
              </a:srgbClr>
            </a:solidFill>
          </p:spPr>
          <p:txBody>
            <a:bodyPr/>
            <a:lstStyle/>
            <a:p/>
          </p:txBody>
        </p:sp>
        <p:sp>
          <p:nvSpPr>
            <p:cNvPr id="110" name="rc110"/>
            <p:cNvSpPr/>
            <p:nvPr/>
          </p:nvSpPr>
          <p:spPr>
            <a:xfrm>
              <a:off x="8104941" y="3446579"/>
              <a:ext cx="203168" cy="6477"/>
            </a:xfrm>
            <a:prstGeom prst="rect">
              <a:avLst/>
            </a:prstGeom>
            <a:solidFill>
              <a:srgbClr val="F26A21">
                <a:alpha val="100000"/>
              </a:srgbClr>
            </a:solidFill>
          </p:spPr>
          <p:txBody>
            <a:bodyPr/>
            <a:lstStyle/>
            <a:p/>
          </p:txBody>
        </p:sp>
        <p:sp>
          <p:nvSpPr>
            <p:cNvPr id="111" name="rc111"/>
            <p:cNvSpPr/>
            <p:nvPr/>
          </p:nvSpPr>
          <p:spPr>
            <a:xfrm>
              <a:off x="8104941" y="3453056"/>
              <a:ext cx="203168" cy="1232330"/>
            </a:xfrm>
            <a:prstGeom prst="rect">
              <a:avLst/>
            </a:prstGeom>
            <a:solidFill>
              <a:srgbClr val="FFC20E">
                <a:alpha val="100000"/>
              </a:srgbClr>
            </a:solidFill>
          </p:spPr>
          <p:txBody>
            <a:bodyPr/>
            <a:lstStyle/>
            <a:p/>
          </p:txBody>
        </p:sp>
        <p:sp>
          <p:nvSpPr>
            <p:cNvPr id="112" name="pl112"/>
            <p:cNvSpPr/>
            <p:nvPr/>
          </p:nvSpPr>
          <p:spPr>
            <a:xfrm>
              <a:off x="1434255" y="2071041"/>
              <a:ext cx="5643558" cy="501743"/>
            </a:xfrm>
            <a:custGeom>
              <a:avLst/>
              <a:pathLst>
                <a:path w="5643558" h="501743">
                  <a:moveTo>
                    <a:pt x="0" y="52815"/>
                  </a:moveTo>
                  <a:lnTo>
                    <a:pt x="225742" y="184852"/>
                  </a:lnTo>
                  <a:lnTo>
                    <a:pt x="451484" y="290482"/>
                  </a:lnTo>
                  <a:lnTo>
                    <a:pt x="677227" y="343297"/>
                  </a:lnTo>
                  <a:lnTo>
                    <a:pt x="902969" y="501743"/>
                  </a:lnTo>
                  <a:lnTo>
                    <a:pt x="1128711" y="184852"/>
                  </a:lnTo>
                  <a:lnTo>
                    <a:pt x="1354454" y="132037"/>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105630"/>
                  </a:lnTo>
                  <a:lnTo>
                    <a:pt x="5643558" y="79222"/>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71041"/>
              <a:ext cx="5643558" cy="528150"/>
            </a:xfrm>
            <a:custGeom>
              <a:avLst/>
              <a:pathLst>
                <a:path w="5643558" h="528150">
                  <a:moveTo>
                    <a:pt x="0" y="422520"/>
                  </a:moveTo>
                  <a:lnTo>
                    <a:pt x="225742" y="316890"/>
                  </a:lnTo>
                  <a:lnTo>
                    <a:pt x="451484" y="369705"/>
                  </a:lnTo>
                  <a:lnTo>
                    <a:pt x="677227" y="343297"/>
                  </a:lnTo>
                  <a:lnTo>
                    <a:pt x="902969" y="528150"/>
                  </a:lnTo>
                  <a:lnTo>
                    <a:pt x="1128711" y="343297"/>
                  </a:lnTo>
                  <a:lnTo>
                    <a:pt x="1354454" y="290482"/>
                  </a:lnTo>
                  <a:lnTo>
                    <a:pt x="1580196" y="0"/>
                  </a:lnTo>
                  <a:lnTo>
                    <a:pt x="1805938" y="52815"/>
                  </a:lnTo>
                  <a:lnTo>
                    <a:pt x="2031681" y="26407"/>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105630"/>
                  </a:lnTo>
                  <a:lnTo>
                    <a:pt x="5643558" y="79222"/>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700948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136592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6" name="tx126"/>
            <p:cNvSpPr/>
            <p:nvPr/>
          </p:nvSpPr>
          <p:spPr>
            <a:xfrm>
              <a:off x="2494638"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7" name="tx127"/>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560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6842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3317"/>
              <a:ext cx="443623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Nicaragua</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Nicaragua is projected to have a  decline in the number of surviving infants by 2030. To achieve the IA2030 ZD target, current efforts would be sufficient, however, countries must strengthen beyond the targets.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Nicaragua is on track to halve zero-dose children by 2030, but sustaining progress will require continued strengthening of immunization systems.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284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840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93961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0621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6181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541901"/>
              <a:ext cx="215906" cy="508710"/>
            </a:xfrm>
            <a:prstGeom prst="rect">
              <a:avLst/>
            </a:prstGeom>
            <a:solidFill>
              <a:srgbClr val="0058AB">
                <a:alpha val="100000"/>
              </a:srgbClr>
            </a:solidFill>
          </p:spPr>
          <p:txBody>
            <a:bodyPr/>
            <a:lstStyle/>
            <a:p/>
          </p:txBody>
        </p:sp>
        <p:sp>
          <p:nvSpPr>
            <p:cNvPr id="39" name="rc39"/>
            <p:cNvSpPr/>
            <p:nvPr/>
          </p:nvSpPr>
          <p:spPr>
            <a:xfrm>
              <a:off x="1530867" y="3716740"/>
              <a:ext cx="215906" cy="1333871"/>
            </a:xfrm>
            <a:prstGeom prst="rect">
              <a:avLst/>
            </a:prstGeom>
            <a:solidFill>
              <a:srgbClr val="0058AB">
                <a:alpha val="100000"/>
              </a:srgbClr>
            </a:solidFill>
          </p:spPr>
          <p:txBody>
            <a:bodyPr/>
            <a:lstStyle/>
            <a:p/>
          </p:txBody>
        </p:sp>
        <p:sp>
          <p:nvSpPr>
            <p:cNvPr id="40" name="rc40"/>
            <p:cNvSpPr/>
            <p:nvPr/>
          </p:nvSpPr>
          <p:spPr>
            <a:xfrm>
              <a:off x="1770763" y="3079608"/>
              <a:ext cx="215906" cy="1971003"/>
            </a:xfrm>
            <a:prstGeom prst="rect">
              <a:avLst/>
            </a:prstGeom>
            <a:solidFill>
              <a:srgbClr val="0058AB">
                <a:alpha val="100000"/>
              </a:srgbClr>
            </a:solidFill>
          </p:spPr>
          <p:txBody>
            <a:bodyPr/>
            <a:lstStyle/>
            <a:p/>
          </p:txBody>
        </p:sp>
        <p:sp>
          <p:nvSpPr>
            <p:cNvPr id="41" name="rc41"/>
            <p:cNvSpPr/>
            <p:nvPr/>
          </p:nvSpPr>
          <p:spPr>
            <a:xfrm>
              <a:off x="2010660" y="2752704"/>
              <a:ext cx="215906" cy="2297907"/>
            </a:xfrm>
            <a:prstGeom prst="rect">
              <a:avLst/>
            </a:prstGeom>
            <a:solidFill>
              <a:srgbClr val="0058AB">
                <a:alpha val="100000"/>
              </a:srgbClr>
            </a:solidFill>
          </p:spPr>
          <p:txBody>
            <a:bodyPr/>
            <a:lstStyle/>
            <a:p/>
          </p:txBody>
        </p:sp>
        <p:sp>
          <p:nvSpPr>
            <p:cNvPr id="42" name="rc42"/>
            <p:cNvSpPr/>
            <p:nvPr/>
          </p:nvSpPr>
          <p:spPr>
            <a:xfrm>
              <a:off x="2250556" y="1757558"/>
              <a:ext cx="215906" cy="3293053"/>
            </a:xfrm>
            <a:prstGeom prst="rect">
              <a:avLst/>
            </a:prstGeom>
            <a:solidFill>
              <a:srgbClr val="0058AB">
                <a:alpha val="100000"/>
              </a:srgbClr>
            </a:solidFill>
          </p:spPr>
          <p:txBody>
            <a:bodyPr/>
            <a:lstStyle/>
            <a:p/>
          </p:txBody>
        </p:sp>
        <p:sp>
          <p:nvSpPr>
            <p:cNvPr id="43" name="rc43"/>
            <p:cNvSpPr/>
            <p:nvPr/>
          </p:nvSpPr>
          <p:spPr>
            <a:xfrm>
              <a:off x="2490453" y="3718109"/>
              <a:ext cx="215906" cy="1332502"/>
            </a:xfrm>
            <a:prstGeom prst="rect">
              <a:avLst/>
            </a:prstGeom>
            <a:solidFill>
              <a:srgbClr val="0058AB">
                <a:alpha val="100000"/>
              </a:srgbClr>
            </a:solidFill>
          </p:spPr>
          <p:txBody>
            <a:bodyPr/>
            <a:lstStyle/>
            <a:p/>
          </p:txBody>
        </p:sp>
        <p:sp>
          <p:nvSpPr>
            <p:cNvPr id="44" name="rc44"/>
            <p:cNvSpPr/>
            <p:nvPr/>
          </p:nvSpPr>
          <p:spPr>
            <a:xfrm>
              <a:off x="2730349" y="4043270"/>
              <a:ext cx="215906" cy="1007341"/>
            </a:xfrm>
            <a:prstGeom prst="rect">
              <a:avLst/>
            </a:prstGeom>
            <a:solidFill>
              <a:srgbClr val="0058AB">
                <a:alpha val="100000"/>
              </a:srgbClr>
            </a:solidFill>
          </p:spPr>
          <p:txBody>
            <a:bodyPr/>
            <a:lstStyle/>
            <a:p/>
          </p:txBody>
        </p:sp>
        <p:sp>
          <p:nvSpPr>
            <p:cNvPr id="45" name="rc45"/>
            <p:cNvSpPr/>
            <p:nvPr/>
          </p:nvSpPr>
          <p:spPr>
            <a:xfrm>
              <a:off x="2970245" y="4881871"/>
              <a:ext cx="215906" cy="168740"/>
            </a:xfrm>
            <a:prstGeom prst="rect">
              <a:avLst/>
            </a:prstGeom>
            <a:solidFill>
              <a:srgbClr val="0058AB">
                <a:alpha val="100000"/>
              </a:srgbClr>
            </a:solidFill>
          </p:spPr>
          <p:txBody>
            <a:bodyPr/>
            <a:lstStyle/>
            <a:p/>
          </p:txBody>
        </p:sp>
        <p:sp>
          <p:nvSpPr>
            <p:cNvPr id="46" name="rc46"/>
            <p:cNvSpPr/>
            <p:nvPr/>
          </p:nvSpPr>
          <p:spPr>
            <a:xfrm>
              <a:off x="3210142" y="4881124"/>
              <a:ext cx="215906" cy="169487"/>
            </a:xfrm>
            <a:prstGeom prst="rect">
              <a:avLst/>
            </a:prstGeom>
            <a:solidFill>
              <a:srgbClr val="0058AB">
                <a:alpha val="100000"/>
              </a:srgbClr>
            </a:solidFill>
          </p:spPr>
          <p:txBody>
            <a:bodyPr/>
            <a:lstStyle/>
            <a:p/>
          </p:txBody>
        </p:sp>
        <p:sp>
          <p:nvSpPr>
            <p:cNvPr id="47" name="rc47"/>
            <p:cNvSpPr/>
            <p:nvPr/>
          </p:nvSpPr>
          <p:spPr>
            <a:xfrm>
              <a:off x="3450038" y="4880502"/>
              <a:ext cx="215906" cy="170109"/>
            </a:xfrm>
            <a:prstGeom prst="rect">
              <a:avLst/>
            </a:prstGeom>
            <a:solidFill>
              <a:srgbClr val="0058AB">
                <a:alpha val="100000"/>
              </a:srgbClr>
            </a:solidFill>
          </p:spPr>
          <p:txBody>
            <a:bodyPr/>
            <a:lstStyle/>
            <a:p/>
          </p:txBody>
        </p:sp>
        <p:sp>
          <p:nvSpPr>
            <p:cNvPr id="48" name="rc48"/>
            <p:cNvSpPr/>
            <p:nvPr/>
          </p:nvSpPr>
          <p:spPr>
            <a:xfrm>
              <a:off x="3689935" y="4879880"/>
              <a:ext cx="215906" cy="170731"/>
            </a:xfrm>
            <a:prstGeom prst="rect">
              <a:avLst/>
            </a:prstGeom>
            <a:solidFill>
              <a:srgbClr val="0058AB">
                <a:alpha val="100000"/>
              </a:srgbClr>
            </a:solidFill>
          </p:spPr>
          <p:txBody>
            <a:bodyPr/>
            <a:lstStyle/>
            <a:p/>
          </p:txBody>
        </p:sp>
        <p:sp>
          <p:nvSpPr>
            <p:cNvPr id="49" name="rc49"/>
            <p:cNvSpPr/>
            <p:nvPr/>
          </p:nvSpPr>
          <p:spPr>
            <a:xfrm>
              <a:off x="3929831" y="4880004"/>
              <a:ext cx="215906" cy="170607"/>
            </a:xfrm>
            <a:prstGeom prst="rect">
              <a:avLst/>
            </a:prstGeom>
            <a:solidFill>
              <a:srgbClr val="0058AB">
                <a:alpha val="100000"/>
              </a:srgbClr>
            </a:solidFill>
          </p:spPr>
          <p:txBody>
            <a:bodyPr/>
            <a:lstStyle/>
            <a:p/>
          </p:txBody>
        </p:sp>
        <p:sp>
          <p:nvSpPr>
            <p:cNvPr id="50" name="rc50"/>
            <p:cNvSpPr/>
            <p:nvPr/>
          </p:nvSpPr>
          <p:spPr>
            <a:xfrm>
              <a:off x="4169728" y="4880004"/>
              <a:ext cx="215906" cy="170607"/>
            </a:xfrm>
            <a:prstGeom prst="rect">
              <a:avLst/>
            </a:prstGeom>
            <a:solidFill>
              <a:srgbClr val="0058AB">
                <a:alpha val="100000"/>
              </a:srgbClr>
            </a:solidFill>
          </p:spPr>
          <p:txBody>
            <a:bodyPr/>
            <a:lstStyle/>
            <a:p/>
          </p:txBody>
        </p:sp>
        <p:sp>
          <p:nvSpPr>
            <p:cNvPr id="51" name="rc51"/>
            <p:cNvSpPr/>
            <p:nvPr/>
          </p:nvSpPr>
          <p:spPr>
            <a:xfrm>
              <a:off x="4409624" y="4880502"/>
              <a:ext cx="215906" cy="170109"/>
            </a:xfrm>
            <a:prstGeom prst="rect">
              <a:avLst/>
            </a:prstGeom>
            <a:solidFill>
              <a:srgbClr val="0058AB">
                <a:alpha val="100000"/>
              </a:srgbClr>
            </a:solidFill>
          </p:spPr>
          <p:txBody>
            <a:bodyPr/>
            <a:lstStyle/>
            <a:p/>
          </p:txBody>
        </p:sp>
        <p:sp>
          <p:nvSpPr>
            <p:cNvPr id="52" name="rc52"/>
            <p:cNvSpPr/>
            <p:nvPr/>
          </p:nvSpPr>
          <p:spPr>
            <a:xfrm>
              <a:off x="4649521" y="4880751"/>
              <a:ext cx="215906" cy="169860"/>
            </a:xfrm>
            <a:prstGeom prst="rect">
              <a:avLst/>
            </a:prstGeom>
            <a:solidFill>
              <a:srgbClr val="0058AB">
                <a:alpha val="100000"/>
              </a:srgbClr>
            </a:solidFill>
          </p:spPr>
          <p:txBody>
            <a:bodyPr/>
            <a:lstStyle/>
            <a:p/>
          </p:txBody>
        </p:sp>
        <p:sp>
          <p:nvSpPr>
            <p:cNvPr id="53" name="rc53"/>
            <p:cNvSpPr/>
            <p:nvPr/>
          </p:nvSpPr>
          <p:spPr>
            <a:xfrm>
              <a:off x="4889417" y="4881249"/>
              <a:ext cx="215906" cy="169362"/>
            </a:xfrm>
            <a:prstGeom prst="rect">
              <a:avLst/>
            </a:prstGeom>
            <a:solidFill>
              <a:srgbClr val="0058AB">
                <a:alpha val="100000"/>
              </a:srgbClr>
            </a:solidFill>
          </p:spPr>
          <p:txBody>
            <a:bodyPr/>
            <a:lstStyle/>
            <a:p/>
          </p:txBody>
        </p:sp>
        <p:sp>
          <p:nvSpPr>
            <p:cNvPr id="54" name="rc54"/>
            <p:cNvSpPr/>
            <p:nvPr/>
          </p:nvSpPr>
          <p:spPr>
            <a:xfrm>
              <a:off x="5129313" y="4881871"/>
              <a:ext cx="215906" cy="168740"/>
            </a:xfrm>
            <a:prstGeom prst="rect">
              <a:avLst/>
            </a:prstGeom>
            <a:solidFill>
              <a:srgbClr val="0058AB">
                <a:alpha val="100000"/>
              </a:srgbClr>
            </a:solidFill>
          </p:spPr>
          <p:txBody>
            <a:bodyPr/>
            <a:lstStyle/>
            <a:p/>
          </p:txBody>
        </p:sp>
        <p:sp>
          <p:nvSpPr>
            <p:cNvPr id="55" name="rc55"/>
            <p:cNvSpPr/>
            <p:nvPr/>
          </p:nvSpPr>
          <p:spPr>
            <a:xfrm>
              <a:off x="5369210" y="4882742"/>
              <a:ext cx="215906" cy="167869"/>
            </a:xfrm>
            <a:prstGeom prst="rect">
              <a:avLst/>
            </a:prstGeom>
            <a:solidFill>
              <a:srgbClr val="0058AB">
                <a:alpha val="100000"/>
              </a:srgbClr>
            </a:solidFill>
          </p:spPr>
          <p:txBody>
            <a:bodyPr/>
            <a:lstStyle/>
            <a:p/>
          </p:txBody>
        </p:sp>
        <p:sp>
          <p:nvSpPr>
            <p:cNvPr id="56" name="rc56"/>
            <p:cNvSpPr/>
            <p:nvPr/>
          </p:nvSpPr>
          <p:spPr>
            <a:xfrm>
              <a:off x="5609106" y="4883862"/>
              <a:ext cx="215906" cy="166749"/>
            </a:xfrm>
            <a:prstGeom prst="rect">
              <a:avLst/>
            </a:prstGeom>
            <a:solidFill>
              <a:srgbClr val="0058AB">
                <a:alpha val="100000"/>
              </a:srgbClr>
            </a:solidFill>
          </p:spPr>
          <p:txBody>
            <a:bodyPr/>
            <a:lstStyle/>
            <a:p/>
          </p:txBody>
        </p:sp>
        <p:sp>
          <p:nvSpPr>
            <p:cNvPr id="57" name="rc57"/>
            <p:cNvSpPr/>
            <p:nvPr/>
          </p:nvSpPr>
          <p:spPr>
            <a:xfrm>
              <a:off x="5849003" y="4884733"/>
              <a:ext cx="215906" cy="165878"/>
            </a:xfrm>
            <a:prstGeom prst="rect">
              <a:avLst/>
            </a:prstGeom>
            <a:solidFill>
              <a:srgbClr val="0058AB">
                <a:alpha val="100000"/>
              </a:srgbClr>
            </a:solidFill>
          </p:spPr>
          <p:txBody>
            <a:bodyPr/>
            <a:lstStyle/>
            <a:p/>
          </p:txBody>
        </p:sp>
        <p:sp>
          <p:nvSpPr>
            <p:cNvPr id="58" name="rc58"/>
            <p:cNvSpPr/>
            <p:nvPr/>
          </p:nvSpPr>
          <p:spPr>
            <a:xfrm>
              <a:off x="6088899" y="4885479"/>
              <a:ext cx="215906" cy="165131"/>
            </a:xfrm>
            <a:prstGeom prst="rect">
              <a:avLst/>
            </a:prstGeom>
            <a:solidFill>
              <a:srgbClr val="0058AB">
                <a:alpha val="100000"/>
              </a:srgbClr>
            </a:solidFill>
          </p:spPr>
          <p:txBody>
            <a:bodyPr/>
            <a:lstStyle/>
            <a:p/>
          </p:txBody>
        </p:sp>
        <p:sp>
          <p:nvSpPr>
            <p:cNvPr id="59" name="rc59"/>
            <p:cNvSpPr/>
            <p:nvPr/>
          </p:nvSpPr>
          <p:spPr>
            <a:xfrm>
              <a:off x="6328796" y="4886724"/>
              <a:ext cx="215906" cy="163887"/>
            </a:xfrm>
            <a:prstGeom prst="rect">
              <a:avLst/>
            </a:prstGeom>
            <a:solidFill>
              <a:srgbClr val="0058AB">
                <a:alpha val="100000"/>
              </a:srgbClr>
            </a:solidFill>
          </p:spPr>
          <p:txBody>
            <a:bodyPr/>
            <a:lstStyle/>
            <a:p/>
          </p:txBody>
        </p:sp>
        <p:sp>
          <p:nvSpPr>
            <p:cNvPr id="60" name="rc60"/>
            <p:cNvSpPr/>
            <p:nvPr/>
          </p:nvSpPr>
          <p:spPr>
            <a:xfrm>
              <a:off x="6568692" y="4887471"/>
              <a:ext cx="215906" cy="163140"/>
            </a:xfrm>
            <a:prstGeom prst="rect">
              <a:avLst/>
            </a:prstGeom>
            <a:solidFill>
              <a:srgbClr val="0058AB">
                <a:alpha val="100000"/>
              </a:srgbClr>
            </a:solidFill>
          </p:spPr>
          <p:txBody>
            <a:bodyPr/>
            <a:lstStyle/>
            <a:p/>
          </p:txBody>
        </p:sp>
        <p:sp>
          <p:nvSpPr>
            <p:cNvPr id="61" name="rc61"/>
            <p:cNvSpPr/>
            <p:nvPr/>
          </p:nvSpPr>
          <p:spPr>
            <a:xfrm>
              <a:off x="6808589" y="4887844"/>
              <a:ext cx="215906" cy="162767"/>
            </a:xfrm>
            <a:prstGeom prst="rect">
              <a:avLst/>
            </a:prstGeom>
            <a:solidFill>
              <a:srgbClr val="0058AB">
                <a:alpha val="100000"/>
              </a:srgbClr>
            </a:solidFill>
          </p:spPr>
          <p:txBody>
            <a:bodyPr/>
            <a:lstStyle/>
            <a:p/>
          </p:txBody>
        </p:sp>
        <p:sp>
          <p:nvSpPr>
            <p:cNvPr id="62" name="rc62"/>
            <p:cNvSpPr/>
            <p:nvPr/>
          </p:nvSpPr>
          <p:spPr>
            <a:xfrm>
              <a:off x="7048485" y="4234783"/>
              <a:ext cx="215906" cy="815828"/>
            </a:xfrm>
            <a:prstGeom prst="rect">
              <a:avLst/>
            </a:prstGeom>
            <a:solidFill>
              <a:srgbClr val="0058AB">
                <a:alpha val="100000"/>
              </a:srgbClr>
            </a:solidFill>
          </p:spPr>
          <p:txBody>
            <a:bodyPr/>
            <a:lstStyle/>
            <a:p/>
          </p:txBody>
        </p:sp>
        <p:sp>
          <p:nvSpPr>
            <p:cNvPr id="63" name="rc63"/>
            <p:cNvSpPr/>
            <p:nvPr/>
          </p:nvSpPr>
          <p:spPr>
            <a:xfrm>
              <a:off x="7288381" y="4400537"/>
              <a:ext cx="215906" cy="650074"/>
            </a:xfrm>
            <a:prstGeom prst="rect">
              <a:avLst/>
            </a:prstGeom>
            <a:solidFill>
              <a:srgbClr val="0058AB">
                <a:alpha val="100000"/>
              </a:srgbClr>
            </a:solidFill>
          </p:spPr>
          <p:txBody>
            <a:bodyPr/>
            <a:lstStyle/>
            <a:p/>
          </p:txBody>
        </p:sp>
        <p:sp>
          <p:nvSpPr>
            <p:cNvPr id="64" name="rc64"/>
            <p:cNvSpPr/>
            <p:nvPr/>
          </p:nvSpPr>
          <p:spPr>
            <a:xfrm>
              <a:off x="8487864" y="4967734"/>
              <a:ext cx="215906" cy="82876"/>
            </a:xfrm>
            <a:prstGeom prst="rect">
              <a:avLst/>
            </a:prstGeom>
            <a:solidFill>
              <a:srgbClr val="69DBFF">
                <a:alpha val="100000"/>
              </a:srgbClr>
            </a:solidFill>
          </p:spPr>
          <p:txBody>
            <a:bodyPr/>
            <a:lstStyle/>
            <a:p/>
          </p:txBody>
        </p:sp>
        <p:sp>
          <p:nvSpPr>
            <p:cNvPr id="65" name="pl65"/>
            <p:cNvSpPr/>
            <p:nvPr/>
          </p:nvSpPr>
          <p:spPr>
            <a:xfrm>
              <a:off x="6196853" y="4884733"/>
              <a:ext cx="2398964" cy="82939"/>
            </a:xfrm>
            <a:custGeom>
              <a:avLst/>
              <a:pathLst>
                <a:path w="2398964" h="82939">
                  <a:moveTo>
                    <a:pt x="0" y="0"/>
                  </a:moveTo>
                  <a:lnTo>
                    <a:pt x="239896" y="8293"/>
                  </a:lnTo>
                  <a:lnTo>
                    <a:pt x="479792" y="16587"/>
                  </a:lnTo>
                  <a:lnTo>
                    <a:pt x="719689" y="24881"/>
                  </a:lnTo>
                  <a:lnTo>
                    <a:pt x="959585" y="33175"/>
                  </a:lnTo>
                  <a:lnTo>
                    <a:pt x="1199482" y="41469"/>
                  </a:lnTo>
                  <a:lnTo>
                    <a:pt x="1439378" y="49763"/>
                  </a:lnTo>
                  <a:lnTo>
                    <a:pt x="1679275" y="58057"/>
                  </a:lnTo>
                  <a:lnTo>
                    <a:pt x="1919171" y="66351"/>
                  </a:lnTo>
                  <a:lnTo>
                    <a:pt x="2159067" y="74645"/>
                  </a:lnTo>
                  <a:lnTo>
                    <a:pt x="2398964" y="82939"/>
                  </a:lnTo>
                </a:path>
              </a:pathLst>
            </a:custGeom>
            <a:ln w="13550" cap="flat">
              <a:solidFill>
                <a:srgbClr val="000000">
                  <a:alpha val="100000"/>
                </a:srgbClr>
              </a:solidFill>
              <a:prstDash val="solid"/>
              <a:round/>
            </a:ln>
          </p:spPr>
          <p:txBody>
            <a:bodyPr/>
            <a:lstStyle/>
            <a:p/>
          </p:txBody>
        </p:sp>
        <p:sp>
          <p:nvSpPr>
            <p:cNvPr id="66" name="pt66"/>
            <p:cNvSpPr/>
            <p:nvPr/>
          </p:nvSpPr>
          <p:spPr>
            <a:xfrm>
              <a:off x="6172027" y="48599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8682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8764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8847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8930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901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9096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9179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9262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9345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9428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487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5043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12770" y="1330710"/>
              <a:ext cx="61692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Nicaragua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423%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423%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Nicaragua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3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5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6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7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09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9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0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4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33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46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16283"/>
              <a:ext cx="239888" cy="1291738"/>
            </a:xfrm>
            <a:prstGeom prst="rect">
              <a:avLst/>
            </a:prstGeom>
            <a:solidFill>
              <a:srgbClr val="80BD41">
                <a:alpha val="100000"/>
              </a:srgbClr>
            </a:solidFill>
          </p:spPr>
          <p:txBody>
            <a:bodyPr/>
            <a:lstStyle/>
            <a:p/>
          </p:txBody>
        </p:sp>
        <p:sp>
          <p:nvSpPr>
            <p:cNvPr id="28" name="rc28"/>
            <p:cNvSpPr/>
            <p:nvPr/>
          </p:nvSpPr>
          <p:spPr>
            <a:xfrm>
              <a:off x="1296273" y="2976310"/>
              <a:ext cx="239888" cy="39972"/>
            </a:xfrm>
            <a:prstGeom prst="rect">
              <a:avLst/>
            </a:prstGeom>
            <a:solidFill>
              <a:srgbClr val="1CABE2">
                <a:alpha val="100000"/>
              </a:srgbClr>
            </a:solidFill>
          </p:spPr>
          <p:txBody>
            <a:bodyPr/>
            <a:lstStyle/>
            <a:p/>
          </p:txBody>
        </p:sp>
        <p:sp>
          <p:nvSpPr>
            <p:cNvPr id="29" name="rc29"/>
            <p:cNvSpPr/>
            <p:nvPr/>
          </p:nvSpPr>
          <p:spPr>
            <a:xfrm>
              <a:off x="1562816" y="3103363"/>
              <a:ext cx="239888" cy="1204658"/>
            </a:xfrm>
            <a:prstGeom prst="rect">
              <a:avLst/>
            </a:prstGeom>
            <a:solidFill>
              <a:srgbClr val="80BD41">
                <a:alpha val="100000"/>
              </a:srgbClr>
            </a:solidFill>
          </p:spPr>
          <p:txBody>
            <a:bodyPr/>
            <a:lstStyle/>
            <a:p/>
          </p:txBody>
        </p:sp>
        <p:sp>
          <p:nvSpPr>
            <p:cNvPr id="30" name="rc30"/>
            <p:cNvSpPr/>
            <p:nvPr/>
          </p:nvSpPr>
          <p:spPr>
            <a:xfrm>
              <a:off x="1562816" y="2998593"/>
              <a:ext cx="239888" cy="104769"/>
            </a:xfrm>
            <a:prstGeom prst="rect">
              <a:avLst/>
            </a:prstGeom>
            <a:solidFill>
              <a:srgbClr val="1CABE2">
                <a:alpha val="100000"/>
              </a:srgbClr>
            </a:solidFill>
          </p:spPr>
          <p:txBody>
            <a:bodyPr/>
            <a:lstStyle/>
            <a:p/>
          </p:txBody>
        </p:sp>
        <p:sp>
          <p:nvSpPr>
            <p:cNvPr id="31" name="rc31"/>
            <p:cNvSpPr/>
            <p:nvPr/>
          </p:nvSpPr>
          <p:spPr>
            <a:xfrm>
              <a:off x="1829360" y="3172851"/>
              <a:ext cx="239888" cy="1135170"/>
            </a:xfrm>
            <a:prstGeom prst="rect">
              <a:avLst/>
            </a:prstGeom>
            <a:solidFill>
              <a:srgbClr val="80BD41">
                <a:alpha val="100000"/>
              </a:srgbClr>
            </a:solidFill>
          </p:spPr>
          <p:txBody>
            <a:bodyPr/>
            <a:lstStyle/>
            <a:p/>
          </p:txBody>
        </p:sp>
        <p:sp>
          <p:nvSpPr>
            <p:cNvPr id="32" name="rc32"/>
            <p:cNvSpPr/>
            <p:nvPr/>
          </p:nvSpPr>
          <p:spPr>
            <a:xfrm>
              <a:off x="1829360" y="3018042"/>
              <a:ext cx="239888" cy="154809"/>
            </a:xfrm>
            <a:prstGeom prst="rect">
              <a:avLst/>
            </a:prstGeom>
            <a:solidFill>
              <a:srgbClr val="1CABE2">
                <a:alpha val="100000"/>
              </a:srgbClr>
            </a:solidFill>
          </p:spPr>
          <p:txBody>
            <a:bodyPr/>
            <a:lstStyle/>
            <a:p/>
          </p:txBody>
        </p:sp>
        <p:sp>
          <p:nvSpPr>
            <p:cNvPr id="33" name="rc33"/>
            <p:cNvSpPr/>
            <p:nvPr/>
          </p:nvSpPr>
          <p:spPr>
            <a:xfrm>
              <a:off x="2095903" y="3199434"/>
              <a:ext cx="239888" cy="1108586"/>
            </a:xfrm>
            <a:prstGeom prst="rect">
              <a:avLst/>
            </a:prstGeom>
            <a:solidFill>
              <a:srgbClr val="80BD41">
                <a:alpha val="100000"/>
              </a:srgbClr>
            </a:solidFill>
          </p:spPr>
          <p:txBody>
            <a:bodyPr/>
            <a:lstStyle/>
            <a:p/>
          </p:txBody>
        </p:sp>
        <p:sp>
          <p:nvSpPr>
            <p:cNvPr id="34" name="rc34"/>
            <p:cNvSpPr/>
            <p:nvPr/>
          </p:nvSpPr>
          <p:spPr>
            <a:xfrm>
              <a:off x="2095903" y="3018921"/>
              <a:ext cx="239888" cy="180513"/>
            </a:xfrm>
            <a:prstGeom prst="rect">
              <a:avLst/>
            </a:prstGeom>
            <a:solidFill>
              <a:srgbClr val="1CABE2">
                <a:alpha val="100000"/>
              </a:srgbClr>
            </a:solidFill>
          </p:spPr>
          <p:txBody>
            <a:bodyPr/>
            <a:lstStyle/>
            <a:p/>
          </p:txBody>
        </p:sp>
        <p:sp>
          <p:nvSpPr>
            <p:cNvPr id="35" name="rc35"/>
            <p:cNvSpPr/>
            <p:nvPr/>
          </p:nvSpPr>
          <p:spPr>
            <a:xfrm>
              <a:off x="2362446" y="3273516"/>
              <a:ext cx="239888" cy="1034505"/>
            </a:xfrm>
            <a:prstGeom prst="rect">
              <a:avLst/>
            </a:prstGeom>
            <a:solidFill>
              <a:srgbClr val="80BD41">
                <a:alpha val="100000"/>
              </a:srgbClr>
            </a:solidFill>
          </p:spPr>
          <p:txBody>
            <a:bodyPr/>
            <a:lstStyle/>
            <a:p/>
          </p:txBody>
        </p:sp>
        <p:sp>
          <p:nvSpPr>
            <p:cNvPr id="36" name="rc36"/>
            <p:cNvSpPr/>
            <p:nvPr/>
          </p:nvSpPr>
          <p:spPr>
            <a:xfrm>
              <a:off x="2362446" y="3014914"/>
              <a:ext cx="239888" cy="258601"/>
            </a:xfrm>
            <a:prstGeom prst="rect">
              <a:avLst/>
            </a:prstGeom>
            <a:solidFill>
              <a:srgbClr val="1CABE2">
                <a:alpha val="100000"/>
              </a:srgbClr>
            </a:solidFill>
          </p:spPr>
          <p:txBody>
            <a:bodyPr/>
            <a:lstStyle/>
            <a:p/>
          </p:txBody>
        </p:sp>
        <p:sp>
          <p:nvSpPr>
            <p:cNvPr id="37" name="rc37"/>
            <p:cNvSpPr/>
            <p:nvPr/>
          </p:nvSpPr>
          <p:spPr>
            <a:xfrm>
              <a:off x="2628989" y="3104536"/>
              <a:ext cx="239888" cy="1203485"/>
            </a:xfrm>
            <a:prstGeom prst="rect">
              <a:avLst/>
            </a:prstGeom>
            <a:solidFill>
              <a:srgbClr val="80BD41">
                <a:alpha val="100000"/>
              </a:srgbClr>
            </a:solidFill>
          </p:spPr>
          <p:txBody>
            <a:bodyPr/>
            <a:lstStyle/>
            <a:p/>
          </p:txBody>
        </p:sp>
        <p:sp>
          <p:nvSpPr>
            <p:cNvPr id="38" name="rc38"/>
            <p:cNvSpPr/>
            <p:nvPr/>
          </p:nvSpPr>
          <p:spPr>
            <a:xfrm>
              <a:off x="2628989" y="2999863"/>
              <a:ext cx="239888" cy="104672"/>
            </a:xfrm>
            <a:prstGeom prst="rect">
              <a:avLst/>
            </a:prstGeom>
            <a:solidFill>
              <a:srgbClr val="1CABE2">
                <a:alpha val="100000"/>
              </a:srgbClr>
            </a:solidFill>
          </p:spPr>
          <p:txBody>
            <a:bodyPr/>
            <a:lstStyle/>
            <a:p/>
          </p:txBody>
        </p:sp>
        <p:sp>
          <p:nvSpPr>
            <p:cNvPr id="39" name="rc39"/>
            <p:cNvSpPr/>
            <p:nvPr/>
          </p:nvSpPr>
          <p:spPr>
            <a:xfrm>
              <a:off x="2895532" y="3068472"/>
              <a:ext cx="239888" cy="1239549"/>
            </a:xfrm>
            <a:prstGeom prst="rect">
              <a:avLst/>
            </a:prstGeom>
            <a:solidFill>
              <a:srgbClr val="80BD41">
                <a:alpha val="100000"/>
              </a:srgbClr>
            </a:solidFill>
          </p:spPr>
          <p:txBody>
            <a:bodyPr/>
            <a:lstStyle/>
            <a:p/>
          </p:txBody>
        </p:sp>
        <p:sp>
          <p:nvSpPr>
            <p:cNvPr id="40" name="rc40"/>
            <p:cNvSpPr/>
            <p:nvPr/>
          </p:nvSpPr>
          <p:spPr>
            <a:xfrm>
              <a:off x="2895532" y="2989308"/>
              <a:ext cx="239888" cy="79163"/>
            </a:xfrm>
            <a:prstGeom prst="rect">
              <a:avLst/>
            </a:prstGeom>
            <a:solidFill>
              <a:srgbClr val="1CABE2">
                <a:alpha val="100000"/>
              </a:srgbClr>
            </a:solidFill>
          </p:spPr>
          <p:txBody>
            <a:bodyPr/>
            <a:lstStyle/>
            <a:p/>
          </p:txBody>
        </p:sp>
        <p:sp>
          <p:nvSpPr>
            <p:cNvPr id="41" name="rc41"/>
            <p:cNvSpPr/>
            <p:nvPr/>
          </p:nvSpPr>
          <p:spPr>
            <a:xfrm>
              <a:off x="3162075" y="2995759"/>
              <a:ext cx="239888" cy="1312262"/>
            </a:xfrm>
            <a:prstGeom prst="rect">
              <a:avLst/>
            </a:prstGeom>
            <a:solidFill>
              <a:srgbClr val="80BD41">
                <a:alpha val="100000"/>
              </a:srgbClr>
            </a:solidFill>
          </p:spPr>
          <p:txBody>
            <a:bodyPr/>
            <a:lstStyle/>
            <a:p/>
          </p:txBody>
        </p:sp>
        <p:sp>
          <p:nvSpPr>
            <p:cNvPr id="42" name="rc42"/>
            <p:cNvSpPr/>
            <p:nvPr/>
          </p:nvSpPr>
          <p:spPr>
            <a:xfrm>
              <a:off x="3162075" y="2982467"/>
              <a:ext cx="239888" cy="13291"/>
            </a:xfrm>
            <a:prstGeom prst="rect">
              <a:avLst/>
            </a:prstGeom>
            <a:solidFill>
              <a:srgbClr val="1CABE2">
                <a:alpha val="100000"/>
              </a:srgbClr>
            </a:solidFill>
          </p:spPr>
          <p:txBody>
            <a:bodyPr/>
            <a:lstStyle/>
            <a:p/>
          </p:txBody>
        </p:sp>
        <p:sp>
          <p:nvSpPr>
            <p:cNvPr id="43" name="rc43"/>
            <p:cNvSpPr/>
            <p:nvPr/>
          </p:nvSpPr>
          <p:spPr>
            <a:xfrm>
              <a:off x="3428618" y="2990481"/>
              <a:ext cx="239888" cy="1317540"/>
            </a:xfrm>
            <a:prstGeom prst="rect">
              <a:avLst/>
            </a:prstGeom>
            <a:solidFill>
              <a:srgbClr val="80BD41">
                <a:alpha val="100000"/>
              </a:srgbClr>
            </a:solidFill>
          </p:spPr>
          <p:txBody>
            <a:bodyPr/>
            <a:lstStyle/>
            <a:p/>
          </p:txBody>
        </p:sp>
        <p:sp>
          <p:nvSpPr>
            <p:cNvPr id="44" name="rc44"/>
            <p:cNvSpPr/>
            <p:nvPr/>
          </p:nvSpPr>
          <p:spPr>
            <a:xfrm>
              <a:off x="3428618" y="2977189"/>
              <a:ext cx="239888" cy="13291"/>
            </a:xfrm>
            <a:prstGeom prst="rect">
              <a:avLst/>
            </a:prstGeom>
            <a:solidFill>
              <a:srgbClr val="1CABE2">
                <a:alpha val="100000"/>
              </a:srgbClr>
            </a:solidFill>
          </p:spPr>
          <p:txBody>
            <a:bodyPr/>
            <a:lstStyle/>
            <a:p/>
          </p:txBody>
        </p:sp>
        <p:sp>
          <p:nvSpPr>
            <p:cNvPr id="45" name="rc45"/>
            <p:cNvSpPr/>
            <p:nvPr/>
          </p:nvSpPr>
          <p:spPr>
            <a:xfrm>
              <a:off x="3695161" y="2985497"/>
              <a:ext cx="239888" cy="1322524"/>
            </a:xfrm>
            <a:prstGeom prst="rect">
              <a:avLst/>
            </a:prstGeom>
            <a:solidFill>
              <a:srgbClr val="80BD41">
                <a:alpha val="100000"/>
              </a:srgbClr>
            </a:solidFill>
          </p:spPr>
          <p:txBody>
            <a:bodyPr/>
            <a:lstStyle/>
            <a:p/>
          </p:txBody>
        </p:sp>
        <p:sp>
          <p:nvSpPr>
            <p:cNvPr id="46" name="rc46"/>
            <p:cNvSpPr/>
            <p:nvPr/>
          </p:nvSpPr>
          <p:spPr>
            <a:xfrm>
              <a:off x="3695161" y="2972107"/>
              <a:ext cx="239888" cy="13389"/>
            </a:xfrm>
            <a:prstGeom prst="rect">
              <a:avLst/>
            </a:prstGeom>
            <a:solidFill>
              <a:srgbClr val="1CABE2">
                <a:alpha val="100000"/>
              </a:srgbClr>
            </a:solidFill>
          </p:spPr>
          <p:txBody>
            <a:bodyPr/>
            <a:lstStyle/>
            <a:p/>
          </p:txBody>
        </p:sp>
        <p:sp>
          <p:nvSpPr>
            <p:cNvPr id="47" name="rc47"/>
            <p:cNvSpPr/>
            <p:nvPr/>
          </p:nvSpPr>
          <p:spPr>
            <a:xfrm>
              <a:off x="3961705" y="2980219"/>
              <a:ext cx="239888" cy="1327802"/>
            </a:xfrm>
            <a:prstGeom prst="rect">
              <a:avLst/>
            </a:prstGeom>
            <a:solidFill>
              <a:srgbClr val="80BD41">
                <a:alpha val="100000"/>
              </a:srgbClr>
            </a:solidFill>
          </p:spPr>
          <p:txBody>
            <a:bodyPr/>
            <a:lstStyle/>
            <a:p/>
          </p:txBody>
        </p:sp>
        <p:sp>
          <p:nvSpPr>
            <p:cNvPr id="48" name="rc48"/>
            <p:cNvSpPr/>
            <p:nvPr/>
          </p:nvSpPr>
          <p:spPr>
            <a:xfrm>
              <a:off x="3961705" y="2966830"/>
              <a:ext cx="239888" cy="13389"/>
            </a:xfrm>
            <a:prstGeom prst="rect">
              <a:avLst/>
            </a:prstGeom>
            <a:solidFill>
              <a:srgbClr val="1CABE2">
                <a:alpha val="100000"/>
              </a:srgbClr>
            </a:solidFill>
          </p:spPr>
          <p:txBody>
            <a:bodyPr/>
            <a:lstStyle/>
            <a:p/>
          </p:txBody>
        </p:sp>
        <p:sp>
          <p:nvSpPr>
            <p:cNvPr id="49" name="rc49"/>
            <p:cNvSpPr/>
            <p:nvPr/>
          </p:nvSpPr>
          <p:spPr>
            <a:xfrm>
              <a:off x="4228248" y="2981587"/>
              <a:ext cx="239888" cy="1326433"/>
            </a:xfrm>
            <a:prstGeom prst="rect">
              <a:avLst/>
            </a:prstGeom>
            <a:solidFill>
              <a:srgbClr val="80BD41">
                <a:alpha val="100000"/>
              </a:srgbClr>
            </a:solidFill>
          </p:spPr>
          <p:txBody>
            <a:bodyPr/>
            <a:lstStyle/>
            <a:p/>
          </p:txBody>
        </p:sp>
        <p:sp>
          <p:nvSpPr>
            <p:cNvPr id="50" name="rc50"/>
            <p:cNvSpPr/>
            <p:nvPr/>
          </p:nvSpPr>
          <p:spPr>
            <a:xfrm>
              <a:off x="4228248" y="2968198"/>
              <a:ext cx="239888" cy="13389"/>
            </a:xfrm>
            <a:prstGeom prst="rect">
              <a:avLst/>
            </a:prstGeom>
            <a:solidFill>
              <a:srgbClr val="1CABE2">
                <a:alpha val="100000"/>
              </a:srgbClr>
            </a:solidFill>
          </p:spPr>
          <p:txBody>
            <a:bodyPr/>
            <a:lstStyle/>
            <a:p/>
          </p:txBody>
        </p:sp>
        <p:sp>
          <p:nvSpPr>
            <p:cNvPr id="51" name="rc51"/>
            <p:cNvSpPr/>
            <p:nvPr/>
          </p:nvSpPr>
          <p:spPr>
            <a:xfrm>
              <a:off x="4494791" y="2981196"/>
              <a:ext cx="239888" cy="1326824"/>
            </a:xfrm>
            <a:prstGeom prst="rect">
              <a:avLst/>
            </a:prstGeom>
            <a:solidFill>
              <a:srgbClr val="80BD41">
                <a:alpha val="100000"/>
              </a:srgbClr>
            </a:solidFill>
          </p:spPr>
          <p:txBody>
            <a:bodyPr/>
            <a:lstStyle/>
            <a:p/>
          </p:txBody>
        </p:sp>
        <p:sp>
          <p:nvSpPr>
            <p:cNvPr id="52" name="rc52"/>
            <p:cNvSpPr/>
            <p:nvPr/>
          </p:nvSpPr>
          <p:spPr>
            <a:xfrm>
              <a:off x="4494791" y="2967807"/>
              <a:ext cx="239888" cy="13389"/>
            </a:xfrm>
            <a:prstGeom prst="rect">
              <a:avLst/>
            </a:prstGeom>
            <a:solidFill>
              <a:srgbClr val="1CABE2">
                <a:alpha val="100000"/>
              </a:srgbClr>
            </a:solidFill>
          </p:spPr>
          <p:txBody>
            <a:bodyPr/>
            <a:lstStyle/>
            <a:p/>
          </p:txBody>
        </p:sp>
        <p:sp>
          <p:nvSpPr>
            <p:cNvPr id="53" name="rc53"/>
            <p:cNvSpPr/>
            <p:nvPr/>
          </p:nvSpPr>
          <p:spPr>
            <a:xfrm>
              <a:off x="4761334" y="2985399"/>
              <a:ext cx="239888" cy="1322622"/>
            </a:xfrm>
            <a:prstGeom prst="rect">
              <a:avLst/>
            </a:prstGeom>
            <a:solidFill>
              <a:srgbClr val="80BD41">
                <a:alpha val="100000"/>
              </a:srgbClr>
            </a:solidFill>
          </p:spPr>
          <p:txBody>
            <a:bodyPr/>
            <a:lstStyle/>
            <a:p/>
          </p:txBody>
        </p:sp>
        <p:sp>
          <p:nvSpPr>
            <p:cNvPr id="54" name="rc54"/>
            <p:cNvSpPr/>
            <p:nvPr/>
          </p:nvSpPr>
          <p:spPr>
            <a:xfrm>
              <a:off x="4761334" y="2972009"/>
              <a:ext cx="239888" cy="13389"/>
            </a:xfrm>
            <a:prstGeom prst="rect">
              <a:avLst/>
            </a:prstGeom>
            <a:solidFill>
              <a:srgbClr val="1CABE2">
                <a:alpha val="100000"/>
              </a:srgbClr>
            </a:solidFill>
          </p:spPr>
          <p:txBody>
            <a:bodyPr/>
            <a:lstStyle/>
            <a:p/>
          </p:txBody>
        </p:sp>
        <p:sp>
          <p:nvSpPr>
            <p:cNvPr id="55" name="rc55"/>
            <p:cNvSpPr/>
            <p:nvPr/>
          </p:nvSpPr>
          <p:spPr>
            <a:xfrm>
              <a:off x="5027877" y="2987451"/>
              <a:ext cx="239888" cy="1320569"/>
            </a:xfrm>
            <a:prstGeom prst="rect">
              <a:avLst/>
            </a:prstGeom>
            <a:solidFill>
              <a:srgbClr val="80BD41">
                <a:alpha val="100000"/>
              </a:srgbClr>
            </a:solidFill>
          </p:spPr>
          <p:txBody>
            <a:bodyPr/>
            <a:lstStyle/>
            <a:p/>
          </p:txBody>
        </p:sp>
        <p:sp>
          <p:nvSpPr>
            <p:cNvPr id="56" name="rc56"/>
            <p:cNvSpPr/>
            <p:nvPr/>
          </p:nvSpPr>
          <p:spPr>
            <a:xfrm>
              <a:off x="5027877" y="2974160"/>
              <a:ext cx="239888" cy="13291"/>
            </a:xfrm>
            <a:prstGeom prst="rect">
              <a:avLst/>
            </a:prstGeom>
            <a:solidFill>
              <a:srgbClr val="1CABE2">
                <a:alpha val="100000"/>
              </a:srgbClr>
            </a:solidFill>
          </p:spPr>
          <p:txBody>
            <a:bodyPr/>
            <a:lstStyle/>
            <a:p/>
          </p:txBody>
        </p:sp>
        <p:sp>
          <p:nvSpPr>
            <p:cNvPr id="57" name="rc57"/>
            <p:cNvSpPr/>
            <p:nvPr/>
          </p:nvSpPr>
          <p:spPr>
            <a:xfrm>
              <a:off x="5294420" y="2991263"/>
              <a:ext cx="239888" cy="1316758"/>
            </a:xfrm>
            <a:prstGeom prst="rect">
              <a:avLst/>
            </a:prstGeom>
            <a:solidFill>
              <a:srgbClr val="80BD41">
                <a:alpha val="100000"/>
              </a:srgbClr>
            </a:solidFill>
          </p:spPr>
          <p:txBody>
            <a:bodyPr/>
            <a:lstStyle/>
            <a:p/>
          </p:txBody>
        </p:sp>
        <p:sp>
          <p:nvSpPr>
            <p:cNvPr id="58" name="rc58"/>
            <p:cNvSpPr/>
            <p:nvPr/>
          </p:nvSpPr>
          <p:spPr>
            <a:xfrm>
              <a:off x="5294420" y="2977971"/>
              <a:ext cx="239888" cy="13291"/>
            </a:xfrm>
            <a:prstGeom prst="rect">
              <a:avLst/>
            </a:prstGeom>
            <a:solidFill>
              <a:srgbClr val="1CABE2">
                <a:alpha val="100000"/>
              </a:srgbClr>
            </a:solidFill>
          </p:spPr>
          <p:txBody>
            <a:bodyPr/>
            <a:lstStyle/>
            <a:p/>
          </p:txBody>
        </p:sp>
        <p:sp>
          <p:nvSpPr>
            <p:cNvPr id="59" name="rc59"/>
            <p:cNvSpPr/>
            <p:nvPr/>
          </p:nvSpPr>
          <p:spPr>
            <a:xfrm>
              <a:off x="5560963" y="2995954"/>
              <a:ext cx="239888" cy="1312067"/>
            </a:xfrm>
            <a:prstGeom prst="rect">
              <a:avLst/>
            </a:prstGeom>
            <a:solidFill>
              <a:srgbClr val="80BD41">
                <a:alpha val="100000"/>
              </a:srgbClr>
            </a:solidFill>
          </p:spPr>
          <p:txBody>
            <a:bodyPr/>
            <a:lstStyle/>
            <a:p/>
          </p:txBody>
        </p:sp>
        <p:sp>
          <p:nvSpPr>
            <p:cNvPr id="60" name="rc60"/>
            <p:cNvSpPr/>
            <p:nvPr/>
          </p:nvSpPr>
          <p:spPr>
            <a:xfrm>
              <a:off x="5560963" y="2982662"/>
              <a:ext cx="239888" cy="13291"/>
            </a:xfrm>
            <a:prstGeom prst="rect">
              <a:avLst/>
            </a:prstGeom>
            <a:solidFill>
              <a:srgbClr val="1CABE2">
                <a:alpha val="100000"/>
              </a:srgbClr>
            </a:solidFill>
          </p:spPr>
          <p:txBody>
            <a:bodyPr/>
            <a:lstStyle/>
            <a:p/>
          </p:txBody>
        </p:sp>
        <p:sp>
          <p:nvSpPr>
            <p:cNvPr id="61" name="rc61"/>
            <p:cNvSpPr/>
            <p:nvPr/>
          </p:nvSpPr>
          <p:spPr>
            <a:xfrm>
              <a:off x="5827506" y="3002600"/>
              <a:ext cx="239888" cy="1305421"/>
            </a:xfrm>
            <a:prstGeom prst="rect">
              <a:avLst/>
            </a:prstGeom>
            <a:solidFill>
              <a:srgbClr val="80BD41">
                <a:alpha val="100000"/>
              </a:srgbClr>
            </a:solidFill>
          </p:spPr>
          <p:txBody>
            <a:bodyPr/>
            <a:lstStyle/>
            <a:p/>
          </p:txBody>
        </p:sp>
        <p:sp>
          <p:nvSpPr>
            <p:cNvPr id="62" name="rc62"/>
            <p:cNvSpPr/>
            <p:nvPr/>
          </p:nvSpPr>
          <p:spPr>
            <a:xfrm>
              <a:off x="5827506" y="2989406"/>
              <a:ext cx="239888" cy="13193"/>
            </a:xfrm>
            <a:prstGeom prst="rect">
              <a:avLst/>
            </a:prstGeom>
            <a:solidFill>
              <a:srgbClr val="1CABE2">
                <a:alpha val="100000"/>
              </a:srgbClr>
            </a:solidFill>
          </p:spPr>
          <p:txBody>
            <a:bodyPr/>
            <a:lstStyle/>
            <a:p/>
          </p:txBody>
        </p:sp>
        <p:sp>
          <p:nvSpPr>
            <p:cNvPr id="63" name="rc63"/>
            <p:cNvSpPr/>
            <p:nvPr/>
          </p:nvSpPr>
          <p:spPr>
            <a:xfrm>
              <a:off x="6094049" y="3011396"/>
              <a:ext cx="239888" cy="1296625"/>
            </a:xfrm>
            <a:prstGeom prst="rect">
              <a:avLst/>
            </a:prstGeom>
            <a:solidFill>
              <a:srgbClr val="80BD41">
                <a:alpha val="100000"/>
              </a:srgbClr>
            </a:solidFill>
          </p:spPr>
          <p:txBody>
            <a:bodyPr/>
            <a:lstStyle/>
            <a:p/>
          </p:txBody>
        </p:sp>
        <p:sp>
          <p:nvSpPr>
            <p:cNvPr id="64" name="rc64"/>
            <p:cNvSpPr/>
            <p:nvPr/>
          </p:nvSpPr>
          <p:spPr>
            <a:xfrm>
              <a:off x="6094049" y="2998300"/>
              <a:ext cx="239888" cy="13096"/>
            </a:xfrm>
            <a:prstGeom prst="rect">
              <a:avLst/>
            </a:prstGeom>
            <a:solidFill>
              <a:srgbClr val="1CABE2">
                <a:alpha val="100000"/>
              </a:srgbClr>
            </a:solidFill>
          </p:spPr>
          <p:txBody>
            <a:bodyPr/>
            <a:lstStyle/>
            <a:p/>
          </p:txBody>
        </p:sp>
        <p:sp>
          <p:nvSpPr>
            <p:cNvPr id="65" name="rc65"/>
            <p:cNvSpPr/>
            <p:nvPr/>
          </p:nvSpPr>
          <p:spPr>
            <a:xfrm>
              <a:off x="6360593" y="3018726"/>
              <a:ext cx="239888" cy="1289295"/>
            </a:xfrm>
            <a:prstGeom prst="rect">
              <a:avLst/>
            </a:prstGeom>
            <a:solidFill>
              <a:srgbClr val="80BD41">
                <a:alpha val="100000"/>
              </a:srgbClr>
            </a:solidFill>
          </p:spPr>
          <p:txBody>
            <a:bodyPr/>
            <a:lstStyle/>
            <a:p/>
          </p:txBody>
        </p:sp>
        <p:sp>
          <p:nvSpPr>
            <p:cNvPr id="66" name="rc66"/>
            <p:cNvSpPr/>
            <p:nvPr/>
          </p:nvSpPr>
          <p:spPr>
            <a:xfrm>
              <a:off x="6360593" y="3005727"/>
              <a:ext cx="239888" cy="12998"/>
            </a:xfrm>
            <a:prstGeom prst="rect">
              <a:avLst/>
            </a:prstGeom>
            <a:solidFill>
              <a:srgbClr val="1CABE2">
                <a:alpha val="100000"/>
              </a:srgbClr>
            </a:solidFill>
          </p:spPr>
          <p:txBody>
            <a:bodyPr/>
            <a:lstStyle/>
            <a:p/>
          </p:txBody>
        </p:sp>
        <p:sp>
          <p:nvSpPr>
            <p:cNvPr id="67" name="rc67"/>
            <p:cNvSpPr/>
            <p:nvPr/>
          </p:nvSpPr>
          <p:spPr>
            <a:xfrm>
              <a:off x="6627136" y="3024394"/>
              <a:ext cx="239888" cy="1283626"/>
            </a:xfrm>
            <a:prstGeom prst="rect">
              <a:avLst/>
            </a:prstGeom>
            <a:solidFill>
              <a:srgbClr val="80BD41">
                <a:alpha val="100000"/>
              </a:srgbClr>
            </a:solidFill>
          </p:spPr>
          <p:txBody>
            <a:bodyPr/>
            <a:lstStyle/>
            <a:p/>
          </p:txBody>
        </p:sp>
        <p:sp>
          <p:nvSpPr>
            <p:cNvPr id="68" name="rc68"/>
            <p:cNvSpPr/>
            <p:nvPr/>
          </p:nvSpPr>
          <p:spPr>
            <a:xfrm>
              <a:off x="6627136" y="3011396"/>
              <a:ext cx="239888" cy="12998"/>
            </a:xfrm>
            <a:prstGeom prst="rect">
              <a:avLst/>
            </a:prstGeom>
            <a:solidFill>
              <a:srgbClr val="1CABE2">
                <a:alpha val="100000"/>
              </a:srgbClr>
            </a:solidFill>
          </p:spPr>
          <p:txBody>
            <a:bodyPr/>
            <a:lstStyle/>
            <a:p/>
          </p:txBody>
        </p:sp>
        <p:sp>
          <p:nvSpPr>
            <p:cNvPr id="69" name="rc69"/>
            <p:cNvSpPr/>
            <p:nvPr/>
          </p:nvSpPr>
          <p:spPr>
            <a:xfrm>
              <a:off x="6893679" y="3034168"/>
              <a:ext cx="239888" cy="1273853"/>
            </a:xfrm>
            <a:prstGeom prst="rect">
              <a:avLst/>
            </a:prstGeom>
            <a:solidFill>
              <a:srgbClr val="80BD41">
                <a:alpha val="100000"/>
              </a:srgbClr>
            </a:solidFill>
          </p:spPr>
          <p:txBody>
            <a:bodyPr/>
            <a:lstStyle/>
            <a:p/>
          </p:txBody>
        </p:sp>
        <p:sp>
          <p:nvSpPr>
            <p:cNvPr id="70" name="rc70"/>
            <p:cNvSpPr/>
            <p:nvPr/>
          </p:nvSpPr>
          <p:spPr>
            <a:xfrm>
              <a:off x="6893679" y="3021267"/>
              <a:ext cx="239888" cy="12900"/>
            </a:xfrm>
            <a:prstGeom prst="rect">
              <a:avLst/>
            </a:prstGeom>
            <a:solidFill>
              <a:srgbClr val="1CABE2">
                <a:alpha val="100000"/>
              </a:srgbClr>
            </a:solidFill>
          </p:spPr>
          <p:txBody>
            <a:bodyPr/>
            <a:lstStyle/>
            <a:p/>
          </p:txBody>
        </p:sp>
        <p:sp>
          <p:nvSpPr>
            <p:cNvPr id="71" name="rc71"/>
            <p:cNvSpPr/>
            <p:nvPr/>
          </p:nvSpPr>
          <p:spPr>
            <a:xfrm>
              <a:off x="7160222" y="3039641"/>
              <a:ext cx="239888" cy="1268380"/>
            </a:xfrm>
            <a:prstGeom prst="rect">
              <a:avLst/>
            </a:prstGeom>
            <a:solidFill>
              <a:srgbClr val="80BD41">
                <a:alpha val="100000"/>
              </a:srgbClr>
            </a:solidFill>
          </p:spPr>
          <p:txBody>
            <a:bodyPr/>
            <a:lstStyle/>
            <a:p/>
          </p:txBody>
        </p:sp>
        <p:sp>
          <p:nvSpPr>
            <p:cNvPr id="72" name="rc72"/>
            <p:cNvSpPr/>
            <p:nvPr/>
          </p:nvSpPr>
          <p:spPr>
            <a:xfrm>
              <a:off x="7160222" y="3026838"/>
              <a:ext cx="239888" cy="12803"/>
            </a:xfrm>
            <a:prstGeom prst="rect">
              <a:avLst/>
            </a:prstGeom>
            <a:solidFill>
              <a:srgbClr val="1CABE2">
                <a:alpha val="100000"/>
              </a:srgbClr>
            </a:solidFill>
          </p:spPr>
          <p:txBody>
            <a:bodyPr/>
            <a:lstStyle/>
            <a:p/>
          </p:txBody>
        </p:sp>
        <p:sp>
          <p:nvSpPr>
            <p:cNvPr id="73" name="rc73"/>
            <p:cNvSpPr/>
            <p:nvPr/>
          </p:nvSpPr>
          <p:spPr>
            <a:xfrm>
              <a:off x="7426765" y="3042475"/>
              <a:ext cx="239888" cy="1265546"/>
            </a:xfrm>
            <a:prstGeom prst="rect">
              <a:avLst/>
            </a:prstGeom>
            <a:solidFill>
              <a:srgbClr val="80BD41">
                <a:alpha val="100000"/>
              </a:srgbClr>
            </a:solidFill>
          </p:spPr>
          <p:txBody>
            <a:bodyPr/>
            <a:lstStyle/>
            <a:p/>
          </p:txBody>
        </p:sp>
        <p:sp>
          <p:nvSpPr>
            <p:cNvPr id="74" name="rc74"/>
            <p:cNvSpPr/>
            <p:nvPr/>
          </p:nvSpPr>
          <p:spPr>
            <a:xfrm>
              <a:off x="7426765" y="3029672"/>
              <a:ext cx="239888" cy="12803"/>
            </a:xfrm>
            <a:prstGeom prst="rect">
              <a:avLst/>
            </a:prstGeom>
            <a:solidFill>
              <a:srgbClr val="1CABE2">
                <a:alpha val="100000"/>
              </a:srgbClr>
            </a:solidFill>
          </p:spPr>
          <p:txBody>
            <a:bodyPr/>
            <a:lstStyle/>
            <a:p/>
          </p:txBody>
        </p:sp>
        <p:sp>
          <p:nvSpPr>
            <p:cNvPr id="75" name="rc75"/>
            <p:cNvSpPr/>
            <p:nvPr/>
          </p:nvSpPr>
          <p:spPr>
            <a:xfrm>
              <a:off x="7693308" y="3090560"/>
              <a:ext cx="239888" cy="1217461"/>
            </a:xfrm>
            <a:prstGeom prst="rect">
              <a:avLst/>
            </a:prstGeom>
            <a:solidFill>
              <a:srgbClr val="80BD41">
                <a:alpha val="100000"/>
              </a:srgbClr>
            </a:solidFill>
          </p:spPr>
          <p:txBody>
            <a:bodyPr/>
            <a:lstStyle/>
            <a:p/>
          </p:txBody>
        </p:sp>
        <p:sp>
          <p:nvSpPr>
            <p:cNvPr id="76" name="rc76"/>
            <p:cNvSpPr/>
            <p:nvPr/>
          </p:nvSpPr>
          <p:spPr>
            <a:xfrm>
              <a:off x="7693308" y="3026447"/>
              <a:ext cx="239888" cy="64112"/>
            </a:xfrm>
            <a:prstGeom prst="rect">
              <a:avLst/>
            </a:prstGeom>
            <a:solidFill>
              <a:srgbClr val="1CABE2">
                <a:alpha val="100000"/>
              </a:srgbClr>
            </a:solidFill>
          </p:spPr>
          <p:txBody>
            <a:bodyPr/>
            <a:lstStyle/>
            <a:p/>
          </p:txBody>
        </p:sp>
        <p:sp>
          <p:nvSpPr>
            <p:cNvPr id="77" name="rc77"/>
            <p:cNvSpPr/>
            <p:nvPr/>
          </p:nvSpPr>
          <p:spPr>
            <a:xfrm>
              <a:off x="7959851" y="3082741"/>
              <a:ext cx="239888" cy="1225280"/>
            </a:xfrm>
            <a:prstGeom prst="rect">
              <a:avLst/>
            </a:prstGeom>
            <a:solidFill>
              <a:srgbClr val="80BD41">
                <a:alpha val="100000"/>
              </a:srgbClr>
            </a:solidFill>
          </p:spPr>
          <p:txBody>
            <a:bodyPr/>
            <a:lstStyle/>
            <a:p/>
          </p:txBody>
        </p:sp>
        <p:sp>
          <p:nvSpPr>
            <p:cNvPr id="78" name="rc78"/>
            <p:cNvSpPr/>
            <p:nvPr/>
          </p:nvSpPr>
          <p:spPr>
            <a:xfrm>
              <a:off x="7959851" y="3031724"/>
              <a:ext cx="239888" cy="51016"/>
            </a:xfrm>
            <a:prstGeom prst="rect">
              <a:avLst/>
            </a:prstGeom>
            <a:solidFill>
              <a:srgbClr val="1CABE2">
                <a:alpha val="100000"/>
              </a:srgbClr>
            </a:solidFill>
          </p:spPr>
          <p:txBody>
            <a:bodyPr/>
            <a:lstStyle/>
            <a:p/>
          </p:txBody>
        </p:sp>
        <p:sp>
          <p:nvSpPr>
            <p:cNvPr id="79" name="pl79"/>
            <p:cNvSpPr/>
            <p:nvPr/>
          </p:nvSpPr>
          <p:spPr>
            <a:xfrm>
              <a:off x="1416218" y="2095023"/>
              <a:ext cx="6663577" cy="424716"/>
            </a:xfrm>
            <a:custGeom>
              <a:avLst/>
              <a:pathLst>
                <a:path w="6663577" h="424716">
                  <a:moveTo>
                    <a:pt x="0" y="44707"/>
                  </a:moveTo>
                  <a:lnTo>
                    <a:pt x="266543" y="156474"/>
                  </a:lnTo>
                  <a:lnTo>
                    <a:pt x="533086" y="245888"/>
                  </a:lnTo>
                  <a:lnTo>
                    <a:pt x="799629" y="290595"/>
                  </a:lnTo>
                  <a:lnTo>
                    <a:pt x="1066172" y="424716"/>
                  </a:lnTo>
                  <a:lnTo>
                    <a:pt x="1332715" y="156474"/>
                  </a:lnTo>
                  <a:lnTo>
                    <a:pt x="1599258" y="111767"/>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9414"/>
                  </a:lnTo>
                  <a:lnTo>
                    <a:pt x="6663577" y="6706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298664" y="28403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136.3</a:t>
              </a:r>
            </a:p>
          </p:txBody>
        </p:sp>
        <p:sp>
          <p:nvSpPr>
            <p:cNvPr id="92" name="tx92"/>
            <p:cNvSpPr/>
            <p:nvPr/>
          </p:nvSpPr>
          <p:spPr>
            <a:xfrm>
              <a:off x="2631380" y="2863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93" name="tx93"/>
            <p:cNvSpPr/>
            <p:nvPr/>
          </p:nvSpPr>
          <p:spPr>
            <a:xfrm>
              <a:off x="3964096" y="28308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137.2</a:t>
              </a:r>
            </a:p>
          </p:txBody>
        </p:sp>
        <p:sp>
          <p:nvSpPr>
            <p:cNvPr id="94" name="tx94"/>
            <p:cNvSpPr/>
            <p:nvPr/>
          </p:nvSpPr>
          <p:spPr>
            <a:xfrm>
              <a:off x="5296811" y="28419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136.1</a:t>
              </a:r>
            </a:p>
          </p:txBody>
        </p:sp>
        <p:sp>
          <p:nvSpPr>
            <p:cNvPr id="95" name="tx95"/>
            <p:cNvSpPr/>
            <p:nvPr/>
          </p:nvSpPr>
          <p:spPr>
            <a:xfrm>
              <a:off x="6362984" y="2869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133.2</a:t>
              </a:r>
            </a:p>
          </p:txBody>
        </p:sp>
        <p:sp>
          <p:nvSpPr>
            <p:cNvPr id="96" name="tx96"/>
            <p:cNvSpPr/>
            <p:nvPr/>
          </p:nvSpPr>
          <p:spPr>
            <a:xfrm>
              <a:off x="6629527" y="2875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132.7</a:t>
              </a:r>
            </a:p>
          </p:txBody>
        </p:sp>
        <p:sp>
          <p:nvSpPr>
            <p:cNvPr id="97" name="tx97"/>
            <p:cNvSpPr/>
            <p:nvPr/>
          </p:nvSpPr>
          <p:spPr>
            <a:xfrm>
              <a:off x="6896070" y="28852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131.7</a:t>
              </a:r>
            </a:p>
          </p:txBody>
        </p:sp>
        <p:sp>
          <p:nvSpPr>
            <p:cNvPr id="98" name="tx98"/>
            <p:cNvSpPr/>
            <p:nvPr/>
          </p:nvSpPr>
          <p:spPr>
            <a:xfrm>
              <a:off x="7162613" y="2890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99" name="tx99"/>
            <p:cNvSpPr/>
            <p:nvPr/>
          </p:nvSpPr>
          <p:spPr>
            <a:xfrm>
              <a:off x="7429156" y="2893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100" name="tx100"/>
            <p:cNvSpPr/>
            <p:nvPr/>
          </p:nvSpPr>
          <p:spPr>
            <a:xfrm>
              <a:off x="7695699" y="2890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101" name="tx101"/>
            <p:cNvSpPr/>
            <p:nvPr/>
          </p:nvSpPr>
          <p:spPr>
            <a:xfrm>
              <a:off x="7962242" y="2895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130.6</a:t>
              </a:r>
            </a:p>
          </p:txBody>
        </p:sp>
        <p:sp>
          <p:nvSpPr>
            <p:cNvPr id="102" name="pl102"/>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270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132.2</a:t>
              </a:r>
            </a:p>
          </p:txBody>
        </p:sp>
        <p:sp>
          <p:nvSpPr>
            <p:cNvPr id="114" name="tx114"/>
            <p:cNvSpPr/>
            <p:nvPr/>
          </p:nvSpPr>
          <p:spPr>
            <a:xfrm>
              <a:off x="1350915" y="29623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5" name="tx115"/>
            <p:cNvSpPr/>
            <p:nvPr/>
          </p:nvSpPr>
          <p:spPr>
            <a:xfrm>
              <a:off x="2631380" y="3671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123.1</a:t>
              </a:r>
            </a:p>
          </p:txBody>
        </p:sp>
        <p:sp>
          <p:nvSpPr>
            <p:cNvPr id="116" name="tx116"/>
            <p:cNvSpPr/>
            <p:nvPr/>
          </p:nvSpPr>
          <p:spPr>
            <a:xfrm>
              <a:off x="2657505" y="30171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7" name="tx117"/>
            <p:cNvSpPr/>
            <p:nvPr/>
          </p:nvSpPr>
          <p:spPr>
            <a:xfrm>
              <a:off x="3964096" y="3609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18" name="tx118"/>
            <p:cNvSpPr/>
            <p:nvPr/>
          </p:nvSpPr>
          <p:spPr>
            <a:xfrm>
              <a:off x="4016347" y="29396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296811" y="3614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0" name="tx120"/>
            <p:cNvSpPr/>
            <p:nvPr/>
          </p:nvSpPr>
          <p:spPr>
            <a:xfrm>
              <a:off x="5349062" y="29507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362984" y="3628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131.9</a:t>
              </a:r>
            </a:p>
          </p:txBody>
        </p:sp>
        <p:sp>
          <p:nvSpPr>
            <p:cNvPr id="122" name="tx122"/>
            <p:cNvSpPr/>
            <p:nvPr/>
          </p:nvSpPr>
          <p:spPr>
            <a:xfrm>
              <a:off x="6415235" y="29771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629527" y="36311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131.3</a:t>
              </a:r>
            </a:p>
          </p:txBody>
        </p:sp>
        <p:sp>
          <p:nvSpPr>
            <p:cNvPr id="124" name="tx124"/>
            <p:cNvSpPr/>
            <p:nvPr/>
          </p:nvSpPr>
          <p:spPr>
            <a:xfrm>
              <a:off x="6681778" y="29828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6896070" y="36360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6" name="tx126"/>
            <p:cNvSpPr/>
            <p:nvPr/>
          </p:nvSpPr>
          <p:spPr>
            <a:xfrm>
              <a:off x="6948321" y="29926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162613" y="3638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129.8</a:t>
              </a:r>
            </a:p>
          </p:txBody>
        </p:sp>
        <p:sp>
          <p:nvSpPr>
            <p:cNvPr id="128" name="tx128"/>
            <p:cNvSpPr/>
            <p:nvPr/>
          </p:nvSpPr>
          <p:spPr>
            <a:xfrm>
              <a:off x="7214864" y="29981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429156" y="364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129.5</a:t>
              </a:r>
            </a:p>
          </p:txBody>
        </p:sp>
        <p:sp>
          <p:nvSpPr>
            <p:cNvPr id="130" name="tx130"/>
            <p:cNvSpPr/>
            <p:nvPr/>
          </p:nvSpPr>
          <p:spPr>
            <a:xfrm>
              <a:off x="7481407" y="30009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695699" y="36642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124.6</a:t>
              </a:r>
            </a:p>
          </p:txBody>
        </p:sp>
        <p:sp>
          <p:nvSpPr>
            <p:cNvPr id="132" name="tx132"/>
            <p:cNvSpPr/>
            <p:nvPr/>
          </p:nvSpPr>
          <p:spPr>
            <a:xfrm>
              <a:off x="7747950" y="3023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3" name="tx133"/>
            <p:cNvSpPr/>
            <p:nvPr/>
          </p:nvSpPr>
          <p:spPr>
            <a:xfrm>
              <a:off x="7962242" y="3660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125.4</a:t>
              </a:r>
            </a:p>
          </p:txBody>
        </p:sp>
        <p:sp>
          <p:nvSpPr>
            <p:cNvPr id="134" name="tx134"/>
            <p:cNvSpPr/>
            <p:nvPr/>
          </p:nvSpPr>
          <p:spPr>
            <a:xfrm>
              <a:off x="8014493" y="30221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67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785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899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012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125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7" name="pl167"/>
            <p:cNvSpPr/>
            <p:nvPr/>
          </p:nvSpPr>
          <p:spPr>
            <a:xfrm>
              <a:off x="25298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968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4639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763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304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9106" cy="129091"/>
            </a:xfrm>
            <a:prstGeom prst="rect">
              <a:avLst/>
            </a:prstGeom>
            <a:solidFill>
              <a:srgbClr val="80BD41">
                <a:alpha val="100000"/>
              </a:srgbClr>
            </a:solidFill>
          </p:spPr>
          <p:txBody>
            <a:bodyPr/>
            <a:lstStyle/>
            <a:p/>
          </p:txBody>
        </p:sp>
        <p:sp>
          <p:nvSpPr>
            <p:cNvPr id="177" name="rc177"/>
            <p:cNvSpPr/>
            <p:nvPr/>
          </p:nvSpPr>
          <p:spPr>
            <a:xfrm>
              <a:off x="7805380" y="5954972"/>
              <a:ext cx="65623" cy="129091"/>
            </a:xfrm>
            <a:prstGeom prst="rect">
              <a:avLst/>
            </a:prstGeom>
            <a:solidFill>
              <a:srgbClr val="1CABE2">
                <a:alpha val="100000"/>
              </a:srgbClr>
            </a:solidFill>
          </p:spPr>
          <p:txBody>
            <a:bodyPr/>
            <a:lstStyle/>
            <a:p/>
          </p:txBody>
        </p:sp>
        <p:sp>
          <p:nvSpPr>
            <p:cNvPr id="178" name="rc178"/>
            <p:cNvSpPr/>
            <p:nvPr/>
          </p:nvSpPr>
          <p:spPr>
            <a:xfrm>
              <a:off x="1296273" y="5793607"/>
              <a:ext cx="6146447" cy="129091"/>
            </a:xfrm>
            <a:prstGeom prst="rect">
              <a:avLst/>
            </a:prstGeom>
            <a:solidFill>
              <a:srgbClr val="80BD41">
                <a:alpha val="100000"/>
              </a:srgbClr>
            </a:solidFill>
          </p:spPr>
          <p:txBody>
            <a:bodyPr/>
            <a:lstStyle/>
            <a:p/>
          </p:txBody>
        </p:sp>
        <p:sp>
          <p:nvSpPr>
            <p:cNvPr id="179" name="rc179"/>
            <p:cNvSpPr/>
            <p:nvPr/>
          </p:nvSpPr>
          <p:spPr>
            <a:xfrm>
              <a:off x="7442721" y="5793607"/>
              <a:ext cx="323679" cy="129091"/>
            </a:xfrm>
            <a:prstGeom prst="rect">
              <a:avLst/>
            </a:prstGeom>
            <a:solidFill>
              <a:srgbClr val="1CABE2">
                <a:alpha val="100000"/>
              </a:srgbClr>
            </a:solidFill>
          </p:spPr>
          <p:txBody>
            <a:bodyPr/>
            <a:lstStyle/>
            <a:p/>
          </p:txBody>
        </p:sp>
        <p:sp>
          <p:nvSpPr>
            <p:cNvPr id="180" name="rc180"/>
            <p:cNvSpPr/>
            <p:nvPr/>
          </p:nvSpPr>
          <p:spPr>
            <a:xfrm>
              <a:off x="1296273" y="5632243"/>
              <a:ext cx="6185920" cy="129091"/>
            </a:xfrm>
            <a:prstGeom prst="rect">
              <a:avLst/>
            </a:prstGeom>
            <a:solidFill>
              <a:srgbClr val="80BD41">
                <a:alpha val="100000"/>
              </a:srgbClr>
            </a:solidFill>
          </p:spPr>
          <p:txBody>
            <a:bodyPr/>
            <a:lstStyle/>
            <a:p/>
          </p:txBody>
        </p:sp>
        <p:sp>
          <p:nvSpPr>
            <p:cNvPr id="181" name="rc181"/>
            <p:cNvSpPr/>
            <p:nvPr/>
          </p:nvSpPr>
          <p:spPr>
            <a:xfrm>
              <a:off x="7482194" y="5632243"/>
              <a:ext cx="257561" cy="129091"/>
            </a:xfrm>
            <a:prstGeom prst="rect">
              <a:avLst/>
            </a:prstGeom>
            <a:solidFill>
              <a:srgbClr val="1CABE2">
                <a:alpha val="100000"/>
              </a:srgbClr>
            </a:solidFill>
          </p:spPr>
          <p:txBody>
            <a:bodyPr/>
            <a:lstStyle/>
            <a:p/>
          </p:txBody>
        </p:sp>
        <p:sp>
          <p:nvSpPr>
            <p:cNvPr id="182" name="tx182"/>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133.2</a:t>
              </a:r>
            </a:p>
          </p:txBody>
        </p:sp>
        <p:sp>
          <p:nvSpPr>
            <p:cNvPr id="183" name="tx183"/>
            <p:cNvSpPr/>
            <p:nvPr/>
          </p:nvSpPr>
          <p:spPr>
            <a:xfrm>
              <a:off x="7945225"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131.1</a:t>
              </a:r>
            </a:p>
          </p:txBody>
        </p:sp>
        <p:sp>
          <p:nvSpPr>
            <p:cNvPr id="184" name="tx184"/>
            <p:cNvSpPr/>
            <p:nvPr/>
          </p:nvSpPr>
          <p:spPr>
            <a:xfrm>
              <a:off x="791776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130.6</a:t>
              </a:r>
            </a:p>
          </p:txBody>
        </p:sp>
        <p:sp>
          <p:nvSpPr>
            <p:cNvPr id="185" name="tx185"/>
            <p:cNvSpPr/>
            <p:nvPr/>
          </p:nvSpPr>
          <p:spPr>
            <a:xfrm>
              <a:off x="441518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131.9</a:t>
              </a:r>
            </a:p>
          </p:txBody>
        </p:sp>
        <p:sp>
          <p:nvSpPr>
            <p:cNvPr id="186" name="tx186"/>
            <p:cNvSpPr/>
            <p:nvPr/>
          </p:nvSpPr>
          <p:spPr>
            <a:xfrm>
              <a:off x="776284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423385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124.6</a:t>
              </a:r>
            </a:p>
          </p:txBody>
        </p:sp>
        <p:sp>
          <p:nvSpPr>
            <p:cNvPr id="188" name="tx188"/>
            <p:cNvSpPr/>
            <p:nvPr/>
          </p:nvSpPr>
          <p:spPr>
            <a:xfrm>
              <a:off x="752921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9" name="tx189"/>
            <p:cNvSpPr/>
            <p:nvPr/>
          </p:nvSpPr>
          <p:spPr>
            <a:xfrm>
              <a:off x="425359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125.4</a:t>
              </a:r>
            </a:p>
          </p:txBody>
        </p:sp>
        <p:sp>
          <p:nvSpPr>
            <p:cNvPr id="190" name="tx190"/>
            <p:cNvSpPr/>
            <p:nvPr/>
          </p:nvSpPr>
          <p:spPr>
            <a:xfrm>
              <a:off x="753562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6856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1138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(96%) was lower than in 2019 (99%).
The number of children vaccinated with DTP1 decreased 5%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6"/>
            </a:xfrm>
            <a:custGeom>
              <a:avLst/>
              <a:pathLst>
                <a:path w="3397293" h="437426">
                  <a:moveTo>
                    <a:pt x="0" y="349941"/>
                  </a:moveTo>
                  <a:lnTo>
                    <a:pt x="135891" y="262456"/>
                  </a:lnTo>
                  <a:lnTo>
                    <a:pt x="271783" y="306198"/>
                  </a:lnTo>
                  <a:lnTo>
                    <a:pt x="407675" y="284327"/>
                  </a:lnTo>
                  <a:lnTo>
                    <a:pt x="543566" y="437426"/>
                  </a:lnTo>
                  <a:lnTo>
                    <a:pt x="679458" y="284327"/>
                  </a:lnTo>
                  <a:lnTo>
                    <a:pt x="815350" y="240584"/>
                  </a:lnTo>
                  <a:lnTo>
                    <a:pt x="951242" y="0"/>
                  </a:lnTo>
                  <a:lnTo>
                    <a:pt x="1087133" y="43742"/>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6"/>
            </a:xfrm>
            <a:custGeom>
              <a:avLst/>
              <a:pathLst>
                <a:path w="3397293" h="437426">
                  <a:moveTo>
                    <a:pt x="0" y="349941"/>
                  </a:moveTo>
                  <a:lnTo>
                    <a:pt x="135891" y="262456"/>
                  </a:lnTo>
                  <a:lnTo>
                    <a:pt x="271783" y="306198"/>
                  </a:lnTo>
                  <a:lnTo>
                    <a:pt x="407675" y="284327"/>
                  </a:lnTo>
                  <a:lnTo>
                    <a:pt x="543566" y="437426"/>
                  </a:lnTo>
                  <a:lnTo>
                    <a:pt x="679458" y="284327"/>
                  </a:lnTo>
                  <a:lnTo>
                    <a:pt x="815350" y="240584"/>
                  </a:lnTo>
                  <a:lnTo>
                    <a:pt x="951242" y="0"/>
                  </a:lnTo>
                  <a:lnTo>
                    <a:pt x="1087133" y="43742"/>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6"/>
            </a:xfrm>
            <a:custGeom>
              <a:avLst/>
              <a:pathLst>
                <a:path w="3397293" h="437426">
                  <a:moveTo>
                    <a:pt x="0" y="349941"/>
                  </a:moveTo>
                  <a:lnTo>
                    <a:pt x="135891" y="262456"/>
                  </a:lnTo>
                  <a:lnTo>
                    <a:pt x="271783" y="306198"/>
                  </a:lnTo>
                  <a:lnTo>
                    <a:pt x="407675" y="284327"/>
                  </a:lnTo>
                  <a:lnTo>
                    <a:pt x="543566" y="437426"/>
                  </a:lnTo>
                  <a:lnTo>
                    <a:pt x="679458" y="284327"/>
                  </a:lnTo>
                  <a:lnTo>
                    <a:pt x="815350" y="240584"/>
                  </a:lnTo>
                  <a:lnTo>
                    <a:pt x="951242" y="0"/>
                  </a:lnTo>
                  <a:lnTo>
                    <a:pt x="1087133" y="43742"/>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317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17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8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6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8882" y="4962980"/>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0" name="tx60"/>
            <p:cNvSpPr/>
            <p:nvPr/>
          </p:nvSpPr>
          <p:spPr>
            <a:xfrm>
              <a:off x="28942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73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3776" y="1405107"/>
              <a:ext cx="265167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Nicaragua, 2000-2025</a:t>
              </a:r>
            </a:p>
          </p:txBody>
        </p:sp>
        <p:sp>
          <p:nvSpPr>
            <p:cNvPr id="63" name="pl63"/>
            <p:cNvSpPr/>
            <p:nvPr/>
          </p:nvSpPr>
          <p:spPr>
            <a:xfrm>
              <a:off x="5267799" y="3798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6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4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2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1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377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939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7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15835"/>
              <a:ext cx="3397293" cy="1043859"/>
            </a:xfrm>
            <a:custGeom>
              <a:avLst/>
              <a:pathLst>
                <a:path w="3397293" h="1043859">
                  <a:moveTo>
                    <a:pt x="0" y="835087"/>
                  </a:moveTo>
                  <a:lnTo>
                    <a:pt x="135891" y="626315"/>
                  </a:lnTo>
                  <a:lnTo>
                    <a:pt x="271783" y="730701"/>
                  </a:lnTo>
                  <a:lnTo>
                    <a:pt x="407675" y="678508"/>
                  </a:lnTo>
                  <a:lnTo>
                    <a:pt x="543566" y="1043859"/>
                  </a:lnTo>
                  <a:lnTo>
                    <a:pt x="679458" y="678508"/>
                  </a:lnTo>
                  <a:lnTo>
                    <a:pt x="815350" y="574122"/>
                  </a:lnTo>
                  <a:lnTo>
                    <a:pt x="951242" y="0"/>
                  </a:lnTo>
                  <a:lnTo>
                    <a:pt x="1087133" y="104385"/>
                  </a:lnTo>
                  <a:lnTo>
                    <a:pt x="1223025" y="5219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8771"/>
                  </a:lnTo>
                  <a:lnTo>
                    <a:pt x="3397293" y="156578"/>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15835"/>
              <a:ext cx="3397293" cy="730701"/>
            </a:xfrm>
            <a:custGeom>
              <a:avLst/>
              <a:pathLst>
                <a:path w="3397293" h="730701">
                  <a:moveTo>
                    <a:pt x="0" y="730701"/>
                  </a:moveTo>
                  <a:lnTo>
                    <a:pt x="135891" y="730701"/>
                  </a:lnTo>
                  <a:lnTo>
                    <a:pt x="271783" y="730701"/>
                  </a:lnTo>
                  <a:lnTo>
                    <a:pt x="407675" y="626315"/>
                  </a:lnTo>
                  <a:lnTo>
                    <a:pt x="543566" y="521929"/>
                  </a:lnTo>
                  <a:lnTo>
                    <a:pt x="679458" y="469736"/>
                  </a:lnTo>
                  <a:lnTo>
                    <a:pt x="815350" y="417543"/>
                  </a:lnTo>
                  <a:lnTo>
                    <a:pt x="951242" y="417543"/>
                  </a:lnTo>
                  <a:lnTo>
                    <a:pt x="1087133" y="260964"/>
                  </a:lnTo>
                  <a:lnTo>
                    <a:pt x="1223025" y="156578"/>
                  </a:lnTo>
                  <a:lnTo>
                    <a:pt x="1358917" y="156578"/>
                  </a:lnTo>
                  <a:lnTo>
                    <a:pt x="1494809" y="104385"/>
                  </a:lnTo>
                  <a:lnTo>
                    <a:pt x="1630700" y="104385"/>
                  </a:lnTo>
                  <a:lnTo>
                    <a:pt x="1766592" y="104385"/>
                  </a:lnTo>
                  <a:lnTo>
                    <a:pt x="1902484" y="104385"/>
                  </a:lnTo>
                  <a:lnTo>
                    <a:pt x="2038375" y="52192"/>
                  </a:lnTo>
                  <a:lnTo>
                    <a:pt x="2174267" y="0"/>
                  </a:lnTo>
                  <a:lnTo>
                    <a:pt x="2310159" y="0"/>
                  </a:lnTo>
                  <a:lnTo>
                    <a:pt x="2446051" y="0"/>
                  </a:lnTo>
                  <a:lnTo>
                    <a:pt x="2581942" y="0"/>
                  </a:lnTo>
                  <a:lnTo>
                    <a:pt x="2717834" y="156578"/>
                  </a:lnTo>
                  <a:lnTo>
                    <a:pt x="2853726" y="260964"/>
                  </a:lnTo>
                  <a:lnTo>
                    <a:pt x="2989618" y="52192"/>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85133"/>
              <a:ext cx="3397293" cy="939473"/>
            </a:xfrm>
            <a:custGeom>
              <a:avLst/>
              <a:pathLst>
                <a:path w="3397293" h="939473">
                  <a:moveTo>
                    <a:pt x="0" y="156578"/>
                  </a:moveTo>
                  <a:lnTo>
                    <a:pt x="135891" y="208771"/>
                  </a:lnTo>
                  <a:lnTo>
                    <a:pt x="271783" y="156578"/>
                  </a:lnTo>
                  <a:lnTo>
                    <a:pt x="407675" y="104385"/>
                  </a:lnTo>
                  <a:lnTo>
                    <a:pt x="543566" y="52192"/>
                  </a:lnTo>
                  <a:lnTo>
                    <a:pt x="679458" y="0"/>
                  </a:lnTo>
                  <a:lnTo>
                    <a:pt x="815350" y="52192"/>
                  </a:lnTo>
                  <a:lnTo>
                    <a:pt x="951242" y="52192"/>
                  </a:lnTo>
                  <a:lnTo>
                    <a:pt x="1087133" y="104385"/>
                  </a:lnTo>
                  <a:lnTo>
                    <a:pt x="1223025" y="0"/>
                  </a:lnTo>
                  <a:lnTo>
                    <a:pt x="1358917" y="52192"/>
                  </a:lnTo>
                  <a:lnTo>
                    <a:pt x="1494809" y="52192"/>
                  </a:lnTo>
                  <a:lnTo>
                    <a:pt x="1630700" y="52192"/>
                  </a:lnTo>
                  <a:lnTo>
                    <a:pt x="1766592" y="208771"/>
                  </a:lnTo>
                  <a:lnTo>
                    <a:pt x="1902484" y="260964"/>
                  </a:lnTo>
                  <a:lnTo>
                    <a:pt x="2038375" y="208771"/>
                  </a:lnTo>
                  <a:lnTo>
                    <a:pt x="2174267" y="260964"/>
                  </a:lnTo>
                  <a:lnTo>
                    <a:pt x="2310159" y="469736"/>
                  </a:lnTo>
                  <a:lnTo>
                    <a:pt x="2446051" y="417543"/>
                  </a:lnTo>
                  <a:lnTo>
                    <a:pt x="2581942" y="730701"/>
                  </a:lnTo>
                  <a:lnTo>
                    <a:pt x="2717834" y="887280"/>
                  </a:lnTo>
                  <a:lnTo>
                    <a:pt x="2853726" y="939473"/>
                  </a:lnTo>
                  <a:lnTo>
                    <a:pt x="2989618" y="782894"/>
                  </a:lnTo>
                  <a:lnTo>
                    <a:pt x="3125509" y="626315"/>
                  </a:lnTo>
                  <a:lnTo>
                    <a:pt x="3261401" y="574122"/>
                  </a:lnTo>
                  <a:lnTo>
                    <a:pt x="3397293" y="574122"/>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158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15835"/>
              <a:ext cx="3397293" cy="1043859"/>
            </a:xfrm>
            <a:custGeom>
              <a:avLst/>
              <a:pathLst>
                <a:path w="3397293" h="1043859">
                  <a:moveTo>
                    <a:pt x="0" y="835087"/>
                  </a:moveTo>
                  <a:lnTo>
                    <a:pt x="135891" y="626315"/>
                  </a:lnTo>
                  <a:lnTo>
                    <a:pt x="271783" y="730701"/>
                  </a:lnTo>
                  <a:lnTo>
                    <a:pt x="407675" y="678508"/>
                  </a:lnTo>
                  <a:lnTo>
                    <a:pt x="543566" y="1043859"/>
                  </a:lnTo>
                  <a:lnTo>
                    <a:pt x="679458" y="678508"/>
                  </a:lnTo>
                  <a:lnTo>
                    <a:pt x="815350" y="574122"/>
                  </a:lnTo>
                  <a:lnTo>
                    <a:pt x="951242" y="0"/>
                  </a:lnTo>
                  <a:lnTo>
                    <a:pt x="1087133" y="104385"/>
                  </a:lnTo>
                  <a:lnTo>
                    <a:pt x="1223025" y="5219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8771"/>
                  </a:lnTo>
                  <a:lnTo>
                    <a:pt x="3397293" y="15657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62589"/>
              <a:ext cx="0" cy="1388333"/>
            </a:xfrm>
            <a:custGeom>
              <a:avLst/>
              <a:pathLst>
                <a:path w="0" h="1388333">
                  <a:moveTo>
                    <a:pt x="0" y="13883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62589"/>
              <a:ext cx="0" cy="1231754"/>
            </a:xfrm>
            <a:custGeom>
              <a:avLst/>
              <a:pathLst>
                <a:path w="0" h="1231754">
                  <a:moveTo>
                    <a:pt x="0" y="12317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62589"/>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62589"/>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62589"/>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62589"/>
              <a:ext cx="0" cy="762017"/>
            </a:xfrm>
            <a:custGeom>
              <a:avLst/>
              <a:pathLst>
                <a:path w="0" h="762017">
                  <a:moveTo>
                    <a:pt x="0" y="7620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62589"/>
              <a:ext cx="0" cy="709824"/>
            </a:xfrm>
            <a:custGeom>
              <a:avLst/>
              <a:pathLst>
                <a:path w="0" h="709824">
                  <a:moveTo>
                    <a:pt x="0" y="7098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15835"/>
              <a:ext cx="3397293" cy="1043859"/>
            </a:xfrm>
            <a:custGeom>
              <a:avLst/>
              <a:pathLst>
                <a:path w="3397293" h="1043859">
                  <a:moveTo>
                    <a:pt x="0" y="835087"/>
                  </a:moveTo>
                  <a:lnTo>
                    <a:pt x="135891" y="626315"/>
                  </a:lnTo>
                  <a:lnTo>
                    <a:pt x="271783" y="730701"/>
                  </a:lnTo>
                  <a:lnTo>
                    <a:pt x="407675" y="678508"/>
                  </a:lnTo>
                  <a:lnTo>
                    <a:pt x="543566" y="1043859"/>
                  </a:lnTo>
                  <a:lnTo>
                    <a:pt x="679458" y="678508"/>
                  </a:lnTo>
                  <a:lnTo>
                    <a:pt x="815350" y="574122"/>
                  </a:lnTo>
                  <a:lnTo>
                    <a:pt x="951242" y="0"/>
                  </a:lnTo>
                  <a:lnTo>
                    <a:pt x="1087133" y="104385"/>
                  </a:lnTo>
                  <a:lnTo>
                    <a:pt x="1223025" y="5219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08771"/>
                  </a:lnTo>
                  <a:lnTo>
                    <a:pt x="3397293" y="156578"/>
                  </a:lnTo>
                </a:path>
              </a:pathLst>
            </a:custGeom>
            <a:ln w="27101" cap="flat">
              <a:solidFill>
                <a:srgbClr val="0058AB">
                  <a:alpha val="100000"/>
                </a:srgbClr>
              </a:solidFill>
              <a:prstDash val="solid"/>
              <a:round/>
            </a:ln>
          </p:spPr>
          <p:txBody>
            <a:bodyPr/>
            <a:lstStyle/>
            <a:p/>
          </p:txBody>
        </p:sp>
        <p:sp>
          <p:nvSpPr>
            <p:cNvPr id="93" name="tx93"/>
            <p:cNvSpPr/>
            <p:nvPr/>
          </p:nvSpPr>
          <p:spPr>
            <a:xfrm>
              <a:off x="5359324" y="240127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38783" y="240121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6766436" y="2401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01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012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0291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40121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0289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81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856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637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417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19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484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484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438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0633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15581" y="4962980"/>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20" name="tx120"/>
            <p:cNvSpPr/>
            <p:nvPr/>
          </p:nvSpPr>
          <p:spPr>
            <a:xfrm>
              <a:off x="72109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7343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339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674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010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507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842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178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488658"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5834023"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0113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54346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76682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Nicaragua (96%) was 11 percentage points higher than the global average (85%) and 13 percentage points higher than the average across all LACR countries (83%).
National DTP3 coverage was 3 percentage points lower than in 2019 (99%).
This equates to 5,000 un- and undervaccinated children in 2025 compared to 1,000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DTP3 coverage was 96% - this is 3 percentage points lower than in 2019 and more than 10 percentage points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Nicaragua ranked number 25 out of 33 countries for lowest DTP3 coverage (based on tied ranks).
Nicaragua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7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37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683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98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2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72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03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33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38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49805"/>
              <a:ext cx="239888" cy="1062204"/>
            </a:xfrm>
            <a:prstGeom prst="rect">
              <a:avLst/>
            </a:prstGeom>
            <a:solidFill>
              <a:srgbClr val="80BD41">
                <a:alpha val="100000"/>
              </a:srgbClr>
            </a:solidFill>
          </p:spPr>
          <p:txBody>
            <a:bodyPr/>
            <a:lstStyle/>
            <a:p/>
          </p:txBody>
        </p:sp>
        <p:sp>
          <p:nvSpPr>
            <p:cNvPr id="28" name="rc28"/>
            <p:cNvSpPr/>
            <p:nvPr/>
          </p:nvSpPr>
          <p:spPr>
            <a:xfrm>
              <a:off x="1296273" y="2932273"/>
              <a:ext cx="239888" cy="217531"/>
            </a:xfrm>
            <a:prstGeom prst="rect">
              <a:avLst/>
            </a:prstGeom>
            <a:solidFill>
              <a:srgbClr val="1CABE2">
                <a:alpha val="100000"/>
              </a:srgbClr>
            </a:solidFill>
          </p:spPr>
          <p:txBody>
            <a:bodyPr/>
            <a:lstStyle/>
            <a:p/>
          </p:txBody>
        </p:sp>
        <p:sp>
          <p:nvSpPr>
            <p:cNvPr id="29" name="rc29"/>
            <p:cNvSpPr/>
            <p:nvPr/>
          </p:nvSpPr>
          <p:spPr>
            <a:xfrm>
              <a:off x="1562816" y="3117212"/>
              <a:ext cx="239888" cy="1094796"/>
            </a:xfrm>
            <a:prstGeom prst="rect">
              <a:avLst/>
            </a:prstGeom>
            <a:solidFill>
              <a:srgbClr val="80BD41">
                <a:alpha val="100000"/>
              </a:srgbClr>
            </a:solidFill>
          </p:spPr>
          <p:txBody>
            <a:bodyPr/>
            <a:lstStyle/>
            <a:p/>
          </p:txBody>
        </p:sp>
        <p:sp>
          <p:nvSpPr>
            <p:cNvPr id="30" name="rc30"/>
            <p:cNvSpPr/>
            <p:nvPr/>
          </p:nvSpPr>
          <p:spPr>
            <a:xfrm>
              <a:off x="1562816" y="2953594"/>
              <a:ext cx="239888" cy="163618"/>
            </a:xfrm>
            <a:prstGeom prst="rect">
              <a:avLst/>
            </a:prstGeom>
            <a:solidFill>
              <a:srgbClr val="1CABE2">
                <a:alpha val="100000"/>
              </a:srgbClr>
            </a:solidFill>
          </p:spPr>
          <p:txBody>
            <a:bodyPr/>
            <a:lstStyle/>
            <a:p/>
          </p:txBody>
        </p:sp>
        <p:sp>
          <p:nvSpPr>
            <p:cNvPr id="31" name="rc31"/>
            <p:cNvSpPr/>
            <p:nvPr/>
          </p:nvSpPr>
          <p:spPr>
            <a:xfrm>
              <a:off x="1829360" y="3158258"/>
              <a:ext cx="239888" cy="1053751"/>
            </a:xfrm>
            <a:prstGeom prst="rect">
              <a:avLst/>
            </a:prstGeom>
            <a:solidFill>
              <a:srgbClr val="80BD41">
                <a:alpha val="100000"/>
              </a:srgbClr>
            </a:solidFill>
          </p:spPr>
          <p:txBody>
            <a:bodyPr/>
            <a:lstStyle/>
            <a:p/>
          </p:txBody>
        </p:sp>
        <p:sp>
          <p:nvSpPr>
            <p:cNvPr id="32" name="rc32"/>
            <p:cNvSpPr/>
            <p:nvPr/>
          </p:nvSpPr>
          <p:spPr>
            <a:xfrm>
              <a:off x="1829360" y="2972285"/>
              <a:ext cx="239888" cy="185972"/>
            </a:xfrm>
            <a:prstGeom prst="rect">
              <a:avLst/>
            </a:prstGeom>
            <a:solidFill>
              <a:srgbClr val="1CABE2">
                <a:alpha val="100000"/>
              </a:srgbClr>
            </a:solidFill>
          </p:spPr>
          <p:txBody>
            <a:bodyPr/>
            <a:lstStyle/>
            <a:p/>
          </p:txBody>
        </p:sp>
        <p:sp>
          <p:nvSpPr>
            <p:cNvPr id="33" name="rc33"/>
            <p:cNvSpPr/>
            <p:nvPr/>
          </p:nvSpPr>
          <p:spPr>
            <a:xfrm>
              <a:off x="2095903" y="3146611"/>
              <a:ext cx="239888" cy="1065398"/>
            </a:xfrm>
            <a:prstGeom prst="rect">
              <a:avLst/>
            </a:prstGeom>
            <a:solidFill>
              <a:srgbClr val="80BD41">
                <a:alpha val="100000"/>
              </a:srgbClr>
            </a:solidFill>
          </p:spPr>
          <p:txBody>
            <a:bodyPr/>
            <a:lstStyle/>
            <a:p/>
          </p:txBody>
        </p:sp>
        <p:sp>
          <p:nvSpPr>
            <p:cNvPr id="34" name="rc34"/>
            <p:cNvSpPr/>
            <p:nvPr/>
          </p:nvSpPr>
          <p:spPr>
            <a:xfrm>
              <a:off x="2095903" y="2973131"/>
              <a:ext cx="239888" cy="173480"/>
            </a:xfrm>
            <a:prstGeom prst="rect">
              <a:avLst/>
            </a:prstGeom>
            <a:solidFill>
              <a:srgbClr val="1CABE2">
                <a:alpha val="100000"/>
              </a:srgbClr>
            </a:solidFill>
          </p:spPr>
          <p:txBody>
            <a:bodyPr/>
            <a:lstStyle/>
            <a:p/>
          </p:txBody>
        </p:sp>
        <p:sp>
          <p:nvSpPr>
            <p:cNvPr id="35" name="rc35"/>
            <p:cNvSpPr/>
            <p:nvPr/>
          </p:nvSpPr>
          <p:spPr>
            <a:xfrm>
              <a:off x="2362446" y="3230205"/>
              <a:ext cx="239888" cy="981804"/>
            </a:xfrm>
            <a:prstGeom prst="rect">
              <a:avLst/>
            </a:prstGeom>
            <a:solidFill>
              <a:srgbClr val="80BD41">
                <a:alpha val="100000"/>
              </a:srgbClr>
            </a:solidFill>
          </p:spPr>
          <p:txBody>
            <a:bodyPr/>
            <a:lstStyle/>
            <a:p/>
          </p:txBody>
        </p:sp>
        <p:sp>
          <p:nvSpPr>
            <p:cNvPr id="36" name="rc36"/>
            <p:cNvSpPr/>
            <p:nvPr/>
          </p:nvSpPr>
          <p:spPr>
            <a:xfrm>
              <a:off x="2362446" y="2969186"/>
              <a:ext cx="239888" cy="261019"/>
            </a:xfrm>
            <a:prstGeom prst="rect">
              <a:avLst/>
            </a:prstGeom>
            <a:solidFill>
              <a:srgbClr val="1CABE2">
                <a:alpha val="100000"/>
              </a:srgbClr>
            </a:solidFill>
          </p:spPr>
          <p:txBody>
            <a:bodyPr/>
            <a:lstStyle/>
            <a:p/>
          </p:txBody>
        </p:sp>
        <p:sp>
          <p:nvSpPr>
            <p:cNvPr id="37" name="rc37"/>
            <p:cNvSpPr/>
            <p:nvPr/>
          </p:nvSpPr>
          <p:spPr>
            <a:xfrm>
              <a:off x="2628989" y="3130832"/>
              <a:ext cx="239888" cy="1081177"/>
            </a:xfrm>
            <a:prstGeom prst="rect">
              <a:avLst/>
            </a:prstGeom>
            <a:solidFill>
              <a:srgbClr val="80BD41">
                <a:alpha val="100000"/>
              </a:srgbClr>
            </a:solidFill>
          </p:spPr>
          <p:txBody>
            <a:bodyPr/>
            <a:lstStyle/>
            <a:p/>
          </p:txBody>
        </p:sp>
        <p:sp>
          <p:nvSpPr>
            <p:cNvPr id="38" name="rc38"/>
            <p:cNvSpPr/>
            <p:nvPr/>
          </p:nvSpPr>
          <p:spPr>
            <a:xfrm>
              <a:off x="2628989" y="2954815"/>
              <a:ext cx="239888" cy="176016"/>
            </a:xfrm>
            <a:prstGeom prst="rect">
              <a:avLst/>
            </a:prstGeom>
            <a:solidFill>
              <a:srgbClr val="1CABE2">
                <a:alpha val="100000"/>
              </a:srgbClr>
            </a:solidFill>
          </p:spPr>
          <p:txBody>
            <a:bodyPr/>
            <a:lstStyle/>
            <a:p/>
          </p:txBody>
        </p:sp>
        <p:sp>
          <p:nvSpPr>
            <p:cNvPr id="39" name="rc39"/>
            <p:cNvSpPr/>
            <p:nvPr/>
          </p:nvSpPr>
          <p:spPr>
            <a:xfrm>
              <a:off x="2895532" y="3096831"/>
              <a:ext cx="239888" cy="1115178"/>
            </a:xfrm>
            <a:prstGeom prst="rect">
              <a:avLst/>
            </a:prstGeom>
            <a:solidFill>
              <a:srgbClr val="80BD41">
                <a:alpha val="100000"/>
              </a:srgbClr>
            </a:solidFill>
          </p:spPr>
          <p:txBody>
            <a:bodyPr/>
            <a:lstStyle/>
            <a:p/>
          </p:txBody>
        </p:sp>
        <p:sp>
          <p:nvSpPr>
            <p:cNvPr id="40" name="rc40"/>
            <p:cNvSpPr/>
            <p:nvPr/>
          </p:nvSpPr>
          <p:spPr>
            <a:xfrm>
              <a:off x="2895532" y="2944765"/>
              <a:ext cx="239888" cy="152065"/>
            </a:xfrm>
            <a:prstGeom prst="rect">
              <a:avLst/>
            </a:prstGeom>
            <a:solidFill>
              <a:srgbClr val="1CABE2">
                <a:alpha val="100000"/>
              </a:srgbClr>
            </a:solidFill>
          </p:spPr>
          <p:txBody>
            <a:bodyPr/>
            <a:lstStyle/>
            <a:p/>
          </p:txBody>
        </p:sp>
        <p:sp>
          <p:nvSpPr>
            <p:cNvPr id="41" name="rc41"/>
            <p:cNvSpPr/>
            <p:nvPr/>
          </p:nvSpPr>
          <p:spPr>
            <a:xfrm>
              <a:off x="3162075" y="2950870"/>
              <a:ext cx="239888" cy="1261138"/>
            </a:xfrm>
            <a:prstGeom prst="rect">
              <a:avLst/>
            </a:prstGeom>
            <a:solidFill>
              <a:srgbClr val="80BD41">
                <a:alpha val="100000"/>
              </a:srgbClr>
            </a:solidFill>
          </p:spPr>
          <p:txBody>
            <a:bodyPr/>
            <a:lstStyle/>
            <a:p/>
          </p:txBody>
        </p:sp>
        <p:sp>
          <p:nvSpPr>
            <p:cNvPr id="42" name="rc42"/>
            <p:cNvSpPr/>
            <p:nvPr/>
          </p:nvSpPr>
          <p:spPr>
            <a:xfrm>
              <a:off x="3162075" y="2938096"/>
              <a:ext cx="239888" cy="12773"/>
            </a:xfrm>
            <a:prstGeom prst="rect">
              <a:avLst/>
            </a:prstGeom>
            <a:solidFill>
              <a:srgbClr val="1CABE2">
                <a:alpha val="100000"/>
              </a:srgbClr>
            </a:solidFill>
          </p:spPr>
          <p:txBody>
            <a:bodyPr/>
            <a:lstStyle/>
            <a:p/>
          </p:txBody>
        </p:sp>
        <p:sp>
          <p:nvSpPr>
            <p:cNvPr id="43" name="rc43"/>
            <p:cNvSpPr/>
            <p:nvPr/>
          </p:nvSpPr>
          <p:spPr>
            <a:xfrm>
              <a:off x="3428618" y="2971346"/>
              <a:ext cx="239888" cy="1240663"/>
            </a:xfrm>
            <a:prstGeom prst="rect">
              <a:avLst/>
            </a:prstGeom>
            <a:solidFill>
              <a:srgbClr val="80BD41">
                <a:alpha val="100000"/>
              </a:srgbClr>
            </a:solidFill>
          </p:spPr>
          <p:txBody>
            <a:bodyPr/>
            <a:lstStyle/>
            <a:p/>
          </p:txBody>
        </p:sp>
        <p:sp>
          <p:nvSpPr>
            <p:cNvPr id="44" name="rc44"/>
            <p:cNvSpPr/>
            <p:nvPr/>
          </p:nvSpPr>
          <p:spPr>
            <a:xfrm>
              <a:off x="3428618" y="2933024"/>
              <a:ext cx="239888" cy="38321"/>
            </a:xfrm>
            <a:prstGeom prst="rect">
              <a:avLst/>
            </a:prstGeom>
            <a:solidFill>
              <a:srgbClr val="1CABE2">
                <a:alpha val="100000"/>
              </a:srgbClr>
            </a:solidFill>
          </p:spPr>
          <p:txBody>
            <a:bodyPr/>
            <a:lstStyle/>
            <a:p/>
          </p:txBody>
        </p:sp>
        <p:sp>
          <p:nvSpPr>
            <p:cNvPr id="45" name="rc45"/>
            <p:cNvSpPr/>
            <p:nvPr/>
          </p:nvSpPr>
          <p:spPr>
            <a:xfrm>
              <a:off x="3695161" y="2953876"/>
              <a:ext cx="239888" cy="1258133"/>
            </a:xfrm>
            <a:prstGeom prst="rect">
              <a:avLst/>
            </a:prstGeom>
            <a:solidFill>
              <a:srgbClr val="80BD41">
                <a:alpha val="100000"/>
              </a:srgbClr>
            </a:solidFill>
          </p:spPr>
          <p:txBody>
            <a:bodyPr/>
            <a:lstStyle/>
            <a:p/>
          </p:txBody>
        </p:sp>
        <p:sp>
          <p:nvSpPr>
            <p:cNvPr id="46" name="rc46"/>
            <p:cNvSpPr/>
            <p:nvPr/>
          </p:nvSpPr>
          <p:spPr>
            <a:xfrm>
              <a:off x="3695161" y="2928234"/>
              <a:ext cx="239888" cy="25641"/>
            </a:xfrm>
            <a:prstGeom prst="rect">
              <a:avLst/>
            </a:prstGeom>
            <a:solidFill>
              <a:srgbClr val="1CABE2">
                <a:alpha val="100000"/>
              </a:srgbClr>
            </a:solidFill>
          </p:spPr>
          <p:txBody>
            <a:bodyPr/>
            <a:lstStyle/>
            <a:p/>
          </p:txBody>
        </p:sp>
        <p:sp>
          <p:nvSpPr>
            <p:cNvPr id="47" name="rc47"/>
            <p:cNvSpPr/>
            <p:nvPr/>
          </p:nvSpPr>
          <p:spPr>
            <a:xfrm>
              <a:off x="3961705" y="2935936"/>
              <a:ext cx="239888" cy="1276073"/>
            </a:xfrm>
            <a:prstGeom prst="rect">
              <a:avLst/>
            </a:prstGeom>
            <a:solidFill>
              <a:srgbClr val="80BD41">
                <a:alpha val="100000"/>
              </a:srgbClr>
            </a:solidFill>
          </p:spPr>
          <p:txBody>
            <a:bodyPr/>
            <a:lstStyle/>
            <a:p/>
          </p:txBody>
        </p:sp>
        <p:sp>
          <p:nvSpPr>
            <p:cNvPr id="48" name="rc48"/>
            <p:cNvSpPr/>
            <p:nvPr/>
          </p:nvSpPr>
          <p:spPr>
            <a:xfrm>
              <a:off x="3961705" y="2923068"/>
              <a:ext cx="239888" cy="12867"/>
            </a:xfrm>
            <a:prstGeom prst="rect">
              <a:avLst/>
            </a:prstGeom>
            <a:solidFill>
              <a:srgbClr val="1CABE2">
                <a:alpha val="100000"/>
              </a:srgbClr>
            </a:solidFill>
          </p:spPr>
          <p:txBody>
            <a:bodyPr/>
            <a:lstStyle/>
            <a:p/>
          </p:txBody>
        </p:sp>
        <p:sp>
          <p:nvSpPr>
            <p:cNvPr id="49" name="rc49"/>
            <p:cNvSpPr/>
            <p:nvPr/>
          </p:nvSpPr>
          <p:spPr>
            <a:xfrm>
              <a:off x="4228248" y="2937251"/>
              <a:ext cx="239888" cy="1274758"/>
            </a:xfrm>
            <a:prstGeom prst="rect">
              <a:avLst/>
            </a:prstGeom>
            <a:solidFill>
              <a:srgbClr val="80BD41">
                <a:alpha val="100000"/>
              </a:srgbClr>
            </a:solidFill>
          </p:spPr>
          <p:txBody>
            <a:bodyPr/>
            <a:lstStyle/>
            <a:p/>
          </p:txBody>
        </p:sp>
        <p:sp>
          <p:nvSpPr>
            <p:cNvPr id="50" name="rc50"/>
            <p:cNvSpPr/>
            <p:nvPr/>
          </p:nvSpPr>
          <p:spPr>
            <a:xfrm>
              <a:off x="4228248" y="2924383"/>
              <a:ext cx="239888" cy="12867"/>
            </a:xfrm>
            <a:prstGeom prst="rect">
              <a:avLst/>
            </a:prstGeom>
            <a:solidFill>
              <a:srgbClr val="1CABE2">
                <a:alpha val="100000"/>
              </a:srgbClr>
            </a:solidFill>
          </p:spPr>
          <p:txBody>
            <a:bodyPr/>
            <a:lstStyle/>
            <a:p/>
          </p:txBody>
        </p:sp>
        <p:sp>
          <p:nvSpPr>
            <p:cNvPr id="51" name="rc51"/>
            <p:cNvSpPr/>
            <p:nvPr/>
          </p:nvSpPr>
          <p:spPr>
            <a:xfrm>
              <a:off x="4494791" y="2936875"/>
              <a:ext cx="239888" cy="1275133"/>
            </a:xfrm>
            <a:prstGeom prst="rect">
              <a:avLst/>
            </a:prstGeom>
            <a:solidFill>
              <a:srgbClr val="80BD41">
                <a:alpha val="100000"/>
              </a:srgbClr>
            </a:solidFill>
          </p:spPr>
          <p:txBody>
            <a:bodyPr/>
            <a:lstStyle/>
            <a:p/>
          </p:txBody>
        </p:sp>
        <p:sp>
          <p:nvSpPr>
            <p:cNvPr id="52" name="rc52"/>
            <p:cNvSpPr/>
            <p:nvPr/>
          </p:nvSpPr>
          <p:spPr>
            <a:xfrm>
              <a:off x="4494791" y="2924007"/>
              <a:ext cx="239888" cy="12867"/>
            </a:xfrm>
            <a:prstGeom prst="rect">
              <a:avLst/>
            </a:prstGeom>
            <a:solidFill>
              <a:srgbClr val="1CABE2">
                <a:alpha val="100000"/>
              </a:srgbClr>
            </a:solidFill>
          </p:spPr>
          <p:txBody>
            <a:bodyPr/>
            <a:lstStyle/>
            <a:p/>
          </p:txBody>
        </p:sp>
        <p:sp>
          <p:nvSpPr>
            <p:cNvPr id="53" name="rc53"/>
            <p:cNvSpPr/>
            <p:nvPr/>
          </p:nvSpPr>
          <p:spPr>
            <a:xfrm>
              <a:off x="4761334" y="2940914"/>
              <a:ext cx="239888" cy="1271095"/>
            </a:xfrm>
            <a:prstGeom prst="rect">
              <a:avLst/>
            </a:prstGeom>
            <a:solidFill>
              <a:srgbClr val="80BD41">
                <a:alpha val="100000"/>
              </a:srgbClr>
            </a:solidFill>
          </p:spPr>
          <p:txBody>
            <a:bodyPr/>
            <a:lstStyle/>
            <a:p/>
          </p:txBody>
        </p:sp>
        <p:sp>
          <p:nvSpPr>
            <p:cNvPr id="54" name="rc54"/>
            <p:cNvSpPr/>
            <p:nvPr/>
          </p:nvSpPr>
          <p:spPr>
            <a:xfrm>
              <a:off x="4761334" y="2928046"/>
              <a:ext cx="239888" cy="12867"/>
            </a:xfrm>
            <a:prstGeom prst="rect">
              <a:avLst/>
            </a:prstGeom>
            <a:solidFill>
              <a:srgbClr val="1CABE2">
                <a:alpha val="100000"/>
              </a:srgbClr>
            </a:solidFill>
          </p:spPr>
          <p:txBody>
            <a:bodyPr/>
            <a:lstStyle/>
            <a:p/>
          </p:txBody>
        </p:sp>
        <p:sp>
          <p:nvSpPr>
            <p:cNvPr id="55" name="rc55"/>
            <p:cNvSpPr/>
            <p:nvPr/>
          </p:nvSpPr>
          <p:spPr>
            <a:xfrm>
              <a:off x="5027877" y="2942887"/>
              <a:ext cx="239888" cy="1269122"/>
            </a:xfrm>
            <a:prstGeom prst="rect">
              <a:avLst/>
            </a:prstGeom>
            <a:solidFill>
              <a:srgbClr val="80BD41">
                <a:alpha val="100000"/>
              </a:srgbClr>
            </a:solidFill>
          </p:spPr>
          <p:txBody>
            <a:bodyPr/>
            <a:lstStyle/>
            <a:p/>
          </p:txBody>
        </p:sp>
        <p:sp>
          <p:nvSpPr>
            <p:cNvPr id="56" name="rc56"/>
            <p:cNvSpPr/>
            <p:nvPr/>
          </p:nvSpPr>
          <p:spPr>
            <a:xfrm>
              <a:off x="5027877" y="2930113"/>
              <a:ext cx="239888" cy="12773"/>
            </a:xfrm>
            <a:prstGeom prst="rect">
              <a:avLst/>
            </a:prstGeom>
            <a:solidFill>
              <a:srgbClr val="1CABE2">
                <a:alpha val="100000"/>
              </a:srgbClr>
            </a:solidFill>
          </p:spPr>
          <p:txBody>
            <a:bodyPr/>
            <a:lstStyle/>
            <a:p/>
          </p:txBody>
        </p:sp>
        <p:sp>
          <p:nvSpPr>
            <p:cNvPr id="57" name="rc57"/>
            <p:cNvSpPr/>
            <p:nvPr/>
          </p:nvSpPr>
          <p:spPr>
            <a:xfrm>
              <a:off x="5294420" y="2946550"/>
              <a:ext cx="239888" cy="1265459"/>
            </a:xfrm>
            <a:prstGeom prst="rect">
              <a:avLst/>
            </a:prstGeom>
            <a:solidFill>
              <a:srgbClr val="80BD41">
                <a:alpha val="100000"/>
              </a:srgbClr>
            </a:solidFill>
          </p:spPr>
          <p:txBody>
            <a:bodyPr/>
            <a:lstStyle/>
            <a:p/>
          </p:txBody>
        </p:sp>
        <p:sp>
          <p:nvSpPr>
            <p:cNvPr id="58" name="rc58"/>
            <p:cNvSpPr/>
            <p:nvPr/>
          </p:nvSpPr>
          <p:spPr>
            <a:xfrm>
              <a:off x="5294420" y="2933776"/>
              <a:ext cx="239888" cy="12773"/>
            </a:xfrm>
            <a:prstGeom prst="rect">
              <a:avLst/>
            </a:prstGeom>
            <a:solidFill>
              <a:srgbClr val="1CABE2">
                <a:alpha val="100000"/>
              </a:srgbClr>
            </a:solidFill>
          </p:spPr>
          <p:txBody>
            <a:bodyPr/>
            <a:lstStyle/>
            <a:p/>
          </p:txBody>
        </p:sp>
        <p:sp>
          <p:nvSpPr>
            <p:cNvPr id="59" name="rc59"/>
            <p:cNvSpPr/>
            <p:nvPr/>
          </p:nvSpPr>
          <p:spPr>
            <a:xfrm>
              <a:off x="5560963" y="2951058"/>
              <a:ext cx="239888" cy="1260951"/>
            </a:xfrm>
            <a:prstGeom prst="rect">
              <a:avLst/>
            </a:prstGeom>
            <a:solidFill>
              <a:srgbClr val="80BD41">
                <a:alpha val="100000"/>
              </a:srgbClr>
            </a:solidFill>
          </p:spPr>
          <p:txBody>
            <a:bodyPr/>
            <a:lstStyle/>
            <a:p/>
          </p:txBody>
        </p:sp>
        <p:sp>
          <p:nvSpPr>
            <p:cNvPr id="60" name="rc60"/>
            <p:cNvSpPr/>
            <p:nvPr/>
          </p:nvSpPr>
          <p:spPr>
            <a:xfrm>
              <a:off x="5560963" y="2938284"/>
              <a:ext cx="239888" cy="12773"/>
            </a:xfrm>
            <a:prstGeom prst="rect">
              <a:avLst/>
            </a:prstGeom>
            <a:solidFill>
              <a:srgbClr val="1CABE2">
                <a:alpha val="100000"/>
              </a:srgbClr>
            </a:solidFill>
          </p:spPr>
          <p:txBody>
            <a:bodyPr/>
            <a:lstStyle/>
            <a:p/>
          </p:txBody>
        </p:sp>
        <p:sp>
          <p:nvSpPr>
            <p:cNvPr id="61" name="rc61"/>
            <p:cNvSpPr/>
            <p:nvPr/>
          </p:nvSpPr>
          <p:spPr>
            <a:xfrm>
              <a:off x="5827506" y="2957445"/>
              <a:ext cx="239888" cy="1254564"/>
            </a:xfrm>
            <a:prstGeom prst="rect">
              <a:avLst/>
            </a:prstGeom>
            <a:solidFill>
              <a:srgbClr val="80BD41">
                <a:alpha val="100000"/>
              </a:srgbClr>
            </a:solidFill>
          </p:spPr>
          <p:txBody>
            <a:bodyPr/>
            <a:lstStyle/>
            <a:p/>
          </p:txBody>
        </p:sp>
        <p:sp>
          <p:nvSpPr>
            <p:cNvPr id="62" name="rc62"/>
            <p:cNvSpPr/>
            <p:nvPr/>
          </p:nvSpPr>
          <p:spPr>
            <a:xfrm>
              <a:off x="5827506" y="2944765"/>
              <a:ext cx="239888" cy="12679"/>
            </a:xfrm>
            <a:prstGeom prst="rect">
              <a:avLst/>
            </a:prstGeom>
            <a:solidFill>
              <a:srgbClr val="1CABE2">
                <a:alpha val="100000"/>
              </a:srgbClr>
            </a:solidFill>
          </p:spPr>
          <p:txBody>
            <a:bodyPr/>
            <a:lstStyle/>
            <a:p/>
          </p:txBody>
        </p:sp>
        <p:sp>
          <p:nvSpPr>
            <p:cNvPr id="63" name="rc63"/>
            <p:cNvSpPr/>
            <p:nvPr/>
          </p:nvSpPr>
          <p:spPr>
            <a:xfrm>
              <a:off x="6094049" y="2965898"/>
              <a:ext cx="239888" cy="1246110"/>
            </a:xfrm>
            <a:prstGeom prst="rect">
              <a:avLst/>
            </a:prstGeom>
            <a:solidFill>
              <a:srgbClr val="80BD41">
                <a:alpha val="100000"/>
              </a:srgbClr>
            </a:solidFill>
          </p:spPr>
          <p:txBody>
            <a:bodyPr/>
            <a:lstStyle/>
            <a:p/>
          </p:txBody>
        </p:sp>
        <p:sp>
          <p:nvSpPr>
            <p:cNvPr id="64" name="rc64"/>
            <p:cNvSpPr/>
            <p:nvPr/>
          </p:nvSpPr>
          <p:spPr>
            <a:xfrm>
              <a:off x="6094049" y="2953312"/>
              <a:ext cx="239888" cy="12586"/>
            </a:xfrm>
            <a:prstGeom prst="rect">
              <a:avLst/>
            </a:prstGeom>
            <a:solidFill>
              <a:srgbClr val="1CABE2">
                <a:alpha val="100000"/>
              </a:srgbClr>
            </a:solidFill>
          </p:spPr>
          <p:txBody>
            <a:bodyPr/>
            <a:lstStyle/>
            <a:p/>
          </p:txBody>
        </p:sp>
        <p:sp>
          <p:nvSpPr>
            <p:cNvPr id="65" name="rc65"/>
            <p:cNvSpPr/>
            <p:nvPr/>
          </p:nvSpPr>
          <p:spPr>
            <a:xfrm>
              <a:off x="6360593" y="2972943"/>
              <a:ext cx="239888" cy="1239066"/>
            </a:xfrm>
            <a:prstGeom prst="rect">
              <a:avLst/>
            </a:prstGeom>
            <a:solidFill>
              <a:srgbClr val="80BD41">
                <a:alpha val="100000"/>
              </a:srgbClr>
            </a:solidFill>
          </p:spPr>
          <p:txBody>
            <a:bodyPr/>
            <a:lstStyle/>
            <a:p/>
          </p:txBody>
        </p:sp>
        <p:sp>
          <p:nvSpPr>
            <p:cNvPr id="66" name="rc66"/>
            <p:cNvSpPr/>
            <p:nvPr/>
          </p:nvSpPr>
          <p:spPr>
            <a:xfrm>
              <a:off x="6360593" y="2960451"/>
              <a:ext cx="239888" cy="12492"/>
            </a:xfrm>
            <a:prstGeom prst="rect">
              <a:avLst/>
            </a:prstGeom>
            <a:solidFill>
              <a:srgbClr val="1CABE2">
                <a:alpha val="100000"/>
              </a:srgbClr>
            </a:solidFill>
          </p:spPr>
          <p:txBody>
            <a:bodyPr/>
            <a:lstStyle/>
            <a:p/>
          </p:txBody>
        </p:sp>
        <p:sp>
          <p:nvSpPr>
            <p:cNvPr id="67" name="rc67"/>
            <p:cNvSpPr/>
            <p:nvPr/>
          </p:nvSpPr>
          <p:spPr>
            <a:xfrm>
              <a:off x="6627136" y="2978390"/>
              <a:ext cx="239888" cy="1233618"/>
            </a:xfrm>
            <a:prstGeom prst="rect">
              <a:avLst/>
            </a:prstGeom>
            <a:solidFill>
              <a:srgbClr val="80BD41">
                <a:alpha val="100000"/>
              </a:srgbClr>
            </a:solidFill>
          </p:spPr>
          <p:txBody>
            <a:bodyPr/>
            <a:lstStyle/>
            <a:p/>
          </p:txBody>
        </p:sp>
        <p:sp>
          <p:nvSpPr>
            <p:cNvPr id="68" name="rc68"/>
            <p:cNvSpPr/>
            <p:nvPr/>
          </p:nvSpPr>
          <p:spPr>
            <a:xfrm>
              <a:off x="6627136" y="2965898"/>
              <a:ext cx="239888" cy="12492"/>
            </a:xfrm>
            <a:prstGeom prst="rect">
              <a:avLst/>
            </a:prstGeom>
            <a:solidFill>
              <a:srgbClr val="1CABE2">
                <a:alpha val="100000"/>
              </a:srgbClr>
            </a:solidFill>
          </p:spPr>
          <p:txBody>
            <a:bodyPr/>
            <a:lstStyle/>
            <a:p/>
          </p:txBody>
        </p:sp>
        <p:sp>
          <p:nvSpPr>
            <p:cNvPr id="69" name="rc69"/>
            <p:cNvSpPr/>
            <p:nvPr/>
          </p:nvSpPr>
          <p:spPr>
            <a:xfrm>
              <a:off x="6893679" y="2987783"/>
              <a:ext cx="239888" cy="1224226"/>
            </a:xfrm>
            <a:prstGeom prst="rect">
              <a:avLst/>
            </a:prstGeom>
            <a:solidFill>
              <a:srgbClr val="80BD41">
                <a:alpha val="100000"/>
              </a:srgbClr>
            </a:solidFill>
          </p:spPr>
          <p:txBody>
            <a:bodyPr/>
            <a:lstStyle/>
            <a:p/>
          </p:txBody>
        </p:sp>
        <p:sp>
          <p:nvSpPr>
            <p:cNvPr id="70" name="rc70"/>
            <p:cNvSpPr/>
            <p:nvPr/>
          </p:nvSpPr>
          <p:spPr>
            <a:xfrm>
              <a:off x="6893679" y="2975385"/>
              <a:ext cx="239888" cy="12398"/>
            </a:xfrm>
            <a:prstGeom prst="rect">
              <a:avLst/>
            </a:prstGeom>
            <a:solidFill>
              <a:srgbClr val="1CABE2">
                <a:alpha val="100000"/>
              </a:srgbClr>
            </a:solidFill>
          </p:spPr>
          <p:txBody>
            <a:bodyPr/>
            <a:lstStyle/>
            <a:p/>
          </p:txBody>
        </p:sp>
        <p:sp>
          <p:nvSpPr>
            <p:cNvPr id="71" name="rc71"/>
            <p:cNvSpPr/>
            <p:nvPr/>
          </p:nvSpPr>
          <p:spPr>
            <a:xfrm>
              <a:off x="7160222" y="2993043"/>
              <a:ext cx="239888" cy="1218966"/>
            </a:xfrm>
            <a:prstGeom prst="rect">
              <a:avLst/>
            </a:prstGeom>
            <a:solidFill>
              <a:srgbClr val="80BD41">
                <a:alpha val="100000"/>
              </a:srgbClr>
            </a:solidFill>
          </p:spPr>
          <p:txBody>
            <a:bodyPr/>
            <a:lstStyle/>
            <a:p/>
          </p:txBody>
        </p:sp>
        <p:sp>
          <p:nvSpPr>
            <p:cNvPr id="72" name="rc72"/>
            <p:cNvSpPr/>
            <p:nvPr/>
          </p:nvSpPr>
          <p:spPr>
            <a:xfrm>
              <a:off x="7160222" y="2980739"/>
              <a:ext cx="239888" cy="12304"/>
            </a:xfrm>
            <a:prstGeom prst="rect">
              <a:avLst/>
            </a:prstGeom>
            <a:solidFill>
              <a:srgbClr val="1CABE2">
                <a:alpha val="100000"/>
              </a:srgbClr>
            </a:solidFill>
          </p:spPr>
          <p:txBody>
            <a:bodyPr/>
            <a:lstStyle/>
            <a:p/>
          </p:txBody>
        </p:sp>
        <p:sp>
          <p:nvSpPr>
            <p:cNvPr id="73" name="rc73"/>
            <p:cNvSpPr/>
            <p:nvPr/>
          </p:nvSpPr>
          <p:spPr>
            <a:xfrm>
              <a:off x="7426765" y="2995767"/>
              <a:ext cx="239888" cy="1216242"/>
            </a:xfrm>
            <a:prstGeom prst="rect">
              <a:avLst/>
            </a:prstGeom>
            <a:solidFill>
              <a:srgbClr val="80BD41">
                <a:alpha val="100000"/>
              </a:srgbClr>
            </a:solidFill>
          </p:spPr>
          <p:txBody>
            <a:bodyPr/>
            <a:lstStyle/>
            <a:p/>
          </p:txBody>
        </p:sp>
        <p:sp>
          <p:nvSpPr>
            <p:cNvPr id="74" name="rc74"/>
            <p:cNvSpPr/>
            <p:nvPr/>
          </p:nvSpPr>
          <p:spPr>
            <a:xfrm>
              <a:off x="7426765" y="2983462"/>
              <a:ext cx="239888" cy="12304"/>
            </a:xfrm>
            <a:prstGeom prst="rect">
              <a:avLst/>
            </a:prstGeom>
            <a:solidFill>
              <a:srgbClr val="1CABE2">
                <a:alpha val="100000"/>
              </a:srgbClr>
            </a:solidFill>
          </p:spPr>
          <p:txBody>
            <a:bodyPr/>
            <a:lstStyle/>
            <a:p/>
          </p:txBody>
        </p:sp>
        <p:sp>
          <p:nvSpPr>
            <p:cNvPr id="75" name="rc75"/>
            <p:cNvSpPr/>
            <p:nvPr/>
          </p:nvSpPr>
          <p:spPr>
            <a:xfrm>
              <a:off x="7693308" y="3041978"/>
              <a:ext cx="239888" cy="1170031"/>
            </a:xfrm>
            <a:prstGeom prst="rect">
              <a:avLst/>
            </a:prstGeom>
            <a:solidFill>
              <a:srgbClr val="80BD41">
                <a:alpha val="100000"/>
              </a:srgbClr>
            </a:solidFill>
          </p:spPr>
          <p:txBody>
            <a:bodyPr/>
            <a:lstStyle/>
            <a:p/>
          </p:txBody>
        </p:sp>
        <p:sp>
          <p:nvSpPr>
            <p:cNvPr id="76" name="rc76"/>
            <p:cNvSpPr/>
            <p:nvPr/>
          </p:nvSpPr>
          <p:spPr>
            <a:xfrm>
              <a:off x="7693308" y="2980363"/>
              <a:ext cx="239888" cy="61615"/>
            </a:xfrm>
            <a:prstGeom prst="rect">
              <a:avLst/>
            </a:prstGeom>
            <a:solidFill>
              <a:srgbClr val="1CABE2">
                <a:alpha val="100000"/>
              </a:srgbClr>
            </a:solidFill>
          </p:spPr>
          <p:txBody>
            <a:bodyPr/>
            <a:lstStyle/>
            <a:p/>
          </p:txBody>
        </p:sp>
        <p:sp>
          <p:nvSpPr>
            <p:cNvPr id="77" name="rc77"/>
            <p:cNvSpPr/>
            <p:nvPr/>
          </p:nvSpPr>
          <p:spPr>
            <a:xfrm>
              <a:off x="7959851" y="3034464"/>
              <a:ext cx="239888" cy="1177545"/>
            </a:xfrm>
            <a:prstGeom prst="rect">
              <a:avLst/>
            </a:prstGeom>
            <a:solidFill>
              <a:srgbClr val="80BD41">
                <a:alpha val="100000"/>
              </a:srgbClr>
            </a:solidFill>
          </p:spPr>
          <p:txBody>
            <a:bodyPr/>
            <a:lstStyle/>
            <a:p/>
          </p:txBody>
        </p:sp>
        <p:sp>
          <p:nvSpPr>
            <p:cNvPr id="78" name="rc78"/>
            <p:cNvSpPr/>
            <p:nvPr/>
          </p:nvSpPr>
          <p:spPr>
            <a:xfrm>
              <a:off x="7959851" y="2985435"/>
              <a:ext cx="239888" cy="49029"/>
            </a:xfrm>
            <a:prstGeom prst="rect">
              <a:avLst/>
            </a:prstGeom>
            <a:solidFill>
              <a:srgbClr val="1CABE2">
                <a:alpha val="100000"/>
              </a:srgbClr>
            </a:solidFill>
          </p:spPr>
          <p:txBody>
            <a:bodyPr/>
            <a:lstStyle/>
            <a:p/>
          </p:txBody>
        </p:sp>
        <p:sp>
          <p:nvSpPr>
            <p:cNvPr id="79" name="pl79"/>
            <p:cNvSpPr/>
            <p:nvPr/>
          </p:nvSpPr>
          <p:spPr>
            <a:xfrm>
              <a:off x="1416218" y="2085226"/>
              <a:ext cx="6663577" cy="429653"/>
            </a:xfrm>
            <a:custGeom>
              <a:avLst/>
              <a:pathLst>
                <a:path w="6663577" h="429653">
                  <a:moveTo>
                    <a:pt x="0" y="343722"/>
                  </a:moveTo>
                  <a:lnTo>
                    <a:pt x="266543" y="257791"/>
                  </a:lnTo>
                  <a:lnTo>
                    <a:pt x="533086" y="300757"/>
                  </a:lnTo>
                  <a:lnTo>
                    <a:pt x="799629" y="279274"/>
                  </a:lnTo>
                  <a:lnTo>
                    <a:pt x="1066172" y="429653"/>
                  </a:lnTo>
                  <a:lnTo>
                    <a:pt x="1332715" y="279274"/>
                  </a:lnTo>
                  <a:lnTo>
                    <a:pt x="1599258" y="236309"/>
                  </a:lnTo>
                  <a:lnTo>
                    <a:pt x="1865801" y="0"/>
                  </a:lnTo>
                  <a:lnTo>
                    <a:pt x="2132344" y="42965"/>
                  </a:lnTo>
                  <a:lnTo>
                    <a:pt x="2398888" y="21482"/>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5930"/>
                  </a:lnTo>
                  <a:lnTo>
                    <a:pt x="6663577" y="6444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1" name="tx91"/>
            <p:cNvSpPr/>
            <p:nvPr/>
          </p:nvSpPr>
          <p:spPr>
            <a:xfrm>
              <a:off x="1298664" y="27962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136.3</a:t>
              </a:r>
            </a:p>
          </p:txBody>
        </p:sp>
        <p:sp>
          <p:nvSpPr>
            <p:cNvPr id="92" name="tx92"/>
            <p:cNvSpPr/>
            <p:nvPr/>
          </p:nvSpPr>
          <p:spPr>
            <a:xfrm>
              <a:off x="2631380" y="2818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93" name="tx93"/>
            <p:cNvSpPr/>
            <p:nvPr/>
          </p:nvSpPr>
          <p:spPr>
            <a:xfrm>
              <a:off x="3964096" y="2787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137.2</a:t>
              </a:r>
            </a:p>
          </p:txBody>
        </p:sp>
        <p:sp>
          <p:nvSpPr>
            <p:cNvPr id="94" name="tx94"/>
            <p:cNvSpPr/>
            <p:nvPr/>
          </p:nvSpPr>
          <p:spPr>
            <a:xfrm>
              <a:off x="5296811" y="27978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136.1</a:t>
              </a:r>
            </a:p>
          </p:txBody>
        </p:sp>
        <p:sp>
          <p:nvSpPr>
            <p:cNvPr id="95" name="tx95"/>
            <p:cNvSpPr/>
            <p:nvPr/>
          </p:nvSpPr>
          <p:spPr>
            <a:xfrm>
              <a:off x="6362984" y="2824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133.2</a:t>
              </a:r>
            </a:p>
          </p:txBody>
        </p:sp>
        <p:sp>
          <p:nvSpPr>
            <p:cNvPr id="96" name="tx96"/>
            <p:cNvSpPr/>
            <p:nvPr/>
          </p:nvSpPr>
          <p:spPr>
            <a:xfrm>
              <a:off x="6629527" y="2830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132.7</a:t>
              </a:r>
            </a:p>
          </p:txBody>
        </p:sp>
        <p:sp>
          <p:nvSpPr>
            <p:cNvPr id="97" name="tx97"/>
            <p:cNvSpPr/>
            <p:nvPr/>
          </p:nvSpPr>
          <p:spPr>
            <a:xfrm>
              <a:off x="6896070" y="2839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131.7</a:t>
              </a:r>
            </a:p>
          </p:txBody>
        </p:sp>
        <p:sp>
          <p:nvSpPr>
            <p:cNvPr id="98" name="tx98"/>
            <p:cNvSpPr/>
            <p:nvPr/>
          </p:nvSpPr>
          <p:spPr>
            <a:xfrm>
              <a:off x="7162613" y="28447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99" name="tx99"/>
            <p:cNvSpPr/>
            <p:nvPr/>
          </p:nvSpPr>
          <p:spPr>
            <a:xfrm>
              <a:off x="7429156" y="28475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100" name="tx100"/>
            <p:cNvSpPr/>
            <p:nvPr/>
          </p:nvSpPr>
          <p:spPr>
            <a:xfrm>
              <a:off x="7695699" y="2844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101" name="tx101"/>
            <p:cNvSpPr/>
            <p:nvPr/>
          </p:nvSpPr>
          <p:spPr>
            <a:xfrm>
              <a:off x="7962242" y="28493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130.6</a:t>
              </a:r>
            </a:p>
          </p:txBody>
        </p:sp>
        <p:sp>
          <p:nvSpPr>
            <p:cNvPr id="102" name="pl102"/>
            <p:cNvSpPr/>
            <p:nvPr/>
          </p:nvSpPr>
          <p:spPr>
            <a:xfrm>
              <a:off x="1416218"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6458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113.1</a:t>
              </a:r>
            </a:p>
          </p:txBody>
        </p:sp>
        <p:sp>
          <p:nvSpPr>
            <p:cNvPr id="114" name="tx114"/>
            <p:cNvSpPr/>
            <p:nvPr/>
          </p:nvSpPr>
          <p:spPr>
            <a:xfrm>
              <a:off x="1324790" y="3005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15" name="tx115"/>
            <p:cNvSpPr/>
            <p:nvPr/>
          </p:nvSpPr>
          <p:spPr>
            <a:xfrm>
              <a:off x="2631380" y="3636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16" name="tx116"/>
            <p:cNvSpPr/>
            <p:nvPr/>
          </p:nvSpPr>
          <p:spPr>
            <a:xfrm>
              <a:off x="2657505" y="3007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17" name="tx117"/>
            <p:cNvSpPr/>
            <p:nvPr/>
          </p:nvSpPr>
          <p:spPr>
            <a:xfrm>
              <a:off x="3964096" y="35388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18" name="tx118"/>
            <p:cNvSpPr/>
            <p:nvPr/>
          </p:nvSpPr>
          <p:spPr>
            <a:xfrm>
              <a:off x="4016347" y="28956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296811" y="3544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0" name="tx120"/>
            <p:cNvSpPr/>
            <p:nvPr/>
          </p:nvSpPr>
          <p:spPr>
            <a:xfrm>
              <a:off x="5349062" y="29062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362984" y="35573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131.9</a:t>
              </a:r>
            </a:p>
          </p:txBody>
        </p:sp>
        <p:sp>
          <p:nvSpPr>
            <p:cNvPr id="122" name="tx122"/>
            <p:cNvSpPr/>
            <p:nvPr/>
          </p:nvSpPr>
          <p:spPr>
            <a:xfrm>
              <a:off x="6415235" y="29316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629527" y="35601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131.3</a:t>
              </a:r>
            </a:p>
          </p:txBody>
        </p:sp>
        <p:sp>
          <p:nvSpPr>
            <p:cNvPr id="124" name="tx124"/>
            <p:cNvSpPr/>
            <p:nvPr/>
          </p:nvSpPr>
          <p:spPr>
            <a:xfrm>
              <a:off x="6681778" y="29370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6896070" y="35648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6" name="tx126"/>
            <p:cNvSpPr/>
            <p:nvPr/>
          </p:nvSpPr>
          <p:spPr>
            <a:xfrm>
              <a:off x="6948321" y="29464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162613" y="3567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129.8</a:t>
              </a:r>
            </a:p>
          </p:txBody>
        </p:sp>
        <p:sp>
          <p:nvSpPr>
            <p:cNvPr id="128" name="tx128"/>
            <p:cNvSpPr/>
            <p:nvPr/>
          </p:nvSpPr>
          <p:spPr>
            <a:xfrm>
              <a:off x="7214864" y="29517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429156" y="35688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129.5</a:t>
              </a:r>
            </a:p>
          </p:txBody>
        </p:sp>
        <p:sp>
          <p:nvSpPr>
            <p:cNvPr id="130" name="tx130"/>
            <p:cNvSpPr/>
            <p:nvPr/>
          </p:nvSpPr>
          <p:spPr>
            <a:xfrm>
              <a:off x="7481407" y="29545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695699" y="3591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124.6</a:t>
              </a:r>
            </a:p>
          </p:txBody>
        </p:sp>
        <p:sp>
          <p:nvSpPr>
            <p:cNvPr id="132" name="tx132"/>
            <p:cNvSpPr/>
            <p:nvPr/>
          </p:nvSpPr>
          <p:spPr>
            <a:xfrm>
              <a:off x="7747950" y="29761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3" name="tx133"/>
            <p:cNvSpPr/>
            <p:nvPr/>
          </p:nvSpPr>
          <p:spPr>
            <a:xfrm>
              <a:off x="7962242" y="35881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125.4</a:t>
              </a:r>
            </a:p>
          </p:txBody>
        </p:sp>
        <p:sp>
          <p:nvSpPr>
            <p:cNvPr id="134" name="tx134"/>
            <p:cNvSpPr/>
            <p:nvPr/>
          </p:nvSpPr>
          <p:spPr>
            <a:xfrm>
              <a:off x="8014493" y="29749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6902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206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510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2813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117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7" name="pl167"/>
            <p:cNvSpPr/>
            <p:nvPr/>
          </p:nvSpPr>
          <p:spPr>
            <a:xfrm>
              <a:off x="25298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968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4639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7633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304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509106" cy="124062"/>
            </a:xfrm>
            <a:prstGeom prst="rect">
              <a:avLst/>
            </a:prstGeom>
            <a:solidFill>
              <a:srgbClr val="80BD41">
                <a:alpha val="100000"/>
              </a:srgbClr>
            </a:solidFill>
          </p:spPr>
          <p:txBody>
            <a:bodyPr/>
            <a:lstStyle/>
            <a:p/>
          </p:txBody>
        </p:sp>
        <p:sp>
          <p:nvSpPr>
            <p:cNvPr id="177" name="rc177"/>
            <p:cNvSpPr/>
            <p:nvPr/>
          </p:nvSpPr>
          <p:spPr>
            <a:xfrm>
              <a:off x="7805380" y="5840557"/>
              <a:ext cx="65623" cy="124062"/>
            </a:xfrm>
            <a:prstGeom prst="rect">
              <a:avLst/>
            </a:prstGeom>
            <a:solidFill>
              <a:srgbClr val="1CABE2">
                <a:alpha val="100000"/>
              </a:srgbClr>
            </a:solidFill>
          </p:spPr>
          <p:txBody>
            <a:bodyPr/>
            <a:lstStyle/>
            <a:p/>
          </p:txBody>
        </p:sp>
        <p:sp>
          <p:nvSpPr>
            <p:cNvPr id="178" name="rc178"/>
            <p:cNvSpPr/>
            <p:nvPr/>
          </p:nvSpPr>
          <p:spPr>
            <a:xfrm>
              <a:off x="1296273" y="5685479"/>
              <a:ext cx="6146447" cy="124062"/>
            </a:xfrm>
            <a:prstGeom prst="rect">
              <a:avLst/>
            </a:prstGeom>
            <a:solidFill>
              <a:srgbClr val="80BD41">
                <a:alpha val="100000"/>
              </a:srgbClr>
            </a:solidFill>
          </p:spPr>
          <p:txBody>
            <a:bodyPr/>
            <a:lstStyle/>
            <a:p/>
          </p:txBody>
        </p:sp>
        <p:sp>
          <p:nvSpPr>
            <p:cNvPr id="179" name="rc179"/>
            <p:cNvSpPr/>
            <p:nvPr/>
          </p:nvSpPr>
          <p:spPr>
            <a:xfrm>
              <a:off x="7442721" y="5685479"/>
              <a:ext cx="323679" cy="124062"/>
            </a:xfrm>
            <a:prstGeom prst="rect">
              <a:avLst/>
            </a:prstGeom>
            <a:solidFill>
              <a:srgbClr val="1CABE2">
                <a:alpha val="100000"/>
              </a:srgbClr>
            </a:solidFill>
          </p:spPr>
          <p:txBody>
            <a:bodyPr/>
            <a:lstStyle/>
            <a:p/>
          </p:txBody>
        </p:sp>
        <p:sp>
          <p:nvSpPr>
            <p:cNvPr id="180" name="rc180"/>
            <p:cNvSpPr/>
            <p:nvPr/>
          </p:nvSpPr>
          <p:spPr>
            <a:xfrm>
              <a:off x="1296273" y="5530401"/>
              <a:ext cx="6185920" cy="124062"/>
            </a:xfrm>
            <a:prstGeom prst="rect">
              <a:avLst/>
            </a:prstGeom>
            <a:solidFill>
              <a:srgbClr val="80BD41">
                <a:alpha val="100000"/>
              </a:srgbClr>
            </a:solidFill>
          </p:spPr>
          <p:txBody>
            <a:bodyPr/>
            <a:lstStyle/>
            <a:p/>
          </p:txBody>
        </p:sp>
        <p:sp>
          <p:nvSpPr>
            <p:cNvPr id="181" name="rc181"/>
            <p:cNvSpPr/>
            <p:nvPr/>
          </p:nvSpPr>
          <p:spPr>
            <a:xfrm>
              <a:off x="7482194" y="5530401"/>
              <a:ext cx="257561" cy="124062"/>
            </a:xfrm>
            <a:prstGeom prst="rect">
              <a:avLst/>
            </a:prstGeom>
            <a:solidFill>
              <a:srgbClr val="1CABE2">
                <a:alpha val="100000"/>
              </a:srgbClr>
            </a:solidFill>
          </p:spPr>
          <p:txBody>
            <a:bodyPr/>
            <a:lstStyle/>
            <a:p/>
          </p:txBody>
        </p:sp>
        <p:sp>
          <p:nvSpPr>
            <p:cNvPr id="182" name="tx182"/>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133.2</a:t>
              </a:r>
            </a:p>
          </p:txBody>
        </p:sp>
        <p:sp>
          <p:nvSpPr>
            <p:cNvPr id="183" name="tx183"/>
            <p:cNvSpPr/>
            <p:nvPr/>
          </p:nvSpPr>
          <p:spPr>
            <a:xfrm>
              <a:off x="7945225"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131.1</a:t>
              </a:r>
            </a:p>
          </p:txBody>
        </p:sp>
        <p:sp>
          <p:nvSpPr>
            <p:cNvPr id="184" name="tx184"/>
            <p:cNvSpPr/>
            <p:nvPr/>
          </p:nvSpPr>
          <p:spPr>
            <a:xfrm>
              <a:off x="7917767"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130.6</a:t>
              </a:r>
            </a:p>
          </p:txBody>
        </p:sp>
        <p:sp>
          <p:nvSpPr>
            <p:cNvPr id="185" name="tx185"/>
            <p:cNvSpPr/>
            <p:nvPr/>
          </p:nvSpPr>
          <p:spPr>
            <a:xfrm>
              <a:off x="4415188"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131.9</a:t>
              </a:r>
            </a:p>
          </p:txBody>
        </p:sp>
        <p:sp>
          <p:nvSpPr>
            <p:cNvPr id="186" name="tx186"/>
            <p:cNvSpPr/>
            <p:nvPr/>
          </p:nvSpPr>
          <p:spPr>
            <a:xfrm>
              <a:off x="7762843"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4233859"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124.6</a:t>
              </a:r>
            </a:p>
          </p:txBody>
        </p:sp>
        <p:sp>
          <p:nvSpPr>
            <p:cNvPr id="188" name="tx188"/>
            <p:cNvSpPr/>
            <p:nvPr/>
          </p:nvSpPr>
          <p:spPr>
            <a:xfrm>
              <a:off x="752921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9" name="tx189"/>
            <p:cNvSpPr/>
            <p:nvPr/>
          </p:nvSpPr>
          <p:spPr>
            <a:xfrm>
              <a:off x="425359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125.4</a:t>
              </a:r>
            </a:p>
          </p:txBody>
        </p:sp>
        <p:sp>
          <p:nvSpPr>
            <p:cNvPr id="190" name="tx190"/>
            <p:cNvSpPr/>
            <p:nvPr/>
          </p:nvSpPr>
          <p:spPr>
            <a:xfrm>
              <a:off x="7535626"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68564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11386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lower than in 2019 (99%).
The number of children vaccinated with DTP3 decreased 5%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32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5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8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0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44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69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72136"/>
              <a:ext cx="239888" cy="1139872"/>
            </a:xfrm>
            <a:prstGeom prst="rect">
              <a:avLst/>
            </a:prstGeom>
            <a:solidFill>
              <a:srgbClr val="E2231A">
                <a:alpha val="90196"/>
              </a:srgbClr>
            </a:solidFill>
          </p:spPr>
          <p:txBody>
            <a:bodyPr/>
            <a:lstStyle/>
            <a:p/>
          </p:txBody>
        </p:sp>
        <p:sp>
          <p:nvSpPr>
            <p:cNvPr id="25" name="rc25"/>
            <p:cNvSpPr/>
            <p:nvPr/>
          </p:nvSpPr>
          <p:spPr>
            <a:xfrm>
              <a:off x="1562816" y="4131938"/>
              <a:ext cx="239888" cy="80070"/>
            </a:xfrm>
            <a:prstGeom prst="rect">
              <a:avLst/>
            </a:prstGeom>
            <a:solidFill>
              <a:srgbClr val="E2231A">
                <a:alpha val="90196"/>
              </a:srgbClr>
            </a:solidFill>
          </p:spPr>
          <p:txBody>
            <a:bodyPr/>
            <a:lstStyle/>
            <a:p/>
          </p:txBody>
        </p:sp>
        <p:sp>
          <p:nvSpPr>
            <p:cNvPr id="26" name="rc26"/>
            <p:cNvSpPr/>
            <p:nvPr/>
          </p:nvSpPr>
          <p:spPr>
            <a:xfrm>
              <a:off x="1829360" y="4054258"/>
              <a:ext cx="239888" cy="157751"/>
            </a:xfrm>
            <a:prstGeom prst="rect">
              <a:avLst/>
            </a:prstGeom>
            <a:solidFill>
              <a:srgbClr val="E2231A">
                <a:alpha val="90196"/>
              </a:srgbClr>
            </a:solidFill>
          </p:spPr>
          <p:txBody>
            <a:bodyPr/>
            <a:lstStyle/>
            <a:p/>
          </p:txBody>
        </p:sp>
        <p:sp>
          <p:nvSpPr>
            <p:cNvPr id="27" name="rc27"/>
            <p:cNvSpPr/>
            <p:nvPr/>
          </p:nvSpPr>
          <p:spPr>
            <a:xfrm>
              <a:off x="2095903" y="3660298"/>
              <a:ext cx="239888" cy="551711"/>
            </a:xfrm>
            <a:prstGeom prst="rect">
              <a:avLst/>
            </a:prstGeom>
            <a:solidFill>
              <a:srgbClr val="E2231A">
                <a:alpha val="90196"/>
              </a:srgbClr>
            </a:solidFill>
          </p:spPr>
          <p:txBody>
            <a:bodyPr/>
            <a:lstStyle/>
            <a:p/>
          </p:txBody>
        </p:sp>
        <p:sp>
          <p:nvSpPr>
            <p:cNvPr id="28" name="rc28"/>
            <p:cNvSpPr/>
            <p:nvPr/>
          </p:nvSpPr>
          <p:spPr>
            <a:xfrm>
              <a:off x="2362446" y="2947011"/>
              <a:ext cx="239888" cy="1264998"/>
            </a:xfrm>
            <a:prstGeom prst="rect">
              <a:avLst/>
            </a:prstGeom>
            <a:solidFill>
              <a:srgbClr val="E2231A">
                <a:alpha val="90196"/>
              </a:srgbClr>
            </a:solidFill>
          </p:spPr>
          <p:txBody>
            <a:bodyPr/>
            <a:lstStyle/>
            <a:p/>
          </p:txBody>
        </p:sp>
        <p:sp>
          <p:nvSpPr>
            <p:cNvPr id="29" name="rc29"/>
            <p:cNvSpPr/>
            <p:nvPr/>
          </p:nvSpPr>
          <p:spPr>
            <a:xfrm>
              <a:off x="2628989" y="3892085"/>
              <a:ext cx="239888" cy="319924"/>
            </a:xfrm>
            <a:prstGeom prst="rect">
              <a:avLst/>
            </a:prstGeom>
            <a:solidFill>
              <a:srgbClr val="E2231A">
                <a:alpha val="90196"/>
              </a:srgbClr>
            </a:solidFill>
          </p:spPr>
          <p:txBody>
            <a:bodyPr/>
            <a:lstStyle/>
            <a:p/>
          </p:txBody>
        </p:sp>
        <p:sp>
          <p:nvSpPr>
            <p:cNvPr id="30" name="rc30"/>
            <p:cNvSpPr/>
            <p:nvPr/>
          </p:nvSpPr>
          <p:spPr>
            <a:xfrm>
              <a:off x="2895532" y="4050792"/>
              <a:ext cx="239888" cy="161217"/>
            </a:xfrm>
            <a:prstGeom prst="rect">
              <a:avLst/>
            </a:prstGeom>
            <a:solidFill>
              <a:srgbClr val="E2231A">
                <a:alpha val="90196"/>
              </a:srgbClr>
            </a:solidFill>
          </p:spPr>
          <p:txBody>
            <a:bodyPr/>
            <a:lstStyle/>
            <a:p/>
          </p:txBody>
        </p:sp>
        <p:sp>
          <p:nvSpPr>
            <p:cNvPr id="31" name="rc31"/>
            <p:cNvSpPr/>
            <p:nvPr/>
          </p:nvSpPr>
          <p:spPr>
            <a:xfrm>
              <a:off x="3162075" y="4130982"/>
              <a:ext cx="239888" cy="81026"/>
            </a:xfrm>
            <a:prstGeom prst="rect">
              <a:avLst/>
            </a:prstGeom>
            <a:solidFill>
              <a:srgbClr val="E2231A">
                <a:alpha val="90196"/>
              </a:srgbClr>
            </a:solidFill>
          </p:spPr>
          <p:txBody>
            <a:bodyPr/>
            <a:lstStyle/>
            <a:p/>
          </p:txBody>
        </p:sp>
        <p:sp>
          <p:nvSpPr>
            <p:cNvPr id="32" name="rc32"/>
            <p:cNvSpPr/>
            <p:nvPr/>
          </p:nvSpPr>
          <p:spPr>
            <a:xfrm>
              <a:off x="3428618" y="4130624"/>
              <a:ext cx="239888" cy="81385"/>
            </a:xfrm>
            <a:prstGeom prst="rect">
              <a:avLst/>
            </a:prstGeom>
            <a:solidFill>
              <a:srgbClr val="E2231A">
                <a:alpha val="90196"/>
              </a:srgbClr>
            </a:solidFill>
          </p:spPr>
          <p:txBody>
            <a:bodyPr/>
            <a:lstStyle/>
            <a:p/>
          </p:txBody>
        </p:sp>
        <p:sp>
          <p:nvSpPr>
            <p:cNvPr id="33" name="rc33"/>
            <p:cNvSpPr/>
            <p:nvPr/>
          </p:nvSpPr>
          <p:spPr>
            <a:xfrm>
              <a:off x="3695161" y="4130325"/>
              <a:ext cx="239888" cy="81684"/>
            </a:xfrm>
            <a:prstGeom prst="rect">
              <a:avLst/>
            </a:prstGeom>
            <a:solidFill>
              <a:srgbClr val="E2231A">
                <a:alpha val="90196"/>
              </a:srgbClr>
            </a:solidFill>
          </p:spPr>
          <p:txBody>
            <a:bodyPr/>
            <a:lstStyle/>
            <a:p/>
          </p:txBody>
        </p:sp>
        <p:sp>
          <p:nvSpPr>
            <p:cNvPr id="34" name="rc34"/>
            <p:cNvSpPr/>
            <p:nvPr/>
          </p:nvSpPr>
          <p:spPr>
            <a:xfrm>
              <a:off x="3961705" y="4130026"/>
              <a:ext cx="239888" cy="81982"/>
            </a:xfrm>
            <a:prstGeom prst="rect">
              <a:avLst/>
            </a:prstGeom>
            <a:solidFill>
              <a:srgbClr val="E2231A">
                <a:alpha val="90196"/>
              </a:srgbClr>
            </a:solidFill>
          </p:spPr>
          <p:txBody>
            <a:bodyPr/>
            <a:lstStyle/>
            <a:p/>
          </p:txBody>
        </p:sp>
        <p:sp>
          <p:nvSpPr>
            <p:cNvPr id="35" name="rc35"/>
            <p:cNvSpPr/>
            <p:nvPr/>
          </p:nvSpPr>
          <p:spPr>
            <a:xfrm>
              <a:off x="4228248" y="4130086"/>
              <a:ext cx="239888" cy="81923"/>
            </a:xfrm>
            <a:prstGeom prst="rect">
              <a:avLst/>
            </a:prstGeom>
            <a:solidFill>
              <a:srgbClr val="E2231A">
                <a:alpha val="90196"/>
              </a:srgbClr>
            </a:solidFill>
          </p:spPr>
          <p:txBody>
            <a:bodyPr/>
            <a:lstStyle/>
            <a:p/>
          </p:txBody>
        </p:sp>
        <p:sp>
          <p:nvSpPr>
            <p:cNvPr id="36" name="rc36"/>
            <p:cNvSpPr/>
            <p:nvPr/>
          </p:nvSpPr>
          <p:spPr>
            <a:xfrm>
              <a:off x="4494791" y="4130086"/>
              <a:ext cx="239888" cy="81923"/>
            </a:xfrm>
            <a:prstGeom prst="rect">
              <a:avLst/>
            </a:prstGeom>
            <a:solidFill>
              <a:srgbClr val="E2231A">
                <a:alpha val="90196"/>
              </a:srgbClr>
            </a:solidFill>
          </p:spPr>
          <p:txBody>
            <a:bodyPr/>
            <a:lstStyle/>
            <a:p/>
          </p:txBody>
        </p:sp>
        <p:sp>
          <p:nvSpPr>
            <p:cNvPr id="37" name="rc37"/>
            <p:cNvSpPr/>
            <p:nvPr/>
          </p:nvSpPr>
          <p:spPr>
            <a:xfrm>
              <a:off x="4761334" y="4130325"/>
              <a:ext cx="239888" cy="81684"/>
            </a:xfrm>
            <a:prstGeom prst="rect">
              <a:avLst/>
            </a:prstGeom>
            <a:solidFill>
              <a:srgbClr val="E2231A">
                <a:alpha val="90196"/>
              </a:srgbClr>
            </a:solidFill>
          </p:spPr>
          <p:txBody>
            <a:bodyPr/>
            <a:lstStyle/>
            <a:p/>
          </p:txBody>
        </p:sp>
        <p:sp>
          <p:nvSpPr>
            <p:cNvPr id="38" name="rc38"/>
            <p:cNvSpPr/>
            <p:nvPr/>
          </p:nvSpPr>
          <p:spPr>
            <a:xfrm>
              <a:off x="5027877" y="4130445"/>
              <a:ext cx="239888" cy="81564"/>
            </a:xfrm>
            <a:prstGeom prst="rect">
              <a:avLst/>
            </a:prstGeom>
            <a:solidFill>
              <a:srgbClr val="E2231A">
                <a:alpha val="90196"/>
              </a:srgbClr>
            </a:solidFill>
          </p:spPr>
          <p:txBody>
            <a:bodyPr/>
            <a:lstStyle/>
            <a:p/>
          </p:txBody>
        </p:sp>
        <p:sp>
          <p:nvSpPr>
            <p:cNvPr id="39" name="rc39"/>
            <p:cNvSpPr/>
            <p:nvPr/>
          </p:nvSpPr>
          <p:spPr>
            <a:xfrm>
              <a:off x="5294420" y="4130684"/>
              <a:ext cx="239888" cy="81325"/>
            </a:xfrm>
            <a:prstGeom prst="rect">
              <a:avLst/>
            </a:prstGeom>
            <a:solidFill>
              <a:srgbClr val="E2231A">
                <a:alpha val="90196"/>
              </a:srgbClr>
            </a:solidFill>
          </p:spPr>
          <p:txBody>
            <a:bodyPr/>
            <a:lstStyle/>
            <a:p/>
          </p:txBody>
        </p:sp>
        <p:sp>
          <p:nvSpPr>
            <p:cNvPr id="40" name="rc40"/>
            <p:cNvSpPr/>
            <p:nvPr/>
          </p:nvSpPr>
          <p:spPr>
            <a:xfrm>
              <a:off x="5560963" y="4130982"/>
              <a:ext cx="239888" cy="81026"/>
            </a:xfrm>
            <a:prstGeom prst="rect">
              <a:avLst/>
            </a:prstGeom>
            <a:solidFill>
              <a:srgbClr val="E2231A">
                <a:alpha val="90196"/>
              </a:srgbClr>
            </a:solidFill>
          </p:spPr>
          <p:txBody>
            <a:bodyPr/>
            <a:lstStyle/>
            <a:p/>
          </p:txBody>
        </p:sp>
        <p:sp>
          <p:nvSpPr>
            <p:cNvPr id="41" name="rc41"/>
            <p:cNvSpPr/>
            <p:nvPr/>
          </p:nvSpPr>
          <p:spPr>
            <a:xfrm>
              <a:off x="5827506" y="4131401"/>
              <a:ext cx="239888" cy="80608"/>
            </a:xfrm>
            <a:prstGeom prst="rect">
              <a:avLst/>
            </a:prstGeom>
            <a:solidFill>
              <a:srgbClr val="E2231A">
                <a:alpha val="90196"/>
              </a:srgbClr>
            </a:solidFill>
          </p:spPr>
          <p:txBody>
            <a:bodyPr/>
            <a:lstStyle/>
            <a:p/>
          </p:txBody>
        </p:sp>
        <p:sp>
          <p:nvSpPr>
            <p:cNvPr id="42" name="rc42"/>
            <p:cNvSpPr/>
            <p:nvPr/>
          </p:nvSpPr>
          <p:spPr>
            <a:xfrm>
              <a:off x="6094049" y="4131938"/>
              <a:ext cx="239888" cy="80070"/>
            </a:xfrm>
            <a:prstGeom prst="rect">
              <a:avLst/>
            </a:prstGeom>
            <a:solidFill>
              <a:srgbClr val="E2231A">
                <a:alpha val="90196"/>
              </a:srgbClr>
            </a:solidFill>
          </p:spPr>
          <p:txBody>
            <a:bodyPr/>
            <a:lstStyle/>
            <a:p/>
          </p:txBody>
        </p:sp>
        <p:sp>
          <p:nvSpPr>
            <p:cNvPr id="43" name="rc43"/>
            <p:cNvSpPr/>
            <p:nvPr/>
          </p:nvSpPr>
          <p:spPr>
            <a:xfrm>
              <a:off x="6360593" y="4132357"/>
              <a:ext cx="239888" cy="79652"/>
            </a:xfrm>
            <a:prstGeom prst="rect">
              <a:avLst/>
            </a:prstGeom>
            <a:solidFill>
              <a:srgbClr val="E2231A">
                <a:alpha val="90196"/>
              </a:srgbClr>
            </a:solidFill>
          </p:spPr>
          <p:txBody>
            <a:bodyPr/>
            <a:lstStyle/>
            <a:p/>
          </p:txBody>
        </p:sp>
        <p:sp>
          <p:nvSpPr>
            <p:cNvPr id="44" name="rc44"/>
            <p:cNvSpPr/>
            <p:nvPr/>
          </p:nvSpPr>
          <p:spPr>
            <a:xfrm>
              <a:off x="6627136" y="4132715"/>
              <a:ext cx="239888" cy="79293"/>
            </a:xfrm>
            <a:prstGeom prst="rect">
              <a:avLst/>
            </a:prstGeom>
            <a:solidFill>
              <a:srgbClr val="E2231A">
                <a:alpha val="90196"/>
              </a:srgbClr>
            </a:solidFill>
          </p:spPr>
          <p:txBody>
            <a:bodyPr/>
            <a:lstStyle/>
            <a:p/>
          </p:txBody>
        </p:sp>
        <p:sp>
          <p:nvSpPr>
            <p:cNvPr id="45" name="rc45"/>
            <p:cNvSpPr/>
            <p:nvPr/>
          </p:nvSpPr>
          <p:spPr>
            <a:xfrm>
              <a:off x="6893679" y="4133313"/>
              <a:ext cx="239888" cy="78696"/>
            </a:xfrm>
            <a:prstGeom prst="rect">
              <a:avLst/>
            </a:prstGeom>
            <a:solidFill>
              <a:srgbClr val="E2231A">
                <a:alpha val="90196"/>
              </a:srgbClr>
            </a:solidFill>
          </p:spPr>
          <p:txBody>
            <a:bodyPr/>
            <a:lstStyle/>
            <a:p/>
          </p:txBody>
        </p:sp>
        <p:sp>
          <p:nvSpPr>
            <p:cNvPr id="46" name="rc46"/>
            <p:cNvSpPr/>
            <p:nvPr/>
          </p:nvSpPr>
          <p:spPr>
            <a:xfrm>
              <a:off x="7160222" y="4133671"/>
              <a:ext cx="239888" cy="78337"/>
            </a:xfrm>
            <a:prstGeom prst="rect">
              <a:avLst/>
            </a:prstGeom>
            <a:solidFill>
              <a:srgbClr val="E2231A">
                <a:alpha val="90196"/>
              </a:srgbClr>
            </a:solidFill>
          </p:spPr>
          <p:txBody>
            <a:bodyPr/>
            <a:lstStyle/>
            <a:p/>
          </p:txBody>
        </p:sp>
        <p:sp>
          <p:nvSpPr>
            <p:cNvPr id="47" name="rc47"/>
            <p:cNvSpPr/>
            <p:nvPr/>
          </p:nvSpPr>
          <p:spPr>
            <a:xfrm>
              <a:off x="7426765" y="4133851"/>
              <a:ext cx="239888" cy="78158"/>
            </a:xfrm>
            <a:prstGeom prst="rect">
              <a:avLst/>
            </a:prstGeom>
            <a:solidFill>
              <a:srgbClr val="E2231A">
                <a:alpha val="90196"/>
              </a:srgbClr>
            </a:solidFill>
          </p:spPr>
          <p:txBody>
            <a:bodyPr/>
            <a:lstStyle/>
            <a:p/>
          </p:txBody>
        </p:sp>
        <p:sp>
          <p:nvSpPr>
            <p:cNvPr id="48" name="rc48"/>
            <p:cNvSpPr/>
            <p:nvPr/>
          </p:nvSpPr>
          <p:spPr>
            <a:xfrm>
              <a:off x="7693308" y="3820260"/>
              <a:ext cx="239888" cy="391749"/>
            </a:xfrm>
            <a:prstGeom prst="rect">
              <a:avLst/>
            </a:prstGeom>
            <a:solidFill>
              <a:srgbClr val="E2231A">
                <a:alpha val="90196"/>
              </a:srgbClr>
            </a:solidFill>
          </p:spPr>
          <p:txBody>
            <a:bodyPr/>
            <a:lstStyle/>
            <a:p/>
          </p:txBody>
        </p:sp>
        <p:sp>
          <p:nvSpPr>
            <p:cNvPr id="49" name="rc49"/>
            <p:cNvSpPr/>
            <p:nvPr/>
          </p:nvSpPr>
          <p:spPr>
            <a:xfrm>
              <a:off x="7959851" y="3743775"/>
              <a:ext cx="239888" cy="468234"/>
            </a:xfrm>
            <a:prstGeom prst="rect">
              <a:avLst/>
            </a:prstGeom>
            <a:solidFill>
              <a:srgbClr val="E2231A">
                <a:alpha val="90196"/>
              </a:srgbClr>
            </a:solidFill>
          </p:spPr>
          <p:txBody>
            <a:bodyPr/>
            <a:lstStyle/>
            <a:p/>
          </p:txBody>
        </p:sp>
        <p:sp>
          <p:nvSpPr>
            <p:cNvPr id="50" name="rc50"/>
            <p:cNvSpPr/>
            <p:nvPr/>
          </p:nvSpPr>
          <p:spPr>
            <a:xfrm>
              <a:off x="5827506" y="2923049"/>
              <a:ext cx="239888" cy="1208351"/>
            </a:xfrm>
            <a:prstGeom prst="rect">
              <a:avLst/>
            </a:prstGeom>
            <a:solidFill>
              <a:srgbClr val="B3B3B3">
                <a:alpha val="90196"/>
              </a:srgbClr>
            </a:solidFill>
          </p:spPr>
          <p:txBody>
            <a:bodyPr/>
            <a:lstStyle/>
            <a:p/>
          </p:txBody>
        </p:sp>
        <p:sp>
          <p:nvSpPr>
            <p:cNvPr id="51" name="rc51"/>
            <p:cNvSpPr/>
            <p:nvPr/>
          </p:nvSpPr>
          <p:spPr>
            <a:xfrm>
              <a:off x="6094049" y="3810341"/>
              <a:ext cx="239888" cy="321597"/>
            </a:xfrm>
            <a:prstGeom prst="rect">
              <a:avLst/>
            </a:prstGeom>
            <a:solidFill>
              <a:srgbClr val="B3B3B3">
                <a:alpha val="90196"/>
              </a:srgbClr>
            </a:solidFill>
          </p:spPr>
          <p:txBody>
            <a:bodyPr/>
            <a:lstStyle/>
            <a:p/>
          </p:txBody>
        </p:sp>
        <p:sp>
          <p:nvSpPr>
            <p:cNvPr id="52" name="rc52"/>
            <p:cNvSpPr/>
            <p:nvPr/>
          </p:nvSpPr>
          <p:spPr>
            <a:xfrm>
              <a:off x="6360593" y="4131998"/>
              <a:ext cx="239888" cy="358"/>
            </a:xfrm>
            <a:prstGeom prst="rect">
              <a:avLst/>
            </a:prstGeom>
            <a:solidFill>
              <a:srgbClr val="B3B3B3">
                <a:alpha val="90196"/>
              </a:srgbClr>
            </a:solidFill>
          </p:spPr>
          <p:txBody>
            <a:bodyPr/>
            <a:lstStyle/>
            <a:p/>
          </p:txBody>
        </p:sp>
        <p:sp>
          <p:nvSpPr>
            <p:cNvPr id="53" name="rc53"/>
            <p:cNvSpPr/>
            <p:nvPr/>
          </p:nvSpPr>
          <p:spPr>
            <a:xfrm>
              <a:off x="6627136" y="4132416"/>
              <a:ext cx="239888" cy="298"/>
            </a:xfrm>
            <a:prstGeom prst="rect">
              <a:avLst/>
            </a:prstGeom>
            <a:solidFill>
              <a:srgbClr val="B3B3B3">
                <a:alpha val="90196"/>
              </a:srgbClr>
            </a:solidFill>
          </p:spPr>
          <p:txBody>
            <a:bodyPr/>
            <a:lstStyle/>
            <a:p/>
          </p:txBody>
        </p:sp>
        <p:sp>
          <p:nvSpPr>
            <p:cNvPr id="54" name="rc54"/>
            <p:cNvSpPr/>
            <p:nvPr/>
          </p:nvSpPr>
          <p:spPr>
            <a:xfrm>
              <a:off x="6893679" y="3103089"/>
              <a:ext cx="239888" cy="1030223"/>
            </a:xfrm>
            <a:prstGeom prst="rect">
              <a:avLst/>
            </a:prstGeom>
            <a:solidFill>
              <a:srgbClr val="B3B3B3">
                <a:alpha val="90196"/>
              </a:srgbClr>
            </a:solidFill>
          </p:spPr>
          <p:txBody>
            <a:bodyPr/>
            <a:lstStyle/>
            <a:p/>
          </p:txBody>
        </p:sp>
        <p:sp>
          <p:nvSpPr>
            <p:cNvPr id="55" name="rc55"/>
            <p:cNvSpPr/>
            <p:nvPr/>
          </p:nvSpPr>
          <p:spPr>
            <a:xfrm>
              <a:off x="7160222" y="4133074"/>
              <a:ext cx="239888" cy="597"/>
            </a:xfrm>
            <a:prstGeom prst="rect">
              <a:avLst/>
            </a:prstGeom>
            <a:solidFill>
              <a:srgbClr val="B3B3B3">
                <a:alpha val="90196"/>
              </a:srgbClr>
            </a:solidFill>
          </p:spPr>
          <p:txBody>
            <a:bodyPr/>
            <a:lstStyle/>
            <a:p/>
          </p:txBody>
        </p:sp>
        <p:sp>
          <p:nvSpPr>
            <p:cNvPr id="56" name="rc56"/>
            <p:cNvSpPr/>
            <p:nvPr/>
          </p:nvSpPr>
          <p:spPr>
            <a:xfrm>
              <a:off x="7426765" y="4054975"/>
              <a:ext cx="239888" cy="78875"/>
            </a:xfrm>
            <a:prstGeom prst="rect">
              <a:avLst/>
            </a:prstGeom>
            <a:solidFill>
              <a:srgbClr val="B3B3B3">
                <a:alpha val="90196"/>
              </a:srgbClr>
            </a:solidFill>
          </p:spPr>
          <p:txBody>
            <a:bodyPr/>
            <a:lstStyle/>
            <a:p/>
          </p:txBody>
        </p:sp>
        <p:sp>
          <p:nvSpPr>
            <p:cNvPr id="57" name="pl57"/>
            <p:cNvSpPr/>
            <p:nvPr/>
          </p:nvSpPr>
          <p:spPr>
            <a:xfrm>
              <a:off x="1416218" y="2085226"/>
              <a:ext cx="6663577" cy="322239"/>
            </a:xfrm>
            <a:custGeom>
              <a:avLst/>
              <a:pathLst>
                <a:path w="6663577" h="322239">
                  <a:moveTo>
                    <a:pt x="0" y="279274"/>
                  </a:moveTo>
                  <a:lnTo>
                    <a:pt x="266543" y="0"/>
                  </a:lnTo>
                  <a:lnTo>
                    <a:pt x="533086" y="21482"/>
                  </a:lnTo>
                  <a:lnTo>
                    <a:pt x="799629" y="128895"/>
                  </a:lnTo>
                  <a:lnTo>
                    <a:pt x="1066172" y="322239"/>
                  </a:lnTo>
                  <a:lnTo>
                    <a:pt x="1332715" y="64447"/>
                  </a:lnTo>
                  <a:lnTo>
                    <a:pt x="1599258" y="21482"/>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5930"/>
                  </a:lnTo>
                  <a:lnTo>
                    <a:pt x="6663577" y="107413"/>
                  </a:lnTo>
                </a:path>
              </a:pathLst>
            </a:custGeom>
            <a:ln w="27101" cap="flat">
              <a:solidFill>
                <a:srgbClr val="3283FE">
                  <a:alpha val="100000"/>
                </a:srgbClr>
              </a:solidFill>
              <a:prstDash val="solid"/>
              <a:round/>
            </a:ln>
          </p:spPr>
          <p:txBody>
            <a:bodyPr/>
            <a:lstStyle/>
            <a:p/>
          </p:txBody>
        </p:sp>
        <p:sp>
          <p:nvSpPr>
            <p:cNvPr id="58" name="pl58"/>
            <p:cNvSpPr/>
            <p:nvPr/>
          </p:nvSpPr>
          <p:spPr>
            <a:xfrm>
              <a:off x="5947451" y="2085226"/>
              <a:ext cx="2132344" cy="322239"/>
            </a:xfrm>
            <a:custGeom>
              <a:avLst/>
              <a:pathLst>
                <a:path w="2132344" h="322239">
                  <a:moveTo>
                    <a:pt x="0" y="322239"/>
                  </a:moveTo>
                  <a:lnTo>
                    <a:pt x="266543" y="85930"/>
                  </a:lnTo>
                  <a:lnTo>
                    <a:pt x="533086" y="0"/>
                  </a:lnTo>
                  <a:lnTo>
                    <a:pt x="799629" y="0"/>
                  </a:lnTo>
                  <a:lnTo>
                    <a:pt x="1066172" y="279274"/>
                  </a:lnTo>
                  <a:lnTo>
                    <a:pt x="1332715" y="0"/>
                  </a:lnTo>
                  <a:lnTo>
                    <a:pt x="1599258" y="21482"/>
                  </a:lnTo>
                  <a:lnTo>
                    <a:pt x="1865801" y="21482"/>
                  </a:lnTo>
                  <a:lnTo>
                    <a:pt x="2132344" y="85930"/>
                  </a:lnTo>
                </a:path>
              </a:pathLst>
            </a:custGeom>
            <a:ln w="27101" cap="flat">
              <a:solidFill>
                <a:srgbClr val="FFA500">
                  <a:alpha val="100000"/>
                </a:srgbClr>
              </a:solidFill>
              <a:prstDash val="solid"/>
              <a:round/>
            </a:ln>
          </p:spPr>
          <p:txBody>
            <a:bodyPr/>
            <a:lstStyle/>
            <a:p/>
          </p:txBody>
        </p:sp>
        <p:sp>
          <p:nvSpPr>
            <p:cNvPr id="59" name="tx59"/>
            <p:cNvSpPr/>
            <p:nvPr/>
          </p:nvSpPr>
          <p:spPr>
            <a:xfrm>
              <a:off x="134588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0" name="tx60"/>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1" name="tx61"/>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2" name="tx62"/>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3" name="tx63"/>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4" name="tx64"/>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5" name="tx65"/>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6" name="tx66"/>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7" name="tx67"/>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8" name="tx68"/>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69" name="tx69"/>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1" name="tx71"/>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747637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5" name="tx75"/>
            <p:cNvSpPr/>
            <p:nvPr/>
          </p:nvSpPr>
          <p:spPr>
            <a:xfrm>
              <a:off x="800945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6" name="tx76"/>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7" name="tx77"/>
            <p:cNvSpPr/>
            <p:nvPr/>
          </p:nvSpPr>
          <p:spPr>
            <a:xfrm>
              <a:off x="1310724" y="36016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78" name="tx78"/>
            <p:cNvSpPr/>
            <p:nvPr/>
          </p:nvSpPr>
          <p:spPr>
            <a:xfrm>
              <a:off x="2673584" y="401192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79" name="tx79"/>
            <p:cNvSpPr/>
            <p:nvPr/>
          </p:nvSpPr>
          <p:spPr>
            <a:xfrm>
              <a:off x="4006300" y="41319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5339016" y="41322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1" name="tx81"/>
            <p:cNvSpPr/>
            <p:nvPr/>
          </p:nvSpPr>
          <p:spPr>
            <a:xfrm>
              <a:off x="6405188" y="41316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2" name="tx82"/>
            <p:cNvSpPr/>
            <p:nvPr/>
          </p:nvSpPr>
          <p:spPr>
            <a:xfrm>
              <a:off x="6671731" y="41318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3" name="tx83"/>
            <p:cNvSpPr/>
            <p:nvPr/>
          </p:nvSpPr>
          <p:spPr>
            <a:xfrm>
              <a:off x="6938274" y="41321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7204817" y="41323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7471361" y="41324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6" name="tx86"/>
            <p:cNvSpPr/>
            <p:nvPr/>
          </p:nvSpPr>
          <p:spPr>
            <a:xfrm>
              <a:off x="7737904" y="39756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7" name="tx87"/>
            <p:cNvSpPr/>
            <p:nvPr/>
          </p:nvSpPr>
          <p:spPr>
            <a:xfrm>
              <a:off x="8004447" y="39374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8" name="tx88"/>
            <p:cNvSpPr/>
            <p:nvPr/>
          </p:nvSpPr>
          <p:spPr>
            <a:xfrm>
              <a:off x="6908130" y="357908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89" name="tx89"/>
            <p:cNvSpPr/>
            <p:nvPr/>
          </p:nvSpPr>
          <p:spPr>
            <a:xfrm>
              <a:off x="7471361" y="40539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6412723" y="402571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1" name="tx91"/>
            <p:cNvSpPr/>
            <p:nvPr/>
          </p:nvSpPr>
          <p:spPr>
            <a:xfrm>
              <a:off x="6679266" y="402613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2" name="tx92"/>
            <p:cNvSpPr/>
            <p:nvPr/>
          </p:nvSpPr>
          <p:spPr>
            <a:xfrm>
              <a:off x="6918679" y="29968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93" name="tx93"/>
            <p:cNvSpPr/>
            <p:nvPr/>
          </p:nvSpPr>
          <p:spPr>
            <a:xfrm>
              <a:off x="7212352" y="402679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4" name="tx94"/>
            <p:cNvSpPr/>
            <p:nvPr/>
          </p:nvSpPr>
          <p:spPr>
            <a:xfrm>
              <a:off x="7478895" y="39487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95" name="tx9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639902" y="35623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7" name="tx97"/>
            <p:cNvSpPr/>
            <p:nvPr/>
          </p:nvSpPr>
          <p:spPr>
            <a:xfrm>
              <a:off x="639902" y="296480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8" name="tx98"/>
            <p:cNvSpPr/>
            <p:nvPr/>
          </p:nvSpPr>
          <p:spPr>
            <a:xfrm>
              <a:off x="639902" y="236719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27" name="pl127"/>
            <p:cNvSpPr/>
            <p:nvPr/>
          </p:nvSpPr>
          <p:spPr>
            <a:xfrm>
              <a:off x="21772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9392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7012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4632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0582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8202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5822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3442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840557"/>
              <a:ext cx="1174364" cy="124062"/>
            </a:xfrm>
            <a:prstGeom prst="rect">
              <a:avLst/>
            </a:prstGeom>
            <a:solidFill>
              <a:srgbClr val="E2231A">
                <a:alpha val="90196"/>
              </a:srgbClr>
            </a:solidFill>
          </p:spPr>
          <p:txBody>
            <a:bodyPr/>
            <a:lstStyle/>
            <a:p/>
          </p:txBody>
        </p:sp>
        <p:sp>
          <p:nvSpPr>
            <p:cNvPr id="140" name="rc140"/>
            <p:cNvSpPr/>
            <p:nvPr/>
          </p:nvSpPr>
          <p:spPr>
            <a:xfrm>
              <a:off x="1296273" y="5685479"/>
              <a:ext cx="5775794" cy="124062"/>
            </a:xfrm>
            <a:prstGeom prst="rect">
              <a:avLst/>
            </a:prstGeom>
            <a:solidFill>
              <a:srgbClr val="E2231A">
                <a:alpha val="90196"/>
              </a:srgbClr>
            </a:solidFill>
          </p:spPr>
          <p:txBody>
            <a:bodyPr/>
            <a:lstStyle/>
            <a:p/>
          </p:txBody>
        </p:sp>
        <p:sp>
          <p:nvSpPr>
            <p:cNvPr id="141" name="rc141"/>
            <p:cNvSpPr/>
            <p:nvPr/>
          </p:nvSpPr>
          <p:spPr>
            <a:xfrm>
              <a:off x="1296273" y="5530401"/>
              <a:ext cx="6903466" cy="124062"/>
            </a:xfrm>
            <a:prstGeom prst="rect">
              <a:avLst/>
            </a:prstGeom>
            <a:solidFill>
              <a:srgbClr val="E2231A">
                <a:alpha val="90196"/>
              </a:srgbClr>
            </a:solidFill>
          </p:spPr>
          <p:txBody>
            <a:bodyPr/>
            <a:lstStyle/>
            <a:p/>
          </p:txBody>
        </p:sp>
        <p:sp>
          <p:nvSpPr>
            <p:cNvPr id="142" name="rc142"/>
            <p:cNvSpPr/>
            <p:nvPr/>
          </p:nvSpPr>
          <p:spPr>
            <a:xfrm>
              <a:off x="2470638" y="5840557"/>
              <a:ext cx="5285" cy="124062"/>
            </a:xfrm>
            <a:prstGeom prst="rect">
              <a:avLst/>
            </a:prstGeom>
            <a:solidFill>
              <a:srgbClr val="B3B3B3">
                <a:alpha val="90196"/>
              </a:srgbClr>
            </a:solidFill>
          </p:spPr>
          <p:txBody>
            <a:bodyPr/>
            <a:lstStyle/>
            <a:p/>
          </p:txBody>
        </p:sp>
        <p:sp>
          <p:nvSpPr>
            <p:cNvPr id="143" name="tx143"/>
            <p:cNvSpPr/>
            <p:nvPr/>
          </p:nvSpPr>
          <p:spPr>
            <a:xfrm>
              <a:off x="2556296"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44" name="tx144"/>
            <p:cNvSpPr/>
            <p:nvPr/>
          </p:nvSpPr>
          <p:spPr>
            <a:xfrm>
              <a:off x="180308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5" name="tx145"/>
            <p:cNvSpPr/>
            <p:nvPr/>
          </p:nvSpPr>
          <p:spPr>
            <a:xfrm>
              <a:off x="4103799"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46" name="tx146"/>
            <p:cNvSpPr/>
            <p:nvPr/>
          </p:nvSpPr>
          <p:spPr>
            <a:xfrm>
              <a:off x="466763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47" name="tx147"/>
            <p:cNvSpPr/>
            <p:nvPr/>
          </p:nvSpPr>
          <p:spPr>
            <a:xfrm>
              <a:off x="2359145"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2972824"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3" name="tx153"/>
            <p:cNvSpPr/>
            <p:nvPr/>
          </p:nvSpPr>
          <p:spPr>
            <a:xfrm>
              <a:off x="473481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4" name="tx154"/>
            <p:cNvSpPr/>
            <p:nvPr/>
          </p:nvSpPr>
          <p:spPr>
            <a:xfrm>
              <a:off x="649679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55" name="tx155"/>
            <p:cNvSpPr/>
            <p:nvPr/>
          </p:nvSpPr>
          <p:spPr>
            <a:xfrm>
              <a:off x="8258786"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56" name="tx15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94%. This is lower than in 2019, where coverage was 99%.
8,000 children missed their routine first dose of measles vaccine.
MCV2 is typically administered to children between 18 months and five years old. MCV2 coverage declined at 95% in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95% in 2025 - below the 95% level needed to prevent outbreaks and, leaving 8,000 children without any protection against measles. MCV2 coverage declined at from 98% in 2024 to 95% in 2025</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284327"/>
                  </a:moveTo>
                  <a:lnTo>
                    <a:pt x="135891" y="0"/>
                  </a:lnTo>
                  <a:lnTo>
                    <a:pt x="271783" y="21871"/>
                  </a:lnTo>
                  <a:lnTo>
                    <a:pt x="407675" y="131228"/>
                  </a:lnTo>
                  <a:lnTo>
                    <a:pt x="543566" y="328070"/>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284327"/>
                  </a:moveTo>
                  <a:lnTo>
                    <a:pt x="135891" y="0"/>
                  </a:lnTo>
                  <a:lnTo>
                    <a:pt x="271783" y="21871"/>
                  </a:lnTo>
                  <a:lnTo>
                    <a:pt x="407675" y="131228"/>
                  </a:lnTo>
                  <a:lnTo>
                    <a:pt x="543566" y="328070"/>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284327"/>
                  </a:moveTo>
                  <a:lnTo>
                    <a:pt x="135891" y="0"/>
                  </a:lnTo>
                  <a:lnTo>
                    <a:pt x="271783" y="21871"/>
                  </a:lnTo>
                  <a:lnTo>
                    <a:pt x="407675" y="131228"/>
                  </a:lnTo>
                  <a:lnTo>
                    <a:pt x="543566" y="328070"/>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87485"/>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317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178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8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63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8882" y="4962980"/>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0" name="tx60"/>
            <p:cNvSpPr/>
            <p:nvPr/>
          </p:nvSpPr>
          <p:spPr>
            <a:xfrm>
              <a:off x="289428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73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76847" y="1403693"/>
              <a:ext cx="26855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Nicaragua,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3046536"/>
              <a:ext cx="3397293" cy="1013158"/>
            </a:xfrm>
            <a:custGeom>
              <a:avLst/>
              <a:pathLst>
                <a:path w="3397293" h="1013158">
                  <a:moveTo>
                    <a:pt x="0" y="878070"/>
                  </a:moveTo>
                  <a:lnTo>
                    <a:pt x="135891" y="0"/>
                  </a:lnTo>
                  <a:lnTo>
                    <a:pt x="271783" y="67543"/>
                  </a:lnTo>
                  <a:lnTo>
                    <a:pt x="407675" y="405263"/>
                  </a:lnTo>
                  <a:lnTo>
                    <a:pt x="543566" y="1013158"/>
                  </a:lnTo>
                  <a:lnTo>
                    <a:pt x="679458" y="202631"/>
                  </a:lnTo>
                  <a:lnTo>
                    <a:pt x="815350" y="67543"/>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70175"/>
                  </a:lnTo>
                  <a:lnTo>
                    <a:pt x="3397293" y="337719"/>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3046536"/>
              <a:ext cx="3397293" cy="1013158"/>
            </a:xfrm>
            <a:custGeom>
              <a:avLst/>
              <a:pathLst>
                <a:path w="3397293" h="1013158">
                  <a:moveTo>
                    <a:pt x="0" y="878070"/>
                  </a:moveTo>
                  <a:lnTo>
                    <a:pt x="135891" y="0"/>
                  </a:lnTo>
                  <a:lnTo>
                    <a:pt x="271783" y="67543"/>
                  </a:lnTo>
                  <a:lnTo>
                    <a:pt x="407675" y="405263"/>
                  </a:lnTo>
                  <a:lnTo>
                    <a:pt x="543566" y="1013158"/>
                  </a:lnTo>
                  <a:lnTo>
                    <a:pt x="679458" y="202631"/>
                  </a:lnTo>
                  <a:lnTo>
                    <a:pt x="815350" y="67543"/>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70175"/>
                  </a:lnTo>
                  <a:lnTo>
                    <a:pt x="3397293" y="337719"/>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594035"/>
            </a:xfrm>
            <a:custGeom>
              <a:avLst/>
              <a:pathLst>
                <a:path w="0" h="1594035">
                  <a:moveTo>
                    <a:pt x="0" y="159403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1053684"/>
            </a:xfrm>
            <a:custGeom>
              <a:avLst/>
              <a:pathLst>
                <a:path w="0" h="1053684">
                  <a:moveTo>
                    <a:pt x="0" y="10536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3046536"/>
              <a:ext cx="3397293" cy="1013158"/>
            </a:xfrm>
            <a:custGeom>
              <a:avLst/>
              <a:pathLst>
                <a:path w="3397293" h="1013158">
                  <a:moveTo>
                    <a:pt x="0" y="878070"/>
                  </a:moveTo>
                  <a:lnTo>
                    <a:pt x="135891" y="0"/>
                  </a:lnTo>
                  <a:lnTo>
                    <a:pt x="271783" y="67543"/>
                  </a:lnTo>
                  <a:lnTo>
                    <a:pt x="407675" y="405263"/>
                  </a:lnTo>
                  <a:lnTo>
                    <a:pt x="543566" y="1013158"/>
                  </a:lnTo>
                  <a:lnTo>
                    <a:pt x="679458" y="202631"/>
                  </a:lnTo>
                  <a:lnTo>
                    <a:pt x="815350" y="67543"/>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270175"/>
                  </a:lnTo>
                  <a:lnTo>
                    <a:pt x="3397293" y="337719"/>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6306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2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66436"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47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26449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484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4848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438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0633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15581" y="4962980"/>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17" name="tx117"/>
            <p:cNvSpPr/>
            <p:nvPr/>
          </p:nvSpPr>
          <p:spPr>
            <a:xfrm>
              <a:off x="72109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73437"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15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202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88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576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858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545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232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919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1245488" cy="114824"/>
            </a:xfrm>
            <a:prstGeom prst="rect">
              <a:avLst/>
            </a:prstGeom>
            <a:solidFill>
              <a:srgbClr val="E2231A">
                <a:alpha val="80000"/>
              </a:srgbClr>
            </a:solidFill>
          </p:spPr>
          <p:txBody>
            <a:bodyPr/>
            <a:lstStyle/>
            <a:p/>
          </p:txBody>
        </p:sp>
        <p:sp>
          <p:nvSpPr>
            <p:cNvPr id="133" name="rc133"/>
            <p:cNvSpPr/>
            <p:nvPr/>
          </p:nvSpPr>
          <p:spPr>
            <a:xfrm>
              <a:off x="1317178" y="5743865"/>
              <a:ext cx="6125597" cy="114824"/>
            </a:xfrm>
            <a:prstGeom prst="rect">
              <a:avLst/>
            </a:prstGeom>
            <a:solidFill>
              <a:srgbClr val="E2231A">
                <a:alpha val="80000"/>
              </a:srgbClr>
            </a:solidFill>
          </p:spPr>
          <p:txBody>
            <a:bodyPr/>
            <a:lstStyle/>
            <a:p/>
          </p:txBody>
        </p:sp>
        <p:sp>
          <p:nvSpPr>
            <p:cNvPr id="134" name="rc134"/>
            <p:cNvSpPr/>
            <p:nvPr/>
          </p:nvSpPr>
          <p:spPr>
            <a:xfrm>
              <a:off x="1317178" y="5600334"/>
              <a:ext cx="7321564"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3628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470498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657368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84423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Nicaragua (94%) was 10 percentage points higher than the global average (84%) and 8 percentage points higher than the average across all LACR countries (86%).
National MCV1 coverage was 5 percentage points lower than in 2019 (99%).
This equates to 8,000 unvaccinated children in 2025 compared to 1,000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MCV1 coverage was 94% - this is 5 percentage points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Nicaragua ranked number 24 out of 33 countries for lowest MCV1 coverage (based on tied ranks).
Nicaragua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36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75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6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7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09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9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06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4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33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646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62784"/>
              <a:ext cx="239888" cy="1145236"/>
            </a:xfrm>
            <a:prstGeom prst="rect">
              <a:avLst/>
            </a:prstGeom>
            <a:solidFill>
              <a:srgbClr val="80BD41">
                <a:alpha val="100000"/>
              </a:srgbClr>
            </a:solidFill>
          </p:spPr>
          <p:txBody>
            <a:bodyPr/>
            <a:lstStyle/>
            <a:p/>
          </p:txBody>
        </p:sp>
        <p:sp>
          <p:nvSpPr>
            <p:cNvPr id="28" name="rc28"/>
            <p:cNvSpPr/>
            <p:nvPr/>
          </p:nvSpPr>
          <p:spPr>
            <a:xfrm>
              <a:off x="1296273" y="2976310"/>
              <a:ext cx="239888" cy="186474"/>
            </a:xfrm>
            <a:prstGeom prst="rect">
              <a:avLst/>
            </a:prstGeom>
            <a:solidFill>
              <a:srgbClr val="E2231A">
                <a:alpha val="100000"/>
              </a:srgbClr>
            </a:solidFill>
          </p:spPr>
          <p:txBody>
            <a:bodyPr/>
            <a:lstStyle/>
            <a:p/>
          </p:txBody>
        </p:sp>
        <p:sp>
          <p:nvSpPr>
            <p:cNvPr id="29" name="rc29"/>
            <p:cNvSpPr/>
            <p:nvPr/>
          </p:nvSpPr>
          <p:spPr>
            <a:xfrm>
              <a:off x="1562816" y="3011689"/>
              <a:ext cx="239888" cy="1296332"/>
            </a:xfrm>
            <a:prstGeom prst="rect">
              <a:avLst/>
            </a:prstGeom>
            <a:solidFill>
              <a:srgbClr val="80BD41">
                <a:alpha val="100000"/>
              </a:srgbClr>
            </a:solidFill>
          </p:spPr>
          <p:txBody>
            <a:bodyPr/>
            <a:lstStyle/>
            <a:p/>
          </p:txBody>
        </p:sp>
        <p:sp>
          <p:nvSpPr>
            <p:cNvPr id="30" name="rc30"/>
            <p:cNvSpPr/>
            <p:nvPr/>
          </p:nvSpPr>
          <p:spPr>
            <a:xfrm>
              <a:off x="1562816" y="2998593"/>
              <a:ext cx="239888" cy="13096"/>
            </a:xfrm>
            <a:prstGeom prst="rect">
              <a:avLst/>
            </a:prstGeom>
            <a:solidFill>
              <a:srgbClr val="E2231A">
                <a:alpha val="100000"/>
              </a:srgbClr>
            </a:solidFill>
          </p:spPr>
          <p:txBody>
            <a:bodyPr/>
            <a:lstStyle/>
            <a:p/>
          </p:txBody>
        </p:sp>
        <p:sp>
          <p:nvSpPr>
            <p:cNvPr id="31" name="rc31"/>
            <p:cNvSpPr/>
            <p:nvPr/>
          </p:nvSpPr>
          <p:spPr>
            <a:xfrm>
              <a:off x="1829360" y="3043843"/>
              <a:ext cx="239888" cy="1264177"/>
            </a:xfrm>
            <a:prstGeom prst="rect">
              <a:avLst/>
            </a:prstGeom>
            <a:solidFill>
              <a:srgbClr val="80BD41">
                <a:alpha val="100000"/>
              </a:srgbClr>
            </a:solidFill>
          </p:spPr>
          <p:txBody>
            <a:bodyPr/>
            <a:lstStyle/>
            <a:p/>
          </p:txBody>
        </p:sp>
        <p:sp>
          <p:nvSpPr>
            <p:cNvPr id="32" name="rc32"/>
            <p:cNvSpPr/>
            <p:nvPr/>
          </p:nvSpPr>
          <p:spPr>
            <a:xfrm>
              <a:off x="1829360" y="3018042"/>
              <a:ext cx="239888" cy="25801"/>
            </a:xfrm>
            <a:prstGeom prst="rect">
              <a:avLst/>
            </a:prstGeom>
            <a:solidFill>
              <a:srgbClr val="E2231A">
                <a:alpha val="100000"/>
              </a:srgbClr>
            </a:solidFill>
          </p:spPr>
          <p:txBody>
            <a:bodyPr/>
            <a:lstStyle/>
            <a:p/>
          </p:txBody>
        </p:sp>
        <p:sp>
          <p:nvSpPr>
            <p:cNvPr id="33" name="rc33"/>
            <p:cNvSpPr/>
            <p:nvPr/>
          </p:nvSpPr>
          <p:spPr>
            <a:xfrm>
              <a:off x="2095903" y="3109227"/>
              <a:ext cx="239888" cy="1198794"/>
            </a:xfrm>
            <a:prstGeom prst="rect">
              <a:avLst/>
            </a:prstGeom>
            <a:solidFill>
              <a:srgbClr val="80BD41">
                <a:alpha val="100000"/>
              </a:srgbClr>
            </a:solidFill>
          </p:spPr>
          <p:txBody>
            <a:bodyPr/>
            <a:lstStyle/>
            <a:p/>
          </p:txBody>
        </p:sp>
        <p:sp>
          <p:nvSpPr>
            <p:cNvPr id="34" name="rc34"/>
            <p:cNvSpPr/>
            <p:nvPr/>
          </p:nvSpPr>
          <p:spPr>
            <a:xfrm>
              <a:off x="2095903" y="3019019"/>
              <a:ext cx="239888" cy="90207"/>
            </a:xfrm>
            <a:prstGeom prst="rect">
              <a:avLst/>
            </a:prstGeom>
            <a:solidFill>
              <a:srgbClr val="E2231A">
                <a:alpha val="100000"/>
              </a:srgbClr>
            </a:solidFill>
          </p:spPr>
          <p:txBody>
            <a:bodyPr/>
            <a:lstStyle/>
            <a:p/>
          </p:txBody>
        </p:sp>
        <p:sp>
          <p:nvSpPr>
            <p:cNvPr id="35" name="rc35"/>
            <p:cNvSpPr/>
            <p:nvPr/>
          </p:nvSpPr>
          <p:spPr>
            <a:xfrm>
              <a:off x="2362446" y="3221815"/>
              <a:ext cx="239888" cy="1086205"/>
            </a:xfrm>
            <a:prstGeom prst="rect">
              <a:avLst/>
            </a:prstGeom>
            <a:solidFill>
              <a:srgbClr val="80BD41">
                <a:alpha val="100000"/>
              </a:srgbClr>
            </a:solidFill>
          </p:spPr>
          <p:txBody>
            <a:bodyPr/>
            <a:lstStyle/>
            <a:p/>
          </p:txBody>
        </p:sp>
        <p:sp>
          <p:nvSpPr>
            <p:cNvPr id="36" name="rc36"/>
            <p:cNvSpPr/>
            <p:nvPr/>
          </p:nvSpPr>
          <p:spPr>
            <a:xfrm>
              <a:off x="2362446" y="3014914"/>
              <a:ext cx="239888" cy="206901"/>
            </a:xfrm>
            <a:prstGeom prst="rect">
              <a:avLst/>
            </a:prstGeom>
            <a:solidFill>
              <a:srgbClr val="E2231A">
                <a:alpha val="100000"/>
              </a:srgbClr>
            </a:solidFill>
          </p:spPr>
          <p:txBody>
            <a:bodyPr/>
            <a:lstStyle/>
            <a:p/>
          </p:txBody>
        </p:sp>
        <p:sp>
          <p:nvSpPr>
            <p:cNvPr id="37" name="rc37"/>
            <p:cNvSpPr/>
            <p:nvPr/>
          </p:nvSpPr>
          <p:spPr>
            <a:xfrm>
              <a:off x="2628989" y="3052151"/>
              <a:ext cx="239888" cy="1255870"/>
            </a:xfrm>
            <a:prstGeom prst="rect">
              <a:avLst/>
            </a:prstGeom>
            <a:solidFill>
              <a:srgbClr val="80BD41">
                <a:alpha val="100000"/>
              </a:srgbClr>
            </a:solidFill>
          </p:spPr>
          <p:txBody>
            <a:bodyPr/>
            <a:lstStyle/>
            <a:p/>
          </p:txBody>
        </p:sp>
        <p:sp>
          <p:nvSpPr>
            <p:cNvPr id="38" name="rc38"/>
            <p:cNvSpPr/>
            <p:nvPr/>
          </p:nvSpPr>
          <p:spPr>
            <a:xfrm>
              <a:off x="2628989" y="2999863"/>
              <a:ext cx="239888" cy="52287"/>
            </a:xfrm>
            <a:prstGeom prst="rect">
              <a:avLst/>
            </a:prstGeom>
            <a:solidFill>
              <a:srgbClr val="E2231A">
                <a:alpha val="100000"/>
              </a:srgbClr>
            </a:solidFill>
          </p:spPr>
          <p:txBody>
            <a:bodyPr/>
            <a:lstStyle/>
            <a:p/>
          </p:txBody>
        </p:sp>
        <p:sp>
          <p:nvSpPr>
            <p:cNvPr id="39" name="rc39"/>
            <p:cNvSpPr/>
            <p:nvPr/>
          </p:nvSpPr>
          <p:spPr>
            <a:xfrm>
              <a:off x="2895532" y="3015696"/>
              <a:ext cx="239888" cy="1292325"/>
            </a:xfrm>
            <a:prstGeom prst="rect">
              <a:avLst/>
            </a:prstGeom>
            <a:solidFill>
              <a:srgbClr val="80BD41">
                <a:alpha val="100000"/>
              </a:srgbClr>
            </a:solidFill>
          </p:spPr>
          <p:txBody>
            <a:bodyPr/>
            <a:lstStyle/>
            <a:p/>
          </p:txBody>
        </p:sp>
        <p:sp>
          <p:nvSpPr>
            <p:cNvPr id="40" name="rc40"/>
            <p:cNvSpPr/>
            <p:nvPr/>
          </p:nvSpPr>
          <p:spPr>
            <a:xfrm>
              <a:off x="2895532" y="2989308"/>
              <a:ext cx="239888" cy="26387"/>
            </a:xfrm>
            <a:prstGeom prst="rect">
              <a:avLst/>
            </a:prstGeom>
            <a:solidFill>
              <a:srgbClr val="E2231A">
                <a:alpha val="100000"/>
              </a:srgbClr>
            </a:solidFill>
          </p:spPr>
          <p:txBody>
            <a:bodyPr/>
            <a:lstStyle/>
            <a:p/>
          </p:txBody>
        </p:sp>
        <p:sp>
          <p:nvSpPr>
            <p:cNvPr id="41" name="rc41"/>
            <p:cNvSpPr/>
            <p:nvPr/>
          </p:nvSpPr>
          <p:spPr>
            <a:xfrm>
              <a:off x="3162075" y="2995759"/>
              <a:ext cx="239888" cy="1312262"/>
            </a:xfrm>
            <a:prstGeom prst="rect">
              <a:avLst/>
            </a:prstGeom>
            <a:solidFill>
              <a:srgbClr val="80BD41">
                <a:alpha val="100000"/>
              </a:srgbClr>
            </a:solidFill>
          </p:spPr>
          <p:txBody>
            <a:bodyPr/>
            <a:lstStyle/>
            <a:p/>
          </p:txBody>
        </p:sp>
        <p:sp>
          <p:nvSpPr>
            <p:cNvPr id="42" name="rc42"/>
            <p:cNvSpPr/>
            <p:nvPr/>
          </p:nvSpPr>
          <p:spPr>
            <a:xfrm>
              <a:off x="3162075" y="2982467"/>
              <a:ext cx="239888" cy="13291"/>
            </a:xfrm>
            <a:prstGeom prst="rect">
              <a:avLst/>
            </a:prstGeom>
            <a:solidFill>
              <a:srgbClr val="E2231A">
                <a:alpha val="100000"/>
              </a:srgbClr>
            </a:solidFill>
          </p:spPr>
          <p:txBody>
            <a:bodyPr/>
            <a:lstStyle/>
            <a:p/>
          </p:txBody>
        </p:sp>
        <p:sp>
          <p:nvSpPr>
            <p:cNvPr id="43" name="rc43"/>
            <p:cNvSpPr/>
            <p:nvPr/>
          </p:nvSpPr>
          <p:spPr>
            <a:xfrm>
              <a:off x="3428618" y="2990481"/>
              <a:ext cx="239888" cy="1317540"/>
            </a:xfrm>
            <a:prstGeom prst="rect">
              <a:avLst/>
            </a:prstGeom>
            <a:solidFill>
              <a:srgbClr val="80BD41">
                <a:alpha val="100000"/>
              </a:srgbClr>
            </a:solidFill>
          </p:spPr>
          <p:txBody>
            <a:bodyPr/>
            <a:lstStyle/>
            <a:p/>
          </p:txBody>
        </p:sp>
        <p:sp>
          <p:nvSpPr>
            <p:cNvPr id="44" name="rc44"/>
            <p:cNvSpPr/>
            <p:nvPr/>
          </p:nvSpPr>
          <p:spPr>
            <a:xfrm>
              <a:off x="3428618" y="2977189"/>
              <a:ext cx="239888" cy="13291"/>
            </a:xfrm>
            <a:prstGeom prst="rect">
              <a:avLst/>
            </a:prstGeom>
            <a:solidFill>
              <a:srgbClr val="E2231A">
                <a:alpha val="100000"/>
              </a:srgbClr>
            </a:solidFill>
          </p:spPr>
          <p:txBody>
            <a:bodyPr/>
            <a:lstStyle/>
            <a:p/>
          </p:txBody>
        </p:sp>
        <p:sp>
          <p:nvSpPr>
            <p:cNvPr id="45" name="rc45"/>
            <p:cNvSpPr/>
            <p:nvPr/>
          </p:nvSpPr>
          <p:spPr>
            <a:xfrm>
              <a:off x="3695161" y="2985497"/>
              <a:ext cx="239888" cy="1322524"/>
            </a:xfrm>
            <a:prstGeom prst="rect">
              <a:avLst/>
            </a:prstGeom>
            <a:solidFill>
              <a:srgbClr val="80BD41">
                <a:alpha val="100000"/>
              </a:srgbClr>
            </a:solidFill>
          </p:spPr>
          <p:txBody>
            <a:bodyPr/>
            <a:lstStyle/>
            <a:p/>
          </p:txBody>
        </p:sp>
        <p:sp>
          <p:nvSpPr>
            <p:cNvPr id="46" name="rc46"/>
            <p:cNvSpPr/>
            <p:nvPr/>
          </p:nvSpPr>
          <p:spPr>
            <a:xfrm>
              <a:off x="3695161" y="2972107"/>
              <a:ext cx="239888" cy="13389"/>
            </a:xfrm>
            <a:prstGeom prst="rect">
              <a:avLst/>
            </a:prstGeom>
            <a:solidFill>
              <a:srgbClr val="E2231A">
                <a:alpha val="100000"/>
              </a:srgbClr>
            </a:solidFill>
          </p:spPr>
          <p:txBody>
            <a:bodyPr/>
            <a:lstStyle/>
            <a:p/>
          </p:txBody>
        </p:sp>
        <p:sp>
          <p:nvSpPr>
            <p:cNvPr id="47" name="rc47"/>
            <p:cNvSpPr/>
            <p:nvPr/>
          </p:nvSpPr>
          <p:spPr>
            <a:xfrm>
              <a:off x="3961705" y="2980219"/>
              <a:ext cx="239888" cy="1327802"/>
            </a:xfrm>
            <a:prstGeom prst="rect">
              <a:avLst/>
            </a:prstGeom>
            <a:solidFill>
              <a:srgbClr val="80BD41">
                <a:alpha val="100000"/>
              </a:srgbClr>
            </a:solidFill>
          </p:spPr>
          <p:txBody>
            <a:bodyPr/>
            <a:lstStyle/>
            <a:p/>
          </p:txBody>
        </p:sp>
        <p:sp>
          <p:nvSpPr>
            <p:cNvPr id="48" name="rc48"/>
            <p:cNvSpPr/>
            <p:nvPr/>
          </p:nvSpPr>
          <p:spPr>
            <a:xfrm>
              <a:off x="3961705" y="2966830"/>
              <a:ext cx="239888" cy="13389"/>
            </a:xfrm>
            <a:prstGeom prst="rect">
              <a:avLst/>
            </a:prstGeom>
            <a:solidFill>
              <a:srgbClr val="E2231A">
                <a:alpha val="100000"/>
              </a:srgbClr>
            </a:solidFill>
          </p:spPr>
          <p:txBody>
            <a:bodyPr/>
            <a:lstStyle/>
            <a:p/>
          </p:txBody>
        </p:sp>
        <p:sp>
          <p:nvSpPr>
            <p:cNvPr id="49" name="rc49"/>
            <p:cNvSpPr/>
            <p:nvPr/>
          </p:nvSpPr>
          <p:spPr>
            <a:xfrm>
              <a:off x="4228248" y="2981587"/>
              <a:ext cx="239888" cy="1326433"/>
            </a:xfrm>
            <a:prstGeom prst="rect">
              <a:avLst/>
            </a:prstGeom>
            <a:solidFill>
              <a:srgbClr val="80BD41">
                <a:alpha val="100000"/>
              </a:srgbClr>
            </a:solidFill>
          </p:spPr>
          <p:txBody>
            <a:bodyPr/>
            <a:lstStyle/>
            <a:p/>
          </p:txBody>
        </p:sp>
        <p:sp>
          <p:nvSpPr>
            <p:cNvPr id="50" name="rc50"/>
            <p:cNvSpPr/>
            <p:nvPr/>
          </p:nvSpPr>
          <p:spPr>
            <a:xfrm>
              <a:off x="4228248" y="2968198"/>
              <a:ext cx="239888" cy="13389"/>
            </a:xfrm>
            <a:prstGeom prst="rect">
              <a:avLst/>
            </a:prstGeom>
            <a:solidFill>
              <a:srgbClr val="E2231A">
                <a:alpha val="100000"/>
              </a:srgbClr>
            </a:solidFill>
          </p:spPr>
          <p:txBody>
            <a:bodyPr/>
            <a:lstStyle/>
            <a:p/>
          </p:txBody>
        </p:sp>
        <p:sp>
          <p:nvSpPr>
            <p:cNvPr id="51" name="rc51"/>
            <p:cNvSpPr/>
            <p:nvPr/>
          </p:nvSpPr>
          <p:spPr>
            <a:xfrm>
              <a:off x="4494791" y="2981196"/>
              <a:ext cx="239888" cy="1326824"/>
            </a:xfrm>
            <a:prstGeom prst="rect">
              <a:avLst/>
            </a:prstGeom>
            <a:solidFill>
              <a:srgbClr val="80BD41">
                <a:alpha val="100000"/>
              </a:srgbClr>
            </a:solidFill>
          </p:spPr>
          <p:txBody>
            <a:bodyPr/>
            <a:lstStyle/>
            <a:p/>
          </p:txBody>
        </p:sp>
        <p:sp>
          <p:nvSpPr>
            <p:cNvPr id="52" name="rc52"/>
            <p:cNvSpPr/>
            <p:nvPr/>
          </p:nvSpPr>
          <p:spPr>
            <a:xfrm>
              <a:off x="4494791" y="2967807"/>
              <a:ext cx="239888" cy="13389"/>
            </a:xfrm>
            <a:prstGeom prst="rect">
              <a:avLst/>
            </a:prstGeom>
            <a:solidFill>
              <a:srgbClr val="E2231A">
                <a:alpha val="100000"/>
              </a:srgbClr>
            </a:solidFill>
          </p:spPr>
          <p:txBody>
            <a:bodyPr/>
            <a:lstStyle/>
            <a:p/>
          </p:txBody>
        </p:sp>
        <p:sp>
          <p:nvSpPr>
            <p:cNvPr id="53" name="rc53"/>
            <p:cNvSpPr/>
            <p:nvPr/>
          </p:nvSpPr>
          <p:spPr>
            <a:xfrm>
              <a:off x="4761334" y="2985399"/>
              <a:ext cx="239888" cy="1322622"/>
            </a:xfrm>
            <a:prstGeom prst="rect">
              <a:avLst/>
            </a:prstGeom>
            <a:solidFill>
              <a:srgbClr val="80BD41">
                <a:alpha val="100000"/>
              </a:srgbClr>
            </a:solidFill>
          </p:spPr>
          <p:txBody>
            <a:bodyPr/>
            <a:lstStyle/>
            <a:p/>
          </p:txBody>
        </p:sp>
        <p:sp>
          <p:nvSpPr>
            <p:cNvPr id="54" name="rc54"/>
            <p:cNvSpPr/>
            <p:nvPr/>
          </p:nvSpPr>
          <p:spPr>
            <a:xfrm>
              <a:off x="4761334" y="2972009"/>
              <a:ext cx="239888" cy="13389"/>
            </a:xfrm>
            <a:prstGeom prst="rect">
              <a:avLst/>
            </a:prstGeom>
            <a:solidFill>
              <a:srgbClr val="E2231A">
                <a:alpha val="100000"/>
              </a:srgbClr>
            </a:solidFill>
          </p:spPr>
          <p:txBody>
            <a:bodyPr/>
            <a:lstStyle/>
            <a:p/>
          </p:txBody>
        </p:sp>
        <p:sp>
          <p:nvSpPr>
            <p:cNvPr id="55" name="rc55"/>
            <p:cNvSpPr/>
            <p:nvPr/>
          </p:nvSpPr>
          <p:spPr>
            <a:xfrm>
              <a:off x="5027877" y="2987451"/>
              <a:ext cx="239888" cy="1320569"/>
            </a:xfrm>
            <a:prstGeom prst="rect">
              <a:avLst/>
            </a:prstGeom>
            <a:solidFill>
              <a:srgbClr val="80BD41">
                <a:alpha val="100000"/>
              </a:srgbClr>
            </a:solidFill>
          </p:spPr>
          <p:txBody>
            <a:bodyPr/>
            <a:lstStyle/>
            <a:p/>
          </p:txBody>
        </p:sp>
        <p:sp>
          <p:nvSpPr>
            <p:cNvPr id="56" name="rc56"/>
            <p:cNvSpPr/>
            <p:nvPr/>
          </p:nvSpPr>
          <p:spPr>
            <a:xfrm>
              <a:off x="5027877" y="2974160"/>
              <a:ext cx="239888" cy="13291"/>
            </a:xfrm>
            <a:prstGeom prst="rect">
              <a:avLst/>
            </a:prstGeom>
            <a:solidFill>
              <a:srgbClr val="E2231A">
                <a:alpha val="100000"/>
              </a:srgbClr>
            </a:solidFill>
          </p:spPr>
          <p:txBody>
            <a:bodyPr/>
            <a:lstStyle/>
            <a:p/>
          </p:txBody>
        </p:sp>
        <p:sp>
          <p:nvSpPr>
            <p:cNvPr id="57" name="rc57"/>
            <p:cNvSpPr/>
            <p:nvPr/>
          </p:nvSpPr>
          <p:spPr>
            <a:xfrm>
              <a:off x="5294420" y="2991263"/>
              <a:ext cx="239888" cy="1316758"/>
            </a:xfrm>
            <a:prstGeom prst="rect">
              <a:avLst/>
            </a:prstGeom>
            <a:solidFill>
              <a:srgbClr val="80BD41">
                <a:alpha val="100000"/>
              </a:srgbClr>
            </a:solidFill>
          </p:spPr>
          <p:txBody>
            <a:bodyPr/>
            <a:lstStyle/>
            <a:p/>
          </p:txBody>
        </p:sp>
        <p:sp>
          <p:nvSpPr>
            <p:cNvPr id="58" name="rc58"/>
            <p:cNvSpPr/>
            <p:nvPr/>
          </p:nvSpPr>
          <p:spPr>
            <a:xfrm>
              <a:off x="5294420" y="2977971"/>
              <a:ext cx="239888" cy="13291"/>
            </a:xfrm>
            <a:prstGeom prst="rect">
              <a:avLst/>
            </a:prstGeom>
            <a:solidFill>
              <a:srgbClr val="E2231A">
                <a:alpha val="100000"/>
              </a:srgbClr>
            </a:solidFill>
          </p:spPr>
          <p:txBody>
            <a:bodyPr/>
            <a:lstStyle/>
            <a:p/>
          </p:txBody>
        </p:sp>
        <p:sp>
          <p:nvSpPr>
            <p:cNvPr id="59" name="rc59"/>
            <p:cNvSpPr/>
            <p:nvPr/>
          </p:nvSpPr>
          <p:spPr>
            <a:xfrm>
              <a:off x="5560963" y="2995954"/>
              <a:ext cx="239888" cy="1312067"/>
            </a:xfrm>
            <a:prstGeom prst="rect">
              <a:avLst/>
            </a:prstGeom>
            <a:solidFill>
              <a:srgbClr val="80BD41">
                <a:alpha val="100000"/>
              </a:srgbClr>
            </a:solidFill>
          </p:spPr>
          <p:txBody>
            <a:bodyPr/>
            <a:lstStyle/>
            <a:p/>
          </p:txBody>
        </p:sp>
        <p:sp>
          <p:nvSpPr>
            <p:cNvPr id="60" name="rc60"/>
            <p:cNvSpPr/>
            <p:nvPr/>
          </p:nvSpPr>
          <p:spPr>
            <a:xfrm>
              <a:off x="5560963" y="2982662"/>
              <a:ext cx="239888" cy="13291"/>
            </a:xfrm>
            <a:prstGeom prst="rect">
              <a:avLst/>
            </a:prstGeom>
            <a:solidFill>
              <a:srgbClr val="E2231A">
                <a:alpha val="100000"/>
              </a:srgbClr>
            </a:solidFill>
          </p:spPr>
          <p:txBody>
            <a:bodyPr/>
            <a:lstStyle/>
            <a:p/>
          </p:txBody>
        </p:sp>
        <p:sp>
          <p:nvSpPr>
            <p:cNvPr id="61" name="rc61"/>
            <p:cNvSpPr/>
            <p:nvPr/>
          </p:nvSpPr>
          <p:spPr>
            <a:xfrm>
              <a:off x="5827506" y="3002600"/>
              <a:ext cx="239888" cy="1305421"/>
            </a:xfrm>
            <a:prstGeom prst="rect">
              <a:avLst/>
            </a:prstGeom>
            <a:solidFill>
              <a:srgbClr val="80BD41">
                <a:alpha val="100000"/>
              </a:srgbClr>
            </a:solidFill>
          </p:spPr>
          <p:txBody>
            <a:bodyPr/>
            <a:lstStyle/>
            <a:p/>
          </p:txBody>
        </p:sp>
        <p:sp>
          <p:nvSpPr>
            <p:cNvPr id="62" name="rc62"/>
            <p:cNvSpPr/>
            <p:nvPr/>
          </p:nvSpPr>
          <p:spPr>
            <a:xfrm>
              <a:off x="5827506" y="2989406"/>
              <a:ext cx="239888" cy="13193"/>
            </a:xfrm>
            <a:prstGeom prst="rect">
              <a:avLst/>
            </a:prstGeom>
            <a:solidFill>
              <a:srgbClr val="E2231A">
                <a:alpha val="100000"/>
              </a:srgbClr>
            </a:solidFill>
          </p:spPr>
          <p:txBody>
            <a:bodyPr/>
            <a:lstStyle/>
            <a:p/>
          </p:txBody>
        </p:sp>
        <p:sp>
          <p:nvSpPr>
            <p:cNvPr id="63" name="rc63"/>
            <p:cNvSpPr/>
            <p:nvPr/>
          </p:nvSpPr>
          <p:spPr>
            <a:xfrm>
              <a:off x="6094049" y="3011396"/>
              <a:ext cx="239888" cy="1296625"/>
            </a:xfrm>
            <a:prstGeom prst="rect">
              <a:avLst/>
            </a:prstGeom>
            <a:solidFill>
              <a:srgbClr val="80BD41">
                <a:alpha val="100000"/>
              </a:srgbClr>
            </a:solidFill>
          </p:spPr>
          <p:txBody>
            <a:bodyPr/>
            <a:lstStyle/>
            <a:p/>
          </p:txBody>
        </p:sp>
        <p:sp>
          <p:nvSpPr>
            <p:cNvPr id="64" name="rc64"/>
            <p:cNvSpPr/>
            <p:nvPr/>
          </p:nvSpPr>
          <p:spPr>
            <a:xfrm>
              <a:off x="6094049" y="2998300"/>
              <a:ext cx="239888" cy="13096"/>
            </a:xfrm>
            <a:prstGeom prst="rect">
              <a:avLst/>
            </a:prstGeom>
            <a:solidFill>
              <a:srgbClr val="E2231A">
                <a:alpha val="100000"/>
              </a:srgbClr>
            </a:solidFill>
          </p:spPr>
          <p:txBody>
            <a:bodyPr/>
            <a:lstStyle/>
            <a:p/>
          </p:txBody>
        </p:sp>
        <p:sp>
          <p:nvSpPr>
            <p:cNvPr id="65" name="rc65"/>
            <p:cNvSpPr/>
            <p:nvPr/>
          </p:nvSpPr>
          <p:spPr>
            <a:xfrm>
              <a:off x="6360593" y="3018726"/>
              <a:ext cx="239888" cy="1289295"/>
            </a:xfrm>
            <a:prstGeom prst="rect">
              <a:avLst/>
            </a:prstGeom>
            <a:solidFill>
              <a:srgbClr val="80BD41">
                <a:alpha val="100000"/>
              </a:srgbClr>
            </a:solidFill>
          </p:spPr>
          <p:txBody>
            <a:bodyPr/>
            <a:lstStyle/>
            <a:p/>
          </p:txBody>
        </p:sp>
        <p:sp>
          <p:nvSpPr>
            <p:cNvPr id="66" name="rc66"/>
            <p:cNvSpPr/>
            <p:nvPr/>
          </p:nvSpPr>
          <p:spPr>
            <a:xfrm>
              <a:off x="6360593" y="3005727"/>
              <a:ext cx="239888" cy="12998"/>
            </a:xfrm>
            <a:prstGeom prst="rect">
              <a:avLst/>
            </a:prstGeom>
            <a:solidFill>
              <a:srgbClr val="E2231A">
                <a:alpha val="100000"/>
              </a:srgbClr>
            </a:solidFill>
          </p:spPr>
          <p:txBody>
            <a:bodyPr/>
            <a:lstStyle/>
            <a:p/>
          </p:txBody>
        </p:sp>
        <p:sp>
          <p:nvSpPr>
            <p:cNvPr id="67" name="rc67"/>
            <p:cNvSpPr/>
            <p:nvPr/>
          </p:nvSpPr>
          <p:spPr>
            <a:xfrm>
              <a:off x="6627136" y="3024394"/>
              <a:ext cx="239888" cy="1283626"/>
            </a:xfrm>
            <a:prstGeom prst="rect">
              <a:avLst/>
            </a:prstGeom>
            <a:solidFill>
              <a:srgbClr val="80BD41">
                <a:alpha val="100000"/>
              </a:srgbClr>
            </a:solidFill>
          </p:spPr>
          <p:txBody>
            <a:bodyPr/>
            <a:lstStyle/>
            <a:p/>
          </p:txBody>
        </p:sp>
        <p:sp>
          <p:nvSpPr>
            <p:cNvPr id="68" name="rc68"/>
            <p:cNvSpPr/>
            <p:nvPr/>
          </p:nvSpPr>
          <p:spPr>
            <a:xfrm>
              <a:off x="6627136" y="3011396"/>
              <a:ext cx="239888" cy="12998"/>
            </a:xfrm>
            <a:prstGeom prst="rect">
              <a:avLst/>
            </a:prstGeom>
            <a:solidFill>
              <a:srgbClr val="E2231A">
                <a:alpha val="100000"/>
              </a:srgbClr>
            </a:solidFill>
          </p:spPr>
          <p:txBody>
            <a:bodyPr/>
            <a:lstStyle/>
            <a:p/>
          </p:txBody>
        </p:sp>
        <p:sp>
          <p:nvSpPr>
            <p:cNvPr id="69" name="rc69"/>
            <p:cNvSpPr/>
            <p:nvPr/>
          </p:nvSpPr>
          <p:spPr>
            <a:xfrm>
              <a:off x="6893679" y="3034168"/>
              <a:ext cx="239888" cy="1273853"/>
            </a:xfrm>
            <a:prstGeom prst="rect">
              <a:avLst/>
            </a:prstGeom>
            <a:solidFill>
              <a:srgbClr val="80BD41">
                <a:alpha val="100000"/>
              </a:srgbClr>
            </a:solidFill>
          </p:spPr>
          <p:txBody>
            <a:bodyPr/>
            <a:lstStyle/>
            <a:p/>
          </p:txBody>
        </p:sp>
        <p:sp>
          <p:nvSpPr>
            <p:cNvPr id="70" name="rc70"/>
            <p:cNvSpPr/>
            <p:nvPr/>
          </p:nvSpPr>
          <p:spPr>
            <a:xfrm>
              <a:off x="6893679" y="3021267"/>
              <a:ext cx="239888" cy="12900"/>
            </a:xfrm>
            <a:prstGeom prst="rect">
              <a:avLst/>
            </a:prstGeom>
            <a:solidFill>
              <a:srgbClr val="E2231A">
                <a:alpha val="100000"/>
              </a:srgbClr>
            </a:solidFill>
          </p:spPr>
          <p:txBody>
            <a:bodyPr/>
            <a:lstStyle/>
            <a:p/>
          </p:txBody>
        </p:sp>
        <p:sp>
          <p:nvSpPr>
            <p:cNvPr id="71" name="rc71"/>
            <p:cNvSpPr/>
            <p:nvPr/>
          </p:nvSpPr>
          <p:spPr>
            <a:xfrm>
              <a:off x="7160222" y="3039641"/>
              <a:ext cx="239888" cy="1268380"/>
            </a:xfrm>
            <a:prstGeom prst="rect">
              <a:avLst/>
            </a:prstGeom>
            <a:solidFill>
              <a:srgbClr val="80BD41">
                <a:alpha val="100000"/>
              </a:srgbClr>
            </a:solidFill>
          </p:spPr>
          <p:txBody>
            <a:bodyPr/>
            <a:lstStyle/>
            <a:p/>
          </p:txBody>
        </p:sp>
        <p:sp>
          <p:nvSpPr>
            <p:cNvPr id="72" name="rc72"/>
            <p:cNvSpPr/>
            <p:nvPr/>
          </p:nvSpPr>
          <p:spPr>
            <a:xfrm>
              <a:off x="7160222" y="3026838"/>
              <a:ext cx="239888" cy="12803"/>
            </a:xfrm>
            <a:prstGeom prst="rect">
              <a:avLst/>
            </a:prstGeom>
            <a:solidFill>
              <a:srgbClr val="E2231A">
                <a:alpha val="100000"/>
              </a:srgbClr>
            </a:solidFill>
          </p:spPr>
          <p:txBody>
            <a:bodyPr/>
            <a:lstStyle/>
            <a:p/>
          </p:txBody>
        </p:sp>
        <p:sp>
          <p:nvSpPr>
            <p:cNvPr id="73" name="rc73"/>
            <p:cNvSpPr/>
            <p:nvPr/>
          </p:nvSpPr>
          <p:spPr>
            <a:xfrm>
              <a:off x="7426765" y="3042475"/>
              <a:ext cx="239888" cy="1265546"/>
            </a:xfrm>
            <a:prstGeom prst="rect">
              <a:avLst/>
            </a:prstGeom>
            <a:solidFill>
              <a:srgbClr val="80BD41">
                <a:alpha val="100000"/>
              </a:srgbClr>
            </a:solidFill>
          </p:spPr>
          <p:txBody>
            <a:bodyPr/>
            <a:lstStyle/>
            <a:p/>
          </p:txBody>
        </p:sp>
        <p:sp>
          <p:nvSpPr>
            <p:cNvPr id="74" name="rc74"/>
            <p:cNvSpPr/>
            <p:nvPr/>
          </p:nvSpPr>
          <p:spPr>
            <a:xfrm>
              <a:off x="7426765" y="3029672"/>
              <a:ext cx="239888" cy="12803"/>
            </a:xfrm>
            <a:prstGeom prst="rect">
              <a:avLst/>
            </a:prstGeom>
            <a:solidFill>
              <a:srgbClr val="E2231A">
                <a:alpha val="100000"/>
              </a:srgbClr>
            </a:solidFill>
          </p:spPr>
          <p:txBody>
            <a:bodyPr/>
            <a:lstStyle/>
            <a:p/>
          </p:txBody>
        </p:sp>
        <p:sp>
          <p:nvSpPr>
            <p:cNvPr id="75" name="rc75"/>
            <p:cNvSpPr/>
            <p:nvPr/>
          </p:nvSpPr>
          <p:spPr>
            <a:xfrm>
              <a:off x="7693308" y="3090560"/>
              <a:ext cx="239888" cy="1217461"/>
            </a:xfrm>
            <a:prstGeom prst="rect">
              <a:avLst/>
            </a:prstGeom>
            <a:solidFill>
              <a:srgbClr val="80BD41">
                <a:alpha val="100000"/>
              </a:srgbClr>
            </a:solidFill>
          </p:spPr>
          <p:txBody>
            <a:bodyPr/>
            <a:lstStyle/>
            <a:p/>
          </p:txBody>
        </p:sp>
        <p:sp>
          <p:nvSpPr>
            <p:cNvPr id="76" name="rc76"/>
            <p:cNvSpPr/>
            <p:nvPr/>
          </p:nvSpPr>
          <p:spPr>
            <a:xfrm>
              <a:off x="7693308" y="3026447"/>
              <a:ext cx="239888" cy="64112"/>
            </a:xfrm>
            <a:prstGeom prst="rect">
              <a:avLst/>
            </a:prstGeom>
            <a:solidFill>
              <a:srgbClr val="E2231A">
                <a:alpha val="100000"/>
              </a:srgbClr>
            </a:solidFill>
          </p:spPr>
          <p:txBody>
            <a:bodyPr/>
            <a:lstStyle/>
            <a:p/>
          </p:txBody>
        </p:sp>
        <p:sp>
          <p:nvSpPr>
            <p:cNvPr id="77" name="rc77"/>
            <p:cNvSpPr/>
            <p:nvPr/>
          </p:nvSpPr>
          <p:spPr>
            <a:xfrm>
              <a:off x="7959851" y="3108249"/>
              <a:ext cx="239888" cy="1199771"/>
            </a:xfrm>
            <a:prstGeom prst="rect">
              <a:avLst/>
            </a:prstGeom>
            <a:solidFill>
              <a:srgbClr val="80BD41">
                <a:alpha val="100000"/>
              </a:srgbClr>
            </a:solidFill>
          </p:spPr>
          <p:txBody>
            <a:bodyPr/>
            <a:lstStyle/>
            <a:p/>
          </p:txBody>
        </p:sp>
        <p:sp>
          <p:nvSpPr>
            <p:cNvPr id="78" name="rc78"/>
            <p:cNvSpPr/>
            <p:nvPr/>
          </p:nvSpPr>
          <p:spPr>
            <a:xfrm>
              <a:off x="7959851" y="3031627"/>
              <a:ext cx="239888" cy="76622"/>
            </a:xfrm>
            <a:prstGeom prst="rect">
              <a:avLst/>
            </a:prstGeom>
            <a:solidFill>
              <a:srgbClr val="E2231A">
                <a:alpha val="100000"/>
              </a:srgbClr>
            </a:solidFill>
          </p:spPr>
          <p:txBody>
            <a:bodyPr/>
            <a:lstStyle/>
            <a:p/>
          </p:txBody>
        </p:sp>
        <p:sp>
          <p:nvSpPr>
            <p:cNvPr id="79" name="pl79"/>
            <p:cNvSpPr/>
            <p:nvPr/>
          </p:nvSpPr>
          <p:spPr>
            <a:xfrm>
              <a:off x="1416218" y="2095023"/>
              <a:ext cx="6663577" cy="335302"/>
            </a:xfrm>
            <a:custGeom>
              <a:avLst/>
              <a:pathLst>
                <a:path w="6663577" h="335302">
                  <a:moveTo>
                    <a:pt x="0" y="290595"/>
                  </a:moveTo>
                  <a:lnTo>
                    <a:pt x="266543" y="0"/>
                  </a:lnTo>
                  <a:lnTo>
                    <a:pt x="533086" y="22353"/>
                  </a:lnTo>
                  <a:lnTo>
                    <a:pt x="799629" y="134121"/>
                  </a:lnTo>
                  <a:lnTo>
                    <a:pt x="1066172" y="335302"/>
                  </a:lnTo>
                  <a:lnTo>
                    <a:pt x="1332715" y="67060"/>
                  </a:lnTo>
                  <a:lnTo>
                    <a:pt x="1599258" y="22353"/>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89414"/>
                  </a:lnTo>
                  <a:lnTo>
                    <a:pt x="6663577" y="11176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1298664" y="28403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136.3</a:t>
              </a:r>
            </a:p>
          </p:txBody>
        </p:sp>
        <p:sp>
          <p:nvSpPr>
            <p:cNvPr id="92" name="tx92"/>
            <p:cNvSpPr/>
            <p:nvPr/>
          </p:nvSpPr>
          <p:spPr>
            <a:xfrm>
              <a:off x="2631380" y="28638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133.8</a:t>
              </a:r>
            </a:p>
          </p:txBody>
        </p:sp>
        <p:sp>
          <p:nvSpPr>
            <p:cNvPr id="93" name="tx93"/>
            <p:cNvSpPr/>
            <p:nvPr/>
          </p:nvSpPr>
          <p:spPr>
            <a:xfrm>
              <a:off x="3964096" y="28308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137.2</a:t>
              </a:r>
            </a:p>
          </p:txBody>
        </p:sp>
        <p:sp>
          <p:nvSpPr>
            <p:cNvPr id="94" name="tx94"/>
            <p:cNvSpPr/>
            <p:nvPr/>
          </p:nvSpPr>
          <p:spPr>
            <a:xfrm>
              <a:off x="5296811" y="28419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136.1</a:t>
              </a:r>
            </a:p>
          </p:txBody>
        </p:sp>
        <p:sp>
          <p:nvSpPr>
            <p:cNvPr id="95" name="tx95"/>
            <p:cNvSpPr/>
            <p:nvPr/>
          </p:nvSpPr>
          <p:spPr>
            <a:xfrm>
              <a:off x="6362984" y="2869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133.2</a:t>
              </a:r>
            </a:p>
          </p:txBody>
        </p:sp>
        <p:sp>
          <p:nvSpPr>
            <p:cNvPr id="96" name="tx96"/>
            <p:cNvSpPr/>
            <p:nvPr/>
          </p:nvSpPr>
          <p:spPr>
            <a:xfrm>
              <a:off x="6629527" y="28755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132.7</a:t>
              </a:r>
            </a:p>
          </p:txBody>
        </p:sp>
        <p:sp>
          <p:nvSpPr>
            <p:cNvPr id="97" name="tx97"/>
            <p:cNvSpPr/>
            <p:nvPr/>
          </p:nvSpPr>
          <p:spPr>
            <a:xfrm>
              <a:off x="6896070" y="28852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131.7</a:t>
              </a:r>
            </a:p>
          </p:txBody>
        </p:sp>
        <p:sp>
          <p:nvSpPr>
            <p:cNvPr id="98" name="tx98"/>
            <p:cNvSpPr/>
            <p:nvPr/>
          </p:nvSpPr>
          <p:spPr>
            <a:xfrm>
              <a:off x="7162613" y="2890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99" name="tx99"/>
            <p:cNvSpPr/>
            <p:nvPr/>
          </p:nvSpPr>
          <p:spPr>
            <a:xfrm>
              <a:off x="7429156" y="2893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130.8</a:t>
              </a:r>
            </a:p>
          </p:txBody>
        </p:sp>
        <p:sp>
          <p:nvSpPr>
            <p:cNvPr id="100" name="tx100"/>
            <p:cNvSpPr/>
            <p:nvPr/>
          </p:nvSpPr>
          <p:spPr>
            <a:xfrm>
              <a:off x="7695699" y="2890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131.1</a:t>
              </a:r>
            </a:p>
          </p:txBody>
        </p:sp>
        <p:sp>
          <p:nvSpPr>
            <p:cNvPr id="101" name="tx101"/>
            <p:cNvSpPr/>
            <p:nvPr/>
          </p:nvSpPr>
          <p:spPr>
            <a:xfrm>
              <a:off x="7962242" y="28956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130.6</a:t>
              </a:r>
            </a:p>
          </p:txBody>
        </p:sp>
        <p:sp>
          <p:nvSpPr>
            <p:cNvPr id="102" name="pl102"/>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298664" y="37015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117.2</a:t>
              </a:r>
            </a:p>
          </p:txBody>
        </p:sp>
        <p:sp>
          <p:nvSpPr>
            <p:cNvPr id="114" name="tx114"/>
            <p:cNvSpPr/>
            <p:nvPr/>
          </p:nvSpPr>
          <p:spPr>
            <a:xfrm>
              <a:off x="1324790" y="30344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5" name="tx115"/>
            <p:cNvSpPr/>
            <p:nvPr/>
          </p:nvSpPr>
          <p:spPr>
            <a:xfrm>
              <a:off x="2631380" y="3645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128.5</a:t>
              </a:r>
            </a:p>
          </p:txBody>
        </p:sp>
        <p:sp>
          <p:nvSpPr>
            <p:cNvPr id="116" name="tx116"/>
            <p:cNvSpPr/>
            <p:nvPr/>
          </p:nvSpPr>
          <p:spPr>
            <a:xfrm>
              <a:off x="2683631" y="29909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7" name="tx117"/>
            <p:cNvSpPr/>
            <p:nvPr/>
          </p:nvSpPr>
          <p:spPr>
            <a:xfrm>
              <a:off x="3964096" y="3609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135.9</a:t>
              </a:r>
            </a:p>
          </p:txBody>
        </p:sp>
        <p:sp>
          <p:nvSpPr>
            <p:cNvPr id="118" name="tx118"/>
            <p:cNvSpPr/>
            <p:nvPr/>
          </p:nvSpPr>
          <p:spPr>
            <a:xfrm>
              <a:off x="4016347" y="29396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296811" y="36145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20" name="tx120"/>
            <p:cNvSpPr/>
            <p:nvPr/>
          </p:nvSpPr>
          <p:spPr>
            <a:xfrm>
              <a:off x="5349062" y="29507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362984" y="3628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131.9</a:t>
              </a:r>
            </a:p>
          </p:txBody>
        </p:sp>
        <p:sp>
          <p:nvSpPr>
            <p:cNvPr id="122" name="tx122"/>
            <p:cNvSpPr/>
            <p:nvPr/>
          </p:nvSpPr>
          <p:spPr>
            <a:xfrm>
              <a:off x="6415235" y="29771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629527" y="36311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131.3</a:t>
              </a:r>
            </a:p>
          </p:txBody>
        </p:sp>
        <p:sp>
          <p:nvSpPr>
            <p:cNvPr id="124" name="tx124"/>
            <p:cNvSpPr/>
            <p:nvPr/>
          </p:nvSpPr>
          <p:spPr>
            <a:xfrm>
              <a:off x="6681778" y="29828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5" name="tx125"/>
            <p:cNvSpPr/>
            <p:nvPr/>
          </p:nvSpPr>
          <p:spPr>
            <a:xfrm>
              <a:off x="6896070" y="36360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6" name="tx126"/>
            <p:cNvSpPr/>
            <p:nvPr/>
          </p:nvSpPr>
          <p:spPr>
            <a:xfrm>
              <a:off x="6948321" y="29926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7" name="tx127"/>
            <p:cNvSpPr/>
            <p:nvPr/>
          </p:nvSpPr>
          <p:spPr>
            <a:xfrm>
              <a:off x="7162613" y="3638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129.8</a:t>
              </a:r>
            </a:p>
          </p:txBody>
        </p:sp>
        <p:sp>
          <p:nvSpPr>
            <p:cNvPr id="128" name="tx128"/>
            <p:cNvSpPr/>
            <p:nvPr/>
          </p:nvSpPr>
          <p:spPr>
            <a:xfrm>
              <a:off x="7214864" y="29981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429156" y="364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129.5</a:t>
              </a:r>
            </a:p>
          </p:txBody>
        </p:sp>
        <p:sp>
          <p:nvSpPr>
            <p:cNvPr id="130" name="tx130"/>
            <p:cNvSpPr/>
            <p:nvPr/>
          </p:nvSpPr>
          <p:spPr>
            <a:xfrm>
              <a:off x="7481407" y="300097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7695699" y="36642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124.6</a:t>
              </a:r>
            </a:p>
          </p:txBody>
        </p:sp>
        <p:sp>
          <p:nvSpPr>
            <p:cNvPr id="132" name="tx132"/>
            <p:cNvSpPr/>
            <p:nvPr/>
          </p:nvSpPr>
          <p:spPr>
            <a:xfrm>
              <a:off x="7747950" y="30234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33" name="tx133"/>
            <p:cNvSpPr/>
            <p:nvPr/>
          </p:nvSpPr>
          <p:spPr>
            <a:xfrm>
              <a:off x="7962242" y="3673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122.8</a:t>
              </a:r>
            </a:p>
          </p:txBody>
        </p:sp>
        <p:sp>
          <p:nvSpPr>
            <p:cNvPr id="134" name="tx134"/>
            <p:cNvSpPr/>
            <p:nvPr/>
          </p:nvSpPr>
          <p:spPr>
            <a:xfrm>
              <a:off x="8014493" y="30348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733081" y="37672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55386" y="32785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55386" y="27899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655386" y="23012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55386" y="18125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82906"/>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167" name="pl167"/>
            <p:cNvSpPr/>
            <p:nvPr/>
          </p:nvSpPr>
          <p:spPr>
            <a:xfrm>
              <a:off x="252980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9968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4639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7633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304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9106" cy="129091"/>
            </a:xfrm>
            <a:prstGeom prst="rect">
              <a:avLst/>
            </a:prstGeom>
            <a:solidFill>
              <a:srgbClr val="80BD41">
                <a:alpha val="100000"/>
              </a:srgbClr>
            </a:solidFill>
          </p:spPr>
          <p:txBody>
            <a:bodyPr/>
            <a:lstStyle/>
            <a:p/>
          </p:txBody>
        </p:sp>
        <p:sp>
          <p:nvSpPr>
            <p:cNvPr id="177" name="rc177"/>
            <p:cNvSpPr/>
            <p:nvPr/>
          </p:nvSpPr>
          <p:spPr>
            <a:xfrm>
              <a:off x="7805380" y="5954972"/>
              <a:ext cx="65623" cy="129091"/>
            </a:xfrm>
            <a:prstGeom prst="rect">
              <a:avLst/>
            </a:prstGeom>
            <a:solidFill>
              <a:srgbClr val="E2231A">
                <a:alpha val="100000"/>
              </a:srgbClr>
            </a:solidFill>
          </p:spPr>
          <p:txBody>
            <a:bodyPr/>
            <a:lstStyle/>
            <a:p/>
          </p:txBody>
        </p:sp>
        <p:sp>
          <p:nvSpPr>
            <p:cNvPr id="178" name="rc178"/>
            <p:cNvSpPr/>
            <p:nvPr/>
          </p:nvSpPr>
          <p:spPr>
            <a:xfrm>
              <a:off x="1296273" y="5793607"/>
              <a:ext cx="6146447" cy="129091"/>
            </a:xfrm>
            <a:prstGeom prst="rect">
              <a:avLst/>
            </a:prstGeom>
            <a:solidFill>
              <a:srgbClr val="80BD41">
                <a:alpha val="100000"/>
              </a:srgbClr>
            </a:solidFill>
          </p:spPr>
          <p:txBody>
            <a:bodyPr/>
            <a:lstStyle/>
            <a:p/>
          </p:txBody>
        </p:sp>
        <p:sp>
          <p:nvSpPr>
            <p:cNvPr id="179" name="rc179"/>
            <p:cNvSpPr/>
            <p:nvPr/>
          </p:nvSpPr>
          <p:spPr>
            <a:xfrm>
              <a:off x="7442721" y="5793607"/>
              <a:ext cx="323679" cy="129091"/>
            </a:xfrm>
            <a:prstGeom prst="rect">
              <a:avLst/>
            </a:prstGeom>
            <a:solidFill>
              <a:srgbClr val="E2231A">
                <a:alpha val="100000"/>
              </a:srgbClr>
            </a:solidFill>
          </p:spPr>
          <p:txBody>
            <a:bodyPr/>
            <a:lstStyle/>
            <a:p/>
          </p:txBody>
        </p:sp>
        <p:sp>
          <p:nvSpPr>
            <p:cNvPr id="180" name="rc180"/>
            <p:cNvSpPr/>
            <p:nvPr/>
          </p:nvSpPr>
          <p:spPr>
            <a:xfrm>
              <a:off x="1296273" y="5632243"/>
              <a:ext cx="6057139" cy="129091"/>
            </a:xfrm>
            <a:prstGeom prst="rect">
              <a:avLst/>
            </a:prstGeom>
            <a:solidFill>
              <a:srgbClr val="80BD41">
                <a:alpha val="100000"/>
              </a:srgbClr>
            </a:solidFill>
          </p:spPr>
          <p:txBody>
            <a:bodyPr/>
            <a:lstStyle/>
            <a:p/>
          </p:txBody>
        </p:sp>
        <p:sp>
          <p:nvSpPr>
            <p:cNvPr id="181" name="rc181"/>
            <p:cNvSpPr/>
            <p:nvPr/>
          </p:nvSpPr>
          <p:spPr>
            <a:xfrm>
              <a:off x="7353413" y="5632243"/>
              <a:ext cx="386835" cy="129091"/>
            </a:xfrm>
            <a:prstGeom prst="rect">
              <a:avLst/>
            </a:prstGeom>
            <a:solidFill>
              <a:srgbClr val="E2231A">
                <a:alpha val="100000"/>
              </a:srgbClr>
            </a:solidFill>
          </p:spPr>
          <p:txBody>
            <a:bodyPr/>
            <a:lstStyle/>
            <a:p/>
          </p:txBody>
        </p:sp>
        <p:sp>
          <p:nvSpPr>
            <p:cNvPr id="182" name="tx182"/>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133.2</a:t>
              </a:r>
            </a:p>
          </p:txBody>
        </p:sp>
        <p:sp>
          <p:nvSpPr>
            <p:cNvPr id="183" name="tx183"/>
            <p:cNvSpPr/>
            <p:nvPr/>
          </p:nvSpPr>
          <p:spPr>
            <a:xfrm>
              <a:off x="7945225"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131.1</a:t>
              </a:r>
            </a:p>
          </p:txBody>
        </p:sp>
        <p:sp>
          <p:nvSpPr>
            <p:cNvPr id="184" name="tx184"/>
            <p:cNvSpPr/>
            <p:nvPr/>
          </p:nvSpPr>
          <p:spPr>
            <a:xfrm>
              <a:off x="7917767"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130.6</a:t>
              </a:r>
            </a:p>
          </p:txBody>
        </p:sp>
        <p:sp>
          <p:nvSpPr>
            <p:cNvPr id="185" name="tx185"/>
            <p:cNvSpPr/>
            <p:nvPr/>
          </p:nvSpPr>
          <p:spPr>
            <a:xfrm>
              <a:off x="441518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131.9</a:t>
              </a:r>
            </a:p>
          </p:txBody>
        </p:sp>
        <p:sp>
          <p:nvSpPr>
            <p:cNvPr id="186" name="tx186"/>
            <p:cNvSpPr/>
            <p:nvPr/>
          </p:nvSpPr>
          <p:spPr>
            <a:xfrm>
              <a:off x="776284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423385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124.6</a:t>
              </a:r>
            </a:p>
          </p:txBody>
        </p:sp>
        <p:sp>
          <p:nvSpPr>
            <p:cNvPr id="188" name="tx188"/>
            <p:cNvSpPr/>
            <p:nvPr/>
          </p:nvSpPr>
          <p:spPr>
            <a:xfrm>
              <a:off x="752921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9" name="tx189"/>
            <p:cNvSpPr/>
            <p:nvPr/>
          </p:nvSpPr>
          <p:spPr>
            <a:xfrm>
              <a:off x="418920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122.8</a:t>
              </a:r>
            </a:p>
          </p:txBody>
        </p:sp>
        <p:sp>
          <p:nvSpPr>
            <p:cNvPr id="190" name="tx190"/>
            <p:cNvSpPr/>
            <p:nvPr/>
          </p:nvSpPr>
          <p:spPr>
            <a:xfrm>
              <a:off x="747148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68564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1138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lower than in 2019 (99%).
The number of children vaccinated with MCV1 decreased 7%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5339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49050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471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0555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0122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254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551453"/>
              <a:ext cx="3485499" cy="1460750"/>
            </a:xfrm>
            <a:custGeom>
              <a:avLst/>
              <a:pathLst>
                <a:path w="3485499" h="1460750">
                  <a:moveTo>
                    <a:pt x="0" y="0"/>
                  </a:moveTo>
                  <a:lnTo>
                    <a:pt x="139419" y="939054"/>
                  </a:lnTo>
                  <a:lnTo>
                    <a:pt x="278839" y="1147732"/>
                  </a:lnTo>
                  <a:lnTo>
                    <a:pt x="418259" y="1460750"/>
                  </a:lnTo>
                  <a:lnTo>
                    <a:pt x="557679" y="1356411"/>
                  </a:lnTo>
                  <a:lnTo>
                    <a:pt x="697099" y="730375"/>
                  </a:lnTo>
                  <a:lnTo>
                    <a:pt x="836519" y="834714"/>
                  </a:lnTo>
                  <a:lnTo>
                    <a:pt x="975939" y="1460750"/>
                  </a:lnTo>
                  <a:lnTo>
                    <a:pt x="1115359" y="1252072"/>
                  </a:lnTo>
                  <a:lnTo>
                    <a:pt x="1254779" y="1356411"/>
                  </a:lnTo>
                  <a:lnTo>
                    <a:pt x="1394199" y="1460750"/>
                  </a:lnTo>
                  <a:lnTo>
                    <a:pt x="1533619" y="1460750"/>
                  </a:lnTo>
                  <a:lnTo>
                    <a:pt x="1673039" y="1460750"/>
                  </a:lnTo>
                  <a:lnTo>
                    <a:pt x="1812459" y="1460750"/>
                  </a:lnTo>
                  <a:lnTo>
                    <a:pt x="1951879" y="1460750"/>
                  </a:lnTo>
                  <a:lnTo>
                    <a:pt x="2091299" y="1460750"/>
                  </a:lnTo>
                  <a:lnTo>
                    <a:pt x="2230719" y="1460750"/>
                  </a:lnTo>
                  <a:lnTo>
                    <a:pt x="2370139" y="1460750"/>
                  </a:lnTo>
                  <a:lnTo>
                    <a:pt x="2509559" y="1460750"/>
                  </a:lnTo>
                  <a:lnTo>
                    <a:pt x="2648979" y="1460750"/>
                  </a:lnTo>
                  <a:lnTo>
                    <a:pt x="2788399" y="1460750"/>
                  </a:lnTo>
                  <a:lnTo>
                    <a:pt x="2927819" y="1460750"/>
                  </a:lnTo>
                  <a:lnTo>
                    <a:pt x="3067239" y="1460750"/>
                  </a:lnTo>
                  <a:lnTo>
                    <a:pt x="3206659" y="1460750"/>
                  </a:lnTo>
                  <a:lnTo>
                    <a:pt x="3346079" y="1460750"/>
                  </a:lnTo>
                  <a:lnTo>
                    <a:pt x="3485499" y="1460750"/>
                  </a:lnTo>
                </a:path>
              </a:pathLst>
            </a:custGeom>
            <a:ln w="27101" cap="flat">
              <a:solidFill>
                <a:srgbClr val="0058AB">
                  <a:alpha val="80000"/>
                </a:srgbClr>
              </a:solidFill>
              <a:prstDash val="solid"/>
              <a:round/>
            </a:ln>
          </p:spPr>
          <p:txBody>
            <a:bodyPr/>
            <a:lstStyle/>
            <a:p/>
          </p:txBody>
        </p:sp>
        <p:sp>
          <p:nvSpPr>
            <p:cNvPr id="20" name="pl20"/>
            <p:cNvSpPr/>
            <p:nvPr/>
          </p:nvSpPr>
          <p:spPr>
            <a:xfrm>
              <a:off x="979796" y="2655792"/>
              <a:ext cx="3485499" cy="939054"/>
            </a:xfrm>
            <a:custGeom>
              <a:avLst/>
              <a:pathLst>
                <a:path w="3485499" h="939054">
                  <a:moveTo>
                    <a:pt x="0" y="0"/>
                  </a:moveTo>
                  <a:lnTo>
                    <a:pt x="139419" y="104339"/>
                  </a:lnTo>
                  <a:lnTo>
                    <a:pt x="278839" y="0"/>
                  </a:lnTo>
                  <a:lnTo>
                    <a:pt x="418259" y="208678"/>
                  </a:lnTo>
                  <a:lnTo>
                    <a:pt x="557679" y="313018"/>
                  </a:lnTo>
                  <a:lnTo>
                    <a:pt x="697099" y="208678"/>
                  </a:lnTo>
                  <a:lnTo>
                    <a:pt x="836519" y="313018"/>
                  </a:lnTo>
                  <a:lnTo>
                    <a:pt x="975939" y="313018"/>
                  </a:lnTo>
                  <a:lnTo>
                    <a:pt x="1115359" y="521696"/>
                  </a:lnTo>
                  <a:lnTo>
                    <a:pt x="1254779" y="626036"/>
                  </a:lnTo>
                  <a:lnTo>
                    <a:pt x="1394199" y="730375"/>
                  </a:lnTo>
                  <a:lnTo>
                    <a:pt x="1533619" y="730375"/>
                  </a:lnTo>
                  <a:lnTo>
                    <a:pt x="1673039" y="730375"/>
                  </a:lnTo>
                  <a:lnTo>
                    <a:pt x="1812459" y="730375"/>
                  </a:lnTo>
                  <a:lnTo>
                    <a:pt x="1951879" y="834714"/>
                  </a:lnTo>
                  <a:lnTo>
                    <a:pt x="2091299" y="834714"/>
                  </a:lnTo>
                  <a:lnTo>
                    <a:pt x="2230719" y="834714"/>
                  </a:lnTo>
                  <a:lnTo>
                    <a:pt x="2370139" y="834714"/>
                  </a:lnTo>
                  <a:lnTo>
                    <a:pt x="2509559" y="939054"/>
                  </a:lnTo>
                  <a:lnTo>
                    <a:pt x="2648979" y="939054"/>
                  </a:lnTo>
                  <a:lnTo>
                    <a:pt x="2788399" y="834714"/>
                  </a:lnTo>
                  <a:lnTo>
                    <a:pt x="2927819" y="730375"/>
                  </a:lnTo>
                  <a:lnTo>
                    <a:pt x="3067239" y="730375"/>
                  </a:lnTo>
                  <a:lnTo>
                    <a:pt x="3206659" y="730375"/>
                  </a:lnTo>
                  <a:lnTo>
                    <a:pt x="3346079" y="834714"/>
                  </a:lnTo>
                  <a:lnTo>
                    <a:pt x="3485499" y="834714"/>
                  </a:lnTo>
                </a:path>
              </a:pathLst>
            </a:custGeom>
            <a:ln w="27101" cap="flat">
              <a:solidFill>
                <a:srgbClr val="1CABE2">
                  <a:alpha val="80000"/>
                </a:srgbClr>
              </a:solidFill>
              <a:prstDash val="solid"/>
              <a:round/>
            </a:ln>
          </p:spPr>
          <p:txBody>
            <a:bodyPr/>
            <a:lstStyle/>
            <a:p/>
          </p:txBody>
        </p:sp>
        <p:sp>
          <p:nvSpPr>
            <p:cNvPr id="21" name="pl21"/>
            <p:cNvSpPr/>
            <p:nvPr/>
          </p:nvSpPr>
          <p:spPr>
            <a:xfrm>
              <a:off x="979796" y="2968810"/>
              <a:ext cx="3485499" cy="834714"/>
            </a:xfrm>
            <a:custGeom>
              <a:avLst/>
              <a:pathLst>
                <a:path w="3485499" h="834714">
                  <a:moveTo>
                    <a:pt x="0" y="417357"/>
                  </a:moveTo>
                  <a:lnTo>
                    <a:pt x="139419" y="521696"/>
                  </a:lnTo>
                  <a:lnTo>
                    <a:pt x="278839" y="521696"/>
                  </a:lnTo>
                  <a:lnTo>
                    <a:pt x="418259" y="626036"/>
                  </a:lnTo>
                  <a:lnTo>
                    <a:pt x="557679" y="730375"/>
                  </a:lnTo>
                  <a:lnTo>
                    <a:pt x="697099" y="626036"/>
                  </a:lnTo>
                  <a:lnTo>
                    <a:pt x="836519" y="730375"/>
                  </a:lnTo>
                  <a:lnTo>
                    <a:pt x="975939" y="834714"/>
                  </a:lnTo>
                  <a:lnTo>
                    <a:pt x="1115359" y="521696"/>
                  </a:lnTo>
                  <a:lnTo>
                    <a:pt x="1254779" y="730375"/>
                  </a:lnTo>
                  <a:lnTo>
                    <a:pt x="1394199" y="730375"/>
                  </a:lnTo>
                  <a:lnTo>
                    <a:pt x="1533619" y="626036"/>
                  </a:lnTo>
                  <a:lnTo>
                    <a:pt x="1673039" y="730375"/>
                  </a:lnTo>
                  <a:lnTo>
                    <a:pt x="1812459" y="626036"/>
                  </a:lnTo>
                  <a:lnTo>
                    <a:pt x="1951879" y="313018"/>
                  </a:lnTo>
                  <a:lnTo>
                    <a:pt x="2091299" y="313018"/>
                  </a:lnTo>
                  <a:lnTo>
                    <a:pt x="2230719" y="417357"/>
                  </a:lnTo>
                  <a:lnTo>
                    <a:pt x="2370139" y="104339"/>
                  </a:lnTo>
                  <a:lnTo>
                    <a:pt x="2509559" y="521696"/>
                  </a:lnTo>
                  <a:lnTo>
                    <a:pt x="2648979" y="313018"/>
                  </a:lnTo>
                  <a:lnTo>
                    <a:pt x="2788399" y="0"/>
                  </a:lnTo>
                  <a:lnTo>
                    <a:pt x="2927819" y="104339"/>
                  </a:lnTo>
                  <a:lnTo>
                    <a:pt x="3067239" y="104339"/>
                  </a:lnTo>
                  <a:lnTo>
                    <a:pt x="3206659" y="521696"/>
                  </a:lnTo>
                  <a:lnTo>
                    <a:pt x="3346079" y="626036"/>
                  </a:lnTo>
                  <a:lnTo>
                    <a:pt x="3485499" y="313018"/>
                  </a:lnTo>
                </a:path>
              </a:pathLst>
            </a:custGeom>
            <a:ln w="27101" cap="flat">
              <a:solidFill>
                <a:srgbClr val="00833D">
                  <a:alpha val="80000"/>
                </a:srgbClr>
              </a:solidFill>
              <a:prstDash val="solid"/>
              <a:round/>
            </a:ln>
          </p:spPr>
          <p:txBody>
            <a:bodyPr/>
            <a:lstStyle/>
            <a:p/>
          </p:txBody>
        </p:sp>
        <p:sp>
          <p:nvSpPr>
            <p:cNvPr id="22" name="pl22"/>
            <p:cNvSpPr/>
            <p:nvPr/>
          </p:nvSpPr>
          <p:spPr>
            <a:xfrm>
              <a:off x="979796" y="2551453"/>
              <a:ext cx="3485499" cy="1460750"/>
            </a:xfrm>
            <a:custGeom>
              <a:avLst/>
              <a:pathLst>
                <a:path w="3485499" h="1460750">
                  <a:moveTo>
                    <a:pt x="0" y="0"/>
                  </a:moveTo>
                  <a:lnTo>
                    <a:pt x="139419" y="939054"/>
                  </a:lnTo>
                  <a:lnTo>
                    <a:pt x="278839" y="1147732"/>
                  </a:lnTo>
                  <a:lnTo>
                    <a:pt x="418259" y="1460750"/>
                  </a:lnTo>
                  <a:lnTo>
                    <a:pt x="557679" y="1356411"/>
                  </a:lnTo>
                  <a:lnTo>
                    <a:pt x="697099" y="730375"/>
                  </a:lnTo>
                  <a:lnTo>
                    <a:pt x="836519" y="834714"/>
                  </a:lnTo>
                  <a:lnTo>
                    <a:pt x="975939" y="1460750"/>
                  </a:lnTo>
                  <a:lnTo>
                    <a:pt x="1115359" y="1252072"/>
                  </a:lnTo>
                  <a:lnTo>
                    <a:pt x="1254779" y="1356411"/>
                  </a:lnTo>
                  <a:lnTo>
                    <a:pt x="1394199" y="1460750"/>
                  </a:lnTo>
                  <a:lnTo>
                    <a:pt x="1533619" y="1460750"/>
                  </a:lnTo>
                  <a:lnTo>
                    <a:pt x="1673039" y="1460750"/>
                  </a:lnTo>
                  <a:lnTo>
                    <a:pt x="1812459" y="1460750"/>
                  </a:lnTo>
                  <a:lnTo>
                    <a:pt x="1951879" y="1460750"/>
                  </a:lnTo>
                  <a:lnTo>
                    <a:pt x="2091299" y="1460750"/>
                  </a:lnTo>
                  <a:lnTo>
                    <a:pt x="2230719" y="1460750"/>
                  </a:lnTo>
                  <a:lnTo>
                    <a:pt x="2370139" y="1460750"/>
                  </a:lnTo>
                  <a:lnTo>
                    <a:pt x="2509559" y="1460750"/>
                  </a:lnTo>
                  <a:lnTo>
                    <a:pt x="2648979" y="1460750"/>
                  </a:lnTo>
                  <a:lnTo>
                    <a:pt x="2788399" y="1460750"/>
                  </a:lnTo>
                  <a:lnTo>
                    <a:pt x="2927819" y="1460750"/>
                  </a:lnTo>
                  <a:lnTo>
                    <a:pt x="3067239" y="1460750"/>
                  </a:lnTo>
                  <a:lnTo>
                    <a:pt x="3206659" y="1460750"/>
                  </a:lnTo>
                  <a:lnTo>
                    <a:pt x="3346079" y="1460750"/>
                  </a:lnTo>
                  <a:lnTo>
                    <a:pt x="3485499" y="1460750"/>
                  </a:lnTo>
                </a:path>
              </a:pathLst>
            </a:custGeom>
            <a:ln w="43362" cap="flat">
              <a:solidFill>
                <a:srgbClr val="000000">
                  <a:alpha val="100000"/>
                </a:srgbClr>
              </a:solidFill>
              <a:prstDash val="solid"/>
              <a:round/>
            </a:ln>
          </p:spPr>
          <p:txBody>
            <a:bodyPr/>
            <a:lstStyle/>
            <a:p/>
          </p:txBody>
        </p:sp>
        <p:sp>
          <p:nvSpPr>
            <p:cNvPr id="23" name="pl23"/>
            <p:cNvSpPr/>
            <p:nvPr/>
          </p:nvSpPr>
          <p:spPr>
            <a:xfrm>
              <a:off x="979796" y="2551453"/>
              <a:ext cx="3485499" cy="1460750"/>
            </a:xfrm>
            <a:custGeom>
              <a:avLst/>
              <a:pathLst>
                <a:path w="3485499" h="1460750">
                  <a:moveTo>
                    <a:pt x="0" y="0"/>
                  </a:moveTo>
                  <a:lnTo>
                    <a:pt x="139419" y="939054"/>
                  </a:lnTo>
                  <a:lnTo>
                    <a:pt x="278839" y="1147732"/>
                  </a:lnTo>
                  <a:lnTo>
                    <a:pt x="418259" y="1460750"/>
                  </a:lnTo>
                  <a:lnTo>
                    <a:pt x="557679" y="1356411"/>
                  </a:lnTo>
                  <a:lnTo>
                    <a:pt x="697099" y="730375"/>
                  </a:lnTo>
                  <a:lnTo>
                    <a:pt x="836519" y="834714"/>
                  </a:lnTo>
                  <a:lnTo>
                    <a:pt x="975939" y="1460750"/>
                  </a:lnTo>
                  <a:lnTo>
                    <a:pt x="1115359" y="1252072"/>
                  </a:lnTo>
                  <a:lnTo>
                    <a:pt x="1254779" y="1356411"/>
                  </a:lnTo>
                  <a:lnTo>
                    <a:pt x="1394199" y="1460750"/>
                  </a:lnTo>
                  <a:lnTo>
                    <a:pt x="1533619" y="1460750"/>
                  </a:lnTo>
                  <a:lnTo>
                    <a:pt x="1673039" y="1460750"/>
                  </a:lnTo>
                  <a:lnTo>
                    <a:pt x="1812459" y="1460750"/>
                  </a:lnTo>
                  <a:lnTo>
                    <a:pt x="1951879" y="1460750"/>
                  </a:lnTo>
                  <a:lnTo>
                    <a:pt x="2091299" y="1460750"/>
                  </a:lnTo>
                  <a:lnTo>
                    <a:pt x="2230719" y="1460750"/>
                  </a:lnTo>
                  <a:lnTo>
                    <a:pt x="2370139" y="1460750"/>
                  </a:lnTo>
                  <a:lnTo>
                    <a:pt x="2509559" y="1460750"/>
                  </a:lnTo>
                  <a:lnTo>
                    <a:pt x="2648979" y="1460750"/>
                  </a:lnTo>
                  <a:lnTo>
                    <a:pt x="2788399" y="1460750"/>
                  </a:lnTo>
                  <a:lnTo>
                    <a:pt x="2927819" y="1460750"/>
                  </a:lnTo>
                  <a:lnTo>
                    <a:pt x="3067239" y="1460750"/>
                  </a:lnTo>
                  <a:lnTo>
                    <a:pt x="3206659" y="1460750"/>
                  </a:lnTo>
                  <a:lnTo>
                    <a:pt x="3346079" y="1460750"/>
                  </a:lnTo>
                  <a:lnTo>
                    <a:pt x="3485499" y="1460750"/>
                  </a:lnTo>
                </a:path>
              </a:pathLst>
            </a:custGeom>
            <a:ln w="27101" cap="flat">
              <a:solidFill>
                <a:srgbClr val="0058AB">
                  <a:alpha val="100000"/>
                </a:srgbClr>
              </a:solidFill>
              <a:prstDash val="solid"/>
              <a:round/>
            </a:ln>
          </p:spPr>
          <p:txBody>
            <a:bodyPr/>
            <a:lstStyle/>
            <a:p/>
          </p:txBody>
        </p:sp>
        <p:sp>
          <p:nvSpPr>
            <p:cNvPr id="24" name="pl24"/>
            <p:cNvSpPr/>
            <p:nvPr/>
          </p:nvSpPr>
          <p:spPr>
            <a:xfrm>
              <a:off x="805521" y="401220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23843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296881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21718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220192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618408" y="29022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293353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6" name="pg36"/>
            <p:cNvSpPr/>
            <p:nvPr/>
          </p:nvSpPr>
          <p:spPr>
            <a:xfrm>
              <a:off x="231550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1260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7028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738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451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24403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01295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9695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827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347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347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301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925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01817" y="6093143"/>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65" name="tx65"/>
            <p:cNvSpPr/>
            <p:nvPr/>
          </p:nvSpPr>
          <p:spPr>
            <a:xfrm>
              <a:off x="27972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5967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5339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49050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471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05559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0122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96881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254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864471"/>
              <a:ext cx="3485499" cy="2295465"/>
            </a:xfrm>
            <a:custGeom>
              <a:avLst/>
              <a:pathLst>
                <a:path w="3485499" h="2295465">
                  <a:moveTo>
                    <a:pt x="0" y="0"/>
                  </a:moveTo>
                  <a:lnTo>
                    <a:pt x="139419" y="1982447"/>
                  </a:lnTo>
                  <a:lnTo>
                    <a:pt x="278839" y="2295465"/>
                  </a:lnTo>
                  <a:lnTo>
                    <a:pt x="418259" y="1982447"/>
                  </a:lnTo>
                  <a:lnTo>
                    <a:pt x="557679" y="1669429"/>
                  </a:lnTo>
                  <a:lnTo>
                    <a:pt x="697099" y="1565090"/>
                  </a:lnTo>
                  <a:lnTo>
                    <a:pt x="836519" y="1565090"/>
                  </a:lnTo>
                  <a:lnTo>
                    <a:pt x="975939" y="1147732"/>
                  </a:lnTo>
                  <a:lnTo>
                    <a:pt x="1115359" y="1147732"/>
                  </a:lnTo>
                  <a:lnTo>
                    <a:pt x="1254779" y="1147732"/>
                  </a:lnTo>
                  <a:lnTo>
                    <a:pt x="1394199" y="1147732"/>
                  </a:lnTo>
                  <a:lnTo>
                    <a:pt x="1533619" y="1147732"/>
                  </a:lnTo>
                  <a:lnTo>
                    <a:pt x="1673039" y="1147732"/>
                  </a:lnTo>
                  <a:lnTo>
                    <a:pt x="1812459" y="1147732"/>
                  </a:lnTo>
                  <a:lnTo>
                    <a:pt x="1951879" y="1147732"/>
                  </a:lnTo>
                  <a:lnTo>
                    <a:pt x="2091299" y="1147732"/>
                  </a:lnTo>
                  <a:lnTo>
                    <a:pt x="2230719" y="1147732"/>
                  </a:lnTo>
                  <a:lnTo>
                    <a:pt x="2370139" y="1147732"/>
                  </a:lnTo>
                  <a:lnTo>
                    <a:pt x="2509559" y="1147732"/>
                  </a:lnTo>
                  <a:lnTo>
                    <a:pt x="2648979" y="1147732"/>
                  </a:lnTo>
                  <a:lnTo>
                    <a:pt x="2788399" y="1147732"/>
                  </a:lnTo>
                  <a:lnTo>
                    <a:pt x="2927819" y="1147732"/>
                  </a:lnTo>
                  <a:lnTo>
                    <a:pt x="3067239" y="1147732"/>
                  </a:lnTo>
                  <a:lnTo>
                    <a:pt x="3206659" y="1147732"/>
                  </a:lnTo>
                  <a:lnTo>
                    <a:pt x="3346079" y="1147732"/>
                  </a:lnTo>
                  <a:lnTo>
                    <a:pt x="3485499" y="939054"/>
                  </a:lnTo>
                </a:path>
              </a:pathLst>
            </a:custGeom>
            <a:ln w="27101" cap="flat">
              <a:solidFill>
                <a:srgbClr val="0058AB">
                  <a:alpha val="80000"/>
                </a:srgbClr>
              </a:solidFill>
              <a:prstDash val="solid"/>
              <a:round/>
            </a:ln>
          </p:spPr>
          <p:txBody>
            <a:bodyPr/>
            <a:lstStyle/>
            <a:p/>
          </p:txBody>
        </p:sp>
        <p:sp>
          <p:nvSpPr>
            <p:cNvPr id="83" name="pl83"/>
            <p:cNvSpPr/>
            <p:nvPr/>
          </p:nvSpPr>
          <p:spPr>
            <a:xfrm>
              <a:off x="5345047" y="2551453"/>
              <a:ext cx="3485499" cy="939054"/>
            </a:xfrm>
            <a:custGeom>
              <a:avLst/>
              <a:pathLst>
                <a:path w="3485499" h="939054">
                  <a:moveTo>
                    <a:pt x="0" y="0"/>
                  </a:moveTo>
                  <a:lnTo>
                    <a:pt x="139419" y="104339"/>
                  </a:lnTo>
                  <a:lnTo>
                    <a:pt x="278839" y="104339"/>
                  </a:lnTo>
                  <a:lnTo>
                    <a:pt x="418259" y="208678"/>
                  </a:lnTo>
                  <a:lnTo>
                    <a:pt x="557679" y="313018"/>
                  </a:lnTo>
                  <a:lnTo>
                    <a:pt x="697099" y="313018"/>
                  </a:lnTo>
                  <a:lnTo>
                    <a:pt x="836519" y="417357"/>
                  </a:lnTo>
                  <a:lnTo>
                    <a:pt x="975939" y="521696"/>
                  </a:lnTo>
                  <a:lnTo>
                    <a:pt x="1115359" y="626036"/>
                  </a:lnTo>
                  <a:lnTo>
                    <a:pt x="1254779" y="730375"/>
                  </a:lnTo>
                  <a:lnTo>
                    <a:pt x="1394199" y="834714"/>
                  </a:lnTo>
                  <a:lnTo>
                    <a:pt x="1533619" y="834714"/>
                  </a:lnTo>
                  <a:lnTo>
                    <a:pt x="1673039" y="834714"/>
                  </a:lnTo>
                  <a:lnTo>
                    <a:pt x="1812459" y="834714"/>
                  </a:lnTo>
                  <a:lnTo>
                    <a:pt x="1951879" y="834714"/>
                  </a:lnTo>
                  <a:lnTo>
                    <a:pt x="2091299" y="939054"/>
                  </a:lnTo>
                  <a:lnTo>
                    <a:pt x="2230719" y="834714"/>
                  </a:lnTo>
                  <a:lnTo>
                    <a:pt x="2370139" y="834714"/>
                  </a:lnTo>
                  <a:lnTo>
                    <a:pt x="2509559" y="939054"/>
                  </a:lnTo>
                  <a:lnTo>
                    <a:pt x="2648979" y="939054"/>
                  </a:lnTo>
                  <a:lnTo>
                    <a:pt x="2788399" y="939054"/>
                  </a:lnTo>
                  <a:lnTo>
                    <a:pt x="2927819" y="834714"/>
                  </a:lnTo>
                  <a:lnTo>
                    <a:pt x="3067239" y="730375"/>
                  </a:lnTo>
                  <a:lnTo>
                    <a:pt x="3206659" y="730375"/>
                  </a:lnTo>
                  <a:lnTo>
                    <a:pt x="3346079" y="834714"/>
                  </a:lnTo>
                  <a:lnTo>
                    <a:pt x="3485499" y="834714"/>
                  </a:lnTo>
                </a:path>
              </a:pathLst>
            </a:custGeom>
            <a:ln w="27101" cap="flat">
              <a:solidFill>
                <a:srgbClr val="1CABE2">
                  <a:alpha val="80000"/>
                </a:srgbClr>
              </a:solidFill>
              <a:prstDash val="solid"/>
              <a:round/>
            </a:ln>
          </p:spPr>
          <p:txBody>
            <a:bodyPr/>
            <a:lstStyle/>
            <a:p/>
          </p:txBody>
        </p:sp>
        <p:sp>
          <p:nvSpPr>
            <p:cNvPr id="84" name="pl84"/>
            <p:cNvSpPr/>
            <p:nvPr/>
          </p:nvSpPr>
          <p:spPr>
            <a:xfrm>
              <a:off x="5345047" y="3281828"/>
              <a:ext cx="3485499" cy="834714"/>
            </a:xfrm>
            <a:custGeom>
              <a:avLst/>
              <a:pathLst>
                <a:path w="3485499" h="834714">
                  <a:moveTo>
                    <a:pt x="0" y="417357"/>
                  </a:moveTo>
                  <a:lnTo>
                    <a:pt x="139419" y="730375"/>
                  </a:lnTo>
                  <a:lnTo>
                    <a:pt x="278839" y="417357"/>
                  </a:lnTo>
                  <a:lnTo>
                    <a:pt x="418259" y="417357"/>
                  </a:lnTo>
                  <a:lnTo>
                    <a:pt x="557679" y="417357"/>
                  </a:lnTo>
                  <a:lnTo>
                    <a:pt x="697099" y="208678"/>
                  </a:lnTo>
                  <a:lnTo>
                    <a:pt x="836519" y="521696"/>
                  </a:lnTo>
                  <a:lnTo>
                    <a:pt x="975939" y="626036"/>
                  </a:lnTo>
                  <a:lnTo>
                    <a:pt x="1115359" y="521696"/>
                  </a:lnTo>
                  <a:lnTo>
                    <a:pt x="1254779" y="521696"/>
                  </a:lnTo>
                  <a:lnTo>
                    <a:pt x="1394199" y="417357"/>
                  </a:lnTo>
                  <a:lnTo>
                    <a:pt x="1533619" y="521696"/>
                  </a:lnTo>
                  <a:lnTo>
                    <a:pt x="1673039" y="626036"/>
                  </a:lnTo>
                  <a:lnTo>
                    <a:pt x="1812459" y="521696"/>
                  </a:lnTo>
                  <a:lnTo>
                    <a:pt x="1951879" y="521696"/>
                  </a:lnTo>
                  <a:lnTo>
                    <a:pt x="2091299" y="417357"/>
                  </a:lnTo>
                  <a:lnTo>
                    <a:pt x="2230719" y="521696"/>
                  </a:lnTo>
                  <a:lnTo>
                    <a:pt x="2370139" y="0"/>
                  </a:lnTo>
                  <a:lnTo>
                    <a:pt x="2509559" y="834714"/>
                  </a:lnTo>
                  <a:lnTo>
                    <a:pt x="2648979" y="730375"/>
                  </a:lnTo>
                  <a:lnTo>
                    <a:pt x="2788399" y="521696"/>
                  </a:lnTo>
                  <a:lnTo>
                    <a:pt x="2927819" y="730375"/>
                  </a:lnTo>
                  <a:lnTo>
                    <a:pt x="3067239" y="0"/>
                  </a:lnTo>
                  <a:lnTo>
                    <a:pt x="3206659" y="417357"/>
                  </a:lnTo>
                  <a:lnTo>
                    <a:pt x="3346079" y="834714"/>
                  </a:lnTo>
                  <a:lnTo>
                    <a:pt x="3485499" y="313018"/>
                  </a:lnTo>
                </a:path>
              </a:pathLst>
            </a:custGeom>
            <a:ln w="27101" cap="flat">
              <a:solidFill>
                <a:srgbClr val="00833D">
                  <a:alpha val="80000"/>
                </a:srgbClr>
              </a:solidFill>
              <a:prstDash val="solid"/>
              <a:round/>
            </a:ln>
          </p:spPr>
          <p:txBody>
            <a:bodyPr/>
            <a:lstStyle/>
            <a:p/>
          </p:txBody>
        </p:sp>
        <p:sp>
          <p:nvSpPr>
            <p:cNvPr id="85" name="pl85"/>
            <p:cNvSpPr/>
            <p:nvPr/>
          </p:nvSpPr>
          <p:spPr>
            <a:xfrm>
              <a:off x="5345047" y="2864471"/>
              <a:ext cx="3485499" cy="2295465"/>
            </a:xfrm>
            <a:custGeom>
              <a:avLst/>
              <a:pathLst>
                <a:path w="3485499" h="2295465">
                  <a:moveTo>
                    <a:pt x="0" y="0"/>
                  </a:moveTo>
                  <a:lnTo>
                    <a:pt x="139419" y="1982447"/>
                  </a:lnTo>
                  <a:lnTo>
                    <a:pt x="278839" y="2295465"/>
                  </a:lnTo>
                  <a:lnTo>
                    <a:pt x="418259" y="1982447"/>
                  </a:lnTo>
                  <a:lnTo>
                    <a:pt x="557679" y="1669429"/>
                  </a:lnTo>
                  <a:lnTo>
                    <a:pt x="697099" y="1565090"/>
                  </a:lnTo>
                  <a:lnTo>
                    <a:pt x="836519" y="1565090"/>
                  </a:lnTo>
                  <a:lnTo>
                    <a:pt x="975939" y="1147732"/>
                  </a:lnTo>
                  <a:lnTo>
                    <a:pt x="1115359" y="1147732"/>
                  </a:lnTo>
                  <a:lnTo>
                    <a:pt x="1254779" y="1147732"/>
                  </a:lnTo>
                  <a:lnTo>
                    <a:pt x="1394199" y="1147732"/>
                  </a:lnTo>
                  <a:lnTo>
                    <a:pt x="1533619" y="1147732"/>
                  </a:lnTo>
                  <a:lnTo>
                    <a:pt x="1673039" y="1147732"/>
                  </a:lnTo>
                  <a:lnTo>
                    <a:pt x="1812459" y="1147732"/>
                  </a:lnTo>
                  <a:lnTo>
                    <a:pt x="1951879" y="1147732"/>
                  </a:lnTo>
                  <a:lnTo>
                    <a:pt x="2091299" y="1147732"/>
                  </a:lnTo>
                  <a:lnTo>
                    <a:pt x="2230719" y="1147732"/>
                  </a:lnTo>
                  <a:lnTo>
                    <a:pt x="2370139" y="1147732"/>
                  </a:lnTo>
                  <a:lnTo>
                    <a:pt x="2509559" y="1147732"/>
                  </a:lnTo>
                  <a:lnTo>
                    <a:pt x="2648979" y="1147732"/>
                  </a:lnTo>
                  <a:lnTo>
                    <a:pt x="2788399" y="1147732"/>
                  </a:lnTo>
                  <a:lnTo>
                    <a:pt x="2927819" y="1147732"/>
                  </a:lnTo>
                  <a:lnTo>
                    <a:pt x="3067239" y="1147732"/>
                  </a:lnTo>
                  <a:lnTo>
                    <a:pt x="3206659" y="1147732"/>
                  </a:lnTo>
                  <a:lnTo>
                    <a:pt x="3346079" y="1147732"/>
                  </a:lnTo>
                  <a:lnTo>
                    <a:pt x="3485499" y="939054"/>
                  </a:lnTo>
                </a:path>
              </a:pathLst>
            </a:custGeom>
            <a:ln w="43362" cap="flat">
              <a:solidFill>
                <a:srgbClr val="000000">
                  <a:alpha val="100000"/>
                </a:srgbClr>
              </a:solidFill>
              <a:prstDash val="solid"/>
              <a:round/>
            </a:ln>
          </p:spPr>
          <p:txBody>
            <a:bodyPr/>
            <a:lstStyle/>
            <a:p/>
          </p:txBody>
        </p:sp>
        <p:sp>
          <p:nvSpPr>
            <p:cNvPr id="86" name="pl86"/>
            <p:cNvSpPr/>
            <p:nvPr/>
          </p:nvSpPr>
          <p:spPr>
            <a:xfrm>
              <a:off x="5345047" y="2864471"/>
              <a:ext cx="3485499" cy="2295465"/>
            </a:xfrm>
            <a:custGeom>
              <a:avLst/>
              <a:pathLst>
                <a:path w="3485499" h="2295465">
                  <a:moveTo>
                    <a:pt x="0" y="0"/>
                  </a:moveTo>
                  <a:lnTo>
                    <a:pt x="139419" y="1982447"/>
                  </a:lnTo>
                  <a:lnTo>
                    <a:pt x="278839" y="2295465"/>
                  </a:lnTo>
                  <a:lnTo>
                    <a:pt x="418259" y="1982447"/>
                  </a:lnTo>
                  <a:lnTo>
                    <a:pt x="557679" y="1669429"/>
                  </a:lnTo>
                  <a:lnTo>
                    <a:pt x="697099" y="1565090"/>
                  </a:lnTo>
                  <a:lnTo>
                    <a:pt x="836519" y="1565090"/>
                  </a:lnTo>
                  <a:lnTo>
                    <a:pt x="975939" y="1147732"/>
                  </a:lnTo>
                  <a:lnTo>
                    <a:pt x="1115359" y="1147732"/>
                  </a:lnTo>
                  <a:lnTo>
                    <a:pt x="1254779" y="1147732"/>
                  </a:lnTo>
                  <a:lnTo>
                    <a:pt x="1394199" y="1147732"/>
                  </a:lnTo>
                  <a:lnTo>
                    <a:pt x="1533619" y="1147732"/>
                  </a:lnTo>
                  <a:lnTo>
                    <a:pt x="1673039" y="1147732"/>
                  </a:lnTo>
                  <a:lnTo>
                    <a:pt x="1812459" y="1147732"/>
                  </a:lnTo>
                  <a:lnTo>
                    <a:pt x="1951879" y="1147732"/>
                  </a:lnTo>
                  <a:lnTo>
                    <a:pt x="2091299" y="1147732"/>
                  </a:lnTo>
                  <a:lnTo>
                    <a:pt x="2230719" y="1147732"/>
                  </a:lnTo>
                  <a:lnTo>
                    <a:pt x="2370139" y="1147732"/>
                  </a:lnTo>
                  <a:lnTo>
                    <a:pt x="2509559" y="1147732"/>
                  </a:lnTo>
                  <a:lnTo>
                    <a:pt x="2648979" y="1147732"/>
                  </a:lnTo>
                  <a:lnTo>
                    <a:pt x="2788399" y="1147732"/>
                  </a:lnTo>
                  <a:lnTo>
                    <a:pt x="2927819" y="1147732"/>
                  </a:lnTo>
                  <a:lnTo>
                    <a:pt x="3067239" y="1147732"/>
                  </a:lnTo>
                  <a:lnTo>
                    <a:pt x="3206659" y="1147732"/>
                  </a:lnTo>
                  <a:lnTo>
                    <a:pt x="3346079" y="1147732"/>
                  </a:lnTo>
                  <a:lnTo>
                    <a:pt x="3485499" y="939054"/>
                  </a:lnTo>
                </a:path>
              </a:pathLst>
            </a:custGeom>
            <a:ln w="27101" cap="flat">
              <a:solidFill>
                <a:srgbClr val="0058AB">
                  <a:alpha val="100000"/>
                </a:srgbClr>
              </a:solidFill>
              <a:prstDash val="solid"/>
              <a:round/>
            </a:ln>
          </p:spPr>
          <p:txBody>
            <a:bodyPr/>
            <a:lstStyle/>
            <a:p/>
          </p:txBody>
        </p:sp>
        <p:sp>
          <p:nvSpPr>
            <p:cNvPr id="87" name="pl87"/>
            <p:cNvSpPr/>
            <p:nvPr/>
          </p:nvSpPr>
          <p:spPr>
            <a:xfrm>
              <a:off x="5170772" y="401220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255145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490507"/>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8423"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8777" y="25149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7" name="pg97"/>
            <p:cNvSpPr/>
            <p:nvPr/>
          </p:nvSpPr>
          <p:spPr>
            <a:xfrm>
              <a:off x="5966812" y="404997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97165" y="408033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668075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37785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3553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32638"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4239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45399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90836" y="33457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5560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01295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9695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827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999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999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9537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578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67068" y="6093143"/>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Nicaragua</a:t>
              </a:r>
            </a:p>
          </p:txBody>
        </p:sp>
        <p:sp>
          <p:nvSpPr>
            <p:cNvPr id="128" name="tx128"/>
            <p:cNvSpPr/>
            <p:nvPr/>
          </p:nvSpPr>
          <p:spPr>
            <a:xfrm>
              <a:off x="71624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2492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Nicaragua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Nicaragua, indicating very good ability to deliver the primary series early on, but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52727"/>
            </a:xfrm>
            <a:custGeom>
              <a:avLst/>
              <a:pathLst>
                <a:path w="2135265" h="152727">
                  <a:moveTo>
                    <a:pt x="0" y="25454"/>
                  </a:moveTo>
                  <a:lnTo>
                    <a:pt x="85410" y="16969"/>
                  </a:lnTo>
                  <a:lnTo>
                    <a:pt x="170821" y="50909"/>
                  </a:lnTo>
                  <a:lnTo>
                    <a:pt x="256231" y="42424"/>
                  </a:lnTo>
                  <a:lnTo>
                    <a:pt x="341642" y="93333"/>
                  </a:lnTo>
                  <a:lnTo>
                    <a:pt x="427053" y="33939"/>
                  </a:lnTo>
                  <a:lnTo>
                    <a:pt x="512463" y="8484"/>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25454"/>
                  </a:lnTo>
                  <a:lnTo>
                    <a:pt x="1879033" y="0"/>
                  </a:lnTo>
                  <a:lnTo>
                    <a:pt x="1964443" y="93333"/>
                  </a:lnTo>
                  <a:lnTo>
                    <a:pt x="2049854" y="152727"/>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763635"/>
            </a:xfrm>
            <a:custGeom>
              <a:avLst/>
              <a:pathLst>
                <a:path w="854106" h="763635">
                  <a:moveTo>
                    <a:pt x="0" y="763635"/>
                  </a:moveTo>
                  <a:lnTo>
                    <a:pt x="85410" y="0"/>
                  </a:lnTo>
                  <a:lnTo>
                    <a:pt x="170821" y="0"/>
                  </a:lnTo>
                  <a:lnTo>
                    <a:pt x="256231" y="0"/>
                  </a:lnTo>
                  <a:lnTo>
                    <a:pt x="341642" y="0"/>
                  </a:lnTo>
                  <a:lnTo>
                    <a:pt x="427053" y="0"/>
                  </a:lnTo>
                  <a:lnTo>
                    <a:pt x="512463" y="25454"/>
                  </a:lnTo>
                  <a:lnTo>
                    <a:pt x="597874" y="0"/>
                  </a:lnTo>
                  <a:lnTo>
                    <a:pt x="683284" y="0"/>
                  </a:lnTo>
                  <a:lnTo>
                    <a:pt x="768695" y="42424"/>
                  </a:lnTo>
                  <a:lnTo>
                    <a:pt x="854106" y="25454"/>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86" name="tx86"/>
            <p:cNvSpPr/>
            <p:nvPr/>
          </p:nvSpPr>
          <p:spPr>
            <a:xfrm>
              <a:off x="3223926"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653978" y="4570000"/>
              <a:ext cx="1537390" cy="279999"/>
            </a:xfrm>
            <a:custGeom>
              <a:avLst/>
              <a:pathLst>
                <a:path w="1537390" h="279999">
                  <a:moveTo>
                    <a:pt x="0" y="279999"/>
                  </a:moveTo>
                  <a:lnTo>
                    <a:pt x="85410" y="84848"/>
                  </a:lnTo>
                  <a:lnTo>
                    <a:pt x="170821" y="42424"/>
                  </a:lnTo>
                  <a:lnTo>
                    <a:pt x="256231" y="8484"/>
                  </a:lnTo>
                  <a:lnTo>
                    <a:pt x="341642" y="8484"/>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42424"/>
                  </a:lnTo>
                  <a:lnTo>
                    <a:pt x="1537390" y="25454"/>
                  </a:lnTo>
                </a:path>
              </a:pathLst>
            </a:custGeom>
            <a:ln w="27101" cap="flat">
              <a:solidFill>
                <a:srgbClr val="1CABE2">
                  <a:alpha val="100000"/>
                </a:srgbClr>
              </a:solidFill>
              <a:prstDash val="solid"/>
              <a:round/>
            </a:ln>
          </p:spPr>
          <p:txBody>
            <a:bodyPr/>
            <a:lstStyle/>
            <a:p/>
          </p:txBody>
        </p:sp>
        <p:sp>
          <p:nvSpPr>
            <p:cNvPr id="109" name="pt109"/>
            <p:cNvSpPr/>
            <p:nvPr/>
          </p:nvSpPr>
          <p:spPr>
            <a:xfrm>
              <a:off x="1635928"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72133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06749"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892160"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977570"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06298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14839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23380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31921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0462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49003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57544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66085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74626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83167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2917087"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0249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317331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tx128"/>
            <p:cNvSpPr/>
            <p:nvPr/>
          </p:nvSpPr>
          <p:spPr>
            <a:xfrm>
              <a:off x="1502048" y="475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9" name="tx129"/>
            <p:cNvSpPr/>
            <p:nvPr/>
          </p:nvSpPr>
          <p:spPr>
            <a:xfrm>
              <a:off x="3223926"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0" name="tx130"/>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1" name="tx131"/>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2" name="pl13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1947768"/>
              <a:ext cx="2135265" cy="161211"/>
            </a:xfrm>
            <a:custGeom>
              <a:avLst/>
              <a:pathLst>
                <a:path w="2135265" h="161211">
                  <a:moveTo>
                    <a:pt x="0" y="16969"/>
                  </a:moveTo>
                  <a:lnTo>
                    <a:pt x="85410" y="59393"/>
                  </a:lnTo>
                  <a:lnTo>
                    <a:pt x="170821" y="93333"/>
                  </a:lnTo>
                  <a:lnTo>
                    <a:pt x="256231" y="110302"/>
                  </a:lnTo>
                  <a:lnTo>
                    <a:pt x="341642" y="161211"/>
                  </a:lnTo>
                  <a:lnTo>
                    <a:pt x="427053" y="59393"/>
                  </a:lnTo>
                  <a:lnTo>
                    <a:pt x="512463" y="42424"/>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33939"/>
                  </a:lnTo>
                  <a:lnTo>
                    <a:pt x="2135265" y="25454"/>
                  </a:lnTo>
                </a:path>
              </a:pathLst>
            </a:custGeom>
            <a:ln w="27101" cap="flat">
              <a:solidFill>
                <a:srgbClr val="1CABE2">
                  <a:alpha val="100000"/>
                </a:srgbClr>
              </a:solidFill>
              <a:prstDash val="solid"/>
              <a:round/>
            </a:ln>
          </p:spPr>
          <p:txBody>
            <a:bodyPr/>
            <a:lstStyle/>
            <a:p/>
          </p:txBody>
        </p:sp>
        <p:sp>
          <p:nvSpPr>
            <p:cNvPr id="152" name="pt152"/>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391765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0306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08847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1738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25929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34470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68634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96750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tx178"/>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9" name="tx179"/>
            <p:cNvSpPr/>
            <p:nvPr/>
          </p:nvSpPr>
          <p:spPr>
            <a:xfrm>
              <a:off x="6018113"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0" name="tx180"/>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1" name="tx181"/>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2" name="pl18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3850292" y="3258884"/>
              <a:ext cx="2135265" cy="127272"/>
            </a:xfrm>
            <a:custGeom>
              <a:avLst/>
              <a:pathLst>
                <a:path w="2135265" h="127272">
                  <a:moveTo>
                    <a:pt x="0" y="110302"/>
                  </a:moveTo>
                  <a:lnTo>
                    <a:pt x="85410" y="0"/>
                  </a:lnTo>
                  <a:lnTo>
                    <a:pt x="170821" y="8484"/>
                  </a:lnTo>
                  <a:lnTo>
                    <a:pt x="256231" y="50909"/>
                  </a:lnTo>
                  <a:lnTo>
                    <a:pt x="341642" y="127272"/>
                  </a:lnTo>
                  <a:lnTo>
                    <a:pt x="427053" y="25454"/>
                  </a:lnTo>
                  <a:lnTo>
                    <a:pt x="512463" y="8484"/>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33939"/>
                  </a:lnTo>
                  <a:lnTo>
                    <a:pt x="2135265" y="42424"/>
                  </a:lnTo>
                </a:path>
              </a:pathLst>
            </a:custGeom>
            <a:ln w="27101" cap="flat">
              <a:solidFill>
                <a:srgbClr val="1CABE2">
                  <a:alpha val="100000"/>
                </a:srgbClr>
              </a:solidFill>
              <a:prstDash val="solid"/>
              <a:round/>
            </a:ln>
          </p:spPr>
          <p:txBody>
            <a:bodyPr/>
            <a:lstStyle/>
            <a:p/>
          </p:txBody>
        </p:sp>
        <p:sp>
          <p:nvSpPr>
            <p:cNvPr id="202" name="pt202"/>
            <p:cNvSpPr/>
            <p:nvPr/>
          </p:nvSpPr>
          <p:spPr>
            <a:xfrm>
              <a:off x="383224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17388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34470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6750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3698362"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9" name="tx229"/>
            <p:cNvSpPr/>
            <p:nvPr/>
          </p:nvSpPr>
          <p:spPr>
            <a:xfrm>
              <a:off x="6018113"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0" name="tx230"/>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1" name="tx231"/>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2" name="pl23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1947768"/>
              <a:ext cx="2135265" cy="169696"/>
            </a:xfrm>
            <a:custGeom>
              <a:avLst/>
              <a:pathLst>
                <a:path w="2135265" h="169696">
                  <a:moveTo>
                    <a:pt x="0" y="135757"/>
                  </a:moveTo>
                  <a:lnTo>
                    <a:pt x="85410" y="101818"/>
                  </a:lnTo>
                  <a:lnTo>
                    <a:pt x="170821" y="118787"/>
                  </a:lnTo>
                  <a:lnTo>
                    <a:pt x="256231" y="110302"/>
                  </a:lnTo>
                  <a:lnTo>
                    <a:pt x="341642" y="169696"/>
                  </a:lnTo>
                  <a:lnTo>
                    <a:pt x="427053" y="110302"/>
                  </a:lnTo>
                  <a:lnTo>
                    <a:pt x="512463" y="93333"/>
                  </a:lnTo>
                  <a:lnTo>
                    <a:pt x="597874" y="0"/>
                  </a:lnTo>
                  <a:lnTo>
                    <a:pt x="683284" y="16969"/>
                  </a:lnTo>
                  <a:lnTo>
                    <a:pt x="768695" y="8484"/>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33939"/>
                  </a:lnTo>
                  <a:lnTo>
                    <a:pt x="2135265" y="25454"/>
                  </a:lnTo>
                </a:path>
              </a:pathLst>
            </a:custGeom>
            <a:ln w="27101" cap="flat">
              <a:solidFill>
                <a:srgbClr val="1CABE2">
                  <a:alpha val="100000"/>
                </a:srgbClr>
              </a:solidFill>
              <a:prstDash val="solid"/>
              <a:round/>
            </a:ln>
          </p:spPr>
          <p:txBody>
            <a:bodyPr/>
            <a:lstStyle/>
            <a:p/>
          </p:txBody>
        </p:sp>
        <p:sp>
          <p:nvSpPr>
            <p:cNvPr id="252" name="pt252"/>
            <p:cNvSpPr/>
            <p:nvPr/>
          </p:nvSpPr>
          <p:spPr>
            <a:xfrm>
              <a:off x="662642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71183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79724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688266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696807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05348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13889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097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48053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6762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6492549"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9" name="tx279"/>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0" name="tx280"/>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1" name="tx281"/>
            <p:cNvSpPr/>
            <p:nvPr/>
          </p:nvSpPr>
          <p:spPr>
            <a:xfrm>
              <a:off x="8640073"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2" name="pl28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8096459" y="3258884"/>
              <a:ext cx="683284" cy="127272"/>
            </a:xfrm>
            <a:custGeom>
              <a:avLst/>
              <a:pathLst>
                <a:path w="683284" h="127272">
                  <a:moveTo>
                    <a:pt x="0" y="127272"/>
                  </a:moveTo>
                  <a:lnTo>
                    <a:pt x="85410" y="33939"/>
                  </a:lnTo>
                  <a:lnTo>
                    <a:pt x="170821" y="0"/>
                  </a:lnTo>
                  <a:lnTo>
                    <a:pt x="256231" y="0"/>
                  </a:lnTo>
                  <a:lnTo>
                    <a:pt x="341642" y="110302"/>
                  </a:lnTo>
                  <a:lnTo>
                    <a:pt x="427053" y="0"/>
                  </a:lnTo>
                  <a:lnTo>
                    <a:pt x="512463" y="8484"/>
                  </a:lnTo>
                  <a:lnTo>
                    <a:pt x="597874" y="8484"/>
                  </a:lnTo>
                  <a:lnTo>
                    <a:pt x="683284" y="33939"/>
                  </a:lnTo>
                </a:path>
              </a:pathLst>
            </a:custGeom>
            <a:ln w="27101" cap="flat">
              <a:solidFill>
                <a:srgbClr val="1CABE2">
                  <a:alpha val="100000"/>
                </a:srgbClr>
              </a:solidFill>
              <a:prstDash val="solid"/>
              <a:round/>
            </a:ln>
          </p:spPr>
          <p:txBody>
            <a:bodyPr/>
            <a:lstStyle/>
            <a:p/>
          </p:txBody>
        </p:sp>
        <p:sp>
          <p:nvSpPr>
            <p:cNvPr id="302" name="pt302"/>
            <p:cNvSpPr/>
            <p:nvPr/>
          </p:nvSpPr>
          <p:spPr>
            <a:xfrm>
              <a:off x="807840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1638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7944529"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2" name="tx312"/>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3" name="tx313"/>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4" name="tx314"/>
            <p:cNvSpPr/>
            <p:nvPr/>
          </p:nvSpPr>
          <p:spPr>
            <a:xfrm>
              <a:off x="8640073"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5" name="tx31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6" name="tx31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7" name="tx31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8" name="tx31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9" name="tx31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0" name="tx32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1" name="tx32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2" name="tx32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3" name="tx32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4" name="tx32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5" name="tx32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6" name="tx32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7" name="tx32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8" name="tx32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9" name="tx32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2" name="pt36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tx36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5" name="tx36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6" name="tx366"/>
            <p:cNvSpPr/>
            <p:nvPr/>
          </p:nvSpPr>
          <p:spPr>
            <a:xfrm>
              <a:off x="2294620" y="1330710"/>
              <a:ext cx="52466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Nicaragua, 2000-2025</a:t>
              </a:r>
            </a:p>
          </p:txBody>
        </p:sp>
        <p:sp>
          <p:nvSpPr>
            <p:cNvPr id="367" name="tx36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8" name="tx36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(94%), followed by MCV2 (95%).
Compared to 2019, coverage of one vaccine remained constant (BCG) and 6 vaccines decreased (DTP1, DTP3, IPV1, MCV1, MCV2 and ROTAC).
Compared to 2024, coverage of 5 vaccines increased (BCG, DTP1, DTP3, IPV1 and ROTAC) and 2 vaccines decreased (MCV1 and MCV2).</a:t>
            </a:r>
          </a:p>
        </p:txBody>
      </p:sp>
      <p:sp>
        <p:nvSpPr>
          <p:cNvPr id="3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had its lowest coverage in MCV1 (94%), while most other routine vaccines clustered around 95-99%; 6 antigens decreased since 2019, and 5 antigens increased since 2024.</a:t>
            </a:r>
          </a:p>
        </p:txBody>
      </p:sp>
      <p:grpSp xmlns:pic="http://schemas.openxmlformats.org/drawingml/2006/picture">
        <p:nvGrpSpPr>
          <p:cNvPr id="371" name=""/>
          <p:cNvGrpSpPr/>
          <p:nvPr/>
        </p:nvGrpSpPr>
        <p:grpSpPr>
          <a:xfrm>
            <a:off x="292608" y="1097280"/>
            <a:ext cx="8595360" cy="28575"/>
            <a:chOff x="292608" y="1097280"/>
            <a:chExt cx="8595360" cy="28575"/>
          </a:xfrm>
        </p:grpSpPr>
        <p:sp>
          <p:nvSpPr>
            <p:cNvPr id="37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48992"/>
            </a:xfrm>
            <a:custGeom>
              <a:avLst/>
              <a:pathLst>
                <a:path w="6518190" h="948992">
                  <a:moveTo>
                    <a:pt x="0" y="759193"/>
                  </a:moveTo>
                  <a:lnTo>
                    <a:pt x="260727" y="569395"/>
                  </a:lnTo>
                  <a:lnTo>
                    <a:pt x="521455" y="664294"/>
                  </a:lnTo>
                  <a:lnTo>
                    <a:pt x="782182" y="616844"/>
                  </a:lnTo>
                  <a:lnTo>
                    <a:pt x="1042910" y="948992"/>
                  </a:lnTo>
                  <a:lnTo>
                    <a:pt x="1303638" y="616844"/>
                  </a:lnTo>
                  <a:lnTo>
                    <a:pt x="1564365" y="521945"/>
                  </a:lnTo>
                  <a:lnTo>
                    <a:pt x="1825093" y="0"/>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948992"/>
            </a:xfrm>
            <a:custGeom>
              <a:avLst/>
              <a:pathLst>
                <a:path w="6518190" h="948992">
                  <a:moveTo>
                    <a:pt x="0" y="759193"/>
                  </a:moveTo>
                  <a:lnTo>
                    <a:pt x="260727" y="569395"/>
                  </a:lnTo>
                  <a:lnTo>
                    <a:pt x="521455" y="664294"/>
                  </a:lnTo>
                  <a:lnTo>
                    <a:pt x="782182" y="616844"/>
                  </a:lnTo>
                  <a:lnTo>
                    <a:pt x="1042910" y="948992"/>
                  </a:lnTo>
                  <a:lnTo>
                    <a:pt x="1303638" y="616844"/>
                  </a:lnTo>
                  <a:lnTo>
                    <a:pt x="1564365" y="521945"/>
                  </a:lnTo>
                  <a:lnTo>
                    <a:pt x="1825093" y="0"/>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948992"/>
            </a:xfrm>
            <a:custGeom>
              <a:avLst/>
              <a:pathLst>
                <a:path w="6518190" h="948992">
                  <a:moveTo>
                    <a:pt x="0" y="759193"/>
                  </a:moveTo>
                  <a:lnTo>
                    <a:pt x="260727" y="569395"/>
                  </a:lnTo>
                  <a:lnTo>
                    <a:pt x="521455" y="664294"/>
                  </a:lnTo>
                  <a:lnTo>
                    <a:pt x="782182" y="616844"/>
                  </a:lnTo>
                  <a:lnTo>
                    <a:pt x="1042910" y="948992"/>
                  </a:lnTo>
                  <a:lnTo>
                    <a:pt x="1303638" y="616844"/>
                  </a:lnTo>
                  <a:lnTo>
                    <a:pt x="1564365" y="521945"/>
                  </a:lnTo>
                  <a:lnTo>
                    <a:pt x="1825093" y="0"/>
                  </a:lnTo>
                  <a:lnTo>
                    <a:pt x="2085820" y="94899"/>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7392717" y="1927241"/>
              <a:ext cx="260727" cy="569395"/>
            </a:xfrm>
            <a:custGeom>
              <a:avLst/>
              <a:pathLst>
                <a:path w="260727" h="569395">
                  <a:moveTo>
                    <a:pt x="0" y="0"/>
                  </a:moveTo>
                  <a:lnTo>
                    <a:pt x="260727" y="569395"/>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270465"/>
            </a:xfrm>
            <a:custGeom>
              <a:avLst/>
              <a:pathLst>
                <a:path w="2607276" h="4270465">
                  <a:moveTo>
                    <a:pt x="0" y="4270465"/>
                  </a:moveTo>
                  <a:lnTo>
                    <a:pt x="260727" y="0"/>
                  </a:lnTo>
                  <a:lnTo>
                    <a:pt x="521455" y="0"/>
                  </a:lnTo>
                  <a:lnTo>
                    <a:pt x="782182" y="0"/>
                  </a:lnTo>
                  <a:lnTo>
                    <a:pt x="1042910" y="0"/>
                  </a:lnTo>
                  <a:lnTo>
                    <a:pt x="1303638" y="0"/>
                  </a:lnTo>
                  <a:lnTo>
                    <a:pt x="1564365" y="142348"/>
                  </a:lnTo>
                  <a:lnTo>
                    <a:pt x="1825093" y="0"/>
                  </a:lnTo>
                  <a:lnTo>
                    <a:pt x="2085820" y="0"/>
                  </a:lnTo>
                  <a:lnTo>
                    <a:pt x="2346548" y="237248"/>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871262" y="930799"/>
              <a:ext cx="782182" cy="237248"/>
            </a:xfrm>
            <a:custGeom>
              <a:avLst/>
              <a:pathLst>
                <a:path w="782182" h="237248">
                  <a:moveTo>
                    <a:pt x="0" y="0"/>
                  </a:moveTo>
                  <a:lnTo>
                    <a:pt x="260727" y="0"/>
                  </a:lnTo>
                  <a:lnTo>
                    <a:pt x="521455" y="237248"/>
                  </a:lnTo>
                  <a:lnTo>
                    <a:pt x="782182"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711744"/>
            </a:xfrm>
            <a:custGeom>
              <a:avLst/>
              <a:pathLst>
                <a:path w="6518190" h="711744">
                  <a:moveTo>
                    <a:pt x="0" y="616844"/>
                  </a:moveTo>
                  <a:lnTo>
                    <a:pt x="260727" y="0"/>
                  </a:lnTo>
                  <a:lnTo>
                    <a:pt x="521455" y="47449"/>
                  </a:lnTo>
                  <a:lnTo>
                    <a:pt x="782182" y="284697"/>
                  </a:lnTo>
                  <a:lnTo>
                    <a:pt x="1042910" y="711744"/>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5567624" y="930799"/>
              <a:ext cx="2085820" cy="711744"/>
            </a:xfrm>
            <a:custGeom>
              <a:avLst/>
              <a:pathLst>
                <a:path w="2085820" h="711744">
                  <a:moveTo>
                    <a:pt x="0" y="711744"/>
                  </a:moveTo>
                  <a:lnTo>
                    <a:pt x="260727" y="189798"/>
                  </a:lnTo>
                  <a:lnTo>
                    <a:pt x="521455" y="0"/>
                  </a:lnTo>
                  <a:lnTo>
                    <a:pt x="782182" y="0"/>
                  </a:lnTo>
                  <a:lnTo>
                    <a:pt x="1042910" y="616844"/>
                  </a:lnTo>
                  <a:lnTo>
                    <a:pt x="1303638" y="0"/>
                  </a:lnTo>
                  <a:lnTo>
                    <a:pt x="1564365" y="47449"/>
                  </a:lnTo>
                  <a:lnTo>
                    <a:pt x="1825093" y="47449"/>
                  </a:lnTo>
                  <a:lnTo>
                    <a:pt x="2085820" y="189798"/>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1803085"/>
            </a:xfrm>
            <a:custGeom>
              <a:avLst/>
              <a:pathLst>
                <a:path w="3650186" h="1803085">
                  <a:moveTo>
                    <a:pt x="0" y="1803085"/>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189798"/>
                  </a:lnTo>
                  <a:lnTo>
                    <a:pt x="3650186" y="142348"/>
                  </a:lnTo>
                </a:path>
              </a:pathLst>
            </a:custGeom>
            <a:ln w="27101" cap="flat">
              <a:solidFill>
                <a:srgbClr val="9A32CD">
                  <a:alpha val="100000"/>
                </a:srgbClr>
              </a:solidFill>
              <a:prstDash val="solid"/>
              <a:round/>
            </a:ln>
          </p:spPr>
          <p:txBody>
            <a:bodyPr/>
            <a:lstStyle/>
            <a:p/>
          </p:txBody>
        </p:sp>
        <p:sp>
          <p:nvSpPr>
            <p:cNvPr id="47" name="pl47"/>
            <p:cNvSpPr/>
            <p:nvPr/>
          </p:nvSpPr>
          <p:spPr>
            <a:xfrm>
              <a:off x="2960348" y="930799"/>
              <a:ext cx="4693096" cy="1565837"/>
            </a:xfrm>
            <a:custGeom>
              <a:avLst/>
              <a:pathLst>
                <a:path w="4693096" h="1565837">
                  <a:moveTo>
                    <a:pt x="0" y="1565837"/>
                  </a:moveTo>
                  <a:lnTo>
                    <a:pt x="260727" y="474496"/>
                  </a:lnTo>
                  <a:lnTo>
                    <a:pt x="521455" y="237248"/>
                  </a:lnTo>
                  <a:lnTo>
                    <a:pt x="782182" y="47449"/>
                  </a:lnTo>
                  <a:lnTo>
                    <a:pt x="1042910" y="47449"/>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237248"/>
                  </a:lnTo>
                  <a:lnTo>
                    <a:pt x="4693096" y="142348"/>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711744"/>
            </a:xfrm>
            <a:custGeom>
              <a:avLst/>
              <a:pathLst>
                <a:path w="6518190" h="711744">
                  <a:moveTo>
                    <a:pt x="0" y="616844"/>
                  </a:moveTo>
                  <a:lnTo>
                    <a:pt x="260727" y="0"/>
                  </a:lnTo>
                  <a:lnTo>
                    <a:pt x="521455" y="47449"/>
                  </a:lnTo>
                  <a:lnTo>
                    <a:pt x="782182" y="284697"/>
                  </a:lnTo>
                  <a:lnTo>
                    <a:pt x="1042910" y="711744"/>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189798"/>
                  </a:lnTo>
                  <a:lnTo>
                    <a:pt x="6518190" y="237248"/>
                  </a:lnTo>
                </a:path>
              </a:pathLst>
            </a:custGeom>
            <a:ln w="27101" cap="flat">
              <a:solidFill>
                <a:srgbClr val="FB9A99">
                  <a:alpha val="100000"/>
                </a:srgbClr>
              </a:solidFill>
              <a:prstDash val="solid"/>
              <a:round/>
            </a:ln>
          </p:spPr>
          <p:txBody>
            <a:bodyPr/>
            <a:lstStyle/>
            <a:p/>
          </p:txBody>
        </p:sp>
        <p:sp>
          <p:nvSpPr>
            <p:cNvPr id="49" name="pl49"/>
            <p:cNvSpPr/>
            <p:nvPr/>
          </p:nvSpPr>
          <p:spPr>
            <a:xfrm>
              <a:off x="7671539" y="1040334"/>
              <a:ext cx="711406" cy="31999"/>
            </a:xfrm>
            <a:custGeom>
              <a:avLst/>
              <a:pathLst>
                <a:path w="711406" h="31999">
                  <a:moveTo>
                    <a:pt x="711406" y="0"/>
                  </a:moveTo>
                  <a:lnTo>
                    <a:pt x="0" y="31999"/>
                  </a:lnTo>
                </a:path>
              </a:pathLst>
            </a:custGeom>
          </p:spPr>
          <p:txBody>
            <a:bodyPr/>
            <a:lstStyle/>
            <a:p/>
          </p:txBody>
        </p:sp>
        <p:sp>
          <p:nvSpPr>
            <p:cNvPr id="50" name="pl50"/>
            <p:cNvSpPr/>
            <p:nvPr/>
          </p:nvSpPr>
          <p:spPr>
            <a:xfrm>
              <a:off x="7662424" y="1083039"/>
              <a:ext cx="666160" cy="733924"/>
            </a:xfrm>
            <a:custGeom>
              <a:avLst/>
              <a:pathLst>
                <a:path w="666160" h="733924">
                  <a:moveTo>
                    <a:pt x="666160" y="733924"/>
                  </a:moveTo>
                  <a:lnTo>
                    <a:pt x="0" y="0"/>
                  </a:lnTo>
                </a:path>
              </a:pathLst>
            </a:custGeom>
          </p:spPr>
          <p:txBody>
            <a:bodyPr/>
            <a:lstStyle/>
            <a:p/>
          </p:txBody>
        </p:sp>
        <p:sp>
          <p:nvSpPr>
            <p:cNvPr id="51" name="pl51"/>
            <p:cNvSpPr/>
            <p:nvPr/>
          </p:nvSpPr>
          <p:spPr>
            <a:xfrm>
              <a:off x="7669908" y="1077928"/>
              <a:ext cx="755117" cy="219277"/>
            </a:xfrm>
            <a:custGeom>
              <a:avLst/>
              <a:pathLst>
                <a:path w="755117" h="219277">
                  <a:moveTo>
                    <a:pt x="755117" y="219277"/>
                  </a:moveTo>
                  <a:lnTo>
                    <a:pt x="0" y="0"/>
                  </a:lnTo>
                </a:path>
              </a:pathLst>
            </a:custGeom>
          </p:spPr>
          <p:txBody>
            <a:bodyPr/>
            <a:lstStyle/>
            <a:p/>
          </p:txBody>
        </p:sp>
        <p:sp>
          <p:nvSpPr>
            <p:cNvPr id="52" name="pl52"/>
            <p:cNvSpPr/>
            <p:nvPr/>
          </p:nvSpPr>
          <p:spPr>
            <a:xfrm>
              <a:off x="7668929" y="784469"/>
              <a:ext cx="738100" cy="282747"/>
            </a:xfrm>
            <a:custGeom>
              <a:avLst/>
              <a:pathLst>
                <a:path w="738100" h="282747">
                  <a:moveTo>
                    <a:pt x="738100" y="0"/>
                  </a:moveTo>
                  <a:lnTo>
                    <a:pt x="0" y="282747"/>
                  </a:lnTo>
                </a:path>
              </a:pathLst>
            </a:custGeom>
          </p:spPr>
          <p:txBody>
            <a:bodyPr/>
            <a:lstStyle/>
            <a:p/>
          </p:txBody>
        </p:sp>
        <p:sp>
          <p:nvSpPr>
            <p:cNvPr id="53" name="pl53"/>
            <p:cNvSpPr/>
            <p:nvPr/>
          </p:nvSpPr>
          <p:spPr>
            <a:xfrm>
              <a:off x="7665946" y="1081397"/>
              <a:ext cx="716999" cy="473167"/>
            </a:xfrm>
            <a:custGeom>
              <a:avLst/>
              <a:pathLst>
                <a:path w="716999" h="473167">
                  <a:moveTo>
                    <a:pt x="716999" y="473167"/>
                  </a:moveTo>
                  <a:lnTo>
                    <a:pt x="0" y="0"/>
                  </a:lnTo>
                </a:path>
              </a:pathLst>
            </a:custGeom>
          </p:spPr>
          <p:txBody>
            <a:bodyPr/>
            <a:lstStyle/>
            <a:p/>
          </p:txBody>
        </p:sp>
        <p:sp>
          <p:nvSpPr>
            <p:cNvPr id="54" name="pl54"/>
            <p:cNvSpPr/>
            <p:nvPr/>
          </p:nvSpPr>
          <p:spPr>
            <a:xfrm>
              <a:off x="7660714" y="1083578"/>
              <a:ext cx="692059" cy="992944"/>
            </a:xfrm>
            <a:custGeom>
              <a:avLst/>
              <a:pathLst>
                <a:path w="692059" h="992944">
                  <a:moveTo>
                    <a:pt x="692059" y="992944"/>
                  </a:moveTo>
                  <a:lnTo>
                    <a:pt x="0" y="0"/>
                  </a:lnTo>
                </a:path>
              </a:pathLst>
            </a:custGeom>
          </p:spPr>
          <p:txBody>
            <a:bodyPr/>
            <a:lstStyle/>
            <a:p/>
          </p:txBody>
        </p:sp>
        <p:sp>
          <p:nvSpPr>
            <p:cNvPr id="55" name="pl55"/>
            <p:cNvSpPr/>
            <p:nvPr/>
          </p:nvSpPr>
          <p:spPr>
            <a:xfrm>
              <a:off x="7660242" y="1131152"/>
              <a:ext cx="776853" cy="1206391"/>
            </a:xfrm>
            <a:custGeom>
              <a:avLst/>
              <a:pathLst>
                <a:path w="776853" h="1206391">
                  <a:moveTo>
                    <a:pt x="776853" y="1206391"/>
                  </a:moveTo>
                  <a:lnTo>
                    <a:pt x="0" y="0"/>
                  </a:lnTo>
                </a:path>
              </a:pathLst>
            </a:custGeom>
          </p:spPr>
          <p:txBody>
            <a:bodyPr/>
            <a:lstStyle/>
            <a:p/>
          </p:txBody>
        </p:sp>
        <p:sp>
          <p:nvSpPr>
            <p:cNvPr id="56" name="pl56"/>
            <p:cNvSpPr/>
            <p:nvPr/>
          </p:nvSpPr>
          <p:spPr>
            <a:xfrm>
              <a:off x="7661007" y="1130945"/>
              <a:ext cx="1016218" cy="1390564"/>
            </a:xfrm>
            <a:custGeom>
              <a:avLst/>
              <a:pathLst>
                <a:path w="1016218" h="1390564">
                  <a:moveTo>
                    <a:pt x="1016218" y="1390564"/>
                  </a:moveTo>
                  <a:lnTo>
                    <a:pt x="0" y="0"/>
                  </a:lnTo>
                </a:path>
              </a:pathLst>
            </a:custGeom>
          </p:spPr>
          <p:txBody>
            <a:bodyPr/>
            <a:lstStyle/>
            <a:p/>
          </p:txBody>
        </p:sp>
        <p:sp>
          <p:nvSpPr>
            <p:cNvPr id="57" name="pl57"/>
            <p:cNvSpPr/>
            <p:nvPr/>
          </p:nvSpPr>
          <p:spPr>
            <a:xfrm>
              <a:off x="7659355" y="1178810"/>
              <a:ext cx="1024507" cy="1865879"/>
            </a:xfrm>
            <a:custGeom>
              <a:avLst/>
              <a:pathLst>
                <a:path w="1024507" h="1865879">
                  <a:moveTo>
                    <a:pt x="1024507" y="1865879"/>
                  </a:moveTo>
                  <a:lnTo>
                    <a:pt x="0" y="0"/>
                  </a:lnTo>
                </a:path>
              </a:pathLst>
            </a:custGeom>
          </p:spPr>
          <p:txBody>
            <a:bodyPr/>
            <a:lstStyle/>
            <a:p/>
          </p:txBody>
        </p:sp>
        <p:sp>
          <p:nvSpPr>
            <p:cNvPr id="58" name="pl58"/>
            <p:cNvSpPr/>
            <p:nvPr/>
          </p:nvSpPr>
          <p:spPr>
            <a:xfrm>
              <a:off x="7659965" y="1178670"/>
              <a:ext cx="985719" cy="1606200"/>
            </a:xfrm>
            <a:custGeom>
              <a:avLst/>
              <a:pathLst>
                <a:path w="985719" h="1606200">
                  <a:moveTo>
                    <a:pt x="985719" y="1606200"/>
                  </a:moveTo>
                  <a:lnTo>
                    <a:pt x="0" y="0"/>
                  </a:lnTo>
                </a:path>
              </a:pathLst>
            </a:custGeom>
          </p:spPr>
          <p:txBody>
            <a:bodyPr/>
            <a:lstStyle/>
            <a:p/>
          </p:txBody>
        </p:sp>
        <p:sp>
          <p:nvSpPr>
            <p:cNvPr id="59" name="pl59"/>
            <p:cNvSpPr/>
            <p:nvPr/>
          </p:nvSpPr>
          <p:spPr>
            <a:xfrm>
              <a:off x="7661751" y="2506757"/>
              <a:ext cx="721194" cy="878760"/>
            </a:xfrm>
            <a:custGeom>
              <a:avLst/>
              <a:pathLst>
                <a:path w="721194" h="878760">
                  <a:moveTo>
                    <a:pt x="721194" y="878760"/>
                  </a:moveTo>
                  <a:lnTo>
                    <a:pt x="0" y="0"/>
                  </a:lnTo>
                </a:path>
              </a:pathLst>
            </a:custGeom>
          </p:spPr>
          <p:txBody>
            <a:bodyPr/>
            <a:lstStyle/>
            <a:p/>
          </p:txBody>
        </p:sp>
        <p:sp>
          <p:nvSpPr>
            <p:cNvPr id="60" name="pg60"/>
            <p:cNvSpPr/>
            <p:nvPr/>
          </p:nvSpPr>
          <p:spPr>
            <a:xfrm>
              <a:off x="8314365" y="95573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726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2" name="pg62"/>
            <p:cNvSpPr/>
            <p:nvPr/>
          </p:nvSpPr>
          <p:spPr>
            <a:xfrm>
              <a:off x="8260004" y="173955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76240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4" name="pg64"/>
            <p:cNvSpPr/>
            <p:nvPr/>
          </p:nvSpPr>
          <p:spPr>
            <a:xfrm>
              <a:off x="8356446" y="12174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25900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6" name="pg66"/>
            <p:cNvSpPr/>
            <p:nvPr/>
          </p:nvSpPr>
          <p:spPr>
            <a:xfrm>
              <a:off x="8338449" y="69392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73546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68" name="pg68"/>
            <p:cNvSpPr/>
            <p:nvPr/>
          </p:nvSpPr>
          <p:spPr>
            <a:xfrm>
              <a:off x="8314365" y="14774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5190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0" name="pg70"/>
            <p:cNvSpPr/>
            <p:nvPr/>
          </p:nvSpPr>
          <p:spPr>
            <a:xfrm>
              <a:off x="8284194" y="199791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20394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2" name="pg72"/>
            <p:cNvSpPr/>
            <p:nvPr/>
          </p:nvSpPr>
          <p:spPr>
            <a:xfrm>
              <a:off x="8368515" y="22580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2995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4" name="pg74"/>
            <p:cNvSpPr/>
            <p:nvPr/>
          </p:nvSpPr>
          <p:spPr>
            <a:xfrm>
              <a:off x="8290281" y="25215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5630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76" name="pg76"/>
            <p:cNvSpPr/>
            <p:nvPr/>
          </p:nvSpPr>
          <p:spPr>
            <a:xfrm>
              <a:off x="8290281" y="304468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0862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94%</a:t>
              </a:r>
            </a:p>
          </p:txBody>
        </p:sp>
        <p:sp>
          <p:nvSpPr>
            <p:cNvPr id="78" name="pg78"/>
            <p:cNvSpPr/>
            <p:nvPr/>
          </p:nvSpPr>
          <p:spPr>
            <a:xfrm>
              <a:off x="8223851" y="278487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282640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94%</a:t>
              </a:r>
            </a:p>
          </p:txBody>
        </p:sp>
        <p:sp>
          <p:nvSpPr>
            <p:cNvPr id="80" name="pg80"/>
            <p:cNvSpPr/>
            <p:nvPr/>
          </p:nvSpPr>
          <p:spPr>
            <a:xfrm>
              <a:off x="8314365" y="33072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87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73983" y="401416"/>
              <a:ext cx="3083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Nicaragua,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(66%), followed by MCV1 and Rubella (94%).
Coverage of 8 vaccines decreased (DTP3, HEPB3, HIB3, IPV1, MCV1, MCV2, ROTAC and RUBELLA) compared to respective coverage in 2019.
Coverage of 5 vaccines increased (DTP3, HEPB3, IPV1, IPVC and ROTAC), 1 vaccine was the same (HIB3), and 4 vaccines decreased (HPVC,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41217" y="907931"/>
              <a:ext cx="1299895" cy="0"/>
            </a:xfrm>
            <a:custGeom>
              <a:avLst/>
              <a:pathLst>
                <a:path w="1299895" h="0">
                  <a:moveTo>
                    <a:pt x="0" y="0"/>
                  </a:moveTo>
                  <a:lnTo>
                    <a:pt x="505514" y="0"/>
                  </a:lnTo>
                  <a:lnTo>
                    <a:pt x="1083246" y="0"/>
                  </a:lnTo>
                  <a:lnTo>
                    <a:pt x="1299895" y="0"/>
                  </a:lnTo>
                  <a:lnTo>
                    <a:pt x="1299895" y="0"/>
                  </a:lnTo>
                  <a:lnTo>
                    <a:pt x="1299895" y="0"/>
                  </a:lnTo>
                  <a:lnTo>
                    <a:pt x="1299895"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559351"/>
              <a:ext cx="288865" cy="0"/>
            </a:xfrm>
            <a:custGeom>
              <a:avLst/>
              <a:pathLst>
                <a:path w="288865" h="0">
                  <a:moveTo>
                    <a:pt x="0" y="0"/>
                  </a:moveTo>
                  <a:lnTo>
                    <a:pt x="0"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972206"/>
              <a:ext cx="361082" cy="0"/>
            </a:xfrm>
            <a:custGeom>
              <a:avLst/>
              <a:pathLst>
                <a:path w="361082" h="0">
                  <a:moveTo>
                    <a:pt x="0" y="0"/>
                  </a:moveTo>
                  <a:lnTo>
                    <a:pt x="144432" y="0"/>
                  </a:lnTo>
                  <a:lnTo>
                    <a:pt x="14443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361082" cy="0"/>
            </a:xfrm>
            <a:custGeom>
              <a:avLst/>
              <a:pathLst>
                <a:path w="361082" h="0">
                  <a:moveTo>
                    <a:pt x="0" y="0"/>
                  </a:moveTo>
                  <a:lnTo>
                    <a:pt x="72216"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3797917"/>
              <a:ext cx="938813" cy="0"/>
            </a:xfrm>
            <a:custGeom>
              <a:avLst/>
              <a:pathLst>
                <a:path w="938813" h="0">
                  <a:moveTo>
                    <a:pt x="0" y="0"/>
                  </a:moveTo>
                  <a:lnTo>
                    <a:pt x="649947" y="0"/>
                  </a:lnTo>
                  <a:lnTo>
                    <a:pt x="866596" y="0"/>
                  </a:lnTo>
                  <a:lnTo>
                    <a:pt x="866596"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288865" cy="0"/>
            </a:xfrm>
            <a:custGeom>
              <a:avLst/>
              <a:pathLst>
                <a:path w="288865" h="0">
                  <a:moveTo>
                    <a:pt x="0" y="0"/>
                  </a:moveTo>
                  <a:lnTo>
                    <a:pt x="72216"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4623627"/>
              <a:ext cx="361082" cy="0"/>
            </a:xfrm>
            <a:custGeom>
              <a:avLst/>
              <a:pathLst>
                <a:path w="361082" h="0">
                  <a:moveTo>
                    <a:pt x="0" y="0"/>
                  </a:moveTo>
                  <a:lnTo>
                    <a:pt x="72216"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5036482"/>
              <a:ext cx="361082" cy="0"/>
            </a:xfrm>
            <a:custGeom>
              <a:avLst/>
              <a:pathLst>
                <a:path w="361082" h="0">
                  <a:moveTo>
                    <a:pt x="0" y="0"/>
                  </a:moveTo>
                  <a:lnTo>
                    <a:pt x="144432" y="0"/>
                  </a:lnTo>
                  <a:lnTo>
                    <a:pt x="361082"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0612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1726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392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Nicaragua,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(95%). DTP1 coverage increased in 2025 (96%) compared to 2024, and was lower than in 2019. In 2019-2025, DTP1 coverage was at it's lowest level in 2024 (95%).
In 2024, 11 vaccines had lower coverage than in 2019.
In 2025, 10 vaccines had lower coverage than in 2019.
In 2025, 3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2845231"/>
              <a:ext cx="1874459" cy="164040"/>
            </a:xfrm>
            <a:custGeom>
              <a:avLst/>
              <a:pathLst>
                <a:path w="1874459" h="164040">
                  <a:moveTo>
                    <a:pt x="0" y="0"/>
                  </a:moveTo>
                  <a:lnTo>
                    <a:pt x="1874459" y="164040"/>
                  </a:lnTo>
                </a:path>
              </a:pathLst>
            </a:custGeom>
            <a:ln w="29811" cap="flat">
              <a:solidFill>
                <a:srgbClr val="FF0000">
                  <a:alpha val="100000"/>
                </a:srgbClr>
              </a:solidFill>
              <a:prstDash val="solid"/>
              <a:round/>
            </a:ln>
          </p:spPr>
          <p:txBody>
            <a:bodyPr/>
            <a:lstStyle/>
            <a:p/>
          </p:txBody>
        </p:sp>
        <p:sp>
          <p:nvSpPr>
            <p:cNvPr id="21" name="pl21"/>
            <p:cNvSpPr/>
            <p:nvPr/>
          </p:nvSpPr>
          <p:spPr>
            <a:xfrm>
              <a:off x="2819105" y="2872571"/>
              <a:ext cx="937229" cy="328081"/>
            </a:xfrm>
            <a:custGeom>
              <a:avLst/>
              <a:pathLst>
                <a:path w="937229" h="328081">
                  <a:moveTo>
                    <a:pt x="0" y="0"/>
                  </a:moveTo>
                  <a:lnTo>
                    <a:pt x="937229" y="328081"/>
                  </a:lnTo>
                </a:path>
              </a:pathLst>
            </a:custGeom>
            <a:ln w="29811" cap="flat">
              <a:solidFill>
                <a:srgbClr val="0058AB">
                  <a:alpha val="100000"/>
                </a:srgbClr>
              </a:solidFill>
              <a:prstDash val="solid"/>
              <a:round/>
            </a:ln>
          </p:spPr>
          <p:txBody>
            <a:bodyPr/>
            <a:lstStyle/>
            <a:p/>
          </p:txBody>
        </p:sp>
        <p:sp>
          <p:nvSpPr>
            <p:cNvPr id="22" name="pt22"/>
            <p:cNvSpPr/>
            <p:nvPr/>
          </p:nvSpPr>
          <p:spPr>
            <a:xfrm>
              <a:off x="1857050"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73150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794279"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pt25"/>
            <p:cNvSpPr/>
            <p:nvPr/>
          </p:nvSpPr>
          <p:spPr>
            <a:xfrm>
              <a:off x="3731509"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tx26"/>
            <p:cNvSpPr/>
            <p:nvPr/>
          </p:nvSpPr>
          <p:spPr>
            <a:xfrm>
              <a:off x="2819105"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27" name="tx27"/>
            <p:cNvSpPr/>
            <p:nvPr/>
          </p:nvSpPr>
          <p:spPr>
            <a:xfrm>
              <a:off x="3756335"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28" name="tx28"/>
            <p:cNvSpPr/>
            <p:nvPr/>
          </p:nvSpPr>
          <p:spPr>
            <a:xfrm>
              <a:off x="188187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29" name="tx29"/>
            <p:cNvSpPr/>
            <p:nvPr/>
          </p:nvSpPr>
          <p:spPr>
            <a:xfrm>
              <a:off x="375633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30" name="pl30"/>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1" name="rc31"/>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2" name="pl32"/>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8" name="pt48"/>
            <p:cNvSpPr/>
            <p:nvPr/>
          </p:nvSpPr>
          <p:spPr>
            <a:xfrm>
              <a:off x="792490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tx49"/>
            <p:cNvSpPr/>
            <p:nvPr/>
          </p:nvSpPr>
          <p:spPr>
            <a:xfrm>
              <a:off x="794973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0" name="pl5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1" name="rc5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4" name="tx54"/>
            <p:cNvSpPr/>
            <p:nvPr/>
          </p:nvSpPr>
          <p:spPr>
            <a:xfrm rot="-5400000">
              <a:off x="17538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5" name="tx55"/>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6" name="tx56"/>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7" name="tx57"/>
            <p:cNvSpPr/>
            <p:nvPr/>
          </p:nvSpPr>
          <p:spPr>
            <a:xfrm rot="-5400000">
              <a:off x="59472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8" name="tx58"/>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9" name="tx59"/>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0" name="tx6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 name="tx6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 name="tx6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 name="tx6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 name="tx6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 name="tx6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 name="tx6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7" name="pl6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8" name="pl6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9" name="tx6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0" name="tx7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1" name="tx71"/>
            <p:cNvSpPr/>
            <p:nvPr/>
          </p:nvSpPr>
          <p:spPr>
            <a:xfrm>
              <a:off x="757200" y="1330710"/>
              <a:ext cx="55719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Nicaragua, 2023-2025</a:t>
              </a:r>
            </a:p>
          </p:txBody>
        </p:sp>
        <p:sp>
          <p:nvSpPr>
            <p:cNvPr id="72" name="tx7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3" name="tx7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Nicaragua was 2023.
In 2025, first dose (HPV1) programme coverage among girls was 73%. In 2025, last dose (HPVc) programme coverage among girls was 66%.</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66%.</a:t>
            </a:r>
          </a:p>
        </p:txBody>
      </p:sp>
      <p:grpSp xmlns:pic="http://schemas.openxmlformats.org/drawingml/2006/picture">
        <p:nvGrpSpPr>
          <p:cNvPr id="76" name=""/>
          <p:cNvGrpSpPr/>
          <p:nvPr/>
        </p:nvGrpSpPr>
        <p:grpSpPr>
          <a:xfrm>
            <a:off x="292608" y="1005840"/>
            <a:ext cx="8595360" cy="28575"/>
            <a:chOff x="292608" y="1005840"/>
            <a:chExt cx="8595360" cy="28575"/>
          </a:xfrm>
        </p:grpSpPr>
        <p:sp>
          <p:nvSpPr>
            <p:cNvPr id="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601877"/>
            </a:xfrm>
            <a:custGeom>
              <a:avLst/>
              <a:pathLst>
                <a:path w="6481656" h="601877">
                  <a:moveTo>
                    <a:pt x="0" y="481501"/>
                  </a:moveTo>
                  <a:lnTo>
                    <a:pt x="259266" y="361126"/>
                  </a:lnTo>
                  <a:lnTo>
                    <a:pt x="518532" y="421314"/>
                  </a:lnTo>
                  <a:lnTo>
                    <a:pt x="777798" y="391220"/>
                  </a:lnTo>
                  <a:lnTo>
                    <a:pt x="1037065" y="601877"/>
                  </a:lnTo>
                  <a:lnTo>
                    <a:pt x="1296331" y="391220"/>
                  </a:lnTo>
                  <a:lnTo>
                    <a:pt x="1555597" y="331032"/>
                  </a:lnTo>
                  <a:lnTo>
                    <a:pt x="1814863" y="0"/>
                  </a:lnTo>
                  <a:lnTo>
                    <a:pt x="2074130" y="60187"/>
                  </a:lnTo>
                  <a:lnTo>
                    <a:pt x="2333396" y="30093"/>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120375"/>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5846545" y="2135571"/>
              <a:ext cx="2074130" cy="451408"/>
            </a:xfrm>
            <a:custGeom>
              <a:avLst/>
              <a:pathLst>
                <a:path w="2074130" h="451408">
                  <a:moveTo>
                    <a:pt x="0" y="451408"/>
                  </a:moveTo>
                  <a:lnTo>
                    <a:pt x="259266" y="120375"/>
                  </a:lnTo>
                  <a:lnTo>
                    <a:pt x="518532" y="0"/>
                  </a:lnTo>
                  <a:lnTo>
                    <a:pt x="777798" y="0"/>
                  </a:lnTo>
                  <a:lnTo>
                    <a:pt x="1037065" y="391220"/>
                  </a:lnTo>
                  <a:lnTo>
                    <a:pt x="1296331" y="0"/>
                  </a:lnTo>
                  <a:lnTo>
                    <a:pt x="1555597" y="30093"/>
                  </a:lnTo>
                  <a:lnTo>
                    <a:pt x="1814863" y="30093"/>
                  </a:lnTo>
                  <a:lnTo>
                    <a:pt x="2074130" y="120375"/>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35571"/>
              <a:ext cx="3629727" cy="1143566"/>
            </a:xfrm>
            <a:custGeom>
              <a:avLst/>
              <a:pathLst>
                <a:path w="3629727" h="1143566">
                  <a:moveTo>
                    <a:pt x="0" y="1143566"/>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120375"/>
                  </a:lnTo>
                  <a:lnTo>
                    <a:pt x="3629727" y="90281"/>
                  </a:lnTo>
                </a:path>
              </a:pathLst>
            </a:custGeom>
            <a:ln w="27101" cap="flat">
              <a:solidFill>
                <a:srgbClr val="00BFC4">
                  <a:alpha val="100000"/>
                </a:srgbClr>
              </a:solidFill>
              <a:prstDash val="solid"/>
              <a:round/>
            </a:ln>
          </p:spPr>
          <p:txBody>
            <a:bodyPr/>
            <a:lstStyle/>
            <a:p/>
          </p:txBody>
        </p:sp>
        <p:sp>
          <p:nvSpPr>
            <p:cNvPr id="30" name="pl30"/>
            <p:cNvSpPr/>
            <p:nvPr/>
          </p:nvSpPr>
          <p:spPr>
            <a:xfrm>
              <a:off x="7661409" y="2767542"/>
              <a:ext cx="259266" cy="361126"/>
            </a:xfrm>
            <a:custGeom>
              <a:avLst/>
              <a:pathLst>
                <a:path w="259266" h="361126">
                  <a:moveTo>
                    <a:pt x="0" y="0"/>
                  </a:moveTo>
                  <a:lnTo>
                    <a:pt x="259266" y="36112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902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808169"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324076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623033" y="272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103" y="2147314"/>
              <a:ext cx="243838" cy="73865"/>
            </a:xfrm>
            <a:custGeom>
              <a:avLst/>
              <a:pathLst>
                <a:path w="243838" h="73865">
                  <a:moveTo>
                    <a:pt x="243838" y="0"/>
                  </a:moveTo>
                  <a:lnTo>
                    <a:pt x="0" y="73865"/>
                  </a:lnTo>
                </a:path>
              </a:pathLst>
            </a:custGeom>
          </p:spPr>
          <p:txBody>
            <a:bodyPr/>
            <a:lstStyle/>
            <a:p/>
          </p:txBody>
        </p:sp>
        <p:sp>
          <p:nvSpPr>
            <p:cNvPr id="41" name="pl41"/>
            <p:cNvSpPr/>
            <p:nvPr/>
          </p:nvSpPr>
          <p:spPr>
            <a:xfrm>
              <a:off x="7932430" y="2232003"/>
              <a:ext cx="247511" cy="129512"/>
            </a:xfrm>
            <a:custGeom>
              <a:avLst/>
              <a:pathLst>
                <a:path w="247511" h="129512">
                  <a:moveTo>
                    <a:pt x="247511" y="129512"/>
                  </a:moveTo>
                  <a:lnTo>
                    <a:pt x="0" y="0"/>
                  </a:lnTo>
                </a:path>
              </a:pathLst>
            </a:custGeom>
          </p:spPr>
          <p:txBody>
            <a:bodyPr/>
            <a:lstStyle/>
            <a:p/>
          </p:txBody>
        </p:sp>
        <p:sp>
          <p:nvSpPr>
            <p:cNvPr id="42" name="pl42"/>
            <p:cNvSpPr/>
            <p:nvPr/>
          </p:nvSpPr>
          <p:spPr>
            <a:xfrm>
              <a:off x="7932129" y="2262188"/>
              <a:ext cx="572013" cy="311710"/>
            </a:xfrm>
            <a:custGeom>
              <a:avLst/>
              <a:pathLst>
                <a:path w="572013" h="311710">
                  <a:moveTo>
                    <a:pt x="572013" y="311710"/>
                  </a:moveTo>
                  <a:lnTo>
                    <a:pt x="0" y="0"/>
                  </a:lnTo>
                </a:path>
              </a:pathLst>
            </a:custGeom>
          </p:spPr>
          <p:txBody>
            <a:bodyPr/>
            <a:lstStyle/>
            <a:p/>
          </p:txBody>
        </p:sp>
        <p:sp>
          <p:nvSpPr>
            <p:cNvPr id="43" name="pl43"/>
            <p:cNvSpPr/>
            <p:nvPr/>
          </p:nvSpPr>
          <p:spPr>
            <a:xfrm>
              <a:off x="7940023" y="3128665"/>
              <a:ext cx="239918" cy="3"/>
            </a:xfrm>
            <a:custGeom>
              <a:avLst/>
              <a:pathLst>
                <a:path w="239918" h="3">
                  <a:moveTo>
                    <a:pt x="239918" y="0"/>
                  </a:moveTo>
                  <a:lnTo>
                    <a:pt x="0" y="3"/>
                  </a:lnTo>
                </a:path>
              </a:pathLst>
            </a:custGeom>
          </p:spPr>
          <p:txBody>
            <a:bodyPr/>
            <a:lstStyle/>
            <a:p/>
          </p:txBody>
        </p:sp>
        <p:sp>
          <p:nvSpPr>
            <p:cNvPr id="44" name="pg44"/>
            <p:cNvSpPr/>
            <p:nvPr/>
          </p:nvSpPr>
          <p:spPr>
            <a:xfrm>
              <a:off x="8111362" y="20298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07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3019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28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7389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474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30376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785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66%</a:t>
              </a:r>
            </a:p>
          </p:txBody>
        </p:sp>
        <p:sp>
          <p:nvSpPr>
            <p:cNvPr id="52" name="pg52"/>
            <p:cNvSpPr/>
            <p:nvPr/>
          </p:nvSpPr>
          <p:spPr>
            <a:xfrm>
              <a:off x="1142397" y="25988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117" y="264260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54" name="pg54"/>
            <p:cNvSpPr/>
            <p:nvPr/>
          </p:nvSpPr>
          <p:spPr>
            <a:xfrm>
              <a:off x="5911557" y="24240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957277" y="24678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6" name="pg56"/>
            <p:cNvSpPr/>
            <p:nvPr/>
          </p:nvSpPr>
          <p:spPr>
            <a:xfrm>
              <a:off x="4354349" y="31168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400069" y="31606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61</a:t>
              </a:r>
            </a:p>
          </p:txBody>
        </p:sp>
        <p:sp>
          <p:nvSpPr>
            <p:cNvPr id="58" name="pg58"/>
            <p:cNvSpPr/>
            <p:nvPr/>
          </p:nvSpPr>
          <p:spPr>
            <a:xfrm>
              <a:off x="7726971" y="26039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72691" y="26477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09631" y="1694368"/>
              <a:ext cx="16589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Nicaragua,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Nicaragua has all 4 of the  SDG vaccines.
In 2025, Nicaragua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Nicaragua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95% in 2024 to 96% in 2025.
• DTP3 coverage increased 1 percentage point from 95% in 2024 to 96% in 2025.
• There were there were 1,000 fewer zero-dose children in 2025. This leaves 5,000 children without vaccination, vulnerable to vaccine-preventable diseases and a further &lt;100 with incomplete protection.
• Nicaragua accounted for 0.5% of zero-dose children in Latin America and the Caribbean (LACR) and &lt;0.1% of zero-dose children globally.
• MCV1 coverage declined 1 percentage point from 95% in 2024 to 94% in 2025. There were 8,000 children who missed out on the first measles vaccination.
• MCV2 coverage declined 3 percentage points from 98% in 2024 to 95% in 2025.
• Last dose coverage of HPV vaccination (HPVc) among girls decreased from 78% to 66%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Nicaragua,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Nicaragua.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P7TF5XRZ5TZD-1674051314-8256</_dlc_DocId>
    <_dlc_DocIdUrl xmlns="5ce71423-0d49-4a04-8822-86064e799dcd">
      <Url>https://unicef.sharepoint.com/teams/DAPM-DataComm/_layouts/15/DocIdRedir.aspx?ID=P7TF5XRZ5TZD-1674051314-8256</Url>
      <Description>P7TF5XRZ5TZD-1674051314-8256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A4FC97C-F3A2-48C1-93BC-99E84139FCF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cf699dd8-7c9e-476d-aea7-7d97eca4d0af</vt:lpwstr>
  </property>
</Properties>
</file>