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7c0330a77a2c62d961b9fa306ab79fd834ddb9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094c0e94c49f95e580464ca3dbe2d6b42a56f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63d59a202f2d28c7a453e243011ef15822a59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916939"/>
              <a:ext cx="311525"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7797157"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8108683"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420208"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8731733"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943605"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1255130"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1566655"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187818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21897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2501230"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281275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31242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34358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37473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40588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3703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46819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9934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53049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239532" y="504014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55105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86258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17410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7485632"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77971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8108683"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0208"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8731733"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4370381" y="3355336"/>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5" name="rc185"/>
            <p:cNvSpPr/>
            <p:nvPr/>
          </p:nvSpPr>
          <p:spPr>
            <a:xfrm>
              <a:off x="4681906"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993431"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53049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56164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9280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62395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10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8625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71741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943605"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1255130"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1566655"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1878180"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2189705"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2501230"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281275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31242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34358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37473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40588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3703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6819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49934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53049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56164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59280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62395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10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68625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71741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74856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3124281" y="3636138"/>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6" name="rc226"/>
            <p:cNvSpPr/>
            <p:nvPr/>
          </p:nvSpPr>
          <p:spPr>
            <a:xfrm>
              <a:off x="3435806"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3747331"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4058856"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370381"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4681906"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4993431"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049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1648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2800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395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10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258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7410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74856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77971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8108683"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8420208"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1733"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8420208" y="532094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8731733"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tx246"/>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166212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1" name="tx251"/>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5" name="tx275"/>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6" name="tx276"/>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10390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0" name="tx300"/>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10390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5" name="tx325"/>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8" name="tx328"/>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9" name="tx329"/>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0" name="tx330"/>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103907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5" name="tx355"/>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197365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5" name="tx395"/>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7" name="tx417"/>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6" name="tx426"/>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197365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321975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7" name="tx467"/>
            <p:cNvSpPr/>
            <p:nvPr/>
          </p:nvSpPr>
          <p:spPr>
            <a:xfrm>
              <a:off x="35312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8" name="tx468"/>
            <p:cNvSpPr/>
            <p:nvPr/>
          </p:nvSpPr>
          <p:spPr>
            <a:xfrm>
              <a:off x="38428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41543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446585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6" name="tx486"/>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7" name="tx487"/>
            <p:cNvSpPr/>
            <p:nvPr/>
          </p:nvSpPr>
          <p:spPr>
            <a:xfrm>
              <a:off x="5742099" y="4016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88" name="tx48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7" name="tx527"/>
            <p:cNvSpPr/>
            <p:nvPr/>
          </p:nvSpPr>
          <p:spPr>
            <a:xfrm>
              <a:off x="2970109"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28" name="pic528"/>
            <p:cNvPicPr/>
            <p:nvPr/>
          </p:nvPicPr>
          <p:blipFill>
            <a:blip r:embed="rId2" cstate="print"/>
            <a:stretch>
              <a:fillRect/>
            </a:stretch>
          </p:blipFill>
          <p:spPr>
            <a:xfrm>
              <a:off x="4856753" y="5838594"/>
              <a:ext cx="2160000" cy="219455"/>
            </a:xfrm>
            <a:prstGeom prst="rect">
              <a:avLst/>
            </a:prstGeom>
          </p:spPr>
        </p:pic>
        <p:sp>
          <p:nvSpPr>
            <p:cNvPr id="529" name="pl529"/>
            <p:cNvSpPr/>
            <p:nvPr/>
          </p:nvSpPr>
          <p:spPr>
            <a:xfrm>
              <a:off x="48603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61520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367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582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797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7013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48603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61520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367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582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797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7013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tx541"/>
            <p:cNvSpPr/>
            <p:nvPr/>
          </p:nvSpPr>
          <p:spPr>
            <a:xfrm>
              <a:off x="482927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2" name="tx542"/>
            <p:cNvSpPr/>
            <p:nvPr/>
          </p:nvSpPr>
          <p:spPr>
            <a:xfrm>
              <a:off x="608987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3" name="tx543"/>
            <p:cNvSpPr/>
            <p:nvPr/>
          </p:nvSpPr>
          <p:spPr>
            <a:xfrm>
              <a:off x="630515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4" name="tx544"/>
            <p:cNvSpPr/>
            <p:nvPr/>
          </p:nvSpPr>
          <p:spPr>
            <a:xfrm>
              <a:off x="652043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5" name="tx545"/>
            <p:cNvSpPr/>
            <p:nvPr/>
          </p:nvSpPr>
          <p:spPr>
            <a:xfrm>
              <a:off x="673571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6" name="tx546"/>
            <p:cNvSpPr/>
            <p:nvPr/>
          </p:nvSpPr>
          <p:spPr>
            <a:xfrm>
              <a:off x="691992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7" name="tx547"/>
            <p:cNvSpPr/>
            <p:nvPr/>
          </p:nvSpPr>
          <p:spPr>
            <a:xfrm>
              <a:off x="912452" y="1330710"/>
              <a:ext cx="31219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Nicaragua, 2000-2025</a:t>
              </a:r>
            </a:p>
          </p:txBody>
        </p:sp>
        <p:sp>
          <p:nvSpPr>
            <p:cNvPr id="548" name="tx548"/>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49" name="tx549"/>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50" name="tx550"/>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12 de las 13 vacunas (el 92 %) del calendario alcanzaron una cobertura del 90 % o más. La cobertura vacunal osciló entre el 94 % y el 99 %.
Desde 2007, se han realizado estimaciones para seis nuevas vacunas. La vacuna contra el VPH (HPVc) es la más reciente de las notificadas (2024), y alcanzó una cobertura del 66 % en 2025.
En 2025, Nicaragua no notificó ningún caso de desabastecimiento de vacunas o suministros.</a:t>
            </a:r>
          </a:p>
        </p:txBody>
      </p:sp>
      <p:sp>
        <p:nvSpPr>
          <p:cNvPr id="5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ocho antígenos, se mantuvo sin cambios para uno y disminuyó para cuatro, lo que indica un progreso general en los resultados de la vacunación sistemática; 12 alcanzaron una cobertura de al menos el 90 %.</a:t>
            </a:r>
          </a:p>
        </p:txBody>
      </p:sp>
      <p:grpSp xmlns:pic="http://schemas.openxmlformats.org/drawingml/2006/picture">
        <p:nvGrpSpPr>
          <p:cNvPr id="553" name=""/>
          <p:cNvGrpSpPr/>
          <p:nvPr/>
        </p:nvGrpSpPr>
        <p:grpSpPr>
          <a:xfrm>
            <a:off x="292608" y="1005840"/>
            <a:ext cx="8595360" cy="28575"/>
            <a:chOff x="292608" y="1005840"/>
            <a:chExt cx="8595360" cy="28575"/>
          </a:xfrm>
        </p:grpSpPr>
        <p:sp>
          <p:nvSpPr>
            <p:cNvPr id="5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58151"/>
            </a:xfrm>
            <a:custGeom>
              <a:avLst/>
              <a:pathLst>
                <a:path w="6481656" h="758151">
                  <a:moveTo>
                    <a:pt x="0" y="79805"/>
                  </a:moveTo>
                  <a:lnTo>
                    <a:pt x="259266" y="279319"/>
                  </a:lnTo>
                  <a:lnTo>
                    <a:pt x="518532" y="438929"/>
                  </a:lnTo>
                  <a:lnTo>
                    <a:pt x="777798" y="518735"/>
                  </a:lnTo>
                  <a:lnTo>
                    <a:pt x="1037065" y="758151"/>
                  </a:lnTo>
                  <a:lnTo>
                    <a:pt x="1296331" y="279319"/>
                  </a:lnTo>
                  <a:lnTo>
                    <a:pt x="1555597" y="199513"/>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98054"/>
            </a:xfrm>
            <a:custGeom>
              <a:avLst/>
              <a:pathLst>
                <a:path w="6481656" h="798054">
                  <a:moveTo>
                    <a:pt x="0" y="638443"/>
                  </a:moveTo>
                  <a:lnTo>
                    <a:pt x="259266" y="478832"/>
                  </a:lnTo>
                  <a:lnTo>
                    <a:pt x="518532" y="558638"/>
                  </a:lnTo>
                  <a:lnTo>
                    <a:pt x="777798" y="518735"/>
                  </a:lnTo>
                  <a:lnTo>
                    <a:pt x="1037065" y="798054"/>
                  </a:lnTo>
                  <a:lnTo>
                    <a:pt x="1296331" y="518735"/>
                  </a:lnTo>
                  <a:lnTo>
                    <a:pt x="1555597" y="438929"/>
                  </a:lnTo>
                  <a:lnTo>
                    <a:pt x="1814863" y="0"/>
                  </a:lnTo>
                  <a:lnTo>
                    <a:pt x="2074130" y="79805"/>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518735"/>
                  </a:moveTo>
                  <a:lnTo>
                    <a:pt x="259266" y="0"/>
                  </a:lnTo>
                  <a:lnTo>
                    <a:pt x="518532" y="39902"/>
                  </a:lnTo>
                  <a:lnTo>
                    <a:pt x="777798" y="239416"/>
                  </a:lnTo>
                  <a:lnTo>
                    <a:pt x="1037065" y="598540"/>
                  </a:lnTo>
                  <a:lnTo>
                    <a:pt x="1296331" y="119708"/>
                  </a:lnTo>
                  <a:lnTo>
                    <a:pt x="1555597" y="39902"/>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5846545" y="1318612"/>
              <a:ext cx="2074130" cy="598540"/>
            </a:xfrm>
            <a:custGeom>
              <a:avLst/>
              <a:pathLst>
                <a:path w="2074130" h="598540">
                  <a:moveTo>
                    <a:pt x="0" y="598540"/>
                  </a:moveTo>
                  <a:lnTo>
                    <a:pt x="259266" y="159610"/>
                  </a:lnTo>
                  <a:lnTo>
                    <a:pt x="518532" y="0"/>
                  </a:lnTo>
                  <a:lnTo>
                    <a:pt x="777798" y="0"/>
                  </a:lnTo>
                  <a:lnTo>
                    <a:pt x="1037065" y="518735"/>
                  </a:lnTo>
                  <a:lnTo>
                    <a:pt x="1296331" y="0"/>
                  </a:lnTo>
                  <a:lnTo>
                    <a:pt x="1555597" y="39902"/>
                  </a:lnTo>
                  <a:lnTo>
                    <a:pt x="1814863" y="39902"/>
                  </a:lnTo>
                  <a:lnTo>
                    <a:pt x="2074130"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80816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127" y="1143855"/>
              <a:ext cx="250814" cy="284866"/>
            </a:xfrm>
            <a:custGeom>
              <a:avLst/>
              <a:pathLst>
                <a:path w="250814" h="284866">
                  <a:moveTo>
                    <a:pt x="250814" y="0"/>
                  </a:moveTo>
                  <a:lnTo>
                    <a:pt x="0" y="284866"/>
                  </a:lnTo>
                </a:path>
              </a:pathLst>
            </a:custGeom>
          </p:spPr>
          <p:txBody>
            <a:bodyPr/>
            <a:lstStyle/>
            <a:p/>
          </p:txBody>
        </p:sp>
        <p:sp>
          <p:nvSpPr>
            <p:cNvPr id="42" name="pl42"/>
            <p:cNvSpPr/>
            <p:nvPr/>
          </p:nvSpPr>
          <p:spPr>
            <a:xfrm>
              <a:off x="7938563" y="1398794"/>
              <a:ext cx="241378" cy="36799"/>
            </a:xfrm>
            <a:custGeom>
              <a:avLst/>
              <a:pathLst>
                <a:path w="241378" h="36799">
                  <a:moveTo>
                    <a:pt x="241378" y="0"/>
                  </a:moveTo>
                  <a:lnTo>
                    <a:pt x="0" y="36799"/>
                  </a:lnTo>
                </a:path>
              </a:pathLst>
            </a:custGeom>
          </p:spPr>
          <p:txBody>
            <a:bodyPr/>
            <a:lstStyle/>
            <a:p/>
          </p:txBody>
        </p:sp>
        <p:sp>
          <p:nvSpPr>
            <p:cNvPr id="43" name="pl43"/>
            <p:cNvSpPr/>
            <p:nvPr/>
          </p:nvSpPr>
          <p:spPr>
            <a:xfrm>
              <a:off x="7933065" y="1486234"/>
              <a:ext cx="246876" cy="159623"/>
            </a:xfrm>
            <a:custGeom>
              <a:avLst/>
              <a:pathLst>
                <a:path w="246876" h="159623">
                  <a:moveTo>
                    <a:pt x="246876" y="159623"/>
                  </a:moveTo>
                  <a:lnTo>
                    <a:pt x="0" y="0"/>
                  </a:lnTo>
                </a:path>
              </a:pathLst>
            </a:custGeom>
          </p:spPr>
          <p:txBody>
            <a:bodyPr/>
            <a:lstStyle/>
            <a:p/>
          </p:txBody>
        </p:sp>
        <p:sp>
          <p:nvSpPr>
            <p:cNvPr id="44" name="pl44"/>
            <p:cNvSpPr/>
            <p:nvPr/>
          </p:nvSpPr>
          <p:spPr>
            <a:xfrm>
              <a:off x="7927146" y="1528236"/>
              <a:ext cx="252795" cy="394990"/>
            </a:xfrm>
            <a:custGeom>
              <a:avLst/>
              <a:pathLst>
                <a:path w="252795" h="394990">
                  <a:moveTo>
                    <a:pt x="252795" y="394990"/>
                  </a:moveTo>
                  <a:lnTo>
                    <a:pt x="0" y="0"/>
                  </a:lnTo>
                </a:path>
              </a:pathLst>
            </a:custGeom>
          </p:spPr>
          <p:txBody>
            <a:bodyPr/>
            <a:lstStyle/>
            <a:p/>
          </p:txBody>
        </p:sp>
        <p:sp>
          <p:nvSpPr>
            <p:cNvPr id="45" name="pg45"/>
            <p:cNvSpPr/>
            <p:nvPr/>
          </p:nvSpPr>
          <p:spPr>
            <a:xfrm>
              <a:off x="8111362" y="10322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731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13063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472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5781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6189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1" name="pg51"/>
            <p:cNvSpPr/>
            <p:nvPr/>
          </p:nvSpPr>
          <p:spPr>
            <a:xfrm>
              <a:off x="8111362" y="18493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8901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55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Nicaragua,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94 %.
La cobertura de la vacuna DTP3 —un indicador del grado de eficacia con el que los países prestan servicios de vacunación a los niños—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fue inferior, aunque cercana, al objetivo del 95 %, mientras que la cobertura de la MCV2 alcanzó dicho objetivo.
Entre 2024 y 2025, la cobertura de dos vacunas aumentó, la de otras dos disminuyó y la de ninguna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716801"/>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1933090"/>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716801"/>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825646"/>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2194327"/>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1671853"/>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2041939"/>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414053"/>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70935" y="6568512"/>
              <a:ext cx="84923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nic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8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3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582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3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70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58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80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5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0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934047"/>
              <a:ext cx="239888" cy="181950"/>
            </a:xfrm>
            <a:prstGeom prst="rect">
              <a:avLst/>
            </a:prstGeom>
            <a:solidFill>
              <a:srgbClr val="1CABE2">
                <a:alpha val="85098"/>
              </a:srgbClr>
            </a:solidFill>
          </p:spPr>
          <p:txBody>
            <a:bodyPr/>
            <a:lstStyle/>
            <a:p/>
          </p:txBody>
        </p:sp>
        <p:sp>
          <p:nvSpPr>
            <p:cNvPr id="28" name="rc28"/>
            <p:cNvSpPr/>
            <p:nvPr/>
          </p:nvSpPr>
          <p:spPr>
            <a:xfrm>
              <a:off x="1562816" y="3638912"/>
              <a:ext cx="239888" cy="477084"/>
            </a:xfrm>
            <a:prstGeom prst="rect">
              <a:avLst/>
            </a:prstGeom>
            <a:solidFill>
              <a:srgbClr val="1CABE2">
                <a:alpha val="85098"/>
              </a:srgbClr>
            </a:solidFill>
          </p:spPr>
          <p:txBody>
            <a:bodyPr/>
            <a:lstStyle/>
            <a:p/>
          </p:txBody>
        </p:sp>
        <p:sp>
          <p:nvSpPr>
            <p:cNvPr id="29" name="rc29"/>
            <p:cNvSpPr/>
            <p:nvPr/>
          </p:nvSpPr>
          <p:spPr>
            <a:xfrm>
              <a:off x="1829360" y="3411030"/>
              <a:ext cx="239888" cy="704967"/>
            </a:xfrm>
            <a:prstGeom prst="rect">
              <a:avLst/>
            </a:prstGeom>
            <a:solidFill>
              <a:srgbClr val="1CABE2">
                <a:alpha val="85098"/>
              </a:srgbClr>
            </a:solidFill>
          </p:spPr>
          <p:txBody>
            <a:bodyPr/>
            <a:lstStyle/>
            <a:p/>
          </p:txBody>
        </p:sp>
        <p:sp>
          <p:nvSpPr>
            <p:cNvPr id="30" name="rc30"/>
            <p:cNvSpPr/>
            <p:nvPr/>
          </p:nvSpPr>
          <p:spPr>
            <a:xfrm>
              <a:off x="2095903" y="3294106"/>
              <a:ext cx="239888" cy="821890"/>
            </a:xfrm>
            <a:prstGeom prst="rect">
              <a:avLst/>
            </a:prstGeom>
            <a:solidFill>
              <a:srgbClr val="1CABE2">
                <a:alpha val="85098"/>
              </a:srgbClr>
            </a:solidFill>
          </p:spPr>
          <p:txBody>
            <a:bodyPr/>
            <a:lstStyle/>
            <a:p/>
          </p:txBody>
        </p:sp>
        <p:sp>
          <p:nvSpPr>
            <p:cNvPr id="31" name="rc31"/>
            <p:cNvSpPr/>
            <p:nvPr/>
          </p:nvSpPr>
          <p:spPr>
            <a:xfrm>
              <a:off x="2362446" y="2938173"/>
              <a:ext cx="239888" cy="1177823"/>
            </a:xfrm>
            <a:prstGeom prst="rect">
              <a:avLst/>
            </a:prstGeom>
            <a:solidFill>
              <a:srgbClr val="1CABE2">
                <a:alpha val="85098"/>
              </a:srgbClr>
            </a:solidFill>
          </p:spPr>
          <p:txBody>
            <a:bodyPr/>
            <a:lstStyle/>
            <a:p/>
          </p:txBody>
        </p:sp>
        <p:sp>
          <p:nvSpPr>
            <p:cNvPr id="32" name="rc32"/>
            <p:cNvSpPr/>
            <p:nvPr/>
          </p:nvSpPr>
          <p:spPr>
            <a:xfrm>
              <a:off x="2628989" y="3639402"/>
              <a:ext cx="239888" cy="476595"/>
            </a:xfrm>
            <a:prstGeom prst="rect">
              <a:avLst/>
            </a:prstGeom>
            <a:solidFill>
              <a:srgbClr val="1CABE2">
                <a:alpha val="85098"/>
              </a:srgbClr>
            </a:solidFill>
          </p:spPr>
          <p:txBody>
            <a:bodyPr/>
            <a:lstStyle/>
            <a:p/>
          </p:txBody>
        </p:sp>
        <p:sp>
          <p:nvSpPr>
            <p:cNvPr id="33" name="rc33"/>
            <p:cNvSpPr/>
            <p:nvPr/>
          </p:nvSpPr>
          <p:spPr>
            <a:xfrm>
              <a:off x="2895532" y="3755702"/>
              <a:ext cx="239888" cy="360294"/>
            </a:xfrm>
            <a:prstGeom prst="rect">
              <a:avLst/>
            </a:prstGeom>
            <a:solidFill>
              <a:srgbClr val="1CABE2">
                <a:alpha val="85098"/>
              </a:srgbClr>
            </a:solidFill>
          </p:spPr>
          <p:txBody>
            <a:bodyPr/>
            <a:lstStyle/>
            <a:p/>
          </p:txBody>
        </p:sp>
        <p:sp>
          <p:nvSpPr>
            <p:cNvPr id="34" name="rc34"/>
            <p:cNvSpPr/>
            <p:nvPr/>
          </p:nvSpPr>
          <p:spPr>
            <a:xfrm>
              <a:off x="3162075" y="4055644"/>
              <a:ext cx="239888" cy="60353"/>
            </a:xfrm>
            <a:prstGeom prst="rect">
              <a:avLst/>
            </a:prstGeom>
            <a:solidFill>
              <a:srgbClr val="1CABE2">
                <a:alpha val="85098"/>
              </a:srgbClr>
            </a:solidFill>
          </p:spPr>
          <p:txBody>
            <a:bodyPr/>
            <a:lstStyle/>
            <a:p/>
          </p:txBody>
        </p:sp>
        <p:sp>
          <p:nvSpPr>
            <p:cNvPr id="35" name="rc35"/>
            <p:cNvSpPr/>
            <p:nvPr/>
          </p:nvSpPr>
          <p:spPr>
            <a:xfrm>
              <a:off x="3428618" y="4055377"/>
              <a:ext cx="239888" cy="60620"/>
            </a:xfrm>
            <a:prstGeom prst="rect">
              <a:avLst/>
            </a:prstGeom>
            <a:solidFill>
              <a:srgbClr val="1CABE2">
                <a:alpha val="85098"/>
              </a:srgbClr>
            </a:solidFill>
          </p:spPr>
          <p:txBody>
            <a:bodyPr/>
            <a:lstStyle/>
            <a:p/>
          </p:txBody>
        </p:sp>
        <p:sp>
          <p:nvSpPr>
            <p:cNvPr id="36" name="rc36"/>
            <p:cNvSpPr/>
            <p:nvPr/>
          </p:nvSpPr>
          <p:spPr>
            <a:xfrm>
              <a:off x="3695161" y="4055154"/>
              <a:ext cx="239888" cy="60842"/>
            </a:xfrm>
            <a:prstGeom prst="rect">
              <a:avLst/>
            </a:prstGeom>
            <a:solidFill>
              <a:srgbClr val="1CABE2">
                <a:alpha val="85098"/>
              </a:srgbClr>
            </a:solidFill>
          </p:spPr>
          <p:txBody>
            <a:bodyPr/>
            <a:lstStyle/>
            <a:p/>
          </p:txBody>
        </p:sp>
        <p:sp>
          <p:nvSpPr>
            <p:cNvPr id="37" name="rc37"/>
            <p:cNvSpPr/>
            <p:nvPr/>
          </p:nvSpPr>
          <p:spPr>
            <a:xfrm>
              <a:off x="3961705" y="4054932"/>
              <a:ext cx="239888" cy="61065"/>
            </a:xfrm>
            <a:prstGeom prst="rect">
              <a:avLst/>
            </a:prstGeom>
            <a:solidFill>
              <a:srgbClr val="1CABE2">
                <a:alpha val="85098"/>
              </a:srgbClr>
            </a:solidFill>
          </p:spPr>
          <p:txBody>
            <a:bodyPr/>
            <a:lstStyle/>
            <a:p/>
          </p:txBody>
        </p:sp>
        <p:sp>
          <p:nvSpPr>
            <p:cNvPr id="38" name="rc38"/>
            <p:cNvSpPr/>
            <p:nvPr/>
          </p:nvSpPr>
          <p:spPr>
            <a:xfrm>
              <a:off x="4228248" y="4054976"/>
              <a:ext cx="239888" cy="61020"/>
            </a:xfrm>
            <a:prstGeom prst="rect">
              <a:avLst/>
            </a:prstGeom>
            <a:solidFill>
              <a:srgbClr val="1CABE2">
                <a:alpha val="85098"/>
              </a:srgbClr>
            </a:solidFill>
          </p:spPr>
          <p:txBody>
            <a:bodyPr/>
            <a:lstStyle/>
            <a:p/>
          </p:txBody>
        </p:sp>
        <p:sp>
          <p:nvSpPr>
            <p:cNvPr id="39" name="rc39"/>
            <p:cNvSpPr/>
            <p:nvPr/>
          </p:nvSpPr>
          <p:spPr>
            <a:xfrm>
              <a:off x="4494791" y="4054976"/>
              <a:ext cx="239888" cy="61020"/>
            </a:xfrm>
            <a:prstGeom prst="rect">
              <a:avLst/>
            </a:prstGeom>
            <a:solidFill>
              <a:srgbClr val="1CABE2">
                <a:alpha val="85098"/>
              </a:srgbClr>
            </a:solidFill>
          </p:spPr>
          <p:txBody>
            <a:bodyPr/>
            <a:lstStyle/>
            <a:p/>
          </p:txBody>
        </p:sp>
        <p:sp>
          <p:nvSpPr>
            <p:cNvPr id="40" name="rc40"/>
            <p:cNvSpPr/>
            <p:nvPr/>
          </p:nvSpPr>
          <p:spPr>
            <a:xfrm>
              <a:off x="4761334" y="4055154"/>
              <a:ext cx="239888" cy="60842"/>
            </a:xfrm>
            <a:prstGeom prst="rect">
              <a:avLst/>
            </a:prstGeom>
            <a:solidFill>
              <a:srgbClr val="1CABE2">
                <a:alpha val="85098"/>
              </a:srgbClr>
            </a:solidFill>
          </p:spPr>
          <p:txBody>
            <a:bodyPr/>
            <a:lstStyle/>
            <a:p/>
          </p:txBody>
        </p:sp>
        <p:sp>
          <p:nvSpPr>
            <p:cNvPr id="41" name="rc41"/>
            <p:cNvSpPr/>
            <p:nvPr/>
          </p:nvSpPr>
          <p:spPr>
            <a:xfrm>
              <a:off x="5027877" y="4055243"/>
              <a:ext cx="239888" cy="60753"/>
            </a:xfrm>
            <a:prstGeom prst="rect">
              <a:avLst/>
            </a:prstGeom>
            <a:solidFill>
              <a:srgbClr val="1CABE2">
                <a:alpha val="85098"/>
              </a:srgbClr>
            </a:solidFill>
          </p:spPr>
          <p:txBody>
            <a:bodyPr/>
            <a:lstStyle/>
            <a:p/>
          </p:txBody>
        </p:sp>
        <p:sp>
          <p:nvSpPr>
            <p:cNvPr id="42" name="rc42"/>
            <p:cNvSpPr/>
            <p:nvPr/>
          </p:nvSpPr>
          <p:spPr>
            <a:xfrm>
              <a:off x="5294420" y="4055421"/>
              <a:ext cx="239888" cy="60575"/>
            </a:xfrm>
            <a:prstGeom prst="rect">
              <a:avLst/>
            </a:prstGeom>
            <a:solidFill>
              <a:srgbClr val="1CABE2">
                <a:alpha val="85098"/>
              </a:srgbClr>
            </a:solidFill>
          </p:spPr>
          <p:txBody>
            <a:bodyPr/>
            <a:lstStyle/>
            <a:p/>
          </p:txBody>
        </p:sp>
        <p:sp>
          <p:nvSpPr>
            <p:cNvPr id="43" name="rc43"/>
            <p:cNvSpPr/>
            <p:nvPr/>
          </p:nvSpPr>
          <p:spPr>
            <a:xfrm>
              <a:off x="5560963" y="4055644"/>
              <a:ext cx="239888" cy="60353"/>
            </a:xfrm>
            <a:prstGeom prst="rect">
              <a:avLst/>
            </a:prstGeom>
            <a:solidFill>
              <a:srgbClr val="1CABE2">
                <a:alpha val="85098"/>
              </a:srgbClr>
            </a:solidFill>
          </p:spPr>
          <p:txBody>
            <a:bodyPr/>
            <a:lstStyle/>
            <a:p/>
          </p:txBody>
        </p:sp>
        <p:sp>
          <p:nvSpPr>
            <p:cNvPr id="44" name="rc44"/>
            <p:cNvSpPr/>
            <p:nvPr/>
          </p:nvSpPr>
          <p:spPr>
            <a:xfrm>
              <a:off x="5827506" y="4055955"/>
              <a:ext cx="239888" cy="60041"/>
            </a:xfrm>
            <a:prstGeom prst="rect">
              <a:avLst/>
            </a:prstGeom>
            <a:solidFill>
              <a:srgbClr val="1CABE2">
                <a:alpha val="85098"/>
              </a:srgbClr>
            </a:solidFill>
          </p:spPr>
          <p:txBody>
            <a:bodyPr/>
            <a:lstStyle/>
            <a:p/>
          </p:txBody>
        </p:sp>
        <p:sp>
          <p:nvSpPr>
            <p:cNvPr id="45" name="rc45"/>
            <p:cNvSpPr/>
            <p:nvPr/>
          </p:nvSpPr>
          <p:spPr>
            <a:xfrm>
              <a:off x="6094049" y="4056356"/>
              <a:ext cx="239888" cy="59641"/>
            </a:xfrm>
            <a:prstGeom prst="rect">
              <a:avLst/>
            </a:prstGeom>
            <a:solidFill>
              <a:srgbClr val="1CABE2">
                <a:alpha val="85098"/>
              </a:srgbClr>
            </a:solidFill>
          </p:spPr>
          <p:txBody>
            <a:bodyPr/>
            <a:lstStyle/>
            <a:p/>
          </p:txBody>
        </p:sp>
        <p:sp>
          <p:nvSpPr>
            <p:cNvPr id="46" name="rc46"/>
            <p:cNvSpPr/>
            <p:nvPr/>
          </p:nvSpPr>
          <p:spPr>
            <a:xfrm>
              <a:off x="6360593" y="4056668"/>
              <a:ext cx="239888" cy="59329"/>
            </a:xfrm>
            <a:prstGeom prst="rect">
              <a:avLst/>
            </a:prstGeom>
            <a:solidFill>
              <a:srgbClr val="1CABE2">
                <a:alpha val="85098"/>
              </a:srgbClr>
            </a:solidFill>
          </p:spPr>
          <p:txBody>
            <a:bodyPr/>
            <a:lstStyle/>
            <a:p/>
          </p:txBody>
        </p:sp>
        <p:sp>
          <p:nvSpPr>
            <p:cNvPr id="47" name="rc47"/>
            <p:cNvSpPr/>
            <p:nvPr/>
          </p:nvSpPr>
          <p:spPr>
            <a:xfrm>
              <a:off x="6627136" y="4056935"/>
              <a:ext cx="239888" cy="59062"/>
            </a:xfrm>
            <a:prstGeom prst="rect">
              <a:avLst/>
            </a:prstGeom>
            <a:solidFill>
              <a:srgbClr val="1CABE2">
                <a:alpha val="85098"/>
              </a:srgbClr>
            </a:solidFill>
          </p:spPr>
          <p:txBody>
            <a:bodyPr/>
            <a:lstStyle/>
            <a:p/>
          </p:txBody>
        </p:sp>
        <p:sp>
          <p:nvSpPr>
            <p:cNvPr id="48" name="rc48"/>
            <p:cNvSpPr/>
            <p:nvPr/>
          </p:nvSpPr>
          <p:spPr>
            <a:xfrm>
              <a:off x="6893679" y="4057380"/>
              <a:ext cx="239888" cy="58617"/>
            </a:xfrm>
            <a:prstGeom prst="rect">
              <a:avLst/>
            </a:prstGeom>
            <a:solidFill>
              <a:srgbClr val="1CABE2">
                <a:alpha val="85098"/>
              </a:srgbClr>
            </a:solidFill>
          </p:spPr>
          <p:txBody>
            <a:bodyPr/>
            <a:lstStyle/>
            <a:p/>
          </p:txBody>
        </p:sp>
        <p:sp>
          <p:nvSpPr>
            <p:cNvPr id="49" name="rc49"/>
            <p:cNvSpPr/>
            <p:nvPr/>
          </p:nvSpPr>
          <p:spPr>
            <a:xfrm>
              <a:off x="7160222" y="4057647"/>
              <a:ext cx="239888" cy="58350"/>
            </a:xfrm>
            <a:prstGeom prst="rect">
              <a:avLst/>
            </a:prstGeom>
            <a:solidFill>
              <a:srgbClr val="1CABE2">
                <a:alpha val="85098"/>
              </a:srgbClr>
            </a:solidFill>
          </p:spPr>
          <p:txBody>
            <a:bodyPr/>
            <a:lstStyle/>
            <a:p/>
          </p:txBody>
        </p:sp>
        <p:sp>
          <p:nvSpPr>
            <p:cNvPr id="50" name="rc50"/>
            <p:cNvSpPr/>
            <p:nvPr/>
          </p:nvSpPr>
          <p:spPr>
            <a:xfrm>
              <a:off x="7426765" y="4057780"/>
              <a:ext cx="239888" cy="58216"/>
            </a:xfrm>
            <a:prstGeom prst="rect">
              <a:avLst/>
            </a:prstGeom>
            <a:solidFill>
              <a:srgbClr val="1CABE2">
                <a:alpha val="85098"/>
              </a:srgbClr>
            </a:solidFill>
          </p:spPr>
          <p:txBody>
            <a:bodyPr/>
            <a:lstStyle/>
            <a:p/>
          </p:txBody>
        </p:sp>
        <p:sp>
          <p:nvSpPr>
            <p:cNvPr id="51" name="rc51"/>
            <p:cNvSpPr/>
            <p:nvPr/>
          </p:nvSpPr>
          <p:spPr>
            <a:xfrm>
              <a:off x="7693308" y="3824201"/>
              <a:ext cx="239888" cy="291796"/>
            </a:xfrm>
            <a:prstGeom prst="rect">
              <a:avLst/>
            </a:prstGeom>
            <a:solidFill>
              <a:srgbClr val="1CABE2">
                <a:alpha val="85098"/>
              </a:srgbClr>
            </a:solidFill>
          </p:spPr>
          <p:txBody>
            <a:bodyPr/>
            <a:lstStyle/>
            <a:p/>
          </p:txBody>
        </p:sp>
        <p:sp>
          <p:nvSpPr>
            <p:cNvPr id="52" name="rc52"/>
            <p:cNvSpPr/>
            <p:nvPr/>
          </p:nvSpPr>
          <p:spPr>
            <a:xfrm>
              <a:off x="7959851" y="3883486"/>
              <a:ext cx="239888" cy="232511"/>
            </a:xfrm>
            <a:prstGeom prst="rect">
              <a:avLst/>
            </a:prstGeom>
            <a:solidFill>
              <a:srgbClr val="1CABE2">
                <a:alpha val="85098"/>
              </a:srgbClr>
            </a:solidFill>
          </p:spPr>
          <p:txBody>
            <a:bodyPr/>
            <a:lstStyle/>
            <a:p/>
          </p:txBody>
        </p:sp>
        <p:sp>
          <p:nvSpPr>
            <p:cNvPr id="53" name="rc53"/>
            <p:cNvSpPr/>
            <p:nvPr/>
          </p:nvSpPr>
          <p:spPr>
            <a:xfrm>
              <a:off x="1296273" y="3085006"/>
              <a:ext cx="239888" cy="849040"/>
            </a:xfrm>
            <a:prstGeom prst="rect">
              <a:avLst/>
            </a:prstGeom>
            <a:solidFill>
              <a:srgbClr val="B3B3B3">
                <a:alpha val="85098"/>
              </a:srgbClr>
            </a:solidFill>
          </p:spPr>
          <p:txBody>
            <a:bodyPr/>
            <a:lstStyle/>
            <a:p/>
          </p:txBody>
        </p:sp>
        <p:sp>
          <p:nvSpPr>
            <p:cNvPr id="54" name="rc54"/>
            <p:cNvSpPr/>
            <p:nvPr/>
          </p:nvSpPr>
          <p:spPr>
            <a:xfrm>
              <a:off x="1562816" y="3340751"/>
              <a:ext cx="239888" cy="298161"/>
            </a:xfrm>
            <a:prstGeom prst="rect">
              <a:avLst/>
            </a:prstGeom>
            <a:solidFill>
              <a:srgbClr val="B3B3B3">
                <a:alpha val="85098"/>
              </a:srgbClr>
            </a:solidFill>
          </p:spPr>
          <p:txBody>
            <a:bodyPr/>
            <a:lstStyle/>
            <a:p/>
          </p:txBody>
        </p:sp>
        <p:sp>
          <p:nvSpPr>
            <p:cNvPr id="55" name="rc55"/>
            <p:cNvSpPr/>
            <p:nvPr/>
          </p:nvSpPr>
          <p:spPr>
            <a:xfrm>
              <a:off x="1829360" y="3234777"/>
              <a:ext cx="239888" cy="176252"/>
            </a:xfrm>
            <a:prstGeom prst="rect">
              <a:avLst/>
            </a:prstGeom>
            <a:solidFill>
              <a:srgbClr val="B3B3B3">
                <a:alpha val="85098"/>
              </a:srgbClr>
            </a:solidFill>
          </p:spPr>
          <p:txBody>
            <a:bodyPr/>
            <a:lstStyle/>
            <a:p/>
          </p:txBody>
        </p:sp>
        <p:sp>
          <p:nvSpPr>
            <p:cNvPr id="56" name="rc56"/>
            <p:cNvSpPr/>
            <p:nvPr/>
          </p:nvSpPr>
          <p:spPr>
            <a:xfrm>
              <a:off x="2095903" y="3294106"/>
              <a:ext cx="239888" cy="0"/>
            </a:xfrm>
            <a:prstGeom prst="rect">
              <a:avLst/>
            </a:prstGeom>
            <a:solidFill>
              <a:srgbClr val="B3B3B3">
                <a:alpha val="85098"/>
              </a:srgbClr>
            </a:solidFill>
          </p:spPr>
          <p:txBody>
            <a:bodyPr/>
            <a:lstStyle/>
            <a:p/>
          </p:txBody>
        </p:sp>
        <p:sp>
          <p:nvSpPr>
            <p:cNvPr id="57" name="rc57"/>
            <p:cNvSpPr/>
            <p:nvPr/>
          </p:nvSpPr>
          <p:spPr>
            <a:xfrm>
              <a:off x="2362446" y="2879289"/>
              <a:ext cx="239888" cy="58884"/>
            </a:xfrm>
            <a:prstGeom prst="rect">
              <a:avLst/>
            </a:prstGeom>
            <a:solidFill>
              <a:srgbClr val="B3B3B3">
                <a:alpha val="85098"/>
              </a:srgbClr>
            </a:solidFill>
          </p:spPr>
          <p:txBody>
            <a:bodyPr/>
            <a:lstStyle/>
            <a:p/>
          </p:txBody>
        </p:sp>
        <p:sp>
          <p:nvSpPr>
            <p:cNvPr id="58" name="rc58"/>
            <p:cNvSpPr/>
            <p:nvPr/>
          </p:nvSpPr>
          <p:spPr>
            <a:xfrm>
              <a:off x="2628989" y="3281956"/>
              <a:ext cx="239888" cy="357446"/>
            </a:xfrm>
            <a:prstGeom prst="rect">
              <a:avLst/>
            </a:prstGeom>
            <a:solidFill>
              <a:srgbClr val="B3B3B3">
                <a:alpha val="85098"/>
              </a:srgbClr>
            </a:solidFill>
          </p:spPr>
          <p:txBody>
            <a:bodyPr/>
            <a:lstStyle/>
            <a:p/>
          </p:txBody>
        </p:sp>
        <p:sp>
          <p:nvSpPr>
            <p:cNvPr id="59" name="rc59"/>
            <p:cNvSpPr/>
            <p:nvPr/>
          </p:nvSpPr>
          <p:spPr>
            <a:xfrm>
              <a:off x="2895532" y="3395363"/>
              <a:ext cx="239888" cy="360339"/>
            </a:xfrm>
            <a:prstGeom prst="rect">
              <a:avLst/>
            </a:prstGeom>
            <a:solidFill>
              <a:srgbClr val="B3B3B3">
                <a:alpha val="85098"/>
              </a:srgbClr>
            </a:solidFill>
          </p:spPr>
          <p:txBody>
            <a:bodyPr/>
            <a:lstStyle/>
            <a:p/>
          </p:txBody>
        </p:sp>
        <p:sp>
          <p:nvSpPr>
            <p:cNvPr id="60" name="rc60"/>
            <p:cNvSpPr/>
            <p:nvPr/>
          </p:nvSpPr>
          <p:spPr>
            <a:xfrm>
              <a:off x="3162075" y="4055644"/>
              <a:ext cx="239888" cy="0"/>
            </a:xfrm>
            <a:prstGeom prst="rect">
              <a:avLst/>
            </a:prstGeom>
            <a:solidFill>
              <a:srgbClr val="B3B3B3">
                <a:alpha val="85098"/>
              </a:srgbClr>
            </a:solidFill>
          </p:spPr>
          <p:txBody>
            <a:bodyPr/>
            <a:lstStyle/>
            <a:p/>
          </p:txBody>
        </p:sp>
        <p:sp>
          <p:nvSpPr>
            <p:cNvPr id="61" name="rc61"/>
            <p:cNvSpPr/>
            <p:nvPr/>
          </p:nvSpPr>
          <p:spPr>
            <a:xfrm>
              <a:off x="3428618" y="3934181"/>
              <a:ext cx="239888" cy="121196"/>
            </a:xfrm>
            <a:prstGeom prst="rect">
              <a:avLst/>
            </a:prstGeom>
            <a:solidFill>
              <a:srgbClr val="B3B3B3">
                <a:alpha val="85098"/>
              </a:srgbClr>
            </a:solidFill>
          </p:spPr>
          <p:txBody>
            <a:bodyPr/>
            <a:lstStyle/>
            <a:p/>
          </p:txBody>
        </p:sp>
        <p:sp>
          <p:nvSpPr>
            <p:cNvPr id="62" name="rc62"/>
            <p:cNvSpPr/>
            <p:nvPr/>
          </p:nvSpPr>
          <p:spPr>
            <a:xfrm>
              <a:off x="3695161" y="3994311"/>
              <a:ext cx="239888" cy="60842"/>
            </a:xfrm>
            <a:prstGeom prst="rect">
              <a:avLst/>
            </a:prstGeom>
            <a:solidFill>
              <a:srgbClr val="B3B3B3">
                <a:alpha val="85098"/>
              </a:srgbClr>
            </a:solidFill>
          </p:spPr>
          <p:txBody>
            <a:bodyPr/>
            <a:lstStyle/>
            <a:p/>
          </p:txBody>
        </p:sp>
        <p:sp>
          <p:nvSpPr>
            <p:cNvPr id="63" name="rc63"/>
            <p:cNvSpPr/>
            <p:nvPr/>
          </p:nvSpPr>
          <p:spPr>
            <a:xfrm>
              <a:off x="3961705" y="4054932"/>
              <a:ext cx="239888" cy="0"/>
            </a:xfrm>
            <a:prstGeom prst="rect">
              <a:avLst/>
            </a:prstGeom>
            <a:solidFill>
              <a:srgbClr val="B3B3B3">
                <a:alpha val="85098"/>
              </a:srgbClr>
            </a:solidFill>
          </p:spPr>
          <p:txBody>
            <a:bodyPr/>
            <a:lstStyle/>
            <a:p/>
          </p:txBody>
        </p:sp>
        <p:sp>
          <p:nvSpPr>
            <p:cNvPr id="64" name="rc64"/>
            <p:cNvSpPr/>
            <p:nvPr/>
          </p:nvSpPr>
          <p:spPr>
            <a:xfrm>
              <a:off x="4228248" y="4054976"/>
              <a:ext cx="239888" cy="0"/>
            </a:xfrm>
            <a:prstGeom prst="rect">
              <a:avLst/>
            </a:prstGeom>
            <a:solidFill>
              <a:srgbClr val="B3B3B3">
                <a:alpha val="85098"/>
              </a:srgbClr>
            </a:solidFill>
          </p:spPr>
          <p:txBody>
            <a:bodyPr/>
            <a:lstStyle/>
            <a:p/>
          </p:txBody>
        </p:sp>
        <p:sp>
          <p:nvSpPr>
            <p:cNvPr id="65" name="rc65"/>
            <p:cNvSpPr/>
            <p:nvPr/>
          </p:nvSpPr>
          <p:spPr>
            <a:xfrm>
              <a:off x="4494791" y="4054976"/>
              <a:ext cx="239888" cy="0"/>
            </a:xfrm>
            <a:prstGeom prst="rect">
              <a:avLst/>
            </a:prstGeom>
            <a:solidFill>
              <a:srgbClr val="B3B3B3">
                <a:alpha val="85098"/>
              </a:srgbClr>
            </a:solidFill>
          </p:spPr>
          <p:txBody>
            <a:bodyPr/>
            <a:lstStyle/>
            <a:p/>
          </p:txBody>
        </p:sp>
        <p:sp>
          <p:nvSpPr>
            <p:cNvPr id="66" name="rc66"/>
            <p:cNvSpPr/>
            <p:nvPr/>
          </p:nvSpPr>
          <p:spPr>
            <a:xfrm>
              <a:off x="4761334" y="4055154"/>
              <a:ext cx="239888" cy="0"/>
            </a:xfrm>
            <a:prstGeom prst="rect">
              <a:avLst/>
            </a:prstGeom>
            <a:solidFill>
              <a:srgbClr val="B3B3B3">
                <a:alpha val="85098"/>
              </a:srgbClr>
            </a:solidFill>
          </p:spPr>
          <p:txBody>
            <a:bodyPr/>
            <a:lstStyle/>
            <a:p/>
          </p:txBody>
        </p:sp>
        <p:sp>
          <p:nvSpPr>
            <p:cNvPr id="67" name="rc67"/>
            <p:cNvSpPr/>
            <p:nvPr/>
          </p:nvSpPr>
          <p:spPr>
            <a:xfrm>
              <a:off x="5027877" y="4055243"/>
              <a:ext cx="239888" cy="0"/>
            </a:xfrm>
            <a:prstGeom prst="rect">
              <a:avLst/>
            </a:prstGeom>
            <a:solidFill>
              <a:srgbClr val="B3B3B3">
                <a:alpha val="85098"/>
              </a:srgbClr>
            </a:solidFill>
          </p:spPr>
          <p:txBody>
            <a:bodyPr/>
            <a:lstStyle/>
            <a:p/>
          </p:txBody>
        </p:sp>
        <p:sp>
          <p:nvSpPr>
            <p:cNvPr id="68" name="rc68"/>
            <p:cNvSpPr/>
            <p:nvPr/>
          </p:nvSpPr>
          <p:spPr>
            <a:xfrm>
              <a:off x="5294420" y="4055421"/>
              <a:ext cx="239888" cy="0"/>
            </a:xfrm>
            <a:prstGeom prst="rect">
              <a:avLst/>
            </a:prstGeom>
            <a:solidFill>
              <a:srgbClr val="B3B3B3">
                <a:alpha val="85098"/>
              </a:srgbClr>
            </a:solidFill>
          </p:spPr>
          <p:txBody>
            <a:bodyPr/>
            <a:lstStyle/>
            <a:p/>
          </p:txBody>
        </p:sp>
        <p:sp>
          <p:nvSpPr>
            <p:cNvPr id="69" name="rc69"/>
            <p:cNvSpPr/>
            <p:nvPr/>
          </p:nvSpPr>
          <p:spPr>
            <a:xfrm>
              <a:off x="5560963" y="4055644"/>
              <a:ext cx="239888" cy="0"/>
            </a:xfrm>
            <a:prstGeom prst="rect">
              <a:avLst/>
            </a:prstGeom>
            <a:solidFill>
              <a:srgbClr val="B3B3B3">
                <a:alpha val="85098"/>
              </a:srgbClr>
            </a:solidFill>
          </p:spPr>
          <p:txBody>
            <a:bodyPr/>
            <a:lstStyle/>
            <a:p/>
          </p:txBody>
        </p:sp>
        <p:sp>
          <p:nvSpPr>
            <p:cNvPr id="70" name="rc70"/>
            <p:cNvSpPr/>
            <p:nvPr/>
          </p:nvSpPr>
          <p:spPr>
            <a:xfrm>
              <a:off x="5827506" y="4055955"/>
              <a:ext cx="239888" cy="0"/>
            </a:xfrm>
            <a:prstGeom prst="rect">
              <a:avLst/>
            </a:prstGeom>
            <a:solidFill>
              <a:srgbClr val="B3B3B3">
                <a:alpha val="85098"/>
              </a:srgbClr>
            </a:solidFill>
          </p:spPr>
          <p:txBody>
            <a:bodyPr/>
            <a:lstStyle/>
            <a:p/>
          </p:txBody>
        </p:sp>
        <p:sp>
          <p:nvSpPr>
            <p:cNvPr id="71" name="rc71"/>
            <p:cNvSpPr/>
            <p:nvPr/>
          </p:nvSpPr>
          <p:spPr>
            <a:xfrm>
              <a:off x="6094049" y="4056356"/>
              <a:ext cx="239888" cy="0"/>
            </a:xfrm>
            <a:prstGeom prst="rect">
              <a:avLst/>
            </a:prstGeom>
            <a:solidFill>
              <a:srgbClr val="B3B3B3">
                <a:alpha val="85098"/>
              </a:srgbClr>
            </a:solidFill>
          </p:spPr>
          <p:txBody>
            <a:bodyPr/>
            <a:lstStyle/>
            <a:p/>
          </p:txBody>
        </p:sp>
        <p:sp>
          <p:nvSpPr>
            <p:cNvPr id="72" name="rc72"/>
            <p:cNvSpPr/>
            <p:nvPr/>
          </p:nvSpPr>
          <p:spPr>
            <a:xfrm>
              <a:off x="6360593" y="4056668"/>
              <a:ext cx="239888" cy="0"/>
            </a:xfrm>
            <a:prstGeom prst="rect">
              <a:avLst/>
            </a:prstGeom>
            <a:solidFill>
              <a:srgbClr val="B3B3B3">
                <a:alpha val="85098"/>
              </a:srgbClr>
            </a:solidFill>
          </p:spPr>
          <p:txBody>
            <a:bodyPr/>
            <a:lstStyle/>
            <a:p/>
          </p:txBody>
        </p:sp>
        <p:sp>
          <p:nvSpPr>
            <p:cNvPr id="73" name="rc73"/>
            <p:cNvSpPr/>
            <p:nvPr/>
          </p:nvSpPr>
          <p:spPr>
            <a:xfrm>
              <a:off x="6627136" y="4056935"/>
              <a:ext cx="239888" cy="0"/>
            </a:xfrm>
            <a:prstGeom prst="rect">
              <a:avLst/>
            </a:prstGeom>
            <a:solidFill>
              <a:srgbClr val="B3B3B3">
                <a:alpha val="85098"/>
              </a:srgbClr>
            </a:solidFill>
          </p:spPr>
          <p:txBody>
            <a:bodyPr/>
            <a:lstStyle/>
            <a:p/>
          </p:txBody>
        </p:sp>
        <p:sp>
          <p:nvSpPr>
            <p:cNvPr id="74" name="rc74"/>
            <p:cNvSpPr/>
            <p:nvPr/>
          </p:nvSpPr>
          <p:spPr>
            <a:xfrm>
              <a:off x="6893679" y="4057380"/>
              <a:ext cx="239888" cy="0"/>
            </a:xfrm>
            <a:prstGeom prst="rect">
              <a:avLst/>
            </a:prstGeom>
            <a:solidFill>
              <a:srgbClr val="B3B3B3">
                <a:alpha val="85098"/>
              </a:srgbClr>
            </a:solidFill>
          </p:spPr>
          <p:txBody>
            <a:bodyPr/>
            <a:lstStyle/>
            <a:p/>
          </p:txBody>
        </p:sp>
        <p:sp>
          <p:nvSpPr>
            <p:cNvPr id="75" name="rc75"/>
            <p:cNvSpPr/>
            <p:nvPr/>
          </p:nvSpPr>
          <p:spPr>
            <a:xfrm>
              <a:off x="7160222" y="4057647"/>
              <a:ext cx="239888" cy="0"/>
            </a:xfrm>
            <a:prstGeom prst="rect">
              <a:avLst/>
            </a:prstGeom>
            <a:solidFill>
              <a:srgbClr val="B3B3B3">
                <a:alpha val="85098"/>
              </a:srgbClr>
            </a:solidFill>
          </p:spPr>
          <p:txBody>
            <a:bodyPr/>
            <a:lstStyle/>
            <a:p/>
          </p:txBody>
        </p:sp>
        <p:sp>
          <p:nvSpPr>
            <p:cNvPr id="76" name="rc76"/>
            <p:cNvSpPr/>
            <p:nvPr/>
          </p:nvSpPr>
          <p:spPr>
            <a:xfrm>
              <a:off x="7426765" y="4057780"/>
              <a:ext cx="239888" cy="0"/>
            </a:xfrm>
            <a:prstGeom prst="rect">
              <a:avLst/>
            </a:prstGeom>
            <a:solidFill>
              <a:srgbClr val="B3B3B3">
                <a:alpha val="85098"/>
              </a:srgbClr>
            </a:solidFill>
          </p:spPr>
          <p:txBody>
            <a:bodyPr/>
            <a:lstStyle/>
            <a:p/>
          </p:txBody>
        </p:sp>
        <p:sp>
          <p:nvSpPr>
            <p:cNvPr id="77" name="rc77"/>
            <p:cNvSpPr/>
            <p:nvPr/>
          </p:nvSpPr>
          <p:spPr>
            <a:xfrm>
              <a:off x="7693308" y="3824201"/>
              <a:ext cx="239888" cy="0"/>
            </a:xfrm>
            <a:prstGeom prst="rect">
              <a:avLst/>
            </a:prstGeom>
            <a:solidFill>
              <a:srgbClr val="B3B3B3">
                <a:alpha val="85098"/>
              </a:srgbClr>
            </a:solidFill>
          </p:spPr>
          <p:txBody>
            <a:bodyPr/>
            <a:lstStyle/>
            <a:p/>
          </p:txBody>
        </p:sp>
        <p:sp>
          <p:nvSpPr>
            <p:cNvPr id="78" name="rc78"/>
            <p:cNvSpPr/>
            <p:nvPr/>
          </p:nvSpPr>
          <p:spPr>
            <a:xfrm>
              <a:off x="7959851" y="3883486"/>
              <a:ext cx="239888" cy="0"/>
            </a:xfrm>
            <a:prstGeom prst="rect">
              <a:avLst/>
            </a:prstGeom>
            <a:solidFill>
              <a:srgbClr val="B3B3B3">
                <a:alpha val="85098"/>
              </a:srgbClr>
            </a:solidFill>
          </p:spPr>
          <p:txBody>
            <a:bodyPr/>
            <a:lstStyle/>
            <a:p/>
          </p:txBody>
        </p:sp>
        <p:sp>
          <p:nvSpPr>
            <p:cNvPr id="79" name="pl79"/>
            <p:cNvSpPr/>
            <p:nvPr/>
          </p:nvSpPr>
          <p:spPr>
            <a:xfrm>
              <a:off x="1416218" y="2075428"/>
              <a:ext cx="6663577" cy="391624"/>
            </a:xfrm>
            <a:custGeom>
              <a:avLst/>
              <a:pathLst>
                <a:path w="6663577" h="391624">
                  <a:moveTo>
                    <a:pt x="0" y="41223"/>
                  </a:moveTo>
                  <a:lnTo>
                    <a:pt x="266543" y="144282"/>
                  </a:lnTo>
                  <a:lnTo>
                    <a:pt x="533086" y="226729"/>
                  </a:lnTo>
                  <a:lnTo>
                    <a:pt x="799629" y="267953"/>
                  </a:lnTo>
                  <a:lnTo>
                    <a:pt x="1066172" y="391624"/>
                  </a:lnTo>
                  <a:lnTo>
                    <a:pt x="1332715" y="144282"/>
                  </a:lnTo>
                  <a:lnTo>
                    <a:pt x="1599258" y="103059"/>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2447"/>
                  </a:lnTo>
                  <a:lnTo>
                    <a:pt x="6663577" y="61835"/>
                  </a:lnTo>
                </a:path>
              </a:pathLst>
            </a:custGeom>
            <a:ln w="27101" cap="flat">
              <a:solidFill>
                <a:srgbClr val="0058AB">
                  <a:alpha val="100000"/>
                </a:srgbClr>
              </a:solidFill>
              <a:prstDash val="solid"/>
              <a:round/>
            </a:ln>
          </p:spPr>
          <p:txBody>
            <a:bodyPr/>
            <a:lstStyle/>
            <a:p/>
          </p:txBody>
        </p:sp>
        <p:sp>
          <p:nvSpPr>
            <p:cNvPr id="80" name="pl80"/>
            <p:cNvSpPr/>
            <p:nvPr/>
          </p:nvSpPr>
          <p:spPr>
            <a:xfrm>
              <a:off x="1416218" y="2075428"/>
              <a:ext cx="6663577" cy="412236"/>
            </a:xfrm>
            <a:custGeom>
              <a:avLst/>
              <a:pathLst>
                <a:path w="6663577" h="412236">
                  <a:moveTo>
                    <a:pt x="0" y="329788"/>
                  </a:moveTo>
                  <a:lnTo>
                    <a:pt x="266543" y="247341"/>
                  </a:lnTo>
                  <a:lnTo>
                    <a:pt x="533086" y="288565"/>
                  </a:lnTo>
                  <a:lnTo>
                    <a:pt x="799629" y="267953"/>
                  </a:lnTo>
                  <a:lnTo>
                    <a:pt x="1066172" y="412236"/>
                  </a:lnTo>
                  <a:lnTo>
                    <a:pt x="1332715" y="267953"/>
                  </a:lnTo>
                  <a:lnTo>
                    <a:pt x="1599258" y="226729"/>
                  </a:lnTo>
                  <a:lnTo>
                    <a:pt x="1865801" y="0"/>
                  </a:lnTo>
                  <a:lnTo>
                    <a:pt x="2132344" y="41223"/>
                  </a:lnTo>
                  <a:lnTo>
                    <a:pt x="2398888" y="20611"/>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2447"/>
                  </a:lnTo>
                  <a:lnTo>
                    <a:pt x="6663577" y="61835"/>
                  </a:lnTo>
                </a:path>
              </a:pathLst>
            </a:custGeom>
            <a:ln w="27101" cap="flat">
              <a:solidFill>
                <a:srgbClr val="F26A21">
                  <a:alpha val="100000"/>
                </a:srgbClr>
              </a:solidFill>
              <a:prstDash val="solid"/>
              <a:round/>
            </a:ln>
          </p:spPr>
          <p:txBody>
            <a:bodyPr/>
            <a:lstStyle/>
            <a:p/>
          </p:txBody>
        </p:sp>
        <p:sp>
          <p:nvSpPr>
            <p:cNvPr id="81" name="tx81"/>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801950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2" name="tx92"/>
            <p:cNvSpPr/>
            <p:nvPr/>
          </p:nvSpPr>
          <p:spPr>
            <a:xfrm>
              <a:off x="1355928"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268864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1" name="tx101"/>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2" name="tx102"/>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3" name="tx103"/>
            <p:cNvSpPr/>
            <p:nvPr/>
          </p:nvSpPr>
          <p:spPr>
            <a:xfrm>
              <a:off x="1340869" y="39859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2643440" y="38372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5" name="tx105"/>
            <p:cNvSpPr/>
            <p:nvPr/>
          </p:nvSpPr>
          <p:spPr>
            <a:xfrm>
              <a:off x="4006300" y="40463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5339016" y="40465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6405188" y="40458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8" name="tx108"/>
            <p:cNvSpPr/>
            <p:nvPr/>
          </p:nvSpPr>
          <p:spPr>
            <a:xfrm>
              <a:off x="6671731" y="40459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9" name="tx109"/>
            <p:cNvSpPr/>
            <p:nvPr/>
          </p:nvSpPr>
          <p:spPr>
            <a:xfrm>
              <a:off x="6938274" y="40461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7204817" y="4046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7471361" y="40463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7737904" y="39296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3" name="tx113"/>
            <p:cNvSpPr/>
            <p:nvPr/>
          </p:nvSpPr>
          <p:spPr>
            <a:xfrm>
              <a:off x="8004447" y="3959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4" name="tx114"/>
            <p:cNvSpPr/>
            <p:nvPr/>
          </p:nvSpPr>
          <p:spPr>
            <a:xfrm>
              <a:off x="1310724" y="34690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15" name="tx115"/>
            <p:cNvSpPr/>
            <p:nvPr/>
          </p:nvSpPr>
          <p:spPr>
            <a:xfrm>
              <a:off x="2718789" y="34202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6" name="tx116"/>
            <p:cNvSpPr/>
            <p:nvPr/>
          </p:nvSpPr>
          <p:spPr>
            <a:xfrm>
              <a:off x="1310724" y="29669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17" name="tx117"/>
            <p:cNvSpPr/>
            <p:nvPr/>
          </p:nvSpPr>
          <p:spPr>
            <a:xfrm>
              <a:off x="2643440" y="31639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8" name="tx118"/>
            <p:cNvSpPr/>
            <p:nvPr/>
          </p:nvSpPr>
          <p:spPr>
            <a:xfrm>
              <a:off x="4006300" y="39382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5339016" y="39387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0" name="tx120"/>
            <p:cNvSpPr/>
            <p:nvPr/>
          </p:nvSpPr>
          <p:spPr>
            <a:xfrm>
              <a:off x="6405188" y="39385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1" name="tx121"/>
            <p:cNvSpPr/>
            <p:nvPr/>
          </p:nvSpPr>
          <p:spPr>
            <a:xfrm>
              <a:off x="6671731" y="3938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6938274" y="39392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7204817" y="39395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7471361" y="39396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5" name="tx125"/>
            <p:cNvSpPr/>
            <p:nvPr/>
          </p:nvSpPr>
          <p:spPr>
            <a:xfrm>
              <a:off x="7737904" y="3706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6" name="tx126"/>
            <p:cNvSpPr/>
            <p:nvPr/>
          </p:nvSpPr>
          <p:spPr>
            <a:xfrm>
              <a:off x="8004447" y="37654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7" name="tx12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639902" y="36187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9" name="tx129"/>
            <p:cNvSpPr/>
            <p:nvPr/>
          </p:nvSpPr>
          <p:spPr>
            <a:xfrm>
              <a:off x="639902" y="31737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0" name="tx130"/>
            <p:cNvSpPr/>
            <p:nvPr/>
          </p:nvSpPr>
          <p:spPr>
            <a:xfrm>
              <a:off x="639902" y="272856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1" name="tx131"/>
            <p:cNvSpPr/>
            <p:nvPr/>
          </p:nvSpPr>
          <p:spPr>
            <a:xfrm>
              <a:off x="639902" y="22835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2" name="tx132"/>
            <p:cNvSpPr/>
            <p:nvPr/>
          </p:nvSpPr>
          <p:spPr>
            <a:xfrm>
              <a:off x="639902" y="18384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0" name="tx150"/>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0" name="tx160"/>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1" name="pl161"/>
            <p:cNvSpPr/>
            <p:nvPr/>
          </p:nvSpPr>
          <p:spPr>
            <a:xfrm>
              <a:off x="2349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55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612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402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08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6142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1403648" cy="119033"/>
            </a:xfrm>
            <a:prstGeom prst="rect">
              <a:avLst/>
            </a:prstGeom>
            <a:solidFill>
              <a:srgbClr val="1CABE2">
                <a:alpha val="85098"/>
              </a:srgbClr>
            </a:solidFill>
          </p:spPr>
          <p:txBody>
            <a:bodyPr/>
            <a:lstStyle/>
            <a:p/>
          </p:txBody>
        </p:sp>
        <p:sp>
          <p:nvSpPr>
            <p:cNvPr id="172" name="rc172"/>
            <p:cNvSpPr/>
            <p:nvPr/>
          </p:nvSpPr>
          <p:spPr>
            <a:xfrm>
              <a:off x="1296273" y="5577352"/>
              <a:ext cx="6903466" cy="119033"/>
            </a:xfrm>
            <a:prstGeom prst="rect">
              <a:avLst/>
            </a:prstGeom>
            <a:solidFill>
              <a:srgbClr val="1CABE2">
                <a:alpha val="85098"/>
              </a:srgbClr>
            </a:solidFill>
          </p:spPr>
          <p:txBody>
            <a:bodyPr/>
            <a:lstStyle/>
            <a:p/>
          </p:txBody>
        </p:sp>
        <p:sp>
          <p:nvSpPr>
            <p:cNvPr id="173" name="rc173"/>
            <p:cNvSpPr/>
            <p:nvPr/>
          </p:nvSpPr>
          <p:spPr>
            <a:xfrm>
              <a:off x="1296273" y="5428560"/>
              <a:ext cx="5500871" cy="119033"/>
            </a:xfrm>
            <a:prstGeom prst="rect">
              <a:avLst/>
            </a:prstGeom>
            <a:solidFill>
              <a:srgbClr val="1CABE2">
                <a:alpha val="85098"/>
              </a:srgbClr>
            </a:solidFill>
          </p:spPr>
          <p:txBody>
            <a:bodyPr/>
            <a:lstStyle/>
            <a:p/>
          </p:txBody>
        </p:sp>
        <p:sp>
          <p:nvSpPr>
            <p:cNvPr id="174" name="rc174"/>
            <p:cNvSpPr/>
            <p:nvPr/>
          </p:nvSpPr>
          <p:spPr>
            <a:xfrm>
              <a:off x="2699922" y="5726143"/>
              <a:ext cx="0" cy="119033"/>
            </a:xfrm>
            <a:prstGeom prst="rect">
              <a:avLst/>
            </a:prstGeom>
            <a:solidFill>
              <a:srgbClr val="B3B3B3">
                <a:alpha val="85098"/>
              </a:srgbClr>
            </a:solidFill>
          </p:spPr>
          <p:txBody>
            <a:bodyPr/>
            <a:lstStyle/>
            <a:p/>
          </p:txBody>
        </p:sp>
        <p:sp>
          <p:nvSpPr>
            <p:cNvPr id="175" name="rc175"/>
            <p:cNvSpPr/>
            <p:nvPr/>
          </p:nvSpPr>
          <p:spPr>
            <a:xfrm>
              <a:off x="8199740" y="5577352"/>
              <a:ext cx="0" cy="119033"/>
            </a:xfrm>
            <a:prstGeom prst="rect">
              <a:avLst/>
            </a:prstGeom>
            <a:solidFill>
              <a:srgbClr val="B3B3B3">
                <a:alpha val="85098"/>
              </a:srgbClr>
            </a:solidFill>
          </p:spPr>
          <p:txBody>
            <a:bodyPr/>
            <a:lstStyle/>
            <a:p/>
          </p:txBody>
        </p:sp>
        <p:sp>
          <p:nvSpPr>
            <p:cNvPr id="176" name="rc176"/>
            <p:cNvSpPr/>
            <p:nvPr/>
          </p:nvSpPr>
          <p:spPr>
            <a:xfrm>
              <a:off x="6797144" y="5428560"/>
              <a:ext cx="0" cy="119033"/>
            </a:xfrm>
            <a:prstGeom prst="rect">
              <a:avLst/>
            </a:prstGeom>
            <a:solidFill>
              <a:srgbClr val="B3B3B3">
                <a:alpha val="85098"/>
              </a:srgbClr>
            </a:solidFill>
          </p:spPr>
          <p:txBody>
            <a:bodyPr/>
            <a:lstStyle/>
            <a:p/>
          </p:txBody>
        </p:sp>
        <p:sp>
          <p:nvSpPr>
            <p:cNvPr id="177" name="tx177"/>
            <p:cNvSpPr/>
            <p:nvPr/>
          </p:nvSpPr>
          <p:spPr>
            <a:xfrm>
              <a:off x="2780294"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8" name="tx178"/>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9" name="tx179"/>
            <p:cNvSpPr/>
            <p:nvPr/>
          </p:nvSpPr>
          <p:spPr>
            <a:xfrm>
              <a:off x="687751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a:t>
              </a:r>
            </a:p>
          </p:txBody>
        </p:sp>
        <p:sp>
          <p:nvSpPr>
            <p:cNvPr id="180" name="tx180"/>
            <p:cNvSpPr/>
            <p:nvPr/>
          </p:nvSpPr>
          <p:spPr>
            <a:xfrm>
              <a:off x="191772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1" name="tx181"/>
            <p:cNvSpPr/>
            <p:nvPr/>
          </p:nvSpPr>
          <p:spPr>
            <a:xfrm>
              <a:off x="466763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82" name="tx182"/>
            <p:cNvSpPr/>
            <p:nvPr/>
          </p:nvSpPr>
          <p:spPr>
            <a:xfrm>
              <a:off x="396633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83" name="tx183"/>
            <p:cNvSpPr/>
            <p:nvPr/>
          </p:nvSpPr>
          <p:spPr>
            <a:xfrm>
              <a:off x="258578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668300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316836"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5422836"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752883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3" name="tx193"/>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4" name="tx194"/>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5" name="tx195"/>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6" name="tx196"/>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Nicaragua.
En 2025, la cobertura de la vacuna DTP1 en Nicaragua se mantuvo relativamente constante, con una variación inferior al 1 %, situándose en el 96 %. El número de niños que no recibieron ninguna dosis de la vacuna DTP (niños con cero dosis) se redujo de 7.000 en 2024 a 5.000 en 2025.
La cobertura de la DTP3 se mantuvo relativamente constante, con una variación inferior al 1 %, situándose en el 96 % en 2025, lo que dejó a 5 000 niños vulnerables a enfermedades prevenibles mediante vacunación.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96 % y la de la DTP3, del 96 %, lo que dejó a 5.000 niños sin vacunar o con una vacunación incompleta, incluidos 5.000 que no habían recibido ninguna dosis y menos de 100 con protección parcial.</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98754"/>
            </a:xfrm>
            <a:custGeom>
              <a:avLst/>
              <a:pathLst>
                <a:path w="3397293" h="398754">
                  <a:moveTo>
                    <a:pt x="0" y="41974"/>
                  </a:moveTo>
                  <a:lnTo>
                    <a:pt x="135891" y="146909"/>
                  </a:lnTo>
                  <a:lnTo>
                    <a:pt x="271783" y="230858"/>
                  </a:lnTo>
                  <a:lnTo>
                    <a:pt x="407675" y="272832"/>
                  </a:lnTo>
                  <a:lnTo>
                    <a:pt x="543566" y="398754"/>
                  </a:lnTo>
                  <a:lnTo>
                    <a:pt x="679458" y="146909"/>
                  </a:lnTo>
                  <a:lnTo>
                    <a:pt x="815350" y="10493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98754"/>
            </a:xfrm>
            <a:custGeom>
              <a:avLst/>
              <a:pathLst>
                <a:path w="3397293" h="398754">
                  <a:moveTo>
                    <a:pt x="0" y="41974"/>
                  </a:moveTo>
                  <a:lnTo>
                    <a:pt x="135891" y="146909"/>
                  </a:lnTo>
                  <a:lnTo>
                    <a:pt x="271783" y="230858"/>
                  </a:lnTo>
                  <a:lnTo>
                    <a:pt x="407675" y="272832"/>
                  </a:lnTo>
                  <a:lnTo>
                    <a:pt x="543566" y="398754"/>
                  </a:lnTo>
                  <a:lnTo>
                    <a:pt x="679458" y="146909"/>
                  </a:lnTo>
                  <a:lnTo>
                    <a:pt x="815350" y="10493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98754"/>
            </a:xfrm>
            <a:custGeom>
              <a:avLst/>
              <a:pathLst>
                <a:path w="3397293" h="398754">
                  <a:moveTo>
                    <a:pt x="0" y="41974"/>
                  </a:moveTo>
                  <a:lnTo>
                    <a:pt x="135891" y="146909"/>
                  </a:lnTo>
                  <a:lnTo>
                    <a:pt x="271783" y="230858"/>
                  </a:lnTo>
                  <a:lnTo>
                    <a:pt x="407675" y="272832"/>
                  </a:lnTo>
                  <a:lnTo>
                    <a:pt x="543566" y="398754"/>
                  </a:lnTo>
                  <a:lnTo>
                    <a:pt x="679458" y="146909"/>
                  </a:lnTo>
                  <a:lnTo>
                    <a:pt x="815350" y="10493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5330" y="1405107"/>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Nicaragua, 2000-2025</a:t>
              </a:r>
            </a:p>
          </p:txBody>
        </p:sp>
        <p:sp>
          <p:nvSpPr>
            <p:cNvPr id="63" name="pl63"/>
            <p:cNvSpPr/>
            <p:nvPr/>
          </p:nvSpPr>
          <p:spPr>
            <a:xfrm>
              <a:off x="5267799" y="37418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09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400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91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172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663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54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64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13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5474"/>
              <a:ext cx="3397293" cy="1046731"/>
            </a:xfrm>
            <a:custGeom>
              <a:avLst/>
              <a:pathLst>
                <a:path w="3397293" h="1046731">
                  <a:moveTo>
                    <a:pt x="0" y="110182"/>
                  </a:moveTo>
                  <a:lnTo>
                    <a:pt x="135891" y="385637"/>
                  </a:lnTo>
                  <a:lnTo>
                    <a:pt x="271783" y="606002"/>
                  </a:lnTo>
                  <a:lnTo>
                    <a:pt x="407675" y="716184"/>
                  </a:lnTo>
                  <a:lnTo>
                    <a:pt x="543566" y="1046731"/>
                  </a:lnTo>
                  <a:lnTo>
                    <a:pt x="679458" y="385637"/>
                  </a:lnTo>
                  <a:lnTo>
                    <a:pt x="815350" y="2754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0364"/>
                  </a:lnTo>
                  <a:lnTo>
                    <a:pt x="3397293" y="16527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15474"/>
              <a:ext cx="3397293" cy="495820"/>
            </a:xfrm>
            <a:custGeom>
              <a:avLst/>
              <a:pathLst>
                <a:path w="3397293" h="495820">
                  <a:moveTo>
                    <a:pt x="0" y="495820"/>
                  </a:moveTo>
                  <a:lnTo>
                    <a:pt x="135891" y="440728"/>
                  </a:lnTo>
                  <a:lnTo>
                    <a:pt x="271783" y="440728"/>
                  </a:lnTo>
                  <a:lnTo>
                    <a:pt x="407675" y="385637"/>
                  </a:lnTo>
                  <a:lnTo>
                    <a:pt x="543566" y="330546"/>
                  </a:lnTo>
                  <a:lnTo>
                    <a:pt x="679458" y="275455"/>
                  </a:lnTo>
                  <a:lnTo>
                    <a:pt x="815350" y="220364"/>
                  </a:lnTo>
                  <a:lnTo>
                    <a:pt x="951242" y="220364"/>
                  </a:lnTo>
                  <a:lnTo>
                    <a:pt x="1087133" y="165273"/>
                  </a:lnTo>
                  <a:lnTo>
                    <a:pt x="1223025" y="110182"/>
                  </a:lnTo>
                  <a:lnTo>
                    <a:pt x="1358917" y="110182"/>
                  </a:lnTo>
                  <a:lnTo>
                    <a:pt x="1494809" y="55091"/>
                  </a:lnTo>
                  <a:lnTo>
                    <a:pt x="1630700" y="110182"/>
                  </a:lnTo>
                  <a:lnTo>
                    <a:pt x="1766592" y="110182"/>
                  </a:lnTo>
                  <a:lnTo>
                    <a:pt x="1902484" y="110182"/>
                  </a:lnTo>
                  <a:lnTo>
                    <a:pt x="2038375" y="110182"/>
                  </a:lnTo>
                  <a:lnTo>
                    <a:pt x="2174267" y="55091"/>
                  </a:lnTo>
                  <a:lnTo>
                    <a:pt x="2310159" y="55091"/>
                  </a:lnTo>
                  <a:lnTo>
                    <a:pt x="2446051" y="55091"/>
                  </a:lnTo>
                  <a:lnTo>
                    <a:pt x="2581942" y="0"/>
                  </a:lnTo>
                  <a:lnTo>
                    <a:pt x="2717834" y="165273"/>
                  </a:lnTo>
                  <a:lnTo>
                    <a:pt x="2853726" y="275455"/>
                  </a:lnTo>
                  <a:lnTo>
                    <a:pt x="2989618" y="110182"/>
                  </a:lnTo>
                  <a:lnTo>
                    <a:pt x="3125509" y="110182"/>
                  </a:lnTo>
                  <a:lnTo>
                    <a:pt x="3261401" y="110182"/>
                  </a:lnTo>
                  <a:lnTo>
                    <a:pt x="3397293" y="5509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09472"/>
              <a:ext cx="3397293" cy="771275"/>
            </a:xfrm>
            <a:custGeom>
              <a:avLst/>
              <a:pathLst>
                <a:path w="3397293" h="771275">
                  <a:moveTo>
                    <a:pt x="0" y="55091"/>
                  </a:moveTo>
                  <a:lnTo>
                    <a:pt x="135891" y="110182"/>
                  </a:lnTo>
                  <a:lnTo>
                    <a:pt x="271783" y="55091"/>
                  </a:lnTo>
                  <a:lnTo>
                    <a:pt x="407675" y="55091"/>
                  </a:lnTo>
                  <a:lnTo>
                    <a:pt x="543566" y="55091"/>
                  </a:lnTo>
                  <a:lnTo>
                    <a:pt x="679458" y="0"/>
                  </a:lnTo>
                  <a:lnTo>
                    <a:pt x="815350" y="55091"/>
                  </a:lnTo>
                  <a:lnTo>
                    <a:pt x="951242" y="110182"/>
                  </a:lnTo>
                  <a:lnTo>
                    <a:pt x="1087133" y="0"/>
                  </a:lnTo>
                  <a:lnTo>
                    <a:pt x="1223025" y="55091"/>
                  </a:lnTo>
                  <a:lnTo>
                    <a:pt x="1358917" y="55091"/>
                  </a:lnTo>
                  <a:lnTo>
                    <a:pt x="1494809" y="55091"/>
                  </a:lnTo>
                  <a:lnTo>
                    <a:pt x="1630700" y="55091"/>
                  </a:lnTo>
                  <a:lnTo>
                    <a:pt x="1766592" y="165273"/>
                  </a:lnTo>
                  <a:lnTo>
                    <a:pt x="1902484" y="110182"/>
                  </a:lnTo>
                  <a:lnTo>
                    <a:pt x="2038375" y="55091"/>
                  </a:lnTo>
                  <a:lnTo>
                    <a:pt x="2174267" y="110182"/>
                  </a:lnTo>
                  <a:lnTo>
                    <a:pt x="2310159" y="220364"/>
                  </a:lnTo>
                  <a:lnTo>
                    <a:pt x="2446051" y="385637"/>
                  </a:lnTo>
                  <a:lnTo>
                    <a:pt x="2581942" y="606002"/>
                  </a:lnTo>
                  <a:lnTo>
                    <a:pt x="2717834" y="661093"/>
                  </a:lnTo>
                  <a:lnTo>
                    <a:pt x="2853726" y="771275"/>
                  </a:lnTo>
                  <a:lnTo>
                    <a:pt x="2989618" y="550911"/>
                  </a:lnTo>
                  <a:lnTo>
                    <a:pt x="3125509" y="550911"/>
                  </a:lnTo>
                  <a:lnTo>
                    <a:pt x="3261401" y="550911"/>
                  </a:lnTo>
                  <a:lnTo>
                    <a:pt x="3397293" y="44072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1547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5474"/>
              <a:ext cx="3397293" cy="1046731"/>
            </a:xfrm>
            <a:custGeom>
              <a:avLst/>
              <a:pathLst>
                <a:path w="3397293" h="1046731">
                  <a:moveTo>
                    <a:pt x="0" y="110182"/>
                  </a:moveTo>
                  <a:lnTo>
                    <a:pt x="135891" y="385637"/>
                  </a:lnTo>
                  <a:lnTo>
                    <a:pt x="271783" y="606002"/>
                  </a:lnTo>
                  <a:lnTo>
                    <a:pt x="407675" y="716184"/>
                  </a:lnTo>
                  <a:lnTo>
                    <a:pt x="543566" y="1046731"/>
                  </a:lnTo>
                  <a:lnTo>
                    <a:pt x="679458" y="385637"/>
                  </a:lnTo>
                  <a:lnTo>
                    <a:pt x="815350" y="2754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0364"/>
                  </a:lnTo>
                  <a:lnTo>
                    <a:pt x="3397293" y="16527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31508"/>
              <a:ext cx="0" cy="694148"/>
            </a:xfrm>
            <a:custGeom>
              <a:avLst/>
              <a:pathLst>
                <a:path w="0" h="694148">
                  <a:moveTo>
                    <a:pt x="0" y="69414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31508"/>
              <a:ext cx="0" cy="969603"/>
            </a:xfrm>
            <a:custGeom>
              <a:avLst/>
              <a:pathLst>
                <a:path w="0" h="969603">
                  <a:moveTo>
                    <a:pt x="0" y="9696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31508"/>
              <a:ext cx="0" cy="583965"/>
            </a:xfrm>
            <a:custGeom>
              <a:avLst/>
              <a:pathLst>
                <a:path w="0" h="583965">
                  <a:moveTo>
                    <a:pt x="0" y="583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31508"/>
              <a:ext cx="0" cy="583965"/>
            </a:xfrm>
            <a:custGeom>
              <a:avLst/>
              <a:pathLst>
                <a:path w="0" h="583965">
                  <a:moveTo>
                    <a:pt x="0" y="583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31508"/>
              <a:ext cx="0" cy="583965"/>
            </a:xfrm>
            <a:custGeom>
              <a:avLst/>
              <a:pathLst>
                <a:path w="0" h="583965">
                  <a:moveTo>
                    <a:pt x="0" y="583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31508"/>
              <a:ext cx="0" cy="804330"/>
            </a:xfrm>
            <a:custGeom>
              <a:avLst/>
              <a:pathLst>
                <a:path w="0" h="804330">
                  <a:moveTo>
                    <a:pt x="0" y="8043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31508"/>
              <a:ext cx="0" cy="749239"/>
            </a:xfrm>
            <a:custGeom>
              <a:avLst/>
              <a:pathLst>
                <a:path w="0" h="749239">
                  <a:moveTo>
                    <a:pt x="0" y="7492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5474"/>
              <a:ext cx="3397293" cy="1046731"/>
            </a:xfrm>
            <a:custGeom>
              <a:avLst/>
              <a:pathLst>
                <a:path w="3397293" h="1046731">
                  <a:moveTo>
                    <a:pt x="0" y="110182"/>
                  </a:moveTo>
                  <a:lnTo>
                    <a:pt x="135891" y="385637"/>
                  </a:lnTo>
                  <a:lnTo>
                    <a:pt x="271783" y="606002"/>
                  </a:lnTo>
                  <a:lnTo>
                    <a:pt x="407675" y="716184"/>
                  </a:lnTo>
                  <a:lnTo>
                    <a:pt x="543566" y="1046731"/>
                  </a:lnTo>
                  <a:lnTo>
                    <a:pt x="679458" y="385637"/>
                  </a:lnTo>
                  <a:lnTo>
                    <a:pt x="815350" y="275455"/>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0364"/>
                  </a:lnTo>
                  <a:lnTo>
                    <a:pt x="3397293" y="165273"/>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703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68928" y="227167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66436" y="2269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269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269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706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226897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9314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7097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96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142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633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124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15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4" name="pl114"/>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4388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0633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15581"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19" name="tx119"/>
            <p:cNvSpPr/>
            <p:nvPr/>
          </p:nvSpPr>
          <p:spPr>
            <a:xfrm>
              <a:off x="721098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7343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2" name="pl122"/>
            <p:cNvSpPr/>
            <p:nvPr/>
          </p:nvSpPr>
          <p:spPr>
            <a:xfrm>
              <a:off x="24339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66749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90104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507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8427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01781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1488658" cy="110182"/>
            </a:xfrm>
            <a:prstGeom prst="rect">
              <a:avLst/>
            </a:prstGeom>
            <a:solidFill>
              <a:srgbClr val="1CABE2">
                <a:alpha val="80000"/>
              </a:srgbClr>
            </a:solidFill>
          </p:spPr>
          <p:txBody>
            <a:bodyPr/>
            <a:lstStyle/>
            <a:p/>
          </p:txBody>
        </p:sp>
        <p:sp>
          <p:nvSpPr>
            <p:cNvPr id="133" name="rc133"/>
            <p:cNvSpPr/>
            <p:nvPr/>
          </p:nvSpPr>
          <p:spPr>
            <a:xfrm>
              <a:off x="1317178" y="5634770"/>
              <a:ext cx="7321564" cy="110182"/>
            </a:xfrm>
            <a:prstGeom prst="rect">
              <a:avLst/>
            </a:prstGeom>
            <a:solidFill>
              <a:srgbClr val="1CABE2">
                <a:alpha val="80000"/>
              </a:srgbClr>
            </a:solidFill>
          </p:spPr>
          <p:txBody>
            <a:bodyPr/>
            <a:lstStyle/>
            <a:p/>
          </p:txBody>
        </p:sp>
        <p:sp>
          <p:nvSpPr>
            <p:cNvPr id="134" name="rc134"/>
            <p:cNvSpPr/>
            <p:nvPr/>
          </p:nvSpPr>
          <p:spPr>
            <a:xfrm>
              <a:off x="1317178" y="5497042"/>
              <a:ext cx="5834023"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0113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43468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766822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Nicaragua (96 %) fue 6 puntos porcentuales superior a la media mundial (90 %) y 7 puntos porcentuales superior a la media de todos los países de la Iniciativa « LACR » (89 %).
La cobertura nacional de la DTP1 fue 3 puntos porcentuales inferior a la de 2019 (99 %).
Esto equivale a 5 000 niños sin ninguna dosis en 2025, frente a los 1 000 niños sin ninguna dosis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Nicaragua fue del 96 %; esta cifra es 3 puntos porcentuales inferior a la de 2019 y superior tanto a la media mundial como a la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Nicaragua ocupaba el puesto número 20 de entre 33 países en cuanto a la cobertura más baja de la vacuna DTP1 (teniendo en cuenta los empates).
Nicaragua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Nicaragua figuraba entre los países con mayor cobertura y no se encontraba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F26A21">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Nicaragua ocupaba el puesto número 20 de un total de 33 países, con 1.000 niños sin ninguna dosis.
En 2025, Nicaragua ocupaba el puesto número 14 de un total de 33 países, con 5.000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94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275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557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1352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416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86275"/>
              <a:ext cx="203168" cy="1099111"/>
            </a:xfrm>
            <a:prstGeom prst="rect">
              <a:avLst/>
            </a:prstGeom>
            <a:solidFill>
              <a:srgbClr val="80BD41">
                <a:alpha val="100000"/>
              </a:srgbClr>
            </a:solidFill>
          </p:spPr>
          <p:txBody>
            <a:bodyPr/>
            <a:lstStyle/>
            <a:p/>
          </p:txBody>
        </p:sp>
        <p:sp>
          <p:nvSpPr>
            <p:cNvPr id="25" name="rc25"/>
            <p:cNvSpPr/>
            <p:nvPr/>
          </p:nvSpPr>
          <p:spPr>
            <a:xfrm>
              <a:off x="1332670" y="3361152"/>
              <a:ext cx="203168" cy="39729"/>
            </a:xfrm>
            <a:prstGeom prst="rect">
              <a:avLst/>
            </a:prstGeom>
            <a:solidFill>
              <a:srgbClr val="0058AB">
                <a:alpha val="100000"/>
              </a:srgbClr>
            </a:solidFill>
          </p:spPr>
          <p:txBody>
            <a:bodyPr/>
            <a:lstStyle/>
            <a:p/>
          </p:txBody>
        </p:sp>
        <p:sp>
          <p:nvSpPr>
            <p:cNvPr id="26" name="rc26"/>
            <p:cNvSpPr/>
            <p:nvPr/>
          </p:nvSpPr>
          <p:spPr>
            <a:xfrm>
              <a:off x="1332670" y="3400882"/>
              <a:ext cx="203168" cy="185393"/>
            </a:xfrm>
            <a:prstGeom prst="rect">
              <a:avLst/>
            </a:prstGeom>
            <a:solidFill>
              <a:srgbClr val="1CABE2">
                <a:alpha val="100000"/>
              </a:srgbClr>
            </a:solidFill>
          </p:spPr>
          <p:txBody>
            <a:bodyPr/>
            <a:lstStyle/>
            <a:p/>
          </p:txBody>
        </p:sp>
        <p:sp>
          <p:nvSpPr>
            <p:cNvPr id="27" name="rc27"/>
            <p:cNvSpPr/>
            <p:nvPr/>
          </p:nvSpPr>
          <p:spPr>
            <a:xfrm>
              <a:off x="1558413" y="3552532"/>
              <a:ext cx="203168" cy="1132855"/>
            </a:xfrm>
            <a:prstGeom prst="rect">
              <a:avLst/>
            </a:prstGeom>
            <a:solidFill>
              <a:srgbClr val="80BD41">
                <a:alpha val="100000"/>
              </a:srgbClr>
            </a:solidFill>
          </p:spPr>
          <p:txBody>
            <a:bodyPr/>
            <a:lstStyle/>
            <a:p/>
          </p:txBody>
        </p:sp>
        <p:sp>
          <p:nvSpPr>
            <p:cNvPr id="28" name="rc28"/>
            <p:cNvSpPr/>
            <p:nvPr/>
          </p:nvSpPr>
          <p:spPr>
            <a:xfrm>
              <a:off x="1558413" y="3383252"/>
              <a:ext cx="203168" cy="104174"/>
            </a:xfrm>
            <a:prstGeom prst="rect">
              <a:avLst/>
            </a:prstGeom>
            <a:solidFill>
              <a:srgbClr val="0058AB">
                <a:alpha val="100000"/>
              </a:srgbClr>
            </a:solidFill>
          </p:spPr>
          <p:txBody>
            <a:bodyPr/>
            <a:lstStyle/>
            <a:p/>
          </p:txBody>
        </p:sp>
        <p:sp>
          <p:nvSpPr>
            <p:cNvPr id="29" name="rc29"/>
            <p:cNvSpPr/>
            <p:nvPr/>
          </p:nvSpPr>
          <p:spPr>
            <a:xfrm>
              <a:off x="1558413" y="3487426"/>
              <a:ext cx="203168" cy="65105"/>
            </a:xfrm>
            <a:prstGeom prst="rect">
              <a:avLst/>
            </a:prstGeom>
            <a:solidFill>
              <a:srgbClr val="1CABE2">
                <a:alpha val="100000"/>
              </a:srgbClr>
            </a:solidFill>
          </p:spPr>
          <p:txBody>
            <a:bodyPr/>
            <a:lstStyle/>
            <a:p/>
          </p:txBody>
        </p:sp>
        <p:sp>
          <p:nvSpPr>
            <p:cNvPr id="30" name="rc30"/>
            <p:cNvSpPr/>
            <p:nvPr/>
          </p:nvSpPr>
          <p:spPr>
            <a:xfrm>
              <a:off x="1784155" y="3595012"/>
              <a:ext cx="203168" cy="1090374"/>
            </a:xfrm>
            <a:prstGeom prst="rect">
              <a:avLst/>
            </a:prstGeom>
            <a:solidFill>
              <a:srgbClr val="80BD41">
                <a:alpha val="100000"/>
              </a:srgbClr>
            </a:solidFill>
          </p:spPr>
          <p:txBody>
            <a:bodyPr/>
            <a:lstStyle/>
            <a:p/>
          </p:txBody>
        </p:sp>
        <p:sp>
          <p:nvSpPr>
            <p:cNvPr id="31" name="rc31"/>
            <p:cNvSpPr/>
            <p:nvPr/>
          </p:nvSpPr>
          <p:spPr>
            <a:xfrm>
              <a:off x="1784155" y="3402592"/>
              <a:ext cx="203168" cy="153933"/>
            </a:xfrm>
            <a:prstGeom prst="rect">
              <a:avLst/>
            </a:prstGeom>
            <a:solidFill>
              <a:srgbClr val="0058AB">
                <a:alpha val="100000"/>
              </a:srgbClr>
            </a:solidFill>
          </p:spPr>
          <p:txBody>
            <a:bodyPr/>
            <a:lstStyle/>
            <a:p/>
          </p:txBody>
        </p:sp>
        <p:sp>
          <p:nvSpPr>
            <p:cNvPr id="32" name="rc32"/>
            <p:cNvSpPr/>
            <p:nvPr/>
          </p:nvSpPr>
          <p:spPr>
            <a:xfrm>
              <a:off x="1784155" y="3556526"/>
              <a:ext cx="203168" cy="38485"/>
            </a:xfrm>
            <a:prstGeom prst="rect">
              <a:avLst/>
            </a:prstGeom>
            <a:solidFill>
              <a:srgbClr val="1CABE2">
                <a:alpha val="100000"/>
              </a:srgbClr>
            </a:solidFill>
          </p:spPr>
          <p:txBody>
            <a:bodyPr/>
            <a:lstStyle/>
            <a:p/>
          </p:txBody>
        </p:sp>
        <p:sp>
          <p:nvSpPr>
            <p:cNvPr id="33" name="rc33"/>
            <p:cNvSpPr/>
            <p:nvPr/>
          </p:nvSpPr>
          <p:spPr>
            <a:xfrm>
              <a:off x="2009898" y="3582990"/>
              <a:ext cx="203168" cy="1102396"/>
            </a:xfrm>
            <a:prstGeom prst="rect">
              <a:avLst/>
            </a:prstGeom>
            <a:solidFill>
              <a:srgbClr val="80BD41">
                <a:alpha val="100000"/>
              </a:srgbClr>
            </a:solidFill>
          </p:spPr>
          <p:txBody>
            <a:bodyPr/>
            <a:lstStyle/>
            <a:p/>
          </p:txBody>
        </p:sp>
        <p:sp>
          <p:nvSpPr>
            <p:cNvPr id="34" name="rc34"/>
            <p:cNvSpPr/>
            <p:nvPr/>
          </p:nvSpPr>
          <p:spPr>
            <a:xfrm>
              <a:off x="2009898" y="3403525"/>
              <a:ext cx="203168" cy="179464"/>
            </a:xfrm>
            <a:prstGeom prst="rect">
              <a:avLst/>
            </a:prstGeom>
            <a:solidFill>
              <a:srgbClr val="0058AB">
                <a:alpha val="100000"/>
              </a:srgbClr>
            </a:solidFill>
          </p:spPr>
          <p:txBody>
            <a:bodyPr/>
            <a:lstStyle/>
            <a:p/>
          </p:txBody>
        </p:sp>
        <p:sp>
          <p:nvSpPr>
            <p:cNvPr id="35" name="rc35"/>
            <p:cNvSpPr/>
            <p:nvPr/>
          </p:nvSpPr>
          <p:spPr>
            <a:xfrm>
              <a:off x="2009898" y="3582990"/>
              <a:ext cx="203168" cy="0"/>
            </a:xfrm>
            <a:prstGeom prst="rect">
              <a:avLst/>
            </a:prstGeom>
            <a:solidFill>
              <a:srgbClr val="1CABE2">
                <a:alpha val="100000"/>
              </a:srgbClr>
            </a:solidFill>
          </p:spPr>
          <p:txBody>
            <a:bodyPr/>
            <a:lstStyle/>
            <a:p/>
          </p:txBody>
        </p:sp>
        <p:sp>
          <p:nvSpPr>
            <p:cNvPr id="36" name="rc36"/>
            <p:cNvSpPr/>
            <p:nvPr/>
          </p:nvSpPr>
          <p:spPr>
            <a:xfrm>
              <a:off x="2235640" y="3669525"/>
              <a:ext cx="203168" cy="1015861"/>
            </a:xfrm>
            <a:prstGeom prst="rect">
              <a:avLst/>
            </a:prstGeom>
            <a:solidFill>
              <a:srgbClr val="80BD41">
                <a:alpha val="100000"/>
              </a:srgbClr>
            </a:solidFill>
          </p:spPr>
          <p:txBody>
            <a:bodyPr/>
            <a:lstStyle/>
            <a:p/>
          </p:txBody>
        </p:sp>
        <p:sp>
          <p:nvSpPr>
            <p:cNvPr id="37" name="rc37"/>
            <p:cNvSpPr/>
            <p:nvPr/>
          </p:nvSpPr>
          <p:spPr>
            <a:xfrm>
              <a:off x="2235640" y="3399482"/>
              <a:ext cx="203168" cy="257184"/>
            </a:xfrm>
            <a:prstGeom prst="rect">
              <a:avLst/>
            </a:prstGeom>
            <a:solidFill>
              <a:srgbClr val="0058AB">
                <a:alpha val="100000"/>
              </a:srgbClr>
            </a:solidFill>
          </p:spPr>
          <p:txBody>
            <a:bodyPr/>
            <a:lstStyle/>
            <a:p/>
          </p:txBody>
        </p:sp>
        <p:sp>
          <p:nvSpPr>
            <p:cNvPr id="38" name="rc38"/>
            <p:cNvSpPr/>
            <p:nvPr/>
          </p:nvSpPr>
          <p:spPr>
            <a:xfrm>
              <a:off x="2235640" y="3656667"/>
              <a:ext cx="203168" cy="12857"/>
            </a:xfrm>
            <a:prstGeom prst="rect">
              <a:avLst/>
            </a:prstGeom>
            <a:solidFill>
              <a:srgbClr val="1CABE2">
                <a:alpha val="100000"/>
              </a:srgbClr>
            </a:solidFill>
          </p:spPr>
          <p:txBody>
            <a:bodyPr/>
            <a:lstStyle/>
            <a:p/>
          </p:txBody>
        </p:sp>
        <p:sp>
          <p:nvSpPr>
            <p:cNvPr id="39" name="rc39"/>
            <p:cNvSpPr/>
            <p:nvPr/>
          </p:nvSpPr>
          <p:spPr>
            <a:xfrm>
              <a:off x="2461382" y="3566653"/>
              <a:ext cx="203168" cy="1118733"/>
            </a:xfrm>
            <a:prstGeom prst="rect">
              <a:avLst/>
            </a:prstGeom>
            <a:solidFill>
              <a:srgbClr val="80BD41">
                <a:alpha val="100000"/>
              </a:srgbClr>
            </a:solidFill>
          </p:spPr>
          <p:txBody>
            <a:bodyPr/>
            <a:lstStyle/>
            <a:p/>
          </p:txBody>
        </p:sp>
        <p:sp>
          <p:nvSpPr>
            <p:cNvPr id="40" name="rc40"/>
            <p:cNvSpPr/>
            <p:nvPr/>
          </p:nvSpPr>
          <p:spPr>
            <a:xfrm>
              <a:off x="2461382" y="3384535"/>
              <a:ext cx="203168" cy="104067"/>
            </a:xfrm>
            <a:prstGeom prst="rect">
              <a:avLst/>
            </a:prstGeom>
            <a:solidFill>
              <a:srgbClr val="0058AB">
                <a:alpha val="100000"/>
              </a:srgbClr>
            </a:solidFill>
          </p:spPr>
          <p:txBody>
            <a:bodyPr/>
            <a:lstStyle/>
            <a:p/>
          </p:txBody>
        </p:sp>
        <p:sp>
          <p:nvSpPr>
            <p:cNvPr id="41" name="rc41"/>
            <p:cNvSpPr/>
            <p:nvPr/>
          </p:nvSpPr>
          <p:spPr>
            <a:xfrm>
              <a:off x="2461382" y="3488602"/>
              <a:ext cx="203168" cy="78050"/>
            </a:xfrm>
            <a:prstGeom prst="rect">
              <a:avLst/>
            </a:prstGeom>
            <a:solidFill>
              <a:srgbClr val="1CABE2">
                <a:alpha val="100000"/>
              </a:srgbClr>
            </a:solidFill>
          </p:spPr>
          <p:txBody>
            <a:bodyPr/>
            <a:lstStyle/>
            <a:p/>
          </p:txBody>
        </p:sp>
        <p:sp>
          <p:nvSpPr>
            <p:cNvPr id="42" name="rc42"/>
            <p:cNvSpPr/>
            <p:nvPr/>
          </p:nvSpPr>
          <p:spPr>
            <a:xfrm>
              <a:off x="2687125" y="3531462"/>
              <a:ext cx="203168" cy="1153925"/>
            </a:xfrm>
            <a:prstGeom prst="rect">
              <a:avLst/>
            </a:prstGeom>
            <a:solidFill>
              <a:srgbClr val="80BD41">
                <a:alpha val="100000"/>
              </a:srgbClr>
            </a:solidFill>
          </p:spPr>
          <p:txBody>
            <a:bodyPr/>
            <a:lstStyle/>
            <a:p/>
          </p:txBody>
        </p:sp>
        <p:sp>
          <p:nvSpPr>
            <p:cNvPr id="43" name="rc43"/>
            <p:cNvSpPr/>
            <p:nvPr/>
          </p:nvSpPr>
          <p:spPr>
            <a:xfrm>
              <a:off x="2687125" y="3374107"/>
              <a:ext cx="203168" cy="78672"/>
            </a:xfrm>
            <a:prstGeom prst="rect">
              <a:avLst/>
            </a:prstGeom>
            <a:solidFill>
              <a:srgbClr val="0058AB">
                <a:alpha val="100000"/>
              </a:srgbClr>
            </a:solidFill>
          </p:spPr>
          <p:txBody>
            <a:bodyPr/>
            <a:lstStyle/>
            <a:p/>
          </p:txBody>
        </p:sp>
        <p:sp>
          <p:nvSpPr>
            <p:cNvPr id="44" name="rc44"/>
            <p:cNvSpPr/>
            <p:nvPr/>
          </p:nvSpPr>
          <p:spPr>
            <a:xfrm>
              <a:off x="2687125" y="3452779"/>
              <a:ext cx="203168" cy="78682"/>
            </a:xfrm>
            <a:prstGeom prst="rect">
              <a:avLst/>
            </a:prstGeom>
            <a:solidFill>
              <a:srgbClr val="1CABE2">
                <a:alpha val="100000"/>
              </a:srgbClr>
            </a:solidFill>
          </p:spPr>
          <p:txBody>
            <a:bodyPr/>
            <a:lstStyle/>
            <a:p/>
          </p:txBody>
        </p:sp>
        <p:sp>
          <p:nvSpPr>
            <p:cNvPr id="45" name="rc45"/>
            <p:cNvSpPr/>
            <p:nvPr/>
          </p:nvSpPr>
          <p:spPr>
            <a:xfrm>
              <a:off x="2912867" y="3380492"/>
              <a:ext cx="203168" cy="1304894"/>
            </a:xfrm>
            <a:prstGeom prst="rect">
              <a:avLst/>
            </a:prstGeom>
            <a:solidFill>
              <a:srgbClr val="80BD41">
                <a:alpha val="100000"/>
              </a:srgbClr>
            </a:solidFill>
          </p:spPr>
          <p:txBody>
            <a:bodyPr/>
            <a:lstStyle/>
            <a:p/>
          </p:txBody>
        </p:sp>
        <p:sp>
          <p:nvSpPr>
            <p:cNvPr id="46" name="rc46"/>
            <p:cNvSpPr/>
            <p:nvPr/>
          </p:nvSpPr>
          <p:spPr>
            <a:xfrm>
              <a:off x="2912867" y="3367314"/>
              <a:ext cx="203168" cy="13178"/>
            </a:xfrm>
            <a:prstGeom prst="rect">
              <a:avLst/>
            </a:prstGeom>
            <a:solidFill>
              <a:srgbClr val="0058AB">
                <a:alpha val="100000"/>
              </a:srgbClr>
            </a:solidFill>
          </p:spPr>
          <p:txBody>
            <a:bodyPr/>
            <a:lstStyle/>
            <a:p/>
          </p:txBody>
        </p:sp>
        <p:sp>
          <p:nvSpPr>
            <p:cNvPr id="47" name="rc47"/>
            <p:cNvSpPr/>
            <p:nvPr/>
          </p:nvSpPr>
          <p:spPr>
            <a:xfrm>
              <a:off x="2912867" y="3380492"/>
              <a:ext cx="203168" cy="0"/>
            </a:xfrm>
            <a:prstGeom prst="rect">
              <a:avLst/>
            </a:prstGeom>
            <a:solidFill>
              <a:srgbClr val="1CABE2">
                <a:alpha val="100000"/>
              </a:srgbClr>
            </a:solidFill>
          </p:spPr>
          <p:txBody>
            <a:bodyPr/>
            <a:lstStyle/>
            <a:p/>
          </p:txBody>
        </p:sp>
        <p:sp>
          <p:nvSpPr>
            <p:cNvPr id="48" name="rc48"/>
            <p:cNvSpPr/>
            <p:nvPr/>
          </p:nvSpPr>
          <p:spPr>
            <a:xfrm>
              <a:off x="3138609" y="3401659"/>
              <a:ext cx="203168" cy="1283727"/>
            </a:xfrm>
            <a:prstGeom prst="rect">
              <a:avLst/>
            </a:prstGeom>
            <a:solidFill>
              <a:srgbClr val="80BD41">
                <a:alpha val="100000"/>
              </a:srgbClr>
            </a:solidFill>
          </p:spPr>
          <p:txBody>
            <a:bodyPr/>
            <a:lstStyle/>
            <a:p/>
          </p:txBody>
        </p:sp>
        <p:sp>
          <p:nvSpPr>
            <p:cNvPr id="49" name="rc49"/>
            <p:cNvSpPr/>
            <p:nvPr/>
          </p:nvSpPr>
          <p:spPr>
            <a:xfrm>
              <a:off x="3138609" y="3361959"/>
              <a:ext cx="203168" cy="13236"/>
            </a:xfrm>
            <a:prstGeom prst="rect">
              <a:avLst/>
            </a:prstGeom>
            <a:solidFill>
              <a:srgbClr val="0058AB">
                <a:alpha val="100000"/>
              </a:srgbClr>
            </a:solidFill>
          </p:spPr>
          <p:txBody>
            <a:bodyPr/>
            <a:lstStyle/>
            <a:p/>
          </p:txBody>
        </p:sp>
        <p:sp>
          <p:nvSpPr>
            <p:cNvPr id="50" name="rc50"/>
            <p:cNvSpPr/>
            <p:nvPr/>
          </p:nvSpPr>
          <p:spPr>
            <a:xfrm>
              <a:off x="3138609" y="3375195"/>
              <a:ext cx="203168" cy="26463"/>
            </a:xfrm>
            <a:prstGeom prst="rect">
              <a:avLst/>
            </a:prstGeom>
            <a:solidFill>
              <a:srgbClr val="1CABE2">
                <a:alpha val="100000"/>
              </a:srgbClr>
            </a:solidFill>
          </p:spPr>
          <p:txBody>
            <a:bodyPr/>
            <a:lstStyle/>
            <a:p/>
          </p:txBody>
        </p:sp>
        <p:sp>
          <p:nvSpPr>
            <p:cNvPr id="51" name="rc51"/>
            <p:cNvSpPr/>
            <p:nvPr/>
          </p:nvSpPr>
          <p:spPr>
            <a:xfrm>
              <a:off x="3364352" y="3383583"/>
              <a:ext cx="203168" cy="1301804"/>
            </a:xfrm>
            <a:prstGeom prst="rect">
              <a:avLst/>
            </a:prstGeom>
            <a:solidFill>
              <a:srgbClr val="80BD41">
                <a:alpha val="100000"/>
              </a:srgbClr>
            </a:solidFill>
          </p:spPr>
          <p:txBody>
            <a:bodyPr/>
            <a:lstStyle/>
            <a:p/>
          </p:txBody>
        </p:sp>
        <p:sp>
          <p:nvSpPr>
            <p:cNvPr id="52" name="rc52"/>
            <p:cNvSpPr/>
            <p:nvPr/>
          </p:nvSpPr>
          <p:spPr>
            <a:xfrm>
              <a:off x="3364352" y="3357012"/>
              <a:ext cx="203168" cy="13285"/>
            </a:xfrm>
            <a:prstGeom prst="rect">
              <a:avLst/>
            </a:prstGeom>
            <a:solidFill>
              <a:srgbClr val="0058AB">
                <a:alpha val="100000"/>
              </a:srgbClr>
            </a:solidFill>
          </p:spPr>
          <p:txBody>
            <a:bodyPr/>
            <a:lstStyle/>
            <a:p/>
          </p:txBody>
        </p:sp>
        <p:sp>
          <p:nvSpPr>
            <p:cNvPr id="53" name="rc53"/>
            <p:cNvSpPr/>
            <p:nvPr/>
          </p:nvSpPr>
          <p:spPr>
            <a:xfrm>
              <a:off x="3364352" y="3370297"/>
              <a:ext cx="203168" cy="13285"/>
            </a:xfrm>
            <a:prstGeom prst="rect">
              <a:avLst/>
            </a:prstGeom>
            <a:solidFill>
              <a:srgbClr val="1CABE2">
                <a:alpha val="100000"/>
              </a:srgbClr>
            </a:solidFill>
          </p:spPr>
          <p:txBody>
            <a:bodyPr/>
            <a:lstStyle/>
            <a:p/>
          </p:txBody>
        </p:sp>
        <p:sp>
          <p:nvSpPr>
            <p:cNvPr id="54" name="rc54"/>
            <p:cNvSpPr/>
            <p:nvPr/>
          </p:nvSpPr>
          <p:spPr>
            <a:xfrm>
              <a:off x="3590094" y="3365010"/>
              <a:ext cx="203168" cy="1320376"/>
            </a:xfrm>
            <a:prstGeom prst="rect">
              <a:avLst/>
            </a:prstGeom>
            <a:solidFill>
              <a:srgbClr val="80BD41">
                <a:alpha val="100000"/>
              </a:srgbClr>
            </a:solidFill>
          </p:spPr>
          <p:txBody>
            <a:bodyPr/>
            <a:lstStyle/>
            <a:p/>
          </p:txBody>
        </p:sp>
        <p:sp>
          <p:nvSpPr>
            <p:cNvPr id="55" name="rc55"/>
            <p:cNvSpPr/>
            <p:nvPr/>
          </p:nvSpPr>
          <p:spPr>
            <a:xfrm>
              <a:off x="3590094" y="3351676"/>
              <a:ext cx="203168" cy="13333"/>
            </a:xfrm>
            <a:prstGeom prst="rect">
              <a:avLst/>
            </a:prstGeom>
            <a:solidFill>
              <a:srgbClr val="0058AB">
                <a:alpha val="100000"/>
              </a:srgbClr>
            </a:solidFill>
          </p:spPr>
          <p:txBody>
            <a:bodyPr/>
            <a:lstStyle/>
            <a:p/>
          </p:txBody>
        </p:sp>
        <p:sp>
          <p:nvSpPr>
            <p:cNvPr id="56" name="rc56"/>
            <p:cNvSpPr/>
            <p:nvPr/>
          </p:nvSpPr>
          <p:spPr>
            <a:xfrm>
              <a:off x="3590094" y="3365010"/>
              <a:ext cx="203168" cy="0"/>
            </a:xfrm>
            <a:prstGeom prst="rect">
              <a:avLst/>
            </a:prstGeom>
            <a:solidFill>
              <a:srgbClr val="1CABE2">
                <a:alpha val="100000"/>
              </a:srgbClr>
            </a:solidFill>
          </p:spPr>
          <p:txBody>
            <a:bodyPr/>
            <a:lstStyle/>
            <a:p/>
          </p:txBody>
        </p:sp>
        <p:sp>
          <p:nvSpPr>
            <p:cNvPr id="57" name="rc57"/>
            <p:cNvSpPr/>
            <p:nvPr/>
          </p:nvSpPr>
          <p:spPr>
            <a:xfrm>
              <a:off x="3815836" y="3366371"/>
              <a:ext cx="203168" cy="1319015"/>
            </a:xfrm>
            <a:prstGeom prst="rect">
              <a:avLst/>
            </a:prstGeom>
            <a:solidFill>
              <a:srgbClr val="80BD41">
                <a:alpha val="100000"/>
              </a:srgbClr>
            </a:solidFill>
          </p:spPr>
          <p:txBody>
            <a:bodyPr/>
            <a:lstStyle/>
            <a:p/>
          </p:txBody>
        </p:sp>
        <p:sp>
          <p:nvSpPr>
            <p:cNvPr id="58" name="rc58"/>
            <p:cNvSpPr/>
            <p:nvPr/>
          </p:nvSpPr>
          <p:spPr>
            <a:xfrm>
              <a:off x="3815836" y="3353047"/>
              <a:ext cx="203168" cy="13324"/>
            </a:xfrm>
            <a:prstGeom prst="rect">
              <a:avLst/>
            </a:prstGeom>
            <a:solidFill>
              <a:srgbClr val="0058AB">
                <a:alpha val="100000"/>
              </a:srgbClr>
            </a:solidFill>
          </p:spPr>
          <p:txBody>
            <a:bodyPr/>
            <a:lstStyle/>
            <a:p/>
          </p:txBody>
        </p:sp>
        <p:sp>
          <p:nvSpPr>
            <p:cNvPr id="59" name="rc59"/>
            <p:cNvSpPr/>
            <p:nvPr/>
          </p:nvSpPr>
          <p:spPr>
            <a:xfrm>
              <a:off x="3815836" y="3366371"/>
              <a:ext cx="203168" cy="0"/>
            </a:xfrm>
            <a:prstGeom prst="rect">
              <a:avLst/>
            </a:prstGeom>
            <a:solidFill>
              <a:srgbClr val="1CABE2">
                <a:alpha val="100000"/>
              </a:srgbClr>
            </a:solidFill>
          </p:spPr>
          <p:txBody>
            <a:bodyPr/>
            <a:lstStyle/>
            <a:p/>
          </p:txBody>
        </p:sp>
        <p:sp>
          <p:nvSpPr>
            <p:cNvPr id="60" name="rc60"/>
            <p:cNvSpPr/>
            <p:nvPr/>
          </p:nvSpPr>
          <p:spPr>
            <a:xfrm>
              <a:off x="4041579" y="3365992"/>
              <a:ext cx="203168" cy="1319394"/>
            </a:xfrm>
            <a:prstGeom prst="rect">
              <a:avLst/>
            </a:prstGeom>
            <a:solidFill>
              <a:srgbClr val="80BD41">
                <a:alpha val="100000"/>
              </a:srgbClr>
            </a:solidFill>
          </p:spPr>
          <p:txBody>
            <a:bodyPr/>
            <a:lstStyle/>
            <a:p/>
          </p:txBody>
        </p:sp>
        <p:sp>
          <p:nvSpPr>
            <p:cNvPr id="61" name="rc61"/>
            <p:cNvSpPr/>
            <p:nvPr/>
          </p:nvSpPr>
          <p:spPr>
            <a:xfrm>
              <a:off x="4041579" y="3352668"/>
              <a:ext cx="203168" cy="13324"/>
            </a:xfrm>
            <a:prstGeom prst="rect">
              <a:avLst/>
            </a:prstGeom>
            <a:solidFill>
              <a:srgbClr val="0058AB">
                <a:alpha val="100000"/>
              </a:srgbClr>
            </a:solidFill>
          </p:spPr>
          <p:txBody>
            <a:bodyPr/>
            <a:lstStyle/>
            <a:p/>
          </p:txBody>
        </p:sp>
        <p:sp>
          <p:nvSpPr>
            <p:cNvPr id="62" name="rc62"/>
            <p:cNvSpPr/>
            <p:nvPr/>
          </p:nvSpPr>
          <p:spPr>
            <a:xfrm>
              <a:off x="4041579" y="3365992"/>
              <a:ext cx="203168" cy="0"/>
            </a:xfrm>
            <a:prstGeom prst="rect">
              <a:avLst/>
            </a:prstGeom>
            <a:solidFill>
              <a:srgbClr val="1CABE2">
                <a:alpha val="100000"/>
              </a:srgbClr>
            </a:solidFill>
          </p:spPr>
          <p:txBody>
            <a:bodyPr/>
            <a:lstStyle/>
            <a:p/>
          </p:txBody>
        </p:sp>
        <p:sp>
          <p:nvSpPr>
            <p:cNvPr id="63" name="rc63"/>
            <p:cNvSpPr/>
            <p:nvPr/>
          </p:nvSpPr>
          <p:spPr>
            <a:xfrm>
              <a:off x="4267321" y="3370122"/>
              <a:ext cx="203168" cy="1315264"/>
            </a:xfrm>
            <a:prstGeom prst="rect">
              <a:avLst/>
            </a:prstGeom>
            <a:solidFill>
              <a:srgbClr val="80BD41">
                <a:alpha val="100000"/>
              </a:srgbClr>
            </a:solidFill>
          </p:spPr>
          <p:txBody>
            <a:bodyPr/>
            <a:lstStyle/>
            <a:p/>
          </p:txBody>
        </p:sp>
        <p:sp>
          <p:nvSpPr>
            <p:cNvPr id="64" name="rc64"/>
            <p:cNvSpPr/>
            <p:nvPr/>
          </p:nvSpPr>
          <p:spPr>
            <a:xfrm>
              <a:off x="4267321" y="3356837"/>
              <a:ext cx="203168" cy="13285"/>
            </a:xfrm>
            <a:prstGeom prst="rect">
              <a:avLst/>
            </a:prstGeom>
            <a:solidFill>
              <a:srgbClr val="0058AB">
                <a:alpha val="100000"/>
              </a:srgbClr>
            </a:solidFill>
          </p:spPr>
          <p:txBody>
            <a:bodyPr/>
            <a:lstStyle/>
            <a:p/>
          </p:txBody>
        </p:sp>
        <p:sp>
          <p:nvSpPr>
            <p:cNvPr id="65" name="rc65"/>
            <p:cNvSpPr/>
            <p:nvPr/>
          </p:nvSpPr>
          <p:spPr>
            <a:xfrm>
              <a:off x="4267321" y="3370122"/>
              <a:ext cx="203168" cy="0"/>
            </a:xfrm>
            <a:prstGeom prst="rect">
              <a:avLst/>
            </a:prstGeom>
            <a:solidFill>
              <a:srgbClr val="1CABE2">
                <a:alpha val="100000"/>
              </a:srgbClr>
            </a:solidFill>
          </p:spPr>
          <p:txBody>
            <a:bodyPr/>
            <a:lstStyle/>
            <a:p/>
          </p:txBody>
        </p:sp>
        <p:sp>
          <p:nvSpPr>
            <p:cNvPr id="66" name="rc66"/>
            <p:cNvSpPr/>
            <p:nvPr/>
          </p:nvSpPr>
          <p:spPr>
            <a:xfrm>
              <a:off x="4493063" y="3372173"/>
              <a:ext cx="203168" cy="1313213"/>
            </a:xfrm>
            <a:prstGeom prst="rect">
              <a:avLst/>
            </a:prstGeom>
            <a:solidFill>
              <a:srgbClr val="80BD41">
                <a:alpha val="100000"/>
              </a:srgbClr>
            </a:solidFill>
          </p:spPr>
          <p:txBody>
            <a:bodyPr/>
            <a:lstStyle/>
            <a:p/>
          </p:txBody>
        </p:sp>
        <p:sp>
          <p:nvSpPr>
            <p:cNvPr id="67" name="rc67"/>
            <p:cNvSpPr/>
            <p:nvPr/>
          </p:nvSpPr>
          <p:spPr>
            <a:xfrm>
              <a:off x="4493063" y="3358907"/>
              <a:ext cx="203168" cy="13265"/>
            </a:xfrm>
            <a:prstGeom prst="rect">
              <a:avLst/>
            </a:prstGeom>
            <a:solidFill>
              <a:srgbClr val="0058AB">
                <a:alpha val="100000"/>
              </a:srgbClr>
            </a:solidFill>
          </p:spPr>
          <p:txBody>
            <a:bodyPr/>
            <a:lstStyle/>
            <a:p/>
          </p:txBody>
        </p:sp>
        <p:sp>
          <p:nvSpPr>
            <p:cNvPr id="68" name="rc68"/>
            <p:cNvSpPr/>
            <p:nvPr/>
          </p:nvSpPr>
          <p:spPr>
            <a:xfrm>
              <a:off x="4493063" y="3372173"/>
              <a:ext cx="203168" cy="0"/>
            </a:xfrm>
            <a:prstGeom prst="rect">
              <a:avLst/>
            </a:prstGeom>
            <a:solidFill>
              <a:srgbClr val="1CABE2">
                <a:alpha val="100000"/>
              </a:srgbClr>
            </a:solidFill>
          </p:spPr>
          <p:txBody>
            <a:bodyPr/>
            <a:lstStyle/>
            <a:p/>
          </p:txBody>
        </p:sp>
        <p:sp>
          <p:nvSpPr>
            <p:cNvPr id="69" name="rc69"/>
            <p:cNvSpPr/>
            <p:nvPr/>
          </p:nvSpPr>
          <p:spPr>
            <a:xfrm>
              <a:off x="4718806" y="3376031"/>
              <a:ext cx="203168" cy="1309355"/>
            </a:xfrm>
            <a:prstGeom prst="rect">
              <a:avLst/>
            </a:prstGeom>
            <a:solidFill>
              <a:srgbClr val="80BD41">
                <a:alpha val="100000"/>
              </a:srgbClr>
            </a:solidFill>
          </p:spPr>
          <p:txBody>
            <a:bodyPr/>
            <a:lstStyle/>
            <a:p/>
          </p:txBody>
        </p:sp>
        <p:sp>
          <p:nvSpPr>
            <p:cNvPr id="70" name="rc70"/>
            <p:cNvSpPr/>
            <p:nvPr/>
          </p:nvSpPr>
          <p:spPr>
            <a:xfrm>
              <a:off x="4718806" y="3362804"/>
              <a:ext cx="203168" cy="13227"/>
            </a:xfrm>
            <a:prstGeom prst="rect">
              <a:avLst/>
            </a:prstGeom>
            <a:solidFill>
              <a:srgbClr val="0058AB">
                <a:alpha val="100000"/>
              </a:srgbClr>
            </a:solidFill>
          </p:spPr>
          <p:txBody>
            <a:bodyPr/>
            <a:lstStyle/>
            <a:p/>
          </p:txBody>
        </p:sp>
        <p:sp>
          <p:nvSpPr>
            <p:cNvPr id="71" name="rc71"/>
            <p:cNvSpPr/>
            <p:nvPr/>
          </p:nvSpPr>
          <p:spPr>
            <a:xfrm>
              <a:off x="4718806" y="3376031"/>
              <a:ext cx="203168" cy="0"/>
            </a:xfrm>
            <a:prstGeom prst="rect">
              <a:avLst/>
            </a:prstGeom>
            <a:solidFill>
              <a:srgbClr val="1CABE2">
                <a:alpha val="100000"/>
              </a:srgbClr>
            </a:solidFill>
          </p:spPr>
          <p:txBody>
            <a:bodyPr/>
            <a:lstStyle/>
            <a:p/>
          </p:txBody>
        </p:sp>
        <p:sp>
          <p:nvSpPr>
            <p:cNvPr id="72" name="rc72"/>
            <p:cNvSpPr/>
            <p:nvPr/>
          </p:nvSpPr>
          <p:spPr>
            <a:xfrm>
              <a:off x="4944548" y="3380628"/>
              <a:ext cx="203168" cy="1304758"/>
            </a:xfrm>
            <a:prstGeom prst="rect">
              <a:avLst/>
            </a:prstGeom>
            <a:solidFill>
              <a:srgbClr val="80BD41">
                <a:alpha val="100000"/>
              </a:srgbClr>
            </a:solidFill>
          </p:spPr>
          <p:txBody>
            <a:bodyPr/>
            <a:lstStyle/>
            <a:p/>
          </p:txBody>
        </p:sp>
        <p:sp>
          <p:nvSpPr>
            <p:cNvPr id="73" name="rc73"/>
            <p:cNvSpPr/>
            <p:nvPr/>
          </p:nvSpPr>
          <p:spPr>
            <a:xfrm>
              <a:off x="4944548" y="3367450"/>
              <a:ext cx="203168" cy="13178"/>
            </a:xfrm>
            <a:prstGeom prst="rect">
              <a:avLst/>
            </a:prstGeom>
            <a:solidFill>
              <a:srgbClr val="0058AB">
                <a:alpha val="100000"/>
              </a:srgbClr>
            </a:solidFill>
          </p:spPr>
          <p:txBody>
            <a:bodyPr/>
            <a:lstStyle/>
            <a:p/>
          </p:txBody>
        </p:sp>
        <p:sp>
          <p:nvSpPr>
            <p:cNvPr id="74" name="rc74"/>
            <p:cNvSpPr/>
            <p:nvPr/>
          </p:nvSpPr>
          <p:spPr>
            <a:xfrm>
              <a:off x="4944548" y="3380628"/>
              <a:ext cx="203168" cy="0"/>
            </a:xfrm>
            <a:prstGeom prst="rect">
              <a:avLst/>
            </a:prstGeom>
            <a:solidFill>
              <a:srgbClr val="1CABE2">
                <a:alpha val="100000"/>
              </a:srgbClr>
            </a:solidFill>
          </p:spPr>
          <p:txBody>
            <a:bodyPr/>
            <a:lstStyle/>
            <a:p/>
          </p:txBody>
        </p:sp>
        <p:sp>
          <p:nvSpPr>
            <p:cNvPr id="75" name="rc75"/>
            <p:cNvSpPr/>
            <p:nvPr/>
          </p:nvSpPr>
          <p:spPr>
            <a:xfrm>
              <a:off x="5170291" y="3387285"/>
              <a:ext cx="203168" cy="1298101"/>
            </a:xfrm>
            <a:prstGeom prst="rect">
              <a:avLst/>
            </a:prstGeom>
            <a:solidFill>
              <a:srgbClr val="80BD41">
                <a:alpha val="100000"/>
              </a:srgbClr>
            </a:solidFill>
          </p:spPr>
          <p:txBody>
            <a:bodyPr/>
            <a:lstStyle/>
            <a:p/>
          </p:txBody>
        </p:sp>
        <p:sp>
          <p:nvSpPr>
            <p:cNvPr id="76" name="rc76"/>
            <p:cNvSpPr/>
            <p:nvPr/>
          </p:nvSpPr>
          <p:spPr>
            <a:xfrm>
              <a:off x="5170291" y="3374175"/>
              <a:ext cx="203168" cy="13110"/>
            </a:xfrm>
            <a:prstGeom prst="rect">
              <a:avLst/>
            </a:prstGeom>
            <a:solidFill>
              <a:srgbClr val="0058AB">
                <a:alpha val="100000"/>
              </a:srgbClr>
            </a:solidFill>
          </p:spPr>
          <p:txBody>
            <a:bodyPr/>
            <a:lstStyle/>
            <a:p/>
          </p:txBody>
        </p:sp>
        <p:sp>
          <p:nvSpPr>
            <p:cNvPr id="77" name="rc77"/>
            <p:cNvSpPr/>
            <p:nvPr/>
          </p:nvSpPr>
          <p:spPr>
            <a:xfrm>
              <a:off x="5170291" y="3387285"/>
              <a:ext cx="203168" cy="0"/>
            </a:xfrm>
            <a:prstGeom prst="rect">
              <a:avLst/>
            </a:prstGeom>
            <a:solidFill>
              <a:srgbClr val="1CABE2">
                <a:alpha val="100000"/>
              </a:srgbClr>
            </a:solidFill>
          </p:spPr>
          <p:txBody>
            <a:bodyPr/>
            <a:lstStyle/>
            <a:p/>
          </p:txBody>
        </p:sp>
        <p:sp>
          <p:nvSpPr>
            <p:cNvPr id="78" name="rc78"/>
            <p:cNvSpPr/>
            <p:nvPr/>
          </p:nvSpPr>
          <p:spPr>
            <a:xfrm>
              <a:off x="5396033" y="3396032"/>
              <a:ext cx="203168" cy="1289354"/>
            </a:xfrm>
            <a:prstGeom prst="rect">
              <a:avLst/>
            </a:prstGeom>
            <a:solidFill>
              <a:srgbClr val="80BD41">
                <a:alpha val="100000"/>
              </a:srgbClr>
            </a:solidFill>
          </p:spPr>
          <p:txBody>
            <a:bodyPr/>
            <a:lstStyle/>
            <a:p/>
          </p:txBody>
        </p:sp>
        <p:sp>
          <p:nvSpPr>
            <p:cNvPr id="79" name="rc79"/>
            <p:cNvSpPr/>
            <p:nvPr/>
          </p:nvSpPr>
          <p:spPr>
            <a:xfrm>
              <a:off x="5396033" y="3383009"/>
              <a:ext cx="203168" cy="13022"/>
            </a:xfrm>
            <a:prstGeom prst="rect">
              <a:avLst/>
            </a:prstGeom>
            <a:solidFill>
              <a:srgbClr val="0058AB">
                <a:alpha val="100000"/>
              </a:srgbClr>
            </a:solidFill>
          </p:spPr>
          <p:txBody>
            <a:bodyPr/>
            <a:lstStyle/>
            <a:p/>
          </p:txBody>
        </p:sp>
        <p:sp>
          <p:nvSpPr>
            <p:cNvPr id="80" name="rc80"/>
            <p:cNvSpPr/>
            <p:nvPr/>
          </p:nvSpPr>
          <p:spPr>
            <a:xfrm>
              <a:off x="5396033" y="3396032"/>
              <a:ext cx="203168" cy="0"/>
            </a:xfrm>
            <a:prstGeom prst="rect">
              <a:avLst/>
            </a:prstGeom>
            <a:solidFill>
              <a:srgbClr val="1CABE2">
                <a:alpha val="100000"/>
              </a:srgbClr>
            </a:solidFill>
          </p:spPr>
          <p:txBody>
            <a:bodyPr/>
            <a:lstStyle/>
            <a:p/>
          </p:txBody>
        </p:sp>
        <p:sp>
          <p:nvSpPr>
            <p:cNvPr id="81" name="rc81"/>
            <p:cNvSpPr/>
            <p:nvPr/>
          </p:nvSpPr>
          <p:spPr>
            <a:xfrm>
              <a:off x="5621775" y="3403311"/>
              <a:ext cx="203168" cy="1282075"/>
            </a:xfrm>
            <a:prstGeom prst="rect">
              <a:avLst/>
            </a:prstGeom>
            <a:solidFill>
              <a:srgbClr val="80BD41">
                <a:alpha val="100000"/>
              </a:srgbClr>
            </a:solidFill>
          </p:spPr>
          <p:txBody>
            <a:bodyPr/>
            <a:lstStyle/>
            <a:p/>
          </p:txBody>
        </p:sp>
        <p:sp>
          <p:nvSpPr>
            <p:cNvPr id="82" name="rc82"/>
            <p:cNvSpPr/>
            <p:nvPr/>
          </p:nvSpPr>
          <p:spPr>
            <a:xfrm>
              <a:off x="5621775" y="3390357"/>
              <a:ext cx="203168" cy="12954"/>
            </a:xfrm>
            <a:prstGeom prst="rect">
              <a:avLst/>
            </a:prstGeom>
            <a:solidFill>
              <a:srgbClr val="0058AB">
                <a:alpha val="100000"/>
              </a:srgbClr>
            </a:solidFill>
          </p:spPr>
          <p:txBody>
            <a:bodyPr/>
            <a:lstStyle/>
            <a:p/>
          </p:txBody>
        </p:sp>
        <p:sp>
          <p:nvSpPr>
            <p:cNvPr id="83" name="rc83"/>
            <p:cNvSpPr/>
            <p:nvPr/>
          </p:nvSpPr>
          <p:spPr>
            <a:xfrm>
              <a:off x="5621775" y="3403311"/>
              <a:ext cx="203168" cy="0"/>
            </a:xfrm>
            <a:prstGeom prst="rect">
              <a:avLst/>
            </a:prstGeom>
            <a:solidFill>
              <a:srgbClr val="1CABE2">
                <a:alpha val="100000"/>
              </a:srgbClr>
            </a:solidFill>
          </p:spPr>
          <p:txBody>
            <a:bodyPr/>
            <a:lstStyle/>
            <a:p/>
          </p:txBody>
        </p:sp>
        <p:sp>
          <p:nvSpPr>
            <p:cNvPr id="84" name="rc84"/>
            <p:cNvSpPr/>
            <p:nvPr/>
          </p:nvSpPr>
          <p:spPr>
            <a:xfrm>
              <a:off x="5847518" y="3408987"/>
              <a:ext cx="203168" cy="1276399"/>
            </a:xfrm>
            <a:prstGeom prst="rect">
              <a:avLst/>
            </a:prstGeom>
            <a:solidFill>
              <a:srgbClr val="80BD41">
                <a:alpha val="100000"/>
              </a:srgbClr>
            </a:solidFill>
          </p:spPr>
          <p:txBody>
            <a:bodyPr/>
            <a:lstStyle/>
            <a:p/>
          </p:txBody>
        </p:sp>
        <p:sp>
          <p:nvSpPr>
            <p:cNvPr id="85" name="rc85"/>
            <p:cNvSpPr/>
            <p:nvPr/>
          </p:nvSpPr>
          <p:spPr>
            <a:xfrm>
              <a:off x="5847518" y="3396091"/>
              <a:ext cx="203168" cy="12896"/>
            </a:xfrm>
            <a:prstGeom prst="rect">
              <a:avLst/>
            </a:prstGeom>
            <a:solidFill>
              <a:srgbClr val="0058AB">
                <a:alpha val="100000"/>
              </a:srgbClr>
            </a:solidFill>
          </p:spPr>
          <p:txBody>
            <a:bodyPr/>
            <a:lstStyle/>
            <a:p/>
          </p:txBody>
        </p:sp>
        <p:sp>
          <p:nvSpPr>
            <p:cNvPr id="86" name="rc86"/>
            <p:cNvSpPr/>
            <p:nvPr/>
          </p:nvSpPr>
          <p:spPr>
            <a:xfrm>
              <a:off x="5847518" y="3408987"/>
              <a:ext cx="203168" cy="0"/>
            </a:xfrm>
            <a:prstGeom prst="rect">
              <a:avLst/>
            </a:prstGeom>
            <a:solidFill>
              <a:srgbClr val="1CABE2">
                <a:alpha val="100000"/>
              </a:srgbClr>
            </a:solidFill>
          </p:spPr>
          <p:txBody>
            <a:bodyPr/>
            <a:lstStyle/>
            <a:p/>
          </p:txBody>
        </p:sp>
        <p:sp>
          <p:nvSpPr>
            <p:cNvPr id="87" name="rc87"/>
            <p:cNvSpPr/>
            <p:nvPr/>
          </p:nvSpPr>
          <p:spPr>
            <a:xfrm>
              <a:off x="6073260" y="3418657"/>
              <a:ext cx="203168" cy="1266729"/>
            </a:xfrm>
            <a:prstGeom prst="rect">
              <a:avLst/>
            </a:prstGeom>
            <a:solidFill>
              <a:srgbClr val="80BD41">
                <a:alpha val="100000"/>
              </a:srgbClr>
            </a:solidFill>
          </p:spPr>
          <p:txBody>
            <a:bodyPr/>
            <a:lstStyle/>
            <a:p/>
          </p:txBody>
        </p:sp>
        <p:sp>
          <p:nvSpPr>
            <p:cNvPr id="88" name="rc88"/>
            <p:cNvSpPr/>
            <p:nvPr/>
          </p:nvSpPr>
          <p:spPr>
            <a:xfrm>
              <a:off x="6073260" y="3405858"/>
              <a:ext cx="203168" cy="12799"/>
            </a:xfrm>
            <a:prstGeom prst="rect">
              <a:avLst/>
            </a:prstGeom>
            <a:solidFill>
              <a:srgbClr val="0058AB">
                <a:alpha val="100000"/>
              </a:srgbClr>
            </a:solidFill>
          </p:spPr>
          <p:txBody>
            <a:bodyPr/>
            <a:lstStyle/>
            <a:p/>
          </p:txBody>
        </p:sp>
        <p:sp>
          <p:nvSpPr>
            <p:cNvPr id="89" name="rc89"/>
            <p:cNvSpPr/>
            <p:nvPr/>
          </p:nvSpPr>
          <p:spPr>
            <a:xfrm>
              <a:off x="6073260" y="3418657"/>
              <a:ext cx="203168" cy="0"/>
            </a:xfrm>
            <a:prstGeom prst="rect">
              <a:avLst/>
            </a:prstGeom>
            <a:solidFill>
              <a:srgbClr val="1CABE2">
                <a:alpha val="100000"/>
              </a:srgbClr>
            </a:solidFill>
          </p:spPr>
          <p:txBody>
            <a:bodyPr/>
            <a:lstStyle/>
            <a:p/>
          </p:txBody>
        </p:sp>
        <p:sp>
          <p:nvSpPr>
            <p:cNvPr id="90" name="rc90"/>
            <p:cNvSpPr/>
            <p:nvPr/>
          </p:nvSpPr>
          <p:spPr>
            <a:xfrm>
              <a:off x="6299002" y="3424139"/>
              <a:ext cx="203168" cy="1261248"/>
            </a:xfrm>
            <a:prstGeom prst="rect">
              <a:avLst/>
            </a:prstGeom>
            <a:solidFill>
              <a:srgbClr val="80BD41">
                <a:alpha val="100000"/>
              </a:srgbClr>
            </a:solidFill>
          </p:spPr>
          <p:txBody>
            <a:bodyPr/>
            <a:lstStyle/>
            <a:p/>
          </p:txBody>
        </p:sp>
        <p:sp>
          <p:nvSpPr>
            <p:cNvPr id="91" name="rc91"/>
            <p:cNvSpPr/>
            <p:nvPr/>
          </p:nvSpPr>
          <p:spPr>
            <a:xfrm>
              <a:off x="6299002" y="3411397"/>
              <a:ext cx="203168" cy="12741"/>
            </a:xfrm>
            <a:prstGeom prst="rect">
              <a:avLst/>
            </a:prstGeom>
            <a:solidFill>
              <a:srgbClr val="0058AB">
                <a:alpha val="100000"/>
              </a:srgbClr>
            </a:solidFill>
          </p:spPr>
          <p:txBody>
            <a:bodyPr/>
            <a:lstStyle/>
            <a:p/>
          </p:txBody>
        </p:sp>
        <p:sp>
          <p:nvSpPr>
            <p:cNvPr id="92" name="rc92"/>
            <p:cNvSpPr/>
            <p:nvPr/>
          </p:nvSpPr>
          <p:spPr>
            <a:xfrm>
              <a:off x="6299002" y="3424139"/>
              <a:ext cx="203168" cy="0"/>
            </a:xfrm>
            <a:prstGeom prst="rect">
              <a:avLst/>
            </a:prstGeom>
            <a:solidFill>
              <a:srgbClr val="1CABE2">
                <a:alpha val="100000"/>
              </a:srgbClr>
            </a:solidFill>
          </p:spPr>
          <p:txBody>
            <a:bodyPr/>
            <a:lstStyle/>
            <a:p/>
          </p:txBody>
        </p:sp>
        <p:sp>
          <p:nvSpPr>
            <p:cNvPr id="93" name="rc93"/>
            <p:cNvSpPr/>
            <p:nvPr/>
          </p:nvSpPr>
          <p:spPr>
            <a:xfrm>
              <a:off x="6524745" y="3426947"/>
              <a:ext cx="203168" cy="1258439"/>
            </a:xfrm>
            <a:prstGeom prst="rect">
              <a:avLst/>
            </a:prstGeom>
            <a:solidFill>
              <a:srgbClr val="80BD41">
                <a:alpha val="100000"/>
              </a:srgbClr>
            </a:solidFill>
          </p:spPr>
          <p:txBody>
            <a:bodyPr/>
            <a:lstStyle/>
            <a:p/>
          </p:txBody>
        </p:sp>
        <p:sp>
          <p:nvSpPr>
            <p:cNvPr id="94" name="rc94"/>
            <p:cNvSpPr/>
            <p:nvPr/>
          </p:nvSpPr>
          <p:spPr>
            <a:xfrm>
              <a:off x="6524745" y="3414235"/>
              <a:ext cx="203168" cy="12712"/>
            </a:xfrm>
            <a:prstGeom prst="rect">
              <a:avLst/>
            </a:prstGeom>
            <a:solidFill>
              <a:srgbClr val="0058AB">
                <a:alpha val="100000"/>
              </a:srgbClr>
            </a:solidFill>
          </p:spPr>
          <p:txBody>
            <a:bodyPr/>
            <a:lstStyle/>
            <a:p/>
          </p:txBody>
        </p:sp>
        <p:sp>
          <p:nvSpPr>
            <p:cNvPr id="95" name="rc95"/>
            <p:cNvSpPr/>
            <p:nvPr/>
          </p:nvSpPr>
          <p:spPr>
            <a:xfrm>
              <a:off x="6524745" y="3426947"/>
              <a:ext cx="203168" cy="0"/>
            </a:xfrm>
            <a:prstGeom prst="rect">
              <a:avLst/>
            </a:prstGeom>
            <a:solidFill>
              <a:srgbClr val="1CABE2">
                <a:alpha val="100000"/>
              </a:srgbClr>
            </a:solidFill>
          </p:spPr>
          <p:txBody>
            <a:bodyPr/>
            <a:lstStyle/>
            <a:p/>
          </p:txBody>
        </p:sp>
        <p:sp>
          <p:nvSpPr>
            <p:cNvPr id="96" name="rc96"/>
            <p:cNvSpPr/>
            <p:nvPr/>
          </p:nvSpPr>
          <p:spPr>
            <a:xfrm>
              <a:off x="6750487" y="3474714"/>
              <a:ext cx="203168" cy="1210672"/>
            </a:xfrm>
            <a:prstGeom prst="rect">
              <a:avLst/>
            </a:prstGeom>
            <a:solidFill>
              <a:srgbClr val="80BD41">
                <a:alpha val="100000"/>
              </a:srgbClr>
            </a:solidFill>
          </p:spPr>
          <p:txBody>
            <a:bodyPr/>
            <a:lstStyle/>
            <a:p/>
          </p:txBody>
        </p:sp>
        <p:sp>
          <p:nvSpPr>
            <p:cNvPr id="97" name="rc97"/>
            <p:cNvSpPr/>
            <p:nvPr/>
          </p:nvSpPr>
          <p:spPr>
            <a:xfrm>
              <a:off x="6750487" y="3410999"/>
              <a:ext cx="203168" cy="63715"/>
            </a:xfrm>
            <a:prstGeom prst="rect">
              <a:avLst/>
            </a:prstGeom>
            <a:solidFill>
              <a:srgbClr val="0058AB">
                <a:alpha val="100000"/>
              </a:srgbClr>
            </a:solidFill>
          </p:spPr>
          <p:txBody>
            <a:bodyPr/>
            <a:lstStyle/>
            <a:p/>
          </p:txBody>
        </p:sp>
        <p:sp>
          <p:nvSpPr>
            <p:cNvPr id="98" name="rc98"/>
            <p:cNvSpPr/>
            <p:nvPr/>
          </p:nvSpPr>
          <p:spPr>
            <a:xfrm>
              <a:off x="6750487" y="3474714"/>
              <a:ext cx="203168" cy="0"/>
            </a:xfrm>
            <a:prstGeom prst="rect">
              <a:avLst/>
            </a:prstGeom>
            <a:solidFill>
              <a:srgbClr val="1CABE2">
                <a:alpha val="100000"/>
              </a:srgbClr>
            </a:solidFill>
          </p:spPr>
          <p:txBody>
            <a:bodyPr/>
            <a:lstStyle/>
            <a:p/>
          </p:txBody>
        </p:sp>
        <p:sp>
          <p:nvSpPr>
            <p:cNvPr id="99" name="rc99"/>
            <p:cNvSpPr/>
            <p:nvPr/>
          </p:nvSpPr>
          <p:spPr>
            <a:xfrm>
              <a:off x="6976229" y="3466940"/>
              <a:ext cx="203168" cy="1218447"/>
            </a:xfrm>
            <a:prstGeom prst="rect">
              <a:avLst/>
            </a:prstGeom>
            <a:solidFill>
              <a:srgbClr val="80BD41">
                <a:alpha val="100000"/>
              </a:srgbClr>
            </a:solidFill>
          </p:spPr>
          <p:txBody>
            <a:bodyPr/>
            <a:lstStyle/>
            <a:p/>
          </p:txBody>
        </p:sp>
        <p:sp>
          <p:nvSpPr>
            <p:cNvPr id="100" name="rc100"/>
            <p:cNvSpPr/>
            <p:nvPr/>
          </p:nvSpPr>
          <p:spPr>
            <a:xfrm>
              <a:off x="6976229" y="3416169"/>
              <a:ext cx="203168" cy="50770"/>
            </a:xfrm>
            <a:prstGeom prst="rect">
              <a:avLst/>
            </a:prstGeom>
            <a:solidFill>
              <a:srgbClr val="0058AB">
                <a:alpha val="100000"/>
              </a:srgbClr>
            </a:solidFill>
          </p:spPr>
          <p:txBody>
            <a:bodyPr/>
            <a:lstStyle/>
            <a:p/>
          </p:txBody>
        </p:sp>
        <p:sp>
          <p:nvSpPr>
            <p:cNvPr id="101" name="rc101"/>
            <p:cNvSpPr/>
            <p:nvPr/>
          </p:nvSpPr>
          <p:spPr>
            <a:xfrm>
              <a:off x="6976229" y="3466940"/>
              <a:ext cx="203168" cy="0"/>
            </a:xfrm>
            <a:prstGeom prst="rect">
              <a:avLst/>
            </a:prstGeom>
            <a:solidFill>
              <a:srgbClr val="1CABE2">
                <a:alpha val="100000"/>
              </a:srgbClr>
            </a:solidFill>
          </p:spPr>
          <p:txBody>
            <a:bodyPr/>
            <a:lstStyle/>
            <a:p/>
          </p:txBody>
        </p:sp>
        <p:sp>
          <p:nvSpPr>
            <p:cNvPr id="102" name="rc102"/>
            <p:cNvSpPr/>
            <p:nvPr/>
          </p:nvSpPr>
          <p:spPr>
            <a:xfrm>
              <a:off x="7201972" y="3421573"/>
              <a:ext cx="203168" cy="33633"/>
            </a:xfrm>
            <a:prstGeom prst="rect">
              <a:avLst/>
            </a:prstGeom>
            <a:solidFill>
              <a:srgbClr val="F26A21">
                <a:alpha val="100000"/>
              </a:srgbClr>
            </a:solidFill>
          </p:spPr>
          <p:txBody>
            <a:bodyPr/>
            <a:lstStyle/>
            <a:p/>
          </p:txBody>
        </p:sp>
        <p:sp>
          <p:nvSpPr>
            <p:cNvPr id="103" name="rc103"/>
            <p:cNvSpPr/>
            <p:nvPr/>
          </p:nvSpPr>
          <p:spPr>
            <a:xfrm>
              <a:off x="7201972" y="3455206"/>
              <a:ext cx="203168" cy="1230180"/>
            </a:xfrm>
            <a:prstGeom prst="rect">
              <a:avLst/>
            </a:prstGeom>
            <a:solidFill>
              <a:srgbClr val="FFC20E">
                <a:alpha val="100000"/>
              </a:srgbClr>
            </a:solidFill>
          </p:spPr>
          <p:txBody>
            <a:bodyPr/>
            <a:lstStyle/>
            <a:p/>
          </p:txBody>
        </p:sp>
        <p:sp>
          <p:nvSpPr>
            <p:cNvPr id="104" name="rc104"/>
            <p:cNvSpPr/>
            <p:nvPr/>
          </p:nvSpPr>
          <p:spPr>
            <a:xfrm>
              <a:off x="7427714" y="3426801"/>
              <a:ext cx="203168" cy="22280"/>
            </a:xfrm>
            <a:prstGeom prst="rect">
              <a:avLst/>
            </a:prstGeom>
            <a:solidFill>
              <a:srgbClr val="F26A21">
                <a:alpha val="100000"/>
              </a:srgbClr>
            </a:solidFill>
          </p:spPr>
          <p:txBody>
            <a:bodyPr/>
            <a:lstStyle/>
            <a:p/>
          </p:txBody>
        </p:sp>
        <p:sp>
          <p:nvSpPr>
            <p:cNvPr id="105" name="rc105"/>
            <p:cNvSpPr/>
            <p:nvPr/>
          </p:nvSpPr>
          <p:spPr>
            <a:xfrm>
              <a:off x="7427714" y="3449082"/>
              <a:ext cx="203168" cy="1236304"/>
            </a:xfrm>
            <a:prstGeom prst="rect">
              <a:avLst/>
            </a:prstGeom>
            <a:solidFill>
              <a:srgbClr val="FFC20E">
                <a:alpha val="100000"/>
              </a:srgbClr>
            </a:solidFill>
          </p:spPr>
          <p:txBody>
            <a:bodyPr/>
            <a:lstStyle/>
            <a:p/>
          </p:txBody>
        </p:sp>
        <p:sp>
          <p:nvSpPr>
            <p:cNvPr id="106" name="rc106"/>
            <p:cNvSpPr/>
            <p:nvPr/>
          </p:nvSpPr>
          <p:spPr>
            <a:xfrm>
              <a:off x="7653457" y="3433653"/>
              <a:ext cx="203168" cy="14760"/>
            </a:xfrm>
            <a:prstGeom prst="rect">
              <a:avLst/>
            </a:prstGeom>
            <a:solidFill>
              <a:srgbClr val="F26A21">
                <a:alpha val="100000"/>
              </a:srgbClr>
            </a:solidFill>
          </p:spPr>
          <p:txBody>
            <a:bodyPr/>
            <a:lstStyle/>
            <a:p/>
          </p:txBody>
        </p:sp>
        <p:sp>
          <p:nvSpPr>
            <p:cNvPr id="107" name="rc107"/>
            <p:cNvSpPr/>
            <p:nvPr/>
          </p:nvSpPr>
          <p:spPr>
            <a:xfrm>
              <a:off x="7653457" y="3448413"/>
              <a:ext cx="203168" cy="1236973"/>
            </a:xfrm>
            <a:prstGeom prst="rect">
              <a:avLst/>
            </a:prstGeom>
            <a:solidFill>
              <a:srgbClr val="FFC20E">
                <a:alpha val="100000"/>
              </a:srgbClr>
            </a:solidFill>
          </p:spPr>
          <p:txBody>
            <a:bodyPr/>
            <a:lstStyle/>
            <a:p/>
          </p:txBody>
        </p:sp>
        <p:sp>
          <p:nvSpPr>
            <p:cNvPr id="108" name="rc108"/>
            <p:cNvSpPr/>
            <p:nvPr/>
          </p:nvSpPr>
          <p:spPr>
            <a:xfrm>
              <a:off x="7879199" y="3440417"/>
              <a:ext cx="203168" cy="9777"/>
            </a:xfrm>
            <a:prstGeom prst="rect">
              <a:avLst/>
            </a:prstGeom>
            <a:solidFill>
              <a:srgbClr val="F26A21">
                <a:alpha val="100000"/>
              </a:srgbClr>
            </a:solidFill>
          </p:spPr>
          <p:txBody>
            <a:bodyPr/>
            <a:lstStyle/>
            <a:p/>
          </p:txBody>
        </p:sp>
        <p:sp>
          <p:nvSpPr>
            <p:cNvPr id="109" name="rc109"/>
            <p:cNvSpPr/>
            <p:nvPr/>
          </p:nvSpPr>
          <p:spPr>
            <a:xfrm>
              <a:off x="7879199" y="3450195"/>
              <a:ext cx="203168" cy="1235191"/>
            </a:xfrm>
            <a:prstGeom prst="rect">
              <a:avLst/>
            </a:prstGeom>
            <a:solidFill>
              <a:srgbClr val="FFC20E">
                <a:alpha val="100000"/>
              </a:srgbClr>
            </a:solidFill>
          </p:spPr>
          <p:txBody>
            <a:bodyPr/>
            <a:lstStyle/>
            <a:p/>
          </p:txBody>
        </p:sp>
        <p:sp>
          <p:nvSpPr>
            <p:cNvPr id="110" name="rc110"/>
            <p:cNvSpPr/>
            <p:nvPr/>
          </p:nvSpPr>
          <p:spPr>
            <a:xfrm>
              <a:off x="8104941" y="3446579"/>
              <a:ext cx="203168" cy="6477"/>
            </a:xfrm>
            <a:prstGeom prst="rect">
              <a:avLst/>
            </a:prstGeom>
            <a:solidFill>
              <a:srgbClr val="F26A21">
                <a:alpha val="100000"/>
              </a:srgbClr>
            </a:solidFill>
          </p:spPr>
          <p:txBody>
            <a:bodyPr/>
            <a:lstStyle/>
            <a:p/>
          </p:txBody>
        </p:sp>
        <p:sp>
          <p:nvSpPr>
            <p:cNvPr id="111" name="rc111"/>
            <p:cNvSpPr/>
            <p:nvPr/>
          </p:nvSpPr>
          <p:spPr>
            <a:xfrm>
              <a:off x="8104941" y="3453056"/>
              <a:ext cx="203168" cy="1232330"/>
            </a:xfrm>
            <a:prstGeom prst="rect">
              <a:avLst/>
            </a:prstGeom>
            <a:solidFill>
              <a:srgbClr val="FFC20E">
                <a:alpha val="100000"/>
              </a:srgbClr>
            </a:solidFill>
          </p:spPr>
          <p:txBody>
            <a:bodyPr/>
            <a:lstStyle/>
            <a:p/>
          </p:txBody>
        </p:sp>
        <p:sp>
          <p:nvSpPr>
            <p:cNvPr id="112" name="pl112"/>
            <p:cNvSpPr/>
            <p:nvPr/>
          </p:nvSpPr>
          <p:spPr>
            <a:xfrm>
              <a:off x="1434255" y="2071041"/>
              <a:ext cx="5643558" cy="501743"/>
            </a:xfrm>
            <a:custGeom>
              <a:avLst/>
              <a:pathLst>
                <a:path w="5643558" h="501743">
                  <a:moveTo>
                    <a:pt x="0" y="52815"/>
                  </a:moveTo>
                  <a:lnTo>
                    <a:pt x="225742" y="184852"/>
                  </a:lnTo>
                  <a:lnTo>
                    <a:pt x="451484" y="290482"/>
                  </a:lnTo>
                  <a:lnTo>
                    <a:pt x="677227" y="343297"/>
                  </a:lnTo>
                  <a:lnTo>
                    <a:pt x="902969" y="501743"/>
                  </a:lnTo>
                  <a:lnTo>
                    <a:pt x="1128711" y="184852"/>
                  </a:lnTo>
                  <a:lnTo>
                    <a:pt x="1354454" y="132037"/>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105630"/>
                  </a:lnTo>
                  <a:lnTo>
                    <a:pt x="5643558" y="79222"/>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71041"/>
              <a:ext cx="5643558" cy="528150"/>
            </a:xfrm>
            <a:custGeom>
              <a:avLst/>
              <a:pathLst>
                <a:path w="5643558" h="528150">
                  <a:moveTo>
                    <a:pt x="0" y="422520"/>
                  </a:moveTo>
                  <a:lnTo>
                    <a:pt x="225742" y="316890"/>
                  </a:lnTo>
                  <a:lnTo>
                    <a:pt x="451484" y="369705"/>
                  </a:lnTo>
                  <a:lnTo>
                    <a:pt x="677227" y="343297"/>
                  </a:lnTo>
                  <a:lnTo>
                    <a:pt x="902969" y="528150"/>
                  </a:lnTo>
                  <a:lnTo>
                    <a:pt x="1128711" y="343297"/>
                  </a:lnTo>
                  <a:lnTo>
                    <a:pt x="1354454" y="290482"/>
                  </a:lnTo>
                  <a:lnTo>
                    <a:pt x="1580196" y="0"/>
                  </a:lnTo>
                  <a:lnTo>
                    <a:pt x="1805938" y="52815"/>
                  </a:lnTo>
                  <a:lnTo>
                    <a:pt x="2031681" y="26407"/>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105630"/>
                  </a:lnTo>
                  <a:lnTo>
                    <a:pt x="5643558" y="7922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700948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136592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249463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7" name="tx127"/>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560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6842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071314" y="5522891"/>
              <a:ext cx="201455" cy="201456"/>
            </a:xfrm>
            <a:prstGeom prst="rect">
              <a:avLst/>
            </a:prstGeom>
            <a:solidFill>
              <a:srgbClr val="80BD41">
                <a:alpha val="100000"/>
              </a:srgbClr>
            </a:solidFill>
          </p:spPr>
          <p:txBody>
            <a:bodyPr/>
            <a:lstStyle/>
            <a:p/>
          </p:txBody>
        </p:sp>
        <p:sp>
          <p:nvSpPr>
            <p:cNvPr id="161" name="rc161"/>
            <p:cNvSpPr/>
            <p:nvPr/>
          </p:nvSpPr>
          <p:spPr>
            <a:xfrm>
              <a:off x="2975038" y="5522891"/>
              <a:ext cx="201456" cy="201456"/>
            </a:xfrm>
            <a:prstGeom prst="rect">
              <a:avLst/>
            </a:prstGeom>
            <a:solidFill>
              <a:srgbClr val="1CABE2">
                <a:alpha val="100000"/>
              </a:srgbClr>
            </a:solidFill>
          </p:spPr>
          <p:txBody>
            <a:bodyPr/>
            <a:lstStyle/>
            <a:p/>
          </p:txBody>
        </p:sp>
        <p:sp>
          <p:nvSpPr>
            <p:cNvPr id="162" name="rc162"/>
            <p:cNvSpPr/>
            <p:nvPr/>
          </p:nvSpPr>
          <p:spPr>
            <a:xfrm>
              <a:off x="4063414" y="5522891"/>
              <a:ext cx="201456" cy="201456"/>
            </a:xfrm>
            <a:prstGeom prst="rect">
              <a:avLst/>
            </a:prstGeom>
            <a:solidFill>
              <a:srgbClr val="0058AB">
                <a:alpha val="100000"/>
              </a:srgbClr>
            </a:solidFill>
          </p:spPr>
          <p:txBody>
            <a:bodyPr/>
            <a:lstStyle/>
            <a:p/>
          </p:txBody>
        </p:sp>
        <p:sp>
          <p:nvSpPr>
            <p:cNvPr id="163" name="rc163"/>
            <p:cNvSpPr/>
            <p:nvPr/>
          </p:nvSpPr>
          <p:spPr>
            <a:xfrm>
              <a:off x="5081939" y="5522891"/>
              <a:ext cx="201456" cy="201456"/>
            </a:xfrm>
            <a:prstGeom prst="rect">
              <a:avLst/>
            </a:prstGeom>
            <a:solidFill>
              <a:srgbClr val="FFC20E">
                <a:alpha val="100000"/>
              </a:srgbClr>
            </a:solidFill>
          </p:spPr>
          <p:txBody>
            <a:bodyPr/>
            <a:lstStyle/>
            <a:p/>
          </p:txBody>
        </p:sp>
        <p:sp>
          <p:nvSpPr>
            <p:cNvPr id="164" name="rc164"/>
            <p:cNvSpPr/>
            <p:nvPr/>
          </p:nvSpPr>
          <p:spPr>
            <a:xfrm>
              <a:off x="7079320" y="5522891"/>
              <a:ext cx="201455" cy="201456"/>
            </a:xfrm>
            <a:prstGeom prst="rect">
              <a:avLst/>
            </a:prstGeom>
            <a:solidFill>
              <a:srgbClr val="F26A21">
                <a:alpha val="100000"/>
              </a:srgbClr>
            </a:solidFill>
          </p:spPr>
          <p:txBody>
            <a:bodyPr/>
            <a:lstStyle/>
            <a:p/>
          </p:txBody>
        </p:sp>
        <p:sp>
          <p:nvSpPr>
            <p:cNvPr id="165" name="tx165"/>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5" name="tx175"/>
            <p:cNvSpPr/>
            <p:nvPr/>
          </p:nvSpPr>
          <p:spPr>
            <a:xfrm>
              <a:off x="983899" y="1513317"/>
              <a:ext cx="84897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Nicaragua</a:t>
              </a:r>
            </a:p>
          </p:txBody>
        </p:sp>
        <p:sp>
          <p:nvSpPr>
            <p:cNvPr id="176" name="tx176"/>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7" name="tx177"/>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relativo a los niños sin ninguna dosis.
Se prevé que Nicaragua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Nicaragua va por buen camino para reducir a la mitad el número de niños que no han recibido ninguna dosis de vacuna de aquí a 2030, pero para mantener este progreso será necesario seguir reforzando los sistemas de vacunación.</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393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309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2806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3246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2952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443637"/>
              <a:ext cx="215906" cy="491759"/>
            </a:xfrm>
            <a:prstGeom prst="rect">
              <a:avLst/>
            </a:prstGeom>
            <a:solidFill>
              <a:srgbClr val="0058AB">
                <a:alpha val="100000"/>
              </a:srgbClr>
            </a:solidFill>
          </p:spPr>
          <p:txBody>
            <a:bodyPr/>
            <a:lstStyle/>
            <a:p/>
          </p:txBody>
        </p:sp>
        <p:sp>
          <p:nvSpPr>
            <p:cNvPr id="39" name="rc39"/>
            <p:cNvSpPr/>
            <p:nvPr/>
          </p:nvSpPr>
          <p:spPr>
            <a:xfrm>
              <a:off x="1530867" y="3645971"/>
              <a:ext cx="215906" cy="1289425"/>
            </a:xfrm>
            <a:prstGeom prst="rect">
              <a:avLst/>
            </a:prstGeom>
            <a:solidFill>
              <a:srgbClr val="0058AB">
                <a:alpha val="100000"/>
              </a:srgbClr>
            </a:solidFill>
          </p:spPr>
          <p:txBody>
            <a:bodyPr/>
            <a:lstStyle/>
            <a:p/>
          </p:txBody>
        </p:sp>
        <p:sp>
          <p:nvSpPr>
            <p:cNvPr id="40" name="rc40"/>
            <p:cNvSpPr/>
            <p:nvPr/>
          </p:nvSpPr>
          <p:spPr>
            <a:xfrm>
              <a:off x="1770763" y="3030069"/>
              <a:ext cx="215906" cy="1905327"/>
            </a:xfrm>
            <a:prstGeom prst="rect">
              <a:avLst/>
            </a:prstGeom>
            <a:solidFill>
              <a:srgbClr val="0058AB">
                <a:alpha val="100000"/>
              </a:srgbClr>
            </a:solidFill>
          </p:spPr>
          <p:txBody>
            <a:bodyPr/>
            <a:lstStyle/>
            <a:p/>
          </p:txBody>
        </p:sp>
        <p:sp>
          <p:nvSpPr>
            <p:cNvPr id="41" name="rc41"/>
            <p:cNvSpPr/>
            <p:nvPr/>
          </p:nvSpPr>
          <p:spPr>
            <a:xfrm>
              <a:off x="2010660" y="2714058"/>
              <a:ext cx="215906" cy="2221338"/>
            </a:xfrm>
            <a:prstGeom prst="rect">
              <a:avLst/>
            </a:prstGeom>
            <a:solidFill>
              <a:srgbClr val="0058AB">
                <a:alpha val="100000"/>
              </a:srgbClr>
            </a:solidFill>
          </p:spPr>
          <p:txBody>
            <a:bodyPr/>
            <a:lstStyle/>
            <a:p/>
          </p:txBody>
        </p:sp>
        <p:sp>
          <p:nvSpPr>
            <p:cNvPr id="42" name="rc42"/>
            <p:cNvSpPr/>
            <p:nvPr/>
          </p:nvSpPr>
          <p:spPr>
            <a:xfrm>
              <a:off x="2250556" y="1752072"/>
              <a:ext cx="215906" cy="3183325"/>
            </a:xfrm>
            <a:prstGeom prst="rect">
              <a:avLst/>
            </a:prstGeom>
            <a:solidFill>
              <a:srgbClr val="0058AB">
                <a:alpha val="100000"/>
              </a:srgbClr>
            </a:solidFill>
          </p:spPr>
          <p:txBody>
            <a:bodyPr/>
            <a:lstStyle/>
            <a:p/>
          </p:txBody>
        </p:sp>
        <p:sp>
          <p:nvSpPr>
            <p:cNvPr id="43" name="rc43"/>
            <p:cNvSpPr/>
            <p:nvPr/>
          </p:nvSpPr>
          <p:spPr>
            <a:xfrm>
              <a:off x="2490453" y="3647295"/>
              <a:ext cx="215906" cy="1288102"/>
            </a:xfrm>
            <a:prstGeom prst="rect">
              <a:avLst/>
            </a:prstGeom>
            <a:solidFill>
              <a:srgbClr val="0058AB">
                <a:alpha val="100000"/>
              </a:srgbClr>
            </a:solidFill>
          </p:spPr>
          <p:txBody>
            <a:bodyPr/>
            <a:lstStyle/>
            <a:p/>
          </p:txBody>
        </p:sp>
        <p:sp>
          <p:nvSpPr>
            <p:cNvPr id="44" name="rc44"/>
            <p:cNvSpPr/>
            <p:nvPr/>
          </p:nvSpPr>
          <p:spPr>
            <a:xfrm>
              <a:off x="2730349" y="3961621"/>
              <a:ext cx="215906" cy="973775"/>
            </a:xfrm>
            <a:prstGeom prst="rect">
              <a:avLst/>
            </a:prstGeom>
            <a:solidFill>
              <a:srgbClr val="0058AB">
                <a:alpha val="100000"/>
              </a:srgbClr>
            </a:solidFill>
          </p:spPr>
          <p:txBody>
            <a:bodyPr/>
            <a:lstStyle/>
            <a:p/>
          </p:txBody>
        </p:sp>
        <p:sp>
          <p:nvSpPr>
            <p:cNvPr id="45" name="rc45"/>
            <p:cNvSpPr/>
            <p:nvPr/>
          </p:nvSpPr>
          <p:spPr>
            <a:xfrm>
              <a:off x="2970245" y="4772279"/>
              <a:ext cx="215906" cy="163117"/>
            </a:xfrm>
            <a:prstGeom prst="rect">
              <a:avLst/>
            </a:prstGeom>
            <a:solidFill>
              <a:srgbClr val="0058AB">
                <a:alpha val="100000"/>
              </a:srgbClr>
            </a:solidFill>
          </p:spPr>
          <p:txBody>
            <a:bodyPr/>
            <a:lstStyle/>
            <a:p/>
          </p:txBody>
        </p:sp>
        <p:sp>
          <p:nvSpPr>
            <p:cNvPr id="46" name="rc46"/>
            <p:cNvSpPr/>
            <p:nvPr/>
          </p:nvSpPr>
          <p:spPr>
            <a:xfrm>
              <a:off x="3210142" y="4771557"/>
              <a:ext cx="215906" cy="163839"/>
            </a:xfrm>
            <a:prstGeom prst="rect">
              <a:avLst/>
            </a:prstGeom>
            <a:solidFill>
              <a:srgbClr val="0058AB">
                <a:alpha val="100000"/>
              </a:srgbClr>
            </a:solidFill>
          </p:spPr>
          <p:txBody>
            <a:bodyPr/>
            <a:lstStyle/>
            <a:p/>
          </p:txBody>
        </p:sp>
        <p:sp>
          <p:nvSpPr>
            <p:cNvPr id="47" name="rc47"/>
            <p:cNvSpPr/>
            <p:nvPr/>
          </p:nvSpPr>
          <p:spPr>
            <a:xfrm>
              <a:off x="3450038" y="4770956"/>
              <a:ext cx="215906" cy="164441"/>
            </a:xfrm>
            <a:prstGeom prst="rect">
              <a:avLst/>
            </a:prstGeom>
            <a:solidFill>
              <a:srgbClr val="0058AB">
                <a:alpha val="100000"/>
              </a:srgbClr>
            </a:solidFill>
          </p:spPr>
          <p:txBody>
            <a:bodyPr/>
            <a:lstStyle/>
            <a:p/>
          </p:txBody>
        </p:sp>
        <p:sp>
          <p:nvSpPr>
            <p:cNvPr id="48" name="rc48"/>
            <p:cNvSpPr/>
            <p:nvPr/>
          </p:nvSpPr>
          <p:spPr>
            <a:xfrm>
              <a:off x="3689935" y="4770354"/>
              <a:ext cx="215906" cy="165042"/>
            </a:xfrm>
            <a:prstGeom prst="rect">
              <a:avLst/>
            </a:prstGeom>
            <a:solidFill>
              <a:srgbClr val="0058AB">
                <a:alpha val="100000"/>
              </a:srgbClr>
            </a:solidFill>
          </p:spPr>
          <p:txBody>
            <a:bodyPr/>
            <a:lstStyle/>
            <a:p/>
          </p:txBody>
        </p:sp>
        <p:sp>
          <p:nvSpPr>
            <p:cNvPr id="49" name="rc49"/>
            <p:cNvSpPr/>
            <p:nvPr/>
          </p:nvSpPr>
          <p:spPr>
            <a:xfrm>
              <a:off x="3929831" y="4770475"/>
              <a:ext cx="215906" cy="164922"/>
            </a:xfrm>
            <a:prstGeom prst="rect">
              <a:avLst/>
            </a:prstGeom>
            <a:solidFill>
              <a:srgbClr val="0058AB">
                <a:alpha val="100000"/>
              </a:srgbClr>
            </a:solidFill>
          </p:spPr>
          <p:txBody>
            <a:bodyPr/>
            <a:lstStyle/>
            <a:p/>
          </p:txBody>
        </p:sp>
        <p:sp>
          <p:nvSpPr>
            <p:cNvPr id="50" name="rc50"/>
            <p:cNvSpPr/>
            <p:nvPr/>
          </p:nvSpPr>
          <p:spPr>
            <a:xfrm>
              <a:off x="4169728" y="4770475"/>
              <a:ext cx="215906" cy="164922"/>
            </a:xfrm>
            <a:prstGeom prst="rect">
              <a:avLst/>
            </a:prstGeom>
            <a:solidFill>
              <a:srgbClr val="0058AB">
                <a:alpha val="100000"/>
              </a:srgbClr>
            </a:solidFill>
          </p:spPr>
          <p:txBody>
            <a:bodyPr/>
            <a:lstStyle/>
            <a:p/>
          </p:txBody>
        </p:sp>
        <p:sp>
          <p:nvSpPr>
            <p:cNvPr id="51" name="rc51"/>
            <p:cNvSpPr/>
            <p:nvPr/>
          </p:nvSpPr>
          <p:spPr>
            <a:xfrm>
              <a:off x="4409624" y="4770956"/>
              <a:ext cx="215906" cy="164441"/>
            </a:xfrm>
            <a:prstGeom prst="rect">
              <a:avLst/>
            </a:prstGeom>
            <a:solidFill>
              <a:srgbClr val="0058AB">
                <a:alpha val="100000"/>
              </a:srgbClr>
            </a:solidFill>
          </p:spPr>
          <p:txBody>
            <a:bodyPr/>
            <a:lstStyle/>
            <a:p/>
          </p:txBody>
        </p:sp>
        <p:sp>
          <p:nvSpPr>
            <p:cNvPr id="52" name="rc52"/>
            <p:cNvSpPr/>
            <p:nvPr/>
          </p:nvSpPr>
          <p:spPr>
            <a:xfrm>
              <a:off x="4649521" y="4771196"/>
              <a:ext cx="215906" cy="164200"/>
            </a:xfrm>
            <a:prstGeom prst="rect">
              <a:avLst/>
            </a:prstGeom>
            <a:solidFill>
              <a:srgbClr val="0058AB">
                <a:alpha val="100000"/>
              </a:srgbClr>
            </a:solidFill>
          </p:spPr>
          <p:txBody>
            <a:bodyPr/>
            <a:lstStyle/>
            <a:p/>
          </p:txBody>
        </p:sp>
        <p:sp>
          <p:nvSpPr>
            <p:cNvPr id="53" name="rc53"/>
            <p:cNvSpPr/>
            <p:nvPr/>
          </p:nvSpPr>
          <p:spPr>
            <a:xfrm>
              <a:off x="4889417" y="4771677"/>
              <a:ext cx="215906" cy="163719"/>
            </a:xfrm>
            <a:prstGeom prst="rect">
              <a:avLst/>
            </a:prstGeom>
            <a:solidFill>
              <a:srgbClr val="0058AB">
                <a:alpha val="100000"/>
              </a:srgbClr>
            </a:solidFill>
          </p:spPr>
          <p:txBody>
            <a:bodyPr/>
            <a:lstStyle/>
            <a:p/>
          </p:txBody>
        </p:sp>
        <p:sp>
          <p:nvSpPr>
            <p:cNvPr id="54" name="rc54"/>
            <p:cNvSpPr/>
            <p:nvPr/>
          </p:nvSpPr>
          <p:spPr>
            <a:xfrm>
              <a:off x="5129313" y="4772279"/>
              <a:ext cx="215906" cy="163117"/>
            </a:xfrm>
            <a:prstGeom prst="rect">
              <a:avLst/>
            </a:prstGeom>
            <a:solidFill>
              <a:srgbClr val="0058AB">
                <a:alpha val="100000"/>
              </a:srgbClr>
            </a:solidFill>
          </p:spPr>
          <p:txBody>
            <a:bodyPr/>
            <a:lstStyle/>
            <a:p/>
          </p:txBody>
        </p:sp>
        <p:sp>
          <p:nvSpPr>
            <p:cNvPr id="55" name="rc55"/>
            <p:cNvSpPr/>
            <p:nvPr/>
          </p:nvSpPr>
          <p:spPr>
            <a:xfrm>
              <a:off x="5369210" y="4773121"/>
              <a:ext cx="215906" cy="162275"/>
            </a:xfrm>
            <a:prstGeom prst="rect">
              <a:avLst/>
            </a:prstGeom>
            <a:solidFill>
              <a:srgbClr val="0058AB">
                <a:alpha val="100000"/>
              </a:srgbClr>
            </a:solidFill>
          </p:spPr>
          <p:txBody>
            <a:bodyPr/>
            <a:lstStyle/>
            <a:p/>
          </p:txBody>
        </p:sp>
        <p:sp>
          <p:nvSpPr>
            <p:cNvPr id="56" name="rc56"/>
            <p:cNvSpPr/>
            <p:nvPr/>
          </p:nvSpPr>
          <p:spPr>
            <a:xfrm>
              <a:off x="5609106" y="4774204"/>
              <a:ext cx="215906" cy="161193"/>
            </a:xfrm>
            <a:prstGeom prst="rect">
              <a:avLst/>
            </a:prstGeom>
            <a:solidFill>
              <a:srgbClr val="0058AB">
                <a:alpha val="100000"/>
              </a:srgbClr>
            </a:solidFill>
          </p:spPr>
          <p:txBody>
            <a:bodyPr/>
            <a:lstStyle/>
            <a:p/>
          </p:txBody>
        </p:sp>
        <p:sp>
          <p:nvSpPr>
            <p:cNvPr id="57" name="rc57"/>
            <p:cNvSpPr/>
            <p:nvPr/>
          </p:nvSpPr>
          <p:spPr>
            <a:xfrm>
              <a:off x="5849003" y="4775046"/>
              <a:ext cx="215906" cy="160351"/>
            </a:xfrm>
            <a:prstGeom prst="rect">
              <a:avLst/>
            </a:prstGeom>
            <a:solidFill>
              <a:srgbClr val="0058AB">
                <a:alpha val="100000"/>
              </a:srgbClr>
            </a:solidFill>
          </p:spPr>
          <p:txBody>
            <a:bodyPr/>
            <a:lstStyle/>
            <a:p/>
          </p:txBody>
        </p:sp>
        <p:sp>
          <p:nvSpPr>
            <p:cNvPr id="58" name="rc58"/>
            <p:cNvSpPr/>
            <p:nvPr/>
          </p:nvSpPr>
          <p:spPr>
            <a:xfrm>
              <a:off x="6088899" y="4775767"/>
              <a:ext cx="215906" cy="159629"/>
            </a:xfrm>
            <a:prstGeom prst="rect">
              <a:avLst/>
            </a:prstGeom>
            <a:solidFill>
              <a:srgbClr val="0058AB">
                <a:alpha val="100000"/>
              </a:srgbClr>
            </a:solidFill>
          </p:spPr>
          <p:txBody>
            <a:bodyPr/>
            <a:lstStyle/>
            <a:p/>
          </p:txBody>
        </p:sp>
        <p:sp>
          <p:nvSpPr>
            <p:cNvPr id="59" name="rc59"/>
            <p:cNvSpPr/>
            <p:nvPr/>
          </p:nvSpPr>
          <p:spPr>
            <a:xfrm>
              <a:off x="6328796" y="4776970"/>
              <a:ext cx="215906" cy="158426"/>
            </a:xfrm>
            <a:prstGeom prst="rect">
              <a:avLst/>
            </a:prstGeom>
            <a:solidFill>
              <a:srgbClr val="0058AB">
                <a:alpha val="100000"/>
              </a:srgbClr>
            </a:solidFill>
          </p:spPr>
          <p:txBody>
            <a:bodyPr/>
            <a:lstStyle/>
            <a:p/>
          </p:txBody>
        </p:sp>
        <p:sp>
          <p:nvSpPr>
            <p:cNvPr id="60" name="rc60"/>
            <p:cNvSpPr/>
            <p:nvPr/>
          </p:nvSpPr>
          <p:spPr>
            <a:xfrm>
              <a:off x="6568692" y="4777692"/>
              <a:ext cx="215906" cy="157704"/>
            </a:xfrm>
            <a:prstGeom prst="rect">
              <a:avLst/>
            </a:prstGeom>
            <a:solidFill>
              <a:srgbClr val="0058AB">
                <a:alpha val="100000"/>
              </a:srgbClr>
            </a:solidFill>
          </p:spPr>
          <p:txBody>
            <a:bodyPr/>
            <a:lstStyle/>
            <a:p/>
          </p:txBody>
        </p:sp>
        <p:sp>
          <p:nvSpPr>
            <p:cNvPr id="61" name="rc61"/>
            <p:cNvSpPr/>
            <p:nvPr/>
          </p:nvSpPr>
          <p:spPr>
            <a:xfrm>
              <a:off x="6808589" y="4778053"/>
              <a:ext cx="215906" cy="157343"/>
            </a:xfrm>
            <a:prstGeom prst="rect">
              <a:avLst/>
            </a:prstGeom>
            <a:solidFill>
              <a:srgbClr val="0058AB">
                <a:alpha val="100000"/>
              </a:srgbClr>
            </a:solidFill>
          </p:spPr>
          <p:txBody>
            <a:bodyPr/>
            <a:lstStyle/>
            <a:p/>
          </p:txBody>
        </p:sp>
        <p:sp>
          <p:nvSpPr>
            <p:cNvPr id="62" name="rc62"/>
            <p:cNvSpPr/>
            <p:nvPr/>
          </p:nvSpPr>
          <p:spPr>
            <a:xfrm>
              <a:off x="7048485" y="4146753"/>
              <a:ext cx="215906" cy="788643"/>
            </a:xfrm>
            <a:prstGeom prst="rect">
              <a:avLst/>
            </a:prstGeom>
            <a:solidFill>
              <a:srgbClr val="0058AB">
                <a:alpha val="100000"/>
              </a:srgbClr>
            </a:solidFill>
          </p:spPr>
          <p:txBody>
            <a:bodyPr/>
            <a:lstStyle/>
            <a:p/>
          </p:txBody>
        </p:sp>
        <p:sp>
          <p:nvSpPr>
            <p:cNvPr id="63" name="rc63"/>
            <p:cNvSpPr/>
            <p:nvPr/>
          </p:nvSpPr>
          <p:spPr>
            <a:xfrm>
              <a:off x="7288381" y="4306984"/>
              <a:ext cx="215906" cy="628412"/>
            </a:xfrm>
            <a:prstGeom prst="rect">
              <a:avLst/>
            </a:prstGeom>
            <a:solidFill>
              <a:srgbClr val="0058AB">
                <a:alpha val="100000"/>
              </a:srgbClr>
            </a:solidFill>
          </p:spPr>
          <p:txBody>
            <a:bodyPr/>
            <a:lstStyle/>
            <a:p/>
          </p:txBody>
        </p:sp>
        <p:sp>
          <p:nvSpPr>
            <p:cNvPr id="64" name="rc64"/>
            <p:cNvSpPr/>
            <p:nvPr/>
          </p:nvSpPr>
          <p:spPr>
            <a:xfrm>
              <a:off x="8487864" y="4855281"/>
              <a:ext cx="215906" cy="80115"/>
            </a:xfrm>
            <a:prstGeom prst="rect">
              <a:avLst/>
            </a:prstGeom>
            <a:solidFill>
              <a:srgbClr val="69DBFF">
                <a:alpha val="100000"/>
              </a:srgbClr>
            </a:solidFill>
          </p:spPr>
          <p:txBody>
            <a:bodyPr/>
            <a:lstStyle/>
            <a:p/>
          </p:txBody>
        </p:sp>
        <p:sp>
          <p:nvSpPr>
            <p:cNvPr id="65" name="pl65"/>
            <p:cNvSpPr/>
            <p:nvPr/>
          </p:nvSpPr>
          <p:spPr>
            <a:xfrm>
              <a:off x="6196853" y="4775046"/>
              <a:ext cx="2398964" cy="80175"/>
            </a:xfrm>
            <a:custGeom>
              <a:avLst/>
              <a:pathLst>
                <a:path w="2398964" h="80175">
                  <a:moveTo>
                    <a:pt x="0" y="0"/>
                  </a:moveTo>
                  <a:lnTo>
                    <a:pt x="239896" y="8017"/>
                  </a:lnTo>
                  <a:lnTo>
                    <a:pt x="479792" y="16035"/>
                  </a:lnTo>
                  <a:lnTo>
                    <a:pt x="719689" y="24052"/>
                  </a:lnTo>
                  <a:lnTo>
                    <a:pt x="959585" y="32070"/>
                  </a:lnTo>
                  <a:lnTo>
                    <a:pt x="1199482" y="40087"/>
                  </a:lnTo>
                  <a:lnTo>
                    <a:pt x="1439378" y="48105"/>
                  </a:lnTo>
                  <a:lnTo>
                    <a:pt x="1679275" y="56122"/>
                  </a:lnTo>
                  <a:lnTo>
                    <a:pt x="1919171" y="64140"/>
                  </a:lnTo>
                  <a:lnTo>
                    <a:pt x="2159067" y="72158"/>
                  </a:lnTo>
                  <a:lnTo>
                    <a:pt x="2398964" y="80175"/>
                  </a:lnTo>
                </a:path>
              </a:pathLst>
            </a:custGeom>
            <a:ln w="13550" cap="flat">
              <a:solidFill>
                <a:srgbClr val="000000">
                  <a:alpha val="100000"/>
                </a:srgbClr>
              </a:solidFill>
              <a:prstDash val="solid"/>
              <a:round/>
            </a:ln>
          </p:spPr>
          <p:txBody>
            <a:bodyPr/>
            <a:lstStyle/>
            <a:p/>
          </p:txBody>
        </p:sp>
        <p:sp>
          <p:nvSpPr>
            <p:cNvPr id="66" name="pt66"/>
            <p:cNvSpPr/>
            <p:nvPr/>
          </p:nvSpPr>
          <p:spPr>
            <a:xfrm>
              <a:off x="6172027" y="4750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758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766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774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782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7903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798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806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8143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8223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8303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7503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4720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p:txBody>
        </p:sp>
        <p:sp>
          <p:nvSpPr>
            <p:cNvPr id="110" name="rc110"/>
            <p:cNvSpPr/>
            <p:nvPr/>
          </p:nvSpPr>
          <p:spPr>
            <a:xfrm>
              <a:off x="4563470" y="5779301"/>
              <a:ext cx="201456" cy="201456"/>
            </a:xfrm>
            <a:prstGeom prst="rect">
              <a:avLst/>
            </a:prstGeom>
            <a:solidFill>
              <a:srgbClr val="69DBFF">
                <a:alpha val="100000"/>
              </a:srgbClr>
            </a:solidFill>
          </p:spPr>
          <p:txBody>
            <a:bodyPr/>
            <a:lstStyle/>
            <a:p/>
          </p:txBody>
        </p:sp>
        <p:sp>
          <p:nvSpPr>
            <p:cNvPr id="111" name="tx111"/>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92006" y="1332102"/>
              <a:ext cx="601072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Nicaragua</a:t>
              </a:r>
            </a:p>
          </p:txBody>
        </p:sp>
        <p:sp>
          <p:nvSpPr>
            <p:cNvPr id="114" name="tx114"/>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5" name="tx115"/>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7" name="tx117"/>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423 % superior al número anual propuesto para alcanzar el objetivo, según una trayectoria lineal de descenso.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423 % el objetivo anual de IA2030, lo que ponía en grave peligro el objetivo para 2030 si no se tomaban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Nicaragua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3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5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7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9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0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33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46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16283"/>
              <a:ext cx="239888" cy="1291738"/>
            </a:xfrm>
            <a:prstGeom prst="rect">
              <a:avLst/>
            </a:prstGeom>
            <a:solidFill>
              <a:srgbClr val="80BD41">
                <a:alpha val="100000"/>
              </a:srgbClr>
            </a:solidFill>
          </p:spPr>
          <p:txBody>
            <a:bodyPr/>
            <a:lstStyle/>
            <a:p/>
          </p:txBody>
        </p:sp>
        <p:sp>
          <p:nvSpPr>
            <p:cNvPr id="28" name="rc28"/>
            <p:cNvSpPr/>
            <p:nvPr/>
          </p:nvSpPr>
          <p:spPr>
            <a:xfrm>
              <a:off x="1296273" y="2976310"/>
              <a:ext cx="239888" cy="39972"/>
            </a:xfrm>
            <a:prstGeom prst="rect">
              <a:avLst/>
            </a:prstGeom>
            <a:solidFill>
              <a:srgbClr val="1CABE2">
                <a:alpha val="100000"/>
              </a:srgbClr>
            </a:solidFill>
          </p:spPr>
          <p:txBody>
            <a:bodyPr/>
            <a:lstStyle/>
            <a:p/>
          </p:txBody>
        </p:sp>
        <p:sp>
          <p:nvSpPr>
            <p:cNvPr id="29" name="rc29"/>
            <p:cNvSpPr/>
            <p:nvPr/>
          </p:nvSpPr>
          <p:spPr>
            <a:xfrm>
              <a:off x="1562816" y="3103363"/>
              <a:ext cx="239888" cy="1204658"/>
            </a:xfrm>
            <a:prstGeom prst="rect">
              <a:avLst/>
            </a:prstGeom>
            <a:solidFill>
              <a:srgbClr val="80BD41">
                <a:alpha val="100000"/>
              </a:srgbClr>
            </a:solidFill>
          </p:spPr>
          <p:txBody>
            <a:bodyPr/>
            <a:lstStyle/>
            <a:p/>
          </p:txBody>
        </p:sp>
        <p:sp>
          <p:nvSpPr>
            <p:cNvPr id="30" name="rc30"/>
            <p:cNvSpPr/>
            <p:nvPr/>
          </p:nvSpPr>
          <p:spPr>
            <a:xfrm>
              <a:off x="1562816" y="2998593"/>
              <a:ext cx="239888" cy="104769"/>
            </a:xfrm>
            <a:prstGeom prst="rect">
              <a:avLst/>
            </a:prstGeom>
            <a:solidFill>
              <a:srgbClr val="1CABE2">
                <a:alpha val="100000"/>
              </a:srgbClr>
            </a:solidFill>
          </p:spPr>
          <p:txBody>
            <a:bodyPr/>
            <a:lstStyle/>
            <a:p/>
          </p:txBody>
        </p:sp>
        <p:sp>
          <p:nvSpPr>
            <p:cNvPr id="31" name="rc31"/>
            <p:cNvSpPr/>
            <p:nvPr/>
          </p:nvSpPr>
          <p:spPr>
            <a:xfrm>
              <a:off x="1829360" y="3172851"/>
              <a:ext cx="239888" cy="1135170"/>
            </a:xfrm>
            <a:prstGeom prst="rect">
              <a:avLst/>
            </a:prstGeom>
            <a:solidFill>
              <a:srgbClr val="80BD41">
                <a:alpha val="100000"/>
              </a:srgbClr>
            </a:solidFill>
          </p:spPr>
          <p:txBody>
            <a:bodyPr/>
            <a:lstStyle/>
            <a:p/>
          </p:txBody>
        </p:sp>
        <p:sp>
          <p:nvSpPr>
            <p:cNvPr id="32" name="rc32"/>
            <p:cNvSpPr/>
            <p:nvPr/>
          </p:nvSpPr>
          <p:spPr>
            <a:xfrm>
              <a:off x="1829360" y="3018042"/>
              <a:ext cx="239888" cy="154809"/>
            </a:xfrm>
            <a:prstGeom prst="rect">
              <a:avLst/>
            </a:prstGeom>
            <a:solidFill>
              <a:srgbClr val="1CABE2">
                <a:alpha val="100000"/>
              </a:srgbClr>
            </a:solidFill>
          </p:spPr>
          <p:txBody>
            <a:bodyPr/>
            <a:lstStyle/>
            <a:p/>
          </p:txBody>
        </p:sp>
        <p:sp>
          <p:nvSpPr>
            <p:cNvPr id="33" name="rc33"/>
            <p:cNvSpPr/>
            <p:nvPr/>
          </p:nvSpPr>
          <p:spPr>
            <a:xfrm>
              <a:off x="2095903" y="3199434"/>
              <a:ext cx="239888" cy="1108586"/>
            </a:xfrm>
            <a:prstGeom prst="rect">
              <a:avLst/>
            </a:prstGeom>
            <a:solidFill>
              <a:srgbClr val="80BD41">
                <a:alpha val="100000"/>
              </a:srgbClr>
            </a:solidFill>
          </p:spPr>
          <p:txBody>
            <a:bodyPr/>
            <a:lstStyle/>
            <a:p/>
          </p:txBody>
        </p:sp>
        <p:sp>
          <p:nvSpPr>
            <p:cNvPr id="34" name="rc34"/>
            <p:cNvSpPr/>
            <p:nvPr/>
          </p:nvSpPr>
          <p:spPr>
            <a:xfrm>
              <a:off x="2095903" y="3018921"/>
              <a:ext cx="239888" cy="180513"/>
            </a:xfrm>
            <a:prstGeom prst="rect">
              <a:avLst/>
            </a:prstGeom>
            <a:solidFill>
              <a:srgbClr val="1CABE2">
                <a:alpha val="100000"/>
              </a:srgbClr>
            </a:solidFill>
          </p:spPr>
          <p:txBody>
            <a:bodyPr/>
            <a:lstStyle/>
            <a:p/>
          </p:txBody>
        </p:sp>
        <p:sp>
          <p:nvSpPr>
            <p:cNvPr id="35" name="rc35"/>
            <p:cNvSpPr/>
            <p:nvPr/>
          </p:nvSpPr>
          <p:spPr>
            <a:xfrm>
              <a:off x="2362446" y="3273516"/>
              <a:ext cx="239888" cy="1034505"/>
            </a:xfrm>
            <a:prstGeom prst="rect">
              <a:avLst/>
            </a:prstGeom>
            <a:solidFill>
              <a:srgbClr val="80BD41">
                <a:alpha val="100000"/>
              </a:srgbClr>
            </a:solidFill>
          </p:spPr>
          <p:txBody>
            <a:bodyPr/>
            <a:lstStyle/>
            <a:p/>
          </p:txBody>
        </p:sp>
        <p:sp>
          <p:nvSpPr>
            <p:cNvPr id="36" name="rc36"/>
            <p:cNvSpPr/>
            <p:nvPr/>
          </p:nvSpPr>
          <p:spPr>
            <a:xfrm>
              <a:off x="2362446" y="3014914"/>
              <a:ext cx="239888" cy="258601"/>
            </a:xfrm>
            <a:prstGeom prst="rect">
              <a:avLst/>
            </a:prstGeom>
            <a:solidFill>
              <a:srgbClr val="1CABE2">
                <a:alpha val="100000"/>
              </a:srgbClr>
            </a:solidFill>
          </p:spPr>
          <p:txBody>
            <a:bodyPr/>
            <a:lstStyle/>
            <a:p/>
          </p:txBody>
        </p:sp>
        <p:sp>
          <p:nvSpPr>
            <p:cNvPr id="37" name="rc37"/>
            <p:cNvSpPr/>
            <p:nvPr/>
          </p:nvSpPr>
          <p:spPr>
            <a:xfrm>
              <a:off x="2628989" y="3104536"/>
              <a:ext cx="239888" cy="1203485"/>
            </a:xfrm>
            <a:prstGeom prst="rect">
              <a:avLst/>
            </a:prstGeom>
            <a:solidFill>
              <a:srgbClr val="80BD41">
                <a:alpha val="100000"/>
              </a:srgbClr>
            </a:solidFill>
          </p:spPr>
          <p:txBody>
            <a:bodyPr/>
            <a:lstStyle/>
            <a:p/>
          </p:txBody>
        </p:sp>
        <p:sp>
          <p:nvSpPr>
            <p:cNvPr id="38" name="rc38"/>
            <p:cNvSpPr/>
            <p:nvPr/>
          </p:nvSpPr>
          <p:spPr>
            <a:xfrm>
              <a:off x="2628989" y="2999863"/>
              <a:ext cx="239888" cy="104672"/>
            </a:xfrm>
            <a:prstGeom prst="rect">
              <a:avLst/>
            </a:prstGeom>
            <a:solidFill>
              <a:srgbClr val="1CABE2">
                <a:alpha val="100000"/>
              </a:srgbClr>
            </a:solidFill>
          </p:spPr>
          <p:txBody>
            <a:bodyPr/>
            <a:lstStyle/>
            <a:p/>
          </p:txBody>
        </p:sp>
        <p:sp>
          <p:nvSpPr>
            <p:cNvPr id="39" name="rc39"/>
            <p:cNvSpPr/>
            <p:nvPr/>
          </p:nvSpPr>
          <p:spPr>
            <a:xfrm>
              <a:off x="2895532" y="3068472"/>
              <a:ext cx="239888" cy="1239549"/>
            </a:xfrm>
            <a:prstGeom prst="rect">
              <a:avLst/>
            </a:prstGeom>
            <a:solidFill>
              <a:srgbClr val="80BD41">
                <a:alpha val="100000"/>
              </a:srgbClr>
            </a:solidFill>
          </p:spPr>
          <p:txBody>
            <a:bodyPr/>
            <a:lstStyle/>
            <a:p/>
          </p:txBody>
        </p:sp>
        <p:sp>
          <p:nvSpPr>
            <p:cNvPr id="40" name="rc40"/>
            <p:cNvSpPr/>
            <p:nvPr/>
          </p:nvSpPr>
          <p:spPr>
            <a:xfrm>
              <a:off x="2895532" y="2989308"/>
              <a:ext cx="239888" cy="79163"/>
            </a:xfrm>
            <a:prstGeom prst="rect">
              <a:avLst/>
            </a:prstGeom>
            <a:solidFill>
              <a:srgbClr val="1CABE2">
                <a:alpha val="100000"/>
              </a:srgbClr>
            </a:solidFill>
          </p:spPr>
          <p:txBody>
            <a:bodyPr/>
            <a:lstStyle/>
            <a:p/>
          </p:txBody>
        </p:sp>
        <p:sp>
          <p:nvSpPr>
            <p:cNvPr id="41" name="rc41"/>
            <p:cNvSpPr/>
            <p:nvPr/>
          </p:nvSpPr>
          <p:spPr>
            <a:xfrm>
              <a:off x="3162075" y="2995759"/>
              <a:ext cx="239888" cy="1312262"/>
            </a:xfrm>
            <a:prstGeom prst="rect">
              <a:avLst/>
            </a:prstGeom>
            <a:solidFill>
              <a:srgbClr val="80BD41">
                <a:alpha val="100000"/>
              </a:srgbClr>
            </a:solidFill>
          </p:spPr>
          <p:txBody>
            <a:bodyPr/>
            <a:lstStyle/>
            <a:p/>
          </p:txBody>
        </p:sp>
        <p:sp>
          <p:nvSpPr>
            <p:cNvPr id="42" name="rc42"/>
            <p:cNvSpPr/>
            <p:nvPr/>
          </p:nvSpPr>
          <p:spPr>
            <a:xfrm>
              <a:off x="3162075" y="2982467"/>
              <a:ext cx="239888" cy="13291"/>
            </a:xfrm>
            <a:prstGeom prst="rect">
              <a:avLst/>
            </a:prstGeom>
            <a:solidFill>
              <a:srgbClr val="1CABE2">
                <a:alpha val="100000"/>
              </a:srgbClr>
            </a:solidFill>
          </p:spPr>
          <p:txBody>
            <a:bodyPr/>
            <a:lstStyle/>
            <a:p/>
          </p:txBody>
        </p:sp>
        <p:sp>
          <p:nvSpPr>
            <p:cNvPr id="43" name="rc43"/>
            <p:cNvSpPr/>
            <p:nvPr/>
          </p:nvSpPr>
          <p:spPr>
            <a:xfrm>
              <a:off x="3428618" y="2990481"/>
              <a:ext cx="239888" cy="1317540"/>
            </a:xfrm>
            <a:prstGeom prst="rect">
              <a:avLst/>
            </a:prstGeom>
            <a:solidFill>
              <a:srgbClr val="80BD41">
                <a:alpha val="100000"/>
              </a:srgbClr>
            </a:solidFill>
          </p:spPr>
          <p:txBody>
            <a:bodyPr/>
            <a:lstStyle/>
            <a:p/>
          </p:txBody>
        </p:sp>
        <p:sp>
          <p:nvSpPr>
            <p:cNvPr id="44" name="rc44"/>
            <p:cNvSpPr/>
            <p:nvPr/>
          </p:nvSpPr>
          <p:spPr>
            <a:xfrm>
              <a:off x="3428618" y="2977189"/>
              <a:ext cx="239888" cy="13291"/>
            </a:xfrm>
            <a:prstGeom prst="rect">
              <a:avLst/>
            </a:prstGeom>
            <a:solidFill>
              <a:srgbClr val="1CABE2">
                <a:alpha val="100000"/>
              </a:srgbClr>
            </a:solidFill>
          </p:spPr>
          <p:txBody>
            <a:bodyPr/>
            <a:lstStyle/>
            <a:p/>
          </p:txBody>
        </p:sp>
        <p:sp>
          <p:nvSpPr>
            <p:cNvPr id="45" name="rc45"/>
            <p:cNvSpPr/>
            <p:nvPr/>
          </p:nvSpPr>
          <p:spPr>
            <a:xfrm>
              <a:off x="3695161" y="2985497"/>
              <a:ext cx="239888" cy="1322524"/>
            </a:xfrm>
            <a:prstGeom prst="rect">
              <a:avLst/>
            </a:prstGeom>
            <a:solidFill>
              <a:srgbClr val="80BD41">
                <a:alpha val="100000"/>
              </a:srgbClr>
            </a:solidFill>
          </p:spPr>
          <p:txBody>
            <a:bodyPr/>
            <a:lstStyle/>
            <a:p/>
          </p:txBody>
        </p:sp>
        <p:sp>
          <p:nvSpPr>
            <p:cNvPr id="46" name="rc46"/>
            <p:cNvSpPr/>
            <p:nvPr/>
          </p:nvSpPr>
          <p:spPr>
            <a:xfrm>
              <a:off x="3695161" y="2972107"/>
              <a:ext cx="239888" cy="13389"/>
            </a:xfrm>
            <a:prstGeom prst="rect">
              <a:avLst/>
            </a:prstGeom>
            <a:solidFill>
              <a:srgbClr val="1CABE2">
                <a:alpha val="100000"/>
              </a:srgbClr>
            </a:solidFill>
          </p:spPr>
          <p:txBody>
            <a:bodyPr/>
            <a:lstStyle/>
            <a:p/>
          </p:txBody>
        </p:sp>
        <p:sp>
          <p:nvSpPr>
            <p:cNvPr id="47" name="rc47"/>
            <p:cNvSpPr/>
            <p:nvPr/>
          </p:nvSpPr>
          <p:spPr>
            <a:xfrm>
              <a:off x="3961705" y="2980219"/>
              <a:ext cx="239888" cy="1327802"/>
            </a:xfrm>
            <a:prstGeom prst="rect">
              <a:avLst/>
            </a:prstGeom>
            <a:solidFill>
              <a:srgbClr val="80BD41">
                <a:alpha val="100000"/>
              </a:srgbClr>
            </a:solidFill>
          </p:spPr>
          <p:txBody>
            <a:bodyPr/>
            <a:lstStyle/>
            <a:p/>
          </p:txBody>
        </p:sp>
        <p:sp>
          <p:nvSpPr>
            <p:cNvPr id="48" name="rc48"/>
            <p:cNvSpPr/>
            <p:nvPr/>
          </p:nvSpPr>
          <p:spPr>
            <a:xfrm>
              <a:off x="3961705" y="2966830"/>
              <a:ext cx="239888" cy="13389"/>
            </a:xfrm>
            <a:prstGeom prst="rect">
              <a:avLst/>
            </a:prstGeom>
            <a:solidFill>
              <a:srgbClr val="1CABE2">
                <a:alpha val="100000"/>
              </a:srgbClr>
            </a:solidFill>
          </p:spPr>
          <p:txBody>
            <a:bodyPr/>
            <a:lstStyle/>
            <a:p/>
          </p:txBody>
        </p:sp>
        <p:sp>
          <p:nvSpPr>
            <p:cNvPr id="49" name="rc49"/>
            <p:cNvSpPr/>
            <p:nvPr/>
          </p:nvSpPr>
          <p:spPr>
            <a:xfrm>
              <a:off x="4228248" y="2981587"/>
              <a:ext cx="239888" cy="1326433"/>
            </a:xfrm>
            <a:prstGeom prst="rect">
              <a:avLst/>
            </a:prstGeom>
            <a:solidFill>
              <a:srgbClr val="80BD41">
                <a:alpha val="100000"/>
              </a:srgbClr>
            </a:solidFill>
          </p:spPr>
          <p:txBody>
            <a:bodyPr/>
            <a:lstStyle/>
            <a:p/>
          </p:txBody>
        </p:sp>
        <p:sp>
          <p:nvSpPr>
            <p:cNvPr id="50" name="rc50"/>
            <p:cNvSpPr/>
            <p:nvPr/>
          </p:nvSpPr>
          <p:spPr>
            <a:xfrm>
              <a:off x="4228248" y="2968198"/>
              <a:ext cx="239888" cy="13389"/>
            </a:xfrm>
            <a:prstGeom prst="rect">
              <a:avLst/>
            </a:prstGeom>
            <a:solidFill>
              <a:srgbClr val="1CABE2">
                <a:alpha val="100000"/>
              </a:srgbClr>
            </a:solidFill>
          </p:spPr>
          <p:txBody>
            <a:bodyPr/>
            <a:lstStyle/>
            <a:p/>
          </p:txBody>
        </p:sp>
        <p:sp>
          <p:nvSpPr>
            <p:cNvPr id="51" name="rc51"/>
            <p:cNvSpPr/>
            <p:nvPr/>
          </p:nvSpPr>
          <p:spPr>
            <a:xfrm>
              <a:off x="4494791" y="2981196"/>
              <a:ext cx="239888" cy="1326824"/>
            </a:xfrm>
            <a:prstGeom prst="rect">
              <a:avLst/>
            </a:prstGeom>
            <a:solidFill>
              <a:srgbClr val="80BD41">
                <a:alpha val="100000"/>
              </a:srgbClr>
            </a:solidFill>
          </p:spPr>
          <p:txBody>
            <a:bodyPr/>
            <a:lstStyle/>
            <a:p/>
          </p:txBody>
        </p:sp>
        <p:sp>
          <p:nvSpPr>
            <p:cNvPr id="52" name="rc52"/>
            <p:cNvSpPr/>
            <p:nvPr/>
          </p:nvSpPr>
          <p:spPr>
            <a:xfrm>
              <a:off x="4494791" y="2967807"/>
              <a:ext cx="239888" cy="13389"/>
            </a:xfrm>
            <a:prstGeom prst="rect">
              <a:avLst/>
            </a:prstGeom>
            <a:solidFill>
              <a:srgbClr val="1CABE2">
                <a:alpha val="100000"/>
              </a:srgbClr>
            </a:solidFill>
          </p:spPr>
          <p:txBody>
            <a:bodyPr/>
            <a:lstStyle/>
            <a:p/>
          </p:txBody>
        </p:sp>
        <p:sp>
          <p:nvSpPr>
            <p:cNvPr id="53" name="rc53"/>
            <p:cNvSpPr/>
            <p:nvPr/>
          </p:nvSpPr>
          <p:spPr>
            <a:xfrm>
              <a:off x="4761334" y="2985399"/>
              <a:ext cx="239888" cy="1322622"/>
            </a:xfrm>
            <a:prstGeom prst="rect">
              <a:avLst/>
            </a:prstGeom>
            <a:solidFill>
              <a:srgbClr val="80BD41">
                <a:alpha val="100000"/>
              </a:srgbClr>
            </a:solidFill>
          </p:spPr>
          <p:txBody>
            <a:bodyPr/>
            <a:lstStyle/>
            <a:p/>
          </p:txBody>
        </p:sp>
        <p:sp>
          <p:nvSpPr>
            <p:cNvPr id="54" name="rc54"/>
            <p:cNvSpPr/>
            <p:nvPr/>
          </p:nvSpPr>
          <p:spPr>
            <a:xfrm>
              <a:off x="4761334" y="2972009"/>
              <a:ext cx="239888" cy="13389"/>
            </a:xfrm>
            <a:prstGeom prst="rect">
              <a:avLst/>
            </a:prstGeom>
            <a:solidFill>
              <a:srgbClr val="1CABE2">
                <a:alpha val="100000"/>
              </a:srgbClr>
            </a:solidFill>
          </p:spPr>
          <p:txBody>
            <a:bodyPr/>
            <a:lstStyle/>
            <a:p/>
          </p:txBody>
        </p:sp>
        <p:sp>
          <p:nvSpPr>
            <p:cNvPr id="55" name="rc55"/>
            <p:cNvSpPr/>
            <p:nvPr/>
          </p:nvSpPr>
          <p:spPr>
            <a:xfrm>
              <a:off x="5027877" y="2987451"/>
              <a:ext cx="239888" cy="1320569"/>
            </a:xfrm>
            <a:prstGeom prst="rect">
              <a:avLst/>
            </a:prstGeom>
            <a:solidFill>
              <a:srgbClr val="80BD41">
                <a:alpha val="100000"/>
              </a:srgbClr>
            </a:solidFill>
          </p:spPr>
          <p:txBody>
            <a:bodyPr/>
            <a:lstStyle/>
            <a:p/>
          </p:txBody>
        </p:sp>
        <p:sp>
          <p:nvSpPr>
            <p:cNvPr id="56" name="rc56"/>
            <p:cNvSpPr/>
            <p:nvPr/>
          </p:nvSpPr>
          <p:spPr>
            <a:xfrm>
              <a:off x="5027877" y="2974160"/>
              <a:ext cx="239888" cy="13291"/>
            </a:xfrm>
            <a:prstGeom prst="rect">
              <a:avLst/>
            </a:prstGeom>
            <a:solidFill>
              <a:srgbClr val="1CABE2">
                <a:alpha val="100000"/>
              </a:srgbClr>
            </a:solidFill>
          </p:spPr>
          <p:txBody>
            <a:bodyPr/>
            <a:lstStyle/>
            <a:p/>
          </p:txBody>
        </p:sp>
        <p:sp>
          <p:nvSpPr>
            <p:cNvPr id="57" name="rc57"/>
            <p:cNvSpPr/>
            <p:nvPr/>
          </p:nvSpPr>
          <p:spPr>
            <a:xfrm>
              <a:off x="5294420" y="2991263"/>
              <a:ext cx="239888" cy="1316758"/>
            </a:xfrm>
            <a:prstGeom prst="rect">
              <a:avLst/>
            </a:prstGeom>
            <a:solidFill>
              <a:srgbClr val="80BD41">
                <a:alpha val="100000"/>
              </a:srgbClr>
            </a:solidFill>
          </p:spPr>
          <p:txBody>
            <a:bodyPr/>
            <a:lstStyle/>
            <a:p/>
          </p:txBody>
        </p:sp>
        <p:sp>
          <p:nvSpPr>
            <p:cNvPr id="58" name="rc58"/>
            <p:cNvSpPr/>
            <p:nvPr/>
          </p:nvSpPr>
          <p:spPr>
            <a:xfrm>
              <a:off x="5294420" y="2977971"/>
              <a:ext cx="239888" cy="13291"/>
            </a:xfrm>
            <a:prstGeom prst="rect">
              <a:avLst/>
            </a:prstGeom>
            <a:solidFill>
              <a:srgbClr val="1CABE2">
                <a:alpha val="100000"/>
              </a:srgbClr>
            </a:solidFill>
          </p:spPr>
          <p:txBody>
            <a:bodyPr/>
            <a:lstStyle/>
            <a:p/>
          </p:txBody>
        </p:sp>
        <p:sp>
          <p:nvSpPr>
            <p:cNvPr id="59" name="rc59"/>
            <p:cNvSpPr/>
            <p:nvPr/>
          </p:nvSpPr>
          <p:spPr>
            <a:xfrm>
              <a:off x="5560963" y="2995954"/>
              <a:ext cx="239888" cy="1312067"/>
            </a:xfrm>
            <a:prstGeom prst="rect">
              <a:avLst/>
            </a:prstGeom>
            <a:solidFill>
              <a:srgbClr val="80BD41">
                <a:alpha val="100000"/>
              </a:srgbClr>
            </a:solidFill>
          </p:spPr>
          <p:txBody>
            <a:bodyPr/>
            <a:lstStyle/>
            <a:p/>
          </p:txBody>
        </p:sp>
        <p:sp>
          <p:nvSpPr>
            <p:cNvPr id="60" name="rc60"/>
            <p:cNvSpPr/>
            <p:nvPr/>
          </p:nvSpPr>
          <p:spPr>
            <a:xfrm>
              <a:off x="5560963" y="2982662"/>
              <a:ext cx="239888" cy="13291"/>
            </a:xfrm>
            <a:prstGeom prst="rect">
              <a:avLst/>
            </a:prstGeom>
            <a:solidFill>
              <a:srgbClr val="1CABE2">
                <a:alpha val="100000"/>
              </a:srgbClr>
            </a:solidFill>
          </p:spPr>
          <p:txBody>
            <a:bodyPr/>
            <a:lstStyle/>
            <a:p/>
          </p:txBody>
        </p:sp>
        <p:sp>
          <p:nvSpPr>
            <p:cNvPr id="61" name="rc61"/>
            <p:cNvSpPr/>
            <p:nvPr/>
          </p:nvSpPr>
          <p:spPr>
            <a:xfrm>
              <a:off x="5827506" y="3002600"/>
              <a:ext cx="239888" cy="1305421"/>
            </a:xfrm>
            <a:prstGeom prst="rect">
              <a:avLst/>
            </a:prstGeom>
            <a:solidFill>
              <a:srgbClr val="80BD41">
                <a:alpha val="100000"/>
              </a:srgbClr>
            </a:solidFill>
          </p:spPr>
          <p:txBody>
            <a:bodyPr/>
            <a:lstStyle/>
            <a:p/>
          </p:txBody>
        </p:sp>
        <p:sp>
          <p:nvSpPr>
            <p:cNvPr id="62" name="rc62"/>
            <p:cNvSpPr/>
            <p:nvPr/>
          </p:nvSpPr>
          <p:spPr>
            <a:xfrm>
              <a:off x="5827506" y="2989406"/>
              <a:ext cx="239888" cy="13193"/>
            </a:xfrm>
            <a:prstGeom prst="rect">
              <a:avLst/>
            </a:prstGeom>
            <a:solidFill>
              <a:srgbClr val="1CABE2">
                <a:alpha val="100000"/>
              </a:srgbClr>
            </a:solidFill>
          </p:spPr>
          <p:txBody>
            <a:bodyPr/>
            <a:lstStyle/>
            <a:p/>
          </p:txBody>
        </p:sp>
        <p:sp>
          <p:nvSpPr>
            <p:cNvPr id="63" name="rc63"/>
            <p:cNvSpPr/>
            <p:nvPr/>
          </p:nvSpPr>
          <p:spPr>
            <a:xfrm>
              <a:off x="6094049" y="3011396"/>
              <a:ext cx="239888" cy="1296625"/>
            </a:xfrm>
            <a:prstGeom prst="rect">
              <a:avLst/>
            </a:prstGeom>
            <a:solidFill>
              <a:srgbClr val="80BD41">
                <a:alpha val="100000"/>
              </a:srgbClr>
            </a:solidFill>
          </p:spPr>
          <p:txBody>
            <a:bodyPr/>
            <a:lstStyle/>
            <a:p/>
          </p:txBody>
        </p:sp>
        <p:sp>
          <p:nvSpPr>
            <p:cNvPr id="64" name="rc64"/>
            <p:cNvSpPr/>
            <p:nvPr/>
          </p:nvSpPr>
          <p:spPr>
            <a:xfrm>
              <a:off x="6094049" y="2998300"/>
              <a:ext cx="239888" cy="13096"/>
            </a:xfrm>
            <a:prstGeom prst="rect">
              <a:avLst/>
            </a:prstGeom>
            <a:solidFill>
              <a:srgbClr val="1CABE2">
                <a:alpha val="100000"/>
              </a:srgbClr>
            </a:solidFill>
          </p:spPr>
          <p:txBody>
            <a:bodyPr/>
            <a:lstStyle/>
            <a:p/>
          </p:txBody>
        </p:sp>
        <p:sp>
          <p:nvSpPr>
            <p:cNvPr id="65" name="rc65"/>
            <p:cNvSpPr/>
            <p:nvPr/>
          </p:nvSpPr>
          <p:spPr>
            <a:xfrm>
              <a:off x="6360593" y="3018726"/>
              <a:ext cx="239888" cy="1289295"/>
            </a:xfrm>
            <a:prstGeom prst="rect">
              <a:avLst/>
            </a:prstGeom>
            <a:solidFill>
              <a:srgbClr val="80BD41">
                <a:alpha val="100000"/>
              </a:srgbClr>
            </a:solidFill>
          </p:spPr>
          <p:txBody>
            <a:bodyPr/>
            <a:lstStyle/>
            <a:p/>
          </p:txBody>
        </p:sp>
        <p:sp>
          <p:nvSpPr>
            <p:cNvPr id="66" name="rc66"/>
            <p:cNvSpPr/>
            <p:nvPr/>
          </p:nvSpPr>
          <p:spPr>
            <a:xfrm>
              <a:off x="6360593" y="3005727"/>
              <a:ext cx="239888" cy="12998"/>
            </a:xfrm>
            <a:prstGeom prst="rect">
              <a:avLst/>
            </a:prstGeom>
            <a:solidFill>
              <a:srgbClr val="1CABE2">
                <a:alpha val="100000"/>
              </a:srgbClr>
            </a:solidFill>
          </p:spPr>
          <p:txBody>
            <a:bodyPr/>
            <a:lstStyle/>
            <a:p/>
          </p:txBody>
        </p:sp>
        <p:sp>
          <p:nvSpPr>
            <p:cNvPr id="67" name="rc67"/>
            <p:cNvSpPr/>
            <p:nvPr/>
          </p:nvSpPr>
          <p:spPr>
            <a:xfrm>
              <a:off x="6627136" y="3024394"/>
              <a:ext cx="239888" cy="1283626"/>
            </a:xfrm>
            <a:prstGeom prst="rect">
              <a:avLst/>
            </a:prstGeom>
            <a:solidFill>
              <a:srgbClr val="80BD41">
                <a:alpha val="100000"/>
              </a:srgbClr>
            </a:solidFill>
          </p:spPr>
          <p:txBody>
            <a:bodyPr/>
            <a:lstStyle/>
            <a:p/>
          </p:txBody>
        </p:sp>
        <p:sp>
          <p:nvSpPr>
            <p:cNvPr id="68" name="rc68"/>
            <p:cNvSpPr/>
            <p:nvPr/>
          </p:nvSpPr>
          <p:spPr>
            <a:xfrm>
              <a:off x="6627136" y="3011396"/>
              <a:ext cx="239888" cy="12998"/>
            </a:xfrm>
            <a:prstGeom prst="rect">
              <a:avLst/>
            </a:prstGeom>
            <a:solidFill>
              <a:srgbClr val="1CABE2">
                <a:alpha val="100000"/>
              </a:srgbClr>
            </a:solidFill>
          </p:spPr>
          <p:txBody>
            <a:bodyPr/>
            <a:lstStyle/>
            <a:p/>
          </p:txBody>
        </p:sp>
        <p:sp>
          <p:nvSpPr>
            <p:cNvPr id="69" name="rc69"/>
            <p:cNvSpPr/>
            <p:nvPr/>
          </p:nvSpPr>
          <p:spPr>
            <a:xfrm>
              <a:off x="6893679" y="3034168"/>
              <a:ext cx="239888" cy="1273853"/>
            </a:xfrm>
            <a:prstGeom prst="rect">
              <a:avLst/>
            </a:prstGeom>
            <a:solidFill>
              <a:srgbClr val="80BD41">
                <a:alpha val="100000"/>
              </a:srgbClr>
            </a:solidFill>
          </p:spPr>
          <p:txBody>
            <a:bodyPr/>
            <a:lstStyle/>
            <a:p/>
          </p:txBody>
        </p:sp>
        <p:sp>
          <p:nvSpPr>
            <p:cNvPr id="70" name="rc70"/>
            <p:cNvSpPr/>
            <p:nvPr/>
          </p:nvSpPr>
          <p:spPr>
            <a:xfrm>
              <a:off x="6893679" y="3021267"/>
              <a:ext cx="239888" cy="12900"/>
            </a:xfrm>
            <a:prstGeom prst="rect">
              <a:avLst/>
            </a:prstGeom>
            <a:solidFill>
              <a:srgbClr val="1CABE2">
                <a:alpha val="100000"/>
              </a:srgbClr>
            </a:solidFill>
          </p:spPr>
          <p:txBody>
            <a:bodyPr/>
            <a:lstStyle/>
            <a:p/>
          </p:txBody>
        </p:sp>
        <p:sp>
          <p:nvSpPr>
            <p:cNvPr id="71" name="rc71"/>
            <p:cNvSpPr/>
            <p:nvPr/>
          </p:nvSpPr>
          <p:spPr>
            <a:xfrm>
              <a:off x="7160222" y="3039641"/>
              <a:ext cx="239888" cy="1268380"/>
            </a:xfrm>
            <a:prstGeom prst="rect">
              <a:avLst/>
            </a:prstGeom>
            <a:solidFill>
              <a:srgbClr val="80BD41">
                <a:alpha val="100000"/>
              </a:srgbClr>
            </a:solidFill>
          </p:spPr>
          <p:txBody>
            <a:bodyPr/>
            <a:lstStyle/>
            <a:p/>
          </p:txBody>
        </p:sp>
        <p:sp>
          <p:nvSpPr>
            <p:cNvPr id="72" name="rc72"/>
            <p:cNvSpPr/>
            <p:nvPr/>
          </p:nvSpPr>
          <p:spPr>
            <a:xfrm>
              <a:off x="7160222" y="3026838"/>
              <a:ext cx="239888" cy="12803"/>
            </a:xfrm>
            <a:prstGeom prst="rect">
              <a:avLst/>
            </a:prstGeom>
            <a:solidFill>
              <a:srgbClr val="1CABE2">
                <a:alpha val="100000"/>
              </a:srgbClr>
            </a:solidFill>
          </p:spPr>
          <p:txBody>
            <a:bodyPr/>
            <a:lstStyle/>
            <a:p/>
          </p:txBody>
        </p:sp>
        <p:sp>
          <p:nvSpPr>
            <p:cNvPr id="73" name="rc73"/>
            <p:cNvSpPr/>
            <p:nvPr/>
          </p:nvSpPr>
          <p:spPr>
            <a:xfrm>
              <a:off x="7426765" y="3042475"/>
              <a:ext cx="239888" cy="1265546"/>
            </a:xfrm>
            <a:prstGeom prst="rect">
              <a:avLst/>
            </a:prstGeom>
            <a:solidFill>
              <a:srgbClr val="80BD41">
                <a:alpha val="100000"/>
              </a:srgbClr>
            </a:solidFill>
          </p:spPr>
          <p:txBody>
            <a:bodyPr/>
            <a:lstStyle/>
            <a:p/>
          </p:txBody>
        </p:sp>
        <p:sp>
          <p:nvSpPr>
            <p:cNvPr id="74" name="rc74"/>
            <p:cNvSpPr/>
            <p:nvPr/>
          </p:nvSpPr>
          <p:spPr>
            <a:xfrm>
              <a:off x="7426765" y="3029672"/>
              <a:ext cx="239888" cy="12803"/>
            </a:xfrm>
            <a:prstGeom prst="rect">
              <a:avLst/>
            </a:prstGeom>
            <a:solidFill>
              <a:srgbClr val="1CABE2">
                <a:alpha val="100000"/>
              </a:srgbClr>
            </a:solidFill>
          </p:spPr>
          <p:txBody>
            <a:bodyPr/>
            <a:lstStyle/>
            <a:p/>
          </p:txBody>
        </p:sp>
        <p:sp>
          <p:nvSpPr>
            <p:cNvPr id="75" name="rc75"/>
            <p:cNvSpPr/>
            <p:nvPr/>
          </p:nvSpPr>
          <p:spPr>
            <a:xfrm>
              <a:off x="7693308" y="3090560"/>
              <a:ext cx="239888" cy="1217461"/>
            </a:xfrm>
            <a:prstGeom prst="rect">
              <a:avLst/>
            </a:prstGeom>
            <a:solidFill>
              <a:srgbClr val="80BD41">
                <a:alpha val="100000"/>
              </a:srgbClr>
            </a:solidFill>
          </p:spPr>
          <p:txBody>
            <a:bodyPr/>
            <a:lstStyle/>
            <a:p/>
          </p:txBody>
        </p:sp>
        <p:sp>
          <p:nvSpPr>
            <p:cNvPr id="76" name="rc76"/>
            <p:cNvSpPr/>
            <p:nvPr/>
          </p:nvSpPr>
          <p:spPr>
            <a:xfrm>
              <a:off x="7693308" y="3026447"/>
              <a:ext cx="239888" cy="64112"/>
            </a:xfrm>
            <a:prstGeom prst="rect">
              <a:avLst/>
            </a:prstGeom>
            <a:solidFill>
              <a:srgbClr val="1CABE2">
                <a:alpha val="100000"/>
              </a:srgbClr>
            </a:solidFill>
          </p:spPr>
          <p:txBody>
            <a:bodyPr/>
            <a:lstStyle/>
            <a:p/>
          </p:txBody>
        </p:sp>
        <p:sp>
          <p:nvSpPr>
            <p:cNvPr id="77" name="rc77"/>
            <p:cNvSpPr/>
            <p:nvPr/>
          </p:nvSpPr>
          <p:spPr>
            <a:xfrm>
              <a:off x="7959851" y="3082741"/>
              <a:ext cx="239888" cy="1225280"/>
            </a:xfrm>
            <a:prstGeom prst="rect">
              <a:avLst/>
            </a:prstGeom>
            <a:solidFill>
              <a:srgbClr val="80BD41">
                <a:alpha val="100000"/>
              </a:srgbClr>
            </a:solidFill>
          </p:spPr>
          <p:txBody>
            <a:bodyPr/>
            <a:lstStyle/>
            <a:p/>
          </p:txBody>
        </p:sp>
        <p:sp>
          <p:nvSpPr>
            <p:cNvPr id="78" name="rc78"/>
            <p:cNvSpPr/>
            <p:nvPr/>
          </p:nvSpPr>
          <p:spPr>
            <a:xfrm>
              <a:off x="7959851" y="3031724"/>
              <a:ext cx="239888" cy="51016"/>
            </a:xfrm>
            <a:prstGeom prst="rect">
              <a:avLst/>
            </a:prstGeom>
            <a:solidFill>
              <a:srgbClr val="1CABE2">
                <a:alpha val="100000"/>
              </a:srgbClr>
            </a:solidFill>
          </p:spPr>
          <p:txBody>
            <a:bodyPr/>
            <a:lstStyle/>
            <a:p/>
          </p:txBody>
        </p:sp>
        <p:sp>
          <p:nvSpPr>
            <p:cNvPr id="79" name="pl79"/>
            <p:cNvSpPr/>
            <p:nvPr/>
          </p:nvSpPr>
          <p:spPr>
            <a:xfrm>
              <a:off x="1416218" y="2095023"/>
              <a:ext cx="6663577" cy="424716"/>
            </a:xfrm>
            <a:custGeom>
              <a:avLst/>
              <a:pathLst>
                <a:path w="6663577" h="424716">
                  <a:moveTo>
                    <a:pt x="0" y="44707"/>
                  </a:moveTo>
                  <a:lnTo>
                    <a:pt x="266543" y="156474"/>
                  </a:lnTo>
                  <a:lnTo>
                    <a:pt x="533086" y="245888"/>
                  </a:lnTo>
                  <a:lnTo>
                    <a:pt x="799629" y="290595"/>
                  </a:lnTo>
                  <a:lnTo>
                    <a:pt x="1066172" y="424716"/>
                  </a:lnTo>
                  <a:lnTo>
                    <a:pt x="1332715" y="156474"/>
                  </a:lnTo>
                  <a:lnTo>
                    <a:pt x="1599258" y="111767"/>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9414"/>
                  </a:lnTo>
                  <a:lnTo>
                    <a:pt x="6663577" y="6706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298664" y="28403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63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8308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8419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69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75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852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90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93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90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95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27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14" name="tx114"/>
            <p:cNvSpPr/>
            <p:nvPr/>
          </p:nvSpPr>
          <p:spPr>
            <a:xfrm>
              <a:off x="1350915" y="29623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2631380" y="3671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16" name="tx116"/>
            <p:cNvSpPr/>
            <p:nvPr/>
          </p:nvSpPr>
          <p:spPr>
            <a:xfrm>
              <a:off x="2657505" y="30171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7" name="tx117"/>
            <p:cNvSpPr/>
            <p:nvPr/>
          </p:nvSpPr>
          <p:spPr>
            <a:xfrm>
              <a:off x="3964096" y="3609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9396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61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507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62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771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631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828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636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926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638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981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64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30009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664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3023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660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125.4</a:t>
              </a:r>
            </a:p>
          </p:txBody>
        </p:sp>
        <p:sp>
          <p:nvSpPr>
            <p:cNvPr id="134" name="tx134"/>
            <p:cNvSpPr/>
            <p:nvPr/>
          </p:nvSpPr>
          <p:spPr>
            <a:xfrm>
              <a:off x="8014493" y="30221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67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785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899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012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25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61" name="rc161"/>
            <p:cNvSpPr/>
            <p:nvPr/>
          </p:nvSpPr>
          <p:spPr>
            <a:xfrm>
              <a:off x="4017890" y="5180747"/>
              <a:ext cx="201456" cy="201456"/>
            </a:xfrm>
            <a:prstGeom prst="rect">
              <a:avLst/>
            </a:prstGeom>
            <a:solidFill>
              <a:srgbClr val="1CABE2">
                <a:alpha val="100000"/>
              </a:srgbClr>
            </a:solidFill>
          </p:spPr>
          <p:txBody>
            <a:bodyPr/>
            <a:lstStyle/>
            <a:p/>
          </p:txBody>
        </p:sp>
        <p:sp>
          <p:nvSpPr>
            <p:cNvPr id="162" name="rc162"/>
            <p:cNvSpPr/>
            <p:nvPr/>
          </p:nvSpPr>
          <p:spPr>
            <a:xfrm>
              <a:off x="6061519" y="5180747"/>
              <a:ext cx="201456" cy="201456"/>
            </a:xfrm>
            <a:prstGeom prst="rect">
              <a:avLst/>
            </a:prstGeom>
            <a:solidFill>
              <a:srgbClr val="80BD41">
                <a:alpha val="100000"/>
              </a:srgbClr>
            </a:solidFill>
          </p:spPr>
          <p:txBody>
            <a:bodyPr/>
            <a:lstStyle/>
            <a:p/>
          </p:txBody>
        </p:sp>
        <p:sp>
          <p:nvSpPr>
            <p:cNvPr id="163" name="tx163"/>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4" name="tx164"/>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9106" cy="129091"/>
            </a:xfrm>
            <a:prstGeom prst="rect">
              <a:avLst/>
            </a:prstGeom>
            <a:solidFill>
              <a:srgbClr val="80BD41">
                <a:alpha val="100000"/>
              </a:srgbClr>
            </a:solidFill>
          </p:spPr>
          <p:txBody>
            <a:bodyPr/>
            <a:lstStyle/>
            <a:p/>
          </p:txBody>
        </p:sp>
        <p:sp>
          <p:nvSpPr>
            <p:cNvPr id="177" name="rc177"/>
            <p:cNvSpPr/>
            <p:nvPr/>
          </p:nvSpPr>
          <p:spPr>
            <a:xfrm>
              <a:off x="7805380" y="5954972"/>
              <a:ext cx="65623" cy="129091"/>
            </a:xfrm>
            <a:prstGeom prst="rect">
              <a:avLst/>
            </a:prstGeom>
            <a:solidFill>
              <a:srgbClr val="1CABE2">
                <a:alpha val="100000"/>
              </a:srgbClr>
            </a:solidFill>
          </p:spPr>
          <p:txBody>
            <a:bodyPr/>
            <a:lstStyle/>
            <a:p/>
          </p:txBody>
        </p:sp>
        <p:sp>
          <p:nvSpPr>
            <p:cNvPr id="178" name="rc178"/>
            <p:cNvSpPr/>
            <p:nvPr/>
          </p:nvSpPr>
          <p:spPr>
            <a:xfrm>
              <a:off x="1296273" y="5793607"/>
              <a:ext cx="6146447" cy="129091"/>
            </a:xfrm>
            <a:prstGeom prst="rect">
              <a:avLst/>
            </a:prstGeom>
            <a:solidFill>
              <a:srgbClr val="80BD41">
                <a:alpha val="100000"/>
              </a:srgbClr>
            </a:solidFill>
          </p:spPr>
          <p:txBody>
            <a:bodyPr/>
            <a:lstStyle/>
            <a:p/>
          </p:txBody>
        </p:sp>
        <p:sp>
          <p:nvSpPr>
            <p:cNvPr id="179" name="rc179"/>
            <p:cNvSpPr/>
            <p:nvPr/>
          </p:nvSpPr>
          <p:spPr>
            <a:xfrm>
              <a:off x="7442721" y="5793607"/>
              <a:ext cx="323679" cy="129091"/>
            </a:xfrm>
            <a:prstGeom prst="rect">
              <a:avLst/>
            </a:prstGeom>
            <a:solidFill>
              <a:srgbClr val="1CABE2">
                <a:alpha val="100000"/>
              </a:srgbClr>
            </a:solidFill>
          </p:spPr>
          <p:txBody>
            <a:bodyPr/>
            <a:lstStyle/>
            <a:p/>
          </p:txBody>
        </p:sp>
        <p:sp>
          <p:nvSpPr>
            <p:cNvPr id="180" name="rc180"/>
            <p:cNvSpPr/>
            <p:nvPr/>
          </p:nvSpPr>
          <p:spPr>
            <a:xfrm>
              <a:off x="1296273" y="5632243"/>
              <a:ext cx="6185920" cy="129091"/>
            </a:xfrm>
            <a:prstGeom prst="rect">
              <a:avLst/>
            </a:prstGeom>
            <a:solidFill>
              <a:srgbClr val="80BD41">
                <a:alpha val="100000"/>
              </a:srgbClr>
            </a:solidFill>
          </p:spPr>
          <p:txBody>
            <a:bodyPr/>
            <a:lstStyle/>
            <a:p/>
          </p:txBody>
        </p:sp>
        <p:sp>
          <p:nvSpPr>
            <p:cNvPr id="181" name="rc181"/>
            <p:cNvSpPr/>
            <p:nvPr/>
          </p:nvSpPr>
          <p:spPr>
            <a:xfrm>
              <a:off x="7482194" y="5632243"/>
              <a:ext cx="257561" cy="129091"/>
            </a:xfrm>
            <a:prstGeom prst="rect">
              <a:avLst/>
            </a:prstGeom>
            <a:solidFill>
              <a:srgbClr val="1CABE2">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25359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125.4</a:t>
              </a:r>
            </a:p>
          </p:txBody>
        </p:sp>
        <p:sp>
          <p:nvSpPr>
            <p:cNvPr id="190" name="tx190"/>
            <p:cNvSpPr/>
            <p:nvPr/>
          </p:nvSpPr>
          <p:spPr>
            <a:xfrm>
              <a:off x="753562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(96 %) fue inferior a la de 2019 (99 %).
El número de niños vacunados con la DTP1 disminuyó un 5 % en comparación con 2019.
El número de lactantes supervivientes disminuyó aproximadamente un 2 %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19741"/>
            </a:xfrm>
            <a:custGeom>
              <a:avLst/>
              <a:pathLst>
                <a:path w="3397293" h="419741">
                  <a:moveTo>
                    <a:pt x="0" y="335793"/>
                  </a:moveTo>
                  <a:lnTo>
                    <a:pt x="135891" y="251845"/>
                  </a:lnTo>
                  <a:lnTo>
                    <a:pt x="271783" y="293819"/>
                  </a:lnTo>
                  <a:lnTo>
                    <a:pt x="407675" y="272832"/>
                  </a:lnTo>
                  <a:lnTo>
                    <a:pt x="543566" y="419741"/>
                  </a:lnTo>
                  <a:lnTo>
                    <a:pt x="679458" y="272832"/>
                  </a:lnTo>
                  <a:lnTo>
                    <a:pt x="815350" y="230858"/>
                  </a:lnTo>
                  <a:lnTo>
                    <a:pt x="951242" y="0"/>
                  </a:lnTo>
                  <a:lnTo>
                    <a:pt x="1087133" y="41974"/>
                  </a:lnTo>
                  <a:lnTo>
                    <a:pt x="1223025" y="2098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19741"/>
            </a:xfrm>
            <a:custGeom>
              <a:avLst/>
              <a:pathLst>
                <a:path w="3397293" h="419741">
                  <a:moveTo>
                    <a:pt x="0" y="335793"/>
                  </a:moveTo>
                  <a:lnTo>
                    <a:pt x="135891" y="251845"/>
                  </a:lnTo>
                  <a:lnTo>
                    <a:pt x="271783" y="293819"/>
                  </a:lnTo>
                  <a:lnTo>
                    <a:pt x="407675" y="272832"/>
                  </a:lnTo>
                  <a:lnTo>
                    <a:pt x="543566" y="419741"/>
                  </a:lnTo>
                  <a:lnTo>
                    <a:pt x="679458" y="272832"/>
                  </a:lnTo>
                  <a:lnTo>
                    <a:pt x="815350" y="230858"/>
                  </a:lnTo>
                  <a:lnTo>
                    <a:pt x="951242" y="0"/>
                  </a:lnTo>
                  <a:lnTo>
                    <a:pt x="1087133" y="41974"/>
                  </a:lnTo>
                  <a:lnTo>
                    <a:pt x="1223025" y="2098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19741"/>
            </a:xfrm>
            <a:custGeom>
              <a:avLst/>
              <a:pathLst>
                <a:path w="3397293" h="419741">
                  <a:moveTo>
                    <a:pt x="0" y="335793"/>
                  </a:moveTo>
                  <a:lnTo>
                    <a:pt x="135891" y="251845"/>
                  </a:lnTo>
                  <a:lnTo>
                    <a:pt x="271783" y="293819"/>
                  </a:lnTo>
                  <a:lnTo>
                    <a:pt x="407675" y="272832"/>
                  </a:lnTo>
                  <a:lnTo>
                    <a:pt x="543566" y="419741"/>
                  </a:lnTo>
                  <a:lnTo>
                    <a:pt x="679458" y="272832"/>
                  </a:lnTo>
                  <a:lnTo>
                    <a:pt x="815350" y="230858"/>
                  </a:lnTo>
                  <a:lnTo>
                    <a:pt x="951242" y="0"/>
                  </a:lnTo>
                  <a:lnTo>
                    <a:pt x="1087133" y="41974"/>
                  </a:lnTo>
                  <a:lnTo>
                    <a:pt x="1223025" y="2098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629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5330" y="1405107"/>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Nicaragua, 2000-2025</a:t>
              </a:r>
            </a:p>
          </p:txBody>
        </p:sp>
        <p:sp>
          <p:nvSpPr>
            <p:cNvPr id="63" name="pl63"/>
            <p:cNvSpPr/>
            <p:nvPr/>
          </p:nvSpPr>
          <p:spPr>
            <a:xfrm>
              <a:off x="5267799" y="37117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0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0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9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613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597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588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960549"/>
              <a:ext cx="3397293" cy="1001656"/>
            </a:xfrm>
            <a:custGeom>
              <a:avLst/>
              <a:pathLst>
                <a:path w="3397293" h="1001656">
                  <a:moveTo>
                    <a:pt x="0" y="801325"/>
                  </a:moveTo>
                  <a:lnTo>
                    <a:pt x="135891" y="600994"/>
                  </a:lnTo>
                  <a:lnTo>
                    <a:pt x="271783" y="701159"/>
                  </a:lnTo>
                  <a:lnTo>
                    <a:pt x="407675" y="651076"/>
                  </a:lnTo>
                  <a:lnTo>
                    <a:pt x="543566" y="1001656"/>
                  </a:lnTo>
                  <a:lnTo>
                    <a:pt x="679458" y="651076"/>
                  </a:lnTo>
                  <a:lnTo>
                    <a:pt x="815350" y="550911"/>
                  </a:lnTo>
                  <a:lnTo>
                    <a:pt x="951242" y="0"/>
                  </a:lnTo>
                  <a:lnTo>
                    <a:pt x="1087133" y="100165"/>
                  </a:lnTo>
                  <a:lnTo>
                    <a:pt x="1223025" y="5008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0331"/>
                  </a:lnTo>
                  <a:lnTo>
                    <a:pt x="3397293" y="15024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960549"/>
              <a:ext cx="3397293" cy="701159"/>
            </a:xfrm>
            <a:custGeom>
              <a:avLst/>
              <a:pathLst>
                <a:path w="3397293" h="701159">
                  <a:moveTo>
                    <a:pt x="0" y="701159"/>
                  </a:moveTo>
                  <a:lnTo>
                    <a:pt x="135891" y="701159"/>
                  </a:lnTo>
                  <a:lnTo>
                    <a:pt x="271783" y="701159"/>
                  </a:lnTo>
                  <a:lnTo>
                    <a:pt x="407675" y="600994"/>
                  </a:lnTo>
                  <a:lnTo>
                    <a:pt x="543566" y="500828"/>
                  </a:lnTo>
                  <a:lnTo>
                    <a:pt x="679458" y="450745"/>
                  </a:lnTo>
                  <a:lnTo>
                    <a:pt x="815350" y="400662"/>
                  </a:lnTo>
                  <a:lnTo>
                    <a:pt x="951242" y="400662"/>
                  </a:lnTo>
                  <a:lnTo>
                    <a:pt x="1087133" y="250414"/>
                  </a:lnTo>
                  <a:lnTo>
                    <a:pt x="1223025" y="150248"/>
                  </a:lnTo>
                  <a:lnTo>
                    <a:pt x="1358917" y="150248"/>
                  </a:lnTo>
                  <a:lnTo>
                    <a:pt x="1494809" y="100165"/>
                  </a:lnTo>
                  <a:lnTo>
                    <a:pt x="1630700" y="100165"/>
                  </a:lnTo>
                  <a:lnTo>
                    <a:pt x="1766592" y="100165"/>
                  </a:lnTo>
                  <a:lnTo>
                    <a:pt x="1902484" y="100165"/>
                  </a:lnTo>
                  <a:lnTo>
                    <a:pt x="2038375" y="50082"/>
                  </a:lnTo>
                  <a:lnTo>
                    <a:pt x="2174267" y="0"/>
                  </a:lnTo>
                  <a:lnTo>
                    <a:pt x="2310159" y="0"/>
                  </a:lnTo>
                  <a:lnTo>
                    <a:pt x="2446051" y="0"/>
                  </a:lnTo>
                  <a:lnTo>
                    <a:pt x="2581942" y="0"/>
                  </a:lnTo>
                  <a:lnTo>
                    <a:pt x="2717834" y="150248"/>
                  </a:lnTo>
                  <a:lnTo>
                    <a:pt x="2853726" y="250414"/>
                  </a:lnTo>
                  <a:lnTo>
                    <a:pt x="2989618" y="50082"/>
                  </a:lnTo>
                  <a:lnTo>
                    <a:pt x="3125509" y="100165"/>
                  </a:lnTo>
                  <a:lnTo>
                    <a:pt x="3261401" y="100165"/>
                  </a:lnTo>
                  <a:lnTo>
                    <a:pt x="3397293" y="5008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59389"/>
              <a:ext cx="3397293" cy="901491"/>
            </a:xfrm>
            <a:custGeom>
              <a:avLst/>
              <a:pathLst>
                <a:path w="3397293" h="901491">
                  <a:moveTo>
                    <a:pt x="0" y="150248"/>
                  </a:moveTo>
                  <a:lnTo>
                    <a:pt x="135891" y="200331"/>
                  </a:lnTo>
                  <a:lnTo>
                    <a:pt x="271783" y="150248"/>
                  </a:lnTo>
                  <a:lnTo>
                    <a:pt x="407675" y="100165"/>
                  </a:lnTo>
                  <a:lnTo>
                    <a:pt x="543566" y="50082"/>
                  </a:lnTo>
                  <a:lnTo>
                    <a:pt x="679458" y="0"/>
                  </a:lnTo>
                  <a:lnTo>
                    <a:pt x="815350" y="50082"/>
                  </a:lnTo>
                  <a:lnTo>
                    <a:pt x="951242" y="50082"/>
                  </a:lnTo>
                  <a:lnTo>
                    <a:pt x="1087133" y="100165"/>
                  </a:lnTo>
                  <a:lnTo>
                    <a:pt x="1223025" y="0"/>
                  </a:lnTo>
                  <a:lnTo>
                    <a:pt x="1358917" y="50082"/>
                  </a:lnTo>
                  <a:lnTo>
                    <a:pt x="1494809" y="50082"/>
                  </a:lnTo>
                  <a:lnTo>
                    <a:pt x="1630700" y="50082"/>
                  </a:lnTo>
                  <a:lnTo>
                    <a:pt x="1766592" y="200331"/>
                  </a:lnTo>
                  <a:lnTo>
                    <a:pt x="1902484" y="250414"/>
                  </a:lnTo>
                  <a:lnTo>
                    <a:pt x="2038375" y="200331"/>
                  </a:lnTo>
                  <a:lnTo>
                    <a:pt x="2174267" y="250414"/>
                  </a:lnTo>
                  <a:lnTo>
                    <a:pt x="2310159" y="450745"/>
                  </a:lnTo>
                  <a:lnTo>
                    <a:pt x="2446051" y="400662"/>
                  </a:lnTo>
                  <a:lnTo>
                    <a:pt x="2581942" y="701159"/>
                  </a:lnTo>
                  <a:lnTo>
                    <a:pt x="2717834" y="851408"/>
                  </a:lnTo>
                  <a:lnTo>
                    <a:pt x="2853726" y="901491"/>
                  </a:lnTo>
                  <a:lnTo>
                    <a:pt x="2989618" y="751242"/>
                  </a:lnTo>
                  <a:lnTo>
                    <a:pt x="3125509" y="600994"/>
                  </a:lnTo>
                  <a:lnTo>
                    <a:pt x="3261401" y="550911"/>
                  </a:lnTo>
                  <a:lnTo>
                    <a:pt x="3397293" y="55091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9605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960549"/>
              <a:ext cx="3397293" cy="1001656"/>
            </a:xfrm>
            <a:custGeom>
              <a:avLst/>
              <a:pathLst>
                <a:path w="3397293" h="1001656">
                  <a:moveTo>
                    <a:pt x="0" y="801325"/>
                  </a:moveTo>
                  <a:lnTo>
                    <a:pt x="135891" y="600994"/>
                  </a:lnTo>
                  <a:lnTo>
                    <a:pt x="271783" y="701159"/>
                  </a:lnTo>
                  <a:lnTo>
                    <a:pt x="407675" y="651076"/>
                  </a:lnTo>
                  <a:lnTo>
                    <a:pt x="543566" y="1001656"/>
                  </a:lnTo>
                  <a:lnTo>
                    <a:pt x="679458" y="651076"/>
                  </a:lnTo>
                  <a:lnTo>
                    <a:pt x="815350" y="550911"/>
                  </a:lnTo>
                  <a:lnTo>
                    <a:pt x="951242" y="0"/>
                  </a:lnTo>
                  <a:lnTo>
                    <a:pt x="1087133" y="100165"/>
                  </a:lnTo>
                  <a:lnTo>
                    <a:pt x="1223025" y="5008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0331"/>
                  </a:lnTo>
                  <a:lnTo>
                    <a:pt x="3397293" y="15024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29670"/>
              <a:ext cx="0" cy="1332203"/>
            </a:xfrm>
            <a:custGeom>
              <a:avLst/>
              <a:pathLst>
                <a:path w="0" h="1332203">
                  <a:moveTo>
                    <a:pt x="0" y="13322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29670"/>
              <a:ext cx="0" cy="1181955"/>
            </a:xfrm>
            <a:custGeom>
              <a:avLst/>
              <a:pathLst>
                <a:path w="0" h="1181955">
                  <a:moveTo>
                    <a:pt x="0" y="11819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29670"/>
              <a:ext cx="0" cy="530878"/>
            </a:xfrm>
            <a:custGeom>
              <a:avLst/>
              <a:pathLst>
                <a:path w="0" h="530878">
                  <a:moveTo>
                    <a:pt x="0" y="5308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29670"/>
              <a:ext cx="0" cy="530878"/>
            </a:xfrm>
            <a:custGeom>
              <a:avLst/>
              <a:pathLst>
                <a:path w="0" h="530878">
                  <a:moveTo>
                    <a:pt x="0" y="53087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29670"/>
              <a:ext cx="0" cy="530878"/>
            </a:xfrm>
            <a:custGeom>
              <a:avLst/>
              <a:pathLst>
                <a:path w="0" h="530878">
                  <a:moveTo>
                    <a:pt x="0" y="5308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29670"/>
              <a:ext cx="0" cy="731209"/>
            </a:xfrm>
            <a:custGeom>
              <a:avLst/>
              <a:pathLst>
                <a:path w="0" h="731209">
                  <a:moveTo>
                    <a:pt x="0" y="7312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29670"/>
              <a:ext cx="0" cy="681126"/>
            </a:xfrm>
            <a:custGeom>
              <a:avLst/>
              <a:pathLst>
                <a:path w="0" h="681126">
                  <a:moveTo>
                    <a:pt x="0" y="68112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960549"/>
              <a:ext cx="3397293" cy="1001656"/>
            </a:xfrm>
            <a:custGeom>
              <a:avLst/>
              <a:pathLst>
                <a:path w="3397293" h="1001656">
                  <a:moveTo>
                    <a:pt x="0" y="801325"/>
                  </a:moveTo>
                  <a:lnTo>
                    <a:pt x="135891" y="600994"/>
                  </a:lnTo>
                  <a:lnTo>
                    <a:pt x="271783" y="701159"/>
                  </a:lnTo>
                  <a:lnTo>
                    <a:pt x="407675" y="651076"/>
                  </a:lnTo>
                  <a:lnTo>
                    <a:pt x="543566" y="1001656"/>
                  </a:lnTo>
                  <a:lnTo>
                    <a:pt x="679458" y="651076"/>
                  </a:lnTo>
                  <a:lnTo>
                    <a:pt x="815350" y="550911"/>
                  </a:lnTo>
                  <a:lnTo>
                    <a:pt x="951242" y="0"/>
                  </a:lnTo>
                  <a:lnTo>
                    <a:pt x="1087133" y="100165"/>
                  </a:lnTo>
                  <a:lnTo>
                    <a:pt x="1223025" y="5008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0331"/>
                  </a:lnTo>
                  <a:lnTo>
                    <a:pt x="3397293" y="150248"/>
                  </a:lnTo>
                </a:path>
              </a:pathLst>
            </a:custGeom>
            <a:ln w="27101" cap="flat">
              <a:solidFill>
                <a:srgbClr val="0058AB">
                  <a:alpha val="100000"/>
                </a:srgbClr>
              </a:solidFill>
              <a:prstDash val="solid"/>
              <a:round/>
            </a:ln>
          </p:spPr>
          <p:txBody>
            <a:bodyPr/>
            <a:lstStyle/>
            <a:p/>
          </p:txBody>
        </p:sp>
        <p:sp>
          <p:nvSpPr>
            <p:cNvPr id="93" name="tx93"/>
            <p:cNvSpPr/>
            <p:nvPr/>
          </p:nvSpPr>
          <p:spPr>
            <a:xfrm>
              <a:off x="5359324" y="236919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38783" y="236914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6766436" y="236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36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36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3708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3691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297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7698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092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084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07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067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4388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0633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15581"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20" name="tx120"/>
            <p:cNvSpPr/>
            <p:nvPr/>
          </p:nvSpPr>
          <p:spPr>
            <a:xfrm>
              <a:off x="721098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7343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43395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6749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0104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507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8427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1781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1488658" cy="110182"/>
            </a:xfrm>
            <a:prstGeom prst="rect">
              <a:avLst/>
            </a:prstGeom>
            <a:solidFill>
              <a:srgbClr val="1CABE2">
                <a:alpha val="80000"/>
              </a:srgbClr>
            </a:solidFill>
          </p:spPr>
          <p:txBody>
            <a:bodyPr/>
            <a:lstStyle/>
            <a:p/>
          </p:txBody>
        </p:sp>
        <p:sp>
          <p:nvSpPr>
            <p:cNvPr id="134" name="rc134"/>
            <p:cNvSpPr/>
            <p:nvPr/>
          </p:nvSpPr>
          <p:spPr>
            <a:xfrm>
              <a:off x="1317178" y="5634770"/>
              <a:ext cx="7321564" cy="110182"/>
            </a:xfrm>
            <a:prstGeom prst="rect">
              <a:avLst/>
            </a:prstGeom>
            <a:solidFill>
              <a:srgbClr val="1CABE2">
                <a:alpha val="80000"/>
              </a:srgbClr>
            </a:solidFill>
          </p:spPr>
          <p:txBody>
            <a:bodyPr/>
            <a:lstStyle/>
            <a:p/>
          </p:txBody>
        </p:sp>
        <p:sp>
          <p:nvSpPr>
            <p:cNvPr id="135" name="rc135"/>
            <p:cNvSpPr/>
            <p:nvPr/>
          </p:nvSpPr>
          <p:spPr>
            <a:xfrm>
              <a:off x="1317178" y="5497042"/>
              <a:ext cx="5834023" cy="110182"/>
            </a:xfrm>
            <a:prstGeom prst="rect">
              <a:avLst/>
            </a:prstGeom>
            <a:solidFill>
              <a:srgbClr val="1CABE2">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0113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43468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66822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4" name="tx144"/>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5" name="tx145"/>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Nicaragua (96 %) fue 11 puntos porcentuales superior a la media mundial (85 %) y 13 puntos porcentuales superior a la media de todos los países de la iniciativa « LACR » (83 %).
La cobertura nacional de la DTP3 fue 3 puntos porcentuales inferior a la de 2019 (99 %).
Esto equivale a 5 000 niños sin vacunar y con vacunación incompleta en 2025, frente a los 1 000 niños sin vacunar y con vacunación incompleta de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Nicaragua fue del 96 %; esto supone 3 puntos porcentuales menos que en 2019 y más de 10 puntos porcentuales por encima de las medias tanto mundial como regional.</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Nicaragua ocupaba el puesto número 25 de 33 países en cuanto a la cobertura más baja de la vacuna DTP3 (teniendo en cuenta los empates).
Nicaragua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Nicaragua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7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7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68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98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2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2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03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3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3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49805"/>
              <a:ext cx="239888" cy="1062204"/>
            </a:xfrm>
            <a:prstGeom prst="rect">
              <a:avLst/>
            </a:prstGeom>
            <a:solidFill>
              <a:srgbClr val="80BD41">
                <a:alpha val="100000"/>
              </a:srgbClr>
            </a:solidFill>
          </p:spPr>
          <p:txBody>
            <a:bodyPr/>
            <a:lstStyle/>
            <a:p/>
          </p:txBody>
        </p:sp>
        <p:sp>
          <p:nvSpPr>
            <p:cNvPr id="28" name="rc28"/>
            <p:cNvSpPr/>
            <p:nvPr/>
          </p:nvSpPr>
          <p:spPr>
            <a:xfrm>
              <a:off x="1296273" y="2932273"/>
              <a:ext cx="239888" cy="217531"/>
            </a:xfrm>
            <a:prstGeom prst="rect">
              <a:avLst/>
            </a:prstGeom>
            <a:solidFill>
              <a:srgbClr val="1CABE2">
                <a:alpha val="100000"/>
              </a:srgbClr>
            </a:solidFill>
          </p:spPr>
          <p:txBody>
            <a:bodyPr/>
            <a:lstStyle/>
            <a:p/>
          </p:txBody>
        </p:sp>
        <p:sp>
          <p:nvSpPr>
            <p:cNvPr id="29" name="rc29"/>
            <p:cNvSpPr/>
            <p:nvPr/>
          </p:nvSpPr>
          <p:spPr>
            <a:xfrm>
              <a:off x="1562816" y="3117212"/>
              <a:ext cx="239888" cy="1094796"/>
            </a:xfrm>
            <a:prstGeom prst="rect">
              <a:avLst/>
            </a:prstGeom>
            <a:solidFill>
              <a:srgbClr val="80BD41">
                <a:alpha val="100000"/>
              </a:srgbClr>
            </a:solidFill>
          </p:spPr>
          <p:txBody>
            <a:bodyPr/>
            <a:lstStyle/>
            <a:p/>
          </p:txBody>
        </p:sp>
        <p:sp>
          <p:nvSpPr>
            <p:cNvPr id="30" name="rc30"/>
            <p:cNvSpPr/>
            <p:nvPr/>
          </p:nvSpPr>
          <p:spPr>
            <a:xfrm>
              <a:off x="1562816" y="2953594"/>
              <a:ext cx="239888" cy="163618"/>
            </a:xfrm>
            <a:prstGeom prst="rect">
              <a:avLst/>
            </a:prstGeom>
            <a:solidFill>
              <a:srgbClr val="1CABE2">
                <a:alpha val="100000"/>
              </a:srgbClr>
            </a:solidFill>
          </p:spPr>
          <p:txBody>
            <a:bodyPr/>
            <a:lstStyle/>
            <a:p/>
          </p:txBody>
        </p:sp>
        <p:sp>
          <p:nvSpPr>
            <p:cNvPr id="31" name="rc31"/>
            <p:cNvSpPr/>
            <p:nvPr/>
          </p:nvSpPr>
          <p:spPr>
            <a:xfrm>
              <a:off x="1829360" y="3158258"/>
              <a:ext cx="239888" cy="1053751"/>
            </a:xfrm>
            <a:prstGeom prst="rect">
              <a:avLst/>
            </a:prstGeom>
            <a:solidFill>
              <a:srgbClr val="80BD41">
                <a:alpha val="100000"/>
              </a:srgbClr>
            </a:solidFill>
          </p:spPr>
          <p:txBody>
            <a:bodyPr/>
            <a:lstStyle/>
            <a:p/>
          </p:txBody>
        </p:sp>
        <p:sp>
          <p:nvSpPr>
            <p:cNvPr id="32" name="rc32"/>
            <p:cNvSpPr/>
            <p:nvPr/>
          </p:nvSpPr>
          <p:spPr>
            <a:xfrm>
              <a:off x="1829360" y="2972285"/>
              <a:ext cx="239888" cy="185972"/>
            </a:xfrm>
            <a:prstGeom prst="rect">
              <a:avLst/>
            </a:prstGeom>
            <a:solidFill>
              <a:srgbClr val="1CABE2">
                <a:alpha val="100000"/>
              </a:srgbClr>
            </a:solidFill>
          </p:spPr>
          <p:txBody>
            <a:bodyPr/>
            <a:lstStyle/>
            <a:p/>
          </p:txBody>
        </p:sp>
        <p:sp>
          <p:nvSpPr>
            <p:cNvPr id="33" name="rc33"/>
            <p:cNvSpPr/>
            <p:nvPr/>
          </p:nvSpPr>
          <p:spPr>
            <a:xfrm>
              <a:off x="2095903" y="3146611"/>
              <a:ext cx="239888" cy="1065398"/>
            </a:xfrm>
            <a:prstGeom prst="rect">
              <a:avLst/>
            </a:prstGeom>
            <a:solidFill>
              <a:srgbClr val="80BD41">
                <a:alpha val="100000"/>
              </a:srgbClr>
            </a:solidFill>
          </p:spPr>
          <p:txBody>
            <a:bodyPr/>
            <a:lstStyle/>
            <a:p/>
          </p:txBody>
        </p:sp>
        <p:sp>
          <p:nvSpPr>
            <p:cNvPr id="34" name="rc34"/>
            <p:cNvSpPr/>
            <p:nvPr/>
          </p:nvSpPr>
          <p:spPr>
            <a:xfrm>
              <a:off x="2095903" y="2973131"/>
              <a:ext cx="239888" cy="173480"/>
            </a:xfrm>
            <a:prstGeom prst="rect">
              <a:avLst/>
            </a:prstGeom>
            <a:solidFill>
              <a:srgbClr val="1CABE2">
                <a:alpha val="100000"/>
              </a:srgbClr>
            </a:solidFill>
          </p:spPr>
          <p:txBody>
            <a:bodyPr/>
            <a:lstStyle/>
            <a:p/>
          </p:txBody>
        </p:sp>
        <p:sp>
          <p:nvSpPr>
            <p:cNvPr id="35" name="rc35"/>
            <p:cNvSpPr/>
            <p:nvPr/>
          </p:nvSpPr>
          <p:spPr>
            <a:xfrm>
              <a:off x="2362446" y="3230205"/>
              <a:ext cx="239888" cy="981804"/>
            </a:xfrm>
            <a:prstGeom prst="rect">
              <a:avLst/>
            </a:prstGeom>
            <a:solidFill>
              <a:srgbClr val="80BD41">
                <a:alpha val="100000"/>
              </a:srgbClr>
            </a:solidFill>
          </p:spPr>
          <p:txBody>
            <a:bodyPr/>
            <a:lstStyle/>
            <a:p/>
          </p:txBody>
        </p:sp>
        <p:sp>
          <p:nvSpPr>
            <p:cNvPr id="36" name="rc36"/>
            <p:cNvSpPr/>
            <p:nvPr/>
          </p:nvSpPr>
          <p:spPr>
            <a:xfrm>
              <a:off x="2362446" y="2969186"/>
              <a:ext cx="239888" cy="261019"/>
            </a:xfrm>
            <a:prstGeom prst="rect">
              <a:avLst/>
            </a:prstGeom>
            <a:solidFill>
              <a:srgbClr val="1CABE2">
                <a:alpha val="100000"/>
              </a:srgbClr>
            </a:solidFill>
          </p:spPr>
          <p:txBody>
            <a:bodyPr/>
            <a:lstStyle/>
            <a:p/>
          </p:txBody>
        </p:sp>
        <p:sp>
          <p:nvSpPr>
            <p:cNvPr id="37" name="rc37"/>
            <p:cNvSpPr/>
            <p:nvPr/>
          </p:nvSpPr>
          <p:spPr>
            <a:xfrm>
              <a:off x="2628989" y="3130832"/>
              <a:ext cx="239888" cy="1081177"/>
            </a:xfrm>
            <a:prstGeom prst="rect">
              <a:avLst/>
            </a:prstGeom>
            <a:solidFill>
              <a:srgbClr val="80BD41">
                <a:alpha val="100000"/>
              </a:srgbClr>
            </a:solidFill>
          </p:spPr>
          <p:txBody>
            <a:bodyPr/>
            <a:lstStyle/>
            <a:p/>
          </p:txBody>
        </p:sp>
        <p:sp>
          <p:nvSpPr>
            <p:cNvPr id="38" name="rc38"/>
            <p:cNvSpPr/>
            <p:nvPr/>
          </p:nvSpPr>
          <p:spPr>
            <a:xfrm>
              <a:off x="2628989" y="2954815"/>
              <a:ext cx="239888" cy="176016"/>
            </a:xfrm>
            <a:prstGeom prst="rect">
              <a:avLst/>
            </a:prstGeom>
            <a:solidFill>
              <a:srgbClr val="1CABE2">
                <a:alpha val="100000"/>
              </a:srgbClr>
            </a:solidFill>
          </p:spPr>
          <p:txBody>
            <a:bodyPr/>
            <a:lstStyle/>
            <a:p/>
          </p:txBody>
        </p:sp>
        <p:sp>
          <p:nvSpPr>
            <p:cNvPr id="39" name="rc39"/>
            <p:cNvSpPr/>
            <p:nvPr/>
          </p:nvSpPr>
          <p:spPr>
            <a:xfrm>
              <a:off x="2895532" y="3096831"/>
              <a:ext cx="239888" cy="1115178"/>
            </a:xfrm>
            <a:prstGeom prst="rect">
              <a:avLst/>
            </a:prstGeom>
            <a:solidFill>
              <a:srgbClr val="80BD41">
                <a:alpha val="100000"/>
              </a:srgbClr>
            </a:solidFill>
          </p:spPr>
          <p:txBody>
            <a:bodyPr/>
            <a:lstStyle/>
            <a:p/>
          </p:txBody>
        </p:sp>
        <p:sp>
          <p:nvSpPr>
            <p:cNvPr id="40" name="rc40"/>
            <p:cNvSpPr/>
            <p:nvPr/>
          </p:nvSpPr>
          <p:spPr>
            <a:xfrm>
              <a:off x="2895532" y="2944765"/>
              <a:ext cx="239888" cy="152065"/>
            </a:xfrm>
            <a:prstGeom prst="rect">
              <a:avLst/>
            </a:prstGeom>
            <a:solidFill>
              <a:srgbClr val="1CABE2">
                <a:alpha val="100000"/>
              </a:srgbClr>
            </a:solidFill>
          </p:spPr>
          <p:txBody>
            <a:bodyPr/>
            <a:lstStyle/>
            <a:p/>
          </p:txBody>
        </p:sp>
        <p:sp>
          <p:nvSpPr>
            <p:cNvPr id="41" name="rc41"/>
            <p:cNvSpPr/>
            <p:nvPr/>
          </p:nvSpPr>
          <p:spPr>
            <a:xfrm>
              <a:off x="3162075" y="2950870"/>
              <a:ext cx="239888" cy="1261138"/>
            </a:xfrm>
            <a:prstGeom prst="rect">
              <a:avLst/>
            </a:prstGeom>
            <a:solidFill>
              <a:srgbClr val="80BD41">
                <a:alpha val="100000"/>
              </a:srgbClr>
            </a:solidFill>
          </p:spPr>
          <p:txBody>
            <a:bodyPr/>
            <a:lstStyle/>
            <a:p/>
          </p:txBody>
        </p:sp>
        <p:sp>
          <p:nvSpPr>
            <p:cNvPr id="42" name="rc42"/>
            <p:cNvSpPr/>
            <p:nvPr/>
          </p:nvSpPr>
          <p:spPr>
            <a:xfrm>
              <a:off x="3162075" y="2938096"/>
              <a:ext cx="239888" cy="12773"/>
            </a:xfrm>
            <a:prstGeom prst="rect">
              <a:avLst/>
            </a:prstGeom>
            <a:solidFill>
              <a:srgbClr val="1CABE2">
                <a:alpha val="100000"/>
              </a:srgbClr>
            </a:solidFill>
          </p:spPr>
          <p:txBody>
            <a:bodyPr/>
            <a:lstStyle/>
            <a:p/>
          </p:txBody>
        </p:sp>
        <p:sp>
          <p:nvSpPr>
            <p:cNvPr id="43" name="rc43"/>
            <p:cNvSpPr/>
            <p:nvPr/>
          </p:nvSpPr>
          <p:spPr>
            <a:xfrm>
              <a:off x="3428618" y="2971346"/>
              <a:ext cx="239888" cy="1240663"/>
            </a:xfrm>
            <a:prstGeom prst="rect">
              <a:avLst/>
            </a:prstGeom>
            <a:solidFill>
              <a:srgbClr val="80BD41">
                <a:alpha val="100000"/>
              </a:srgbClr>
            </a:solidFill>
          </p:spPr>
          <p:txBody>
            <a:bodyPr/>
            <a:lstStyle/>
            <a:p/>
          </p:txBody>
        </p:sp>
        <p:sp>
          <p:nvSpPr>
            <p:cNvPr id="44" name="rc44"/>
            <p:cNvSpPr/>
            <p:nvPr/>
          </p:nvSpPr>
          <p:spPr>
            <a:xfrm>
              <a:off x="3428618" y="2933024"/>
              <a:ext cx="239888" cy="38321"/>
            </a:xfrm>
            <a:prstGeom prst="rect">
              <a:avLst/>
            </a:prstGeom>
            <a:solidFill>
              <a:srgbClr val="1CABE2">
                <a:alpha val="100000"/>
              </a:srgbClr>
            </a:solidFill>
          </p:spPr>
          <p:txBody>
            <a:bodyPr/>
            <a:lstStyle/>
            <a:p/>
          </p:txBody>
        </p:sp>
        <p:sp>
          <p:nvSpPr>
            <p:cNvPr id="45" name="rc45"/>
            <p:cNvSpPr/>
            <p:nvPr/>
          </p:nvSpPr>
          <p:spPr>
            <a:xfrm>
              <a:off x="3695161" y="2953876"/>
              <a:ext cx="239888" cy="1258133"/>
            </a:xfrm>
            <a:prstGeom prst="rect">
              <a:avLst/>
            </a:prstGeom>
            <a:solidFill>
              <a:srgbClr val="80BD41">
                <a:alpha val="100000"/>
              </a:srgbClr>
            </a:solidFill>
          </p:spPr>
          <p:txBody>
            <a:bodyPr/>
            <a:lstStyle/>
            <a:p/>
          </p:txBody>
        </p:sp>
        <p:sp>
          <p:nvSpPr>
            <p:cNvPr id="46" name="rc46"/>
            <p:cNvSpPr/>
            <p:nvPr/>
          </p:nvSpPr>
          <p:spPr>
            <a:xfrm>
              <a:off x="3695161" y="2928234"/>
              <a:ext cx="239888" cy="25641"/>
            </a:xfrm>
            <a:prstGeom prst="rect">
              <a:avLst/>
            </a:prstGeom>
            <a:solidFill>
              <a:srgbClr val="1CABE2">
                <a:alpha val="100000"/>
              </a:srgbClr>
            </a:solidFill>
          </p:spPr>
          <p:txBody>
            <a:bodyPr/>
            <a:lstStyle/>
            <a:p/>
          </p:txBody>
        </p:sp>
        <p:sp>
          <p:nvSpPr>
            <p:cNvPr id="47" name="rc47"/>
            <p:cNvSpPr/>
            <p:nvPr/>
          </p:nvSpPr>
          <p:spPr>
            <a:xfrm>
              <a:off x="3961705" y="2935936"/>
              <a:ext cx="239888" cy="1276073"/>
            </a:xfrm>
            <a:prstGeom prst="rect">
              <a:avLst/>
            </a:prstGeom>
            <a:solidFill>
              <a:srgbClr val="80BD41">
                <a:alpha val="100000"/>
              </a:srgbClr>
            </a:solidFill>
          </p:spPr>
          <p:txBody>
            <a:bodyPr/>
            <a:lstStyle/>
            <a:p/>
          </p:txBody>
        </p:sp>
        <p:sp>
          <p:nvSpPr>
            <p:cNvPr id="48" name="rc48"/>
            <p:cNvSpPr/>
            <p:nvPr/>
          </p:nvSpPr>
          <p:spPr>
            <a:xfrm>
              <a:off x="3961705" y="2923068"/>
              <a:ext cx="239888" cy="12867"/>
            </a:xfrm>
            <a:prstGeom prst="rect">
              <a:avLst/>
            </a:prstGeom>
            <a:solidFill>
              <a:srgbClr val="1CABE2">
                <a:alpha val="100000"/>
              </a:srgbClr>
            </a:solidFill>
          </p:spPr>
          <p:txBody>
            <a:bodyPr/>
            <a:lstStyle/>
            <a:p/>
          </p:txBody>
        </p:sp>
        <p:sp>
          <p:nvSpPr>
            <p:cNvPr id="49" name="rc49"/>
            <p:cNvSpPr/>
            <p:nvPr/>
          </p:nvSpPr>
          <p:spPr>
            <a:xfrm>
              <a:off x="4228248" y="2937251"/>
              <a:ext cx="239888" cy="1274758"/>
            </a:xfrm>
            <a:prstGeom prst="rect">
              <a:avLst/>
            </a:prstGeom>
            <a:solidFill>
              <a:srgbClr val="80BD41">
                <a:alpha val="100000"/>
              </a:srgbClr>
            </a:solidFill>
          </p:spPr>
          <p:txBody>
            <a:bodyPr/>
            <a:lstStyle/>
            <a:p/>
          </p:txBody>
        </p:sp>
        <p:sp>
          <p:nvSpPr>
            <p:cNvPr id="50" name="rc50"/>
            <p:cNvSpPr/>
            <p:nvPr/>
          </p:nvSpPr>
          <p:spPr>
            <a:xfrm>
              <a:off x="4228248" y="2924383"/>
              <a:ext cx="239888" cy="12867"/>
            </a:xfrm>
            <a:prstGeom prst="rect">
              <a:avLst/>
            </a:prstGeom>
            <a:solidFill>
              <a:srgbClr val="1CABE2">
                <a:alpha val="100000"/>
              </a:srgbClr>
            </a:solidFill>
          </p:spPr>
          <p:txBody>
            <a:bodyPr/>
            <a:lstStyle/>
            <a:p/>
          </p:txBody>
        </p:sp>
        <p:sp>
          <p:nvSpPr>
            <p:cNvPr id="51" name="rc51"/>
            <p:cNvSpPr/>
            <p:nvPr/>
          </p:nvSpPr>
          <p:spPr>
            <a:xfrm>
              <a:off x="4494791" y="2936875"/>
              <a:ext cx="239888" cy="1275133"/>
            </a:xfrm>
            <a:prstGeom prst="rect">
              <a:avLst/>
            </a:prstGeom>
            <a:solidFill>
              <a:srgbClr val="80BD41">
                <a:alpha val="100000"/>
              </a:srgbClr>
            </a:solidFill>
          </p:spPr>
          <p:txBody>
            <a:bodyPr/>
            <a:lstStyle/>
            <a:p/>
          </p:txBody>
        </p:sp>
        <p:sp>
          <p:nvSpPr>
            <p:cNvPr id="52" name="rc52"/>
            <p:cNvSpPr/>
            <p:nvPr/>
          </p:nvSpPr>
          <p:spPr>
            <a:xfrm>
              <a:off x="4494791" y="2924007"/>
              <a:ext cx="239888" cy="12867"/>
            </a:xfrm>
            <a:prstGeom prst="rect">
              <a:avLst/>
            </a:prstGeom>
            <a:solidFill>
              <a:srgbClr val="1CABE2">
                <a:alpha val="100000"/>
              </a:srgbClr>
            </a:solidFill>
          </p:spPr>
          <p:txBody>
            <a:bodyPr/>
            <a:lstStyle/>
            <a:p/>
          </p:txBody>
        </p:sp>
        <p:sp>
          <p:nvSpPr>
            <p:cNvPr id="53" name="rc53"/>
            <p:cNvSpPr/>
            <p:nvPr/>
          </p:nvSpPr>
          <p:spPr>
            <a:xfrm>
              <a:off x="4761334" y="2940914"/>
              <a:ext cx="239888" cy="1271095"/>
            </a:xfrm>
            <a:prstGeom prst="rect">
              <a:avLst/>
            </a:prstGeom>
            <a:solidFill>
              <a:srgbClr val="80BD41">
                <a:alpha val="100000"/>
              </a:srgbClr>
            </a:solidFill>
          </p:spPr>
          <p:txBody>
            <a:bodyPr/>
            <a:lstStyle/>
            <a:p/>
          </p:txBody>
        </p:sp>
        <p:sp>
          <p:nvSpPr>
            <p:cNvPr id="54" name="rc54"/>
            <p:cNvSpPr/>
            <p:nvPr/>
          </p:nvSpPr>
          <p:spPr>
            <a:xfrm>
              <a:off x="4761334" y="2928046"/>
              <a:ext cx="239888" cy="12867"/>
            </a:xfrm>
            <a:prstGeom prst="rect">
              <a:avLst/>
            </a:prstGeom>
            <a:solidFill>
              <a:srgbClr val="1CABE2">
                <a:alpha val="100000"/>
              </a:srgbClr>
            </a:solidFill>
          </p:spPr>
          <p:txBody>
            <a:bodyPr/>
            <a:lstStyle/>
            <a:p/>
          </p:txBody>
        </p:sp>
        <p:sp>
          <p:nvSpPr>
            <p:cNvPr id="55" name="rc55"/>
            <p:cNvSpPr/>
            <p:nvPr/>
          </p:nvSpPr>
          <p:spPr>
            <a:xfrm>
              <a:off x="5027877" y="2942887"/>
              <a:ext cx="239888" cy="1269122"/>
            </a:xfrm>
            <a:prstGeom prst="rect">
              <a:avLst/>
            </a:prstGeom>
            <a:solidFill>
              <a:srgbClr val="80BD41">
                <a:alpha val="100000"/>
              </a:srgbClr>
            </a:solidFill>
          </p:spPr>
          <p:txBody>
            <a:bodyPr/>
            <a:lstStyle/>
            <a:p/>
          </p:txBody>
        </p:sp>
        <p:sp>
          <p:nvSpPr>
            <p:cNvPr id="56" name="rc56"/>
            <p:cNvSpPr/>
            <p:nvPr/>
          </p:nvSpPr>
          <p:spPr>
            <a:xfrm>
              <a:off x="5027877" y="2930113"/>
              <a:ext cx="239888" cy="12773"/>
            </a:xfrm>
            <a:prstGeom prst="rect">
              <a:avLst/>
            </a:prstGeom>
            <a:solidFill>
              <a:srgbClr val="1CABE2">
                <a:alpha val="100000"/>
              </a:srgbClr>
            </a:solidFill>
          </p:spPr>
          <p:txBody>
            <a:bodyPr/>
            <a:lstStyle/>
            <a:p/>
          </p:txBody>
        </p:sp>
        <p:sp>
          <p:nvSpPr>
            <p:cNvPr id="57" name="rc57"/>
            <p:cNvSpPr/>
            <p:nvPr/>
          </p:nvSpPr>
          <p:spPr>
            <a:xfrm>
              <a:off x="5294420" y="2946550"/>
              <a:ext cx="239888" cy="1265459"/>
            </a:xfrm>
            <a:prstGeom prst="rect">
              <a:avLst/>
            </a:prstGeom>
            <a:solidFill>
              <a:srgbClr val="80BD41">
                <a:alpha val="100000"/>
              </a:srgbClr>
            </a:solidFill>
          </p:spPr>
          <p:txBody>
            <a:bodyPr/>
            <a:lstStyle/>
            <a:p/>
          </p:txBody>
        </p:sp>
        <p:sp>
          <p:nvSpPr>
            <p:cNvPr id="58" name="rc58"/>
            <p:cNvSpPr/>
            <p:nvPr/>
          </p:nvSpPr>
          <p:spPr>
            <a:xfrm>
              <a:off x="5294420" y="2933776"/>
              <a:ext cx="239888" cy="12773"/>
            </a:xfrm>
            <a:prstGeom prst="rect">
              <a:avLst/>
            </a:prstGeom>
            <a:solidFill>
              <a:srgbClr val="1CABE2">
                <a:alpha val="100000"/>
              </a:srgbClr>
            </a:solidFill>
          </p:spPr>
          <p:txBody>
            <a:bodyPr/>
            <a:lstStyle/>
            <a:p/>
          </p:txBody>
        </p:sp>
        <p:sp>
          <p:nvSpPr>
            <p:cNvPr id="59" name="rc59"/>
            <p:cNvSpPr/>
            <p:nvPr/>
          </p:nvSpPr>
          <p:spPr>
            <a:xfrm>
              <a:off x="5560963" y="2951058"/>
              <a:ext cx="239888" cy="1260951"/>
            </a:xfrm>
            <a:prstGeom prst="rect">
              <a:avLst/>
            </a:prstGeom>
            <a:solidFill>
              <a:srgbClr val="80BD41">
                <a:alpha val="100000"/>
              </a:srgbClr>
            </a:solidFill>
          </p:spPr>
          <p:txBody>
            <a:bodyPr/>
            <a:lstStyle/>
            <a:p/>
          </p:txBody>
        </p:sp>
        <p:sp>
          <p:nvSpPr>
            <p:cNvPr id="60" name="rc60"/>
            <p:cNvSpPr/>
            <p:nvPr/>
          </p:nvSpPr>
          <p:spPr>
            <a:xfrm>
              <a:off x="5560963" y="2938284"/>
              <a:ext cx="239888" cy="12773"/>
            </a:xfrm>
            <a:prstGeom prst="rect">
              <a:avLst/>
            </a:prstGeom>
            <a:solidFill>
              <a:srgbClr val="1CABE2">
                <a:alpha val="100000"/>
              </a:srgbClr>
            </a:solidFill>
          </p:spPr>
          <p:txBody>
            <a:bodyPr/>
            <a:lstStyle/>
            <a:p/>
          </p:txBody>
        </p:sp>
        <p:sp>
          <p:nvSpPr>
            <p:cNvPr id="61" name="rc61"/>
            <p:cNvSpPr/>
            <p:nvPr/>
          </p:nvSpPr>
          <p:spPr>
            <a:xfrm>
              <a:off x="5827506" y="2957445"/>
              <a:ext cx="239888" cy="1254564"/>
            </a:xfrm>
            <a:prstGeom prst="rect">
              <a:avLst/>
            </a:prstGeom>
            <a:solidFill>
              <a:srgbClr val="80BD41">
                <a:alpha val="100000"/>
              </a:srgbClr>
            </a:solidFill>
          </p:spPr>
          <p:txBody>
            <a:bodyPr/>
            <a:lstStyle/>
            <a:p/>
          </p:txBody>
        </p:sp>
        <p:sp>
          <p:nvSpPr>
            <p:cNvPr id="62" name="rc62"/>
            <p:cNvSpPr/>
            <p:nvPr/>
          </p:nvSpPr>
          <p:spPr>
            <a:xfrm>
              <a:off x="5827506" y="2944765"/>
              <a:ext cx="239888" cy="12679"/>
            </a:xfrm>
            <a:prstGeom prst="rect">
              <a:avLst/>
            </a:prstGeom>
            <a:solidFill>
              <a:srgbClr val="1CABE2">
                <a:alpha val="100000"/>
              </a:srgbClr>
            </a:solidFill>
          </p:spPr>
          <p:txBody>
            <a:bodyPr/>
            <a:lstStyle/>
            <a:p/>
          </p:txBody>
        </p:sp>
        <p:sp>
          <p:nvSpPr>
            <p:cNvPr id="63" name="rc63"/>
            <p:cNvSpPr/>
            <p:nvPr/>
          </p:nvSpPr>
          <p:spPr>
            <a:xfrm>
              <a:off x="6094049" y="2965898"/>
              <a:ext cx="239888" cy="1246110"/>
            </a:xfrm>
            <a:prstGeom prst="rect">
              <a:avLst/>
            </a:prstGeom>
            <a:solidFill>
              <a:srgbClr val="80BD41">
                <a:alpha val="100000"/>
              </a:srgbClr>
            </a:solidFill>
          </p:spPr>
          <p:txBody>
            <a:bodyPr/>
            <a:lstStyle/>
            <a:p/>
          </p:txBody>
        </p:sp>
        <p:sp>
          <p:nvSpPr>
            <p:cNvPr id="64" name="rc64"/>
            <p:cNvSpPr/>
            <p:nvPr/>
          </p:nvSpPr>
          <p:spPr>
            <a:xfrm>
              <a:off x="6094049" y="2953312"/>
              <a:ext cx="239888" cy="12586"/>
            </a:xfrm>
            <a:prstGeom prst="rect">
              <a:avLst/>
            </a:prstGeom>
            <a:solidFill>
              <a:srgbClr val="1CABE2">
                <a:alpha val="100000"/>
              </a:srgbClr>
            </a:solidFill>
          </p:spPr>
          <p:txBody>
            <a:bodyPr/>
            <a:lstStyle/>
            <a:p/>
          </p:txBody>
        </p:sp>
        <p:sp>
          <p:nvSpPr>
            <p:cNvPr id="65" name="rc65"/>
            <p:cNvSpPr/>
            <p:nvPr/>
          </p:nvSpPr>
          <p:spPr>
            <a:xfrm>
              <a:off x="6360593" y="2972943"/>
              <a:ext cx="239888" cy="1239066"/>
            </a:xfrm>
            <a:prstGeom prst="rect">
              <a:avLst/>
            </a:prstGeom>
            <a:solidFill>
              <a:srgbClr val="80BD41">
                <a:alpha val="100000"/>
              </a:srgbClr>
            </a:solidFill>
          </p:spPr>
          <p:txBody>
            <a:bodyPr/>
            <a:lstStyle/>
            <a:p/>
          </p:txBody>
        </p:sp>
        <p:sp>
          <p:nvSpPr>
            <p:cNvPr id="66" name="rc66"/>
            <p:cNvSpPr/>
            <p:nvPr/>
          </p:nvSpPr>
          <p:spPr>
            <a:xfrm>
              <a:off x="6360593" y="2960451"/>
              <a:ext cx="239888" cy="12492"/>
            </a:xfrm>
            <a:prstGeom prst="rect">
              <a:avLst/>
            </a:prstGeom>
            <a:solidFill>
              <a:srgbClr val="1CABE2">
                <a:alpha val="100000"/>
              </a:srgbClr>
            </a:solidFill>
          </p:spPr>
          <p:txBody>
            <a:bodyPr/>
            <a:lstStyle/>
            <a:p/>
          </p:txBody>
        </p:sp>
        <p:sp>
          <p:nvSpPr>
            <p:cNvPr id="67" name="rc67"/>
            <p:cNvSpPr/>
            <p:nvPr/>
          </p:nvSpPr>
          <p:spPr>
            <a:xfrm>
              <a:off x="6627136" y="2978390"/>
              <a:ext cx="239888" cy="1233618"/>
            </a:xfrm>
            <a:prstGeom prst="rect">
              <a:avLst/>
            </a:prstGeom>
            <a:solidFill>
              <a:srgbClr val="80BD41">
                <a:alpha val="100000"/>
              </a:srgbClr>
            </a:solidFill>
          </p:spPr>
          <p:txBody>
            <a:bodyPr/>
            <a:lstStyle/>
            <a:p/>
          </p:txBody>
        </p:sp>
        <p:sp>
          <p:nvSpPr>
            <p:cNvPr id="68" name="rc68"/>
            <p:cNvSpPr/>
            <p:nvPr/>
          </p:nvSpPr>
          <p:spPr>
            <a:xfrm>
              <a:off x="6627136" y="2965898"/>
              <a:ext cx="239888" cy="12492"/>
            </a:xfrm>
            <a:prstGeom prst="rect">
              <a:avLst/>
            </a:prstGeom>
            <a:solidFill>
              <a:srgbClr val="1CABE2">
                <a:alpha val="100000"/>
              </a:srgbClr>
            </a:solidFill>
          </p:spPr>
          <p:txBody>
            <a:bodyPr/>
            <a:lstStyle/>
            <a:p/>
          </p:txBody>
        </p:sp>
        <p:sp>
          <p:nvSpPr>
            <p:cNvPr id="69" name="rc69"/>
            <p:cNvSpPr/>
            <p:nvPr/>
          </p:nvSpPr>
          <p:spPr>
            <a:xfrm>
              <a:off x="6893679" y="2987783"/>
              <a:ext cx="239888" cy="1224226"/>
            </a:xfrm>
            <a:prstGeom prst="rect">
              <a:avLst/>
            </a:prstGeom>
            <a:solidFill>
              <a:srgbClr val="80BD41">
                <a:alpha val="100000"/>
              </a:srgbClr>
            </a:solidFill>
          </p:spPr>
          <p:txBody>
            <a:bodyPr/>
            <a:lstStyle/>
            <a:p/>
          </p:txBody>
        </p:sp>
        <p:sp>
          <p:nvSpPr>
            <p:cNvPr id="70" name="rc70"/>
            <p:cNvSpPr/>
            <p:nvPr/>
          </p:nvSpPr>
          <p:spPr>
            <a:xfrm>
              <a:off x="6893679" y="2975385"/>
              <a:ext cx="239888" cy="12398"/>
            </a:xfrm>
            <a:prstGeom prst="rect">
              <a:avLst/>
            </a:prstGeom>
            <a:solidFill>
              <a:srgbClr val="1CABE2">
                <a:alpha val="100000"/>
              </a:srgbClr>
            </a:solidFill>
          </p:spPr>
          <p:txBody>
            <a:bodyPr/>
            <a:lstStyle/>
            <a:p/>
          </p:txBody>
        </p:sp>
        <p:sp>
          <p:nvSpPr>
            <p:cNvPr id="71" name="rc71"/>
            <p:cNvSpPr/>
            <p:nvPr/>
          </p:nvSpPr>
          <p:spPr>
            <a:xfrm>
              <a:off x="7160222" y="2993043"/>
              <a:ext cx="239888" cy="1218966"/>
            </a:xfrm>
            <a:prstGeom prst="rect">
              <a:avLst/>
            </a:prstGeom>
            <a:solidFill>
              <a:srgbClr val="80BD41">
                <a:alpha val="100000"/>
              </a:srgbClr>
            </a:solidFill>
          </p:spPr>
          <p:txBody>
            <a:bodyPr/>
            <a:lstStyle/>
            <a:p/>
          </p:txBody>
        </p:sp>
        <p:sp>
          <p:nvSpPr>
            <p:cNvPr id="72" name="rc72"/>
            <p:cNvSpPr/>
            <p:nvPr/>
          </p:nvSpPr>
          <p:spPr>
            <a:xfrm>
              <a:off x="7160222" y="2980739"/>
              <a:ext cx="239888" cy="12304"/>
            </a:xfrm>
            <a:prstGeom prst="rect">
              <a:avLst/>
            </a:prstGeom>
            <a:solidFill>
              <a:srgbClr val="1CABE2">
                <a:alpha val="100000"/>
              </a:srgbClr>
            </a:solidFill>
          </p:spPr>
          <p:txBody>
            <a:bodyPr/>
            <a:lstStyle/>
            <a:p/>
          </p:txBody>
        </p:sp>
        <p:sp>
          <p:nvSpPr>
            <p:cNvPr id="73" name="rc73"/>
            <p:cNvSpPr/>
            <p:nvPr/>
          </p:nvSpPr>
          <p:spPr>
            <a:xfrm>
              <a:off x="7426765" y="2995767"/>
              <a:ext cx="239888" cy="1216242"/>
            </a:xfrm>
            <a:prstGeom prst="rect">
              <a:avLst/>
            </a:prstGeom>
            <a:solidFill>
              <a:srgbClr val="80BD41">
                <a:alpha val="100000"/>
              </a:srgbClr>
            </a:solidFill>
          </p:spPr>
          <p:txBody>
            <a:bodyPr/>
            <a:lstStyle/>
            <a:p/>
          </p:txBody>
        </p:sp>
        <p:sp>
          <p:nvSpPr>
            <p:cNvPr id="74" name="rc74"/>
            <p:cNvSpPr/>
            <p:nvPr/>
          </p:nvSpPr>
          <p:spPr>
            <a:xfrm>
              <a:off x="7426765" y="2983462"/>
              <a:ext cx="239888" cy="12304"/>
            </a:xfrm>
            <a:prstGeom prst="rect">
              <a:avLst/>
            </a:prstGeom>
            <a:solidFill>
              <a:srgbClr val="1CABE2">
                <a:alpha val="100000"/>
              </a:srgbClr>
            </a:solidFill>
          </p:spPr>
          <p:txBody>
            <a:bodyPr/>
            <a:lstStyle/>
            <a:p/>
          </p:txBody>
        </p:sp>
        <p:sp>
          <p:nvSpPr>
            <p:cNvPr id="75" name="rc75"/>
            <p:cNvSpPr/>
            <p:nvPr/>
          </p:nvSpPr>
          <p:spPr>
            <a:xfrm>
              <a:off x="7693308" y="3041978"/>
              <a:ext cx="239888" cy="1170031"/>
            </a:xfrm>
            <a:prstGeom prst="rect">
              <a:avLst/>
            </a:prstGeom>
            <a:solidFill>
              <a:srgbClr val="80BD41">
                <a:alpha val="100000"/>
              </a:srgbClr>
            </a:solidFill>
          </p:spPr>
          <p:txBody>
            <a:bodyPr/>
            <a:lstStyle/>
            <a:p/>
          </p:txBody>
        </p:sp>
        <p:sp>
          <p:nvSpPr>
            <p:cNvPr id="76" name="rc76"/>
            <p:cNvSpPr/>
            <p:nvPr/>
          </p:nvSpPr>
          <p:spPr>
            <a:xfrm>
              <a:off x="7693308" y="2980363"/>
              <a:ext cx="239888" cy="61615"/>
            </a:xfrm>
            <a:prstGeom prst="rect">
              <a:avLst/>
            </a:prstGeom>
            <a:solidFill>
              <a:srgbClr val="1CABE2">
                <a:alpha val="100000"/>
              </a:srgbClr>
            </a:solidFill>
          </p:spPr>
          <p:txBody>
            <a:bodyPr/>
            <a:lstStyle/>
            <a:p/>
          </p:txBody>
        </p:sp>
        <p:sp>
          <p:nvSpPr>
            <p:cNvPr id="77" name="rc77"/>
            <p:cNvSpPr/>
            <p:nvPr/>
          </p:nvSpPr>
          <p:spPr>
            <a:xfrm>
              <a:off x="7959851" y="3034464"/>
              <a:ext cx="239888" cy="1177545"/>
            </a:xfrm>
            <a:prstGeom prst="rect">
              <a:avLst/>
            </a:prstGeom>
            <a:solidFill>
              <a:srgbClr val="80BD41">
                <a:alpha val="100000"/>
              </a:srgbClr>
            </a:solidFill>
          </p:spPr>
          <p:txBody>
            <a:bodyPr/>
            <a:lstStyle/>
            <a:p/>
          </p:txBody>
        </p:sp>
        <p:sp>
          <p:nvSpPr>
            <p:cNvPr id="78" name="rc78"/>
            <p:cNvSpPr/>
            <p:nvPr/>
          </p:nvSpPr>
          <p:spPr>
            <a:xfrm>
              <a:off x="7959851" y="2985435"/>
              <a:ext cx="239888" cy="49029"/>
            </a:xfrm>
            <a:prstGeom prst="rect">
              <a:avLst/>
            </a:prstGeom>
            <a:solidFill>
              <a:srgbClr val="1CABE2">
                <a:alpha val="100000"/>
              </a:srgbClr>
            </a:solidFill>
          </p:spPr>
          <p:txBody>
            <a:bodyPr/>
            <a:lstStyle/>
            <a:p/>
          </p:txBody>
        </p:sp>
        <p:sp>
          <p:nvSpPr>
            <p:cNvPr id="79" name="pl79"/>
            <p:cNvSpPr/>
            <p:nvPr/>
          </p:nvSpPr>
          <p:spPr>
            <a:xfrm>
              <a:off x="1416218" y="2085226"/>
              <a:ext cx="6663577" cy="429653"/>
            </a:xfrm>
            <a:custGeom>
              <a:avLst/>
              <a:pathLst>
                <a:path w="6663577" h="429653">
                  <a:moveTo>
                    <a:pt x="0" y="343722"/>
                  </a:moveTo>
                  <a:lnTo>
                    <a:pt x="266543" y="257791"/>
                  </a:lnTo>
                  <a:lnTo>
                    <a:pt x="533086" y="300757"/>
                  </a:lnTo>
                  <a:lnTo>
                    <a:pt x="799629" y="279274"/>
                  </a:lnTo>
                  <a:lnTo>
                    <a:pt x="1066172" y="429653"/>
                  </a:lnTo>
                  <a:lnTo>
                    <a:pt x="1332715" y="279274"/>
                  </a:lnTo>
                  <a:lnTo>
                    <a:pt x="1599258" y="236309"/>
                  </a:lnTo>
                  <a:lnTo>
                    <a:pt x="1865801" y="0"/>
                  </a:lnTo>
                  <a:lnTo>
                    <a:pt x="2132344" y="42965"/>
                  </a:lnTo>
                  <a:lnTo>
                    <a:pt x="2398888" y="21482"/>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5930"/>
                  </a:lnTo>
                  <a:lnTo>
                    <a:pt x="6663577" y="6444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298664" y="27962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1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787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797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24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30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39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44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475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44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49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458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113.1</a:t>
              </a:r>
            </a:p>
          </p:txBody>
        </p:sp>
        <p:sp>
          <p:nvSpPr>
            <p:cNvPr id="114" name="tx114"/>
            <p:cNvSpPr/>
            <p:nvPr/>
          </p:nvSpPr>
          <p:spPr>
            <a:xfrm>
              <a:off x="1324790" y="3005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15" name="tx115"/>
            <p:cNvSpPr/>
            <p:nvPr/>
          </p:nvSpPr>
          <p:spPr>
            <a:xfrm>
              <a:off x="2631380" y="3636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6" name="tx116"/>
            <p:cNvSpPr/>
            <p:nvPr/>
          </p:nvSpPr>
          <p:spPr>
            <a:xfrm>
              <a:off x="2657505" y="3007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3964096" y="3538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8956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544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062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5573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316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5601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370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5648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464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567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517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568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29545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591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29761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588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125.4</a:t>
              </a:r>
            </a:p>
          </p:txBody>
        </p:sp>
        <p:sp>
          <p:nvSpPr>
            <p:cNvPr id="134" name="tx134"/>
            <p:cNvSpPr/>
            <p:nvPr/>
          </p:nvSpPr>
          <p:spPr>
            <a:xfrm>
              <a:off x="8014493" y="29749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6902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206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51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2813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17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61" name="rc161"/>
            <p:cNvSpPr/>
            <p:nvPr/>
          </p:nvSpPr>
          <p:spPr>
            <a:xfrm>
              <a:off x="4402168" y="5080163"/>
              <a:ext cx="201456" cy="201456"/>
            </a:xfrm>
            <a:prstGeom prst="rect">
              <a:avLst/>
            </a:prstGeom>
            <a:solidFill>
              <a:srgbClr val="1CABE2">
                <a:alpha val="100000"/>
              </a:srgbClr>
            </a:solidFill>
          </p:spPr>
          <p:txBody>
            <a:bodyPr/>
            <a:lstStyle/>
            <a:p/>
          </p:txBody>
        </p:sp>
        <p:sp>
          <p:nvSpPr>
            <p:cNvPr id="162" name="rc162"/>
            <p:cNvSpPr/>
            <p:nvPr/>
          </p:nvSpPr>
          <p:spPr>
            <a:xfrm>
              <a:off x="5677242" y="5080163"/>
              <a:ext cx="201456" cy="201456"/>
            </a:xfrm>
            <a:prstGeom prst="rect">
              <a:avLst/>
            </a:prstGeom>
            <a:solidFill>
              <a:srgbClr val="80BD41">
                <a:alpha val="100000"/>
              </a:srgbClr>
            </a:solidFill>
          </p:spPr>
          <p:txBody>
            <a:bodyPr/>
            <a:lstStyle/>
            <a:p/>
          </p:txBody>
        </p:sp>
        <p:sp>
          <p:nvSpPr>
            <p:cNvPr id="163" name="tx163"/>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4" name="tx164"/>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509106" cy="124062"/>
            </a:xfrm>
            <a:prstGeom prst="rect">
              <a:avLst/>
            </a:prstGeom>
            <a:solidFill>
              <a:srgbClr val="80BD41">
                <a:alpha val="100000"/>
              </a:srgbClr>
            </a:solidFill>
          </p:spPr>
          <p:txBody>
            <a:bodyPr/>
            <a:lstStyle/>
            <a:p/>
          </p:txBody>
        </p:sp>
        <p:sp>
          <p:nvSpPr>
            <p:cNvPr id="177" name="rc177"/>
            <p:cNvSpPr/>
            <p:nvPr/>
          </p:nvSpPr>
          <p:spPr>
            <a:xfrm>
              <a:off x="7805380" y="5840557"/>
              <a:ext cx="65623" cy="124062"/>
            </a:xfrm>
            <a:prstGeom prst="rect">
              <a:avLst/>
            </a:prstGeom>
            <a:solidFill>
              <a:srgbClr val="1CABE2">
                <a:alpha val="100000"/>
              </a:srgbClr>
            </a:solidFill>
          </p:spPr>
          <p:txBody>
            <a:bodyPr/>
            <a:lstStyle/>
            <a:p/>
          </p:txBody>
        </p:sp>
        <p:sp>
          <p:nvSpPr>
            <p:cNvPr id="178" name="rc178"/>
            <p:cNvSpPr/>
            <p:nvPr/>
          </p:nvSpPr>
          <p:spPr>
            <a:xfrm>
              <a:off x="1296273" y="5685479"/>
              <a:ext cx="6146447" cy="124062"/>
            </a:xfrm>
            <a:prstGeom prst="rect">
              <a:avLst/>
            </a:prstGeom>
            <a:solidFill>
              <a:srgbClr val="80BD41">
                <a:alpha val="100000"/>
              </a:srgbClr>
            </a:solidFill>
          </p:spPr>
          <p:txBody>
            <a:bodyPr/>
            <a:lstStyle/>
            <a:p/>
          </p:txBody>
        </p:sp>
        <p:sp>
          <p:nvSpPr>
            <p:cNvPr id="179" name="rc179"/>
            <p:cNvSpPr/>
            <p:nvPr/>
          </p:nvSpPr>
          <p:spPr>
            <a:xfrm>
              <a:off x="7442721" y="5685479"/>
              <a:ext cx="323679" cy="124062"/>
            </a:xfrm>
            <a:prstGeom prst="rect">
              <a:avLst/>
            </a:prstGeom>
            <a:solidFill>
              <a:srgbClr val="1CABE2">
                <a:alpha val="100000"/>
              </a:srgbClr>
            </a:solidFill>
          </p:spPr>
          <p:txBody>
            <a:bodyPr/>
            <a:lstStyle/>
            <a:p/>
          </p:txBody>
        </p:sp>
        <p:sp>
          <p:nvSpPr>
            <p:cNvPr id="180" name="rc180"/>
            <p:cNvSpPr/>
            <p:nvPr/>
          </p:nvSpPr>
          <p:spPr>
            <a:xfrm>
              <a:off x="1296273" y="5530401"/>
              <a:ext cx="6185920" cy="124062"/>
            </a:xfrm>
            <a:prstGeom prst="rect">
              <a:avLst/>
            </a:prstGeom>
            <a:solidFill>
              <a:srgbClr val="80BD41">
                <a:alpha val="100000"/>
              </a:srgbClr>
            </a:solidFill>
          </p:spPr>
          <p:txBody>
            <a:bodyPr/>
            <a:lstStyle/>
            <a:p/>
          </p:txBody>
        </p:sp>
        <p:sp>
          <p:nvSpPr>
            <p:cNvPr id="181" name="rc181"/>
            <p:cNvSpPr/>
            <p:nvPr/>
          </p:nvSpPr>
          <p:spPr>
            <a:xfrm>
              <a:off x="7482194" y="5530401"/>
              <a:ext cx="257561" cy="124062"/>
            </a:xfrm>
            <a:prstGeom prst="rect">
              <a:avLst/>
            </a:prstGeom>
            <a:solidFill>
              <a:srgbClr val="1CABE2">
                <a:alpha val="100000"/>
              </a:srgbClr>
            </a:solidFill>
          </p:spPr>
          <p:txBody>
            <a:bodyPr/>
            <a:lstStyle/>
            <a:p/>
          </p:txBody>
        </p:sp>
        <p:sp>
          <p:nvSpPr>
            <p:cNvPr id="182" name="tx182"/>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25359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125.4</a:t>
              </a:r>
            </a:p>
          </p:txBody>
        </p:sp>
        <p:sp>
          <p:nvSpPr>
            <p:cNvPr id="190" name="tx190"/>
            <p:cNvSpPr/>
            <p:nvPr/>
          </p:nvSpPr>
          <p:spPr>
            <a:xfrm>
              <a:off x="7535626"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(96 %) fue inferior a la de 2019 (99 %).
El número de niños vacunados con la DTP3 disminuyó un 5 % en comparación con 2019.
El número de lactantes supervivientes disminuyó aproximadamente un 2 %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3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8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0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44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6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2136"/>
              <a:ext cx="239888" cy="1139872"/>
            </a:xfrm>
            <a:prstGeom prst="rect">
              <a:avLst/>
            </a:prstGeom>
            <a:solidFill>
              <a:srgbClr val="E2231A">
                <a:alpha val="90196"/>
              </a:srgbClr>
            </a:solidFill>
          </p:spPr>
          <p:txBody>
            <a:bodyPr/>
            <a:lstStyle/>
            <a:p/>
          </p:txBody>
        </p:sp>
        <p:sp>
          <p:nvSpPr>
            <p:cNvPr id="25" name="rc25"/>
            <p:cNvSpPr/>
            <p:nvPr/>
          </p:nvSpPr>
          <p:spPr>
            <a:xfrm>
              <a:off x="1562816" y="4131938"/>
              <a:ext cx="239888" cy="80070"/>
            </a:xfrm>
            <a:prstGeom prst="rect">
              <a:avLst/>
            </a:prstGeom>
            <a:solidFill>
              <a:srgbClr val="E2231A">
                <a:alpha val="90196"/>
              </a:srgbClr>
            </a:solidFill>
          </p:spPr>
          <p:txBody>
            <a:bodyPr/>
            <a:lstStyle/>
            <a:p/>
          </p:txBody>
        </p:sp>
        <p:sp>
          <p:nvSpPr>
            <p:cNvPr id="26" name="rc26"/>
            <p:cNvSpPr/>
            <p:nvPr/>
          </p:nvSpPr>
          <p:spPr>
            <a:xfrm>
              <a:off x="1829360" y="4054258"/>
              <a:ext cx="239888" cy="157751"/>
            </a:xfrm>
            <a:prstGeom prst="rect">
              <a:avLst/>
            </a:prstGeom>
            <a:solidFill>
              <a:srgbClr val="E2231A">
                <a:alpha val="90196"/>
              </a:srgbClr>
            </a:solidFill>
          </p:spPr>
          <p:txBody>
            <a:bodyPr/>
            <a:lstStyle/>
            <a:p/>
          </p:txBody>
        </p:sp>
        <p:sp>
          <p:nvSpPr>
            <p:cNvPr id="27" name="rc27"/>
            <p:cNvSpPr/>
            <p:nvPr/>
          </p:nvSpPr>
          <p:spPr>
            <a:xfrm>
              <a:off x="2095903" y="3660298"/>
              <a:ext cx="239888" cy="551711"/>
            </a:xfrm>
            <a:prstGeom prst="rect">
              <a:avLst/>
            </a:prstGeom>
            <a:solidFill>
              <a:srgbClr val="E2231A">
                <a:alpha val="90196"/>
              </a:srgbClr>
            </a:solidFill>
          </p:spPr>
          <p:txBody>
            <a:bodyPr/>
            <a:lstStyle/>
            <a:p/>
          </p:txBody>
        </p:sp>
        <p:sp>
          <p:nvSpPr>
            <p:cNvPr id="28" name="rc28"/>
            <p:cNvSpPr/>
            <p:nvPr/>
          </p:nvSpPr>
          <p:spPr>
            <a:xfrm>
              <a:off x="2362446" y="2947011"/>
              <a:ext cx="239888" cy="1264998"/>
            </a:xfrm>
            <a:prstGeom prst="rect">
              <a:avLst/>
            </a:prstGeom>
            <a:solidFill>
              <a:srgbClr val="E2231A">
                <a:alpha val="90196"/>
              </a:srgbClr>
            </a:solidFill>
          </p:spPr>
          <p:txBody>
            <a:bodyPr/>
            <a:lstStyle/>
            <a:p/>
          </p:txBody>
        </p:sp>
        <p:sp>
          <p:nvSpPr>
            <p:cNvPr id="29" name="rc29"/>
            <p:cNvSpPr/>
            <p:nvPr/>
          </p:nvSpPr>
          <p:spPr>
            <a:xfrm>
              <a:off x="2628989" y="3892085"/>
              <a:ext cx="239888" cy="319924"/>
            </a:xfrm>
            <a:prstGeom prst="rect">
              <a:avLst/>
            </a:prstGeom>
            <a:solidFill>
              <a:srgbClr val="E2231A">
                <a:alpha val="90196"/>
              </a:srgbClr>
            </a:solidFill>
          </p:spPr>
          <p:txBody>
            <a:bodyPr/>
            <a:lstStyle/>
            <a:p/>
          </p:txBody>
        </p:sp>
        <p:sp>
          <p:nvSpPr>
            <p:cNvPr id="30" name="rc30"/>
            <p:cNvSpPr/>
            <p:nvPr/>
          </p:nvSpPr>
          <p:spPr>
            <a:xfrm>
              <a:off x="2895532" y="4050792"/>
              <a:ext cx="239888" cy="161217"/>
            </a:xfrm>
            <a:prstGeom prst="rect">
              <a:avLst/>
            </a:prstGeom>
            <a:solidFill>
              <a:srgbClr val="E2231A">
                <a:alpha val="90196"/>
              </a:srgbClr>
            </a:solidFill>
          </p:spPr>
          <p:txBody>
            <a:bodyPr/>
            <a:lstStyle/>
            <a:p/>
          </p:txBody>
        </p:sp>
        <p:sp>
          <p:nvSpPr>
            <p:cNvPr id="31" name="rc31"/>
            <p:cNvSpPr/>
            <p:nvPr/>
          </p:nvSpPr>
          <p:spPr>
            <a:xfrm>
              <a:off x="3162075" y="4130982"/>
              <a:ext cx="239888" cy="81026"/>
            </a:xfrm>
            <a:prstGeom prst="rect">
              <a:avLst/>
            </a:prstGeom>
            <a:solidFill>
              <a:srgbClr val="E2231A">
                <a:alpha val="90196"/>
              </a:srgbClr>
            </a:solidFill>
          </p:spPr>
          <p:txBody>
            <a:bodyPr/>
            <a:lstStyle/>
            <a:p/>
          </p:txBody>
        </p:sp>
        <p:sp>
          <p:nvSpPr>
            <p:cNvPr id="32" name="rc32"/>
            <p:cNvSpPr/>
            <p:nvPr/>
          </p:nvSpPr>
          <p:spPr>
            <a:xfrm>
              <a:off x="3428618" y="4130624"/>
              <a:ext cx="239888" cy="81385"/>
            </a:xfrm>
            <a:prstGeom prst="rect">
              <a:avLst/>
            </a:prstGeom>
            <a:solidFill>
              <a:srgbClr val="E2231A">
                <a:alpha val="90196"/>
              </a:srgbClr>
            </a:solidFill>
          </p:spPr>
          <p:txBody>
            <a:bodyPr/>
            <a:lstStyle/>
            <a:p/>
          </p:txBody>
        </p:sp>
        <p:sp>
          <p:nvSpPr>
            <p:cNvPr id="33" name="rc33"/>
            <p:cNvSpPr/>
            <p:nvPr/>
          </p:nvSpPr>
          <p:spPr>
            <a:xfrm>
              <a:off x="3695161" y="4130325"/>
              <a:ext cx="239888" cy="81684"/>
            </a:xfrm>
            <a:prstGeom prst="rect">
              <a:avLst/>
            </a:prstGeom>
            <a:solidFill>
              <a:srgbClr val="E2231A">
                <a:alpha val="90196"/>
              </a:srgbClr>
            </a:solidFill>
          </p:spPr>
          <p:txBody>
            <a:bodyPr/>
            <a:lstStyle/>
            <a:p/>
          </p:txBody>
        </p:sp>
        <p:sp>
          <p:nvSpPr>
            <p:cNvPr id="34" name="rc34"/>
            <p:cNvSpPr/>
            <p:nvPr/>
          </p:nvSpPr>
          <p:spPr>
            <a:xfrm>
              <a:off x="3961705" y="4130026"/>
              <a:ext cx="239888" cy="81982"/>
            </a:xfrm>
            <a:prstGeom prst="rect">
              <a:avLst/>
            </a:prstGeom>
            <a:solidFill>
              <a:srgbClr val="E2231A">
                <a:alpha val="90196"/>
              </a:srgbClr>
            </a:solidFill>
          </p:spPr>
          <p:txBody>
            <a:bodyPr/>
            <a:lstStyle/>
            <a:p/>
          </p:txBody>
        </p:sp>
        <p:sp>
          <p:nvSpPr>
            <p:cNvPr id="35" name="rc35"/>
            <p:cNvSpPr/>
            <p:nvPr/>
          </p:nvSpPr>
          <p:spPr>
            <a:xfrm>
              <a:off x="4228248" y="4130086"/>
              <a:ext cx="239888" cy="81923"/>
            </a:xfrm>
            <a:prstGeom prst="rect">
              <a:avLst/>
            </a:prstGeom>
            <a:solidFill>
              <a:srgbClr val="E2231A">
                <a:alpha val="90196"/>
              </a:srgbClr>
            </a:solidFill>
          </p:spPr>
          <p:txBody>
            <a:bodyPr/>
            <a:lstStyle/>
            <a:p/>
          </p:txBody>
        </p:sp>
        <p:sp>
          <p:nvSpPr>
            <p:cNvPr id="36" name="rc36"/>
            <p:cNvSpPr/>
            <p:nvPr/>
          </p:nvSpPr>
          <p:spPr>
            <a:xfrm>
              <a:off x="4494791" y="4130086"/>
              <a:ext cx="239888" cy="81923"/>
            </a:xfrm>
            <a:prstGeom prst="rect">
              <a:avLst/>
            </a:prstGeom>
            <a:solidFill>
              <a:srgbClr val="E2231A">
                <a:alpha val="90196"/>
              </a:srgbClr>
            </a:solidFill>
          </p:spPr>
          <p:txBody>
            <a:bodyPr/>
            <a:lstStyle/>
            <a:p/>
          </p:txBody>
        </p:sp>
        <p:sp>
          <p:nvSpPr>
            <p:cNvPr id="37" name="rc37"/>
            <p:cNvSpPr/>
            <p:nvPr/>
          </p:nvSpPr>
          <p:spPr>
            <a:xfrm>
              <a:off x="4761334" y="4130325"/>
              <a:ext cx="239888" cy="81684"/>
            </a:xfrm>
            <a:prstGeom prst="rect">
              <a:avLst/>
            </a:prstGeom>
            <a:solidFill>
              <a:srgbClr val="E2231A">
                <a:alpha val="90196"/>
              </a:srgbClr>
            </a:solidFill>
          </p:spPr>
          <p:txBody>
            <a:bodyPr/>
            <a:lstStyle/>
            <a:p/>
          </p:txBody>
        </p:sp>
        <p:sp>
          <p:nvSpPr>
            <p:cNvPr id="38" name="rc38"/>
            <p:cNvSpPr/>
            <p:nvPr/>
          </p:nvSpPr>
          <p:spPr>
            <a:xfrm>
              <a:off x="5027877" y="4130445"/>
              <a:ext cx="239888" cy="81564"/>
            </a:xfrm>
            <a:prstGeom prst="rect">
              <a:avLst/>
            </a:prstGeom>
            <a:solidFill>
              <a:srgbClr val="E2231A">
                <a:alpha val="90196"/>
              </a:srgbClr>
            </a:solidFill>
          </p:spPr>
          <p:txBody>
            <a:bodyPr/>
            <a:lstStyle/>
            <a:p/>
          </p:txBody>
        </p:sp>
        <p:sp>
          <p:nvSpPr>
            <p:cNvPr id="39" name="rc39"/>
            <p:cNvSpPr/>
            <p:nvPr/>
          </p:nvSpPr>
          <p:spPr>
            <a:xfrm>
              <a:off x="5294420" y="4130684"/>
              <a:ext cx="239888" cy="81325"/>
            </a:xfrm>
            <a:prstGeom prst="rect">
              <a:avLst/>
            </a:prstGeom>
            <a:solidFill>
              <a:srgbClr val="E2231A">
                <a:alpha val="90196"/>
              </a:srgbClr>
            </a:solidFill>
          </p:spPr>
          <p:txBody>
            <a:bodyPr/>
            <a:lstStyle/>
            <a:p/>
          </p:txBody>
        </p:sp>
        <p:sp>
          <p:nvSpPr>
            <p:cNvPr id="40" name="rc40"/>
            <p:cNvSpPr/>
            <p:nvPr/>
          </p:nvSpPr>
          <p:spPr>
            <a:xfrm>
              <a:off x="5560963" y="4130982"/>
              <a:ext cx="239888" cy="81026"/>
            </a:xfrm>
            <a:prstGeom prst="rect">
              <a:avLst/>
            </a:prstGeom>
            <a:solidFill>
              <a:srgbClr val="E2231A">
                <a:alpha val="90196"/>
              </a:srgbClr>
            </a:solidFill>
          </p:spPr>
          <p:txBody>
            <a:bodyPr/>
            <a:lstStyle/>
            <a:p/>
          </p:txBody>
        </p:sp>
        <p:sp>
          <p:nvSpPr>
            <p:cNvPr id="41" name="rc41"/>
            <p:cNvSpPr/>
            <p:nvPr/>
          </p:nvSpPr>
          <p:spPr>
            <a:xfrm>
              <a:off x="5827506" y="4131401"/>
              <a:ext cx="239888" cy="80608"/>
            </a:xfrm>
            <a:prstGeom prst="rect">
              <a:avLst/>
            </a:prstGeom>
            <a:solidFill>
              <a:srgbClr val="E2231A">
                <a:alpha val="90196"/>
              </a:srgbClr>
            </a:solidFill>
          </p:spPr>
          <p:txBody>
            <a:bodyPr/>
            <a:lstStyle/>
            <a:p/>
          </p:txBody>
        </p:sp>
        <p:sp>
          <p:nvSpPr>
            <p:cNvPr id="42" name="rc42"/>
            <p:cNvSpPr/>
            <p:nvPr/>
          </p:nvSpPr>
          <p:spPr>
            <a:xfrm>
              <a:off x="6094049" y="4131938"/>
              <a:ext cx="239888" cy="80070"/>
            </a:xfrm>
            <a:prstGeom prst="rect">
              <a:avLst/>
            </a:prstGeom>
            <a:solidFill>
              <a:srgbClr val="E2231A">
                <a:alpha val="90196"/>
              </a:srgbClr>
            </a:solidFill>
          </p:spPr>
          <p:txBody>
            <a:bodyPr/>
            <a:lstStyle/>
            <a:p/>
          </p:txBody>
        </p:sp>
        <p:sp>
          <p:nvSpPr>
            <p:cNvPr id="43" name="rc43"/>
            <p:cNvSpPr/>
            <p:nvPr/>
          </p:nvSpPr>
          <p:spPr>
            <a:xfrm>
              <a:off x="6360593" y="4132357"/>
              <a:ext cx="239888" cy="79652"/>
            </a:xfrm>
            <a:prstGeom prst="rect">
              <a:avLst/>
            </a:prstGeom>
            <a:solidFill>
              <a:srgbClr val="E2231A">
                <a:alpha val="90196"/>
              </a:srgbClr>
            </a:solidFill>
          </p:spPr>
          <p:txBody>
            <a:bodyPr/>
            <a:lstStyle/>
            <a:p/>
          </p:txBody>
        </p:sp>
        <p:sp>
          <p:nvSpPr>
            <p:cNvPr id="44" name="rc44"/>
            <p:cNvSpPr/>
            <p:nvPr/>
          </p:nvSpPr>
          <p:spPr>
            <a:xfrm>
              <a:off x="6627136" y="4132715"/>
              <a:ext cx="239888" cy="79293"/>
            </a:xfrm>
            <a:prstGeom prst="rect">
              <a:avLst/>
            </a:prstGeom>
            <a:solidFill>
              <a:srgbClr val="E2231A">
                <a:alpha val="90196"/>
              </a:srgbClr>
            </a:solidFill>
          </p:spPr>
          <p:txBody>
            <a:bodyPr/>
            <a:lstStyle/>
            <a:p/>
          </p:txBody>
        </p:sp>
        <p:sp>
          <p:nvSpPr>
            <p:cNvPr id="45" name="rc45"/>
            <p:cNvSpPr/>
            <p:nvPr/>
          </p:nvSpPr>
          <p:spPr>
            <a:xfrm>
              <a:off x="6893679" y="4133313"/>
              <a:ext cx="239888" cy="78696"/>
            </a:xfrm>
            <a:prstGeom prst="rect">
              <a:avLst/>
            </a:prstGeom>
            <a:solidFill>
              <a:srgbClr val="E2231A">
                <a:alpha val="90196"/>
              </a:srgbClr>
            </a:solidFill>
          </p:spPr>
          <p:txBody>
            <a:bodyPr/>
            <a:lstStyle/>
            <a:p/>
          </p:txBody>
        </p:sp>
        <p:sp>
          <p:nvSpPr>
            <p:cNvPr id="46" name="rc46"/>
            <p:cNvSpPr/>
            <p:nvPr/>
          </p:nvSpPr>
          <p:spPr>
            <a:xfrm>
              <a:off x="7160222" y="4133671"/>
              <a:ext cx="239888" cy="78337"/>
            </a:xfrm>
            <a:prstGeom prst="rect">
              <a:avLst/>
            </a:prstGeom>
            <a:solidFill>
              <a:srgbClr val="E2231A">
                <a:alpha val="90196"/>
              </a:srgbClr>
            </a:solidFill>
          </p:spPr>
          <p:txBody>
            <a:bodyPr/>
            <a:lstStyle/>
            <a:p/>
          </p:txBody>
        </p:sp>
        <p:sp>
          <p:nvSpPr>
            <p:cNvPr id="47" name="rc47"/>
            <p:cNvSpPr/>
            <p:nvPr/>
          </p:nvSpPr>
          <p:spPr>
            <a:xfrm>
              <a:off x="7426765" y="4133851"/>
              <a:ext cx="239888" cy="78158"/>
            </a:xfrm>
            <a:prstGeom prst="rect">
              <a:avLst/>
            </a:prstGeom>
            <a:solidFill>
              <a:srgbClr val="E2231A">
                <a:alpha val="90196"/>
              </a:srgbClr>
            </a:solidFill>
          </p:spPr>
          <p:txBody>
            <a:bodyPr/>
            <a:lstStyle/>
            <a:p/>
          </p:txBody>
        </p:sp>
        <p:sp>
          <p:nvSpPr>
            <p:cNvPr id="48" name="rc48"/>
            <p:cNvSpPr/>
            <p:nvPr/>
          </p:nvSpPr>
          <p:spPr>
            <a:xfrm>
              <a:off x="7693308" y="3820260"/>
              <a:ext cx="239888" cy="391749"/>
            </a:xfrm>
            <a:prstGeom prst="rect">
              <a:avLst/>
            </a:prstGeom>
            <a:solidFill>
              <a:srgbClr val="E2231A">
                <a:alpha val="90196"/>
              </a:srgbClr>
            </a:solidFill>
          </p:spPr>
          <p:txBody>
            <a:bodyPr/>
            <a:lstStyle/>
            <a:p/>
          </p:txBody>
        </p:sp>
        <p:sp>
          <p:nvSpPr>
            <p:cNvPr id="49" name="rc49"/>
            <p:cNvSpPr/>
            <p:nvPr/>
          </p:nvSpPr>
          <p:spPr>
            <a:xfrm>
              <a:off x="7959851" y="3743775"/>
              <a:ext cx="239888" cy="468234"/>
            </a:xfrm>
            <a:prstGeom prst="rect">
              <a:avLst/>
            </a:prstGeom>
            <a:solidFill>
              <a:srgbClr val="E2231A">
                <a:alpha val="90196"/>
              </a:srgbClr>
            </a:solidFill>
          </p:spPr>
          <p:txBody>
            <a:bodyPr/>
            <a:lstStyle/>
            <a:p/>
          </p:txBody>
        </p:sp>
        <p:sp>
          <p:nvSpPr>
            <p:cNvPr id="50" name="rc50"/>
            <p:cNvSpPr/>
            <p:nvPr/>
          </p:nvSpPr>
          <p:spPr>
            <a:xfrm>
              <a:off x="5827506" y="2923049"/>
              <a:ext cx="239888" cy="1208351"/>
            </a:xfrm>
            <a:prstGeom prst="rect">
              <a:avLst/>
            </a:prstGeom>
            <a:solidFill>
              <a:srgbClr val="B3B3B3">
                <a:alpha val="90196"/>
              </a:srgbClr>
            </a:solidFill>
          </p:spPr>
          <p:txBody>
            <a:bodyPr/>
            <a:lstStyle/>
            <a:p/>
          </p:txBody>
        </p:sp>
        <p:sp>
          <p:nvSpPr>
            <p:cNvPr id="51" name="rc51"/>
            <p:cNvSpPr/>
            <p:nvPr/>
          </p:nvSpPr>
          <p:spPr>
            <a:xfrm>
              <a:off x="6094049" y="3810341"/>
              <a:ext cx="239888" cy="321597"/>
            </a:xfrm>
            <a:prstGeom prst="rect">
              <a:avLst/>
            </a:prstGeom>
            <a:solidFill>
              <a:srgbClr val="B3B3B3">
                <a:alpha val="90196"/>
              </a:srgbClr>
            </a:solidFill>
          </p:spPr>
          <p:txBody>
            <a:bodyPr/>
            <a:lstStyle/>
            <a:p/>
          </p:txBody>
        </p:sp>
        <p:sp>
          <p:nvSpPr>
            <p:cNvPr id="52" name="rc52"/>
            <p:cNvSpPr/>
            <p:nvPr/>
          </p:nvSpPr>
          <p:spPr>
            <a:xfrm>
              <a:off x="6360593" y="4131998"/>
              <a:ext cx="239888" cy="358"/>
            </a:xfrm>
            <a:prstGeom prst="rect">
              <a:avLst/>
            </a:prstGeom>
            <a:solidFill>
              <a:srgbClr val="B3B3B3">
                <a:alpha val="90196"/>
              </a:srgbClr>
            </a:solidFill>
          </p:spPr>
          <p:txBody>
            <a:bodyPr/>
            <a:lstStyle/>
            <a:p/>
          </p:txBody>
        </p:sp>
        <p:sp>
          <p:nvSpPr>
            <p:cNvPr id="53" name="rc53"/>
            <p:cNvSpPr/>
            <p:nvPr/>
          </p:nvSpPr>
          <p:spPr>
            <a:xfrm>
              <a:off x="6627136" y="4132416"/>
              <a:ext cx="239888" cy="298"/>
            </a:xfrm>
            <a:prstGeom prst="rect">
              <a:avLst/>
            </a:prstGeom>
            <a:solidFill>
              <a:srgbClr val="B3B3B3">
                <a:alpha val="90196"/>
              </a:srgbClr>
            </a:solidFill>
          </p:spPr>
          <p:txBody>
            <a:bodyPr/>
            <a:lstStyle/>
            <a:p/>
          </p:txBody>
        </p:sp>
        <p:sp>
          <p:nvSpPr>
            <p:cNvPr id="54" name="rc54"/>
            <p:cNvSpPr/>
            <p:nvPr/>
          </p:nvSpPr>
          <p:spPr>
            <a:xfrm>
              <a:off x="6893679" y="3103089"/>
              <a:ext cx="239888" cy="1030223"/>
            </a:xfrm>
            <a:prstGeom prst="rect">
              <a:avLst/>
            </a:prstGeom>
            <a:solidFill>
              <a:srgbClr val="B3B3B3">
                <a:alpha val="90196"/>
              </a:srgbClr>
            </a:solidFill>
          </p:spPr>
          <p:txBody>
            <a:bodyPr/>
            <a:lstStyle/>
            <a:p/>
          </p:txBody>
        </p:sp>
        <p:sp>
          <p:nvSpPr>
            <p:cNvPr id="55" name="rc55"/>
            <p:cNvSpPr/>
            <p:nvPr/>
          </p:nvSpPr>
          <p:spPr>
            <a:xfrm>
              <a:off x="7160222" y="4133074"/>
              <a:ext cx="239888" cy="597"/>
            </a:xfrm>
            <a:prstGeom prst="rect">
              <a:avLst/>
            </a:prstGeom>
            <a:solidFill>
              <a:srgbClr val="B3B3B3">
                <a:alpha val="90196"/>
              </a:srgbClr>
            </a:solidFill>
          </p:spPr>
          <p:txBody>
            <a:bodyPr/>
            <a:lstStyle/>
            <a:p/>
          </p:txBody>
        </p:sp>
        <p:sp>
          <p:nvSpPr>
            <p:cNvPr id="56" name="rc56"/>
            <p:cNvSpPr/>
            <p:nvPr/>
          </p:nvSpPr>
          <p:spPr>
            <a:xfrm>
              <a:off x="7426765" y="4054975"/>
              <a:ext cx="239888" cy="78875"/>
            </a:xfrm>
            <a:prstGeom prst="rect">
              <a:avLst/>
            </a:prstGeom>
            <a:solidFill>
              <a:srgbClr val="B3B3B3">
                <a:alpha val="90196"/>
              </a:srgbClr>
            </a:solidFill>
          </p:spPr>
          <p:txBody>
            <a:bodyPr/>
            <a:lstStyle/>
            <a:p/>
          </p:txBody>
        </p:sp>
        <p:sp>
          <p:nvSpPr>
            <p:cNvPr id="57" name="pl57"/>
            <p:cNvSpPr/>
            <p:nvPr/>
          </p:nvSpPr>
          <p:spPr>
            <a:xfrm>
              <a:off x="1416218" y="2085226"/>
              <a:ext cx="6663577" cy="322239"/>
            </a:xfrm>
            <a:custGeom>
              <a:avLst/>
              <a:pathLst>
                <a:path w="6663577" h="322239">
                  <a:moveTo>
                    <a:pt x="0" y="279274"/>
                  </a:moveTo>
                  <a:lnTo>
                    <a:pt x="266543" y="0"/>
                  </a:lnTo>
                  <a:lnTo>
                    <a:pt x="533086" y="21482"/>
                  </a:lnTo>
                  <a:lnTo>
                    <a:pt x="799629" y="128895"/>
                  </a:lnTo>
                  <a:lnTo>
                    <a:pt x="1066172" y="322239"/>
                  </a:lnTo>
                  <a:lnTo>
                    <a:pt x="1332715" y="64447"/>
                  </a:lnTo>
                  <a:lnTo>
                    <a:pt x="1599258" y="21482"/>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5930"/>
                  </a:lnTo>
                  <a:lnTo>
                    <a:pt x="6663577" y="107413"/>
                  </a:lnTo>
                </a:path>
              </a:pathLst>
            </a:custGeom>
            <a:ln w="27101" cap="flat">
              <a:solidFill>
                <a:srgbClr val="3283FE">
                  <a:alpha val="100000"/>
                </a:srgbClr>
              </a:solidFill>
              <a:prstDash val="solid"/>
              <a:round/>
            </a:ln>
          </p:spPr>
          <p:txBody>
            <a:bodyPr/>
            <a:lstStyle/>
            <a:p/>
          </p:txBody>
        </p:sp>
        <p:sp>
          <p:nvSpPr>
            <p:cNvPr id="58" name="pl58"/>
            <p:cNvSpPr/>
            <p:nvPr/>
          </p:nvSpPr>
          <p:spPr>
            <a:xfrm>
              <a:off x="5947451" y="2085226"/>
              <a:ext cx="2132344" cy="322239"/>
            </a:xfrm>
            <a:custGeom>
              <a:avLst/>
              <a:pathLst>
                <a:path w="2132344" h="322239">
                  <a:moveTo>
                    <a:pt x="0" y="322239"/>
                  </a:moveTo>
                  <a:lnTo>
                    <a:pt x="266543" y="85930"/>
                  </a:lnTo>
                  <a:lnTo>
                    <a:pt x="533086" y="0"/>
                  </a:lnTo>
                  <a:lnTo>
                    <a:pt x="799629" y="0"/>
                  </a:lnTo>
                  <a:lnTo>
                    <a:pt x="1066172" y="279274"/>
                  </a:lnTo>
                  <a:lnTo>
                    <a:pt x="1332715" y="0"/>
                  </a:lnTo>
                  <a:lnTo>
                    <a:pt x="1599258" y="21482"/>
                  </a:lnTo>
                  <a:lnTo>
                    <a:pt x="1865801" y="21482"/>
                  </a:lnTo>
                  <a:lnTo>
                    <a:pt x="2132344" y="85930"/>
                  </a:lnTo>
                </a:path>
              </a:pathLst>
            </a:custGeom>
            <a:ln w="27101" cap="flat">
              <a:solidFill>
                <a:srgbClr val="FFA500">
                  <a:alpha val="100000"/>
                </a:srgbClr>
              </a:solidFill>
              <a:prstDash val="solid"/>
              <a:round/>
            </a:ln>
          </p:spPr>
          <p:txBody>
            <a:bodyPr/>
            <a:lstStyle/>
            <a:p/>
          </p:txBody>
        </p:sp>
        <p:sp>
          <p:nvSpPr>
            <p:cNvPr id="59" name="tx59"/>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0" name="tx60"/>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1" name="tx61"/>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2" name="tx62"/>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3" name="tx63"/>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4" name="tx64"/>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5" name="tx65"/>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6" name="tx66"/>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7" name="tx67"/>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8" name="tx68"/>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69" name="tx69"/>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1" name="tx71"/>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747637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5" name="tx75"/>
            <p:cNvSpPr/>
            <p:nvPr/>
          </p:nvSpPr>
          <p:spPr>
            <a:xfrm>
              <a:off x="800945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7" name="tx77"/>
            <p:cNvSpPr/>
            <p:nvPr/>
          </p:nvSpPr>
          <p:spPr>
            <a:xfrm>
              <a:off x="1310724" y="36016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78" name="tx78"/>
            <p:cNvSpPr/>
            <p:nvPr/>
          </p:nvSpPr>
          <p:spPr>
            <a:xfrm>
              <a:off x="2673584" y="401192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9" name="tx79"/>
            <p:cNvSpPr/>
            <p:nvPr/>
          </p:nvSpPr>
          <p:spPr>
            <a:xfrm>
              <a:off x="4006300" y="41319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5339016" y="41322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1" name="tx81"/>
            <p:cNvSpPr/>
            <p:nvPr/>
          </p:nvSpPr>
          <p:spPr>
            <a:xfrm>
              <a:off x="6405188" y="41316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2" name="tx82"/>
            <p:cNvSpPr/>
            <p:nvPr/>
          </p:nvSpPr>
          <p:spPr>
            <a:xfrm>
              <a:off x="6671731" y="41318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3" name="tx83"/>
            <p:cNvSpPr/>
            <p:nvPr/>
          </p:nvSpPr>
          <p:spPr>
            <a:xfrm>
              <a:off x="6938274" y="41321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7204817" y="41323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7471361" y="41324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6" name="tx86"/>
            <p:cNvSpPr/>
            <p:nvPr/>
          </p:nvSpPr>
          <p:spPr>
            <a:xfrm>
              <a:off x="7737904" y="39756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7" name="tx87"/>
            <p:cNvSpPr/>
            <p:nvPr/>
          </p:nvSpPr>
          <p:spPr>
            <a:xfrm>
              <a:off x="8004447" y="39374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8" name="tx88"/>
            <p:cNvSpPr/>
            <p:nvPr/>
          </p:nvSpPr>
          <p:spPr>
            <a:xfrm>
              <a:off x="6908130" y="357908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89" name="tx89"/>
            <p:cNvSpPr/>
            <p:nvPr/>
          </p:nvSpPr>
          <p:spPr>
            <a:xfrm>
              <a:off x="7471361" y="40539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6412723" y="40257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1" name="tx91"/>
            <p:cNvSpPr/>
            <p:nvPr/>
          </p:nvSpPr>
          <p:spPr>
            <a:xfrm>
              <a:off x="6679266" y="402613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2" name="tx92"/>
            <p:cNvSpPr/>
            <p:nvPr/>
          </p:nvSpPr>
          <p:spPr>
            <a:xfrm>
              <a:off x="6918679" y="29968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93" name="tx93"/>
            <p:cNvSpPr/>
            <p:nvPr/>
          </p:nvSpPr>
          <p:spPr>
            <a:xfrm>
              <a:off x="7212352" y="402679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7478895" y="39487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5" name="tx9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39902" y="35623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7" name="tx97"/>
            <p:cNvSpPr/>
            <p:nvPr/>
          </p:nvSpPr>
          <p:spPr>
            <a:xfrm>
              <a:off x="639902" y="29648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8" name="tx98"/>
            <p:cNvSpPr/>
            <p:nvPr/>
          </p:nvSpPr>
          <p:spPr>
            <a:xfrm>
              <a:off x="639902" y="236719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6" name="tx116"/>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6" name="tx12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27" name="pl127"/>
            <p:cNvSpPr/>
            <p:nvPr/>
          </p:nvSpPr>
          <p:spPr>
            <a:xfrm>
              <a:off x="21772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9392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7012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4632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0582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8202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5822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442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840557"/>
              <a:ext cx="1174364" cy="124062"/>
            </a:xfrm>
            <a:prstGeom prst="rect">
              <a:avLst/>
            </a:prstGeom>
            <a:solidFill>
              <a:srgbClr val="E2231A">
                <a:alpha val="90196"/>
              </a:srgbClr>
            </a:solidFill>
          </p:spPr>
          <p:txBody>
            <a:bodyPr/>
            <a:lstStyle/>
            <a:p/>
          </p:txBody>
        </p:sp>
        <p:sp>
          <p:nvSpPr>
            <p:cNvPr id="140" name="rc140"/>
            <p:cNvSpPr/>
            <p:nvPr/>
          </p:nvSpPr>
          <p:spPr>
            <a:xfrm>
              <a:off x="1296273" y="5685479"/>
              <a:ext cx="5775794" cy="124062"/>
            </a:xfrm>
            <a:prstGeom prst="rect">
              <a:avLst/>
            </a:prstGeom>
            <a:solidFill>
              <a:srgbClr val="E2231A">
                <a:alpha val="90196"/>
              </a:srgbClr>
            </a:solidFill>
          </p:spPr>
          <p:txBody>
            <a:bodyPr/>
            <a:lstStyle/>
            <a:p/>
          </p:txBody>
        </p:sp>
        <p:sp>
          <p:nvSpPr>
            <p:cNvPr id="141" name="rc141"/>
            <p:cNvSpPr/>
            <p:nvPr/>
          </p:nvSpPr>
          <p:spPr>
            <a:xfrm>
              <a:off x="1296273" y="5530401"/>
              <a:ext cx="6903466" cy="124062"/>
            </a:xfrm>
            <a:prstGeom prst="rect">
              <a:avLst/>
            </a:prstGeom>
            <a:solidFill>
              <a:srgbClr val="E2231A">
                <a:alpha val="90196"/>
              </a:srgbClr>
            </a:solidFill>
          </p:spPr>
          <p:txBody>
            <a:bodyPr/>
            <a:lstStyle/>
            <a:p/>
          </p:txBody>
        </p:sp>
        <p:sp>
          <p:nvSpPr>
            <p:cNvPr id="142" name="rc142"/>
            <p:cNvSpPr/>
            <p:nvPr/>
          </p:nvSpPr>
          <p:spPr>
            <a:xfrm>
              <a:off x="2470638" y="5840557"/>
              <a:ext cx="5285" cy="124062"/>
            </a:xfrm>
            <a:prstGeom prst="rect">
              <a:avLst/>
            </a:prstGeom>
            <a:solidFill>
              <a:srgbClr val="B3B3B3">
                <a:alpha val="90196"/>
              </a:srgbClr>
            </a:solidFill>
          </p:spPr>
          <p:txBody>
            <a:bodyPr/>
            <a:lstStyle/>
            <a:p/>
          </p:txBody>
        </p:sp>
        <p:sp>
          <p:nvSpPr>
            <p:cNvPr id="143" name="tx143"/>
            <p:cNvSpPr/>
            <p:nvPr/>
          </p:nvSpPr>
          <p:spPr>
            <a:xfrm>
              <a:off x="255629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44" name="tx144"/>
            <p:cNvSpPr/>
            <p:nvPr/>
          </p:nvSpPr>
          <p:spPr>
            <a:xfrm>
              <a:off x="180308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5" name="tx145"/>
            <p:cNvSpPr/>
            <p:nvPr/>
          </p:nvSpPr>
          <p:spPr>
            <a:xfrm>
              <a:off x="4103799"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46" name="tx146"/>
            <p:cNvSpPr/>
            <p:nvPr/>
          </p:nvSpPr>
          <p:spPr>
            <a:xfrm>
              <a:off x="466763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47" name="tx147"/>
            <p:cNvSpPr/>
            <p:nvPr/>
          </p:nvSpPr>
          <p:spPr>
            <a:xfrm>
              <a:off x="2359145"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972824"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3" name="tx153"/>
            <p:cNvSpPr/>
            <p:nvPr/>
          </p:nvSpPr>
          <p:spPr>
            <a:xfrm>
              <a:off x="473481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4" name="tx154"/>
            <p:cNvSpPr/>
            <p:nvPr/>
          </p:nvSpPr>
          <p:spPr>
            <a:xfrm>
              <a:off x="649679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5" name="tx155"/>
            <p:cNvSpPr/>
            <p:nvPr/>
          </p:nvSpPr>
          <p:spPr>
            <a:xfrm>
              <a:off x="8258786"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56" name="tx156"/>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7" name="tx157"/>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8" name="tx158"/>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relativamente constante (con una variación inferior al 1 %) en el 94 %. Esta cifra es inferior a la de 2019, cuando la cobertura fue del 99 %.
8 000 niños no recibieron su primera dosis rutinaria de la vacuna contra el sarampión.
La segunda dosis de la vacuna contra el sarampión (MCV2) se administra normalmente a niños de entre 18 meses y cinco años. La cobertura de la MCV2 descendió al 95 % en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relativamente constante (con una variación inferior al 1 %) en el 95 % en 2025, por debajo del nivel del 95 % necesario para prevenir brotes, lo que dejó a 8 000 niños sin protección alguna contra el sarampión. La cobertura de la MCV2 descendió del 98 % en 2024 al 95 % en 2025.</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14806"/>
            </a:xfrm>
            <a:custGeom>
              <a:avLst/>
              <a:pathLst>
                <a:path w="3397293" h="314806">
                  <a:moveTo>
                    <a:pt x="0" y="272832"/>
                  </a:moveTo>
                  <a:lnTo>
                    <a:pt x="135891" y="0"/>
                  </a:lnTo>
                  <a:lnTo>
                    <a:pt x="271783" y="20987"/>
                  </a:lnTo>
                  <a:lnTo>
                    <a:pt x="407675" y="125922"/>
                  </a:lnTo>
                  <a:lnTo>
                    <a:pt x="543566" y="314806"/>
                  </a:lnTo>
                  <a:lnTo>
                    <a:pt x="679458" y="62961"/>
                  </a:lnTo>
                  <a:lnTo>
                    <a:pt x="815350" y="20987"/>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1049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14806"/>
            </a:xfrm>
            <a:custGeom>
              <a:avLst/>
              <a:pathLst>
                <a:path w="3397293" h="314806">
                  <a:moveTo>
                    <a:pt x="0" y="272832"/>
                  </a:moveTo>
                  <a:lnTo>
                    <a:pt x="135891" y="0"/>
                  </a:lnTo>
                  <a:lnTo>
                    <a:pt x="271783" y="20987"/>
                  </a:lnTo>
                  <a:lnTo>
                    <a:pt x="407675" y="125922"/>
                  </a:lnTo>
                  <a:lnTo>
                    <a:pt x="543566" y="314806"/>
                  </a:lnTo>
                  <a:lnTo>
                    <a:pt x="679458" y="62961"/>
                  </a:lnTo>
                  <a:lnTo>
                    <a:pt x="815350" y="20987"/>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1049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14806"/>
            </a:xfrm>
            <a:custGeom>
              <a:avLst/>
              <a:pathLst>
                <a:path w="3397293" h="314806">
                  <a:moveTo>
                    <a:pt x="0" y="272832"/>
                  </a:moveTo>
                  <a:lnTo>
                    <a:pt x="135891" y="0"/>
                  </a:lnTo>
                  <a:lnTo>
                    <a:pt x="271783" y="20987"/>
                  </a:lnTo>
                  <a:lnTo>
                    <a:pt x="407675" y="125922"/>
                  </a:lnTo>
                  <a:lnTo>
                    <a:pt x="543566" y="314806"/>
                  </a:lnTo>
                  <a:lnTo>
                    <a:pt x="679458" y="62961"/>
                  </a:lnTo>
                  <a:lnTo>
                    <a:pt x="815350" y="20987"/>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3948"/>
                  </a:lnTo>
                  <a:lnTo>
                    <a:pt x="3397293" y="1049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401" y="1403693"/>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Nicaragua,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90009"/>
              <a:ext cx="3397293" cy="972196"/>
            </a:xfrm>
            <a:custGeom>
              <a:avLst/>
              <a:pathLst>
                <a:path w="3397293" h="972196">
                  <a:moveTo>
                    <a:pt x="0" y="842570"/>
                  </a:moveTo>
                  <a:lnTo>
                    <a:pt x="135891" y="0"/>
                  </a:lnTo>
                  <a:lnTo>
                    <a:pt x="271783" y="64813"/>
                  </a:lnTo>
                  <a:lnTo>
                    <a:pt x="407675" y="388878"/>
                  </a:lnTo>
                  <a:lnTo>
                    <a:pt x="543566" y="972196"/>
                  </a:lnTo>
                  <a:lnTo>
                    <a:pt x="679458" y="194439"/>
                  </a:lnTo>
                  <a:lnTo>
                    <a:pt x="815350" y="6481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59252"/>
                  </a:lnTo>
                  <a:lnTo>
                    <a:pt x="3397293" y="32406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90009"/>
              <a:ext cx="3397293" cy="972196"/>
            </a:xfrm>
            <a:custGeom>
              <a:avLst/>
              <a:pathLst>
                <a:path w="3397293" h="972196">
                  <a:moveTo>
                    <a:pt x="0" y="842570"/>
                  </a:moveTo>
                  <a:lnTo>
                    <a:pt x="135891" y="0"/>
                  </a:lnTo>
                  <a:lnTo>
                    <a:pt x="271783" y="64813"/>
                  </a:lnTo>
                  <a:lnTo>
                    <a:pt x="407675" y="388878"/>
                  </a:lnTo>
                  <a:lnTo>
                    <a:pt x="543566" y="972196"/>
                  </a:lnTo>
                  <a:lnTo>
                    <a:pt x="679458" y="194439"/>
                  </a:lnTo>
                  <a:lnTo>
                    <a:pt x="815350" y="6481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59252"/>
                  </a:lnTo>
                  <a:lnTo>
                    <a:pt x="3397293" y="32406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529588"/>
            </a:xfrm>
            <a:custGeom>
              <a:avLst/>
              <a:pathLst>
                <a:path w="0" h="1529588">
                  <a:moveTo>
                    <a:pt x="0" y="152958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946271"/>
            </a:xfrm>
            <a:custGeom>
              <a:avLst/>
              <a:pathLst>
                <a:path w="0" h="946271">
                  <a:moveTo>
                    <a:pt x="0" y="9462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1011084"/>
            </a:xfrm>
            <a:custGeom>
              <a:avLst/>
              <a:pathLst>
                <a:path w="0" h="1011084">
                  <a:moveTo>
                    <a:pt x="0" y="10110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90009"/>
              <a:ext cx="3397293" cy="972196"/>
            </a:xfrm>
            <a:custGeom>
              <a:avLst/>
              <a:pathLst>
                <a:path w="3397293" h="972196">
                  <a:moveTo>
                    <a:pt x="0" y="842570"/>
                  </a:moveTo>
                  <a:lnTo>
                    <a:pt x="135891" y="0"/>
                  </a:lnTo>
                  <a:lnTo>
                    <a:pt x="271783" y="64813"/>
                  </a:lnTo>
                  <a:lnTo>
                    <a:pt x="407675" y="388878"/>
                  </a:lnTo>
                  <a:lnTo>
                    <a:pt x="543566" y="972196"/>
                  </a:lnTo>
                  <a:lnTo>
                    <a:pt x="679458" y="194439"/>
                  </a:lnTo>
                  <a:lnTo>
                    <a:pt x="815350" y="6481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59252"/>
                  </a:lnTo>
                  <a:lnTo>
                    <a:pt x="3397293" y="324065"/>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3657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23657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66436"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826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23800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4848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4388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0633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15581" y="486084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17" name="tx117"/>
            <p:cNvSpPr/>
            <p:nvPr/>
          </p:nvSpPr>
          <p:spPr>
            <a:xfrm>
              <a:off x="721098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7343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2515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2022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8892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5762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858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545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232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919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1245488" cy="110182"/>
            </a:xfrm>
            <a:prstGeom prst="rect">
              <a:avLst/>
            </a:prstGeom>
            <a:solidFill>
              <a:srgbClr val="E2231A">
                <a:alpha val="80000"/>
              </a:srgbClr>
            </a:solidFill>
          </p:spPr>
          <p:txBody>
            <a:bodyPr/>
            <a:lstStyle/>
            <a:p/>
          </p:txBody>
        </p:sp>
        <p:sp>
          <p:nvSpPr>
            <p:cNvPr id="133" name="rc133"/>
            <p:cNvSpPr/>
            <p:nvPr/>
          </p:nvSpPr>
          <p:spPr>
            <a:xfrm>
              <a:off x="1317178" y="5634770"/>
              <a:ext cx="6125597" cy="110182"/>
            </a:xfrm>
            <a:prstGeom prst="rect">
              <a:avLst/>
            </a:prstGeom>
            <a:solidFill>
              <a:srgbClr val="E2231A">
                <a:alpha val="80000"/>
              </a:srgbClr>
            </a:solidFill>
          </p:spPr>
          <p:txBody>
            <a:bodyPr/>
            <a:lstStyle/>
            <a:p/>
          </p:txBody>
        </p:sp>
        <p:sp>
          <p:nvSpPr>
            <p:cNvPr id="134" name="rc134"/>
            <p:cNvSpPr/>
            <p:nvPr/>
          </p:nvSpPr>
          <p:spPr>
            <a:xfrm>
              <a:off x="1317178" y="5497042"/>
              <a:ext cx="7321564" cy="110182"/>
            </a:xfrm>
            <a:prstGeom prst="rect">
              <a:avLst/>
            </a:prstGeom>
            <a:solidFill>
              <a:srgbClr val="E2231A">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3628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470498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657368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844238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3" name="tx143"/>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4" name="tx144"/>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5" name="tx145"/>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Nicaragua (94 %) fue 10 puntos porcentuales superior a la media mundial (84 %) y 8 puntos porcentuales superior a la media de todos los países de la iniciativa « LACR » (86 %).
La cobertura nacional de la vacuna MCV1 fue 5 puntos porcentuales inferior a la de 2019 (99 %).
Esto equivale a 8 000 niños sin vacunar en 2025, frente a los 1 000 niños sin vacunar de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Nicaragua fue del 94 %; esta cifra es 5 puntos porcentuales inferior a la de 2019 y superior a las medias tanto mundial como regional.</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Nicaragua ocupaba el puesto número 24 de un total de 33 países en cuanto a la cobertura más baja de la vacuna MCV1 (teniendo en cuenta los empates).
Nicaragua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Nicaragua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3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5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7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9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0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33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46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62784"/>
              <a:ext cx="239888" cy="1145236"/>
            </a:xfrm>
            <a:prstGeom prst="rect">
              <a:avLst/>
            </a:prstGeom>
            <a:solidFill>
              <a:srgbClr val="80BD41">
                <a:alpha val="100000"/>
              </a:srgbClr>
            </a:solidFill>
          </p:spPr>
          <p:txBody>
            <a:bodyPr/>
            <a:lstStyle/>
            <a:p/>
          </p:txBody>
        </p:sp>
        <p:sp>
          <p:nvSpPr>
            <p:cNvPr id="28" name="rc28"/>
            <p:cNvSpPr/>
            <p:nvPr/>
          </p:nvSpPr>
          <p:spPr>
            <a:xfrm>
              <a:off x="1296273" y="2976310"/>
              <a:ext cx="239888" cy="186474"/>
            </a:xfrm>
            <a:prstGeom prst="rect">
              <a:avLst/>
            </a:prstGeom>
            <a:solidFill>
              <a:srgbClr val="E2231A">
                <a:alpha val="100000"/>
              </a:srgbClr>
            </a:solidFill>
          </p:spPr>
          <p:txBody>
            <a:bodyPr/>
            <a:lstStyle/>
            <a:p/>
          </p:txBody>
        </p:sp>
        <p:sp>
          <p:nvSpPr>
            <p:cNvPr id="29" name="rc29"/>
            <p:cNvSpPr/>
            <p:nvPr/>
          </p:nvSpPr>
          <p:spPr>
            <a:xfrm>
              <a:off x="1562816" y="3011689"/>
              <a:ext cx="239888" cy="1296332"/>
            </a:xfrm>
            <a:prstGeom prst="rect">
              <a:avLst/>
            </a:prstGeom>
            <a:solidFill>
              <a:srgbClr val="80BD41">
                <a:alpha val="100000"/>
              </a:srgbClr>
            </a:solidFill>
          </p:spPr>
          <p:txBody>
            <a:bodyPr/>
            <a:lstStyle/>
            <a:p/>
          </p:txBody>
        </p:sp>
        <p:sp>
          <p:nvSpPr>
            <p:cNvPr id="30" name="rc30"/>
            <p:cNvSpPr/>
            <p:nvPr/>
          </p:nvSpPr>
          <p:spPr>
            <a:xfrm>
              <a:off x="1562816" y="2998593"/>
              <a:ext cx="239888" cy="13096"/>
            </a:xfrm>
            <a:prstGeom prst="rect">
              <a:avLst/>
            </a:prstGeom>
            <a:solidFill>
              <a:srgbClr val="E2231A">
                <a:alpha val="100000"/>
              </a:srgbClr>
            </a:solidFill>
          </p:spPr>
          <p:txBody>
            <a:bodyPr/>
            <a:lstStyle/>
            <a:p/>
          </p:txBody>
        </p:sp>
        <p:sp>
          <p:nvSpPr>
            <p:cNvPr id="31" name="rc31"/>
            <p:cNvSpPr/>
            <p:nvPr/>
          </p:nvSpPr>
          <p:spPr>
            <a:xfrm>
              <a:off x="1829360" y="3043843"/>
              <a:ext cx="239888" cy="1264177"/>
            </a:xfrm>
            <a:prstGeom prst="rect">
              <a:avLst/>
            </a:prstGeom>
            <a:solidFill>
              <a:srgbClr val="80BD41">
                <a:alpha val="100000"/>
              </a:srgbClr>
            </a:solidFill>
          </p:spPr>
          <p:txBody>
            <a:bodyPr/>
            <a:lstStyle/>
            <a:p/>
          </p:txBody>
        </p:sp>
        <p:sp>
          <p:nvSpPr>
            <p:cNvPr id="32" name="rc32"/>
            <p:cNvSpPr/>
            <p:nvPr/>
          </p:nvSpPr>
          <p:spPr>
            <a:xfrm>
              <a:off x="1829360" y="3018042"/>
              <a:ext cx="239888" cy="25801"/>
            </a:xfrm>
            <a:prstGeom prst="rect">
              <a:avLst/>
            </a:prstGeom>
            <a:solidFill>
              <a:srgbClr val="E2231A">
                <a:alpha val="100000"/>
              </a:srgbClr>
            </a:solidFill>
          </p:spPr>
          <p:txBody>
            <a:bodyPr/>
            <a:lstStyle/>
            <a:p/>
          </p:txBody>
        </p:sp>
        <p:sp>
          <p:nvSpPr>
            <p:cNvPr id="33" name="rc33"/>
            <p:cNvSpPr/>
            <p:nvPr/>
          </p:nvSpPr>
          <p:spPr>
            <a:xfrm>
              <a:off x="2095903" y="3109227"/>
              <a:ext cx="239888" cy="1198794"/>
            </a:xfrm>
            <a:prstGeom prst="rect">
              <a:avLst/>
            </a:prstGeom>
            <a:solidFill>
              <a:srgbClr val="80BD41">
                <a:alpha val="100000"/>
              </a:srgbClr>
            </a:solidFill>
          </p:spPr>
          <p:txBody>
            <a:bodyPr/>
            <a:lstStyle/>
            <a:p/>
          </p:txBody>
        </p:sp>
        <p:sp>
          <p:nvSpPr>
            <p:cNvPr id="34" name="rc34"/>
            <p:cNvSpPr/>
            <p:nvPr/>
          </p:nvSpPr>
          <p:spPr>
            <a:xfrm>
              <a:off x="2095903" y="3019019"/>
              <a:ext cx="239888" cy="90207"/>
            </a:xfrm>
            <a:prstGeom prst="rect">
              <a:avLst/>
            </a:prstGeom>
            <a:solidFill>
              <a:srgbClr val="E2231A">
                <a:alpha val="100000"/>
              </a:srgbClr>
            </a:solidFill>
          </p:spPr>
          <p:txBody>
            <a:bodyPr/>
            <a:lstStyle/>
            <a:p/>
          </p:txBody>
        </p:sp>
        <p:sp>
          <p:nvSpPr>
            <p:cNvPr id="35" name="rc35"/>
            <p:cNvSpPr/>
            <p:nvPr/>
          </p:nvSpPr>
          <p:spPr>
            <a:xfrm>
              <a:off x="2362446" y="3221815"/>
              <a:ext cx="239888" cy="1086205"/>
            </a:xfrm>
            <a:prstGeom prst="rect">
              <a:avLst/>
            </a:prstGeom>
            <a:solidFill>
              <a:srgbClr val="80BD41">
                <a:alpha val="100000"/>
              </a:srgbClr>
            </a:solidFill>
          </p:spPr>
          <p:txBody>
            <a:bodyPr/>
            <a:lstStyle/>
            <a:p/>
          </p:txBody>
        </p:sp>
        <p:sp>
          <p:nvSpPr>
            <p:cNvPr id="36" name="rc36"/>
            <p:cNvSpPr/>
            <p:nvPr/>
          </p:nvSpPr>
          <p:spPr>
            <a:xfrm>
              <a:off x="2362446" y="3014914"/>
              <a:ext cx="239888" cy="206901"/>
            </a:xfrm>
            <a:prstGeom prst="rect">
              <a:avLst/>
            </a:prstGeom>
            <a:solidFill>
              <a:srgbClr val="E2231A">
                <a:alpha val="100000"/>
              </a:srgbClr>
            </a:solidFill>
          </p:spPr>
          <p:txBody>
            <a:bodyPr/>
            <a:lstStyle/>
            <a:p/>
          </p:txBody>
        </p:sp>
        <p:sp>
          <p:nvSpPr>
            <p:cNvPr id="37" name="rc37"/>
            <p:cNvSpPr/>
            <p:nvPr/>
          </p:nvSpPr>
          <p:spPr>
            <a:xfrm>
              <a:off x="2628989" y="3052151"/>
              <a:ext cx="239888" cy="1255870"/>
            </a:xfrm>
            <a:prstGeom prst="rect">
              <a:avLst/>
            </a:prstGeom>
            <a:solidFill>
              <a:srgbClr val="80BD41">
                <a:alpha val="100000"/>
              </a:srgbClr>
            </a:solidFill>
          </p:spPr>
          <p:txBody>
            <a:bodyPr/>
            <a:lstStyle/>
            <a:p/>
          </p:txBody>
        </p:sp>
        <p:sp>
          <p:nvSpPr>
            <p:cNvPr id="38" name="rc38"/>
            <p:cNvSpPr/>
            <p:nvPr/>
          </p:nvSpPr>
          <p:spPr>
            <a:xfrm>
              <a:off x="2628989" y="2999863"/>
              <a:ext cx="239888" cy="52287"/>
            </a:xfrm>
            <a:prstGeom prst="rect">
              <a:avLst/>
            </a:prstGeom>
            <a:solidFill>
              <a:srgbClr val="E2231A">
                <a:alpha val="100000"/>
              </a:srgbClr>
            </a:solidFill>
          </p:spPr>
          <p:txBody>
            <a:bodyPr/>
            <a:lstStyle/>
            <a:p/>
          </p:txBody>
        </p:sp>
        <p:sp>
          <p:nvSpPr>
            <p:cNvPr id="39" name="rc39"/>
            <p:cNvSpPr/>
            <p:nvPr/>
          </p:nvSpPr>
          <p:spPr>
            <a:xfrm>
              <a:off x="2895532" y="3015696"/>
              <a:ext cx="239888" cy="1292325"/>
            </a:xfrm>
            <a:prstGeom prst="rect">
              <a:avLst/>
            </a:prstGeom>
            <a:solidFill>
              <a:srgbClr val="80BD41">
                <a:alpha val="100000"/>
              </a:srgbClr>
            </a:solidFill>
          </p:spPr>
          <p:txBody>
            <a:bodyPr/>
            <a:lstStyle/>
            <a:p/>
          </p:txBody>
        </p:sp>
        <p:sp>
          <p:nvSpPr>
            <p:cNvPr id="40" name="rc40"/>
            <p:cNvSpPr/>
            <p:nvPr/>
          </p:nvSpPr>
          <p:spPr>
            <a:xfrm>
              <a:off x="2895532" y="2989308"/>
              <a:ext cx="239888" cy="26387"/>
            </a:xfrm>
            <a:prstGeom prst="rect">
              <a:avLst/>
            </a:prstGeom>
            <a:solidFill>
              <a:srgbClr val="E2231A">
                <a:alpha val="100000"/>
              </a:srgbClr>
            </a:solidFill>
          </p:spPr>
          <p:txBody>
            <a:bodyPr/>
            <a:lstStyle/>
            <a:p/>
          </p:txBody>
        </p:sp>
        <p:sp>
          <p:nvSpPr>
            <p:cNvPr id="41" name="rc41"/>
            <p:cNvSpPr/>
            <p:nvPr/>
          </p:nvSpPr>
          <p:spPr>
            <a:xfrm>
              <a:off x="3162075" y="2995759"/>
              <a:ext cx="239888" cy="1312262"/>
            </a:xfrm>
            <a:prstGeom prst="rect">
              <a:avLst/>
            </a:prstGeom>
            <a:solidFill>
              <a:srgbClr val="80BD41">
                <a:alpha val="100000"/>
              </a:srgbClr>
            </a:solidFill>
          </p:spPr>
          <p:txBody>
            <a:bodyPr/>
            <a:lstStyle/>
            <a:p/>
          </p:txBody>
        </p:sp>
        <p:sp>
          <p:nvSpPr>
            <p:cNvPr id="42" name="rc42"/>
            <p:cNvSpPr/>
            <p:nvPr/>
          </p:nvSpPr>
          <p:spPr>
            <a:xfrm>
              <a:off x="3162075" y="2982467"/>
              <a:ext cx="239888" cy="13291"/>
            </a:xfrm>
            <a:prstGeom prst="rect">
              <a:avLst/>
            </a:prstGeom>
            <a:solidFill>
              <a:srgbClr val="E2231A">
                <a:alpha val="100000"/>
              </a:srgbClr>
            </a:solidFill>
          </p:spPr>
          <p:txBody>
            <a:bodyPr/>
            <a:lstStyle/>
            <a:p/>
          </p:txBody>
        </p:sp>
        <p:sp>
          <p:nvSpPr>
            <p:cNvPr id="43" name="rc43"/>
            <p:cNvSpPr/>
            <p:nvPr/>
          </p:nvSpPr>
          <p:spPr>
            <a:xfrm>
              <a:off x="3428618" y="2990481"/>
              <a:ext cx="239888" cy="1317540"/>
            </a:xfrm>
            <a:prstGeom prst="rect">
              <a:avLst/>
            </a:prstGeom>
            <a:solidFill>
              <a:srgbClr val="80BD41">
                <a:alpha val="100000"/>
              </a:srgbClr>
            </a:solidFill>
          </p:spPr>
          <p:txBody>
            <a:bodyPr/>
            <a:lstStyle/>
            <a:p/>
          </p:txBody>
        </p:sp>
        <p:sp>
          <p:nvSpPr>
            <p:cNvPr id="44" name="rc44"/>
            <p:cNvSpPr/>
            <p:nvPr/>
          </p:nvSpPr>
          <p:spPr>
            <a:xfrm>
              <a:off x="3428618" y="2977189"/>
              <a:ext cx="239888" cy="13291"/>
            </a:xfrm>
            <a:prstGeom prst="rect">
              <a:avLst/>
            </a:prstGeom>
            <a:solidFill>
              <a:srgbClr val="E2231A">
                <a:alpha val="100000"/>
              </a:srgbClr>
            </a:solidFill>
          </p:spPr>
          <p:txBody>
            <a:bodyPr/>
            <a:lstStyle/>
            <a:p/>
          </p:txBody>
        </p:sp>
        <p:sp>
          <p:nvSpPr>
            <p:cNvPr id="45" name="rc45"/>
            <p:cNvSpPr/>
            <p:nvPr/>
          </p:nvSpPr>
          <p:spPr>
            <a:xfrm>
              <a:off x="3695161" y="2985497"/>
              <a:ext cx="239888" cy="1322524"/>
            </a:xfrm>
            <a:prstGeom prst="rect">
              <a:avLst/>
            </a:prstGeom>
            <a:solidFill>
              <a:srgbClr val="80BD41">
                <a:alpha val="100000"/>
              </a:srgbClr>
            </a:solidFill>
          </p:spPr>
          <p:txBody>
            <a:bodyPr/>
            <a:lstStyle/>
            <a:p/>
          </p:txBody>
        </p:sp>
        <p:sp>
          <p:nvSpPr>
            <p:cNvPr id="46" name="rc46"/>
            <p:cNvSpPr/>
            <p:nvPr/>
          </p:nvSpPr>
          <p:spPr>
            <a:xfrm>
              <a:off x="3695161" y="2972107"/>
              <a:ext cx="239888" cy="13389"/>
            </a:xfrm>
            <a:prstGeom prst="rect">
              <a:avLst/>
            </a:prstGeom>
            <a:solidFill>
              <a:srgbClr val="E2231A">
                <a:alpha val="100000"/>
              </a:srgbClr>
            </a:solidFill>
          </p:spPr>
          <p:txBody>
            <a:bodyPr/>
            <a:lstStyle/>
            <a:p/>
          </p:txBody>
        </p:sp>
        <p:sp>
          <p:nvSpPr>
            <p:cNvPr id="47" name="rc47"/>
            <p:cNvSpPr/>
            <p:nvPr/>
          </p:nvSpPr>
          <p:spPr>
            <a:xfrm>
              <a:off x="3961705" y="2980219"/>
              <a:ext cx="239888" cy="1327802"/>
            </a:xfrm>
            <a:prstGeom prst="rect">
              <a:avLst/>
            </a:prstGeom>
            <a:solidFill>
              <a:srgbClr val="80BD41">
                <a:alpha val="100000"/>
              </a:srgbClr>
            </a:solidFill>
          </p:spPr>
          <p:txBody>
            <a:bodyPr/>
            <a:lstStyle/>
            <a:p/>
          </p:txBody>
        </p:sp>
        <p:sp>
          <p:nvSpPr>
            <p:cNvPr id="48" name="rc48"/>
            <p:cNvSpPr/>
            <p:nvPr/>
          </p:nvSpPr>
          <p:spPr>
            <a:xfrm>
              <a:off x="3961705" y="2966830"/>
              <a:ext cx="239888" cy="13389"/>
            </a:xfrm>
            <a:prstGeom prst="rect">
              <a:avLst/>
            </a:prstGeom>
            <a:solidFill>
              <a:srgbClr val="E2231A">
                <a:alpha val="100000"/>
              </a:srgbClr>
            </a:solidFill>
          </p:spPr>
          <p:txBody>
            <a:bodyPr/>
            <a:lstStyle/>
            <a:p/>
          </p:txBody>
        </p:sp>
        <p:sp>
          <p:nvSpPr>
            <p:cNvPr id="49" name="rc49"/>
            <p:cNvSpPr/>
            <p:nvPr/>
          </p:nvSpPr>
          <p:spPr>
            <a:xfrm>
              <a:off x="4228248" y="2981587"/>
              <a:ext cx="239888" cy="1326433"/>
            </a:xfrm>
            <a:prstGeom prst="rect">
              <a:avLst/>
            </a:prstGeom>
            <a:solidFill>
              <a:srgbClr val="80BD41">
                <a:alpha val="100000"/>
              </a:srgbClr>
            </a:solidFill>
          </p:spPr>
          <p:txBody>
            <a:bodyPr/>
            <a:lstStyle/>
            <a:p/>
          </p:txBody>
        </p:sp>
        <p:sp>
          <p:nvSpPr>
            <p:cNvPr id="50" name="rc50"/>
            <p:cNvSpPr/>
            <p:nvPr/>
          </p:nvSpPr>
          <p:spPr>
            <a:xfrm>
              <a:off x="4228248" y="2968198"/>
              <a:ext cx="239888" cy="13389"/>
            </a:xfrm>
            <a:prstGeom prst="rect">
              <a:avLst/>
            </a:prstGeom>
            <a:solidFill>
              <a:srgbClr val="E2231A">
                <a:alpha val="100000"/>
              </a:srgbClr>
            </a:solidFill>
          </p:spPr>
          <p:txBody>
            <a:bodyPr/>
            <a:lstStyle/>
            <a:p/>
          </p:txBody>
        </p:sp>
        <p:sp>
          <p:nvSpPr>
            <p:cNvPr id="51" name="rc51"/>
            <p:cNvSpPr/>
            <p:nvPr/>
          </p:nvSpPr>
          <p:spPr>
            <a:xfrm>
              <a:off x="4494791" y="2981196"/>
              <a:ext cx="239888" cy="1326824"/>
            </a:xfrm>
            <a:prstGeom prst="rect">
              <a:avLst/>
            </a:prstGeom>
            <a:solidFill>
              <a:srgbClr val="80BD41">
                <a:alpha val="100000"/>
              </a:srgbClr>
            </a:solidFill>
          </p:spPr>
          <p:txBody>
            <a:bodyPr/>
            <a:lstStyle/>
            <a:p/>
          </p:txBody>
        </p:sp>
        <p:sp>
          <p:nvSpPr>
            <p:cNvPr id="52" name="rc52"/>
            <p:cNvSpPr/>
            <p:nvPr/>
          </p:nvSpPr>
          <p:spPr>
            <a:xfrm>
              <a:off x="4494791" y="2967807"/>
              <a:ext cx="239888" cy="13389"/>
            </a:xfrm>
            <a:prstGeom prst="rect">
              <a:avLst/>
            </a:prstGeom>
            <a:solidFill>
              <a:srgbClr val="E2231A">
                <a:alpha val="100000"/>
              </a:srgbClr>
            </a:solidFill>
          </p:spPr>
          <p:txBody>
            <a:bodyPr/>
            <a:lstStyle/>
            <a:p/>
          </p:txBody>
        </p:sp>
        <p:sp>
          <p:nvSpPr>
            <p:cNvPr id="53" name="rc53"/>
            <p:cNvSpPr/>
            <p:nvPr/>
          </p:nvSpPr>
          <p:spPr>
            <a:xfrm>
              <a:off x="4761334" y="2985399"/>
              <a:ext cx="239888" cy="1322622"/>
            </a:xfrm>
            <a:prstGeom prst="rect">
              <a:avLst/>
            </a:prstGeom>
            <a:solidFill>
              <a:srgbClr val="80BD41">
                <a:alpha val="100000"/>
              </a:srgbClr>
            </a:solidFill>
          </p:spPr>
          <p:txBody>
            <a:bodyPr/>
            <a:lstStyle/>
            <a:p/>
          </p:txBody>
        </p:sp>
        <p:sp>
          <p:nvSpPr>
            <p:cNvPr id="54" name="rc54"/>
            <p:cNvSpPr/>
            <p:nvPr/>
          </p:nvSpPr>
          <p:spPr>
            <a:xfrm>
              <a:off x="4761334" y="2972009"/>
              <a:ext cx="239888" cy="13389"/>
            </a:xfrm>
            <a:prstGeom prst="rect">
              <a:avLst/>
            </a:prstGeom>
            <a:solidFill>
              <a:srgbClr val="E2231A">
                <a:alpha val="100000"/>
              </a:srgbClr>
            </a:solidFill>
          </p:spPr>
          <p:txBody>
            <a:bodyPr/>
            <a:lstStyle/>
            <a:p/>
          </p:txBody>
        </p:sp>
        <p:sp>
          <p:nvSpPr>
            <p:cNvPr id="55" name="rc55"/>
            <p:cNvSpPr/>
            <p:nvPr/>
          </p:nvSpPr>
          <p:spPr>
            <a:xfrm>
              <a:off x="5027877" y="2987451"/>
              <a:ext cx="239888" cy="1320569"/>
            </a:xfrm>
            <a:prstGeom prst="rect">
              <a:avLst/>
            </a:prstGeom>
            <a:solidFill>
              <a:srgbClr val="80BD41">
                <a:alpha val="100000"/>
              </a:srgbClr>
            </a:solidFill>
          </p:spPr>
          <p:txBody>
            <a:bodyPr/>
            <a:lstStyle/>
            <a:p/>
          </p:txBody>
        </p:sp>
        <p:sp>
          <p:nvSpPr>
            <p:cNvPr id="56" name="rc56"/>
            <p:cNvSpPr/>
            <p:nvPr/>
          </p:nvSpPr>
          <p:spPr>
            <a:xfrm>
              <a:off x="5027877" y="2974160"/>
              <a:ext cx="239888" cy="13291"/>
            </a:xfrm>
            <a:prstGeom prst="rect">
              <a:avLst/>
            </a:prstGeom>
            <a:solidFill>
              <a:srgbClr val="E2231A">
                <a:alpha val="100000"/>
              </a:srgbClr>
            </a:solidFill>
          </p:spPr>
          <p:txBody>
            <a:bodyPr/>
            <a:lstStyle/>
            <a:p/>
          </p:txBody>
        </p:sp>
        <p:sp>
          <p:nvSpPr>
            <p:cNvPr id="57" name="rc57"/>
            <p:cNvSpPr/>
            <p:nvPr/>
          </p:nvSpPr>
          <p:spPr>
            <a:xfrm>
              <a:off x="5294420" y="2991263"/>
              <a:ext cx="239888" cy="1316758"/>
            </a:xfrm>
            <a:prstGeom prst="rect">
              <a:avLst/>
            </a:prstGeom>
            <a:solidFill>
              <a:srgbClr val="80BD41">
                <a:alpha val="100000"/>
              </a:srgbClr>
            </a:solidFill>
          </p:spPr>
          <p:txBody>
            <a:bodyPr/>
            <a:lstStyle/>
            <a:p/>
          </p:txBody>
        </p:sp>
        <p:sp>
          <p:nvSpPr>
            <p:cNvPr id="58" name="rc58"/>
            <p:cNvSpPr/>
            <p:nvPr/>
          </p:nvSpPr>
          <p:spPr>
            <a:xfrm>
              <a:off x="5294420" y="2977971"/>
              <a:ext cx="239888" cy="13291"/>
            </a:xfrm>
            <a:prstGeom prst="rect">
              <a:avLst/>
            </a:prstGeom>
            <a:solidFill>
              <a:srgbClr val="E2231A">
                <a:alpha val="100000"/>
              </a:srgbClr>
            </a:solidFill>
          </p:spPr>
          <p:txBody>
            <a:bodyPr/>
            <a:lstStyle/>
            <a:p/>
          </p:txBody>
        </p:sp>
        <p:sp>
          <p:nvSpPr>
            <p:cNvPr id="59" name="rc59"/>
            <p:cNvSpPr/>
            <p:nvPr/>
          </p:nvSpPr>
          <p:spPr>
            <a:xfrm>
              <a:off x="5560963" y="2995954"/>
              <a:ext cx="239888" cy="1312067"/>
            </a:xfrm>
            <a:prstGeom prst="rect">
              <a:avLst/>
            </a:prstGeom>
            <a:solidFill>
              <a:srgbClr val="80BD41">
                <a:alpha val="100000"/>
              </a:srgbClr>
            </a:solidFill>
          </p:spPr>
          <p:txBody>
            <a:bodyPr/>
            <a:lstStyle/>
            <a:p/>
          </p:txBody>
        </p:sp>
        <p:sp>
          <p:nvSpPr>
            <p:cNvPr id="60" name="rc60"/>
            <p:cNvSpPr/>
            <p:nvPr/>
          </p:nvSpPr>
          <p:spPr>
            <a:xfrm>
              <a:off x="5560963" y="2982662"/>
              <a:ext cx="239888" cy="13291"/>
            </a:xfrm>
            <a:prstGeom prst="rect">
              <a:avLst/>
            </a:prstGeom>
            <a:solidFill>
              <a:srgbClr val="E2231A">
                <a:alpha val="100000"/>
              </a:srgbClr>
            </a:solidFill>
          </p:spPr>
          <p:txBody>
            <a:bodyPr/>
            <a:lstStyle/>
            <a:p/>
          </p:txBody>
        </p:sp>
        <p:sp>
          <p:nvSpPr>
            <p:cNvPr id="61" name="rc61"/>
            <p:cNvSpPr/>
            <p:nvPr/>
          </p:nvSpPr>
          <p:spPr>
            <a:xfrm>
              <a:off x="5827506" y="3002600"/>
              <a:ext cx="239888" cy="1305421"/>
            </a:xfrm>
            <a:prstGeom prst="rect">
              <a:avLst/>
            </a:prstGeom>
            <a:solidFill>
              <a:srgbClr val="80BD41">
                <a:alpha val="100000"/>
              </a:srgbClr>
            </a:solidFill>
          </p:spPr>
          <p:txBody>
            <a:bodyPr/>
            <a:lstStyle/>
            <a:p/>
          </p:txBody>
        </p:sp>
        <p:sp>
          <p:nvSpPr>
            <p:cNvPr id="62" name="rc62"/>
            <p:cNvSpPr/>
            <p:nvPr/>
          </p:nvSpPr>
          <p:spPr>
            <a:xfrm>
              <a:off x="5827506" y="2989406"/>
              <a:ext cx="239888" cy="13193"/>
            </a:xfrm>
            <a:prstGeom prst="rect">
              <a:avLst/>
            </a:prstGeom>
            <a:solidFill>
              <a:srgbClr val="E2231A">
                <a:alpha val="100000"/>
              </a:srgbClr>
            </a:solidFill>
          </p:spPr>
          <p:txBody>
            <a:bodyPr/>
            <a:lstStyle/>
            <a:p/>
          </p:txBody>
        </p:sp>
        <p:sp>
          <p:nvSpPr>
            <p:cNvPr id="63" name="rc63"/>
            <p:cNvSpPr/>
            <p:nvPr/>
          </p:nvSpPr>
          <p:spPr>
            <a:xfrm>
              <a:off x="6094049" y="3011396"/>
              <a:ext cx="239888" cy="1296625"/>
            </a:xfrm>
            <a:prstGeom prst="rect">
              <a:avLst/>
            </a:prstGeom>
            <a:solidFill>
              <a:srgbClr val="80BD41">
                <a:alpha val="100000"/>
              </a:srgbClr>
            </a:solidFill>
          </p:spPr>
          <p:txBody>
            <a:bodyPr/>
            <a:lstStyle/>
            <a:p/>
          </p:txBody>
        </p:sp>
        <p:sp>
          <p:nvSpPr>
            <p:cNvPr id="64" name="rc64"/>
            <p:cNvSpPr/>
            <p:nvPr/>
          </p:nvSpPr>
          <p:spPr>
            <a:xfrm>
              <a:off x="6094049" y="2998300"/>
              <a:ext cx="239888" cy="13096"/>
            </a:xfrm>
            <a:prstGeom prst="rect">
              <a:avLst/>
            </a:prstGeom>
            <a:solidFill>
              <a:srgbClr val="E2231A">
                <a:alpha val="100000"/>
              </a:srgbClr>
            </a:solidFill>
          </p:spPr>
          <p:txBody>
            <a:bodyPr/>
            <a:lstStyle/>
            <a:p/>
          </p:txBody>
        </p:sp>
        <p:sp>
          <p:nvSpPr>
            <p:cNvPr id="65" name="rc65"/>
            <p:cNvSpPr/>
            <p:nvPr/>
          </p:nvSpPr>
          <p:spPr>
            <a:xfrm>
              <a:off x="6360593" y="3018726"/>
              <a:ext cx="239888" cy="1289295"/>
            </a:xfrm>
            <a:prstGeom prst="rect">
              <a:avLst/>
            </a:prstGeom>
            <a:solidFill>
              <a:srgbClr val="80BD41">
                <a:alpha val="100000"/>
              </a:srgbClr>
            </a:solidFill>
          </p:spPr>
          <p:txBody>
            <a:bodyPr/>
            <a:lstStyle/>
            <a:p/>
          </p:txBody>
        </p:sp>
        <p:sp>
          <p:nvSpPr>
            <p:cNvPr id="66" name="rc66"/>
            <p:cNvSpPr/>
            <p:nvPr/>
          </p:nvSpPr>
          <p:spPr>
            <a:xfrm>
              <a:off x="6360593" y="3005727"/>
              <a:ext cx="239888" cy="12998"/>
            </a:xfrm>
            <a:prstGeom prst="rect">
              <a:avLst/>
            </a:prstGeom>
            <a:solidFill>
              <a:srgbClr val="E2231A">
                <a:alpha val="100000"/>
              </a:srgbClr>
            </a:solidFill>
          </p:spPr>
          <p:txBody>
            <a:bodyPr/>
            <a:lstStyle/>
            <a:p/>
          </p:txBody>
        </p:sp>
        <p:sp>
          <p:nvSpPr>
            <p:cNvPr id="67" name="rc67"/>
            <p:cNvSpPr/>
            <p:nvPr/>
          </p:nvSpPr>
          <p:spPr>
            <a:xfrm>
              <a:off x="6627136" y="3024394"/>
              <a:ext cx="239888" cy="1283626"/>
            </a:xfrm>
            <a:prstGeom prst="rect">
              <a:avLst/>
            </a:prstGeom>
            <a:solidFill>
              <a:srgbClr val="80BD41">
                <a:alpha val="100000"/>
              </a:srgbClr>
            </a:solidFill>
          </p:spPr>
          <p:txBody>
            <a:bodyPr/>
            <a:lstStyle/>
            <a:p/>
          </p:txBody>
        </p:sp>
        <p:sp>
          <p:nvSpPr>
            <p:cNvPr id="68" name="rc68"/>
            <p:cNvSpPr/>
            <p:nvPr/>
          </p:nvSpPr>
          <p:spPr>
            <a:xfrm>
              <a:off x="6627136" y="3011396"/>
              <a:ext cx="239888" cy="12998"/>
            </a:xfrm>
            <a:prstGeom prst="rect">
              <a:avLst/>
            </a:prstGeom>
            <a:solidFill>
              <a:srgbClr val="E2231A">
                <a:alpha val="100000"/>
              </a:srgbClr>
            </a:solidFill>
          </p:spPr>
          <p:txBody>
            <a:bodyPr/>
            <a:lstStyle/>
            <a:p/>
          </p:txBody>
        </p:sp>
        <p:sp>
          <p:nvSpPr>
            <p:cNvPr id="69" name="rc69"/>
            <p:cNvSpPr/>
            <p:nvPr/>
          </p:nvSpPr>
          <p:spPr>
            <a:xfrm>
              <a:off x="6893679" y="3034168"/>
              <a:ext cx="239888" cy="1273853"/>
            </a:xfrm>
            <a:prstGeom prst="rect">
              <a:avLst/>
            </a:prstGeom>
            <a:solidFill>
              <a:srgbClr val="80BD41">
                <a:alpha val="100000"/>
              </a:srgbClr>
            </a:solidFill>
          </p:spPr>
          <p:txBody>
            <a:bodyPr/>
            <a:lstStyle/>
            <a:p/>
          </p:txBody>
        </p:sp>
        <p:sp>
          <p:nvSpPr>
            <p:cNvPr id="70" name="rc70"/>
            <p:cNvSpPr/>
            <p:nvPr/>
          </p:nvSpPr>
          <p:spPr>
            <a:xfrm>
              <a:off x="6893679" y="3021267"/>
              <a:ext cx="239888" cy="12900"/>
            </a:xfrm>
            <a:prstGeom prst="rect">
              <a:avLst/>
            </a:prstGeom>
            <a:solidFill>
              <a:srgbClr val="E2231A">
                <a:alpha val="100000"/>
              </a:srgbClr>
            </a:solidFill>
          </p:spPr>
          <p:txBody>
            <a:bodyPr/>
            <a:lstStyle/>
            <a:p/>
          </p:txBody>
        </p:sp>
        <p:sp>
          <p:nvSpPr>
            <p:cNvPr id="71" name="rc71"/>
            <p:cNvSpPr/>
            <p:nvPr/>
          </p:nvSpPr>
          <p:spPr>
            <a:xfrm>
              <a:off x="7160222" y="3039641"/>
              <a:ext cx="239888" cy="1268380"/>
            </a:xfrm>
            <a:prstGeom prst="rect">
              <a:avLst/>
            </a:prstGeom>
            <a:solidFill>
              <a:srgbClr val="80BD41">
                <a:alpha val="100000"/>
              </a:srgbClr>
            </a:solidFill>
          </p:spPr>
          <p:txBody>
            <a:bodyPr/>
            <a:lstStyle/>
            <a:p/>
          </p:txBody>
        </p:sp>
        <p:sp>
          <p:nvSpPr>
            <p:cNvPr id="72" name="rc72"/>
            <p:cNvSpPr/>
            <p:nvPr/>
          </p:nvSpPr>
          <p:spPr>
            <a:xfrm>
              <a:off x="7160222" y="3026838"/>
              <a:ext cx="239888" cy="12803"/>
            </a:xfrm>
            <a:prstGeom prst="rect">
              <a:avLst/>
            </a:prstGeom>
            <a:solidFill>
              <a:srgbClr val="E2231A">
                <a:alpha val="100000"/>
              </a:srgbClr>
            </a:solidFill>
          </p:spPr>
          <p:txBody>
            <a:bodyPr/>
            <a:lstStyle/>
            <a:p/>
          </p:txBody>
        </p:sp>
        <p:sp>
          <p:nvSpPr>
            <p:cNvPr id="73" name="rc73"/>
            <p:cNvSpPr/>
            <p:nvPr/>
          </p:nvSpPr>
          <p:spPr>
            <a:xfrm>
              <a:off x="7426765" y="3042475"/>
              <a:ext cx="239888" cy="1265546"/>
            </a:xfrm>
            <a:prstGeom prst="rect">
              <a:avLst/>
            </a:prstGeom>
            <a:solidFill>
              <a:srgbClr val="80BD41">
                <a:alpha val="100000"/>
              </a:srgbClr>
            </a:solidFill>
          </p:spPr>
          <p:txBody>
            <a:bodyPr/>
            <a:lstStyle/>
            <a:p/>
          </p:txBody>
        </p:sp>
        <p:sp>
          <p:nvSpPr>
            <p:cNvPr id="74" name="rc74"/>
            <p:cNvSpPr/>
            <p:nvPr/>
          </p:nvSpPr>
          <p:spPr>
            <a:xfrm>
              <a:off x="7426765" y="3029672"/>
              <a:ext cx="239888" cy="12803"/>
            </a:xfrm>
            <a:prstGeom prst="rect">
              <a:avLst/>
            </a:prstGeom>
            <a:solidFill>
              <a:srgbClr val="E2231A">
                <a:alpha val="100000"/>
              </a:srgbClr>
            </a:solidFill>
          </p:spPr>
          <p:txBody>
            <a:bodyPr/>
            <a:lstStyle/>
            <a:p/>
          </p:txBody>
        </p:sp>
        <p:sp>
          <p:nvSpPr>
            <p:cNvPr id="75" name="rc75"/>
            <p:cNvSpPr/>
            <p:nvPr/>
          </p:nvSpPr>
          <p:spPr>
            <a:xfrm>
              <a:off x="7693308" y="3090560"/>
              <a:ext cx="239888" cy="1217461"/>
            </a:xfrm>
            <a:prstGeom prst="rect">
              <a:avLst/>
            </a:prstGeom>
            <a:solidFill>
              <a:srgbClr val="80BD41">
                <a:alpha val="100000"/>
              </a:srgbClr>
            </a:solidFill>
          </p:spPr>
          <p:txBody>
            <a:bodyPr/>
            <a:lstStyle/>
            <a:p/>
          </p:txBody>
        </p:sp>
        <p:sp>
          <p:nvSpPr>
            <p:cNvPr id="76" name="rc76"/>
            <p:cNvSpPr/>
            <p:nvPr/>
          </p:nvSpPr>
          <p:spPr>
            <a:xfrm>
              <a:off x="7693308" y="3026447"/>
              <a:ext cx="239888" cy="64112"/>
            </a:xfrm>
            <a:prstGeom prst="rect">
              <a:avLst/>
            </a:prstGeom>
            <a:solidFill>
              <a:srgbClr val="E2231A">
                <a:alpha val="100000"/>
              </a:srgbClr>
            </a:solidFill>
          </p:spPr>
          <p:txBody>
            <a:bodyPr/>
            <a:lstStyle/>
            <a:p/>
          </p:txBody>
        </p:sp>
        <p:sp>
          <p:nvSpPr>
            <p:cNvPr id="77" name="rc77"/>
            <p:cNvSpPr/>
            <p:nvPr/>
          </p:nvSpPr>
          <p:spPr>
            <a:xfrm>
              <a:off x="7959851" y="3108249"/>
              <a:ext cx="239888" cy="1199771"/>
            </a:xfrm>
            <a:prstGeom prst="rect">
              <a:avLst/>
            </a:prstGeom>
            <a:solidFill>
              <a:srgbClr val="80BD41">
                <a:alpha val="100000"/>
              </a:srgbClr>
            </a:solidFill>
          </p:spPr>
          <p:txBody>
            <a:bodyPr/>
            <a:lstStyle/>
            <a:p/>
          </p:txBody>
        </p:sp>
        <p:sp>
          <p:nvSpPr>
            <p:cNvPr id="78" name="rc78"/>
            <p:cNvSpPr/>
            <p:nvPr/>
          </p:nvSpPr>
          <p:spPr>
            <a:xfrm>
              <a:off x="7959851" y="3031627"/>
              <a:ext cx="239888" cy="76622"/>
            </a:xfrm>
            <a:prstGeom prst="rect">
              <a:avLst/>
            </a:prstGeom>
            <a:solidFill>
              <a:srgbClr val="E2231A">
                <a:alpha val="100000"/>
              </a:srgbClr>
            </a:solidFill>
          </p:spPr>
          <p:txBody>
            <a:bodyPr/>
            <a:lstStyle/>
            <a:p/>
          </p:txBody>
        </p:sp>
        <p:sp>
          <p:nvSpPr>
            <p:cNvPr id="79" name="pl79"/>
            <p:cNvSpPr/>
            <p:nvPr/>
          </p:nvSpPr>
          <p:spPr>
            <a:xfrm>
              <a:off x="1416218" y="2095023"/>
              <a:ext cx="6663577" cy="335302"/>
            </a:xfrm>
            <a:custGeom>
              <a:avLst/>
              <a:pathLst>
                <a:path w="6663577" h="335302">
                  <a:moveTo>
                    <a:pt x="0" y="290595"/>
                  </a:moveTo>
                  <a:lnTo>
                    <a:pt x="266543" y="0"/>
                  </a:lnTo>
                  <a:lnTo>
                    <a:pt x="533086" y="22353"/>
                  </a:lnTo>
                  <a:lnTo>
                    <a:pt x="799629" y="134121"/>
                  </a:lnTo>
                  <a:lnTo>
                    <a:pt x="1066172" y="335302"/>
                  </a:lnTo>
                  <a:lnTo>
                    <a:pt x="1332715" y="67060"/>
                  </a:lnTo>
                  <a:lnTo>
                    <a:pt x="1599258" y="22353"/>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9414"/>
                  </a:lnTo>
                  <a:lnTo>
                    <a:pt x="6663577" y="11176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1298664" y="28403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63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8308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8419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69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75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852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90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93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90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95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7015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117.2</a:t>
              </a:r>
            </a:p>
          </p:txBody>
        </p:sp>
        <p:sp>
          <p:nvSpPr>
            <p:cNvPr id="114" name="tx114"/>
            <p:cNvSpPr/>
            <p:nvPr/>
          </p:nvSpPr>
          <p:spPr>
            <a:xfrm>
              <a:off x="1324790" y="3034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5" name="tx115"/>
            <p:cNvSpPr/>
            <p:nvPr/>
          </p:nvSpPr>
          <p:spPr>
            <a:xfrm>
              <a:off x="2631380" y="3645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128.5</a:t>
              </a:r>
            </a:p>
          </p:txBody>
        </p:sp>
        <p:sp>
          <p:nvSpPr>
            <p:cNvPr id="116" name="tx116"/>
            <p:cNvSpPr/>
            <p:nvPr/>
          </p:nvSpPr>
          <p:spPr>
            <a:xfrm>
              <a:off x="2683631" y="29909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7" name="tx117"/>
            <p:cNvSpPr/>
            <p:nvPr/>
          </p:nvSpPr>
          <p:spPr>
            <a:xfrm>
              <a:off x="3964096" y="3609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9396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61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507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62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771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631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828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636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926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638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981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64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30009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664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3023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673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122.8</a:t>
              </a:r>
            </a:p>
          </p:txBody>
        </p:sp>
        <p:sp>
          <p:nvSpPr>
            <p:cNvPr id="134" name="tx134"/>
            <p:cNvSpPr/>
            <p:nvPr/>
          </p:nvSpPr>
          <p:spPr>
            <a:xfrm>
              <a:off x="8014493" y="30348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67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785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899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012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25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8" name="tx158"/>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9" name="pl159"/>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61" name="rc161"/>
            <p:cNvSpPr/>
            <p:nvPr/>
          </p:nvSpPr>
          <p:spPr>
            <a:xfrm>
              <a:off x="4417686" y="5180747"/>
              <a:ext cx="201456" cy="201456"/>
            </a:xfrm>
            <a:prstGeom prst="rect">
              <a:avLst/>
            </a:prstGeom>
            <a:solidFill>
              <a:srgbClr val="E2231A">
                <a:alpha val="100000"/>
              </a:srgbClr>
            </a:solidFill>
          </p:spPr>
          <p:txBody>
            <a:bodyPr/>
            <a:lstStyle/>
            <a:p/>
          </p:txBody>
        </p:sp>
        <p:sp>
          <p:nvSpPr>
            <p:cNvPr id="162" name="rc162"/>
            <p:cNvSpPr/>
            <p:nvPr/>
          </p:nvSpPr>
          <p:spPr>
            <a:xfrm>
              <a:off x="5692760" y="5180747"/>
              <a:ext cx="201456" cy="201456"/>
            </a:xfrm>
            <a:prstGeom prst="rect">
              <a:avLst/>
            </a:prstGeom>
            <a:solidFill>
              <a:srgbClr val="80BD41">
                <a:alpha val="100000"/>
              </a:srgbClr>
            </a:solidFill>
          </p:spPr>
          <p:txBody>
            <a:bodyPr/>
            <a:lstStyle/>
            <a:p/>
          </p:txBody>
        </p:sp>
        <p:sp>
          <p:nvSpPr>
            <p:cNvPr id="163" name="tx163"/>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4" name="tx164"/>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5" name="tx165"/>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9106" cy="129091"/>
            </a:xfrm>
            <a:prstGeom prst="rect">
              <a:avLst/>
            </a:prstGeom>
            <a:solidFill>
              <a:srgbClr val="80BD41">
                <a:alpha val="100000"/>
              </a:srgbClr>
            </a:solidFill>
          </p:spPr>
          <p:txBody>
            <a:bodyPr/>
            <a:lstStyle/>
            <a:p/>
          </p:txBody>
        </p:sp>
        <p:sp>
          <p:nvSpPr>
            <p:cNvPr id="177" name="rc177"/>
            <p:cNvSpPr/>
            <p:nvPr/>
          </p:nvSpPr>
          <p:spPr>
            <a:xfrm>
              <a:off x="7805380" y="5954972"/>
              <a:ext cx="65623" cy="129091"/>
            </a:xfrm>
            <a:prstGeom prst="rect">
              <a:avLst/>
            </a:prstGeom>
            <a:solidFill>
              <a:srgbClr val="E2231A">
                <a:alpha val="100000"/>
              </a:srgbClr>
            </a:solidFill>
          </p:spPr>
          <p:txBody>
            <a:bodyPr/>
            <a:lstStyle/>
            <a:p/>
          </p:txBody>
        </p:sp>
        <p:sp>
          <p:nvSpPr>
            <p:cNvPr id="178" name="rc178"/>
            <p:cNvSpPr/>
            <p:nvPr/>
          </p:nvSpPr>
          <p:spPr>
            <a:xfrm>
              <a:off x="1296273" y="5793607"/>
              <a:ext cx="6146447" cy="129091"/>
            </a:xfrm>
            <a:prstGeom prst="rect">
              <a:avLst/>
            </a:prstGeom>
            <a:solidFill>
              <a:srgbClr val="80BD41">
                <a:alpha val="100000"/>
              </a:srgbClr>
            </a:solidFill>
          </p:spPr>
          <p:txBody>
            <a:bodyPr/>
            <a:lstStyle/>
            <a:p/>
          </p:txBody>
        </p:sp>
        <p:sp>
          <p:nvSpPr>
            <p:cNvPr id="179" name="rc179"/>
            <p:cNvSpPr/>
            <p:nvPr/>
          </p:nvSpPr>
          <p:spPr>
            <a:xfrm>
              <a:off x="7442721" y="5793607"/>
              <a:ext cx="323679" cy="129091"/>
            </a:xfrm>
            <a:prstGeom prst="rect">
              <a:avLst/>
            </a:prstGeom>
            <a:solidFill>
              <a:srgbClr val="E2231A">
                <a:alpha val="100000"/>
              </a:srgbClr>
            </a:solidFill>
          </p:spPr>
          <p:txBody>
            <a:bodyPr/>
            <a:lstStyle/>
            <a:p/>
          </p:txBody>
        </p:sp>
        <p:sp>
          <p:nvSpPr>
            <p:cNvPr id="180" name="rc180"/>
            <p:cNvSpPr/>
            <p:nvPr/>
          </p:nvSpPr>
          <p:spPr>
            <a:xfrm>
              <a:off x="1296273" y="5632243"/>
              <a:ext cx="6057139" cy="129091"/>
            </a:xfrm>
            <a:prstGeom prst="rect">
              <a:avLst/>
            </a:prstGeom>
            <a:solidFill>
              <a:srgbClr val="80BD41">
                <a:alpha val="100000"/>
              </a:srgbClr>
            </a:solidFill>
          </p:spPr>
          <p:txBody>
            <a:bodyPr/>
            <a:lstStyle/>
            <a:p/>
          </p:txBody>
        </p:sp>
        <p:sp>
          <p:nvSpPr>
            <p:cNvPr id="181" name="rc181"/>
            <p:cNvSpPr/>
            <p:nvPr/>
          </p:nvSpPr>
          <p:spPr>
            <a:xfrm>
              <a:off x="7353413" y="5632243"/>
              <a:ext cx="386835" cy="129091"/>
            </a:xfrm>
            <a:prstGeom prst="rect">
              <a:avLst/>
            </a:prstGeom>
            <a:solidFill>
              <a:srgbClr val="E2231A">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18920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122.8</a:t>
              </a:r>
            </a:p>
          </p:txBody>
        </p:sp>
        <p:sp>
          <p:nvSpPr>
            <p:cNvPr id="190" name="tx190"/>
            <p:cNvSpPr/>
            <p:nvPr/>
          </p:nvSpPr>
          <p:spPr>
            <a:xfrm>
              <a:off x="747148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(94 %) fue inferior a la de 2019 (99 %).
El número de niños vacunados con la MCV1 disminuyó un 7 % en comparación con 2019.
El número de lactantes supervivientes disminuyó aproximadamente un 2 %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33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49050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471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0555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122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254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27101" cap="flat">
              <a:solidFill>
                <a:srgbClr val="0058AB">
                  <a:alpha val="80000"/>
                </a:srgbClr>
              </a:solidFill>
              <a:prstDash val="solid"/>
              <a:round/>
            </a:ln>
          </p:spPr>
          <p:txBody>
            <a:bodyPr/>
            <a:lstStyle/>
            <a:p/>
          </p:txBody>
        </p:sp>
        <p:sp>
          <p:nvSpPr>
            <p:cNvPr id="20" name="pl20"/>
            <p:cNvSpPr/>
            <p:nvPr/>
          </p:nvSpPr>
          <p:spPr>
            <a:xfrm>
              <a:off x="979796" y="2655792"/>
              <a:ext cx="3485499" cy="939054"/>
            </a:xfrm>
            <a:custGeom>
              <a:avLst/>
              <a:pathLst>
                <a:path w="3485499" h="939054">
                  <a:moveTo>
                    <a:pt x="0" y="0"/>
                  </a:moveTo>
                  <a:lnTo>
                    <a:pt x="139419" y="104339"/>
                  </a:lnTo>
                  <a:lnTo>
                    <a:pt x="278839" y="0"/>
                  </a:lnTo>
                  <a:lnTo>
                    <a:pt x="418259" y="208678"/>
                  </a:lnTo>
                  <a:lnTo>
                    <a:pt x="557679" y="313018"/>
                  </a:lnTo>
                  <a:lnTo>
                    <a:pt x="697099" y="208678"/>
                  </a:lnTo>
                  <a:lnTo>
                    <a:pt x="836519" y="313018"/>
                  </a:lnTo>
                  <a:lnTo>
                    <a:pt x="975939" y="313018"/>
                  </a:lnTo>
                  <a:lnTo>
                    <a:pt x="1115359" y="521696"/>
                  </a:lnTo>
                  <a:lnTo>
                    <a:pt x="1254779" y="626036"/>
                  </a:lnTo>
                  <a:lnTo>
                    <a:pt x="1394199" y="730375"/>
                  </a:lnTo>
                  <a:lnTo>
                    <a:pt x="1533619" y="730375"/>
                  </a:lnTo>
                  <a:lnTo>
                    <a:pt x="1673039" y="730375"/>
                  </a:lnTo>
                  <a:lnTo>
                    <a:pt x="1812459" y="730375"/>
                  </a:lnTo>
                  <a:lnTo>
                    <a:pt x="1951879" y="834714"/>
                  </a:lnTo>
                  <a:lnTo>
                    <a:pt x="2091299" y="834714"/>
                  </a:lnTo>
                  <a:lnTo>
                    <a:pt x="2230719" y="834714"/>
                  </a:lnTo>
                  <a:lnTo>
                    <a:pt x="2370139" y="834714"/>
                  </a:lnTo>
                  <a:lnTo>
                    <a:pt x="2509559" y="939054"/>
                  </a:lnTo>
                  <a:lnTo>
                    <a:pt x="2648979" y="939054"/>
                  </a:lnTo>
                  <a:lnTo>
                    <a:pt x="2788399" y="834714"/>
                  </a:lnTo>
                  <a:lnTo>
                    <a:pt x="2927819" y="730375"/>
                  </a:lnTo>
                  <a:lnTo>
                    <a:pt x="3067239" y="730375"/>
                  </a:lnTo>
                  <a:lnTo>
                    <a:pt x="3206659" y="730375"/>
                  </a:lnTo>
                  <a:lnTo>
                    <a:pt x="3346079" y="834714"/>
                  </a:lnTo>
                  <a:lnTo>
                    <a:pt x="3485499" y="834714"/>
                  </a:lnTo>
                </a:path>
              </a:pathLst>
            </a:custGeom>
            <a:ln w="27101" cap="flat">
              <a:solidFill>
                <a:srgbClr val="1CABE2">
                  <a:alpha val="80000"/>
                </a:srgbClr>
              </a:solidFill>
              <a:prstDash val="solid"/>
              <a:round/>
            </a:ln>
          </p:spPr>
          <p:txBody>
            <a:bodyPr/>
            <a:lstStyle/>
            <a:p/>
          </p:txBody>
        </p:sp>
        <p:sp>
          <p:nvSpPr>
            <p:cNvPr id="21" name="pl21"/>
            <p:cNvSpPr/>
            <p:nvPr/>
          </p:nvSpPr>
          <p:spPr>
            <a:xfrm>
              <a:off x="979796" y="2968810"/>
              <a:ext cx="3485499" cy="834714"/>
            </a:xfrm>
            <a:custGeom>
              <a:avLst/>
              <a:pathLst>
                <a:path w="3485499" h="834714">
                  <a:moveTo>
                    <a:pt x="0" y="417357"/>
                  </a:moveTo>
                  <a:lnTo>
                    <a:pt x="139419" y="521696"/>
                  </a:lnTo>
                  <a:lnTo>
                    <a:pt x="278839" y="521696"/>
                  </a:lnTo>
                  <a:lnTo>
                    <a:pt x="418259" y="626036"/>
                  </a:lnTo>
                  <a:lnTo>
                    <a:pt x="557679" y="730375"/>
                  </a:lnTo>
                  <a:lnTo>
                    <a:pt x="697099" y="626036"/>
                  </a:lnTo>
                  <a:lnTo>
                    <a:pt x="836519" y="730375"/>
                  </a:lnTo>
                  <a:lnTo>
                    <a:pt x="975939" y="834714"/>
                  </a:lnTo>
                  <a:lnTo>
                    <a:pt x="1115359" y="521696"/>
                  </a:lnTo>
                  <a:lnTo>
                    <a:pt x="1254779" y="730375"/>
                  </a:lnTo>
                  <a:lnTo>
                    <a:pt x="1394199" y="730375"/>
                  </a:lnTo>
                  <a:lnTo>
                    <a:pt x="1533619" y="626036"/>
                  </a:lnTo>
                  <a:lnTo>
                    <a:pt x="1673039" y="730375"/>
                  </a:lnTo>
                  <a:lnTo>
                    <a:pt x="1812459" y="626036"/>
                  </a:lnTo>
                  <a:lnTo>
                    <a:pt x="1951879" y="313018"/>
                  </a:lnTo>
                  <a:lnTo>
                    <a:pt x="2091299" y="313018"/>
                  </a:lnTo>
                  <a:lnTo>
                    <a:pt x="2230719" y="417357"/>
                  </a:lnTo>
                  <a:lnTo>
                    <a:pt x="2370139" y="104339"/>
                  </a:lnTo>
                  <a:lnTo>
                    <a:pt x="2509559" y="521696"/>
                  </a:lnTo>
                  <a:lnTo>
                    <a:pt x="2648979" y="313018"/>
                  </a:lnTo>
                  <a:lnTo>
                    <a:pt x="2788399" y="0"/>
                  </a:lnTo>
                  <a:lnTo>
                    <a:pt x="2927819" y="104339"/>
                  </a:lnTo>
                  <a:lnTo>
                    <a:pt x="3067239" y="104339"/>
                  </a:lnTo>
                  <a:lnTo>
                    <a:pt x="3206659" y="521696"/>
                  </a:lnTo>
                  <a:lnTo>
                    <a:pt x="3346079" y="626036"/>
                  </a:lnTo>
                  <a:lnTo>
                    <a:pt x="3485499" y="313018"/>
                  </a:lnTo>
                </a:path>
              </a:pathLst>
            </a:custGeom>
            <a:ln w="27101" cap="flat">
              <a:solidFill>
                <a:srgbClr val="00833D">
                  <a:alpha val="80000"/>
                </a:srgbClr>
              </a:solidFill>
              <a:prstDash val="solid"/>
              <a:round/>
            </a:ln>
          </p:spPr>
          <p:txBody>
            <a:bodyPr/>
            <a:lstStyle/>
            <a:p/>
          </p:txBody>
        </p:sp>
        <p:sp>
          <p:nvSpPr>
            <p:cNvPr id="22" name="pl22"/>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43362" cap="flat">
              <a:solidFill>
                <a:srgbClr val="000000">
                  <a:alpha val="100000"/>
                </a:srgbClr>
              </a:solidFill>
              <a:prstDash val="solid"/>
              <a:round/>
            </a:ln>
          </p:spPr>
          <p:txBody>
            <a:bodyPr/>
            <a:lstStyle/>
            <a:p/>
          </p:txBody>
        </p:sp>
        <p:sp>
          <p:nvSpPr>
            <p:cNvPr id="23" name="pl23"/>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27101" cap="flat">
              <a:solidFill>
                <a:srgbClr val="0058AB">
                  <a:alpha val="100000"/>
                </a:srgbClr>
              </a:solidFill>
              <a:prstDash val="solid"/>
              <a:round/>
            </a:ln>
          </p:spPr>
          <p:txBody>
            <a:bodyPr/>
            <a:lstStyle/>
            <a:p/>
          </p:txBody>
        </p:sp>
        <p:sp>
          <p:nvSpPr>
            <p:cNvPr id="24" name="pl24"/>
            <p:cNvSpPr/>
            <p:nvPr/>
          </p:nvSpPr>
          <p:spPr>
            <a:xfrm>
              <a:off x="805521" y="40122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23843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296881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1718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2019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618408" y="29022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293353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23155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7028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451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4403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01295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9695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827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347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347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301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925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01817" y="609314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5" name="tx65"/>
            <p:cNvSpPr/>
            <p:nvPr/>
          </p:nvSpPr>
          <p:spPr>
            <a:xfrm>
              <a:off x="27972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596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533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49050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471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0555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122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254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27101" cap="flat">
              <a:solidFill>
                <a:srgbClr val="0058AB">
                  <a:alpha val="80000"/>
                </a:srgbClr>
              </a:solidFill>
              <a:prstDash val="solid"/>
              <a:round/>
            </a:ln>
          </p:spPr>
          <p:txBody>
            <a:bodyPr/>
            <a:lstStyle/>
            <a:p/>
          </p:txBody>
        </p:sp>
        <p:sp>
          <p:nvSpPr>
            <p:cNvPr id="83" name="pl83"/>
            <p:cNvSpPr/>
            <p:nvPr/>
          </p:nvSpPr>
          <p:spPr>
            <a:xfrm>
              <a:off x="5345047" y="2551453"/>
              <a:ext cx="3485499" cy="939054"/>
            </a:xfrm>
            <a:custGeom>
              <a:avLst/>
              <a:pathLst>
                <a:path w="3485499" h="939054">
                  <a:moveTo>
                    <a:pt x="0" y="0"/>
                  </a:moveTo>
                  <a:lnTo>
                    <a:pt x="139419" y="104339"/>
                  </a:lnTo>
                  <a:lnTo>
                    <a:pt x="278839" y="104339"/>
                  </a:lnTo>
                  <a:lnTo>
                    <a:pt x="418259" y="208678"/>
                  </a:lnTo>
                  <a:lnTo>
                    <a:pt x="557679" y="313018"/>
                  </a:lnTo>
                  <a:lnTo>
                    <a:pt x="697099" y="313018"/>
                  </a:lnTo>
                  <a:lnTo>
                    <a:pt x="836519" y="417357"/>
                  </a:lnTo>
                  <a:lnTo>
                    <a:pt x="975939" y="521696"/>
                  </a:lnTo>
                  <a:lnTo>
                    <a:pt x="1115359" y="626036"/>
                  </a:lnTo>
                  <a:lnTo>
                    <a:pt x="1254779" y="730375"/>
                  </a:lnTo>
                  <a:lnTo>
                    <a:pt x="1394199" y="834714"/>
                  </a:lnTo>
                  <a:lnTo>
                    <a:pt x="1533619" y="834714"/>
                  </a:lnTo>
                  <a:lnTo>
                    <a:pt x="1673039" y="834714"/>
                  </a:lnTo>
                  <a:lnTo>
                    <a:pt x="1812459" y="834714"/>
                  </a:lnTo>
                  <a:lnTo>
                    <a:pt x="1951879" y="834714"/>
                  </a:lnTo>
                  <a:lnTo>
                    <a:pt x="2091299" y="939054"/>
                  </a:lnTo>
                  <a:lnTo>
                    <a:pt x="2230719" y="834714"/>
                  </a:lnTo>
                  <a:lnTo>
                    <a:pt x="2370139" y="834714"/>
                  </a:lnTo>
                  <a:lnTo>
                    <a:pt x="2509559" y="939054"/>
                  </a:lnTo>
                  <a:lnTo>
                    <a:pt x="2648979" y="939054"/>
                  </a:lnTo>
                  <a:lnTo>
                    <a:pt x="2788399" y="939054"/>
                  </a:lnTo>
                  <a:lnTo>
                    <a:pt x="2927819" y="834714"/>
                  </a:lnTo>
                  <a:lnTo>
                    <a:pt x="3067239" y="730375"/>
                  </a:lnTo>
                  <a:lnTo>
                    <a:pt x="3206659" y="730375"/>
                  </a:lnTo>
                  <a:lnTo>
                    <a:pt x="3346079" y="834714"/>
                  </a:lnTo>
                  <a:lnTo>
                    <a:pt x="3485499" y="834714"/>
                  </a:lnTo>
                </a:path>
              </a:pathLst>
            </a:custGeom>
            <a:ln w="27101" cap="flat">
              <a:solidFill>
                <a:srgbClr val="1CABE2">
                  <a:alpha val="80000"/>
                </a:srgbClr>
              </a:solidFill>
              <a:prstDash val="solid"/>
              <a:round/>
            </a:ln>
          </p:spPr>
          <p:txBody>
            <a:bodyPr/>
            <a:lstStyle/>
            <a:p/>
          </p:txBody>
        </p:sp>
        <p:sp>
          <p:nvSpPr>
            <p:cNvPr id="84" name="pl84"/>
            <p:cNvSpPr/>
            <p:nvPr/>
          </p:nvSpPr>
          <p:spPr>
            <a:xfrm>
              <a:off x="5345047" y="3281828"/>
              <a:ext cx="3485499" cy="834714"/>
            </a:xfrm>
            <a:custGeom>
              <a:avLst/>
              <a:pathLst>
                <a:path w="3485499" h="834714">
                  <a:moveTo>
                    <a:pt x="0" y="417357"/>
                  </a:moveTo>
                  <a:lnTo>
                    <a:pt x="139419" y="730375"/>
                  </a:lnTo>
                  <a:lnTo>
                    <a:pt x="278839" y="417357"/>
                  </a:lnTo>
                  <a:lnTo>
                    <a:pt x="418259" y="417357"/>
                  </a:lnTo>
                  <a:lnTo>
                    <a:pt x="557679" y="417357"/>
                  </a:lnTo>
                  <a:lnTo>
                    <a:pt x="697099" y="208678"/>
                  </a:lnTo>
                  <a:lnTo>
                    <a:pt x="836519" y="521696"/>
                  </a:lnTo>
                  <a:lnTo>
                    <a:pt x="975939" y="626036"/>
                  </a:lnTo>
                  <a:lnTo>
                    <a:pt x="1115359" y="521696"/>
                  </a:lnTo>
                  <a:lnTo>
                    <a:pt x="1254779" y="521696"/>
                  </a:lnTo>
                  <a:lnTo>
                    <a:pt x="1394199" y="417357"/>
                  </a:lnTo>
                  <a:lnTo>
                    <a:pt x="1533619" y="521696"/>
                  </a:lnTo>
                  <a:lnTo>
                    <a:pt x="1673039" y="626036"/>
                  </a:lnTo>
                  <a:lnTo>
                    <a:pt x="1812459" y="521696"/>
                  </a:lnTo>
                  <a:lnTo>
                    <a:pt x="1951879" y="521696"/>
                  </a:lnTo>
                  <a:lnTo>
                    <a:pt x="2091299" y="417357"/>
                  </a:lnTo>
                  <a:lnTo>
                    <a:pt x="2230719" y="521696"/>
                  </a:lnTo>
                  <a:lnTo>
                    <a:pt x="2370139" y="0"/>
                  </a:lnTo>
                  <a:lnTo>
                    <a:pt x="2509559" y="834714"/>
                  </a:lnTo>
                  <a:lnTo>
                    <a:pt x="2648979" y="730375"/>
                  </a:lnTo>
                  <a:lnTo>
                    <a:pt x="2788399" y="521696"/>
                  </a:lnTo>
                  <a:lnTo>
                    <a:pt x="2927819" y="730375"/>
                  </a:lnTo>
                  <a:lnTo>
                    <a:pt x="3067239" y="0"/>
                  </a:lnTo>
                  <a:lnTo>
                    <a:pt x="3206659" y="417357"/>
                  </a:lnTo>
                  <a:lnTo>
                    <a:pt x="3346079" y="834714"/>
                  </a:lnTo>
                  <a:lnTo>
                    <a:pt x="3485499" y="313018"/>
                  </a:lnTo>
                </a:path>
              </a:pathLst>
            </a:custGeom>
            <a:ln w="27101" cap="flat">
              <a:solidFill>
                <a:srgbClr val="00833D">
                  <a:alpha val="80000"/>
                </a:srgbClr>
              </a:solidFill>
              <a:prstDash val="solid"/>
              <a:round/>
            </a:ln>
          </p:spPr>
          <p:txBody>
            <a:bodyPr/>
            <a:lstStyle/>
            <a:p/>
          </p:txBody>
        </p:sp>
        <p:sp>
          <p:nvSpPr>
            <p:cNvPr id="85" name="pl85"/>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122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255145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490507"/>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8423"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8777" y="25149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7" name="pg97"/>
            <p:cNvSpPr/>
            <p:nvPr/>
          </p:nvSpPr>
          <p:spPr>
            <a:xfrm>
              <a:off x="5966812" y="40499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97165" y="408033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68075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37785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3553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3263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4239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45399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90836" y="3345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5560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01295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9695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827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8999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999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9537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578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67068" y="609314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28" name="tx128"/>
            <p:cNvSpPr/>
            <p:nvPr/>
          </p:nvSpPr>
          <p:spPr>
            <a:xfrm>
              <a:off x="71624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2492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798489" y="1332102"/>
              <a:ext cx="382134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Nicaragua,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prácticamente todos los niños que recibieron la DTP1 también recibieron la DTP3 (izquierda), y el 2 % de los niños que recibieron la DTP1 no recibieron la MCV1 (derecha).
La ausencia de abandono de la DTP indica una muy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Nicaragua fue inferior a la tasa mundial, mientras que el abandono de la DTP-MCV fue inferior a la tasa mundial.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 serie DTP1-DTP3 fue nulo (0 %) y el de la serie DTP1-MCV1 fue bajo (2 %) en Nicaragua, lo que indica una capacidad muy buena para administrar la serie primaria en una fase temprana, pero una capacidad buena para completar el ciclo completo de vacunación durante la primera infancia.</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52727"/>
            </a:xfrm>
            <a:custGeom>
              <a:avLst/>
              <a:pathLst>
                <a:path w="2135265" h="152727">
                  <a:moveTo>
                    <a:pt x="0" y="25454"/>
                  </a:moveTo>
                  <a:lnTo>
                    <a:pt x="85410" y="16969"/>
                  </a:lnTo>
                  <a:lnTo>
                    <a:pt x="170821" y="50909"/>
                  </a:lnTo>
                  <a:lnTo>
                    <a:pt x="256231" y="42424"/>
                  </a:lnTo>
                  <a:lnTo>
                    <a:pt x="341642" y="93333"/>
                  </a:lnTo>
                  <a:lnTo>
                    <a:pt x="427053" y="33939"/>
                  </a:lnTo>
                  <a:lnTo>
                    <a:pt x="512463" y="848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25454"/>
                  </a:lnTo>
                  <a:lnTo>
                    <a:pt x="1879033" y="0"/>
                  </a:lnTo>
                  <a:lnTo>
                    <a:pt x="1964443" y="93333"/>
                  </a:lnTo>
                  <a:lnTo>
                    <a:pt x="2049854" y="152727"/>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763635"/>
            </a:xfrm>
            <a:custGeom>
              <a:avLst/>
              <a:pathLst>
                <a:path w="854106" h="763635">
                  <a:moveTo>
                    <a:pt x="0" y="763635"/>
                  </a:moveTo>
                  <a:lnTo>
                    <a:pt x="85410" y="0"/>
                  </a:lnTo>
                  <a:lnTo>
                    <a:pt x="170821" y="0"/>
                  </a:lnTo>
                  <a:lnTo>
                    <a:pt x="256231" y="0"/>
                  </a:lnTo>
                  <a:lnTo>
                    <a:pt x="341642" y="0"/>
                  </a:lnTo>
                  <a:lnTo>
                    <a:pt x="427053" y="0"/>
                  </a:lnTo>
                  <a:lnTo>
                    <a:pt x="512463" y="25454"/>
                  </a:lnTo>
                  <a:lnTo>
                    <a:pt x="597874" y="0"/>
                  </a:lnTo>
                  <a:lnTo>
                    <a:pt x="683284" y="0"/>
                  </a:lnTo>
                  <a:lnTo>
                    <a:pt x="768695" y="42424"/>
                  </a:lnTo>
                  <a:lnTo>
                    <a:pt x="854106" y="25454"/>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86" name="tx86"/>
            <p:cNvSpPr/>
            <p:nvPr/>
          </p:nvSpPr>
          <p:spPr>
            <a:xfrm>
              <a:off x="3223926"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653978" y="4570000"/>
              <a:ext cx="1537390" cy="279999"/>
            </a:xfrm>
            <a:custGeom>
              <a:avLst/>
              <a:pathLst>
                <a:path w="1537390" h="279999">
                  <a:moveTo>
                    <a:pt x="0" y="279999"/>
                  </a:moveTo>
                  <a:lnTo>
                    <a:pt x="85410" y="84848"/>
                  </a:lnTo>
                  <a:lnTo>
                    <a:pt x="170821" y="42424"/>
                  </a:lnTo>
                  <a:lnTo>
                    <a:pt x="256231" y="8484"/>
                  </a:lnTo>
                  <a:lnTo>
                    <a:pt x="341642" y="8484"/>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42424"/>
                  </a:lnTo>
                  <a:lnTo>
                    <a:pt x="1537390" y="25454"/>
                  </a:lnTo>
                </a:path>
              </a:pathLst>
            </a:custGeom>
            <a:ln w="27101" cap="flat">
              <a:solidFill>
                <a:srgbClr val="1CABE2">
                  <a:alpha val="100000"/>
                </a:srgbClr>
              </a:solidFill>
              <a:prstDash val="solid"/>
              <a:round/>
            </a:ln>
          </p:spPr>
          <p:txBody>
            <a:bodyPr/>
            <a:lstStyle/>
            <a:p/>
          </p:txBody>
        </p:sp>
        <p:sp>
          <p:nvSpPr>
            <p:cNvPr id="109" name="pt109"/>
            <p:cNvSpPr/>
            <p:nvPr/>
          </p:nvSpPr>
          <p:spPr>
            <a:xfrm>
              <a:off x="163592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9216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97757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74626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917087"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0249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502048" y="475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9" name="tx129"/>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0" name="tx130"/>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1" name="tx131"/>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47768"/>
              <a:ext cx="2135265" cy="161211"/>
            </a:xfrm>
            <a:custGeom>
              <a:avLst/>
              <a:pathLst>
                <a:path w="2135265" h="161211">
                  <a:moveTo>
                    <a:pt x="0" y="16969"/>
                  </a:moveTo>
                  <a:lnTo>
                    <a:pt x="85410" y="59393"/>
                  </a:lnTo>
                  <a:lnTo>
                    <a:pt x="170821" y="93333"/>
                  </a:lnTo>
                  <a:lnTo>
                    <a:pt x="256231" y="110302"/>
                  </a:lnTo>
                  <a:lnTo>
                    <a:pt x="341642" y="161211"/>
                  </a:lnTo>
                  <a:lnTo>
                    <a:pt x="427053" y="59393"/>
                  </a:lnTo>
                  <a:lnTo>
                    <a:pt x="512463" y="4242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34470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9" name="tx179"/>
            <p:cNvSpPr/>
            <p:nvPr/>
          </p:nvSpPr>
          <p:spPr>
            <a:xfrm>
              <a:off x="6018113"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0" name="tx180"/>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1" name="tx181"/>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58884"/>
              <a:ext cx="2135265" cy="127272"/>
            </a:xfrm>
            <a:custGeom>
              <a:avLst/>
              <a:pathLst>
                <a:path w="2135265" h="127272">
                  <a:moveTo>
                    <a:pt x="0" y="110302"/>
                  </a:moveTo>
                  <a:lnTo>
                    <a:pt x="85410" y="0"/>
                  </a:lnTo>
                  <a:lnTo>
                    <a:pt x="170821" y="8484"/>
                  </a:lnTo>
                  <a:lnTo>
                    <a:pt x="256231" y="50909"/>
                  </a:lnTo>
                  <a:lnTo>
                    <a:pt x="341642" y="127272"/>
                  </a:lnTo>
                  <a:lnTo>
                    <a:pt x="427053" y="25454"/>
                  </a:lnTo>
                  <a:lnTo>
                    <a:pt x="512463" y="848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42424"/>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9" name="tx229"/>
            <p:cNvSpPr/>
            <p:nvPr/>
          </p:nvSpPr>
          <p:spPr>
            <a:xfrm>
              <a:off x="6018113"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0" name="tx230"/>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2" name="pl23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1947768"/>
              <a:ext cx="2135265" cy="169696"/>
            </a:xfrm>
            <a:custGeom>
              <a:avLst/>
              <a:pathLst>
                <a:path w="2135265" h="169696">
                  <a:moveTo>
                    <a:pt x="0" y="135757"/>
                  </a:moveTo>
                  <a:lnTo>
                    <a:pt x="85410" y="101818"/>
                  </a:lnTo>
                  <a:lnTo>
                    <a:pt x="170821" y="118787"/>
                  </a:lnTo>
                  <a:lnTo>
                    <a:pt x="256231" y="110302"/>
                  </a:lnTo>
                  <a:lnTo>
                    <a:pt x="341642" y="169696"/>
                  </a:lnTo>
                  <a:lnTo>
                    <a:pt x="427053" y="110302"/>
                  </a:lnTo>
                  <a:lnTo>
                    <a:pt x="512463" y="93333"/>
                  </a:lnTo>
                  <a:lnTo>
                    <a:pt x="597874" y="0"/>
                  </a:lnTo>
                  <a:lnTo>
                    <a:pt x="683284" y="16969"/>
                  </a:lnTo>
                  <a:lnTo>
                    <a:pt x="768695" y="8484"/>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252" name="pt252"/>
            <p:cNvSpPr/>
            <p:nvPr/>
          </p:nvSpPr>
          <p:spPr>
            <a:xfrm>
              <a:off x="662642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1183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7972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88266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05348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097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6492549"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9" name="tx279"/>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0" name="tx280"/>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2" name="pl28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096459" y="3258884"/>
              <a:ext cx="683284" cy="127272"/>
            </a:xfrm>
            <a:custGeom>
              <a:avLst/>
              <a:pathLst>
                <a:path w="683284" h="127272">
                  <a:moveTo>
                    <a:pt x="0" y="127272"/>
                  </a:moveTo>
                  <a:lnTo>
                    <a:pt x="85410" y="33939"/>
                  </a:lnTo>
                  <a:lnTo>
                    <a:pt x="170821" y="0"/>
                  </a:lnTo>
                  <a:lnTo>
                    <a:pt x="256231" y="0"/>
                  </a:lnTo>
                  <a:lnTo>
                    <a:pt x="341642" y="110302"/>
                  </a:lnTo>
                  <a:lnTo>
                    <a:pt x="427053" y="0"/>
                  </a:lnTo>
                  <a:lnTo>
                    <a:pt x="512463" y="8484"/>
                  </a:lnTo>
                  <a:lnTo>
                    <a:pt x="597874" y="8484"/>
                  </a:lnTo>
                  <a:lnTo>
                    <a:pt x="683284" y="33939"/>
                  </a:lnTo>
                </a:path>
              </a:pathLst>
            </a:custGeom>
            <a:ln w="27101" cap="flat">
              <a:solidFill>
                <a:srgbClr val="1CABE2">
                  <a:alpha val="100000"/>
                </a:srgbClr>
              </a:solidFill>
              <a:prstDash val="solid"/>
              <a:round/>
            </a:ln>
          </p:spPr>
          <p:txBody>
            <a:bodyPr/>
            <a:lstStyle/>
            <a:p/>
          </p:txBody>
        </p:sp>
        <p:sp>
          <p:nvSpPr>
            <p:cNvPr id="302" name="pt302"/>
            <p:cNvSpPr/>
            <p:nvPr/>
          </p:nvSpPr>
          <p:spPr>
            <a:xfrm>
              <a:off x="80784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1638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7944529"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2" name="tx312"/>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3" name="tx313"/>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4" name="tx314"/>
            <p:cNvSpPr/>
            <p:nvPr/>
          </p:nvSpPr>
          <p:spPr>
            <a:xfrm>
              <a:off x="8640073"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2154811" y="1330710"/>
              <a:ext cx="55262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Nicaragua, 2000-2025</a:t>
              </a:r>
            </a:p>
          </p:txBody>
        </p:sp>
        <p:sp>
          <p:nvSpPr>
            <p:cNvPr id="367" name="tx36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68" name="tx36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MCV1 registró la cobertura más baja (94 %), seguida de la MCV2 (95 %).
En comparación con 2019, la cobertura de una vacuna se mantuvo constante (BCG) y la de seis vacunas disminuyó (DTP1, DTP3, IPV1, MCV1, MCV2 y ROTAC).
En comparación con 2024, la cobertura de cinco vacunas aumentó (BCG, DTP1, DTP3, IPV1 y ROTAC) y la de dos vacunas disminuyó (MCV1 y MCV2).</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Nicaragua registró su cobertura más baja en la vacuna MCV1 (94 %), mientras que la mayoría de las demás vacunas sistemáticas se situaron entre el 95 % y el 99 %; la cobertura de 6 antígenos disminuyó desde 2019, y la de 5 antígenos aumentó desde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7392717" y="1927241"/>
              <a:ext cx="260727" cy="569395"/>
            </a:xfrm>
            <a:custGeom>
              <a:avLst/>
              <a:pathLst>
                <a:path w="260727" h="569395">
                  <a:moveTo>
                    <a:pt x="0" y="0"/>
                  </a:moveTo>
                  <a:lnTo>
                    <a:pt x="260727" y="56939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270465"/>
            </a:xfrm>
            <a:custGeom>
              <a:avLst/>
              <a:pathLst>
                <a:path w="2607276" h="4270465">
                  <a:moveTo>
                    <a:pt x="0" y="4270465"/>
                  </a:moveTo>
                  <a:lnTo>
                    <a:pt x="260727" y="0"/>
                  </a:lnTo>
                  <a:lnTo>
                    <a:pt x="521455" y="0"/>
                  </a:lnTo>
                  <a:lnTo>
                    <a:pt x="782182" y="0"/>
                  </a:lnTo>
                  <a:lnTo>
                    <a:pt x="1042910" y="0"/>
                  </a:lnTo>
                  <a:lnTo>
                    <a:pt x="1303638" y="0"/>
                  </a:lnTo>
                  <a:lnTo>
                    <a:pt x="1564365" y="142348"/>
                  </a:lnTo>
                  <a:lnTo>
                    <a:pt x="1825093" y="0"/>
                  </a:lnTo>
                  <a:lnTo>
                    <a:pt x="2085820" y="0"/>
                  </a:lnTo>
                  <a:lnTo>
                    <a:pt x="2346548" y="237248"/>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871262" y="930799"/>
              <a:ext cx="782182" cy="237248"/>
            </a:xfrm>
            <a:custGeom>
              <a:avLst/>
              <a:pathLst>
                <a:path w="782182" h="237248">
                  <a:moveTo>
                    <a:pt x="0" y="0"/>
                  </a:moveTo>
                  <a:lnTo>
                    <a:pt x="260727" y="0"/>
                  </a:lnTo>
                  <a:lnTo>
                    <a:pt x="521455" y="237248"/>
                  </a:lnTo>
                  <a:lnTo>
                    <a:pt x="782182"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711744"/>
            </a:xfrm>
            <a:custGeom>
              <a:avLst/>
              <a:pathLst>
                <a:path w="6518190" h="711744">
                  <a:moveTo>
                    <a:pt x="0" y="616844"/>
                  </a:moveTo>
                  <a:lnTo>
                    <a:pt x="260727" y="0"/>
                  </a:lnTo>
                  <a:lnTo>
                    <a:pt x="521455" y="47449"/>
                  </a:lnTo>
                  <a:lnTo>
                    <a:pt x="782182" y="284697"/>
                  </a:lnTo>
                  <a:lnTo>
                    <a:pt x="1042910" y="711744"/>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5567624" y="930799"/>
              <a:ext cx="2085820" cy="711744"/>
            </a:xfrm>
            <a:custGeom>
              <a:avLst/>
              <a:pathLst>
                <a:path w="2085820" h="711744">
                  <a:moveTo>
                    <a:pt x="0" y="711744"/>
                  </a:moveTo>
                  <a:lnTo>
                    <a:pt x="260727" y="189798"/>
                  </a:lnTo>
                  <a:lnTo>
                    <a:pt x="521455" y="0"/>
                  </a:lnTo>
                  <a:lnTo>
                    <a:pt x="782182" y="0"/>
                  </a:lnTo>
                  <a:lnTo>
                    <a:pt x="1042910" y="616844"/>
                  </a:lnTo>
                  <a:lnTo>
                    <a:pt x="1303638" y="0"/>
                  </a:lnTo>
                  <a:lnTo>
                    <a:pt x="1564365" y="47449"/>
                  </a:lnTo>
                  <a:lnTo>
                    <a:pt x="1825093" y="47449"/>
                  </a:lnTo>
                  <a:lnTo>
                    <a:pt x="2085820" y="189798"/>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1803085"/>
            </a:xfrm>
            <a:custGeom>
              <a:avLst/>
              <a:pathLst>
                <a:path w="3650186" h="1803085">
                  <a:moveTo>
                    <a:pt x="0" y="1803085"/>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189798"/>
                  </a:lnTo>
                  <a:lnTo>
                    <a:pt x="3650186" y="142348"/>
                  </a:lnTo>
                </a:path>
              </a:pathLst>
            </a:custGeom>
            <a:ln w="27101" cap="flat">
              <a:solidFill>
                <a:srgbClr val="9A32CD">
                  <a:alpha val="100000"/>
                </a:srgbClr>
              </a:solidFill>
              <a:prstDash val="solid"/>
              <a:round/>
            </a:ln>
          </p:spPr>
          <p:txBody>
            <a:bodyPr/>
            <a:lstStyle/>
            <a:p/>
          </p:txBody>
        </p:sp>
        <p:sp>
          <p:nvSpPr>
            <p:cNvPr id="47" name="pl47"/>
            <p:cNvSpPr/>
            <p:nvPr/>
          </p:nvSpPr>
          <p:spPr>
            <a:xfrm>
              <a:off x="2960348" y="930799"/>
              <a:ext cx="4693096" cy="1565837"/>
            </a:xfrm>
            <a:custGeom>
              <a:avLst/>
              <a:pathLst>
                <a:path w="4693096" h="1565837">
                  <a:moveTo>
                    <a:pt x="0" y="1565837"/>
                  </a:moveTo>
                  <a:lnTo>
                    <a:pt x="260727" y="474496"/>
                  </a:lnTo>
                  <a:lnTo>
                    <a:pt x="521455" y="237248"/>
                  </a:lnTo>
                  <a:lnTo>
                    <a:pt x="782182" y="47449"/>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237248"/>
                  </a:lnTo>
                  <a:lnTo>
                    <a:pt x="4693096" y="142348"/>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711744"/>
            </a:xfrm>
            <a:custGeom>
              <a:avLst/>
              <a:pathLst>
                <a:path w="6518190" h="711744">
                  <a:moveTo>
                    <a:pt x="0" y="616844"/>
                  </a:moveTo>
                  <a:lnTo>
                    <a:pt x="260727" y="0"/>
                  </a:lnTo>
                  <a:lnTo>
                    <a:pt x="521455" y="47449"/>
                  </a:lnTo>
                  <a:lnTo>
                    <a:pt x="782182" y="284697"/>
                  </a:lnTo>
                  <a:lnTo>
                    <a:pt x="1042910" y="711744"/>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71525" y="1035733"/>
              <a:ext cx="711420" cy="36487"/>
            </a:xfrm>
            <a:custGeom>
              <a:avLst/>
              <a:pathLst>
                <a:path w="711420" h="36487">
                  <a:moveTo>
                    <a:pt x="711420" y="0"/>
                  </a:moveTo>
                  <a:lnTo>
                    <a:pt x="0" y="36487"/>
                  </a:lnTo>
                </a:path>
              </a:pathLst>
            </a:custGeom>
          </p:spPr>
          <p:txBody>
            <a:bodyPr/>
            <a:lstStyle/>
            <a:p/>
          </p:txBody>
        </p:sp>
        <p:sp>
          <p:nvSpPr>
            <p:cNvPr id="50" name="pl50"/>
            <p:cNvSpPr/>
            <p:nvPr/>
          </p:nvSpPr>
          <p:spPr>
            <a:xfrm>
              <a:off x="7662490" y="1083016"/>
              <a:ext cx="666093" cy="726694"/>
            </a:xfrm>
            <a:custGeom>
              <a:avLst/>
              <a:pathLst>
                <a:path w="666093" h="726694">
                  <a:moveTo>
                    <a:pt x="666093" y="726694"/>
                  </a:moveTo>
                  <a:lnTo>
                    <a:pt x="0" y="0"/>
                  </a:lnTo>
                </a:path>
              </a:pathLst>
            </a:custGeom>
          </p:spPr>
          <p:txBody>
            <a:bodyPr/>
            <a:lstStyle/>
            <a:p/>
          </p:txBody>
        </p:sp>
        <p:sp>
          <p:nvSpPr>
            <p:cNvPr id="51" name="pl51"/>
            <p:cNvSpPr/>
            <p:nvPr/>
          </p:nvSpPr>
          <p:spPr>
            <a:xfrm>
              <a:off x="7661343" y="1083396"/>
              <a:ext cx="763683" cy="991013"/>
            </a:xfrm>
            <a:custGeom>
              <a:avLst/>
              <a:pathLst>
                <a:path w="763683" h="991013">
                  <a:moveTo>
                    <a:pt x="763683" y="991013"/>
                  </a:moveTo>
                  <a:lnTo>
                    <a:pt x="0" y="0"/>
                  </a:lnTo>
                </a:path>
              </a:pathLst>
            </a:custGeom>
          </p:spPr>
          <p:txBody>
            <a:bodyPr/>
            <a:lstStyle/>
            <a:p/>
          </p:txBody>
        </p:sp>
        <p:sp>
          <p:nvSpPr>
            <p:cNvPr id="52" name="pl52"/>
            <p:cNvSpPr/>
            <p:nvPr/>
          </p:nvSpPr>
          <p:spPr>
            <a:xfrm>
              <a:off x="7668898" y="782390"/>
              <a:ext cx="738131" cy="284795"/>
            </a:xfrm>
            <a:custGeom>
              <a:avLst/>
              <a:pathLst>
                <a:path w="738131" h="284795">
                  <a:moveTo>
                    <a:pt x="738131" y="0"/>
                  </a:moveTo>
                  <a:lnTo>
                    <a:pt x="0" y="284795"/>
                  </a:lnTo>
                </a:path>
              </a:pathLst>
            </a:custGeom>
          </p:spPr>
          <p:txBody>
            <a:bodyPr/>
            <a:lstStyle/>
            <a:p/>
          </p:txBody>
        </p:sp>
        <p:sp>
          <p:nvSpPr>
            <p:cNvPr id="53" name="pl53"/>
            <p:cNvSpPr/>
            <p:nvPr/>
          </p:nvSpPr>
          <p:spPr>
            <a:xfrm>
              <a:off x="7666039" y="1081341"/>
              <a:ext cx="716906" cy="466441"/>
            </a:xfrm>
            <a:custGeom>
              <a:avLst/>
              <a:pathLst>
                <a:path w="716906" h="466441">
                  <a:moveTo>
                    <a:pt x="716906" y="466441"/>
                  </a:moveTo>
                  <a:lnTo>
                    <a:pt x="0" y="0"/>
                  </a:lnTo>
                </a:path>
              </a:pathLst>
            </a:custGeom>
          </p:spPr>
          <p:txBody>
            <a:bodyPr/>
            <a:lstStyle/>
            <a:p/>
          </p:txBody>
        </p:sp>
        <p:sp>
          <p:nvSpPr>
            <p:cNvPr id="54" name="pl54"/>
            <p:cNvSpPr/>
            <p:nvPr/>
          </p:nvSpPr>
          <p:spPr>
            <a:xfrm>
              <a:off x="7669742" y="1078148"/>
              <a:ext cx="683031" cy="209555"/>
            </a:xfrm>
            <a:custGeom>
              <a:avLst/>
              <a:pathLst>
                <a:path w="683031" h="209555">
                  <a:moveTo>
                    <a:pt x="683031" y="209555"/>
                  </a:moveTo>
                  <a:lnTo>
                    <a:pt x="0" y="0"/>
                  </a:lnTo>
                </a:path>
              </a:pathLst>
            </a:custGeom>
          </p:spPr>
          <p:txBody>
            <a:bodyPr/>
            <a:lstStyle/>
            <a:p/>
          </p:txBody>
        </p:sp>
        <p:sp>
          <p:nvSpPr>
            <p:cNvPr id="55" name="pl55"/>
            <p:cNvSpPr/>
            <p:nvPr/>
          </p:nvSpPr>
          <p:spPr>
            <a:xfrm>
              <a:off x="7661287" y="1130862"/>
              <a:ext cx="1057943" cy="1384810"/>
            </a:xfrm>
            <a:custGeom>
              <a:avLst/>
              <a:pathLst>
                <a:path w="1057943" h="1384810">
                  <a:moveTo>
                    <a:pt x="1057943" y="1384810"/>
                  </a:moveTo>
                  <a:lnTo>
                    <a:pt x="0" y="0"/>
                  </a:lnTo>
                </a:path>
              </a:pathLst>
            </a:custGeom>
          </p:spPr>
          <p:txBody>
            <a:bodyPr/>
            <a:lstStyle/>
            <a:p/>
          </p:txBody>
        </p:sp>
        <p:sp>
          <p:nvSpPr>
            <p:cNvPr id="56" name="pl56"/>
            <p:cNvSpPr/>
            <p:nvPr/>
          </p:nvSpPr>
          <p:spPr>
            <a:xfrm>
              <a:off x="7659650" y="1131294"/>
              <a:ext cx="699210" cy="1205376"/>
            </a:xfrm>
            <a:custGeom>
              <a:avLst/>
              <a:pathLst>
                <a:path w="699210" h="1205376">
                  <a:moveTo>
                    <a:pt x="699210" y="1205376"/>
                  </a:moveTo>
                  <a:lnTo>
                    <a:pt x="0" y="0"/>
                  </a:lnTo>
                </a:path>
              </a:pathLst>
            </a:custGeom>
          </p:spPr>
          <p:txBody>
            <a:bodyPr/>
            <a:lstStyle/>
            <a:p/>
          </p:txBody>
        </p:sp>
        <p:sp>
          <p:nvSpPr>
            <p:cNvPr id="57" name="pl57"/>
            <p:cNvSpPr/>
            <p:nvPr/>
          </p:nvSpPr>
          <p:spPr>
            <a:xfrm>
              <a:off x="7659382" y="1178804"/>
              <a:ext cx="1024387" cy="1856167"/>
            </a:xfrm>
            <a:custGeom>
              <a:avLst/>
              <a:pathLst>
                <a:path w="1024387" h="1856167">
                  <a:moveTo>
                    <a:pt x="1024387" y="1856167"/>
                  </a:moveTo>
                  <a:lnTo>
                    <a:pt x="0" y="0"/>
                  </a:lnTo>
                </a:path>
              </a:pathLst>
            </a:custGeom>
          </p:spPr>
          <p:txBody>
            <a:bodyPr/>
            <a:lstStyle/>
            <a:p/>
          </p:txBody>
        </p:sp>
        <p:sp>
          <p:nvSpPr>
            <p:cNvPr id="58" name="pl58"/>
            <p:cNvSpPr/>
            <p:nvPr/>
          </p:nvSpPr>
          <p:spPr>
            <a:xfrm>
              <a:off x="7659995" y="1178663"/>
              <a:ext cx="985545" cy="1597456"/>
            </a:xfrm>
            <a:custGeom>
              <a:avLst/>
              <a:pathLst>
                <a:path w="985545" h="1597456">
                  <a:moveTo>
                    <a:pt x="985545" y="1597456"/>
                  </a:moveTo>
                  <a:lnTo>
                    <a:pt x="0" y="0"/>
                  </a:lnTo>
                </a:path>
              </a:pathLst>
            </a:custGeom>
          </p:spPr>
          <p:txBody>
            <a:bodyPr/>
            <a:lstStyle/>
            <a:p/>
          </p:txBody>
        </p:sp>
        <p:sp>
          <p:nvSpPr>
            <p:cNvPr id="59" name="pl59"/>
            <p:cNvSpPr/>
            <p:nvPr/>
          </p:nvSpPr>
          <p:spPr>
            <a:xfrm>
              <a:off x="7661767" y="2506751"/>
              <a:ext cx="721177" cy="876533"/>
            </a:xfrm>
            <a:custGeom>
              <a:avLst/>
              <a:pathLst>
                <a:path w="721177" h="876533">
                  <a:moveTo>
                    <a:pt x="721177" y="876533"/>
                  </a:moveTo>
                  <a:lnTo>
                    <a:pt x="0" y="0"/>
                  </a:lnTo>
                </a:path>
              </a:pathLst>
            </a:custGeom>
          </p:spPr>
          <p:txBody>
            <a:bodyPr/>
            <a:lstStyle/>
            <a:p/>
          </p:txBody>
        </p:sp>
        <p:sp>
          <p:nvSpPr>
            <p:cNvPr id="60" name="pg60"/>
            <p:cNvSpPr/>
            <p:nvPr/>
          </p:nvSpPr>
          <p:spPr>
            <a:xfrm>
              <a:off x="8314365" y="95108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26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2" name="pg62"/>
            <p:cNvSpPr/>
            <p:nvPr/>
          </p:nvSpPr>
          <p:spPr>
            <a:xfrm>
              <a:off x="8260004" y="173233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75518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4" name="pg64"/>
            <p:cNvSpPr/>
            <p:nvPr/>
          </p:nvSpPr>
          <p:spPr>
            <a:xfrm>
              <a:off x="8356446" y="199560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20371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6" name="pg66"/>
            <p:cNvSpPr/>
            <p:nvPr/>
          </p:nvSpPr>
          <p:spPr>
            <a:xfrm>
              <a:off x="8338449" y="69182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73335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68" name="pg68"/>
            <p:cNvSpPr/>
            <p:nvPr/>
          </p:nvSpPr>
          <p:spPr>
            <a:xfrm>
              <a:off x="8314365" y="14707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51223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0" name="pg70"/>
            <p:cNvSpPr/>
            <p:nvPr/>
          </p:nvSpPr>
          <p:spPr>
            <a:xfrm>
              <a:off x="8284194" y="120862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125016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2" name="pg72"/>
            <p:cNvSpPr/>
            <p:nvPr/>
          </p:nvSpPr>
          <p:spPr>
            <a:xfrm>
              <a:off x="8368515" y="251567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55721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4" name="pg74"/>
            <p:cNvSpPr/>
            <p:nvPr/>
          </p:nvSpPr>
          <p:spPr>
            <a:xfrm>
              <a:off x="8290281" y="22573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2988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6" name="pg76"/>
            <p:cNvSpPr/>
            <p:nvPr/>
          </p:nvSpPr>
          <p:spPr>
            <a:xfrm>
              <a:off x="8290281" y="30349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0765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78" name="pg78"/>
            <p:cNvSpPr/>
            <p:nvPr/>
          </p:nvSpPr>
          <p:spPr>
            <a:xfrm>
              <a:off x="8223851" y="27761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281765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94%</a:t>
              </a:r>
            </a:p>
          </p:txBody>
        </p:sp>
        <p:sp>
          <p:nvSpPr>
            <p:cNvPr id="80" name="pg80"/>
            <p:cNvSpPr/>
            <p:nvPr/>
          </p:nvSpPr>
          <p:spPr>
            <a:xfrm>
              <a:off x="8314365" y="33050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65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57054" y="401416"/>
              <a:ext cx="3117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Nicaragua,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(66 %), seguida de la MCV1 y la vacuna contra la rubéola (94 %).
La cobertura de ocho vacunas disminuyó (DTP3, HEPB3, HIB3, IPV1, MCV1, MCV2, ROTAC y RUBELLA) en comparación con la cobertura respectiva de 2019.
La cobertura de 5 vacunas aumentó (DTP3, HEPB3, IPV1, IPVC y ROTAC), la de una vacuna se mantuvo igual (HIB3) y la de cuatro vacunas disminuyó (HPVC, MCV1, MCV2 y RUBELLA)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41217" y="907931"/>
              <a:ext cx="1299895" cy="0"/>
            </a:xfrm>
            <a:custGeom>
              <a:avLst/>
              <a:pathLst>
                <a:path w="1299895" h="0">
                  <a:moveTo>
                    <a:pt x="0" y="0"/>
                  </a:moveTo>
                  <a:lnTo>
                    <a:pt x="505514" y="0"/>
                  </a:lnTo>
                  <a:lnTo>
                    <a:pt x="1083246" y="0"/>
                  </a:lnTo>
                  <a:lnTo>
                    <a:pt x="1299895" y="0"/>
                  </a:lnTo>
                  <a:lnTo>
                    <a:pt x="1299895" y="0"/>
                  </a:lnTo>
                  <a:lnTo>
                    <a:pt x="1299895" y="0"/>
                  </a:lnTo>
                  <a:lnTo>
                    <a:pt x="1299895"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559351"/>
              <a:ext cx="288865" cy="0"/>
            </a:xfrm>
            <a:custGeom>
              <a:avLst/>
              <a:pathLst>
                <a:path w="288865" h="0">
                  <a:moveTo>
                    <a:pt x="0" y="0"/>
                  </a:moveTo>
                  <a:lnTo>
                    <a:pt x="0"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972206"/>
              <a:ext cx="361082" cy="0"/>
            </a:xfrm>
            <a:custGeom>
              <a:avLst/>
              <a:pathLst>
                <a:path w="361082" h="0">
                  <a:moveTo>
                    <a:pt x="0" y="0"/>
                  </a:moveTo>
                  <a:lnTo>
                    <a:pt x="144432" y="0"/>
                  </a:lnTo>
                  <a:lnTo>
                    <a:pt x="14443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361082" cy="0"/>
            </a:xfrm>
            <a:custGeom>
              <a:avLst/>
              <a:pathLst>
                <a:path w="361082" h="0">
                  <a:moveTo>
                    <a:pt x="0" y="0"/>
                  </a:moveTo>
                  <a:lnTo>
                    <a:pt x="72216"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797917"/>
              <a:ext cx="938813" cy="0"/>
            </a:xfrm>
            <a:custGeom>
              <a:avLst/>
              <a:pathLst>
                <a:path w="938813" h="0">
                  <a:moveTo>
                    <a:pt x="0" y="0"/>
                  </a:moveTo>
                  <a:lnTo>
                    <a:pt x="649947" y="0"/>
                  </a:lnTo>
                  <a:lnTo>
                    <a:pt x="866596" y="0"/>
                  </a:lnTo>
                  <a:lnTo>
                    <a:pt x="866596"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4623627"/>
              <a:ext cx="361082" cy="0"/>
            </a:xfrm>
            <a:custGeom>
              <a:avLst/>
              <a:pathLst>
                <a:path w="361082" h="0">
                  <a:moveTo>
                    <a:pt x="0" y="0"/>
                  </a:moveTo>
                  <a:lnTo>
                    <a:pt x="72216"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5036482"/>
              <a:ext cx="361082" cy="0"/>
            </a:xfrm>
            <a:custGeom>
              <a:avLst/>
              <a:pathLst>
                <a:path w="361082" h="0">
                  <a:moveTo>
                    <a:pt x="0" y="0"/>
                  </a:moveTo>
                  <a:lnTo>
                    <a:pt x="14443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0612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292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Nicaragua, 2019-2025</a:t>
              </a:r>
            </a:p>
          </p:txBody>
        </p:sp>
        <p:sp>
          <p:nvSpPr>
            <p:cNvPr id="165" name="tx165"/>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6" name="tx166"/>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67" name="tx167"/>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68" name="tx168"/>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(99 %) y 2024 (95 %). La cobertura de la DTP1 aumentó en 2025 (96 %) en comparación con 2024, aunque fue inferior a la de 2019. Entre 2019 y 2025, la cobertura de la DTP1 alcanzó su nivel más bajo en 2024 (95 %).
En 2024, 11 vacunas tuvieron una cobertura inferior a la de 2019.
En 2025, 10 vacunas tuvieron una cobertura inferior a la de 2019.
En 2025, 3 vacunas tuvieron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2845231"/>
              <a:ext cx="1874459" cy="164040"/>
            </a:xfrm>
            <a:custGeom>
              <a:avLst/>
              <a:pathLst>
                <a:path w="1874459" h="164040">
                  <a:moveTo>
                    <a:pt x="0" y="0"/>
                  </a:moveTo>
                  <a:lnTo>
                    <a:pt x="1874459" y="164040"/>
                  </a:lnTo>
                </a:path>
              </a:pathLst>
            </a:custGeom>
            <a:ln w="29811" cap="flat">
              <a:solidFill>
                <a:srgbClr val="FF0000">
                  <a:alpha val="100000"/>
                </a:srgbClr>
              </a:solidFill>
              <a:prstDash val="solid"/>
              <a:round/>
            </a:ln>
          </p:spPr>
          <p:txBody>
            <a:bodyPr/>
            <a:lstStyle/>
            <a:p/>
          </p:txBody>
        </p:sp>
        <p:sp>
          <p:nvSpPr>
            <p:cNvPr id="21" name="pl21"/>
            <p:cNvSpPr/>
            <p:nvPr/>
          </p:nvSpPr>
          <p:spPr>
            <a:xfrm>
              <a:off x="2819105" y="2872571"/>
              <a:ext cx="937229" cy="328081"/>
            </a:xfrm>
            <a:custGeom>
              <a:avLst/>
              <a:pathLst>
                <a:path w="937229" h="328081">
                  <a:moveTo>
                    <a:pt x="0" y="0"/>
                  </a:moveTo>
                  <a:lnTo>
                    <a:pt x="937229" y="328081"/>
                  </a:lnTo>
                </a:path>
              </a:pathLst>
            </a:custGeom>
            <a:ln w="29811" cap="flat">
              <a:solidFill>
                <a:srgbClr val="0058AB">
                  <a:alpha val="100000"/>
                </a:srgbClr>
              </a:solidFill>
              <a:prstDash val="solid"/>
              <a:round/>
            </a:ln>
          </p:spPr>
          <p:txBody>
            <a:bodyPr/>
            <a:lstStyle/>
            <a:p/>
          </p:txBody>
        </p:sp>
        <p:sp>
          <p:nvSpPr>
            <p:cNvPr id="22" name="pt22"/>
            <p:cNvSpPr/>
            <p:nvPr/>
          </p:nvSpPr>
          <p:spPr>
            <a:xfrm>
              <a:off x="1857050"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73150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79427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pt25"/>
            <p:cNvSpPr/>
            <p:nvPr/>
          </p:nvSpPr>
          <p:spPr>
            <a:xfrm>
              <a:off x="373150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tx26"/>
            <p:cNvSpPr/>
            <p:nvPr/>
          </p:nvSpPr>
          <p:spPr>
            <a:xfrm>
              <a:off x="281910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27" name="tx27"/>
            <p:cNvSpPr/>
            <p:nvPr/>
          </p:nvSpPr>
          <p:spPr>
            <a:xfrm>
              <a:off x="375633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28" name="tx28"/>
            <p:cNvSpPr/>
            <p:nvPr/>
          </p:nvSpPr>
          <p:spPr>
            <a:xfrm>
              <a:off x="188187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29" name="tx29"/>
            <p:cNvSpPr/>
            <p:nvPr/>
          </p:nvSpPr>
          <p:spPr>
            <a:xfrm>
              <a:off x="375633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30" name="pl30"/>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1" name="rc31"/>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2" name="pl32"/>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8" name="pt48"/>
            <p:cNvSpPr/>
            <p:nvPr/>
          </p:nvSpPr>
          <p:spPr>
            <a:xfrm>
              <a:off x="792490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tx49"/>
            <p:cNvSpPr/>
            <p:nvPr/>
          </p:nvSpPr>
          <p:spPr>
            <a:xfrm>
              <a:off x="794973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0" name="pl5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1" name="rc5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53" name="tx53"/>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54" name="tx54"/>
            <p:cNvSpPr/>
            <p:nvPr/>
          </p:nvSpPr>
          <p:spPr>
            <a:xfrm rot="-5400000">
              <a:off x="17538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5" name="tx5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6" name="tx56"/>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7" name="tx57"/>
            <p:cNvSpPr/>
            <p:nvPr/>
          </p:nvSpPr>
          <p:spPr>
            <a:xfrm rot="-5400000">
              <a:off x="59472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0" name="tx6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 name="tx6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 name="tx6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 name="tx6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 name="tx6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 name="tx66"/>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7" name="pl6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8" name="pl6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9" name="tx6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0" name="tx7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1" name="tx71"/>
            <p:cNvSpPr/>
            <p:nvPr/>
          </p:nvSpPr>
          <p:spPr>
            <a:xfrm>
              <a:off x="757200" y="1330710"/>
              <a:ext cx="70446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Nicaragua, 2023-2025</a:t>
              </a:r>
            </a:p>
          </p:txBody>
        </p:sp>
        <p:sp>
          <p:nvSpPr>
            <p:cNvPr id="72" name="tx72"/>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3" name="tx73"/>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dispuso de estimaciones de la cobertura del programa contra el VPH en Nicaragua fue 2023.
En 2025, la cobertura del programa con la primera dosis (HPV1) entre las niñas fue del 73 %. En 2025, la cobertura del programa con la última dosis (HPVc) entre las niñas fue del 66 %.</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66 %.</a:t>
            </a:r>
          </a:p>
        </p:txBody>
      </p:sp>
      <p:grpSp xmlns:pic="http://schemas.openxmlformats.org/drawingml/2006/picture">
        <p:nvGrpSpPr>
          <p:cNvPr id="76" name=""/>
          <p:cNvGrpSpPr/>
          <p:nvPr/>
        </p:nvGrpSpPr>
        <p:grpSpPr>
          <a:xfrm>
            <a:off x="292608" y="1005840"/>
            <a:ext cx="8595360" cy="28575"/>
            <a:chOff x="292608" y="1005840"/>
            <a:chExt cx="8595360" cy="28575"/>
          </a:xfrm>
        </p:grpSpPr>
        <p:sp>
          <p:nvSpPr>
            <p:cNvPr id="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634795"/>
            </a:xfrm>
            <a:custGeom>
              <a:avLst/>
              <a:pathLst>
                <a:path w="6481656" h="634795">
                  <a:moveTo>
                    <a:pt x="0" y="507836"/>
                  </a:moveTo>
                  <a:lnTo>
                    <a:pt x="259266" y="380877"/>
                  </a:lnTo>
                  <a:lnTo>
                    <a:pt x="518532" y="444357"/>
                  </a:lnTo>
                  <a:lnTo>
                    <a:pt x="777798" y="412617"/>
                  </a:lnTo>
                  <a:lnTo>
                    <a:pt x="1037065" y="634795"/>
                  </a:lnTo>
                  <a:lnTo>
                    <a:pt x="1296331" y="412617"/>
                  </a:lnTo>
                  <a:lnTo>
                    <a:pt x="1555597" y="349137"/>
                  </a:lnTo>
                  <a:lnTo>
                    <a:pt x="1814863" y="0"/>
                  </a:lnTo>
                  <a:lnTo>
                    <a:pt x="2074130" y="63479"/>
                  </a:lnTo>
                  <a:lnTo>
                    <a:pt x="2333396" y="31739"/>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26959"/>
                  </a:lnTo>
                  <a:lnTo>
                    <a:pt x="6481656" y="95219"/>
                  </a:lnTo>
                </a:path>
              </a:pathLst>
            </a:custGeom>
            <a:ln w="27101" cap="flat">
              <a:solidFill>
                <a:srgbClr val="F8766D">
                  <a:alpha val="100000"/>
                </a:srgbClr>
              </a:solidFill>
              <a:prstDash val="solid"/>
              <a:round/>
            </a:ln>
          </p:spPr>
          <p:txBody>
            <a:bodyPr/>
            <a:lstStyle/>
            <a:p/>
          </p:txBody>
        </p:sp>
        <p:sp>
          <p:nvSpPr>
            <p:cNvPr id="28" name="pl28"/>
            <p:cNvSpPr/>
            <p:nvPr/>
          </p:nvSpPr>
          <p:spPr>
            <a:xfrm>
              <a:off x="5846545" y="1964395"/>
              <a:ext cx="2074130" cy="476096"/>
            </a:xfrm>
            <a:custGeom>
              <a:avLst/>
              <a:pathLst>
                <a:path w="2074130" h="476096">
                  <a:moveTo>
                    <a:pt x="0" y="476096"/>
                  </a:moveTo>
                  <a:lnTo>
                    <a:pt x="259266" y="126959"/>
                  </a:lnTo>
                  <a:lnTo>
                    <a:pt x="518532" y="0"/>
                  </a:lnTo>
                  <a:lnTo>
                    <a:pt x="777798" y="0"/>
                  </a:lnTo>
                  <a:lnTo>
                    <a:pt x="1037065" y="412617"/>
                  </a:lnTo>
                  <a:lnTo>
                    <a:pt x="1296331" y="0"/>
                  </a:lnTo>
                  <a:lnTo>
                    <a:pt x="1555597" y="31739"/>
                  </a:lnTo>
                  <a:lnTo>
                    <a:pt x="1814863" y="31739"/>
                  </a:lnTo>
                  <a:lnTo>
                    <a:pt x="2074130" y="126959"/>
                  </a:lnTo>
                </a:path>
              </a:pathLst>
            </a:custGeom>
            <a:ln w="27101" cap="flat">
              <a:solidFill>
                <a:srgbClr val="7CAE00">
                  <a:alpha val="100000"/>
                </a:srgbClr>
              </a:solidFill>
              <a:prstDash val="solid"/>
              <a:round/>
            </a:ln>
          </p:spPr>
          <p:txBody>
            <a:bodyPr/>
            <a:lstStyle/>
            <a:p/>
          </p:txBody>
        </p:sp>
        <p:sp>
          <p:nvSpPr>
            <p:cNvPr id="29" name="pl29"/>
            <p:cNvSpPr/>
            <p:nvPr/>
          </p:nvSpPr>
          <p:spPr>
            <a:xfrm>
              <a:off x="4290948" y="1964395"/>
              <a:ext cx="3629727" cy="1206111"/>
            </a:xfrm>
            <a:custGeom>
              <a:avLst/>
              <a:pathLst>
                <a:path w="3629727" h="1206111">
                  <a:moveTo>
                    <a:pt x="0" y="1206111"/>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126959"/>
                  </a:lnTo>
                  <a:lnTo>
                    <a:pt x="3629727" y="95219"/>
                  </a:lnTo>
                </a:path>
              </a:pathLst>
            </a:custGeom>
            <a:ln w="27101" cap="flat">
              <a:solidFill>
                <a:srgbClr val="00BFC4">
                  <a:alpha val="100000"/>
                </a:srgbClr>
              </a:solidFill>
              <a:prstDash val="solid"/>
              <a:round/>
            </a:ln>
          </p:spPr>
          <p:txBody>
            <a:bodyPr/>
            <a:lstStyle/>
            <a:p/>
          </p:txBody>
        </p:sp>
        <p:sp>
          <p:nvSpPr>
            <p:cNvPr id="30" name="pl30"/>
            <p:cNvSpPr/>
            <p:nvPr/>
          </p:nvSpPr>
          <p:spPr>
            <a:xfrm>
              <a:off x="7661409" y="2630931"/>
              <a:ext cx="259266" cy="380877"/>
            </a:xfrm>
            <a:custGeom>
              <a:avLst/>
              <a:pathLst>
                <a:path w="259266" h="380877">
                  <a:moveTo>
                    <a:pt x="0" y="0"/>
                  </a:moveTo>
                  <a:lnTo>
                    <a:pt x="259266" y="380877"/>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2123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52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2123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734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338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808169" y="24021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1321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259255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911" y="1959342"/>
              <a:ext cx="245030" cy="94767"/>
            </a:xfrm>
            <a:custGeom>
              <a:avLst/>
              <a:pathLst>
                <a:path w="245030" h="94767">
                  <a:moveTo>
                    <a:pt x="245030" y="0"/>
                  </a:moveTo>
                  <a:lnTo>
                    <a:pt x="0" y="94767"/>
                  </a:lnTo>
                </a:path>
              </a:pathLst>
            </a:custGeom>
          </p:spPr>
          <p:txBody>
            <a:bodyPr/>
            <a:lstStyle/>
            <a:p/>
          </p:txBody>
        </p:sp>
        <p:sp>
          <p:nvSpPr>
            <p:cNvPr id="41" name="pl41"/>
            <p:cNvSpPr/>
            <p:nvPr/>
          </p:nvSpPr>
          <p:spPr>
            <a:xfrm>
              <a:off x="7934075" y="2065482"/>
              <a:ext cx="245866" cy="107666"/>
            </a:xfrm>
            <a:custGeom>
              <a:avLst/>
              <a:pathLst>
                <a:path w="245866" h="107666">
                  <a:moveTo>
                    <a:pt x="245866" y="107666"/>
                  </a:moveTo>
                  <a:lnTo>
                    <a:pt x="0" y="0"/>
                  </a:lnTo>
                </a:path>
              </a:pathLst>
            </a:custGeom>
          </p:spPr>
          <p:txBody>
            <a:bodyPr/>
            <a:lstStyle/>
            <a:p/>
          </p:txBody>
        </p:sp>
        <p:sp>
          <p:nvSpPr>
            <p:cNvPr id="42" name="pl42"/>
            <p:cNvSpPr/>
            <p:nvPr/>
          </p:nvSpPr>
          <p:spPr>
            <a:xfrm>
              <a:off x="7926244" y="2099158"/>
              <a:ext cx="253697" cy="355548"/>
            </a:xfrm>
            <a:custGeom>
              <a:avLst/>
              <a:pathLst>
                <a:path w="253697" h="355548">
                  <a:moveTo>
                    <a:pt x="253697" y="355548"/>
                  </a:moveTo>
                  <a:lnTo>
                    <a:pt x="0" y="0"/>
                  </a:lnTo>
                </a:path>
              </a:pathLst>
            </a:custGeom>
          </p:spPr>
          <p:txBody>
            <a:bodyPr/>
            <a:lstStyle/>
            <a:p/>
          </p:txBody>
        </p:sp>
        <p:sp>
          <p:nvSpPr>
            <p:cNvPr id="43" name="pl43"/>
            <p:cNvSpPr/>
            <p:nvPr/>
          </p:nvSpPr>
          <p:spPr>
            <a:xfrm>
              <a:off x="7939982" y="3011808"/>
              <a:ext cx="239959" cy="0"/>
            </a:xfrm>
            <a:custGeom>
              <a:avLst/>
              <a:pathLst>
                <a:path w="239959" h="0">
                  <a:moveTo>
                    <a:pt x="239959" y="0"/>
                  </a:moveTo>
                  <a:lnTo>
                    <a:pt x="0" y="0"/>
                  </a:lnTo>
                </a:path>
              </a:pathLst>
            </a:custGeom>
          </p:spPr>
          <p:txBody>
            <a:bodyPr/>
            <a:lstStyle/>
            <a:p/>
          </p:txBody>
        </p:sp>
        <p:sp>
          <p:nvSpPr>
            <p:cNvPr id="44" name="pg44"/>
            <p:cNvSpPr/>
            <p:nvPr/>
          </p:nvSpPr>
          <p:spPr>
            <a:xfrm>
              <a:off x="8111362" y="18396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8805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1119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527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3834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243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29208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616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66%</a:t>
              </a:r>
            </a:p>
          </p:txBody>
        </p:sp>
        <p:sp>
          <p:nvSpPr>
            <p:cNvPr id="52" name="pg52"/>
            <p:cNvSpPr/>
            <p:nvPr/>
          </p:nvSpPr>
          <p:spPr>
            <a:xfrm>
              <a:off x="1503392" y="23050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112" y="234878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4" name="pg54"/>
            <p:cNvSpPr/>
            <p:nvPr/>
          </p:nvSpPr>
          <p:spPr>
            <a:xfrm>
              <a:off x="5910394" y="22735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956114" y="2317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4354717" y="30041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437" y="30479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61</a:t>
              </a:r>
            </a:p>
          </p:txBody>
        </p:sp>
        <p:sp>
          <p:nvSpPr>
            <p:cNvPr id="58" name="pg58"/>
            <p:cNvSpPr/>
            <p:nvPr/>
          </p:nvSpPr>
          <p:spPr>
            <a:xfrm>
              <a:off x="7725206" y="246342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0926" y="25072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78</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40462" y="1513317"/>
              <a:ext cx="359730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Nicaragua,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Nicaragua cuenta con las cuatro vacunas de los ODS.
En 2025, Nicaragua había alcanzado una cobertura de al menos el 90 % en tres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Nicaragua alcanzó el objetivo de cobertura del 90 % de los ODS para la DTP3, la MCV2 y la PCVC,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un punto porcentual, pasando del 95 % en 2024 al 96 % en 2025.
• La cobertura de la DTP3 aumentó un punto porcentual, pasando del 95 % en 2024 al 96 % en 2025.
• En 2025 hubo 1 000 niños menos sin ninguna dosis. Esto deja a 5 000 niños sin vacunar, vulnerables a enfermedades prevenibles mediante vacunación, y a otros menos de 100 con protección incompleta.
• Nicaragua representaba el 0,5 % de los niños sin ninguna dosis en América Latina y el Caribe (LACR) y menos del 0,1 % de los niños sin ninguna dosis a nivel mundial.
• La cobertura de la primera dosis de la vacuna contra el sarampión (MCV1) descendió un punto porcentual, pasando del 95 % en 2024 al 94 % en 2025. Hubo 8 000 niños que no recibieron la primera dosis de la vacuna contra el sarampión.
• La cobertura de la segunda dosis de la vacuna contra el sarampión (MCV2) disminuyó 3 puntos porcentuales, pasando del 98 % en 2024 al 95 % en 2025.
• La cobertura de la última dosis de la vacuna contra el VPH (HPVc) entre las niñas disminuyó del 78 % al 66 %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Nicaragua,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Nicaragua.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P7TF5XRZ5TZD-1674051314-8257</_dlc_DocId>
    <_dlc_DocIdUrl xmlns="5ce71423-0d49-4a04-8822-86064e799dcd">
      <Url>https://unicef.sharepoint.com/teams/DAPM-DataComm/_layouts/15/DocIdRedir.aspx?ID=P7TF5XRZ5TZD-1674051314-8257</Url>
      <Description>P7TF5XRZ5TZD-1674051314-8257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21A8A8F-8A12-4C52-B7D1-8C1DE8592EE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72f15299-fa1a-45df-ad1c-1cda54134a2e</vt:lpwstr>
  </property>
</Properties>
</file>