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23b09c9943c8b5e7f73d313f8d4887b8a7d7d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685d94e95923262176efb2d8ae899c58c14b1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3e4ded38d9d7b7043e7edffde73617b9cda68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32131"/>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32131"/>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32131"/>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32131"/>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12933"/>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12933"/>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12933"/>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12933"/>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12933"/>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12933"/>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12933"/>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1293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074535"/>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3916939"/>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3916939"/>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3916939"/>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3916939"/>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3916939"/>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3916939"/>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3916939"/>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419774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419774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419774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955945"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1266997" y="4478542"/>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3" name="rc133"/>
            <p:cNvSpPr/>
            <p:nvPr/>
          </p:nvSpPr>
          <p:spPr>
            <a:xfrm>
              <a:off x="1578050" y="4478542"/>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4" name="rc134"/>
            <p:cNvSpPr/>
            <p:nvPr/>
          </p:nvSpPr>
          <p:spPr>
            <a:xfrm>
              <a:off x="1889102" y="4478542"/>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5" name="rc135"/>
            <p:cNvSpPr/>
            <p:nvPr/>
          </p:nvSpPr>
          <p:spPr>
            <a:xfrm>
              <a:off x="2200154"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6" name="rc136"/>
            <p:cNvSpPr/>
            <p:nvPr/>
          </p:nvSpPr>
          <p:spPr>
            <a:xfrm>
              <a:off x="2511207" y="4478542"/>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7" name="rc137"/>
            <p:cNvSpPr/>
            <p:nvPr/>
          </p:nvSpPr>
          <p:spPr>
            <a:xfrm>
              <a:off x="2822259"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311" y="4478542"/>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3444364"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3755416"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4066468"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2" name="rc142"/>
            <p:cNvSpPr/>
            <p:nvPr/>
          </p:nvSpPr>
          <p:spPr>
            <a:xfrm>
              <a:off x="4377521"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73"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77"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30"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82"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34"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87" y="4478542"/>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39" y="4478542"/>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1" y="4478542"/>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4478542"/>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5310677" y="4759343"/>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759343"/>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759343"/>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759343"/>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759343"/>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759343"/>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759343"/>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759343"/>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75934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75934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5320945"/>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5310677" y="3355336"/>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30" y="3355336"/>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0" name="rc180"/>
            <p:cNvSpPr/>
            <p:nvPr/>
          </p:nvSpPr>
          <p:spPr>
            <a:xfrm>
              <a:off x="5932782"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3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6554887"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3" name="rc183"/>
            <p:cNvSpPr/>
            <p:nvPr/>
          </p:nvSpPr>
          <p:spPr>
            <a:xfrm>
              <a:off x="6865939"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7176991"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7488044"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7799096"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8110148"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8421201"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8732253"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3636138"/>
              <a:ext cx="311052"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3636138"/>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3636138"/>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3636138"/>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40144"/>
              <a:ext cx="311052"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40144"/>
              <a:ext cx="311052" cy="280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40144"/>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40144"/>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40144"/>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40144"/>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4014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tx228"/>
            <p:cNvSpPr/>
            <p:nvPr/>
          </p:nvSpPr>
          <p:spPr>
            <a:xfrm>
              <a:off x="227429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9" name="tx22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1" name="tx231"/>
            <p:cNvSpPr/>
            <p:nvPr/>
          </p:nvSpPr>
          <p:spPr>
            <a:xfrm>
              <a:off x="320745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2" name="tx232"/>
            <p:cNvSpPr/>
            <p:nvPr/>
          </p:nvSpPr>
          <p:spPr>
            <a:xfrm>
              <a:off x="351850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3" name="tx233"/>
            <p:cNvSpPr/>
            <p:nvPr/>
          </p:nvSpPr>
          <p:spPr>
            <a:xfrm>
              <a:off x="382955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4" name="tx23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5" name="tx235"/>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6" name="tx236"/>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7" name="tx237"/>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8" name="tx238"/>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0" name="tx240"/>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2" name="tx242"/>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75621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4" name="tx244"/>
            <p:cNvSpPr/>
            <p:nvPr/>
          </p:nvSpPr>
          <p:spPr>
            <a:xfrm>
              <a:off x="787323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820538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49534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8" name="tx248"/>
            <p:cNvSpPr/>
            <p:nvPr/>
          </p:nvSpPr>
          <p:spPr>
            <a:xfrm>
              <a:off x="289640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9" name="tx249"/>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0" name="tx250"/>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1" name="tx251"/>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416170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3" name="tx253"/>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4" name="tx254"/>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5" name="tx255"/>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6" name="tx256"/>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571696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1" name="tx261"/>
            <p:cNvSpPr/>
            <p:nvPr/>
          </p:nvSpPr>
          <p:spPr>
            <a:xfrm>
              <a:off x="694008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7251134"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6218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849534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880639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9" name="tx269"/>
            <p:cNvSpPr/>
            <p:nvPr/>
          </p:nvSpPr>
          <p:spPr>
            <a:xfrm>
              <a:off x="385065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0" name="tx27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1" name="tx271"/>
            <p:cNvSpPr/>
            <p:nvPr/>
          </p:nvSpPr>
          <p:spPr>
            <a:xfrm>
              <a:off x="4472757"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2" name="tx272"/>
            <p:cNvSpPr/>
            <p:nvPr/>
          </p:nvSpPr>
          <p:spPr>
            <a:xfrm>
              <a:off x="478380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3" name="tx273"/>
            <p:cNvSpPr/>
            <p:nvPr/>
          </p:nvSpPr>
          <p:spPr>
            <a:xfrm>
              <a:off x="509486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4" name="tx27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9" name="tx279"/>
            <p:cNvSpPr/>
            <p:nvPr/>
          </p:nvSpPr>
          <p:spPr>
            <a:xfrm>
              <a:off x="694008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0" name="tx280"/>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1" name="tx281"/>
            <p:cNvSpPr/>
            <p:nvPr/>
          </p:nvSpPr>
          <p:spPr>
            <a:xfrm>
              <a:off x="756218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2" name="tx282"/>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4" name="tx284"/>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880639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385065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7" name="tx287"/>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8" name="tx288"/>
            <p:cNvSpPr/>
            <p:nvPr/>
          </p:nvSpPr>
          <p:spPr>
            <a:xfrm>
              <a:off x="4472757"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478380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0" name="tx290"/>
            <p:cNvSpPr/>
            <p:nvPr/>
          </p:nvSpPr>
          <p:spPr>
            <a:xfrm>
              <a:off x="509486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2" name="tx292"/>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4" name="tx294"/>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5" name="tx295"/>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6" name="tx296"/>
            <p:cNvSpPr/>
            <p:nvPr/>
          </p:nvSpPr>
          <p:spPr>
            <a:xfrm>
              <a:off x="694008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8" name="tx298"/>
            <p:cNvSpPr/>
            <p:nvPr/>
          </p:nvSpPr>
          <p:spPr>
            <a:xfrm>
              <a:off x="756218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9" name="tx299"/>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849534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880639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385065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4472757"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478380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7" name="tx307"/>
            <p:cNvSpPr/>
            <p:nvPr/>
          </p:nvSpPr>
          <p:spPr>
            <a:xfrm>
              <a:off x="509486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8" name="tx308"/>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2" name="tx312"/>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694008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5" name="tx315"/>
            <p:cNvSpPr/>
            <p:nvPr/>
          </p:nvSpPr>
          <p:spPr>
            <a:xfrm>
              <a:off x="756218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6" name="tx316"/>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849534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6028019"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1" name="tx321"/>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2" name="tx322"/>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3" name="tx323"/>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725113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8806396"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0" name="tx330"/>
            <p:cNvSpPr/>
            <p:nvPr/>
          </p:nvSpPr>
          <p:spPr>
            <a:xfrm>
              <a:off x="7894332"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1" name="tx331"/>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320745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6" name="tx336"/>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7" name="tx337"/>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8" name="tx338"/>
            <p:cNvSpPr/>
            <p:nvPr/>
          </p:nvSpPr>
          <p:spPr>
            <a:xfrm>
              <a:off x="445166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9" name="tx339"/>
            <p:cNvSpPr/>
            <p:nvPr/>
          </p:nvSpPr>
          <p:spPr>
            <a:xfrm>
              <a:off x="478380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4" name="tx344"/>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6650123"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6" name="tx346"/>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7" name="tx347"/>
            <p:cNvSpPr/>
            <p:nvPr/>
          </p:nvSpPr>
          <p:spPr>
            <a:xfrm>
              <a:off x="725113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8" name="tx348"/>
            <p:cNvSpPr/>
            <p:nvPr/>
          </p:nvSpPr>
          <p:spPr>
            <a:xfrm>
              <a:off x="75621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9" name="tx349"/>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0" name="tx350"/>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1" name="tx351"/>
            <p:cNvSpPr/>
            <p:nvPr/>
          </p:nvSpPr>
          <p:spPr>
            <a:xfrm>
              <a:off x="849534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2" name="tx352"/>
            <p:cNvSpPr/>
            <p:nvPr/>
          </p:nvSpPr>
          <p:spPr>
            <a:xfrm>
              <a:off x="880639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3" name="tx353"/>
            <p:cNvSpPr/>
            <p:nvPr/>
          </p:nvSpPr>
          <p:spPr>
            <a:xfrm>
              <a:off x="7251134"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4" name="tx354"/>
            <p:cNvSpPr/>
            <p:nvPr/>
          </p:nvSpPr>
          <p:spPr>
            <a:xfrm>
              <a:off x="7562187"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6" name="tx356"/>
            <p:cNvSpPr/>
            <p:nvPr/>
          </p:nvSpPr>
          <p:spPr>
            <a:xfrm>
              <a:off x="8495344"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7" name="tx357"/>
            <p:cNvSpPr/>
            <p:nvPr/>
          </p:nvSpPr>
          <p:spPr>
            <a:xfrm>
              <a:off x="8806396"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2" name="tx362"/>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8495344"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7" name="tx367"/>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9" name="tx369"/>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2" name="tx372"/>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7" name="tx37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9" name="tx37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7251134"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75621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818429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7" name="tx387"/>
            <p:cNvSpPr/>
            <p:nvPr/>
          </p:nvSpPr>
          <p:spPr>
            <a:xfrm>
              <a:off x="41406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8" name="tx388"/>
            <p:cNvSpPr/>
            <p:nvPr/>
          </p:nvSpPr>
          <p:spPr>
            <a:xfrm>
              <a:off x="478380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9" name="tx389"/>
            <p:cNvSpPr/>
            <p:nvPr/>
          </p:nvSpPr>
          <p:spPr>
            <a:xfrm>
              <a:off x="509486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1" name="tx391"/>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662903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694008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725113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7" name="tx397"/>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8" name="tx398"/>
            <p:cNvSpPr/>
            <p:nvPr/>
          </p:nvSpPr>
          <p:spPr>
            <a:xfrm>
              <a:off x="7873239"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0" name="tx400"/>
            <p:cNvSpPr/>
            <p:nvPr/>
          </p:nvSpPr>
          <p:spPr>
            <a:xfrm>
              <a:off x="849534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3" name="tx403"/>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4" name="tx404"/>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5" name="tx405"/>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6" name="tx406"/>
            <p:cNvSpPr/>
            <p:nvPr/>
          </p:nvSpPr>
          <p:spPr>
            <a:xfrm>
              <a:off x="445166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7" name="tx407"/>
            <p:cNvSpPr/>
            <p:nvPr/>
          </p:nvSpPr>
          <p:spPr>
            <a:xfrm>
              <a:off x="5073768"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8" name="tx40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9" name="tx40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0" name="tx41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1" name="tx411"/>
            <p:cNvSpPr/>
            <p:nvPr/>
          </p:nvSpPr>
          <p:spPr>
            <a:xfrm>
              <a:off x="198433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2" name="tx41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3" name="tx41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4" name="tx414"/>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5" name="tx415"/>
            <p:cNvSpPr/>
            <p:nvPr/>
          </p:nvSpPr>
          <p:spPr>
            <a:xfrm>
              <a:off x="136223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6" name="tx416"/>
            <p:cNvSpPr/>
            <p:nvPr/>
          </p:nvSpPr>
          <p:spPr>
            <a:xfrm>
              <a:off x="167328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7" name="tx417"/>
            <p:cNvSpPr/>
            <p:nvPr/>
          </p:nvSpPr>
          <p:spPr>
            <a:xfrm>
              <a:off x="198433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8" name="tx418"/>
            <p:cNvSpPr/>
            <p:nvPr/>
          </p:nvSpPr>
          <p:spPr>
            <a:xfrm>
              <a:off x="229539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9" name="tx419"/>
            <p:cNvSpPr/>
            <p:nvPr/>
          </p:nvSpPr>
          <p:spPr>
            <a:xfrm>
              <a:off x="2606443" y="26132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0" name="tx420"/>
            <p:cNvSpPr/>
            <p:nvPr/>
          </p:nvSpPr>
          <p:spPr>
            <a:xfrm>
              <a:off x="289640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1" name="tx421"/>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2" name="tx422"/>
            <p:cNvSpPr/>
            <p:nvPr/>
          </p:nvSpPr>
          <p:spPr>
            <a:xfrm>
              <a:off x="5716966"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23" name="tx423"/>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24" name="tx424"/>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5" name="tx425"/>
            <p:cNvSpPr/>
            <p:nvPr/>
          </p:nvSpPr>
          <p:spPr>
            <a:xfrm>
              <a:off x="1673286"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6" name="tx426"/>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27" name="tx427"/>
            <p:cNvSpPr/>
            <p:nvPr/>
          </p:nvSpPr>
          <p:spPr>
            <a:xfrm>
              <a:off x="2295391"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8" name="tx428"/>
            <p:cNvSpPr/>
            <p:nvPr/>
          </p:nvSpPr>
          <p:spPr>
            <a:xfrm>
              <a:off x="2606443"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29" name="tx429"/>
            <p:cNvSpPr/>
            <p:nvPr/>
          </p:nvSpPr>
          <p:spPr>
            <a:xfrm>
              <a:off x="291749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0" name="tx430"/>
            <p:cNvSpPr/>
            <p:nvPr/>
          </p:nvSpPr>
          <p:spPr>
            <a:xfrm>
              <a:off x="5436059" y="48592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1" name="tx43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2" name="tx432"/>
            <p:cNvSpPr/>
            <p:nvPr/>
          </p:nvSpPr>
          <p:spPr>
            <a:xfrm>
              <a:off x="602801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33" name="tx43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4" name="tx43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5" name="tx43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6" name="tx436"/>
            <p:cNvSpPr/>
            <p:nvPr/>
          </p:nvSpPr>
          <p:spPr>
            <a:xfrm>
              <a:off x="7873239"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37" name="tx437"/>
            <p:cNvSpPr/>
            <p:nvPr/>
          </p:nvSpPr>
          <p:spPr>
            <a:xfrm>
              <a:off x="633907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8" name="tx438"/>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39" name="tx43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0" name="tx440"/>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41" name="tx441"/>
            <p:cNvSpPr/>
            <p:nvPr/>
          </p:nvSpPr>
          <p:spPr>
            <a:xfrm>
              <a:off x="5716966"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2" name="tx442"/>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3" name="tx443"/>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44" name="tx444"/>
            <p:cNvSpPr/>
            <p:nvPr/>
          </p:nvSpPr>
          <p:spPr>
            <a:xfrm>
              <a:off x="167328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45" name="tx445"/>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6" name="tx446"/>
            <p:cNvSpPr/>
            <p:nvPr/>
          </p:nvSpPr>
          <p:spPr>
            <a:xfrm>
              <a:off x="2274297"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47" name="tx447"/>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8" name="tx448"/>
            <p:cNvSpPr/>
            <p:nvPr/>
          </p:nvSpPr>
          <p:spPr>
            <a:xfrm>
              <a:off x="289640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49" name="tx449"/>
            <p:cNvSpPr/>
            <p:nvPr/>
          </p:nvSpPr>
          <p:spPr>
            <a:xfrm>
              <a:off x="3207454"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0" name="tx450"/>
            <p:cNvSpPr/>
            <p:nvPr/>
          </p:nvSpPr>
          <p:spPr>
            <a:xfrm>
              <a:off x="3518507"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1" name="tx451"/>
            <p:cNvSpPr/>
            <p:nvPr/>
          </p:nvSpPr>
          <p:spPr>
            <a:xfrm>
              <a:off x="445166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2" name="tx4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3" name="tx4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4" name="tx4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5" name="tx4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6" name="tx4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7" name="tx4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8" name="tx4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9" name="tx4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0" name="tx4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1" name="tx4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2" name="tx4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3" name="tx4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4" name="tx4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5" name="tx4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6" name="tx4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7" name="tx4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8" name="tx4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9" name="tx4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0" name="tx4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1" name="tx4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2" name="tx4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3" name="tx4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4" name="tx4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5" name="tx4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6" name="tx4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7" name="tx4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8" name="tx478"/>
            <p:cNvSpPr/>
            <p:nvPr/>
          </p:nvSpPr>
          <p:spPr>
            <a:xfrm>
              <a:off x="508103" y="539782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79" name="tx479"/>
            <p:cNvSpPr/>
            <p:nvPr/>
          </p:nvSpPr>
          <p:spPr>
            <a:xfrm>
              <a:off x="644856" y="514054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0" name="tx480"/>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1" name="tx48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2" name="tx48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3" name="tx48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4" name="tx484"/>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5" name="tx485"/>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6" name="tx486"/>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7" name="tx487"/>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8" name="tx488"/>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9" name="tx489"/>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0" name="tx49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1" name="tx491"/>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92" name="pic492"/>
            <p:cNvPicPr/>
            <p:nvPr/>
          </p:nvPicPr>
          <p:blipFill>
            <a:blip r:embed="rId2" cstate="print"/>
            <a:stretch>
              <a:fillRect/>
            </a:stretch>
          </p:blipFill>
          <p:spPr>
            <a:xfrm>
              <a:off x="4738595" y="5838594"/>
              <a:ext cx="2160000" cy="219455"/>
            </a:xfrm>
            <a:prstGeom prst="rect">
              <a:avLst/>
            </a:prstGeom>
          </p:spPr>
        </p:pic>
        <p:sp>
          <p:nvSpPr>
            <p:cNvPr id="493" name="pl493"/>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pl500"/>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tx505"/>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6" name="tx506"/>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7" name="tx507"/>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8" name="tx508"/>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9" name="tx509"/>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0" name="tx510"/>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1" name="tx511"/>
            <p:cNvSpPr/>
            <p:nvPr/>
          </p:nvSpPr>
          <p:spPr>
            <a:xfrm>
              <a:off x="924840" y="1330710"/>
              <a:ext cx="29633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Niger, 2000-2025</a:t>
              </a:r>
            </a:p>
          </p:txBody>
        </p:sp>
        <p:sp>
          <p:nvSpPr>
            <p:cNvPr id="512" name="tx512"/>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13" name="tx513"/>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14" name="tx514"/>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2 vaccins sur 13 (15 %) figurant dans le calendrier de vaccination ont atteint une couverture de 90 % ou plus. La couverture vaccinale variait entre 80 % et 95 %.
Depuis 2009, des estimations ont été réalisées pour 8 nouveaux vaccins. L’IPVC est le vaccin le plus récent répertorié (2022), qui a atteint une couverture de 83 % en 2025.
En 2025, le Niger a signalé des ruptures de stock de vaccins et de fournitures (BCG, DTP-HepB-IPV, MCV, OPV et PCV) (plus d’informations à la diapositive 8).</a:t>
            </a:r>
          </a:p>
        </p:txBody>
      </p:sp>
      <p:sp>
        <p:nvSpPr>
          <p:cNvPr id="5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10 antigènes, est restée inchangée pour deux d’entre eux et a diminué pour un seul, ce qui témoigne d’une amélioration globale des résultats de la vaccination systématique ; deux d’entre eux ont atteint une couverture d’au moins 90 %.</a:t>
            </a:r>
          </a:p>
        </p:txBody>
      </p:sp>
      <p:grpSp xmlns:pic="http://schemas.openxmlformats.org/drawingml/2006/picture">
        <p:nvGrpSpPr>
          <p:cNvPr id="517" name=""/>
          <p:cNvGrpSpPr/>
          <p:nvPr/>
        </p:nvGrpSpPr>
        <p:grpSpPr>
          <a:xfrm>
            <a:off x="292608" y="1005840"/>
            <a:ext cx="8595360" cy="28575"/>
            <a:chOff x="292608" y="1005840"/>
            <a:chExt cx="8595360" cy="28575"/>
          </a:xfrm>
        </p:grpSpPr>
        <p:sp>
          <p:nvSpPr>
            <p:cNvPr id="5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1995136"/>
            </a:xfrm>
            <a:custGeom>
              <a:avLst/>
              <a:pathLst>
                <a:path w="6481656" h="1995136">
                  <a:moveTo>
                    <a:pt x="0" y="1995136"/>
                  </a:moveTo>
                  <a:lnTo>
                    <a:pt x="259266" y="1915330"/>
                  </a:lnTo>
                  <a:lnTo>
                    <a:pt x="518532" y="1795622"/>
                  </a:lnTo>
                  <a:lnTo>
                    <a:pt x="777798" y="1715817"/>
                  </a:lnTo>
                  <a:lnTo>
                    <a:pt x="1037065" y="1596108"/>
                  </a:lnTo>
                  <a:lnTo>
                    <a:pt x="1296331" y="1516303"/>
                  </a:lnTo>
                  <a:lnTo>
                    <a:pt x="1555597" y="1276887"/>
                  </a:lnTo>
                  <a:lnTo>
                    <a:pt x="1814863" y="1077373"/>
                  </a:lnTo>
                  <a:lnTo>
                    <a:pt x="2074130" y="798054"/>
                  </a:lnTo>
                  <a:lnTo>
                    <a:pt x="2333396" y="598540"/>
                  </a:lnTo>
                  <a:lnTo>
                    <a:pt x="2592662" y="518735"/>
                  </a:lnTo>
                  <a:lnTo>
                    <a:pt x="2851928" y="399027"/>
                  </a:lnTo>
                  <a:lnTo>
                    <a:pt x="3111195" y="359124"/>
                  </a:lnTo>
                  <a:lnTo>
                    <a:pt x="3370461" y="279319"/>
                  </a:lnTo>
                  <a:lnTo>
                    <a:pt x="3629727" y="39902"/>
                  </a:lnTo>
                  <a:lnTo>
                    <a:pt x="3888994" y="119708"/>
                  </a:lnTo>
                  <a:lnTo>
                    <a:pt x="4148260" y="159610"/>
                  </a:lnTo>
                  <a:lnTo>
                    <a:pt x="4407526" y="39902"/>
                  </a:lnTo>
                  <a:lnTo>
                    <a:pt x="4666792" y="199513"/>
                  </a:lnTo>
                  <a:lnTo>
                    <a:pt x="4926059" y="159610"/>
                  </a:lnTo>
                  <a:lnTo>
                    <a:pt x="5185325" y="119708"/>
                  </a:lnTo>
                  <a:lnTo>
                    <a:pt x="5444591" y="79805"/>
                  </a:lnTo>
                  <a:lnTo>
                    <a:pt x="5703857" y="0"/>
                  </a:lnTo>
                  <a:lnTo>
                    <a:pt x="5963124" y="79805"/>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2114844"/>
            </a:xfrm>
            <a:custGeom>
              <a:avLst/>
              <a:pathLst>
                <a:path w="6481656" h="2114844">
                  <a:moveTo>
                    <a:pt x="0" y="2114844"/>
                  </a:moveTo>
                  <a:lnTo>
                    <a:pt x="259266" y="2035038"/>
                  </a:lnTo>
                  <a:lnTo>
                    <a:pt x="518532" y="1915330"/>
                  </a:lnTo>
                  <a:lnTo>
                    <a:pt x="777798" y="1835525"/>
                  </a:lnTo>
                  <a:lnTo>
                    <a:pt x="1037065" y="1755719"/>
                  </a:lnTo>
                  <a:lnTo>
                    <a:pt x="1296331" y="1675914"/>
                  </a:lnTo>
                  <a:lnTo>
                    <a:pt x="1555597" y="1396595"/>
                  </a:lnTo>
                  <a:lnTo>
                    <a:pt x="1814863" y="1157178"/>
                  </a:lnTo>
                  <a:lnTo>
                    <a:pt x="2074130" y="798054"/>
                  </a:lnTo>
                  <a:lnTo>
                    <a:pt x="2333396" y="638443"/>
                  </a:lnTo>
                  <a:lnTo>
                    <a:pt x="2592662" y="678346"/>
                  </a:lnTo>
                  <a:lnTo>
                    <a:pt x="2851928" y="478832"/>
                  </a:lnTo>
                  <a:lnTo>
                    <a:pt x="3111195" y="558638"/>
                  </a:lnTo>
                  <a:lnTo>
                    <a:pt x="3370461" y="478832"/>
                  </a:lnTo>
                  <a:lnTo>
                    <a:pt x="3629727" y="199513"/>
                  </a:lnTo>
                  <a:lnTo>
                    <a:pt x="3888994" y="119708"/>
                  </a:lnTo>
                  <a:lnTo>
                    <a:pt x="4148260" y="279319"/>
                  </a:lnTo>
                  <a:lnTo>
                    <a:pt x="4407526" y="79805"/>
                  </a:lnTo>
                  <a:lnTo>
                    <a:pt x="4666792" y="319221"/>
                  </a:lnTo>
                  <a:lnTo>
                    <a:pt x="4926059" y="239416"/>
                  </a:lnTo>
                  <a:lnTo>
                    <a:pt x="5185325" y="239416"/>
                  </a:lnTo>
                  <a:lnTo>
                    <a:pt x="5444591" y="199513"/>
                  </a:lnTo>
                  <a:lnTo>
                    <a:pt x="5703857" y="119708"/>
                  </a:lnTo>
                  <a:lnTo>
                    <a:pt x="5963124" y="79805"/>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1915330"/>
            </a:xfrm>
            <a:custGeom>
              <a:avLst/>
              <a:pathLst>
                <a:path w="6481656" h="1915330">
                  <a:moveTo>
                    <a:pt x="0" y="1915330"/>
                  </a:moveTo>
                  <a:lnTo>
                    <a:pt x="259266" y="1835525"/>
                  </a:lnTo>
                  <a:lnTo>
                    <a:pt x="518532" y="1755719"/>
                  </a:lnTo>
                  <a:lnTo>
                    <a:pt x="777798" y="1675914"/>
                  </a:lnTo>
                  <a:lnTo>
                    <a:pt x="1037065" y="1596108"/>
                  </a:lnTo>
                  <a:lnTo>
                    <a:pt x="1296331" y="1516303"/>
                  </a:lnTo>
                  <a:lnTo>
                    <a:pt x="1555597" y="1276887"/>
                  </a:lnTo>
                  <a:lnTo>
                    <a:pt x="1814863" y="997568"/>
                  </a:lnTo>
                  <a:lnTo>
                    <a:pt x="2074130" y="758151"/>
                  </a:lnTo>
                  <a:lnTo>
                    <a:pt x="2333396" y="638443"/>
                  </a:lnTo>
                  <a:lnTo>
                    <a:pt x="2592662" y="718249"/>
                  </a:lnTo>
                  <a:lnTo>
                    <a:pt x="2851928" y="638443"/>
                  </a:lnTo>
                  <a:lnTo>
                    <a:pt x="3111195" y="399027"/>
                  </a:lnTo>
                  <a:lnTo>
                    <a:pt x="3370461" y="199513"/>
                  </a:lnTo>
                  <a:lnTo>
                    <a:pt x="3629727" y="199513"/>
                  </a:lnTo>
                  <a:lnTo>
                    <a:pt x="3888994" y="0"/>
                  </a:lnTo>
                  <a:lnTo>
                    <a:pt x="4148260" y="359124"/>
                  </a:lnTo>
                  <a:lnTo>
                    <a:pt x="4407526" y="119708"/>
                  </a:lnTo>
                  <a:lnTo>
                    <a:pt x="4666792" y="319221"/>
                  </a:lnTo>
                  <a:lnTo>
                    <a:pt x="4926059" y="239416"/>
                  </a:lnTo>
                  <a:lnTo>
                    <a:pt x="5185325" y="239416"/>
                  </a:lnTo>
                  <a:lnTo>
                    <a:pt x="5444591" y="199513"/>
                  </a:lnTo>
                  <a:lnTo>
                    <a:pt x="5703857" y="798054"/>
                  </a:lnTo>
                  <a:lnTo>
                    <a:pt x="5963124" y="199513"/>
                  </a:lnTo>
                  <a:lnTo>
                    <a:pt x="6222390" y="159610"/>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068747" y="2076764"/>
              <a:ext cx="2851928" cy="3072509"/>
            </a:xfrm>
            <a:custGeom>
              <a:avLst/>
              <a:pathLst>
                <a:path w="2851928" h="3072509">
                  <a:moveTo>
                    <a:pt x="0" y="3072509"/>
                  </a:moveTo>
                  <a:lnTo>
                    <a:pt x="259266" y="2553774"/>
                  </a:lnTo>
                  <a:lnTo>
                    <a:pt x="518532" y="1955233"/>
                  </a:lnTo>
                  <a:lnTo>
                    <a:pt x="777798" y="1356692"/>
                  </a:lnTo>
                  <a:lnTo>
                    <a:pt x="1037065" y="1276887"/>
                  </a:lnTo>
                  <a:lnTo>
                    <a:pt x="1296331" y="877859"/>
                  </a:lnTo>
                  <a:lnTo>
                    <a:pt x="1555597" y="798054"/>
                  </a:lnTo>
                  <a:lnTo>
                    <a:pt x="1814863" y="558638"/>
                  </a:lnTo>
                  <a:lnTo>
                    <a:pt x="2074130" y="1516303"/>
                  </a:lnTo>
                  <a:lnTo>
                    <a:pt x="2333396" y="478832"/>
                  </a:lnTo>
                  <a:lnTo>
                    <a:pt x="2592662" y="119708"/>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3950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8739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693" y="1413967"/>
              <a:ext cx="242248" cy="60038"/>
            </a:xfrm>
            <a:custGeom>
              <a:avLst/>
              <a:pathLst>
                <a:path w="242248" h="60038">
                  <a:moveTo>
                    <a:pt x="242248" y="0"/>
                  </a:moveTo>
                  <a:lnTo>
                    <a:pt x="0" y="60038"/>
                  </a:lnTo>
                </a:path>
              </a:pathLst>
            </a:custGeom>
          </p:spPr>
          <p:txBody>
            <a:bodyPr/>
            <a:lstStyle/>
            <a:p/>
          </p:txBody>
        </p:sp>
        <p:sp>
          <p:nvSpPr>
            <p:cNvPr id="42" name="pl42"/>
            <p:cNvSpPr/>
            <p:nvPr/>
          </p:nvSpPr>
          <p:spPr>
            <a:xfrm>
              <a:off x="7936280" y="1701275"/>
              <a:ext cx="243662" cy="90382"/>
            </a:xfrm>
            <a:custGeom>
              <a:avLst/>
              <a:pathLst>
                <a:path w="243662" h="90382">
                  <a:moveTo>
                    <a:pt x="243662" y="0"/>
                  </a:moveTo>
                  <a:lnTo>
                    <a:pt x="0" y="90382"/>
                  </a:lnTo>
                </a:path>
              </a:pathLst>
            </a:custGeom>
          </p:spPr>
          <p:txBody>
            <a:bodyPr/>
            <a:lstStyle/>
            <a:p/>
          </p:txBody>
        </p:sp>
        <p:sp>
          <p:nvSpPr>
            <p:cNvPr id="43" name="pl43"/>
            <p:cNvSpPr/>
            <p:nvPr/>
          </p:nvSpPr>
          <p:spPr>
            <a:xfrm>
              <a:off x="7938619" y="1959407"/>
              <a:ext cx="241322" cy="34952"/>
            </a:xfrm>
            <a:custGeom>
              <a:avLst/>
              <a:pathLst>
                <a:path w="241322" h="34952">
                  <a:moveTo>
                    <a:pt x="241322" y="0"/>
                  </a:moveTo>
                  <a:lnTo>
                    <a:pt x="0" y="34952"/>
                  </a:lnTo>
                </a:path>
              </a:pathLst>
            </a:custGeom>
          </p:spPr>
          <p:txBody>
            <a:bodyPr/>
            <a:lstStyle/>
            <a:p/>
          </p:txBody>
        </p:sp>
        <p:sp>
          <p:nvSpPr>
            <p:cNvPr id="44" name="pl44"/>
            <p:cNvSpPr/>
            <p:nvPr/>
          </p:nvSpPr>
          <p:spPr>
            <a:xfrm>
              <a:off x="7934535" y="2083907"/>
              <a:ext cx="245406" cy="126474"/>
            </a:xfrm>
            <a:custGeom>
              <a:avLst/>
              <a:pathLst>
                <a:path w="245406" h="126474">
                  <a:moveTo>
                    <a:pt x="245406" y="126474"/>
                  </a:moveTo>
                  <a:lnTo>
                    <a:pt x="0" y="0"/>
                  </a:lnTo>
                </a:path>
              </a:pathLst>
            </a:custGeom>
          </p:spPr>
          <p:txBody>
            <a:bodyPr/>
            <a:lstStyle/>
            <a:p/>
          </p:txBody>
        </p:sp>
        <p:sp>
          <p:nvSpPr>
            <p:cNvPr id="45" name="pg45"/>
            <p:cNvSpPr/>
            <p:nvPr/>
          </p:nvSpPr>
          <p:spPr>
            <a:xfrm>
              <a:off x="8111362" y="13162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571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928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337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18672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080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51" name="pg51"/>
            <p:cNvSpPr/>
            <p:nvPr/>
          </p:nvSpPr>
          <p:spPr>
            <a:xfrm>
              <a:off x="8111362" y="21414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822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Niger,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82 %.
Le taux de couverture du DTP3 — indicateur de la qualité de la prestation des services de vaccination aux enfants par les pays — n'a pas atteint l'objectif de 90 %, mais s'en est rapproché.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3 vaccins, a diminué pour aucun et est restée inchangée pour 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35666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26531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26531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502049"/>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44704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581664"/>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29400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43238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024523"/>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(83%)</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(82%)</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(82%)</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78820" y="6568512"/>
              <a:ext cx="878451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ner)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4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34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84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09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059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09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04144"/>
              <a:ext cx="239399" cy="1011853"/>
            </a:xfrm>
            <a:prstGeom prst="rect">
              <a:avLst/>
            </a:prstGeom>
            <a:solidFill>
              <a:srgbClr val="1CABE2">
                <a:alpha val="85098"/>
              </a:srgbClr>
            </a:solidFill>
          </p:spPr>
          <p:txBody>
            <a:bodyPr/>
            <a:lstStyle/>
            <a:p/>
          </p:txBody>
        </p:sp>
        <p:sp>
          <p:nvSpPr>
            <p:cNvPr id="24" name="rc24"/>
            <p:cNvSpPr/>
            <p:nvPr/>
          </p:nvSpPr>
          <p:spPr>
            <a:xfrm>
              <a:off x="1577053" y="3111801"/>
              <a:ext cx="239399" cy="1004195"/>
            </a:xfrm>
            <a:prstGeom prst="rect">
              <a:avLst/>
            </a:prstGeom>
            <a:solidFill>
              <a:srgbClr val="1CABE2">
                <a:alpha val="85098"/>
              </a:srgbClr>
            </a:solidFill>
          </p:spPr>
          <p:txBody>
            <a:bodyPr/>
            <a:lstStyle/>
            <a:p/>
          </p:txBody>
        </p:sp>
        <p:sp>
          <p:nvSpPr>
            <p:cNvPr id="25" name="rc25"/>
            <p:cNvSpPr/>
            <p:nvPr/>
          </p:nvSpPr>
          <p:spPr>
            <a:xfrm>
              <a:off x="1843053" y="3142437"/>
              <a:ext cx="239399" cy="973560"/>
            </a:xfrm>
            <a:prstGeom prst="rect">
              <a:avLst/>
            </a:prstGeom>
            <a:solidFill>
              <a:srgbClr val="1CABE2">
                <a:alpha val="85098"/>
              </a:srgbClr>
            </a:solidFill>
          </p:spPr>
          <p:txBody>
            <a:bodyPr/>
            <a:lstStyle/>
            <a:p/>
          </p:txBody>
        </p:sp>
        <p:sp>
          <p:nvSpPr>
            <p:cNvPr id="26" name="rc26"/>
            <p:cNvSpPr/>
            <p:nvPr/>
          </p:nvSpPr>
          <p:spPr>
            <a:xfrm>
              <a:off x="2109053" y="3154313"/>
              <a:ext cx="239399" cy="961684"/>
            </a:xfrm>
            <a:prstGeom prst="rect">
              <a:avLst/>
            </a:prstGeom>
            <a:solidFill>
              <a:srgbClr val="1CABE2">
                <a:alpha val="85098"/>
              </a:srgbClr>
            </a:solidFill>
          </p:spPr>
          <p:txBody>
            <a:bodyPr/>
            <a:lstStyle/>
            <a:p/>
          </p:txBody>
        </p:sp>
        <p:sp>
          <p:nvSpPr>
            <p:cNvPr id="27" name="rc27"/>
            <p:cNvSpPr/>
            <p:nvPr/>
          </p:nvSpPr>
          <p:spPr>
            <a:xfrm>
              <a:off x="2375052" y="3188450"/>
              <a:ext cx="239399" cy="927547"/>
            </a:xfrm>
            <a:prstGeom prst="rect">
              <a:avLst/>
            </a:prstGeom>
            <a:solidFill>
              <a:srgbClr val="1CABE2">
                <a:alpha val="85098"/>
              </a:srgbClr>
            </a:solidFill>
          </p:spPr>
          <p:txBody>
            <a:bodyPr/>
            <a:lstStyle/>
            <a:p/>
          </p:txBody>
        </p:sp>
        <p:sp>
          <p:nvSpPr>
            <p:cNvPr id="28" name="rc28"/>
            <p:cNvSpPr/>
            <p:nvPr/>
          </p:nvSpPr>
          <p:spPr>
            <a:xfrm>
              <a:off x="2641052" y="3202755"/>
              <a:ext cx="239399" cy="913241"/>
            </a:xfrm>
            <a:prstGeom prst="rect">
              <a:avLst/>
            </a:prstGeom>
            <a:solidFill>
              <a:srgbClr val="1CABE2">
                <a:alpha val="85098"/>
              </a:srgbClr>
            </a:solidFill>
          </p:spPr>
          <p:txBody>
            <a:bodyPr/>
            <a:lstStyle/>
            <a:p/>
          </p:txBody>
        </p:sp>
        <p:sp>
          <p:nvSpPr>
            <p:cNvPr id="29" name="rc29"/>
            <p:cNvSpPr/>
            <p:nvPr/>
          </p:nvSpPr>
          <p:spPr>
            <a:xfrm>
              <a:off x="2907052" y="3309882"/>
              <a:ext cx="239399" cy="806115"/>
            </a:xfrm>
            <a:prstGeom prst="rect">
              <a:avLst/>
            </a:prstGeom>
            <a:solidFill>
              <a:srgbClr val="1CABE2">
                <a:alpha val="85098"/>
              </a:srgbClr>
            </a:solidFill>
          </p:spPr>
          <p:txBody>
            <a:bodyPr/>
            <a:lstStyle/>
            <a:p/>
          </p:txBody>
        </p:sp>
        <p:sp>
          <p:nvSpPr>
            <p:cNvPr id="30" name="rc30"/>
            <p:cNvSpPr/>
            <p:nvPr/>
          </p:nvSpPr>
          <p:spPr>
            <a:xfrm>
              <a:off x="3173051" y="3399991"/>
              <a:ext cx="239399" cy="716005"/>
            </a:xfrm>
            <a:prstGeom prst="rect">
              <a:avLst/>
            </a:prstGeom>
            <a:solidFill>
              <a:srgbClr val="1CABE2">
                <a:alpha val="85098"/>
              </a:srgbClr>
            </a:solidFill>
          </p:spPr>
          <p:txBody>
            <a:bodyPr/>
            <a:lstStyle/>
            <a:p/>
          </p:txBody>
        </p:sp>
        <p:sp>
          <p:nvSpPr>
            <p:cNvPr id="31" name="rc31"/>
            <p:cNvSpPr/>
            <p:nvPr/>
          </p:nvSpPr>
          <p:spPr>
            <a:xfrm>
              <a:off x="3439051" y="3544792"/>
              <a:ext cx="239399" cy="571205"/>
            </a:xfrm>
            <a:prstGeom prst="rect">
              <a:avLst/>
            </a:prstGeom>
            <a:solidFill>
              <a:srgbClr val="1CABE2">
                <a:alpha val="85098"/>
              </a:srgbClr>
            </a:solidFill>
          </p:spPr>
          <p:txBody>
            <a:bodyPr/>
            <a:lstStyle/>
            <a:p/>
          </p:txBody>
        </p:sp>
        <p:sp>
          <p:nvSpPr>
            <p:cNvPr id="32" name="rc32"/>
            <p:cNvSpPr/>
            <p:nvPr/>
          </p:nvSpPr>
          <p:spPr>
            <a:xfrm>
              <a:off x="3705050" y="3649597"/>
              <a:ext cx="239399" cy="466400"/>
            </a:xfrm>
            <a:prstGeom prst="rect">
              <a:avLst/>
            </a:prstGeom>
            <a:solidFill>
              <a:srgbClr val="1CABE2">
                <a:alpha val="85098"/>
              </a:srgbClr>
            </a:solidFill>
          </p:spPr>
          <p:txBody>
            <a:bodyPr/>
            <a:lstStyle/>
            <a:p/>
          </p:txBody>
        </p:sp>
        <p:sp>
          <p:nvSpPr>
            <p:cNvPr id="33" name="rc33"/>
            <p:cNvSpPr/>
            <p:nvPr/>
          </p:nvSpPr>
          <p:spPr>
            <a:xfrm>
              <a:off x="3971050" y="3686311"/>
              <a:ext cx="239399" cy="429686"/>
            </a:xfrm>
            <a:prstGeom prst="rect">
              <a:avLst/>
            </a:prstGeom>
            <a:solidFill>
              <a:srgbClr val="1CABE2">
                <a:alpha val="85098"/>
              </a:srgbClr>
            </a:solidFill>
          </p:spPr>
          <p:txBody>
            <a:bodyPr/>
            <a:lstStyle/>
            <a:p/>
          </p:txBody>
        </p:sp>
        <p:sp>
          <p:nvSpPr>
            <p:cNvPr id="34" name="rc34"/>
            <p:cNvSpPr/>
            <p:nvPr/>
          </p:nvSpPr>
          <p:spPr>
            <a:xfrm>
              <a:off x="4237050" y="3752371"/>
              <a:ext cx="239399" cy="363626"/>
            </a:xfrm>
            <a:prstGeom prst="rect">
              <a:avLst/>
            </a:prstGeom>
            <a:solidFill>
              <a:srgbClr val="1CABE2">
                <a:alpha val="85098"/>
              </a:srgbClr>
            </a:solidFill>
          </p:spPr>
          <p:txBody>
            <a:bodyPr/>
            <a:lstStyle/>
            <a:p/>
          </p:txBody>
        </p:sp>
        <p:sp>
          <p:nvSpPr>
            <p:cNvPr id="35" name="rc35"/>
            <p:cNvSpPr/>
            <p:nvPr/>
          </p:nvSpPr>
          <p:spPr>
            <a:xfrm>
              <a:off x="4503049" y="3769493"/>
              <a:ext cx="239399" cy="346503"/>
            </a:xfrm>
            <a:prstGeom prst="rect">
              <a:avLst/>
            </a:prstGeom>
            <a:solidFill>
              <a:srgbClr val="1CABE2">
                <a:alpha val="85098"/>
              </a:srgbClr>
            </a:solidFill>
          </p:spPr>
          <p:txBody>
            <a:bodyPr/>
            <a:lstStyle/>
            <a:p/>
          </p:txBody>
        </p:sp>
        <p:sp>
          <p:nvSpPr>
            <p:cNvPr id="36" name="rc36"/>
            <p:cNvSpPr/>
            <p:nvPr/>
          </p:nvSpPr>
          <p:spPr>
            <a:xfrm>
              <a:off x="4769049" y="3814078"/>
              <a:ext cx="239399" cy="301919"/>
            </a:xfrm>
            <a:prstGeom prst="rect">
              <a:avLst/>
            </a:prstGeom>
            <a:solidFill>
              <a:srgbClr val="1CABE2">
                <a:alpha val="85098"/>
              </a:srgbClr>
            </a:solidFill>
          </p:spPr>
          <p:txBody>
            <a:bodyPr/>
            <a:lstStyle/>
            <a:p/>
          </p:txBody>
        </p:sp>
        <p:sp>
          <p:nvSpPr>
            <p:cNvPr id="37" name="rc37"/>
            <p:cNvSpPr/>
            <p:nvPr/>
          </p:nvSpPr>
          <p:spPr>
            <a:xfrm>
              <a:off x="5035049" y="3975320"/>
              <a:ext cx="239399" cy="140677"/>
            </a:xfrm>
            <a:prstGeom prst="rect">
              <a:avLst/>
            </a:prstGeom>
            <a:solidFill>
              <a:srgbClr val="1CABE2">
                <a:alpha val="85098"/>
              </a:srgbClr>
            </a:solidFill>
          </p:spPr>
          <p:txBody>
            <a:bodyPr/>
            <a:lstStyle/>
            <a:p/>
          </p:txBody>
        </p:sp>
        <p:sp>
          <p:nvSpPr>
            <p:cNvPr id="38" name="rc38"/>
            <p:cNvSpPr/>
            <p:nvPr/>
          </p:nvSpPr>
          <p:spPr>
            <a:xfrm>
              <a:off x="5301048" y="3914265"/>
              <a:ext cx="239399" cy="201732"/>
            </a:xfrm>
            <a:prstGeom prst="rect">
              <a:avLst/>
            </a:prstGeom>
            <a:solidFill>
              <a:srgbClr val="1CABE2">
                <a:alpha val="85098"/>
              </a:srgbClr>
            </a:solidFill>
          </p:spPr>
          <p:txBody>
            <a:bodyPr/>
            <a:lstStyle/>
            <a:p/>
          </p:txBody>
        </p:sp>
        <p:sp>
          <p:nvSpPr>
            <p:cNvPr id="39" name="rc39"/>
            <p:cNvSpPr/>
            <p:nvPr/>
          </p:nvSpPr>
          <p:spPr>
            <a:xfrm>
              <a:off x="5567048" y="3880314"/>
              <a:ext cx="239399" cy="235682"/>
            </a:xfrm>
            <a:prstGeom prst="rect">
              <a:avLst/>
            </a:prstGeom>
            <a:solidFill>
              <a:srgbClr val="1CABE2">
                <a:alpha val="85098"/>
              </a:srgbClr>
            </a:solidFill>
          </p:spPr>
          <p:txBody>
            <a:bodyPr/>
            <a:lstStyle/>
            <a:p/>
          </p:txBody>
        </p:sp>
        <p:sp>
          <p:nvSpPr>
            <p:cNvPr id="40" name="rc40"/>
            <p:cNvSpPr/>
            <p:nvPr/>
          </p:nvSpPr>
          <p:spPr>
            <a:xfrm>
              <a:off x="5833047" y="3966054"/>
              <a:ext cx="239399" cy="149942"/>
            </a:xfrm>
            <a:prstGeom prst="rect">
              <a:avLst/>
            </a:prstGeom>
            <a:solidFill>
              <a:srgbClr val="1CABE2">
                <a:alpha val="85098"/>
              </a:srgbClr>
            </a:solidFill>
          </p:spPr>
          <p:txBody>
            <a:bodyPr/>
            <a:lstStyle/>
            <a:p/>
          </p:txBody>
        </p:sp>
        <p:sp>
          <p:nvSpPr>
            <p:cNvPr id="41" name="rc41"/>
            <p:cNvSpPr/>
            <p:nvPr/>
          </p:nvSpPr>
          <p:spPr>
            <a:xfrm>
              <a:off x="6099047" y="3841966"/>
              <a:ext cx="239399" cy="274031"/>
            </a:xfrm>
            <a:prstGeom prst="rect">
              <a:avLst/>
            </a:prstGeom>
            <a:solidFill>
              <a:srgbClr val="1CABE2">
                <a:alpha val="85098"/>
              </a:srgbClr>
            </a:solidFill>
          </p:spPr>
          <p:txBody>
            <a:bodyPr/>
            <a:lstStyle/>
            <a:p/>
          </p:txBody>
        </p:sp>
        <p:sp>
          <p:nvSpPr>
            <p:cNvPr id="42" name="rc42"/>
            <p:cNvSpPr/>
            <p:nvPr/>
          </p:nvSpPr>
          <p:spPr>
            <a:xfrm>
              <a:off x="6365047" y="3868638"/>
              <a:ext cx="239399" cy="247358"/>
            </a:xfrm>
            <a:prstGeom prst="rect">
              <a:avLst/>
            </a:prstGeom>
            <a:solidFill>
              <a:srgbClr val="1CABE2">
                <a:alpha val="85098"/>
              </a:srgbClr>
            </a:solidFill>
          </p:spPr>
          <p:txBody>
            <a:bodyPr/>
            <a:lstStyle/>
            <a:p/>
          </p:txBody>
        </p:sp>
        <p:sp>
          <p:nvSpPr>
            <p:cNvPr id="43" name="rc43"/>
            <p:cNvSpPr/>
            <p:nvPr/>
          </p:nvSpPr>
          <p:spPr>
            <a:xfrm>
              <a:off x="6631046" y="3896169"/>
              <a:ext cx="239399" cy="219827"/>
            </a:xfrm>
            <a:prstGeom prst="rect">
              <a:avLst/>
            </a:prstGeom>
            <a:solidFill>
              <a:srgbClr val="1CABE2">
                <a:alpha val="85098"/>
              </a:srgbClr>
            </a:solidFill>
          </p:spPr>
          <p:txBody>
            <a:bodyPr/>
            <a:lstStyle/>
            <a:p/>
          </p:txBody>
        </p:sp>
        <p:sp>
          <p:nvSpPr>
            <p:cNvPr id="44" name="rc44"/>
            <p:cNvSpPr/>
            <p:nvPr/>
          </p:nvSpPr>
          <p:spPr>
            <a:xfrm>
              <a:off x="6897046" y="3924323"/>
              <a:ext cx="239399" cy="191674"/>
            </a:xfrm>
            <a:prstGeom prst="rect">
              <a:avLst/>
            </a:prstGeom>
            <a:solidFill>
              <a:srgbClr val="1CABE2">
                <a:alpha val="85098"/>
              </a:srgbClr>
            </a:solidFill>
          </p:spPr>
          <p:txBody>
            <a:bodyPr/>
            <a:lstStyle/>
            <a:p/>
          </p:txBody>
        </p:sp>
        <p:sp>
          <p:nvSpPr>
            <p:cNvPr id="45" name="rc45"/>
            <p:cNvSpPr/>
            <p:nvPr/>
          </p:nvSpPr>
          <p:spPr>
            <a:xfrm>
              <a:off x="7163045" y="3983881"/>
              <a:ext cx="239399" cy="132116"/>
            </a:xfrm>
            <a:prstGeom prst="rect">
              <a:avLst/>
            </a:prstGeom>
            <a:solidFill>
              <a:srgbClr val="1CABE2">
                <a:alpha val="85098"/>
              </a:srgbClr>
            </a:solidFill>
          </p:spPr>
          <p:txBody>
            <a:bodyPr/>
            <a:lstStyle/>
            <a:p/>
          </p:txBody>
        </p:sp>
        <p:sp>
          <p:nvSpPr>
            <p:cNvPr id="46" name="rc46"/>
            <p:cNvSpPr/>
            <p:nvPr/>
          </p:nvSpPr>
          <p:spPr>
            <a:xfrm>
              <a:off x="7429045" y="3911376"/>
              <a:ext cx="239399" cy="204621"/>
            </a:xfrm>
            <a:prstGeom prst="rect">
              <a:avLst/>
            </a:prstGeom>
            <a:solidFill>
              <a:srgbClr val="1CABE2">
                <a:alpha val="85098"/>
              </a:srgbClr>
            </a:solidFill>
          </p:spPr>
          <p:txBody>
            <a:bodyPr/>
            <a:lstStyle/>
            <a:p/>
          </p:txBody>
        </p:sp>
        <p:sp>
          <p:nvSpPr>
            <p:cNvPr id="47" name="rc47"/>
            <p:cNvSpPr/>
            <p:nvPr/>
          </p:nvSpPr>
          <p:spPr>
            <a:xfrm>
              <a:off x="7695045" y="3941635"/>
              <a:ext cx="239399" cy="174362"/>
            </a:xfrm>
            <a:prstGeom prst="rect">
              <a:avLst/>
            </a:prstGeom>
            <a:solidFill>
              <a:srgbClr val="1CABE2">
                <a:alpha val="85098"/>
              </a:srgbClr>
            </a:solidFill>
          </p:spPr>
          <p:txBody>
            <a:bodyPr/>
            <a:lstStyle/>
            <a:p/>
          </p:txBody>
        </p:sp>
        <p:sp>
          <p:nvSpPr>
            <p:cNvPr id="48" name="rc48"/>
            <p:cNvSpPr/>
            <p:nvPr/>
          </p:nvSpPr>
          <p:spPr>
            <a:xfrm>
              <a:off x="7961044" y="3938632"/>
              <a:ext cx="239399" cy="177365"/>
            </a:xfrm>
            <a:prstGeom prst="rect">
              <a:avLst/>
            </a:prstGeom>
            <a:solidFill>
              <a:srgbClr val="1CABE2">
                <a:alpha val="85098"/>
              </a:srgbClr>
            </a:solidFill>
          </p:spPr>
          <p:txBody>
            <a:bodyPr/>
            <a:lstStyle/>
            <a:p/>
          </p:txBody>
        </p:sp>
        <p:sp>
          <p:nvSpPr>
            <p:cNvPr id="49" name="rc49"/>
            <p:cNvSpPr/>
            <p:nvPr/>
          </p:nvSpPr>
          <p:spPr>
            <a:xfrm>
              <a:off x="1311054" y="2879289"/>
              <a:ext cx="239399" cy="224855"/>
            </a:xfrm>
            <a:prstGeom prst="rect">
              <a:avLst/>
            </a:prstGeom>
            <a:solidFill>
              <a:srgbClr val="B3B3B3">
                <a:alpha val="85098"/>
              </a:srgbClr>
            </a:solidFill>
          </p:spPr>
          <p:txBody>
            <a:bodyPr/>
            <a:lstStyle/>
            <a:p/>
          </p:txBody>
        </p:sp>
        <p:sp>
          <p:nvSpPr>
            <p:cNvPr id="50" name="rc50"/>
            <p:cNvSpPr/>
            <p:nvPr/>
          </p:nvSpPr>
          <p:spPr>
            <a:xfrm>
              <a:off x="1577053" y="2880065"/>
              <a:ext cx="239399" cy="231736"/>
            </a:xfrm>
            <a:prstGeom prst="rect">
              <a:avLst/>
            </a:prstGeom>
            <a:solidFill>
              <a:srgbClr val="B3B3B3">
                <a:alpha val="85098"/>
              </a:srgbClr>
            </a:solidFill>
          </p:spPr>
          <p:txBody>
            <a:bodyPr/>
            <a:lstStyle/>
            <a:p/>
          </p:txBody>
        </p:sp>
        <p:sp>
          <p:nvSpPr>
            <p:cNvPr id="51" name="rc51"/>
            <p:cNvSpPr/>
            <p:nvPr/>
          </p:nvSpPr>
          <p:spPr>
            <a:xfrm>
              <a:off x="1843053" y="2904013"/>
              <a:ext cx="239399" cy="238424"/>
            </a:xfrm>
            <a:prstGeom prst="rect">
              <a:avLst/>
            </a:prstGeom>
            <a:solidFill>
              <a:srgbClr val="B3B3B3">
                <a:alpha val="85098"/>
              </a:srgbClr>
            </a:solidFill>
          </p:spPr>
          <p:txBody>
            <a:bodyPr/>
            <a:lstStyle/>
            <a:p/>
          </p:txBody>
        </p:sp>
        <p:sp>
          <p:nvSpPr>
            <p:cNvPr id="52" name="rc52"/>
            <p:cNvSpPr/>
            <p:nvPr/>
          </p:nvSpPr>
          <p:spPr>
            <a:xfrm>
              <a:off x="2109053" y="2908775"/>
              <a:ext cx="239399" cy="245537"/>
            </a:xfrm>
            <a:prstGeom prst="rect">
              <a:avLst/>
            </a:prstGeom>
            <a:solidFill>
              <a:srgbClr val="B3B3B3">
                <a:alpha val="85098"/>
              </a:srgbClr>
            </a:solidFill>
          </p:spPr>
          <p:txBody>
            <a:bodyPr/>
            <a:lstStyle/>
            <a:p/>
          </p:txBody>
        </p:sp>
        <p:sp>
          <p:nvSpPr>
            <p:cNvPr id="53" name="rc53"/>
            <p:cNvSpPr/>
            <p:nvPr/>
          </p:nvSpPr>
          <p:spPr>
            <a:xfrm>
              <a:off x="2375052" y="2914402"/>
              <a:ext cx="239399" cy="274047"/>
            </a:xfrm>
            <a:prstGeom prst="rect">
              <a:avLst/>
            </a:prstGeom>
            <a:solidFill>
              <a:srgbClr val="B3B3B3">
                <a:alpha val="85098"/>
              </a:srgbClr>
            </a:solidFill>
          </p:spPr>
          <p:txBody>
            <a:bodyPr/>
            <a:lstStyle/>
            <a:p/>
          </p:txBody>
        </p:sp>
        <p:sp>
          <p:nvSpPr>
            <p:cNvPr id="54" name="rc54"/>
            <p:cNvSpPr/>
            <p:nvPr/>
          </p:nvSpPr>
          <p:spPr>
            <a:xfrm>
              <a:off x="2641052" y="2920087"/>
              <a:ext cx="239399" cy="282668"/>
            </a:xfrm>
            <a:prstGeom prst="rect">
              <a:avLst/>
            </a:prstGeom>
            <a:solidFill>
              <a:srgbClr val="B3B3B3">
                <a:alpha val="85098"/>
              </a:srgbClr>
            </a:solidFill>
          </p:spPr>
          <p:txBody>
            <a:bodyPr/>
            <a:lstStyle/>
            <a:p/>
          </p:txBody>
        </p:sp>
        <p:sp>
          <p:nvSpPr>
            <p:cNvPr id="55" name="rc55"/>
            <p:cNvSpPr/>
            <p:nvPr/>
          </p:nvSpPr>
          <p:spPr>
            <a:xfrm>
              <a:off x="2907052" y="3041176"/>
              <a:ext cx="239399" cy="268706"/>
            </a:xfrm>
            <a:prstGeom prst="rect">
              <a:avLst/>
            </a:prstGeom>
            <a:solidFill>
              <a:srgbClr val="B3B3B3">
                <a:alpha val="85098"/>
              </a:srgbClr>
            </a:solidFill>
          </p:spPr>
          <p:txBody>
            <a:bodyPr/>
            <a:lstStyle/>
            <a:p/>
          </p:txBody>
        </p:sp>
        <p:sp>
          <p:nvSpPr>
            <p:cNvPr id="56" name="rc56"/>
            <p:cNvSpPr/>
            <p:nvPr/>
          </p:nvSpPr>
          <p:spPr>
            <a:xfrm>
              <a:off x="3173051" y="3145925"/>
              <a:ext cx="239399" cy="254066"/>
            </a:xfrm>
            <a:prstGeom prst="rect">
              <a:avLst/>
            </a:prstGeom>
            <a:solidFill>
              <a:srgbClr val="B3B3B3">
                <a:alpha val="85098"/>
              </a:srgbClr>
            </a:solidFill>
          </p:spPr>
          <p:txBody>
            <a:bodyPr/>
            <a:lstStyle/>
            <a:p/>
          </p:txBody>
        </p:sp>
        <p:sp>
          <p:nvSpPr>
            <p:cNvPr id="57" name="rc57"/>
            <p:cNvSpPr/>
            <p:nvPr/>
          </p:nvSpPr>
          <p:spPr>
            <a:xfrm>
              <a:off x="3439051" y="3330591"/>
              <a:ext cx="239399" cy="214201"/>
            </a:xfrm>
            <a:prstGeom prst="rect">
              <a:avLst/>
            </a:prstGeom>
            <a:solidFill>
              <a:srgbClr val="B3B3B3">
                <a:alpha val="85098"/>
              </a:srgbClr>
            </a:solidFill>
          </p:spPr>
          <p:txBody>
            <a:bodyPr/>
            <a:lstStyle/>
            <a:p/>
          </p:txBody>
        </p:sp>
        <p:sp>
          <p:nvSpPr>
            <p:cNvPr id="58" name="rc58"/>
            <p:cNvSpPr/>
            <p:nvPr/>
          </p:nvSpPr>
          <p:spPr>
            <a:xfrm>
              <a:off x="3705050" y="3404124"/>
              <a:ext cx="239399" cy="245472"/>
            </a:xfrm>
            <a:prstGeom prst="rect">
              <a:avLst/>
            </a:prstGeom>
            <a:solidFill>
              <a:srgbClr val="B3B3B3">
                <a:alpha val="85098"/>
              </a:srgbClr>
            </a:solidFill>
          </p:spPr>
          <p:txBody>
            <a:bodyPr/>
            <a:lstStyle/>
            <a:p/>
          </p:txBody>
        </p:sp>
        <p:sp>
          <p:nvSpPr>
            <p:cNvPr id="59" name="rc59"/>
            <p:cNvSpPr/>
            <p:nvPr/>
          </p:nvSpPr>
          <p:spPr>
            <a:xfrm>
              <a:off x="3971050" y="3357729"/>
              <a:ext cx="239399" cy="328582"/>
            </a:xfrm>
            <a:prstGeom prst="rect">
              <a:avLst/>
            </a:prstGeom>
            <a:solidFill>
              <a:srgbClr val="B3B3B3">
                <a:alpha val="85098"/>
              </a:srgbClr>
            </a:solidFill>
          </p:spPr>
          <p:txBody>
            <a:bodyPr/>
            <a:lstStyle/>
            <a:p/>
          </p:txBody>
        </p:sp>
        <p:sp>
          <p:nvSpPr>
            <p:cNvPr id="60" name="rc60"/>
            <p:cNvSpPr/>
            <p:nvPr/>
          </p:nvSpPr>
          <p:spPr>
            <a:xfrm>
              <a:off x="4237050" y="3466667"/>
              <a:ext cx="239399" cy="285704"/>
            </a:xfrm>
            <a:prstGeom prst="rect">
              <a:avLst/>
            </a:prstGeom>
            <a:solidFill>
              <a:srgbClr val="B3B3B3">
                <a:alpha val="85098"/>
              </a:srgbClr>
            </a:solidFill>
          </p:spPr>
          <p:txBody>
            <a:bodyPr/>
            <a:lstStyle/>
            <a:p/>
          </p:txBody>
        </p:sp>
        <p:sp>
          <p:nvSpPr>
            <p:cNvPr id="61" name="rc61"/>
            <p:cNvSpPr/>
            <p:nvPr/>
          </p:nvSpPr>
          <p:spPr>
            <a:xfrm>
              <a:off x="4503049" y="3396336"/>
              <a:ext cx="239399" cy="373157"/>
            </a:xfrm>
            <a:prstGeom prst="rect">
              <a:avLst/>
            </a:prstGeom>
            <a:solidFill>
              <a:srgbClr val="B3B3B3">
                <a:alpha val="85098"/>
              </a:srgbClr>
            </a:solidFill>
          </p:spPr>
          <p:txBody>
            <a:bodyPr/>
            <a:lstStyle/>
            <a:p/>
          </p:txBody>
        </p:sp>
        <p:sp>
          <p:nvSpPr>
            <p:cNvPr id="62" name="rc62"/>
            <p:cNvSpPr/>
            <p:nvPr/>
          </p:nvSpPr>
          <p:spPr>
            <a:xfrm>
              <a:off x="4769049" y="3429818"/>
              <a:ext cx="239399" cy="384259"/>
            </a:xfrm>
            <a:prstGeom prst="rect">
              <a:avLst/>
            </a:prstGeom>
            <a:solidFill>
              <a:srgbClr val="B3B3B3">
                <a:alpha val="85098"/>
              </a:srgbClr>
            </a:solidFill>
          </p:spPr>
          <p:txBody>
            <a:bodyPr/>
            <a:lstStyle/>
            <a:p/>
          </p:txBody>
        </p:sp>
        <p:sp>
          <p:nvSpPr>
            <p:cNvPr id="63" name="rc63"/>
            <p:cNvSpPr/>
            <p:nvPr/>
          </p:nvSpPr>
          <p:spPr>
            <a:xfrm>
              <a:off x="5035049" y="3609561"/>
              <a:ext cx="239399" cy="365758"/>
            </a:xfrm>
            <a:prstGeom prst="rect">
              <a:avLst/>
            </a:prstGeom>
            <a:solidFill>
              <a:srgbClr val="B3B3B3">
                <a:alpha val="85098"/>
              </a:srgbClr>
            </a:solidFill>
          </p:spPr>
          <p:txBody>
            <a:bodyPr/>
            <a:lstStyle/>
            <a:p/>
          </p:txBody>
        </p:sp>
        <p:sp>
          <p:nvSpPr>
            <p:cNvPr id="64" name="rc64"/>
            <p:cNvSpPr/>
            <p:nvPr/>
          </p:nvSpPr>
          <p:spPr>
            <a:xfrm>
              <a:off x="5301048" y="3654896"/>
              <a:ext cx="239399" cy="259368"/>
            </a:xfrm>
            <a:prstGeom prst="rect">
              <a:avLst/>
            </a:prstGeom>
            <a:solidFill>
              <a:srgbClr val="B3B3B3">
                <a:alpha val="85098"/>
              </a:srgbClr>
            </a:solidFill>
          </p:spPr>
          <p:txBody>
            <a:bodyPr/>
            <a:lstStyle/>
            <a:p/>
          </p:txBody>
        </p:sp>
        <p:sp>
          <p:nvSpPr>
            <p:cNvPr id="65" name="rc65"/>
            <p:cNvSpPr/>
            <p:nvPr/>
          </p:nvSpPr>
          <p:spPr>
            <a:xfrm>
              <a:off x="5567048" y="3526792"/>
              <a:ext cx="239399" cy="353522"/>
            </a:xfrm>
            <a:prstGeom prst="rect">
              <a:avLst/>
            </a:prstGeom>
            <a:solidFill>
              <a:srgbClr val="B3B3B3">
                <a:alpha val="85098"/>
              </a:srgbClr>
            </a:solidFill>
          </p:spPr>
          <p:txBody>
            <a:bodyPr/>
            <a:lstStyle/>
            <a:p/>
          </p:txBody>
        </p:sp>
        <p:sp>
          <p:nvSpPr>
            <p:cNvPr id="66" name="rc66"/>
            <p:cNvSpPr/>
            <p:nvPr/>
          </p:nvSpPr>
          <p:spPr>
            <a:xfrm>
              <a:off x="5833047" y="3666169"/>
              <a:ext cx="239399" cy="299885"/>
            </a:xfrm>
            <a:prstGeom prst="rect">
              <a:avLst/>
            </a:prstGeom>
            <a:solidFill>
              <a:srgbClr val="B3B3B3">
                <a:alpha val="85098"/>
              </a:srgbClr>
            </a:solidFill>
          </p:spPr>
          <p:txBody>
            <a:bodyPr/>
            <a:lstStyle/>
            <a:p/>
          </p:txBody>
        </p:sp>
        <p:sp>
          <p:nvSpPr>
            <p:cNvPr id="67" name="rc67"/>
            <p:cNvSpPr/>
            <p:nvPr/>
          </p:nvSpPr>
          <p:spPr>
            <a:xfrm>
              <a:off x="6099047" y="3476590"/>
              <a:ext cx="239399" cy="365375"/>
            </a:xfrm>
            <a:prstGeom prst="rect">
              <a:avLst/>
            </a:prstGeom>
            <a:solidFill>
              <a:srgbClr val="B3B3B3">
                <a:alpha val="85098"/>
              </a:srgbClr>
            </a:solidFill>
          </p:spPr>
          <p:txBody>
            <a:bodyPr/>
            <a:lstStyle/>
            <a:p/>
          </p:txBody>
        </p:sp>
        <p:sp>
          <p:nvSpPr>
            <p:cNvPr id="68" name="rc68"/>
            <p:cNvSpPr/>
            <p:nvPr/>
          </p:nvSpPr>
          <p:spPr>
            <a:xfrm>
              <a:off x="6365047" y="3528521"/>
              <a:ext cx="239399" cy="340117"/>
            </a:xfrm>
            <a:prstGeom prst="rect">
              <a:avLst/>
            </a:prstGeom>
            <a:solidFill>
              <a:srgbClr val="B3B3B3">
                <a:alpha val="85098"/>
              </a:srgbClr>
            </a:solidFill>
          </p:spPr>
          <p:txBody>
            <a:bodyPr/>
            <a:lstStyle/>
            <a:p/>
          </p:txBody>
        </p:sp>
        <p:sp>
          <p:nvSpPr>
            <p:cNvPr id="69" name="rc69"/>
            <p:cNvSpPr/>
            <p:nvPr/>
          </p:nvSpPr>
          <p:spPr>
            <a:xfrm>
              <a:off x="6631046" y="3519318"/>
              <a:ext cx="239399" cy="376851"/>
            </a:xfrm>
            <a:prstGeom prst="rect">
              <a:avLst/>
            </a:prstGeom>
            <a:solidFill>
              <a:srgbClr val="B3B3B3">
                <a:alpha val="85098"/>
              </a:srgbClr>
            </a:solidFill>
          </p:spPr>
          <p:txBody>
            <a:bodyPr/>
            <a:lstStyle/>
            <a:p/>
          </p:txBody>
        </p:sp>
        <p:sp>
          <p:nvSpPr>
            <p:cNvPr id="70" name="rc70"/>
            <p:cNvSpPr/>
            <p:nvPr/>
          </p:nvSpPr>
          <p:spPr>
            <a:xfrm>
              <a:off x="6897046" y="3540973"/>
              <a:ext cx="239399" cy="383349"/>
            </a:xfrm>
            <a:prstGeom prst="rect">
              <a:avLst/>
            </a:prstGeom>
            <a:solidFill>
              <a:srgbClr val="B3B3B3">
                <a:alpha val="85098"/>
              </a:srgbClr>
            </a:solidFill>
          </p:spPr>
          <p:txBody>
            <a:bodyPr/>
            <a:lstStyle/>
            <a:p/>
          </p:txBody>
        </p:sp>
        <p:sp>
          <p:nvSpPr>
            <p:cNvPr id="71" name="rc71"/>
            <p:cNvSpPr/>
            <p:nvPr/>
          </p:nvSpPr>
          <p:spPr>
            <a:xfrm>
              <a:off x="7163045" y="3587529"/>
              <a:ext cx="239399" cy="396351"/>
            </a:xfrm>
            <a:prstGeom prst="rect">
              <a:avLst/>
            </a:prstGeom>
            <a:solidFill>
              <a:srgbClr val="B3B3B3">
                <a:alpha val="85098"/>
              </a:srgbClr>
            </a:solidFill>
          </p:spPr>
          <p:txBody>
            <a:bodyPr/>
            <a:lstStyle/>
            <a:p/>
          </p:txBody>
        </p:sp>
        <p:sp>
          <p:nvSpPr>
            <p:cNvPr id="72" name="rc72"/>
            <p:cNvSpPr/>
            <p:nvPr/>
          </p:nvSpPr>
          <p:spPr>
            <a:xfrm>
              <a:off x="7429045" y="3604446"/>
              <a:ext cx="239399" cy="306930"/>
            </a:xfrm>
            <a:prstGeom prst="rect">
              <a:avLst/>
            </a:prstGeom>
            <a:solidFill>
              <a:srgbClr val="B3B3B3">
                <a:alpha val="85098"/>
              </a:srgbClr>
            </a:solidFill>
          </p:spPr>
          <p:txBody>
            <a:bodyPr/>
            <a:lstStyle/>
            <a:p/>
          </p:txBody>
        </p:sp>
        <p:sp>
          <p:nvSpPr>
            <p:cNvPr id="73" name="rc73"/>
            <p:cNvSpPr/>
            <p:nvPr/>
          </p:nvSpPr>
          <p:spPr>
            <a:xfrm>
              <a:off x="7695045" y="3627784"/>
              <a:ext cx="239399" cy="313850"/>
            </a:xfrm>
            <a:prstGeom prst="rect">
              <a:avLst/>
            </a:prstGeom>
            <a:solidFill>
              <a:srgbClr val="B3B3B3">
                <a:alpha val="85098"/>
              </a:srgbClr>
            </a:solidFill>
          </p:spPr>
          <p:txBody>
            <a:bodyPr/>
            <a:lstStyle/>
            <a:p/>
          </p:txBody>
        </p:sp>
        <p:sp>
          <p:nvSpPr>
            <p:cNvPr id="74" name="rc74"/>
            <p:cNvSpPr/>
            <p:nvPr/>
          </p:nvSpPr>
          <p:spPr>
            <a:xfrm>
              <a:off x="7961044" y="3654847"/>
              <a:ext cx="239399" cy="283784"/>
            </a:xfrm>
            <a:prstGeom prst="rect">
              <a:avLst/>
            </a:prstGeom>
            <a:solidFill>
              <a:srgbClr val="B3B3B3">
                <a:alpha val="85098"/>
              </a:srgbClr>
            </a:solidFill>
          </p:spPr>
          <p:txBody>
            <a:bodyPr/>
            <a:lstStyle/>
            <a:p/>
          </p:txBody>
        </p:sp>
        <p:sp>
          <p:nvSpPr>
            <p:cNvPr id="75" name="pl75"/>
            <p:cNvSpPr/>
            <p:nvPr/>
          </p:nvSpPr>
          <p:spPr>
            <a:xfrm>
              <a:off x="1430754" y="2137264"/>
              <a:ext cx="6649990" cy="1030590"/>
            </a:xfrm>
            <a:custGeom>
              <a:avLst/>
              <a:pathLst>
                <a:path w="6649990" h="1030590">
                  <a:moveTo>
                    <a:pt x="0" y="1030590"/>
                  </a:moveTo>
                  <a:lnTo>
                    <a:pt x="265999" y="989366"/>
                  </a:lnTo>
                  <a:lnTo>
                    <a:pt x="531999" y="927531"/>
                  </a:lnTo>
                  <a:lnTo>
                    <a:pt x="797998" y="886307"/>
                  </a:lnTo>
                  <a:lnTo>
                    <a:pt x="1063998" y="824472"/>
                  </a:lnTo>
                  <a:lnTo>
                    <a:pt x="1329998" y="783248"/>
                  </a:lnTo>
                  <a:lnTo>
                    <a:pt x="1595997" y="659577"/>
                  </a:lnTo>
                  <a:lnTo>
                    <a:pt x="1861997" y="556518"/>
                  </a:lnTo>
                  <a:lnTo>
                    <a:pt x="2127996" y="412236"/>
                  </a:lnTo>
                  <a:lnTo>
                    <a:pt x="2393996" y="309177"/>
                  </a:lnTo>
                  <a:lnTo>
                    <a:pt x="2659996" y="267953"/>
                  </a:lnTo>
                  <a:lnTo>
                    <a:pt x="2925995" y="206118"/>
                  </a:lnTo>
                  <a:lnTo>
                    <a:pt x="3191995" y="185506"/>
                  </a:lnTo>
                  <a:lnTo>
                    <a:pt x="3457995" y="144282"/>
                  </a:lnTo>
                  <a:lnTo>
                    <a:pt x="3723994" y="20611"/>
                  </a:lnTo>
                  <a:lnTo>
                    <a:pt x="3989994" y="61835"/>
                  </a:lnTo>
                  <a:lnTo>
                    <a:pt x="4255993" y="82447"/>
                  </a:lnTo>
                  <a:lnTo>
                    <a:pt x="4521993" y="20611"/>
                  </a:lnTo>
                  <a:lnTo>
                    <a:pt x="4787993" y="103059"/>
                  </a:lnTo>
                  <a:lnTo>
                    <a:pt x="5053992" y="82447"/>
                  </a:lnTo>
                  <a:lnTo>
                    <a:pt x="5319992" y="61835"/>
                  </a:lnTo>
                  <a:lnTo>
                    <a:pt x="5585991" y="41223"/>
                  </a:lnTo>
                  <a:lnTo>
                    <a:pt x="5851991" y="0"/>
                  </a:lnTo>
                  <a:lnTo>
                    <a:pt x="6117991" y="41223"/>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6" name="pl76"/>
            <p:cNvSpPr/>
            <p:nvPr/>
          </p:nvSpPr>
          <p:spPr>
            <a:xfrm>
              <a:off x="1430754" y="2322770"/>
              <a:ext cx="6649990" cy="1092425"/>
            </a:xfrm>
            <a:custGeom>
              <a:avLst/>
              <a:pathLst>
                <a:path w="6649990" h="1092425">
                  <a:moveTo>
                    <a:pt x="0" y="1092425"/>
                  </a:moveTo>
                  <a:lnTo>
                    <a:pt x="265999" y="1051202"/>
                  </a:lnTo>
                  <a:lnTo>
                    <a:pt x="531999" y="989366"/>
                  </a:lnTo>
                  <a:lnTo>
                    <a:pt x="797998" y="948143"/>
                  </a:lnTo>
                  <a:lnTo>
                    <a:pt x="1063998" y="906919"/>
                  </a:lnTo>
                  <a:lnTo>
                    <a:pt x="1329998" y="865695"/>
                  </a:lnTo>
                  <a:lnTo>
                    <a:pt x="1595997" y="721413"/>
                  </a:lnTo>
                  <a:lnTo>
                    <a:pt x="1861997" y="597742"/>
                  </a:lnTo>
                  <a:lnTo>
                    <a:pt x="2127996" y="412236"/>
                  </a:lnTo>
                  <a:lnTo>
                    <a:pt x="2393996" y="329788"/>
                  </a:lnTo>
                  <a:lnTo>
                    <a:pt x="2659996" y="350400"/>
                  </a:lnTo>
                  <a:lnTo>
                    <a:pt x="2925995" y="247341"/>
                  </a:lnTo>
                  <a:lnTo>
                    <a:pt x="3191995" y="288565"/>
                  </a:lnTo>
                  <a:lnTo>
                    <a:pt x="3457995" y="247341"/>
                  </a:lnTo>
                  <a:lnTo>
                    <a:pt x="3723994" y="103059"/>
                  </a:lnTo>
                  <a:lnTo>
                    <a:pt x="3989994" y="61835"/>
                  </a:lnTo>
                  <a:lnTo>
                    <a:pt x="4255993" y="144282"/>
                  </a:lnTo>
                  <a:lnTo>
                    <a:pt x="4521993" y="41223"/>
                  </a:lnTo>
                  <a:lnTo>
                    <a:pt x="4787993" y="164894"/>
                  </a:lnTo>
                  <a:lnTo>
                    <a:pt x="5053992" y="123670"/>
                  </a:lnTo>
                  <a:lnTo>
                    <a:pt x="5319992" y="123670"/>
                  </a:lnTo>
                  <a:lnTo>
                    <a:pt x="5585991" y="103059"/>
                  </a:lnTo>
                  <a:lnTo>
                    <a:pt x="5851991" y="61835"/>
                  </a:lnTo>
                  <a:lnTo>
                    <a:pt x="6117991" y="41223"/>
                  </a:lnTo>
                  <a:lnTo>
                    <a:pt x="6383990" y="20611"/>
                  </a:lnTo>
                  <a:lnTo>
                    <a:pt x="6649990" y="0"/>
                  </a:lnTo>
                </a:path>
              </a:pathLst>
            </a:custGeom>
            <a:ln w="27101" cap="flat">
              <a:solidFill>
                <a:srgbClr val="F26A21">
                  <a:alpha val="100000"/>
                </a:srgbClr>
              </a:solidFill>
              <a:prstDash val="solid"/>
              <a:round/>
            </a:ln>
          </p:spPr>
          <p:txBody>
            <a:bodyPr/>
            <a:lstStyle/>
            <a:p/>
          </p:txBody>
        </p:sp>
        <p:sp>
          <p:nvSpPr>
            <p:cNvPr id="77" name="tx77"/>
            <p:cNvSpPr/>
            <p:nvPr/>
          </p:nvSpPr>
          <p:spPr>
            <a:xfrm>
              <a:off x="1370464"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8" name="tx78"/>
            <p:cNvSpPr/>
            <p:nvPr/>
          </p:nvSpPr>
          <p:spPr>
            <a:xfrm>
              <a:off x="2700462" y="2763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9" name="tx79"/>
            <p:cNvSpPr/>
            <p:nvPr/>
          </p:nvSpPr>
          <p:spPr>
            <a:xfrm>
              <a:off x="403046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536045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445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2245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8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4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70464" y="34678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34</a:t>
              </a:r>
            </a:p>
          </p:txBody>
        </p:sp>
        <p:sp>
          <p:nvSpPr>
            <p:cNvPr id="89" name="tx89"/>
            <p:cNvSpPr/>
            <p:nvPr/>
          </p:nvSpPr>
          <p:spPr>
            <a:xfrm>
              <a:off x="2700462"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0" name="tx90"/>
            <p:cNvSpPr/>
            <p:nvPr/>
          </p:nvSpPr>
          <p:spPr>
            <a:xfrm>
              <a:off x="403046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1" name="tx91"/>
            <p:cNvSpPr/>
            <p:nvPr/>
          </p:nvSpPr>
          <p:spPr>
            <a:xfrm>
              <a:off x="5360458"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2" name="tx92"/>
            <p:cNvSpPr/>
            <p:nvPr/>
          </p:nvSpPr>
          <p:spPr>
            <a:xfrm>
              <a:off x="6424457"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3" name="tx93"/>
            <p:cNvSpPr/>
            <p:nvPr/>
          </p:nvSpPr>
          <p:spPr>
            <a:xfrm>
              <a:off x="6690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4" name="tx94"/>
            <p:cNvSpPr/>
            <p:nvPr/>
          </p:nvSpPr>
          <p:spPr>
            <a:xfrm>
              <a:off x="6956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7222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488455"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7" name="tx97"/>
            <p:cNvSpPr/>
            <p:nvPr/>
          </p:nvSpPr>
          <p:spPr>
            <a:xfrm>
              <a:off x="7754455"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802045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9" name="tx99"/>
            <p:cNvSpPr/>
            <p:nvPr/>
          </p:nvSpPr>
          <p:spPr>
            <a:xfrm>
              <a:off x="1340319" y="35695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00" name="tx100"/>
            <p:cNvSpPr/>
            <p:nvPr/>
          </p:nvSpPr>
          <p:spPr>
            <a:xfrm>
              <a:off x="2670317" y="36189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01" name="tx101"/>
            <p:cNvSpPr/>
            <p:nvPr/>
          </p:nvSpPr>
          <p:spPr>
            <a:xfrm>
              <a:off x="4000315" y="38606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2" name="tx102"/>
            <p:cNvSpPr/>
            <p:nvPr/>
          </p:nvSpPr>
          <p:spPr>
            <a:xfrm>
              <a:off x="5360458" y="3974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6424457" y="39518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4" name="tx104"/>
            <p:cNvSpPr/>
            <p:nvPr/>
          </p:nvSpPr>
          <p:spPr>
            <a:xfrm>
              <a:off x="6690456" y="396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5" name="tx105"/>
            <p:cNvSpPr/>
            <p:nvPr/>
          </p:nvSpPr>
          <p:spPr>
            <a:xfrm>
              <a:off x="6956456" y="3979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6" name="tx106"/>
            <p:cNvSpPr/>
            <p:nvPr/>
          </p:nvSpPr>
          <p:spPr>
            <a:xfrm>
              <a:off x="7222456" y="4009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7" name="tx107"/>
            <p:cNvSpPr/>
            <p:nvPr/>
          </p:nvSpPr>
          <p:spPr>
            <a:xfrm>
              <a:off x="7488455" y="3973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8" name="tx108"/>
            <p:cNvSpPr/>
            <p:nvPr/>
          </p:nvSpPr>
          <p:spPr>
            <a:xfrm>
              <a:off x="7754455" y="3988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 name="tx109"/>
            <p:cNvSpPr/>
            <p:nvPr/>
          </p:nvSpPr>
          <p:spPr>
            <a:xfrm>
              <a:off x="8020454" y="39871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 name="tx110"/>
            <p:cNvSpPr/>
            <p:nvPr/>
          </p:nvSpPr>
          <p:spPr>
            <a:xfrm>
              <a:off x="1370464" y="29512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1" name="tx111"/>
            <p:cNvSpPr/>
            <p:nvPr/>
          </p:nvSpPr>
          <p:spPr>
            <a:xfrm>
              <a:off x="2700462" y="3020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2" name="tx112"/>
            <p:cNvSpPr/>
            <p:nvPr/>
          </p:nvSpPr>
          <p:spPr>
            <a:xfrm>
              <a:off x="4000315" y="3481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3" name="tx113"/>
            <p:cNvSpPr/>
            <p:nvPr/>
          </p:nvSpPr>
          <p:spPr>
            <a:xfrm>
              <a:off x="5360458" y="374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4" name="tx114"/>
            <p:cNvSpPr/>
            <p:nvPr/>
          </p:nvSpPr>
          <p:spPr>
            <a:xfrm>
              <a:off x="6394312" y="36581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5" name="tx115"/>
            <p:cNvSpPr/>
            <p:nvPr/>
          </p:nvSpPr>
          <p:spPr>
            <a:xfrm>
              <a:off x="6660311" y="36673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6" name="tx116"/>
            <p:cNvSpPr/>
            <p:nvPr/>
          </p:nvSpPr>
          <p:spPr>
            <a:xfrm>
              <a:off x="6926311" y="36935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17" name="tx117"/>
            <p:cNvSpPr/>
            <p:nvPr/>
          </p:nvSpPr>
          <p:spPr>
            <a:xfrm>
              <a:off x="7192311" y="374658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18" name="tx118"/>
            <p:cNvSpPr/>
            <p:nvPr/>
          </p:nvSpPr>
          <p:spPr>
            <a:xfrm>
              <a:off x="7488455" y="3717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9" name="tx119"/>
            <p:cNvSpPr/>
            <p:nvPr/>
          </p:nvSpPr>
          <p:spPr>
            <a:xfrm>
              <a:off x="7754455" y="3744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20" name="tx120"/>
            <p:cNvSpPr/>
            <p:nvPr/>
          </p:nvSpPr>
          <p:spPr>
            <a:xfrm>
              <a:off x="8020454" y="3756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21" name="tx121"/>
            <p:cNvSpPr/>
            <p:nvPr/>
          </p:nvSpPr>
          <p:spPr>
            <a:xfrm>
              <a:off x="1340319" y="27611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22" name="tx122"/>
            <p:cNvSpPr/>
            <p:nvPr/>
          </p:nvSpPr>
          <p:spPr>
            <a:xfrm>
              <a:off x="2670317" y="28019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a:t>
              </a:r>
            </a:p>
          </p:txBody>
        </p:sp>
        <p:sp>
          <p:nvSpPr>
            <p:cNvPr id="123" name="tx123"/>
            <p:cNvSpPr/>
            <p:nvPr/>
          </p:nvSpPr>
          <p:spPr>
            <a:xfrm>
              <a:off x="4000315" y="32396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24" name="tx124"/>
            <p:cNvSpPr/>
            <p:nvPr/>
          </p:nvSpPr>
          <p:spPr>
            <a:xfrm>
              <a:off x="5330313" y="35381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25" name="tx125"/>
            <p:cNvSpPr/>
            <p:nvPr/>
          </p:nvSpPr>
          <p:spPr>
            <a:xfrm>
              <a:off x="6394312" y="34104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6" name="tx126"/>
            <p:cNvSpPr/>
            <p:nvPr/>
          </p:nvSpPr>
          <p:spPr>
            <a:xfrm>
              <a:off x="6660311" y="34012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27" name="tx127"/>
            <p:cNvSpPr/>
            <p:nvPr/>
          </p:nvSpPr>
          <p:spPr>
            <a:xfrm>
              <a:off x="6926311" y="34229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8" name="tx128"/>
            <p:cNvSpPr/>
            <p:nvPr/>
          </p:nvSpPr>
          <p:spPr>
            <a:xfrm>
              <a:off x="7192311" y="34694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29" name="tx129"/>
            <p:cNvSpPr/>
            <p:nvPr/>
          </p:nvSpPr>
          <p:spPr>
            <a:xfrm>
              <a:off x="7458310" y="34864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30" name="tx130"/>
            <p:cNvSpPr/>
            <p:nvPr/>
          </p:nvSpPr>
          <p:spPr>
            <a:xfrm>
              <a:off x="7724310" y="3509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31" name="tx131"/>
            <p:cNvSpPr/>
            <p:nvPr/>
          </p:nvSpPr>
          <p:spPr>
            <a:xfrm>
              <a:off x="7990310" y="35381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4088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577692" y="27538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5" name="tx135"/>
            <p:cNvSpPr/>
            <p:nvPr/>
          </p:nvSpPr>
          <p:spPr>
            <a:xfrm>
              <a:off x="577692" y="20987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3" name="tx153"/>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3" name="tx163"/>
            <p:cNvSpPr/>
            <p:nvPr/>
          </p:nvSpPr>
          <p:spPr>
            <a:xfrm>
              <a:off x="966584"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64" name="pl164"/>
            <p:cNvSpPr/>
            <p:nvPr/>
          </p:nvSpPr>
          <p:spPr>
            <a:xfrm>
              <a:off x="22712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916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120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3244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14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518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722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2900799" cy="119033"/>
            </a:xfrm>
            <a:prstGeom prst="rect">
              <a:avLst/>
            </a:prstGeom>
            <a:solidFill>
              <a:srgbClr val="1CABE2">
                <a:alpha val="85098"/>
              </a:srgbClr>
            </a:solidFill>
          </p:spPr>
          <p:txBody>
            <a:bodyPr/>
            <a:lstStyle/>
            <a:p/>
          </p:txBody>
        </p:sp>
        <p:sp>
          <p:nvSpPr>
            <p:cNvPr id="176" name="rc176"/>
            <p:cNvSpPr/>
            <p:nvPr/>
          </p:nvSpPr>
          <p:spPr>
            <a:xfrm>
              <a:off x="1311054" y="5577352"/>
              <a:ext cx="2044763" cy="119033"/>
            </a:xfrm>
            <a:prstGeom prst="rect">
              <a:avLst/>
            </a:prstGeom>
            <a:solidFill>
              <a:srgbClr val="1CABE2">
                <a:alpha val="85098"/>
              </a:srgbClr>
            </a:solidFill>
          </p:spPr>
          <p:txBody>
            <a:bodyPr/>
            <a:lstStyle/>
            <a:p/>
          </p:txBody>
        </p:sp>
        <p:sp>
          <p:nvSpPr>
            <p:cNvPr id="177" name="rc177"/>
            <p:cNvSpPr/>
            <p:nvPr/>
          </p:nvSpPr>
          <p:spPr>
            <a:xfrm>
              <a:off x="1311054" y="5428560"/>
              <a:ext cx="2079983" cy="119033"/>
            </a:xfrm>
            <a:prstGeom prst="rect">
              <a:avLst/>
            </a:prstGeom>
            <a:solidFill>
              <a:srgbClr val="1CABE2">
                <a:alpha val="85098"/>
              </a:srgbClr>
            </a:solidFill>
          </p:spPr>
          <p:txBody>
            <a:bodyPr/>
            <a:lstStyle/>
            <a:p/>
          </p:txBody>
        </p:sp>
        <p:sp>
          <p:nvSpPr>
            <p:cNvPr id="178" name="rc178"/>
            <p:cNvSpPr/>
            <p:nvPr/>
          </p:nvSpPr>
          <p:spPr>
            <a:xfrm>
              <a:off x="4211854" y="5726143"/>
              <a:ext cx="3988590" cy="119033"/>
            </a:xfrm>
            <a:prstGeom prst="rect">
              <a:avLst/>
            </a:prstGeom>
            <a:solidFill>
              <a:srgbClr val="B3B3B3">
                <a:alpha val="85098"/>
              </a:srgbClr>
            </a:solidFill>
          </p:spPr>
          <p:txBody>
            <a:bodyPr/>
            <a:lstStyle/>
            <a:p/>
          </p:txBody>
        </p:sp>
        <p:sp>
          <p:nvSpPr>
            <p:cNvPr id="179" name="rc179"/>
            <p:cNvSpPr/>
            <p:nvPr/>
          </p:nvSpPr>
          <p:spPr>
            <a:xfrm>
              <a:off x="3355817" y="5577352"/>
              <a:ext cx="3680558" cy="119033"/>
            </a:xfrm>
            <a:prstGeom prst="rect">
              <a:avLst/>
            </a:prstGeom>
            <a:solidFill>
              <a:srgbClr val="B3B3B3">
                <a:alpha val="85098"/>
              </a:srgbClr>
            </a:solidFill>
          </p:spPr>
          <p:txBody>
            <a:bodyPr/>
            <a:lstStyle/>
            <a:p/>
          </p:txBody>
        </p:sp>
        <p:sp>
          <p:nvSpPr>
            <p:cNvPr id="180" name="rc180"/>
            <p:cNvSpPr/>
            <p:nvPr/>
          </p:nvSpPr>
          <p:spPr>
            <a:xfrm>
              <a:off x="3391037" y="5428560"/>
              <a:ext cx="3327973" cy="119033"/>
            </a:xfrm>
            <a:prstGeom prst="rect">
              <a:avLst/>
            </a:prstGeom>
            <a:solidFill>
              <a:srgbClr val="B3B3B3">
                <a:alpha val="85098"/>
              </a:srgbClr>
            </a:solidFill>
          </p:spPr>
          <p:txBody>
            <a:bodyPr/>
            <a:lstStyle/>
            <a:p/>
          </p:txBody>
        </p:sp>
        <p:sp>
          <p:nvSpPr>
            <p:cNvPr id="181" name="tx181"/>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179.4</a:t>
              </a:r>
            </a:p>
          </p:txBody>
        </p:sp>
        <p:sp>
          <p:nvSpPr>
            <p:cNvPr id="182" name="tx182"/>
            <p:cNvSpPr/>
            <p:nvPr/>
          </p:nvSpPr>
          <p:spPr>
            <a:xfrm>
              <a:off x="718105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149.1</a:t>
              </a:r>
            </a:p>
          </p:txBody>
        </p:sp>
        <p:sp>
          <p:nvSpPr>
            <p:cNvPr id="183" name="tx183"/>
            <p:cNvSpPr/>
            <p:nvPr/>
          </p:nvSpPr>
          <p:spPr>
            <a:xfrm>
              <a:off x="686369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140.8</a:t>
              </a:r>
            </a:p>
          </p:txBody>
        </p:sp>
        <p:sp>
          <p:nvSpPr>
            <p:cNvPr id="184" name="tx184"/>
            <p:cNvSpPr/>
            <p:nvPr/>
          </p:nvSpPr>
          <p:spPr>
            <a:xfrm>
              <a:off x="2648927"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75.5</a:t>
              </a:r>
            </a:p>
          </p:txBody>
        </p:sp>
        <p:sp>
          <p:nvSpPr>
            <p:cNvPr id="185" name="tx185"/>
            <p:cNvSpPr/>
            <p:nvPr/>
          </p:nvSpPr>
          <p:spPr>
            <a:xfrm>
              <a:off x="2220909"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86" name="tx186"/>
            <p:cNvSpPr/>
            <p:nvPr/>
          </p:nvSpPr>
          <p:spPr>
            <a:xfrm>
              <a:off x="223851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54.2</a:t>
              </a:r>
            </a:p>
          </p:txBody>
        </p:sp>
        <p:sp>
          <p:nvSpPr>
            <p:cNvPr id="187" name="tx187"/>
            <p:cNvSpPr/>
            <p:nvPr/>
          </p:nvSpPr>
          <p:spPr>
            <a:xfrm>
              <a:off x="6061468"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103.8</a:t>
              </a:r>
            </a:p>
          </p:txBody>
        </p:sp>
        <p:sp>
          <p:nvSpPr>
            <p:cNvPr id="188" name="tx188"/>
            <p:cNvSpPr/>
            <p:nvPr/>
          </p:nvSpPr>
          <p:spPr>
            <a:xfrm>
              <a:off x="508357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95.8</a:t>
              </a:r>
            </a:p>
          </p:txBody>
        </p:sp>
        <p:sp>
          <p:nvSpPr>
            <p:cNvPr id="189" name="tx189"/>
            <p:cNvSpPr/>
            <p:nvPr/>
          </p:nvSpPr>
          <p:spPr>
            <a:xfrm>
              <a:off x="494249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10716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5" name="tx195"/>
            <p:cNvSpPr/>
            <p:nvPr/>
          </p:nvSpPr>
          <p:spPr>
            <a:xfrm>
              <a:off x="498871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6" name="tx196"/>
            <p:cNvSpPr/>
            <p:nvPr/>
          </p:nvSpPr>
          <p:spPr>
            <a:xfrm>
              <a:off x="690911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7" name="tx197"/>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8" name="tx198"/>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9" name="tx199"/>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0" name="tx200"/>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Niger.
En 2025, la couverture vaccinale contre la diphtérie, le tétanos et la coqueluche (DTC1) au Niger est restée stable à 95 %. Le nombre d’enfants n’ayant reçu aucune dose de vaccin DTC (enfants « zéro dose ») est passé de 53 000 en 2024 à 54 000 en 2025.
La couverture vaccinale DTC3 est restée relativement stable, avec une variation inférieure à 1 %, s'établissant à 87 % en 2025, ce qui laisse 141 000 enfants exposés à des maladies évitables par la vaccination.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95 % et celui pour le DTP3 de 87 %, ce qui signifie que 141 000 enfants n'étaient pas vaccinés ou l'étaient insuffisamment, dont 54 000 n'avaient reçu aucune dose et 87 000 ne bénéficiaient que d'une protection partielle.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1049354"/>
            </a:xfrm>
            <a:custGeom>
              <a:avLst/>
              <a:pathLst>
                <a:path w="3397293" h="1049354">
                  <a:moveTo>
                    <a:pt x="0" y="1049354"/>
                  </a:moveTo>
                  <a:lnTo>
                    <a:pt x="135891" y="1007380"/>
                  </a:lnTo>
                  <a:lnTo>
                    <a:pt x="271783" y="944419"/>
                  </a:lnTo>
                  <a:lnTo>
                    <a:pt x="407675" y="902445"/>
                  </a:lnTo>
                  <a:lnTo>
                    <a:pt x="543566" y="839483"/>
                  </a:lnTo>
                  <a:lnTo>
                    <a:pt x="679458" y="797509"/>
                  </a:lnTo>
                  <a:lnTo>
                    <a:pt x="815350" y="671587"/>
                  </a:lnTo>
                  <a:lnTo>
                    <a:pt x="951242" y="566651"/>
                  </a:lnTo>
                  <a:lnTo>
                    <a:pt x="1087133" y="419741"/>
                  </a:lnTo>
                  <a:lnTo>
                    <a:pt x="1223025" y="314806"/>
                  </a:lnTo>
                  <a:lnTo>
                    <a:pt x="1358917" y="272832"/>
                  </a:lnTo>
                  <a:lnTo>
                    <a:pt x="1494809" y="209870"/>
                  </a:lnTo>
                  <a:lnTo>
                    <a:pt x="1630700" y="188883"/>
                  </a:lnTo>
                  <a:lnTo>
                    <a:pt x="1766592" y="146909"/>
                  </a:lnTo>
                  <a:lnTo>
                    <a:pt x="1902484" y="20987"/>
                  </a:lnTo>
                  <a:lnTo>
                    <a:pt x="2038375" y="62961"/>
                  </a:lnTo>
                  <a:lnTo>
                    <a:pt x="2174267" y="83948"/>
                  </a:lnTo>
                  <a:lnTo>
                    <a:pt x="2310159" y="20987"/>
                  </a:lnTo>
                  <a:lnTo>
                    <a:pt x="2446051" y="104935"/>
                  </a:lnTo>
                  <a:lnTo>
                    <a:pt x="2581942" y="83948"/>
                  </a:lnTo>
                  <a:lnTo>
                    <a:pt x="2717834" y="62961"/>
                  </a:lnTo>
                  <a:lnTo>
                    <a:pt x="2853726" y="41974"/>
                  </a:lnTo>
                  <a:lnTo>
                    <a:pt x="2989618" y="0"/>
                  </a:lnTo>
                  <a:lnTo>
                    <a:pt x="3125509" y="41974"/>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1049354"/>
            </a:xfrm>
            <a:custGeom>
              <a:avLst/>
              <a:pathLst>
                <a:path w="3397293" h="1049354">
                  <a:moveTo>
                    <a:pt x="0" y="1049354"/>
                  </a:moveTo>
                  <a:lnTo>
                    <a:pt x="135891" y="1007380"/>
                  </a:lnTo>
                  <a:lnTo>
                    <a:pt x="271783" y="944419"/>
                  </a:lnTo>
                  <a:lnTo>
                    <a:pt x="407675" y="902445"/>
                  </a:lnTo>
                  <a:lnTo>
                    <a:pt x="543566" y="839483"/>
                  </a:lnTo>
                  <a:lnTo>
                    <a:pt x="679458" y="797509"/>
                  </a:lnTo>
                  <a:lnTo>
                    <a:pt x="815350" y="671587"/>
                  </a:lnTo>
                  <a:lnTo>
                    <a:pt x="951242" y="566651"/>
                  </a:lnTo>
                  <a:lnTo>
                    <a:pt x="1087133" y="419741"/>
                  </a:lnTo>
                  <a:lnTo>
                    <a:pt x="1223025" y="314806"/>
                  </a:lnTo>
                  <a:lnTo>
                    <a:pt x="1358917" y="272832"/>
                  </a:lnTo>
                  <a:lnTo>
                    <a:pt x="1494809" y="209870"/>
                  </a:lnTo>
                  <a:lnTo>
                    <a:pt x="1630700" y="188883"/>
                  </a:lnTo>
                  <a:lnTo>
                    <a:pt x="1766592" y="146909"/>
                  </a:lnTo>
                  <a:lnTo>
                    <a:pt x="1902484" y="20987"/>
                  </a:lnTo>
                  <a:lnTo>
                    <a:pt x="2038375" y="62961"/>
                  </a:lnTo>
                  <a:lnTo>
                    <a:pt x="2174267" y="83948"/>
                  </a:lnTo>
                  <a:lnTo>
                    <a:pt x="2310159" y="20987"/>
                  </a:lnTo>
                  <a:lnTo>
                    <a:pt x="2446051" y="104935"/>
                  </a:lnTo>
                  <a:lnTo>
                    <a:pt x="2581942" y="83948"/>
                  </a:lnTo>
                  <a:lnTo>
                    <a:pt x="2717834" y="62961"/>
                  </a:lnTo>
                  <a:lnTo>
                    <a:pt x="2853726" y="41974"/>
                  </a:lnTo>
                  <a:lnTo>
                    <a:pt x="2989618" y="0"/>
                  </a:lnTo>
                  <a:lnTo>
                    <a:pt x="3125509" y="41974"/>
                  </a:lnTo>
                  <a:lnTo>
                    <a:pt x="3261401" y="20987"/>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923432"/>
            </a:xfrm>
            <a:custGeom>
              <a:avLst/>
              <a:pathLst>
                <a:path w="0" h="923432">
                  <a:moveTo>
                    <a:pt x="0" y="0"/>
                  </a:moveTo>
                  <a:lnTo>
                    <a:pt x="0" y="9234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1049354"/>
            </a:xfrm>
            <a:custGeom>
              <a:avLst/>
              <a:pathLst>
                <a:path w="3397293" h="1049354">
                  <a:moveTo>
                    <a:pt x="0" y="1049354"/>
                  </a:moveTo>
                  <a:lnTo>
                    <a:pt x="135891" y="1007380"/>
                  </a:lnTo>
                  <a:lnTo>
                    <a:pt x="271783" y="944419"/>
                  </a:lnTo>
                  <a:lnTo>
                    <a:pt x="407675" y="902445"/>
                  </a:lnTo>
                  <a:lnTo>
                    <a:pt x="543566" y="839483"/>
                  </a:lnTo>
                  <a:lnTo>
                    <a:pt x="679458" y="797509"/>
                  </a:lnTo>
                  <a:lnTo>
                    <a:pt x="815350" y="671587"/>
                  </a:lnTo>
                  <a:lnTo>
                    <a:pt x="951242" y="566651"/>
                  </a:lnTo>
                  <a:lnTo>
                    <a:pt x="1087133" y="419741"/>
                  </a:lnTo>
                  <a:lnTo>
                    <a:pt x="1223025" y="314806"/>
                  </a:lnTo>
                  <a:lnTo>
                    <a:pt x="1358917" y="272832"/>
                  </a:lnTo>
                  <a:lnTo>
                    <a:pt x="1494809" y="209870"/>
                  </a:lnTo>
                  <a:lnTo>
                    <a:pt x="1630700" y="188883"/>
                  </a:lnTo>
                  <a:lnTo>
                    <a:pt x="1766592" y="146909"/>
                  </a:lnTo>
                  <a:lnTo>
                    <a:pt x="1902484" y="20987"/>
                  </a:lnTo>
                  <a:lnTo>
                    <a:pt x="2038375" y="62961"/>
                  </a:lnTo>
                  <a:lnTo>
                    <a:pt x="2174267" y="83948"/>
                  </a:lnTo>
                  <a:lnTo>
                    <a:pt x="2310159" y="20987"/>
                  </a:lnTo>
                  <a:lnTo>
                    <a:pt x="2446051" y="104935"/>
                  </a:lnTo>
                  <a:lnTo>
                    <a:pt x="2581942" y="83948"/>
                  </a:lnTo>
                  <a:lnTo>
                    <a:pt x="2717834" y="62961"/>
                  </a:lnTo>
                  <a:lnTo>
                    <a:pt x="2853726" y="41974"/>
                  </a:lnTo>
                  <a:lnTo>
                    <a:pt x="2989618" y="0"/>
                  </a:lnTo>
                  <a:lnTo>
                    <a:pt x="3125509" y="41974"/>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466" y="1405107"/>
              <a:ext cx="24142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Niger, 2000-2025</a:t>
              </a:r>
            </a:p>
          </p:txBody>
        </p:sp>
        <p:sp>
          <p:nvSpPr>
            <p:cNvPr id="63" name="pl63"/>
            <p:cNvSpPr/>
            <p:nvPr/>
          </p:nvSpPr>
          <p:spPr>
            <a:xfrm>
              <a:off x="5267799" y="33745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00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054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418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0072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727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25835"/>
              <a:ext cx="3397293" cy="1836370"/>
            </a:xfrm>
            <a:custGeom>
              <a:avLst/>
              <a:pathLst>
                <a:path w="3397293" h="1836370">
                  <a:moveTo>
                    <a:pt x="0" y="1836370"/>
                  </a:moveTo>
                  <a:lnTo>
                    <a:pt x="135891" y="1762915"/>
                  </a:lnTo>
                  <a:lnTo>
                    <a:pt x="271783" y="1652733"/>
                  </a:lnTo>
                  <a:lnTo>
                    <a:pt x="407675" y="1579278"/>
                  </a:lnTo>
                  <a:lnTo>
                    <a:pt x="543566" y="1469096"/>
                  </a:lnTo>
                  <a:lnTo>
                    <a:pt x="679458" y="1395641"/>
                  </a:lnTo>
                  <a:lnTo>
                    <a:pt x="815350" y="1175277"/>
                  </a:lnTo>
                  <a:lnTo>
                    <a:pt x="951242" y="991640"/>
                  </a:lnTo>
                  <a:lnTo>
                    <a:pt x="1087133" y="734548"/>
                  </a:lnTo>
                  <a:lnTo>
                    <a:pt x="1223025" y="550911"/>
                  </a:lnTo>
                  <a:lnTo>
                    <a:pt x="1358917" y="477456"/>
                  </a:lnTo>
                  <a:lnTo>
                    <a:pt x="1494809" y="367274"/>
                  </a:lnTo>
                  <a:lnTo>
                    <a:pt x="1630700" y="330546"/>
                  </a:lnTo>
                  <a:lnTo>
                    <a:pt x="1766592" y="257091"/>
                  </a:lnTo>
                  <a:lnTo>
                    <a:pt x="1902484" y="36727"/>
                  </a:lnTo>
                  <a:lnTo>
                    <a:pt x="2038375" y="110182"/>
                  </a:lnTo>
                  <a:lnTo>
                    <a:pt x="2174267" y="146909"/>
                  </a:lnTo>
                  <a:lnTo>
                    <a:pt x="2310159" y="36727"/>
                  </a:lnTo>
                  <a:lnTo>
                    <a:pt x="2446051" y="183637"/>
                  </a:lnTo>
                  <a:lnTo>
                    <a:pt x="2581942" y="146909"/>
                  </a:lnTo>
                  <a:lnTo>
                    <a:pt x="2717834" y="110182"/>
                  </a:lnTo>
                  <a:lnTo>
                    <a:pt x="2853726" y="73454"/>
                  </a:lnTo>
                  <a:lnTo>
                    <a:pt x="2989618" y="0"/>
                  </a:lnTo>
                  <a:lnTo>
                    <a:pt x="3125509" y="73454"/>
                  </a:lnTo>
                  <a:lnTo>
                    <a:pt x="3261401" y="36727"/>
                  </a:lnTo>
                  <a:lnTo>
                    <a:pt x="3397293" y="36727"/>
                  </a:lnTo>
                </a:path>
              </a:pathLst>
            </a:custGeom>
            <a:ln w="27101" cap="flat">
              <a:solidFill>
                <a:srgbClr val="0058AB">
                  <a:alpha val="100000"/>
                </a:srgbClr>
              </a:solidFill>
              <a:prstDash val="solid"/>
              <a:round/>
            </a:ln>
          </p:spPr>
          <p:txBody>
            <a:bodyPr/>
            <a:lstStyle/>
            <a:p/>
          </p:txBody>
        </p:sp>
        <p:sp>
          <p:nvSpPr>
            <p:cNvPr id="77" name="pl77"/>
            <p:cNvSpPr/>
            <p:nvPr/>
          </p:nvSpPr>
          <p:spPr>
            <a:xfrm>
              <a:off x="5437664" y="2272744"/>
              <a:ext cx="3397293" cy="330546"/>
            </a:xfrm>
            <a:custGeom>
              <a:avLst/>
              <a:pathLst>
                <a:path w="3397293" h="330546">
                  <a:moveTo>
                    <a:pt x="0" y="330546"/>
                  </a:moveTo>
                  <a:lnTo>
                    <a:pt x="135891" y="293819"/>
                  </a:lnTo>
                  <a:lnTo>
                    <a:pt x="271783" y="293819"/>
                  </a:lnTo>
                  <a:lnTo>
                    <a:pt x="407675" y="257091"/>
                  </a:lnTo>
                  <a:lnTo>
                    <a:pt x="543566" y="220364"/>
                  </a:lnTo>
                  <a:lnTo>
                    <a:pt x="679458" y="183637"/>
                  </a:lnTo>
                  <a:lnTo>
                    <a:pt x="815350" y="146909"/>
                  </a:lnTo>
                  <a:lnTo>
                    <a:pt x="951242" y="146909"/>
                  </a:lnTo>
                  <a:lnTo>
                    <a:pt x="1087133" y="110182"/>
                  </a:lnTo>
                  <a:lnTo>
                    <a:pt x="1223025" y="73454"/>
                  </a:lnTo>
                  <a:lnTo>
                    <a:pt x="1358917" y="73454"/>
                  </a:lnTo>
                  <a:lnTo>
                    <a:pt x="1494809" y="36727"/>
                  </a:lnTo>
                  <a:lnTo>
                    <a:pt x="1630700" y="73454"/>
                  </a:lnTo>
                  <a:lnTo>
                    <a:pt x="1766592" y="73454"/>
                  </a:lnTo>
                  <a:lnTo>
                    <a:pt x="1902484" y="73454"/>
                  </a:lnTo>
                  <a:lnTo>
                    <a:pt x="2038375" y="73454"/>
                  </a:lnTo>
                  <a:lnTo>
                    <a:pt x="2174267" y="36727"/>
                  </a:lnTo>
                  <a:lnTo>
                    <a:pt x="2310159" y="36727"/>
                  </a:lnTo>
                  <a:lnTo>
                    <a:pt x="2446051" y="36727"/>
                  </a:lnTo>
                  <a:lnTo>
                    <a:pt x="2581942" y="0"/>
                  </a:lnTo>
                  <a:lnTo>
                    <a:pt x="2717834" y="110182"/>
                  </a:lnTo>
                  <a:lnTo>
                    <a:pt x="2853726" y="183637"/>
                  </a:lnTo>
                  <a:lnTo>
                    <a:pt x="2989618" y="73454"/>
                  </a:lnTo>
                  <a:lnTo>
                    <a:pt x="3125509" y="73454"/>
                  </a:lnTo>
                  <a:lnTo>
                    <a:pt x="3261401" y="73454"/>
                  </a:lnTo>
                  <a:lnTo>
                    <a:pt x="3397293" y="3672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36017"/>
              <a:ext cx="3397293" cy="881457"/>
            </a:xfrm>
            <a:custGeom>
              <a:avLst/>
              <a:pathLst>
                <a:path w="3397293" h="881457">
                  <a:moveTo>
                    <a:pt x="0" y="881457"/>
                  </a:moveTo>
                  <a:lnTo>
                    <a:pt x="135891" y="881457"/>
                  </a:lnTo>
                  <a:lnTo>
                    <a:pt x="271783" y="844730"/>
                  </a:lnTo>
                  <a:lnTo>
                    <a:pt x="407675" y="771275"/>
                  </a:lnTo>
                  <a:lnTo>
                    <a:pt x="543566" y="661093"/>
                  </a:lnTo>
                  <a:lnTo>
                    <a:pt x="679458" y="550911"/>
                  </a:lnTo>
                  <a:lnTo>
                    <a:pt x="815350" y="477456"/>
                  </a:lnTo>
                  <a:lnTo>
                    <a:pt x="951242" y="404001"/>
                  </a:lnTo>
                  <a:lnTo>
                    <a:pt x="1087133" y="220364"/>
                  </a:lnTo>
                  <a:lnTo>
                    <a:pt x="1223025" y="73454"/>
                  </a:lnTo>
                  <a:lnTo>
                    <a:pt x="1358917" y="293819"/>
                  </a:lnTo>
                  <a:lnTo>
                    <a:pt x="1494809" y="330546"/>
                  </a:lnTo>
                  <a:lnTo>
                    <a:pt x="1630700" y="367274"/>
                  </a:lnTo>
                  <a:lnTo>
                    <a:pt x="1766592" y="440728"/>
                  </a:lnTo>
                  <a:lnTo>
                    <a:pt x="1902484" y="404001"/>
                  </a:lnTo>
                  <a:lnTo>
                    <a:pt x="2038375" y="367274"/>
                  </a:lnTo>
                  <a:lnTo>
                    <a:pt x="2174267" y="183637"/>
                  </a:lnTo>
                  <a:lnTo>
                    <a:pt x="2310159" y="146909"/>
                  </a:lnTo>
                  <a:lnTo>
                    <a:pt x="2446051" y="73454"/>
                  </a:lnTo>
                  <a:lnTo>
                    <a:pt x="2581942" y="36727"/>
                  </a:lnTo>
                  <a:lnTo>
                    <a:pt x="2717834" y="73454"/>
                  </a:lnTo>
                  <a:lnTo>
                    <a:pt x="2853726" y="257091"/>
                  </a:lnTo>
                  <a:lnTo>
                    <a:pt x="2989618" y="146909"/>
                  </a:lnTo>
                  <a:lnTo>
                    <a:pt x="3125509" y="36727"/>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27274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25835"/>
              <a:ext cx="3397293" cy="1836370"/>
            </a:xfrm>
            <a:custGeom>
              <a:avLst/>
              <a:pathLst>
                <a:path w="3397293" h="1836370">
                  <a:moveTo>
                    <a:pt x="0" y="1836370"/>
                  </a:moveTo>
                  <a:lnTo>
                    <a:pt x="135891" y="1762915"/>
                  </a:lnTo>
                  <a:lnTo>
                    <a:pt x="271783" y="1652733"/>
                  </a:lnTo>
                  <a:lnTo>
                    <a:pt x="407675" y="1579278"/>
                  </a:lnTo>
                  <a:lnTo>
                    <a:pt x="543566" y="1469096"/>
                  </a:lnTo>
                  <a:lnTo>
                    <a:pt x="679458" y="1395641"/>
                  </a:lnTo>
                  <a:lnTo>
                    <a:pt x="815350" y="1175277"/>
                  </a:lnTo>
                  <a:lnTo>
                    <a:pt x="951242" y="991640"/>
                  </a:lnTo>
                  <a:lnTo>
                    <a:pt x="1087133" y="734548"/>
                  </a:lnTo>
                  <a:lnTo>
                    <a:pt x="1223025" y="550911"/>
                  </a:lnTo>
                  <a:lnTo>
                    <a:pt x="1358917" y="477456"/>
                  </a:lnTo>
                  <a:lnTo>
                    <a:pt x="1494809" y="367274"/>
                  </a:lnTo>
                  <a:lnTo>
                    <a:pt x="1630700" y="330546"/>
                  </a:lnTo>
                  <a:lnTo>
                    <a:pt x="1766592" y="257091"/>
                  </a:lnTo>
                  <a:lnTo>
                    <a:pt x="1902484" y="36727"/>
                  </a:lnTo>
                  <a:lnTo>
                    <a:pt x="2038375" y="110182"/>
                  </a:lnTo>
                  <a:lnTo>
                    <a:pt x="2174267" y="146909"/>
                  </a:lnTo>
                  <a:lnTo>
                    <a:pt x="2310159" y="36727"/>
                  </a:lnTo>
                  <a:lnTo>
                    <a:pt x="2446051" y="183637"/>
                  </a:lnTo>
                  <a:lnTo>
                    <a:pt x="2581942" y="146909"/>
                  </a:lnTo>
                  <a:lnTo>
                    <a:pt x="2717834" y="110182"/>
                  </a:lnTo>
                  <a:lnTo>
                    <a:pt x="2853726" y="73454"/>
                  </a:lnTo>
                  <a:lnTo>
                    <a:pt x="2989618" y="0"/>
                  </a:lnTo>
                  <a:lnTo>
                    <a:pt x="3125509" y="73454"/>
                  </a:lnTo>
                  <a:lnTo>
                    <a:pt x="3261401" y="36727"/>
                  </a:lnTo>
                  <a:lnTo>
                    <a:pt x="3397293" y="3672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93616"/>
              <a:ext cx="0" cy="1968589"/>
            </a:xfrm>
            <a:custGeom>
              <a:avLst/>
              <a:pathLst>
                <a:path w="0" h="1968589">
                  <a:moveTo>
                    <a:pt x="0" y="196858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1993616"/>
              <a:ext cx="0" cy="1527860"/>
            </a:xfrm>
            <a:custGeom>
              <a:avLst/>
              <a:pathLst>
                <a:path w="0" h="1527860">
                  <a:moveTo>
                    <a:pt x="0" y="15278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1993616"/>
              <a:ext cx="0" cy="609675"/>
            </a:xfrm>
            <a:custGeom>
              <a:avLst/>
              <a:pathLst>
                <a:path w="0" h="609675">
                  <a:moveTo>
                    <a:pt x="0" y="6096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1993616"/>
              <a:ext cx="0" cy="242400"/>
            </a:xfrm>
            <a:custGeom>
              <a:avLst/>
              <a:pathLst>
                <a:path w="0" h="242400">
                  <a:moveTo>
                    <a:pt x="0" y="24240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1993616"/>
              <a:ext cx="0" cy="279128"/>
            </a:xfrm>
            <a:custGeom>
              <a:avLst/>
              <a:pathLst>
                <a:path w="0" h="279128">
                  <a:moveTo>
                    <a:pt x="0" y="2791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1993616"/>
              <a:ext cx="0" cy="168946"/>
            </a:xfrm>
            <a:custGeom>
              <a:avLst/>
              <a:pathLst>
                <a:path w="0" h="168946">
                  <a:moveTo>
                    <a:pt x="0" y="16894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993616"/>
              <a:ext cx="0" cy="168946"/>
            </a:xfrm>
            <a:custGeom>
              <a:avLst/>
              <a:pathLst>
                <a:path w="0" h="168946">
                  <a:moveTo>
                    <a:pt x="0" y="1689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25835"/>
              <a:ext cx="3397293" cy="1836370"/>
            </a:xfrm>
            <a:custGeom>
              <a:avLst/>
              <a:pathLst>
                <a:path w="3397293" h="1836370">
                  <a:moveTo>
                    <a:pt x="0" y="1836370"/>
                  </a:moveTo>
                  <a:lnTo>
                    <a:pt x="135891" y="1762915"/>
                  </a:lnTo>
                  <a:lnTo>
                    <a:pt x="271783" y="1652733"/>
                  </a:lnTo>
                  <a:lnTo>
                    <a:pt x="407675" y="1579278"/>
                  </a:lnTo>
                  <a:lnTo>
                    <a:pt x="543566" y="1469096"/>
                  </a:lnTo>
                  <a:lnTo>
                    <a:pt x="679458" y="1395641"/>
                  </a:lnTo>
                  <a:lnTo>
                    <a:pt x="815350" y="1175277"/>
                  </a:lnTo>
                  <a:lnTo>
                    <a:pt x="951242" y="991640"/>
                  </a:lnTo>
                  <a:lnTo>
                    <a:pt x="1087133" y="734548"/>
                  </a:lnTo>
                  <a:lnTo>
                    <a:pt x="1223025" y="550911"/>
                  </a:lnTo>
                  <a:lnTo>
                    <a:pt x="1358917" y="477456"/>
                  </a:lnTo>
                  <a:lnTo>
                    <a:pt x="1494809" y="367274"/>
                  </a:lnTo>
                  <a:lnTo>
                    <a:pt x="1630700" y="330546"/>
                  </a:lnTo>
                  <a:lnTo>
                    <a:pt x="1766592" y="257091"/>
                  </a:lnTo>
                  <a:lnTo>
                    <a:pt x="1902484" y="36727"/>
                  </a:lnTo>
                  <a:lnTo>
                    <a:pt x="2038375" y="110182"/>
                  </a:lnTo>
                  <a:lnTo>
                    <a:pt x="2174267" y="146909"/>
                  </a:lnTo>
                  <a:lnTo>
                    <a:pt x="2310159" y="36727"/>
                  </a:lnTo>
                  <a:lnTo>
                    <a:pt x="2446051" y="183637"/>
                  </a:lnTo>
                  <a:lnTo>
                    <a:pt x="2581942" y="146909"/>
                  </a:lnTo>
                  <a:lnTo>
                    <a:pt x="2717834" y="110182"/>
                  </a:lnTo>
                  <a:lnTo>
                    <a:pt x="2853726" y="73454"/>
                  </a:lnTo>
                  <a:lnTo>
                    <a:pt x="2989618" y="0"/>
                  </a:lnTo>
                  <a:lnTo>
                    <a:pt x="3125509" y="73454"/>
                  </a:lnTo>
                  <a:lnTo>
                    <a:pt x="3261401" y="36727"/>
                  </a:lnTo>
                  <a:lnTo>
                    <a:pt x="3397293" y="3672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9384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0" name="tx90"/>
            <p:cNvSpPr/>
            <p:nvPr/>
          </p:nvSpPr>
          <p:spPr>
            <a:xfrm>
              <a:off x="6038783" y="193843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1" name="tx91"/>
            <p:cNvSpPr/>
            <p:nvPr/>
          </p:nvSpPr>
          <p:spPr>
            <a:xfrm>
              <a:off x="6748386" y="193848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445895" y="19398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19384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19384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804812" y="19384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2703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1969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6897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9551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206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28658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254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642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0304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5599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9481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3363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7321564" cy="110182"/>
            </a:xfrm>
            <a:prstGeom prst="rect">
              <a:avLst/>
            </a:prstGeom>
            <a:solidFill>
              <a:srgbClr val="1CABE2">
                <a:alpha val="80000"/>
              </a:srgbClr>
            </a:solidFill>
          </p:spPr>
          <p:txBody>
            <a:bodyPr/>
            <a:lstStyle/>
            <a:p/>
          </p:txBody>
        </p:sp>
        <p:sp>
          <p:nvSpPr>
            <p:cNvPr id="129" name="rc129"/>
            <p:cNvSpPr/>
            <p:nvPr/>
          </p:nvSpPr>
          <p:spPr>
            <a:xfrm>
              <a:off x="1317178" y="5634770"/>
              <a:ext cx="5160944" cy="110182"/>
            </a:xfrm>
            <a:prstGeom prst="rect">
              <a:avLst/>
            </a:prstGeom>
            <a:solidFill>
              <a:srgbClr val="1CABE2">
                <a:alpha val="80000"/>
              </a:srgbClr>
            </a:solidFill>
          </p:spPr>
          <p:txBody>
            <a:bodyPr/>
            <a:lstStyle/>
            <a:p/>
          </p:txBody>
        </p:sp>
        <p:sp>
          <p:nvSpPr>
            <p:cNvPr id="130" name="rc130"/>
            <p:cNvSpPr/>
            <p:nvPr/>
          </p:nvSpPr>
          <p:spPr>
            <a:xfrm>
              <a:off x="1317178" y="5497042"/>
              <a:ext cx="5249839" cy="110182"/>
            </a:xfrm>
            <a:prstGeom prst="rect">
              <a:avLst/>
            </a:prstGeom>
            <a:solidFill>
              <a:srgbClr val="1CABE2">
                <a:alpha val="80000"/>
              </a:srgbClr>
            </a:solidFill>
          </p:spPr>
          <p:txBody>
            <a:bodyPr/>
            <a:lstStyle/>
            <a:p/>
          </p:txBody>
        </p:sp>
        <p:sp>
          <p:nvSpPr>
            <p:cNvPr id="131" name="tx131"/>
            <p:cNvSpPr/>
            <p:nvPr/>
          </p:nvSpPr>
          <p:spPr>
            <a:xfrm>
              <a:off x="8207706"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2" name="tx132"/>
            <p:cNvSpPr/>
            <p:nvPr/>
          </p:nvSpPr>
          <p:spPr>
            <a:xfrm>
              <a:off x="604708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6135980"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871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6753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0635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2" name="tx14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Niger (95 %) était supérieure de 5 points de pourcentage à la moyenne mondiale (90 %) et de 14 points de pourcentage à la moyenne de l’ensemble des pays de l’ WCAR e (81 %).
La couverture nationale du DTP1 était supérieure de 3 points de pourcentage à celle de 2019 (92 %).
Cela correspond à 54 000 enfants n'ayant reçu aucune dose en 2025, contre 76 000 en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DTP1 au Niger s'élevait à 95 %, soit 3 points de pourcentage de plus qu'en 2019 et un taux supérieur aux moyennes mondiales et régionales.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Niger occupait la 20e place sur 24 pays en termes de couverture la plus faible pour le DTP1 (en cas d'égalité de classement).
Le Niger figurait parmi les 10 pays comptant le plus grand nombre d'enfants n'ayant reçu aucune dose (10e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Niger figurait parmi les pays affichant la couverture vaccinale la plus élevée, mais il faisait également partie des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Niger occupait la 10e place sur 24 pays, avec 59 000 enfants n'ayant reçu aucune dose.
En 2025, le Niger occupait la 10e place sur 24 pays, avec 54 000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9639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879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795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7112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6270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9217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8375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753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6691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4563897"/>
              <a:ext cx="200644" cy="236704"/>
            </a:xfrm>
            <a:prstGeom prst="rect">
              <a:avLst/>
            </a:prstGeom>
            <a:solidFill>
              <a:srgbClr val="80BD41">
                <a:alpha val="100000"/>
              </a:srgbClr>
            </a:solidFill>
          </p:spPr>
          <p:txBody>
            <a:bodyPr/>
            <a:lstStyle/>
            <a:p/>
          </p:txBody>
        </p:sp>
        <p:sp>
          <p:nvSpPr>
            <p:cNvPr id="29" name="rc29"/>
            <p:cNvSpPr/>
            <p:nvPr/>
          </p:nvSpPr>
          <p:spPr>
            <a:xfrm>
              <a:off x="1423662" y="4104412"/>
              <a:ext cx="200644" cy="375942"/>
            </a:xfrm>
            <a:prstGeom prst="rect">
              <a:avLst/>
            </a:prstGeom>
            <a:solidFill>
              <a:srgbClr val="0058AB">
                <a:alpha val="100000"/>
              </a:srgbClr>
            </a:solidFill>
          </p:spPr>
          <p:txBody>
            <a:bodyPr/>
            <a:lstStyle/>
            <a:p/>
          </p:txBody>
        </p:sp>
        <p:sp>
          <p:nvSpPr>
            <p:cNvPr id="30" name="rc30"/>
            <p:cNvSpPr/>
            <p:nvPr/>
          </p:nvSpPr>
          <p:spPr>
            <a:xfrm>
              <a:off x="1423662" y="4480355"/>
              <a:ext cx="200644" cy="83542"/>
            </a:xfrm>
            <a:prstGeom prst="rect">
              <a:avLst/>
            </a:prstGeom>
            <a:solidFill>
              <a:srgbClr val="1CABE2">
                <a:alpha val="100000"/>
              </a:srgbClr>
            </a:solidFill>
          </p:spPr>
          <p:txBody>
            <a:bodyPr/>
            <a:lstStyle/>
            <a:p/>
          </p:txBody>
        </p:sp>
        <p:sp>
          <p:nvSpPr>
            <p:cNvPr id="31" name="rc31"/>
            <p:cNvSpPr/>
            <p:nvPr/>
          </p:nvSpPr>
          <p:spPr>
            <a:xfrm>
              <a:off x="1646600" y="4542303"/>
              <a:ext cx="200644" cy="258298"/>
            </a:xfrm>
            <a:prstGeom prst="rect">
              <a:avLst/>
            </a:prstGeom>
            <a:solidFill>
              <a:srgbClr val="80BD41">
                <a:alpha val="100000"/>
              </a:srgbClr>
            </a:solidFill>
          </p:spPr>
          <p:txBody>
            <a:bodyPr/>
            <a:lstStyle/>
            <a:p/>
          </p:txBody>
        </p:sp>
        <p:sp>
          <p:nvSpPr>
            <p:cNvPr id="32" name="rc32"/>
            <p:cNvSpPr/>
            <p:nvPr/>
          </p:nvSpPr>
          <p:spPr>
            <a:xfrm>
              <a:off x="1646600" y="4083106"/>
              <a:ext cx="200644" cy="373097"/>
            </a:xfrm>
            <a:prstGeom prst="rect">
              <a:avLst/>
            </a:prstGeom>
            <a:solidFill>
              <a:srgbClr val="0058AB">
                <a:alpha val="100000"/>
              </a:srgbClr>
            </a:solidFill>
          </p:spPr>
          <p:txBody>
            <a:bodyPr/>
            <a:lstStyle/>
            <a:p/>
          </p:txBody>
        </p:sp>
        <p:sp>
          <p:nvSpPr>
            <p:cNvPr id="33" name="rc33"/>
            <p:cNvSpPr/>
            <p:nvPr/>
          </p:nvSpPr>
          <p:spPr>
            <a:xfrm>
              <a:off x="1646600" y="4456204"/>
              <a:ext cx="200644" cy="86099"/>
            </a:xfrm>
            <a:prstGeom prst="rect">
              <a:avLst/>
            </a:prstGeom>
            <a:solidFill>
              <a:srgbClr val="1CABE2">
                <a:alpha val="100000"/>
              </a:srgbClr>
            </a:solidFill>
          </p:spPr>
          <p:txBody>
            <a:bodyPr/>
            <a:lstStyle/>
            <a:p/>
          </p:txBody>
        </p:sp>
        <p:sp>
          <p:nvSpPr>
            <p:cNvPr id="34" name="rc34"/>
            <p:cNvSpPr/>
            <p:nvPr/>
          </p:nvSpPr>
          <p:spPr>
            <a:xfrm>
              <a:off x="1869538" y="4512706"/>
              <a:ext cx="200644" cy="287895"/>
            </a:xfrm>
            <a:prstGeom prst="rect">
              <a:avLst/>
            </a:prstGeom>
            <a:solidFill>
              <a:srgbClr val="80BD41">
                <a:alpha val="100000"/>
              </a:srgbClr>
            </a:solidFill>
          </p:spPr>
          <p:txBody>
            <a:bodyPr/>
            <a:lstStyle/>
            <a:p/>
          </p:txBody>
        </p:sp>
        <p:sp>
          <p:nvSpPr>
            <p:cNvPr id="35" name="rc35"/>
            <p:cNvSpPr/>
            <p:nvPr/>
          </p:nvSpPr>
          <p:spPr>
            <a:xfrm>
              <a:off x="1869538" y="4062406"/>
              <a:ext cx="200644" cy="361715"/>
            </a:xfrm>
            <a:prstGeom prst="rect">
              <a:avLst/>
            </a:prstGeom>
            <a:solidFill>
              <a:srgbClr val="0058AB">
                <a:alpha val="100000"/>
              </a:srgbClr>
            </a:solidFill>
          </p:spPr>
          <p:txBody>
            <a:bodyPr/>
            <a:lstStyle/>
            <a:p/>
          </p:txBody>
        </p:sp>
        <p:sp>
          <p:nvSpPr>
            <p:cNvPr id="36" name="rc36"/>
            <p:cNvSpPr/>
            <p:nvPr/>
          </p:nvSpPr>
          <p:spPr>
            <a:xfrm>
              <a:off x="1869538" y="4424122"/>
              <a:ext cx="200644" cy="88583"/>
            </a:xfrm>
            <a:prstGeom prst="rect">
              <a:avLst/>
            </a:prstGeom>
            <a:solidFill>
              <a:srgbClr val="1CABE2">
                <a:alpha val="100000"/>
              </a:srgbClr>
            </a:solidFill>
          </p:spPr>
          <p:txBody>
            <a:bodyPr/>
            <a:lstStyle/>
            <a:p/>
          </p:txBody>
        </p:sp>
        <p:sp>
          <p:nvSpPr>
            <p:cNvPr id="37" name="rc37"/>
            <p:cNvSpPr/>
            <p:nvPr/>
          </p:nvSpPr>
          <p:spPr>
            <a:xfrm>
              <a:off x="2092476" y="4488911"/>
              <a:ext cx="200644" cy="311689"/>
            </a:xfrm>
            <a:prstGeom prst="rect">
              <a:avLst/>
            </a:prstGeom>
            <a:solidFill>
              <a:srgbClr val="80BD41">
                <a:alpha val="100000"/>
              </a:srgbClr>
            </a:solidFill>
          </p:spPr>
          <p:txBody>
            <a:bodyPr/>
            <a:lstStyle/>
            <a:p/>
          </p:txBody>
        </p:sp>
        <p:sp>
          <p:nvSpPr>
            <p:cNvPr id="38" name="rc38"/>
            <p:cNvSpPr/>
            <p:nvPr/>
          </p:nvSpPr>
          <p:spPr>
            <a:xfrm>
              <a:off x="2092476" y="4040382"/>
              <a:ext cx="200644" cy="357303"/>
            </a:xfrm>
            <a:prstGeom prst="rect">
              <a:avLst/>
            </a:prstGeom>
            <a:solidFill>
              <a:srgbClr val="0058AB">
                <a:alpha val="100000"/>
              </a:srgbClr>
            </a:solidFill>
          </p:spPr>
          <p:txBody>
            <a:bodyPr/>
            <a:lstStyle/>
            <a:p/>
          </p:txBody>
        </p:sp>
        <p:sp>
          <p:nvSpPr>
            <p:cNvPr id="39" name="rc39"/>
            <p:cNvSpPr/>
            <p:nvPr/>
          </p:nvSpPr>
          <p:spPr>
            <a:xfrm>
              <a:off x="2092476" y="4397685"/>
              <a:ext cx="200644" cy="91226"/>
            </a:xfrm>
            <a:prstGeom prst="rect">
              <a:avLst/>
            </a:prstGeom>
            <a:solidFill>
              <a:srgbClr val="1CABE2">
                <a:alpha val="100000"/>
              </a:srgbClr>
            </a:solidFill>
          </p:spPr>
          <p:txBody>
            <a:bodyPr/>
            <a:lstStyle/>
            <a:p/>
          </p:txBody>
        </p:sp>
        <p:sp>
          <p:nvSpPr>
            <p:cNvPr id="40" name="rc40"/>
            <p:cNvSpPr/>
            <p:nvPr/>
          </p:nvSpPr>
          <p:spPr>
            <a:xfrm>
              <a:off x="2315413" y="4463813"/>
              <a:ext cx="200644" cy="336788"/>
            </a:xfrm>
            <a:prstGeom prst="rect">
              <a:avLst/>
            </a:prstGeom>
            <a:solidFill>
              <a:srgbClr val="80BD41">
                <a:alpha val="100000"/>
              </a:srgbClr>
            </a:solidFill>
          </p:spPr>
          <p:txBody>
            <a:bodyPr/>
            <a:lstStyle/>
            <a:p/>
          </p:txBody>
        </p:sp>
        <p:sp>
          <p:nvSpPr>
            <p:cNvPr id="41" name="rc41"/>
            <p:cNvSpPr/>
            <p:nvPr/>
          </p:nvSpPr>
          <p:spPr>
            <a:xfrm>
              <a:off x="2315413" y="4017373"/>
              <a:ext cx="200644" cy="344619"/>
            </a:xfrm>
            <a:prstGeom prst="rect">
              <a:avLst/>
            </a:prstGeom>
            <a:solidFill>
              <a:srgbClr val="0058AB">
                <a:alpha val="100000"/>
              </a:srgbClr>
            </a:solidFill>
          </p:spPr>
          <p:txBody>
            <a:bodyPr/>
            <a:lstStyle/>
            <a:p/>
          </p:txBody>
        </p:sp>
        <p:sp>
          <p:nvSpPr>
            <p:cNvPr id="42" name="rc42"/>
            <p:cNvSpPr/>
            <p:nvPr/>
          </p:nvSpPr>
          <p:spPr>
            <a:xfrm>
              <a:off x="2315413" y="4361993"/>
              <a:ext cx="200644" cy="101819"/>
            </a:xfrm>
            <a:prstGeom prst="rect">
              <a:avLst/>
            </a:prstGeom>
            <a:solidFill>
              <a:srgbClr val="1CABE2">
                <a:alpha val="100000"/>
              </a:srgbClr>
            </a:solidFill>
          </p:spPr>
          <p:txBody>
            <a:bodyPr/>
            <a:lstStyle/>
            <a:p/>
          </p:txBody>
        </p:sp>
        <p:sp>
          <p:nvSpPr>
            <p:cNvPr id="43" name="rc43"/>
            <p:cNvSpPr/>
            <p:nvPr/>
          </p:nvSpPr>
          <p:spPr>
            <a:xfrm>
              <a:off x="2538351" y="4437060"/>
              <a:ext cx="200644" cy="363540"/>
            </a:xfrm>
            <a:prstGeom prst="rect">
              <a:avLst/>
            </a:prstGeom>
            <a:solidFill>
              <a:srgbClr val="80BD41">
                <a:alpha val="100000"/>
              </a:srgbClr>
            </a:solidFill>
          </p:spPr>
          <p:txBody>
            <a:bodyPr/>
            <a:lstStyle/>
            <a:p/>
          </p:txBody>
        </p:sp>
        <p:sp>
          <p:nvSpPr>
            <p:cNvPr id="44" name="rc44"/>
            <p:cNvSpPr/>
            <p:nvPr/>
          </p:nvSpPr>
          <p:spPr>
            <a:xfrm>
              <a:off x="2538351" y="3992734"/>
              <a:ext cx="200644" cy="339304"/>
            </a:xfrm>
            <a:prstGeom prst="rect">
              <a:avLst/>
            </a:prstGeom>
            <a:solidFill>
              <a:srgbClr val="0058AB">
                <a:alpha val="100000"/>
              </a:srgbClr>
            </a:solidFill>
          </p:spPr>
          <p:txBody>
            <a:bodyPr/>
            <a:lstStyle/>
            <a:p/>
          </p:txBody>
        </p:sp>
        <p:sp>
          <p:nvSpPr>
            <p:cNvPr id="45" name="rc45"/>
            <p:cNvSpPr/>
            <p:nvPr/>
          </p:nvSpPr>
          <p:spPr>
            <a:xfrm>
              <a:off x="2538351" y="4332038"/>
              <a:ext cx="200644" cy="105022"/>
            </a:xfrm>
            <a:prstGeom prst="rect">
              <a:avLst/>
            </a:prstGeom>
            <a:solidFill>
              <a:srgbClr val="1CABE2">
                <a:alpha val="100000"/>
              </a:srgbClr>
            </a:solidFill>
          </p:spPr>
          <p:txBody>
            <a:bodyPr/>
            <a:lstStyle/>
            <a:p/>
          </p:txBody>
        </p:sp>
        <p:sp>
          <p:nvSpPr>
            <p:cNvPr id="46" name="rc46"/>
            <p:cNvSpPr/>
            <p:nvPr/>
          </p:nvSpPr>
          <p:spPr>
            <a:xfrm>
              <a:off x="2761289" y="4367986"/>
              <a:ext cx="200644" cy="432614"/>
            </a:xfrm>
            <a:prstGeom prst="rect">
              <a:avLst/>
            </a:prstGeom>
            <a:solidFill>
              <a:srgbClr val="80BD41">
                <a:alpha val="100000"/>
              </a:srgbClr>
            </a:solidFill>
          </p:spPr>
          <p:txBody>
            <a:bodyPr/>
            <a:lstStyle/>
            <a:p/>
          </p:txBody>
        </p:sp>
        <p:sp>
          <p:nvSpPr>
            <p:cNvPr id="47" name="rc47"/>
            <p:cNvSpPr/>
            <p:nvPr/>
          </p:nvSpPr>
          <p:spPr>
            <a:xfrm>
              <a:off x="2761289" y="3968649"/>
              <a:ext cx="200644" cy="299503"/>
            </a:xfrm>
            <a:prstGeom prst="rect">
              <a:avLst/>
            </a:prstGeom>
            <a:solidFill>
              <a:srgbClr val="0058AB">
                <a:alpha val="100000"/>
              </a:srgbClr>
            </a:solidFill>
          </p:spPr>
          <p:txBody>
            <a:bodyPr/>
            <a:lstStyle/>
            <a:p/>
          </p:txBody>
        </p:sp>
        <p:sp>
          <p:nvSpPr>
            <p:cNvPr id="48" name="rc48"/>
            <p:cNvSpPr/>
            <p:nvPr/>
          </p:nvSpPr>
          <p:spPr>
            <a:xfrm>
              <a:off x="2761289" y="4268152"/>
              <a:ext cx="200644" cy="99834"/>
            </a:xfrm>
            <a:prstGeom prst="rect">
              <a:avLst/>
            </a:prstGeom>
            <a:solidFill>
              <a:srgbClr val="1CABE2">
                <a:alpha val="100000"/>
              </a:srgbClr>
            </a:solidFill>
          </p:spPr>
          <p:txBody>
            <a:bodyPr/>
            <a:lstStyle/>
            <a:p/>
          </p:txBody>
        </p:sp>
        <p:sp>
          <p:nvSpPr>
            <p:cNvPr id="49" name="rc49"/>
            <p:cNvSpPr/>
            <p:nvPr/>
          </p:nvSpPr>
          <p:spPr>
            <a:xfrm>
              <a:off x="2984227" y="4302878"/>
              <a:ext cx="200644" cy="497723"/>
            </a:xfrm>
            <a:prstGeom prst="rect">
              <a:avLst/>
            </a:prstGeom>
            <a:solidFill>
              <a:srgbClr val="80BD41">
                <a:alpha val="100000"/>
              </a:srgbClr>
            </a:solidFill>
          </p:spPr>
          <p:txBody>
            <a:bodyPr/>
            <a:lstStyle/>
            <a:p/>
          </p:txBody>
        </p:sp>
        <p:sp>
          <p:nvSpPr>
            <p:cNvPr id="50" name="rc50"/>
            <p:cNvSpPr/>
            <p:nvPr/>
          </p:nvSpPr>
          <p:spPr>
            <a:xfrm>
              <a:off x="2984227" y="3942458"/>
              <a:ext cx="200644" cy="266023"/>
            </a:xfrm>
            <a:prstGeom prst="rect">
              <a:avLst/>
            </a:prstGeom>
            <a:solidFill>
              <a:srgbClr val="0058AB">
                <a:alpha val="100000"/>
              </a:srgbClr>
            </a:solidFill>
          </p:spPr>
          <p:txBody>
            <a:bodyPr/>
            <a:lstStyle/>
            <a:p/>
          </p:txBody>
        </p:sp>
        <p:sp>
          <p:nvSpPr>
            <p:cNvPr id="51" name="rc51"/>
            <p:cNvSpPr/>
            <p:nvPr/>
          </p:nvSpPr>
          <p:spPr>
            <a:xfrm>
              <a:off x="2984227" y="4208482"/>
              <a:ext cx="200644" cy="94395"/>
            </a:xfrm>
            <a:prstGeom prst="rect">
              <a:avLst/>
            </a:prstGeom>
            <a:solidFill>
              <a:srgbClr val="1CABE2">
                <a:alpha val="100000"/>
              </a:srgbClr>
            </a:solidFill>
          </p:spPr>
          <p:txBody>
            <a:bodyPr/>
            <a:lstStyle/>
            <a:p/>
          </p:txBody>
        </p:sp>
        <p:sp>
          <p:nvSpPr>
            <p:cNvPr id="52" name="rc52"/>
            <p:cNvSpPr/>
            <p:nvPr/>
          </p:nvSpPr>
          <p:spPr>
            <a:xfrm>
              <a:off x="3207165" y="4208142"/>
              <a:ext cx="200644" cy="592459"/>
            </a:xfrm>
            <a:prstGeom prst="rect">
              <a:avLst/>
            </a:prstGeom>
            <a:solidFill>
              <a:srgbClr val="80BD41">
                <a:alpha val="100000"/>
              </a:srgbClr>
            </a:solidFill>
          </p:spPr>
          <p:txBody>
            <a:bodyPr/>
            <a:lstStyle/>
            <a:p/>
          </p:txBody>
        </p:sp>
        <p:sp>
          <p:nvSpPr>
            <p:cNvPr id="53" name="rc53"/>
            <p:cNvSpPr/>
            <p:nvPr/>
          </p:nvSpPr>
          <p:spPr>
            <a:xfrm>
              <a:off x="3207165" y="3916333"/>
              <a:ext cx="200644" cy="212224"/>
            </a:xfrm>
            <a:prstGeom prst="rect">
              <a:avLst/>
            </a:prstGeom>
            <a:solidFill>
              <a:srgbClr val="0058AB">
                <a:alpha val="100000"/>
              </a:srgbClr>
            </a:solidFill>
          </p:spPr>
          <p:txBody>
            <a:bodyPr/>
            <a:lstStyle/>
            <a:p/>
          </p:txBody>
        </p:sp>
        <p:sp>
          <p:nvSpPr>
            <p:cNvPr id="54" name="rc54"/>
            <p:cNvSpPr/>
            <p:nvPr/>
          </p:nvSpPr>
          <p:spPr>
            <a:xfrm>
              <a:off x="3207165" y="4128558"/>
              <a:ext cx="200644" cy="79584"/>
            </a:xfrm>
            <a:prstGeom prst="rect">
              <a:avLst/>
            </a:prstGeom>
            <a:solidFill>
              <a:srgbClr val="1CABE2">
                <a:alpha val="100000"/>
              </a:srgbClr>
            </a:solidFill>
          </p:spPr>
          <p:txBody>
            <a:bodyPr/>
            <a:lstStyle/>
            <a:p/>
          </p:txBody>
        </p:sp>
        <p:sp>
          <p:nvSpPr>
            <p:cNvPr id="55" name="rc55"/>
            <p:cNvSpPr/>
            <p:nvPr/>
          </p:nvSpPr>
          <p:spPr>
            <a:xfrm>
              <a:off x="3430103" y="4153061"/>
              <a:ext cx="200644" cy="647539"/>
            </a:xfrm>
            <a:prstGeom prst="rect">
              <a:avLst/>
            </a:prstGeom>
            <a:solidFill>
              <a:srgbClr val="80BD41">
                <a:alpha val="100000"/>
              </a:srgbClr>
            </a:solidFill>
          </p:spPr>
          <p:txBody>
            <a:bodyPr/>
            <a:lstStyle/>
            <a:p/>
          </p:txBody>
        </p:sp>
        <p:sp>
          <p:nvSpPr>
            <p:cNvPr id="56" name="rc56"/>
            <p:cNvSpPr/>
            <p:nvPr/>
          </p:nvSpPr>
          <p:spPr>
            <a:xfrm>
              <a:off x="3430103" y="3888573"/>
              <a:ext cx="200644" cy="173285"/>
            </a:xfrm>
            <a:prstGeom prst="rect">
              <a:avLst/>
            </a:prstGeom>
            <a:solidFill>
              <a:srgbClr val="0058AB">
                <a:alpha val="100000"/>
              </a:srgbClr>
            </a:solidFill>
          </p:spPr>
          <p:txBody>
            <a:bodyPr/>
            <a:lstStyle/>
            <a:p/>
          </p:txBody>
        </p:sp>
        <p:sp>
          <p:nvSpPr>
            <p:cNvPr id="57" name="rc57"/>
            <p:cNvSpPr/>
            <p:nvPr/>
          </p:nvSpPr>
          <p:spPr>
            <a:xfrm>
              <a:off x="3430103" y="4061859"/>
              <a:ext cx="200644" cy="91202"/>
            </a:xfrm>
            <a:prstGeom prst="rect">
              <a:avLst/>
            </a:prstGeom>
            <a:solidFill>
              <a:srgbClr val="1CABE2">
                <a:alpha val="100000"/>
              </a:srgbClr>
            </a:solidFill>
          </p:spPr>
          <p:txBody>
            <a:bodyPr/>
            <a:lstStyle/>
            <a:p/>
          </p:txBody>
        </p:sp>
        <p:sp>
          <p:nvSpPr>
            <p:cNvPr id="58" name="rc58"/>
            <p:cNvSpPr/>
            <p:nvPr/>
          </p:nvSpPr>
          <p:spPr>
            <a:xfrm>
              <a:off x="3653041" y="4143241"/>
              <a:ext cx="200644" cy="657359"/>
            </a:xfrm>
            <a:prstGeom prst="rect">
              <a:avLst/>
            </a:prstGeom>
            <a:solidFill>
              <a:srgbClr val="80BD41">
                <a:alpha val="100000"/>
              </a:srgbClr>
            </a:solidFill>
          </p:spPr>
          <p:txBody>
            <a:bodyPr/>
            <a:lstStyle/>
            <a:p/>
          </p:txBody>
        </p:sp>
        <p:sp>
          <p:nvSpPr>
            <p:cNvPr id="59" name="rc59"/>
            <p:cNvSpPr/>
            <p:nvPr/>
          </p:nvSpPr>
          <p:spPr>
            <a:xfrm>
              <a:off x="3653041" y="3861515"/>
              <a:ext cx="200644" cy="159645"/>
            </a:xfrm>
            <a:prstGeom prst="rect">
              <a:avLst/>
            </a:prstGeom>
            <a:solidFill>
              <a:srgbClr val="0058AB">
                <a:alpha val="100000"/>
              </a:srgbClr>
            </a:solidFill>
          </p:spPr>
          <p:txBody>
            <a:bodyPr/>
            <a:lstStyle/>
            <a:p/>
          </p:txBody>
        </p:sp>
        <p:sp>
          <p:nvSpPr>
            <p:cNvPr id="60" name="rc60"/>
            <p:cNvSpPr/>
            <p:nvPr/>
          </p:nvSpPr>
          <p:spPr>
            <a:xfrm>
              <a:off x="3653041" y="4021160"/>
              <a:ext cx="200644" cy="122081"/>
            </a:xfrm>
            <a:prstGeom prst="rect">
              <a:avLst/>
            </a:prstGeom>
            <a:solidFill>
              <a:srgbClr val="1CABE2">
                <a:alpha val="100000"/>
              </a:srgbClr>
            </a:solidFill>
          </p:spPr>
          <p:txBody>
            <a:bodyPr/>
            <a:lstStyle/>
            <a:p/>
          </p:txBody>
        </p:sp>
        <p:sp>
          <p:nvSpPr>
            <p:cNvPr id="61" name="rc61"/>
            <p:cNvSpPr/>
            <p:nvPr/>
          </p:nvSpPr>
          <p:spPr>
            <a:xfrm>
              <a:off x="3875979" y="4076845"/>
              <a:ext cx="200644" cy="723755"/>
            </a:xfrm>
            <a:prstGeom prst="rect">
              <a:avLst/>
            </a:prstGeom>
            <a:solidFill>
              <a:srgbClr val="80BD41">
                <a:alpha val="100000"/>
              </a:srgbClr>
            </a:solidFill>
          </p:spPr>
          <p:txBody>
            <a:bodyPr/>
            <a:lstStyle/>
            <a:p/>
          </p:txBody>
        </p:sp>
        <p:sp>
          <p:nvSpPr>
            <p:cNvPr id="62" name="rc62"/>
            <p:cNvSpPr/>
            <p:nvPr/>
          </p:nvSpPr>
          <p:spPr>
            <a:xfrm>
              <a:off x="3875979" y="3835594"/>
              <a:ext cx="200644" cy="135101"/>
            </a:xfrm>
            <a:prstGeom prst="rect">
              <a:avLst/>
            </a:prstGeom>
            <a:solidFill>
              <a:srgbClr val="0058AB">
                <a:alpha val="100000"/>
              </a:srgbClr>
            </a:solidFill>
          </p:spPr>
          <p:txBody>
            <a:bodyPr/>
            <a:lstStyle/>
            <a:p/>
          </p:txBody>
        </p:sp>
        <p:sp>
          <p:nvSpPr>
            <p:cNvPr id="63" name="rc63"/>
            <p:cNvSpPr/>
            <p:nvPr/>
          </p:nvSpPr>
          <p:spPr>
            <a:xfrm>
              <a:off x="3875979" y="3970695"/>
              <a:ext cx="200644" cy="106150"/>
            </a:xfrm>
            <a:prstGeom prst="rect">
              <a:avLst/>
            </a:prstGeom>
            <a:solidFill>
              <a:srgbClr val="1CABE2">
                <a:alpha val="100000"/>
              </a:srgbClr>
            </a:solidFill>
          </p:spPr>
          <p:txBody>
            <a:bodyPr/>
            <a:lstStyle/>
            <a:p/>
          </p:txBody>
        </p:sp>
        <p:sp>
          <p:nvSpPr>
            <p:cNvPr id="64" name="rc64"/>
            <p:cNvSpPr/>
            <p:nvPr/>
          </p:nvSpPr>
          <p:spPr>
            <a:xfrm>
              <a:off x="4098916" y="4077681"/>
              <a:ext cx="200644" cy="722919"/>
            </a:xfrm>
            <a:prstGeom prst="rect">
              <a:avLst/>
            </a:prstGeom>
            <a:solidFill>
              <a:srgbClr val="80BD41">
                <a:alpha val="100000"/>
              </a:srgbClr>
            </a:solidFill>
          </p:spPr>
          <p:txBody>
            <a:bodyPr/>
            <a:lstStyle/>
            <a:p/>
          </p:txBody>
        </p:sp>
        <p:sp>
          <p:nvSpPr>
            <p:cNvPr id="65" name="rc65"/>
            <p:cNvSpPr/>
            <p:nvPr/>
          </p:nvSpPr>
          <p:spPr>
            <a:xfrm>
              <a:off x="4098916" y="3810299"/>
              <a:ext cx="200644" cy="128739"/>
            </a:xfrm>
            <a:prstGeom prst="rect">
              <a:avLst/>
            </a:prstGeom>
            <a:solidFill>
              <a:srgbClr val="0058AB">
                <a:alpha val="100000"/>
              </a:srgbClr>
            </a:solidFill>
          </p:spPr>
          <p:txBody>
            <a:bodyPr/>
            <a:lstStyle/>
            <a:p/>
          </p:txBody>
        </p:sp>
        <p:sp>
          <p:nvSpPr>
            <p:cNvPr id="66" name="rc66"/>
            <p:cNvSpPr/>
            <p:nvPr/>
          </p:nvSpPr>
          <p:spPr>
            <a:xfrm>
              <a:off x="4098916" y="3939039"/>
              <a:ext cx="200644" cy="138642"/>
            </a:xfrm>
            <a:prstGeom prst="rect">
              <a:avLst/>
            </a:prstGeom>
            <a:solidFill>
              <a:srgbClr val="1CABE2">
                <a:alpha val="100000"/>
              </a:srgbClr>
            </a:solidFill>
          </p:spPr>
          <p:txBody>
            <a:bodyPr/>
            <a:lstStyle/>
            <a:p/>
          </p:txBody>
        </p:sp>
        <p:sp>
          <p:nvSpPr>
            <p:cNvPr id="67" name="rc67"/>
            <p:cNvSpPr/>
            <p:nvPr/>
          </p:nvSpPr>
          <p:spPr>
            <a:xfrm>
              <a:off x="4321854" y="4035775"/>
              <a:ext cx="200644" cy="764826"/>
            </a:xfrm>
            <a:prstGeom prst="rect">
              <a:avLst/>
            </a:prstGeom>
            <a:solidFill>
              <a:srgbClr val="80BD41">
                <a:alpha val="100000"/>
              </a:srgbClr>
            </a:solidFill>
          </p:spPr>
          <p:txBody>
            <a:bodyPr/>
            <a:lstStyle/>
            <a:p/>
          </p:txBody>
        </p:sp>
        <p:sp>
          <p:nvSpPr>
            <p:cNvPr id="68" name="rc68"/>
            <p:cNvSpPr/>
            <p:nvPr/>
          </p:nvSpPr>
          <p:spPr>
            <a:xfrm>
              <a:off x="4321854" y="3780832"/>
              <a:ext cx="200644" cy="112174"/>
            </a:xfrm>
            <a:prstGeom prst="rect">
              <a:avLst/>
            </a:prstGeom>
            <a:solidFill>
              <a:srgbClr val="0058AB">
                <a:alpha val="100000"/>
              </a:srgbClr>
            </a:solidFill>
          </p:spPr>
          <p:txBody>
            <a:bodyPr/>
            <a:lstStyle/>
            <a:p/>
          </p:txBody>
        </p:sp>
        <p:sp>
          <p:nvSpPr>
            <p:cNvPr id="69" name="rc69"/>
            <p:cNvSpPr/>
            <p:nvPr/>
          </p:nvSpPr>
          <p:spPr>
            <a:xfrm>
              <a:off x="4321854" y="3893007"/>
              <a:ext cx="200644" cy="142767"/>
            </a:xfrm>
            <a:prstGeom prst="rect">
              <a:avLst/>
            </a:prstGeom>
            <a:solidFill>
              <a:srgbClr val="1CABE2">
                <a:alpha val="100000"/>
              </a:srgbClr>
            </a:solidFill>
          </p:spPr>
          <p:txBody>
            <a:bodyPr/>
            <a:lstStyle/>
            <a:p/>
          </p:txBody>
        </p:sp>
        <p:sp>
          <p:nvSpPr>
            <p:cNvPr id="70" name="rc70"/>
            <p:cNvSpPr/>
            <p:nvPr/>
          </p:nvSpPr>
          <p:spPr>
            <a:xfrm>
              <a:off x="4544792" y="3943427"/>
              <a:ext cx="200644" cy="857174"/>
            </a:xfrm>
            <a:prstGeom prst="rect">
              <a:avLst/>
            </a:prstGeom>
            <a:solidFill>
              <a:srgbClr val="80BD41">
                <a:alpha val="100000"/>
              </a:srgbClr>
            </a:solidFill>
          </p:spPr>
          <p:txBody>
            <a:bodyPr/>
            <a:lstStyle/>
            <a:p/>
          </p:txBody>
        </p:sp>
        <p:sp>
          <p:nvSpPr>
            <p:cNvPr id="71" name="rc71"/>
            <p:cNvSpPr/>
            <p:nvPr/>
          </p:nvSpPr>
          <p:spPr>
            <a:xfrm>
              <a:off x="4544792" y="3755267"/>
              <a:ext cx="200644" cy="52267"/>
            </a:xfrm>
            <a:prstGeom prst="rect">
              <a:avLst/>
            </a:prstGeom>
            <a:solidFill>
              <a:srgbClr val="0058AB">
                <a:alpha val="100000"/>
              </a:srgbClr>
            </a:solidFill>
          </p:spPr>
          <p:txBody>
            <a:bodyPr/>
            <a:lstStyle/>
            <a:p/>
          </p:txBody>
        </p:sp>
        <p:sp>
          <p:nvSpPr>
            <p:cNvPr id="72" name="rc72"/>
            <p:cNvSpPr/>
            <p:nvPr/>
          </p:nvSpPr>
          <p:spPr>
            <a:xfrm>
              <a:off x="4544792" y="3807534"/>
              <a:ext cx="200644" cy="135893"/>
            </a:xfrm>
            <a:prstGeom prst="rect">
              <a:avLst/>
            </a:prstGeom>
            <a:solidFill>
              <a:srgbClr val="1CABE2">
                <a:alpha val="100000"/>
              </a:srgbClr>
            </a:solidFill>
          </p:spPr>
          <p:txBody>
            <a:bodyPr/>
            <a:lstStyle/>
            <a:p/>
          </p:txBody>
        </p:sp>
        <p:sp>
          <p:nvSpPr>
            <p:cNvPr id="73" name="rc73"/>
            <p:cNvSpPr/>
            <p:nvPr/>
          </p:nvSpPr>
          <p:spPr>
            <a:xfrm>
              <a:off x="4767730" y="3901184"/>
              <a:ext cx="200644" cy="899416"/>
            </a:xfrm>
            <a:prstGeom prst="rect">
              <a:avLst/>
            </a:prstGeom>
            <a:solidFill>
              <a:srgbClr val="80BD41">
                <a:alpha val="100000"/>
              </a:srgbClr>
            </a:solidFill>
          </p:spPr>
          <p:txBody>
            <a:bodyPr/>
            <a:lstStyle/>
            <a:p/>
          </p:txBody>
        </p:sp>
        <p:sp>
          <p:nvSpPr>
            <p:cNvPr id="74" name="rc74"/>
            <p:cNvSpPr/>
            <p:nvPr/>
          </p:nvSpPr>
          <p:spPr>
            <a:xfrm>
              <a:off x="4767730" y="3729867"/>
              <a:ext cx="200644" cy="74951"/>
            </a:xfrm>
            <a:prstGeom prst="rect">
              <a:avLst/>
            </a:prstGeom>
            <a:solidFill>
              <a:srgbClr val="0058AB">
                <a:alpha val="100000"/>
              </a:srgbClr>
            </a:solidFill>
          </p:spPr>
          <p:txBody>
            <a:bodyPr/>
            <a:lstStyle/>
            <a:p/>
          </p:txBody>
        </p:sp>
        <p:sp>
          <p:nvSpPr>
            <p:cNvPr id="75" name="rc75"/>
            <p:cNvSpPr/>
            <p:nvPr/>
          </p:nvSpPr>
          <p:spPr>
            <a:xfrm>
              <a:off x="4767730" y="3804819"/>
              <a:ext cx="200644" cy="96365"/>
            </a:xfrm>
            <a:prstGeom prst="rect">
              <a:avLst/>
            </a:prstGeom>
            <a:solidFill>
              <a:srgbClr val="1CABE2">
                <a:alpha val="100000"/>
              </a:srgbClr>
            </a:solidFill>
          </p:spPr>
          <p:txBody>
            <a:bodyPr/>
            <a:lstStyle/>
            <a:p/>
          </p:txBody>
        </p:sp>
        <p:sp>
          <p:nvSpPr>
            <p:cNvPr id="76" name="rc76"/>
            <p:cNvSpPr/>
            <p:nvPr/>
          </p:nvSpPr>
          <p:spPr>
            <a:xfrm>
              <a:off x="4990668" y="3924949"/>
              <a:ext cx="200644" cy="875651"/>
            </a:xfrm>
            <a:prstGeom prst="rect">
              <a:avLst/>
            </a:prstGeom>
            <a:solidFill>
              <a:srgbClr val="80BD41">
                <a:alpha val="100000"/>
              </a:srgbClr>
            </a:solidFill>
          </p:spPr>
          <p:txBody>
            <a:bodyPr/>
            <a:lstStyle/>
            <a:p/>
          </p:txBody>
        </p:sp>
        <p:sp>
          <p:nvSpPr>
            <p:cNvPr id="77" name="rc77"/>
            <p:cNvSpPr/>
            <p:nvPr/>
          </p:nvSpPr>
          <p:spPr>
            <a:xfrm>
              <a:off x="4990668" y="3706037"/>
              <a:ext cx="200644" cy="87565"/>
            </a:xfrm>
            <a:prstGeom prst="rect">
              <a:avLst/>
            </a:prstGeom>
            <a:solidFill>
              <a:srgbClr val="0058AB">
                <a:alpha val="100000"/>
              </a:srgbClr>
            </a:solidFill>
          </p:spPr>
          <p:txBody>
            <a:bodyPr/>
            <a:lstStyle/>
            <a:p/>
          </p:txBody>
        </p:sp>
        <p:sp>
          <p:nvSpPr>
            <p:cNvPr id="78" name="rc78"/>
            <p:cNvSpPr/>
            <p:nvPr/>
          </p:nvSpPr>
          <p:spPr>
            <a:xfrm>
              <a:off x="4990668" y="3793602"/>
              <a:ext cx="200644" cy="131347"/>
            </a:xfrm>
            <a:prstGeom prst="rect">
              <a:avLst/>
            </a:prstGeom>
            <a:solidFill>
              <a:srgbClr val="1CABE2">
                <a:alpha val="100000"/>
              </a:srgbClr>
            </a:solidFill>
          </p:spPr>
          <p:txBody>
            <a:bodyPr/>
            <a:lstStyle/>
            <a:p/>
          </p:txBody>
        </p:sp>
        <p:sp>
          <p:nvSpPr>
            <p:cNvPr id="79" name="rc79"/>
            <p:cNvSpPr/>
            <p:nvPr/>
          </p:nvSpPr>
          <p:spPr>
            <a:xfrm>
              <a:off x="5213606" y="3853541"/>
              <a:ext cx="200644" cy="947059"/>
            </a:xfrm>
            <a:prstGeom prst="rect">
              <a:avLst/>
            </a:prstGeom>
            <a:solidFill>
              <a:srgbClr val="80BD41">
                <a:alpha val="100000"/>
              </a:srgbClr>
            </a:solidFill>
          </p:spPr>
          <p:txBody>
            <a:bodyPr/>
            <a:lstStyle/>
            <a:p/>
          </p:txBody>
        </p:sp>
        <p:sp>
          <p:nvSpPr>
            <p:cNvPr id="80" name="rc80"/>
            <p:cNvSpPr/>
            <p:nvPr/>
          </p:nvSpPr>
          <p:spPr>
            <a:xfrm>
              <a:off x="5213606" y="3686413"/>
              <a:ext cx="200644" cy="55709"/>
            </a:xfrm>
            <a:prstGeom prst="rect">
              <a:avLst/>
            </a:prstGeom>
            <a:solidFill>
              <a:srgbClr val="0058AB">
                <a:alpha val="100000"/>
              </a:srgbClr>
            </a:solidFill>
          </p:spPr>
          <p:txBody>
            <a:bodyPr/>
            <a:lstStyle/>
            <a:p/>
          </p:txBody>
        </p:sp>
        <p:sp>
          <p:nvSpPr>
            <p:cNvPr id="81" name="rc81"/>
            <p:cNvSpPr/>
            <p:nvPr/>
          </p:nvSpPr>
          <p:spPr>
            <a:xfrm>
              <a:off x="5213606" y="3742122"/>
              <a:ext cx="200644" cy="111419"/>
            </a:xfrm>
            <a:prstGeom prst="rect">
              <a:avLst/>
            </a:prstGeom>
            <a:solidFill>
              <a:srgbClr val="1CABE2">
                <a:alpha val="100000"/>
              </a:srgbClr>
            </a:solidFill>
          </p:spPr>
          <p:txBody>
            <a:bodyPr/>
            <a:lstStyle/>
            <a:p/>
          </p:txBody>
        </p:sp>
        <p:sp>
          <p:nvSpPr>
            <p:cNvPr id="82" name="rc82"/>
            <p:cNvSpPr/>
            <p:nvPr/>
          </p:nvSpPr>
          <p:spPr>
            <a:xfrm>
              <a:off x="5436544" y="3906907"/>
              <a:ext cx="200644" cy="893693"/>
            </a:xfrm>
            <a:prstGeom prst="rect">
              <a:avLst/>
            </a:prstGeom>
            <a:solidFill>
              <a:srgbClr val="80BD41">
                <a:alpha val="100000"/>
              </a:srgbClr>
            </a:solidFill>
          </p:spPr>
          <p:txBody>
            <a:bodyPr/>
            <a:lstStyle/>
            <a:p/>
          </p:txBody>
        </p:sp>
        <p:sp>
          <p:nvSpPr>
            <p:cNvPr id="83" name="rc83"/>
            <p:cNvSpPr/>
            <p:nvPr/>
          </p:nvSpPr>
          <p:spPr>
            <a:xfrm>
              <a:off x="5436544" y="3669343"/>
              <a:ext cx="200644" cy="101813"/>
            </a:xfrm>
            <a:prstGeom prst="rect">
              <a:avLst/>
            </a:prstGeom>
            <a:solidFill>
              <a:srgbClr val="0058AB">
                <a:alpha val="100000"/>
              </a:srgbClr>
            </a:solidFill>
          </p:spPr>
          <p:txBody>
            <a:bodyPr/>
            <a:lstStyle/>
            <a:p/>
          </p:txBody>
        </p:sp>
        <p:sp>
          <p:nvSpPr>
            <p:cNvPr id="84" name="rc84"/>
            <p:cNvSpPr/>
            <p:nvPr/>
          </p:nvSpPr>
          <p:spPr>
            <a:xfrm>
              <a:off x="5436544" y="3771156"/>
              <a:ext cx="200644" cy="135751"/>
            </a:xfrm>
            <a:prstGeom prst="rect">
              <a:avLst/>
            </a:prstGeom>
            <a:solidFill>
              <a:srgbClr val="1CABE2">
                <a:alpha val="100000"/>
              </a:srgbClr>
            </a:solidFill>
          </p:spPr>
          <p:txBody>
            <a:bodyPr/>
            <a:lstStyle/>
            <a:p/>
          </p:txBody>
        </p:sp>
        <p:sp>
          <p:nvSpPr>
            <p:cNvPr id="85" name="rc85"/>
            <p:cNvSpPr/>
            <p:nvPr/>
          </p:nvSpPr>
          <p:spPr>
            <a:xfrm>
              <a:off x="5659482" y="3870083"/>
              <a:ext cx="200644" cy="930518"/>
            </a:xfrm>
            <a:prstGeom prst="rect">
              <a:avLst/>
            </a:prstGeom>
            <a:solidFill>
              <a:srgbClr val="80BD41">
                <a:alpha val="100000"/>
              </a:srgbClr>
            </a:solidFill>
          </p:spPr>
          <p:txBody>
            <a:bodyPr/>
            <a:lstStyle/>
            <a:p/>
          </p:txBody>
        </p:sp>
        <p:sp>
          <p:nvSpPr>
            <p:cNvPr id="86" name="rc86"/>
            <p:cNvSpPr/>
            <p:nvPr/>
          </p:nvSpPr>
          <p:spPr>
            <a:xfrm>
              <a:off x="5659482" y="3651813"/>
              <a:ext cx="200644" cy="91903"/>
            </a:xfrm>
            <a:prstGeom prst="rect">
              <a:avLst/>
            </a:prstGeom>
            <a:solidFill>
              <a:srgbClr val="0058AB">
                <a:alpha val="100000"/>
              </a:srgbClr>
            </a:solidFill>
          </p:spPr>
          <p:txBody>
            <a:bodyPr/>
            <a:lstStyle/>
            <a:p/>
          </p:txBody>
        </p:sp>
        <p:sp>
          <p:nvSpPr>
            <p:cNvPr id="87" name="rc87"/>
            <p:cNvSpPr/>
            <p:nvPr/>
          </p:nvSpPr>
          <p:spPr>
            <a:xfrm>
              <a:off x="5659482" y="3743716"/>
              <a:ext cx="200644" cy="126366"/>
            </a:xfrm>
            <a:prstGeom prst="rect">
              <a:avLst/>
            </a:prstGeom>
            <a:solidFill>
              <a:srgbClr val="1CABE2">
                <a:alpha val="100000"/>
              </a:srgbClr>
            </a:solidFill>
          </p:spPr>
          <p:txBody>
            <a:bodyPr/>
            <a:lstStyle/>
            <a:p/>
          </p:txBody>
        </p:sp>
        <p:sp>
          <p:nvSpPr>
            <p:cNvPr id="88" name="rc88"/>
            <p:cNvSpPr/>
            <p:nvPr/>
          </p:nvSpPr>
          <p:spPr>
            <a:xfrm>
              <a:off x="5882419" y="3855505"/>
              <a:ext cx="200644" cy="945095"/>
            </a:xfrm>
            <a:prstGeom prst="rect">
              <a:avLst/>
            </a:prstGeom>
            <a:solidFill>
              <a:srgbClr val="80BD41">
                <a:alpha val="100000"/>
              </a:srgbClr>
            </a:solidFill>
          </p:spPr>
          <p:txBody>
            <a:bodyPr/>
            <a:lstStyle/>
            <a:p/>
          </p:txBody>
        </p:sp>
        <p:sp>
          <p:nvSpPr>
            <p:cNvPr id="89" name="rc89"/>
            <p:cNvSpPr/>
            <p:nvPr/>
          </p:nvSpPr>
          <p:spPr>
            <a:xfrm>
              <a:off x="5882419" y="3633816"/>
              <a:ext cx="200644" cy="81674"/>
            </a:xfrm>
            <a:prstGeom prst="rect">
              <a:avLst/>
            </a:prstGeom>
            <a:solidFill>
              <a:srgbClr val="0058AB">
                <a:alpha val="100000"/>
              </a:srgbClr>
            </a:solidFill>
          </p:spPr>
          <p:txBody>
            <a:bodyPr/>
            <a:lstStyle/>
            <a:p/>
          </p:txBody>
        </p:sp>
        <p:sp>
          <p:nvSpPr>
            <p:cNvPr id="90" name="rc90"/>
            <p:cNvSpPr/>
            <p:nvPr/>
          </p:nvSpPr>
          <p:spPr>
            <a:xfrm>
              <a:off x="5882419" y="3715490"/>
              <a:ext cx="200644" cy="140014"/>
            </a:xfrm>
            <a:prstGeom prst="rect">
              <a:avLst/>
            </a:prstGeom>
            <a:solidFill>
              <a:srgbClr val="1CABE2">
                <a:alpha val="100000"/>
              </a:srgbClr>
            </a:solidFill>
          </p:spPr>
          <p:txBody>
            <a:bodyPr/>
            <a:lstStyle/>
            <a:p/>
          </p:txBody>
        </p:sp>
        <p:sp>
          <p:nvSpPr>
            <p:cNvPr id="91" name="rc91"/>
            <p:cNvSpPr/>
            <p:nvPr/>
          </p:nvSpPr>
          <p:spPr>
            <a:xfrm>
              <a:off x="6105357" y="3827338"/>
              <a:ext cx="200644" cy="973263"/>
            </a:xfrm>
            <a:prstGeom prst="rect">
              <a:avLst/>
            </a:prstGeom>
            <a:solidFill>
              <a:srgbClr val="80BD41">
                <a:alpha val="100000"/>
              </a:srgbClr>
            </a:solidFill>
          </p:spPr>
          <p:txBody>
            <a:bodyPr/>
            <a:lstStyle/>
            <a:p/>
          </p:txBody>
        </p:sp>
        <p:sp>
          <p:nvSpPr>
            <p:cNvPr id="92" name="rc92"/>
            <p:cNvSpPr/>
            <p:nvPr/>
          </p:nvSpPr>
          <p:spPr>
            <a:xfrm>
              <a:off x="6105357" y="3613694"/>
              <a:ext cx="200644" cy="71214"/>
            </a:xfrm>
            <a:prstGeom prst="rect">
              <a:avLst/>
            </a:prstGeom>
            <a:solidFill>
              <a:srgbClr val="0058AB">
                <a:alpha val="100000"/>
              </a:srgbClr>
            </a:solidFill>
          </p:spPr>
          <p:txBody>
            <a:bodyPr/>
            <a:lstStyle/>
            <a:p/>
          </p:txBody>
        </p:sp>
        <p:sp>
          <p:nvSpPr>
            <p:cNvPr id="93" name="rc93"/>
            <p:cNvSpPr/>
            <p:nvPr/>
          </p:nvSpPr>
          <p:spPr>
            <a:xfrm>
              <a:off x="6105357" y="3684909"/>
              <a:ext cx="200644" cy="142429"/>
            </a:xfrm>
            <a:prstGeom prst="rect">
              <a:avLst/>
            </a:prstGeom>
            <a:solidFill>
              <a:srgbClr val="1CABE2">
                <a:alpha val="100000"/>
              </a:srgbClr>
            </a:solidFill>
          </p:spPr>
          <p:txBody>
            <a:bodyPr/>
            <a:lstStyle/>
            <a:p/>
          </p:txBody>
        </p:sp>
        <p:sp>
          <p:nvSpPr>
            <p:cNvPr id="94" name="rc94"/>
            <p:cNvSpPr/>
            <p:nvPr/>
          </p:nvSpPr>
          <p:spPr>
            <a:xfrm>
              <a:off x="6328295" y="3769781"/>
              <a:ext cx="200644" cy="1030820"/>
            </a:xfrm>
            <a:prstGeom prst="rect">
              <a:avLst/>
            </a:prstGeom>
            <a:solidFill>
              <a:srgbClr val="80BD41">
                <a:alpha val="100000"/>
              </a:srgbClr>
            </a:solidFill>
          </p:spPr>
          <p:txBody>
            <a:bodyPr/>
            <a:lstStyle/>
            <a:p/>
          </p:txBody>
        </p:sp>
        <p:sp>
          <p:nvSpPr>
            <p:cNvPr id="95" name="rc95"/>
            <p:cNvSpPr/>
            <p:nvPr/>
          </p:nvSpPr>
          <p:spPr>
            <a:xfrm>
              <a:off x="6328295" y="3573435"/>
              <a:ext cx="200644" cy="49086"/>
            </a:xfrm>
            <a:prstGeom prst="rect">
              <a:avLst/>
            </a:prstGeom>
            <a:solidFill>
              <a:srgbClr val="0058AB">
                <a:alpha val="100000"/>
              </a:srgbClr>
            </a:solidFill>
          </p:spPr>
          <p:txBody>
            <a:bodyPr/>
            <a:lstStyle/>
            <a:p/>
          </p:txBody>
        </p:sp>
        <p:sp>
          <p:nvSpPr>
            <p:cNvPr id="96" name="rc96"/>
            <p:cNvSpPr/>
            <p:nvPr/>
          </p:nvSpPr>
          <p:spPr>
            <a:xfrm>
              <a:off x="6328295" y="3622521"/>
              <a:ext cx="200644" cy="147260"/>
            </a:xfrm>
            <a:prstGeom prst="rect">
              <a:avLst/>
            </a:prstGeom>
            <a:solidFill>
              <a:srgbClr val="1CABE2">
                <a:alpha val="100000"/>
              </a:srgbClr>
            </a:solidFill>
          </p:spPr>
          <p:txBody>
            <a:bodyPr/>
            <a:lstStyle/>
            <a:p/>
          </p:txBody>
        </p:sp>
        <p:sp>
          <p:nvSpPr>
            <p:cNvPr id="97" name="rc97"/>
            <p:cNvSpPr/>
            <p:nvPr/>
          </p:nvSpPr>
          <p:spPr>
            <a:xfrm>
              <a:off x="6551233" y="3723587"/>
              <a:ext cx="200644" cy="1077013"/>
            </a:xfrm>
            <a:prstGeom prst="rect">
              <a:avLst/>
            </a:prstGeom>
            <a:solidFill>
              <a:srgbClr val="80BD41">
                <a:alpha val="100000"/>
              </a:srgbClr>
            </a:solidFill>
          </p:spPr>
          <p:txBody>
            <a:bodyPr/>
            <a:lstStyle/>
            <a:p/>
          </p:txBody>
        </p:sp>
        <p:sp>
          <p:nvSpPr>
            <p:cNvPr id="98" name="rc98"/>
            <p:cNvSpPr/>
            <p:nvPr/>
          </p:nvSpPr>
          <p:spPr>
            <a:xfrm>
              <a:off x="6551233" y="3533526"/>
              <a:ext cx="200644" cy="76024"/>
            </a:xfrm>
            <a:prstGeom prst="rect">
              <a:avLst/>
            </a:prstGeom>
            <a:solidFill>
              <a:srgbClr val="0058AB">
                <a:alpha val="100000"/>
              </a:srgbClr>
            </a:solidFill>
          </p:spPr>
          <p:txBody>
            <a:bodyPr/>
            <a:lstStyle/>
            <a:p/>
          </p:txBody>
        </p:sp>
        <p:sp>
          <p:nvSpPr>
            <p:cNvPr id="99" name="rc99"/>
            <p:cNvSpPr/>
            <p:nvPr/>
          </p:nvSpPr>
          <p:spPr>
            <a:xfrm>
              <a:off x="6551233" y="3609551"/>
              <a:ext cx="200644" cy="114036"/>
            </a:xfrm>
            <a:prstGeom prst="rect">
              <a:avLst/>
            </a:prstGeom>
            <a:solidFill>
              <a:srgbClr val="1CABE2">
                <a:alpha val="100000"/>
              </a:srgbClr>
            </a:solidFill>
          </p:spPr>
          <p:txBody>
            <a:bodyPr/>
            <a:lstStyle/>
            <a:p/>
          </p:txBody>
        </p:sp>
        <p:sp>
          <p:nvSpPr>
            <p:cNvPr id="100" name="rc100"/>
            <p:cNvSpPr/>
            <p:nvPr/>
          </p:nvSpPr>
          <p:spPr>
            <a:xfrm>
              <a:off x="6774171" y="3686347"/>
              <a:ext cx="200644" cy="1114254"/>
            </a:xfrm>
            <a:prstGeom prst="rect">
              <a:avLst/>
            </a:prstGeom>
            <a:solidFill>
              <a:srgbClr val="80BD41">
                <a:alpha val="100000"/>
              </a:srgbClr>
            </a:solidFill>
          </p:spPr>
          <p:txBody>
            <a:bodyPr/>
            <a:lstStyle/>
            <a:p/>
          </p:txBody>
        </p:sp>
        <p:sp>
          <p:nvSpPr>
            <p:cNvPr id="101" name="rc101"/>
            <p:cNvSpPr/>
            <p:nvPr/>
          </p:nvSpPr>
          <p:spPr>
            <a:xfrm>
              <a:off x="6774171" y="3504957"/>
              <a:ext cx="200644" cy="64782"/>
            </a:xfrm>
            <a:prstGeom prst="rect">
              <a:avLst/>
            </a:prstGeom>
            <a:solidFill>
              <a:srgbClr val="0058AB">
                <a:alpha val="100000"/>
              </a:srgbClr>
            </a:solidFill>
          </p:spPr>
          <p:txBody>
            <a:bodyPr/>
            <a:lstStyle/>
            <a:p/>
          </p:txBody>
        </p:sp>
        <p:sp>
          <p:nvSpPr>
            <p:cNvPr id="102" name="rc102"/>
            <p:cNvSpPr/>
            <p:nvPr/>
          </p:nvSpPr>
          <p:spPr>
            <a:xfrm>
              <a:off x="6774171" y="3569739"/>
              <a:ext cx="200644" cy="116607"/>
            </a:xfrm>
            <a:prstGeom prst="rect">
              <a:avLst/>
            </a:prstGeom>
            <a:solidFill>
              <a:srgbClr val="1CABE2">
                <a:alpha val="100000"/>
              </a:srgbClr>
            </a:solidFill>
          </p:spPr>
          <p:txBody>
            <a:bodyPr/>
            <a:lstStyle/>
            <a:p/>
          </p:txBody>
        </p:sp>
        <p:sp>
          <p:nvSpPr>
            <p:cNvPr id="103" name="rc103"/>
            <p:cNvSpPr/>
            <p:nvPr/>
          </p:nvSpPr>
          <p:spPr>
            <a:xfrm>
              <a:off x="6997109" y="3653970"/>
              <a:ext cx="200644" cy="1146630"/>
            </a:xfrm>
            <a:prstGeom prst="rect">
              <a:avLst/>
            </a:prstGeom>
            <a:solidFill>
              <a:srgbClr val="80BD41">
                <a:alpha val="100000"/>
              </a:srgbClr>
            </a:solidFill>
          </p:spPr>
          <p:txBody>
            <a:bodyPr/>
            <a:lstStyle/>
            <a:p/>
          </p:txBody>
        </p:sp>
        <p:sp>
          <p:nvSpPr>
            <p:cNvPr id="104" name="rc104"/>
            <p:cNvSpPr/>
            <p:nvPr/>
          </p:nvSpPr>
          <p:spPr>
            <a:xfrm>
              <a:off x="6997109" y="3482635"/>
              <a:ext cx="200644" cy="65898"/>
            </a:xfrm>
            <a:prstGeom prst="rect">
              <a:avLst/>
            </a:prstGeom>
            <a:solidFill>
              <a:srgbClr val="0058AB">
                <a:alpha val="100000"/>
              </a:srgbClr>
            </a:solidFill>
          </p:spPr>
          <p:txBody>
            <a:bodyPr/>
            <a:lstStyle/>
            <a:p/>
          </p:txBody>
        </p:sp>
        <p:sp>
          <p:nvSpPr>
            <p:cNvPr id="105" name="rc105"/>
            <p:cNvSpPr/>
            <p:nvPr/>
          </p:nvSpPr>
          <p:spPr>
            <a:xfrm>
              <a:off x="6997109" y="3548533"/>
              <a:ext cx="200644" cy="105437"/>
            </a:xfrm>
            <a:prstGeom prst="rect">
              <a:avLst/>
            </a:prstGeom>
            <a:solidFill>
              <a:srgbClr val="1CABE2">
                <a:alpha val="100000"/>
              </a:srgbClr>
            </a:solidFill>
          </p:spPr>
          <p:txBody>
            <a:bodyPr/>
            <a:lstStyle/>
            <a:p/>
          </p:txBody>
        </p:sp>
        <p:sp>
          <p:nvSpPr>
            <p:cNvPr id="106" name="rc106"/>
            <p:cNvSpPr/>
            <p:nvPr/>
          </p:nvSpPr>
          <p:spPr>
            <a:xfrm>
              <a:off x="7220047" y="3459822"/>
              <a:ext cx="200644" cy="61313"/>
            </a:xfrm>
            <a:prstGeom prst="rect">
              <a:avLst/>
            </a:prstGeom>
            <a:solidFill>
              <a:srgbClr val="F26A21">
                <a:alpha val="100000"/>
              </a:srgbClr>
            </a:solidFill>
          </p:spPr>
          <p:txBody>
            <a:bodyPr/>
            <a:lstStyle/>
            <a:p/>
          </p:txBody>
        </p:sp>
        <p:sp>
          <p:nvSpPr>
            <p:cNvPr id="107" name="rc107"/>
            <p:cNvSpPr/>
            <p:nvPr/>
          </p:nvSpPr>
          <p:spPr>
            <a:xfrm>
              <a:off x="7220047" y="3521136"/>
              <a:ext cx="200644" cy="1279465"/>
            </a:xfrm>
            <a:prstGeom prst="rect">
              <a:avLst/>
            </a:prstGeom>
            <a:solidFill>
              <a:srgbClr val="FFC20E">
                <a:alpha val="100000"/>
              </a:srgbClr>
            </a:solidFill>
          </p:spPr>
          <p:txBody>
            <a:bodyPr/>
            <a:lstStyle/>
            <a:p/>
          </p:txBody>
        </p:sp>
        <p:sp>
          <p:nvSpPr>
            <p:cNvPr id="108" name="rc108"/>
            <p:cNvSpPr/>
            <p:nvPr/>
          </p:nvSpPr>
          <p:spPr>
            <a:xfrm>
              <a:off x="7442985" y="3440377"/>
              <a:ext cx="200644" cy="57048"/>
            </a:xfrm>
            <a:prstGeom prst="rect">
              <a:avLst/>
            </a:prstGeom>
            <a:solidFill>
              <a:srgbClr val="F26A21">
                <a:alpha val="100000"/>
              </a:srgbClr>
            </a:solidFill>
          </p:spPr>
          <p:txBody>
            <a:bodyPr/>
            <a:lstStyle/>
            <a:p/>
          </p:txBody>
        </p:sp>
        <p:sp>
          <p:nvSpPr>
            <p:cNvPr id="109" name="rc109"/>
            <p:cNvSpPr/>
            <p:nvPr/>
          </p:nvSpPr>
          <p:spPr>
            <a:xfrm>
              <a:off x="7442985" y="3497425"/>
              <a:ext cx="200644" cy="1303176"/>
            </a:xfrm>
            <a:prstGeom prst="rect">
              <a:avLst/>
            </a:prstGeom>
            <a:solidFill>
              <a:srgbClr val="FFC20E">
                <a:alpha val="100000"/>
              </a:srgbClr>
            </a:solidFill>
          </p:spPr>
          <p:txBody>
            <a:bodyPr/>
            <a:lstStyle/>
            <a:p/>
          </p:txBody>
        </p:sp>
        <p:sp>
          <p:nvSpPr>
            <p:cNvPr id="110" name="rc110"/>
            <p:cNvSpPr/>
            <p:nvPr/>
          </p:nvSpPr>
          <p:spPr>
            <a:xfrm>
              <a:off x="7665922" y="3421513"/>
              <a:ext cx="200644" cy="53079"/>
            </a:xfrm>
            <a:prstGeom prst="rect">
              <a:avLst/>
            </a:prstGeom>
            <a:solidFill>
              <a:srgbClr val="F26A21">
                <a:alpha val="100000"/>
              </a:srgbClr>
            </a:solidFill>
          </p:spPr>
          <p:txBody>
            <a:bodyPr/>
            <a:lstStyle/>
            <a:p/>
          </p:txBody>
        </p:sp>
        <p:sp>
          <p:nvSpPr>
            <p:cNvPr id="111" name="rc111"/>
            <p:cNvSpPr/>
            <p:nvPr/>
          </p:nvSpPr>
          <p:spPr>
            <a:xfrm>
              <a:off x="7665922" y="3474593"/>
              <a:ext cx="200644" cy="1326008"/>
            </a:xfrm>
            <a:prstGeom prst="rect">
              <a:avLst/>
            </a:prstGeom>
            <a:solidFill>
              <a:srgbClr val="FFC20E">
                <a:alpha val="100000"/>
              </a:srgbClr>
            </a:solidFill>
          </p:spPr>
          <p:txBody>
            <a:bodyPr/>
            <a:lstStyle/>
            <a:p/>
          </p:txBody>
        </p:sp>
        <p:sp>
          <p:nvSpPr>
            <p:cNvPr id="112" name="rc112"/>
            <p:cNvSpPr/>
            <p:nvPr/>
          </p:nvSpPr>
          <p:spPr>
            <a:xfrm>
              <a:off x="7888860" y="3399993"/>
              <a:ext cx="200644" cy="49387"/>
            </a:xfrm>
            <a:prstGeom prst="rect">
              <a:avLst/>
            </a:prstGeom>
            <a:solidFill>
              <a:srgbClr val="F26A21">
                <a:alpha val="100000"/>
              </a:srgbClr>
            </a:solidFill>
          </p:spPr>
          <p:txBody>
            <a:bodyPr/>
            <a:lstStyle/>
            <a:p/>
          </p:txBody>
        </p:sp>
        <p:sp>
          <p:nvSpPr>
            <p:cNvPr id="113" name="rc113"/>
            <p:cNvSpPr/>
            <p:nvPr/>
          </p:nvSpPr>
          <p:spPr>
            <a:xfrm>
              <a:off x="7888860" y="3449380"/>
              <a:ext cx="200644" cy="1351220"/>
            </a:xfrm>
            <a:prstGeom prst="rect">
              <a:avLst/>
            </a:prstGeom>
            <a:solidFill>
              <a:srgbClr val="FFC20E">
                <a:alpha val="100000"/>
              </a:srgbClr>
            </a:solidFill>
          </p:spPr>
          <p:txBody>
            <a:bodyPr/>
            <a:lstStyle/>
            <a:p/>
          </p:txBody>
        </p:sp>
        <p:sp>
          <p:nvSpPr>
            <p:cNvPr id="114" name="rc114"/>
            <p:cNvSpPr/>
            <p:nvPr/>
          </p:nvSpPr>
          <p:spPr>
            <a:xfrm>
              <a:off x="8111798" y="3382022"/>
              <a:ext cx="200644" cy="45951"/>
            </a:xfrm>
            <a:prstGeom prst="rect">
              <a:avLst/>
            </a:prstGeom>
            <a:solidFill>
              <a:srgbClr val="F26A21">
                <a:alpha val="100000"/>
              </a:srgbClr>
            </a:solidFill>
          </p:spPr>
          <p:txBody>
            <a:bodyPr/>
            <a:lstStyle/>
            <a:p/>
          </p:txBody>
        </p:sp>
        <p:sp>
          <p:nvSpPr>
            <p:cNvPr id="115" name="rc115"/>
            <p:cNvSpPr/>
            <p:nvPr/>
          </p:nvSpPr>
          <p:spPr>
            <a:xfrm>
              <a:off x="8111798" y="3427973"/>
              <a:ext cx="200644" cy="1372627"/>
            </a:xfrm>
            <a:prstGeom prst="rect">
              <a:avLst/>
            </a:prstGeom>
            <a:solidFill>
              <a:srgbClr val="FFC20E">
                <a:alpha val="100000"/>
              </a:srgbClr>
            </a:solidFill>
          </p:spPr>
          <p:txBody>
            <a:bodyPr/>
            <a:lstStyle/>
            <a:p/>
          </p:txBody>
        </p:sp>
        <p:sp>
          <p:nvSpPr>
            <p:cNvPr id="116" name="pl116"/>
            <p:cNvSpPr/>
            <p:nvPr/>
          </p:nvSpPr>
          <p:spPr>
            <a:xfrm>
              <a:off x="1523984" y="2165156"/>
              <a:ext cx="5573446" cy="1372627"/>
            </a:xfrm>
            <a:custGeom>
              <a:avLst/>
              <a:pathLst>
                <a:path w="5573446" h="1372627">
                  <a:moveTo>
                    <a:pt x="0" y="1372627"/>
                  </a:moveTo>
                  <a:lnTo>
                    <a:pt x="222937" y="1317722"/>
                  </a:lnTo>
                  <a:lnTo>
                    <a:pt x="445875" y="1235365"/>
                  </a:lnTo>
                  <a:lnTo>
                    <a:pt x="668813" y="1180459"/>
                  </a:lnTo>
                  <a:lnTo>
                    <a:pt x="891751" y="1098102"/>
                  </a:lnTo>
                  <a:lnTo>
                    <a:pt x="1114689" y="1043197"/>
                  </a:lnTo>
                  <a:lnTo>
                    <a:pt x="1337627" y="878481"/>
                  </a:lnTo>
                  <a:lnTo>
                    <a:pt x="1560565" y="741219"/>
                  </a:lnTo>
                  <a:lnTo>
                    <a:pt x="1783502" y="549051"/>
                  </a:lnTo>
                  <a:lnTo>
                    <a:pt x="2006440" y="411788"/>
                  </a:lnTo>
                  <a:lnTo>
                    <a:pt x="2229378" y="356883"/>
                  </a:lnTo>
                  <a:lnTo>
                    <a:pt x="2452316" y="274525"/>
                  </a:lnTo>
                  <a:lnTo>
                    <a:pt x="2675254" y="247073"/>
                  </a:lnTo>
                  <a:lnTo>
                    <a:pt x="2898192" y="192167"/>
                  </a:lnTo>
                  <a:lnTo>
                    <a:pt x="3121130" y="27452"/>
                  </a:lnTo>
                  <a:lnTo>
                    <a:pt x="3344068" y="82357"/>
                  </a:lnTo>
                  <a:lnTo>
                    <a:pt x="3567005" y="109810"/>
                  </a:lnTo>
                  <a:lnTo>
                    <a:pt x="3789943" y="27452"/>
                  </a:lnTo>
                  <a:lnTo>
                    <a:pt x="4012881" y="137262"/>
                  </a:lnTo>
                  <a:lnTo>
                    <a:pt x="4235819" y="109810"/>
                  </a:lnTo>
                  <a:lnTo>
                    <a:pt x="4458757" y="82357"/>
                  </a:lnTo>
                  <a:lnTo>
                    <a:pt x="4681695" y="54905"/>
                  </a:lnTo>
                  <a:lnTo>
                    <a:pt x="4904633" y="0"/>
                  </a:lnTo>
                  <a:lnTo>
                    <a:pt x="5127571" y="54905"/>
                  </a:lnTo>
                  <a:lnTo>
                    <a:pt x="5350508" y="27452"/>
                  </a:lnTo>
                  <a:lnTo>
                    <a:pt x="5573446" y="27452"/>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412229"/>
              <a:ext cx="5573446" cy="1454985"/>
            </a:xfrm>
            <a:custGeom>
              <a:avLst/>
              <a:pathLst>
                <a:path w="5573446" h="1454985">
                  <a:moveTo>
                    <a:pt x="0" y="1454985"/>
                  </a:moveTo>
                  <a:lnTo>
                    <a:pt x="222937" y="1400080"/>
                  </a:lnTo>
                  <a:lnTo>
                    <a:pt x="445875" y="1317722"/>
                  </a:lnTo>
                  <a:lnTo>
                    <a:pt x="668813" y="1262817"/>
                  </a:lnTo>
                  <a:lnTo>
                    <a:pt x="891751" y="1207912"/>
                  </a:lnTo>
                  <a:lnTo>
                    <a:pt x="1114689" y="1153007"/>
                  </a:lnTo>
                  <a:lnTo>
                    <a:pt x="1337627" y="960839"/>
                  </a:lnTo>
                  <a:lnTo>
                    <a:pt x="1560565" y="796124"/>
                  </a:lnTo>
                  <a:lnTo>
                    <a:pt x="1783502" y="549051"/>
                  </a:lnTo>
                  <a:lnTo>
                    <a:pt x="2006440" y="439240"/>
                  </a:lnTo>
                  <a:lnTo>
                    <a:pt x="2229378" y="466693"/>
                  </a:lnTo>
                  <a:lnTo>
                    <a:pt x="2452316" y="329430"/>
                  </a:lnTo>
                  <a:lnTo>
                    <a:pt x="2675254" y="384335"/>
                  </a:lnTo>
                  <a:lnTo>
                    <a:pt x="2898192" y="329430"/>
                  </a:lnTo>
                  <a:lnTo>
                    <a:pt x="3121130" y="137262"/>
                  </a:lnTo>
                  <a:lnTo>
                    <a:pt x="3344068" y="82357"/>
                  </a:lnTo>
                  <a:lnTo>
                    <a:pt x="3567005" y="192167"/>
                  </a:lnTo>
                  <a:lnTo>
                    <a:pt x="3789943" y="54905"/>
                  </a:lnTo>
                  <a:lnTo>
                    <a:pt x="4012881" y="219620"/>
                  </a:lnTo>
                  <a:lnTo>
                    <a:pt x="4235819" y="164715"/>
                  </a:lnTo>
                  <a:lnTo>
                    <a:pt x="4458757" y="164715"/>
                  </a:lnTo>
                  <a:lnTo>
                    <a:pt x="4681695" y="137262"/>
                  </a:lnTo>
                  <a:lnTo>
                    <a:pt x="4904633" y="82357"/>
                  </a:lnTo>
                  <a:lnTo>
                    <a:pt x="5127571" y="54905"/>
                  </a:lnTo>
                  <a:lnTo>
                    <a:pt x="5350508" y="27452"/>
                  </a:lnTo>
                  <a:lnTo>
                    <a:pt x="5573446" y="0"/>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33336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9" name="tx119"/>
            <p:cNvSpPr/>
            <p:nvPr/>
          </p:nvSpPr>
          <p:spPr>
            <a:xfrm>
              <a:off x="2570345" y="30042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58</a:t>
              </a:r>
            </a:p>
          </p:txBody>
        </p:sp>
        <p:sp>
          <p:nvSpPr>
            <p:cNvPr id="120" name="tx120"/>
            <p:cNvSpPr/>
            <p:nvPr/>
          </p:nvSpPr>
          <p:spPr>
            <a:xfrm>
              <a:off x="3685034" y="231784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1" name="tx121"/>
            <p:cNvSpPr/>
            <p:nvPr/>
          </p:nvSpPr>
          <p:spPr>
            <a:xfrm>
              <a:off x="4799724"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691475" y="20708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914413"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137351"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360289"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583227"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7" name="tx127"/>
            <p:cNvSpPr/>
            <p:nvPr/>
          </p:nvSpPr>
          <p:spPr>
            <a:xfrm>
              <a:off x="6806165"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7029103"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9" name="tx129"/>
            <p:cNvSpPr/>
            <p:nvPr/>
          </p:nvSpPr>
          <p:spPr>
            <a:xfrm>
              <a:off x="1455656" y="393565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34</a:t>
              </a:r>
            </a:p>
          </p:txBody>
        </p:sp>
        <p:sp>
          <p:nvSpPr>
            <p:cNvPr id="130" name="tx130"/>
            <p:cNvSpPr/>
            <p:nvPr/>
          </p:nvSpPr>
          <p:spPr>
            <a:xfrm>
              <a:off x="2570345" y="3634092"/>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31" name="tx131"/>
            <p:cNvSpPr/>
            <p:nvPr/>
          </p:nvSpPr>
          <p:spPr>
            <a:xfrm>
              <a:off x="3685034"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4799724"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5691475" y="26454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4" name="tx134"/>
            <p:cNvSpPr/>
            <p:nvPr/>
          </p:nvSpPr>
          <p:spPr>
            <a:xfrm>
              <a:off x="5914413" y="26454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6137351" y="26179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6" name="tx136"/>
            <p:cNvSpPr/>
            <p:nvPr/>
          </p:nvSpPr>
          <p:spPr>
            <a:xfrm>
              <a:off x="6360289"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7" name="tx137"/>
            <p:cNvSpPr/>
            <p:nvPr/>
          </p:nvSpPr>
          <p:spPr>
            <a:xfrm>
              <a:off x="6583227" y="25356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806165" y="25081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9" name="tx139"/>
            <p:cNvSpPr/>
            <p:nvPr/>
          </p:nvSpPr>
          <p:spPr>
            <a:xfrm>
              <a:off x="7029103" y="24807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40" name="tx140"/>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603427" y="41347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508103" y="352632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3" name="tx143"/>
            <p:cNvSpPr/>
            <p:nvPr/>
          </p:nvSpPr>
          <p:spPr>
            <a:xfrm>
              <a:off x="508103" y="291790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4" name="tx144"/>
            <p:cNvSpPr/>
            <p:nvPr/>
          </p:nvSpPr>
          <p:spPr>
            <a:xfrm>
              <a:off x="508103" y="230948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5" name="tx145"/>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1351923" y="5643592"/>
              <a:ext cx="201455" cy="201456"/>
            </a:xfrm>
            <a:prstGeom prst="rect">
              <a:avLst/>
            </a:prstGeom>
            <a:solidFill>
              <a:srgbClr val="80BD41">
                <a:alpha val="100000"/>
              </a:srgbClr>
            </a:solidFill>
          </p:spPr>
          <p:txBody>
            <a:bodyPr/>
            <a:lstStyle/>
            <a:p/>
          </p:txBody>
        </p:sp>
        <p:sp>
          <p:nvSpPr>
            <p:cNvPr id="167" name="rc167"/>
            <p:cNvSpPr/>
            <p:nvPr/>
          </p:nvSpPr>
          <p:spPr>
            <a:xfrm>
              <a:off x="3325498" y="5643592"/>
              <a:ext cx="201456" cy="201456"/>
            </a:xfrm>
            <a:prstGeom prst="rect">
              <a:avLst/>
            </a:prstGeom>
            <a:solidFill>
              <a:srgbClr val="1CABE2">
                <a:alpha val="100000"/>
              </a:srgbClr>
            </a:solidFill>
          </p:spPr>
          <p:txBody>
            <a:bodyPr/>
            <a:lstStyle/>
            <a:p/>
          </p:txBody>
        </p:sp>
        <p:sp>
          <p:nvSpPr>
            <p:cNvPr id="168" name="rc168"/>
            <p:cNvSpPr/>
            <p:nvPr/>
          </p:nvSpPr>
          <p:spPr>
            <a:xfrm>
              <a:off x="4382836" y="5643592"/>
              <a:ext cx="201456" cy="201456"/>
            </a:xfrm>
            <a:prstGeom prst="rect">
              <a:avLst/>
            </a:prstGeom>
            <a:solidFill>
              <a:srgbClr val="0058AB">
                <a:alpha val="100000"/>
              </a:srgbClr>
            </a:solidFill>
          </p:spPr>
          <p:txBody>
            <a:bodyPr/>
            <a:lstStyle/>
            <a:p/>
          </p:txBody>
        </p:sp>
        <p:sp>
          <p:nvSpPr>
            <p:cNvPr id="169" name="rc169"/>
            <p:cNvSpPr/>
            <p:nvPr/>
          </p:nvSpPr>
          <p:spPr>
            <a:xfrm>
              <a:off x="5370461" y="5643592"/>
              <a:ext cx="201456" cy="201456"/>
            </a:xfrm>
            <a:prstGeom prst="rect">
              <a:avLst/>
            </a:prstGeom>
            <a:solidFill>
              <a:srgbClr val="FFC20E">
                <a:alpha val="100000"/>
              </a:srgbClr>
            </a:solidFill>
          </p:spPr>
          <p:txBody>
            <a:bodyPr/>
            <a:lstStyle/>
            <a:p/>
          </p:txBody>
        </p:sp>
        <p:sp>
          <p:nvSpPr>
            <p:cNvPr id="170" name="rc170"/>
            <p:cNvSpPr/>
            <p:nvPr/>
          </p:nvSpPr>
          <p:spPr>
            <a:xfrm>
              <a:off x="7119206" y="5643592"/>
              <a:ext cx="201455" cy="201456"/>
            </a:xfrm>
            <a:prstGeom prst="rect">
              <a:avLst/>
            </a:prstGeom>
            <a:solidFill>
              <a:srgbClr val="F26A21">
                <a:alpha val="100000"/>
              </a:srgbClr>
            </a:solidFill>
          </p:spPr>
          <p:txBody>
            <a:bodyPr/>
            <a:lstStyle/>
            <a:p/>
          </p:txBody>
        </p:sp>
        <p:sp>
          <p:nvSpPr>
            <p:cNvPr id="171" name="tx171"/>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2" name="tx172"/>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1" name="tx181"/>
            <p:cNvSpPr/>
            <p:nvPr/>
          </p:nvSpPr>
          <p:spPr>
            <a:xfrm>
              <a:off x="1079223" y="1511762"/>
              <a:ext cx="61176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Niger</a:t>
              </a:r>
            </a:p>
          </p:txBody>
        </p:sp>
        <p:sp>
          <p:nvSpPr>
            <p:cNvPr id="182" name="tx182"/>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3" name="tx183"/>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Le Niger devrait connaître une forte augmentation (10 000 à 50 000) du nombre de nourrissons survivants d’ici 2030. Par conséquent, le maintien de la couverture vaccinale actuelle nécessite de vacciner un nombre croissant d’enfants.
 </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compte tenu de l'augmentation importante prévue du nombre de nourrissons qui survivent.</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2021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898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5946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050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746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4428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1752072"/>
              <a:ext cx="214223" cy="3183325"/>
            </a:xfrm>
            <a:prstGeom prst="rect">
              <a:avLst/>
            </a:prstGeom>
            <a:solidFill>
              <a:srgbClr val="0058AB">
                <a:alpha val="100000"/>
              </a:srgbClr>
            </a:solidFill>
          </p:spPr>
          <p:txBody>
            <a:bodyPr/>
            <a:lstStyle/>
            <a:p/>
          </p:txBody>
        </p:sp>
        <p:sp>
          <p:nvSpPr>
            <p:cNvPr id="40" name="rc40"/>
            <p:cNvSpPr/>
            <p:nvPr/>
          </p:nvSpPr>
          <p:spPr>
            <a:xfrm>
              <a:off x="1589675" y="1776162"/>
              <a:ext cx="214223" cy="3159235"/>
            </a:xfrm>
            <a:prstGeom prst="rect">
              <a:avLst/>
            </a:prstGeom>
            <a:solidFill>
              <a:srgbClr val="0058AB">
                <a:alpha val="100000"/>
              </a:srgbClr>
            </a:solidFill>
          </p:spPr>
          <p:txBody>
            <a:bodyPr/>
            <a:lstStyle/>
            <a:p/>
          </p:txBody>
        </p:sp>
        <p:sp>
          <p:nvSpPr>
            <p:cNvPr id="41" name="rc41"/>
            <p:cNvSpPr/>
            <p:nvPr/>
          </p:nvSpPr>
          <p:spPr>
            <a:xfrm>
              <a:off x="1827702" y="1872543"/>
              <a:ext cx="214223" cy="3062854"/>
            </a:xfrm>
            <a:prstGeom prst="rect">
              <a:avLst/>
            </a:prstGeom>
            <a:solidFill>
              <a:srgbClr val="0058AB">
                <a:alpha val="100000"/>
              </a:srgbClr>
            </a:solidFill>
          </p:spPr>
          <p:txBody>
            <a:bodyPr/>
            <a:lstStyle/>
            <a:p/>
          </p:txBody>
        </p:sp>
        <p:sp>
          <p:nvSpPr>
            <p:cNvPr id="42" name="rc42"/>
            <p:cNvSpPr/>
            <p:nvPr/>
          </p:nvSpPr>
          <p:spPr>
            <a:xfrm>
              <a:off x="2065728" y="1909904"/>
              <a:ext cx="214223" cy="3025492"/>
            </a:xfrm>
            <a:prstGeom prst="rect">
              <a:avLst/>
            </a:prstGeom>
            <a:solidFill>
              <a:srgbClr val="0058AB">
                <a:alpha val="100000"/>
              </a:srgbClr>
            </a:solidFill>
          </p:spPr>
          <p:txBody>
            <a:bodyPr/>
            <a:lstStyle/>
            <a:p/>
          </p:txBody>
        </p:sp>
        <p:sp>
          <p:nvSpPr>
            <p:cNvPr id="43" name="rc43"/>
            <p:cNvSpPr/>
            <p:nvPr/>
          </p:nvSpPr>
          <p:spPr>
            <a:xfrm>
              <a:off x="2303754" y="2017300"/>
              <a:ext cx="214223" cy="2918097"/>
            </a:xfrm>
            <a:prstGeom prst="rect">
              <a:avLst/>
            </a:prstGeom>
            <a:solidFill>
              <a:srgbClr val="0058AB">
                <a:alpha val="100000"/>
              </a:srgbClr>
            </a:solidFill>
          </p:spPr>
          <p:txBody>
            <a:bodyPr/>
            <a:lstStyle/>
            <a:p/>
          </p:txBody>
        </p:sp>
        <p:sp>
          <p:nvSpPr>
            <p:cNvPr id="44" name="rc44"/>
            <p:cNvSpPr/>
            <p:nvPr/>
          </p:nvSpPr>
          <p:spPr>
            <a:xfrm>
              <a:off x="2541780" y="2062306"/>
              <a:ext cx="214223" cy="2873090"/>
            </a:xfrm>
            <a:prstGeom prst="rect">
              <a:avLst/>
            </a:prstGeom>
            <a:solidFill>
              <a:srgbClr val="0058AB">
                <a:alpha val="100000"/>
              </a:srgbClr>
            </a:solidFill>
          </p:spPr>
          <p:txBody>
            <a:bodyPr/>
            <a:lstStyle/>
            <a:p/>
          </p:txBody>
        </p:sp>
        <p:sp>
          <p:nvSpPr>
            <p:cNvPr id="45" name="rc45"/>
            <p:cNvSpPr/>
            <p:nvPr/>
          </p:nvSpPr>
          <p:spPr>
            <a:xfrm>
              <a:off x="2779807" y="2399331"/>
              <a:ext cx="214223" cy="2536065"/>
            </a:xfrm>
            <a:prstGeom prst="rect">
              <a:avLst/>
            </a:prstGeom>
            <a:solidFill>
              <a:srgbClr val="0058AB">
                <a:alpha val="100000"/>
              </a:srgbClr>
            </a:solidFill>
          </p:spPr>
          <p:txBody>
            <a:bodyPr/>
            <a:lstStyle/>
            <a:p/>
          </p:txBody>
        </p:sp>
        <p:sp>
          <p:nvSpPr>
            <p:cNvPr id="46" name="rc46"/>
            <p:cNvSpPr/>
            <p:nvPr/>
          </p:nvSpPr>
          <p:spPr>
            <a:xfrm>
              <a:off x="3017833" y="2682817"/>
              <a:ext cx="214223" cy="2252579"/>
            </a:xfrm>
            <a:prstGeom prst="rect">
              <a:avLst/>
            </a:prstGeom>
            <a:solidFill>
              <a:srgbClr val="0058AB">
                <a:alpha val="100000"/>
              </a:srgbClr>
            </a:solidFill>
          </p:spPr>
          <p:txBody>
            <a:bodyPr/>
            <a:lstStyle/>
            <a:p/>
          </p:txBody>
        </p:sp>
        <p:sp>
          <p:nvSpPr>
            <p:cNvPr id="47" name="rc47"/>
            <p:cNvSpPr/>
            <p:nvPr/>
          </p:nvSpPr>
          <p:spPr>
            <a:xfrm>
              <a:off x="3255859" y="3138366"/>
              <a:ext cx="214223" cy="1797031"/>
            </a:xfrm>
            <a:prstGeom prst="rect">
              <a:avLst/>
            </a:prstGeom>
            <a:solidFill>
              <a:srgbClr val="0058AB">
                <a:alpha val="100000"/>
              </a:srgbClr>
            </a:solidFill>
          </p:spPr>
          <p:txBody>
            <a:bodyPr/>
            <a:lstStyle/>
            <a:p/>
          </p:txBody>
        </p:sp>
        <p:sp>
          <p:nvSpPr>
            <p:cNvPr id="48" name="rc48"/>
            <p:cNvSpPr/>
            <p:nvPr/>
          </p:nvSpPr>
          <p:spPr>
            <a:xfrm>
              <a:off x="3493885" y="3468085"/>
              <a:ext cx="214223" cy="1467312"/>
            </a:xfrm>
            <a:prstGeom prst="rect">
              <a:avLst/>
            </a:prstGeom>
            <a:solidFill>
              <a:srgbClr val="0058AB">
                <a:alpha val="100000"/>
              </a:srgbClr>
            </a:solidFill>
          </p:spPr>
          <p:txBody>
            <a:bodyPr/>
            <a:lstStyle/>
            <a:p/>
          </p:txBody>
        </p:sp>
        <p:sp>
          <p:nvSpPr>
            <p:cNvPr id="49" name="rc49"/>
            <p:cNvSpPr/>
            <p:nvPr/>
          </p:nvSpPr>
          <p:spPr>
            <a:xfrm>
              <a:off x="3731911" y="3583589"/>
              <a:ext cx="214223" cy="1351807"/>
            </a:xfrm>
            <a:prstGeom prst="rect">
              <a:avLst/>
            </a:prstGeom>
            <a:solidFill>
              <a:srgbClr val="0058AB">
                <a:alpha val="100000"/>
              </a:srgbClr>
            </a:solidFill>
          </p:spPr>
          <p:txBody>
            <a:bodyPr/>
            <a:lstStyle/>
            <a:p/>
          </p:txBody>
        </p:sp>
        <p:sp>
          <p:nvSpPr>
            <p:cNvPr id="50" name="rc50"/>
            <p:cNvSpPr/>
            <p:nvPr/>
          </p:nvSpPr>
          <p:spPr>
            <a:xfrm>
              <a:off x="3969938" y="3791416"/>
              <a:ext cx="214223" cy="1143981"/>
            </a:xfrm>
            <a:prstGeom prst="rect">
              <a:avLst/>
            </a:prstGeom>
            <a:solidFill>
              <a:srgbClr val="0058AB">
                <a:alpha val="100000"/>
              </a:srgbClr>
            </a:solidFill>
          </p:spPr>
          <p:txBody>
            <a:bodyPr/>
            <a:lstStyle/>
            <a:p/>
          </p:txBody>
        </p:sp>
        <p:sp>
          <p:nvSpPr>
            <p:cNvPr id="51" name="rc51"/>
            <p:cNvSpPr/>
            <p:nvPr/>
          </p:nvSpPr>
          <p:spPr>
            <a:xfrm>
              <a:off x="4207964" y="3845283"/>
              <a:ext cx="214223" cy="1090113"/>
            </a:xfrm>
            <a:prstGeom prst="rect">
              <a:avLst/>
            </a:prstGeom>
            <a:solidFill>
              <a:srgbClr val="0058AB">
                <a:alpha val="100000"/>
              </a:srgbClr>
            </a:solidFill>
          </p:spPr>
          <p:txBody>
            <a:bodyPr/>
            <a:lstStyle/>
            <a:p/>
          </p:txBody>
        </p:sp>
        <p:sp>
          <p:nvSpPr>
            <p:cNvPr id="52" name="rc52"/>
            <p:cNvSpPr/>
            <p:nvPr/>
          </p:nvSpPr>
          <p:spPr>
            <a:xfrm>
              <a:off x="4445990" y="3985548"/>
              <a:ext cx="214223" cy="949848"/>
            </a:xfrm>
            <a:prstGeom prst="rect">
              <a:avLst/>
            </a:prstGeom>
            <a:solidFill>
              <a:srgbClr val="0058AB">
                <a:alpha val="100000"/>
              </a:srgbClr>
            </a:solidFill>
          </p:spPr>
          <p:txBody>
            <a:bodyPr/>
            <a:lstStyle/>
            <a:p/>
          </p:txBody>
        </p:sp>
        <p:sp>
          <p:nvSpPr>
            <p:cNvPr id="53" name="rc53"/>
            <p:cNvSpPr/>
            <p:nvPr/>
          </p:nvSpPr>
          <p:spPr>
            <a:xfrm>
              <a:off x="4684016" y="4492821"/>
              <a:ext cx="214223" cy="442575"/>
            </a:xfrm>
            <a:prstGeom prst="rect">
              <a:avLst/>
            </a:prstGeom>
            <a:solidFill>
              <a:srgbClr val="0058AB">
                <a:alpha val="100000"/>
              </a:srgbClr>
            </a:solidFill>
          </p:spPr>
          <p:txBody>
            <a:bodyPr/>
            <a:lstStyle/>
            <a:p/>
          </p:txBody>
        </p:sp>
        <p:sp>
          <p:nvSpPr>
            <p:cNvPr id="54" name="rc54"/>
            <p:cNvSpPr/>
            <p:nvPr/>
          </p:nvSpPr>
          <p:spPr>
            <a:xfrm>
              <a:off x="4922043" y="4300739"/>
              <a:ext cx="214223" cy="634657"/>
            </a:xfrm>
            <a:prstGeom prst="rect">
              <a:avLst/>
            </a:prstGeom>
            <a:solidFill>
              <a:srgbClr val="0058AB">
                <a:alpha val="100000"/>
              </a:srgbClr>
            </a:solidFill>
          </p:spPr>
          <p:txBody>
            <a:bodyPr/>
            <a:lstStyle/>
            <a:p/>
          </p:txBody>
        </p:sp>
        <p:sp>
          <p:nvSpPr>
            <p:cNvPr id="55" name="rc55"/>
            <p:cNvSpPr/>
            <p:nvPr/>
          </p:nvSpPr>
          <p:spPr>
            <a:xfrm>
              <a:off x="5160069" y="4193931"/>
              <a:ext cx="214223" cy="741466"/>
            </a:xfrm>
            <a:prstGeom prst="rect">
              <a:avLst/>
            </a:prstGeom>
            <a:solidFill>
              <a:srgbClr val="0058AB">
                <a:alpha val="100000"/>
              </a:srgbClr>
            </a:solidFill>
          </p:spPr>
          <p:txBody>
            <a:bodyPr/>
            <a:lstStyle/>
            <a:p/>
          </p:txBody>
        </p:sp>
        <p:sp>
          <p:nvSpPr>
            <p:cNvPr id="56" name="rc56"/>
            <p:cNvSpPr/>
            <p:nvPr/>
          </p:nvSpPr>
          <p:spPr>
            <a:xfrm>
              <a:off x="5398095" y="4463672"/>
              <a:ext cx="214223" cy="471725"/>
            </a:xfrm>
            <a:prstGeom prst="rect">
              <a:avLst/>
            </a:prstGeom>
            <a:solidFill>
              <a:srgbClr val="0058AB">
                <a:alpha val="100000"/>
              </a:srgbClr>
            </a:solidFill>
          </p:spPr>
          <p:txBody>
            <a:bodyPr/>
            <a:lstStyle/>
            <a:p/>
          </p:txBody>
        </p:sp>
        <p:sp>
          <p:nvSpPr>
            <p:cNvPr id="57" name="rc57"/>
            <p:cNvSpPr/>
            <p:nvPr/>
          </p:nvSpPr>
          <p:spPr>
            <a:xfrm>
              <a:off x="5636121" y="4073284"/>
              <a:ext cx="214223" cy="862112"/>
            </a:xfrm>
            <a:prstGeom prst="rect">
              <a:avLst/>
            </a:prstGeom>
            <a:solidFill>
              <a:srgbClr val="0058AB">
                <a:alpha val="100000"/>
              </a:srgbClr>
            </a:solidFill>
          </p:spPr>
          <p:txBody>
            <a:bodyPr/>
            <a:lstStyle/>
            <a:p/>
          </p:txBody>
        </p:sp>
        <p:sp>
          <p:nvSpPr>
            <p:cNvPr id="58" name="rc58"/>
            <p:cNvSpPr/>
            <p:nvPr/>
          </p:nvSpPr>
          <p:spPr>
            <a:xfrm>
              <a:off x="5874148" y="4157198"/>
              <a:ext cx="214223" cy="778199"/>
            </a:xfrm>
            <a:prstGeom prst="rect">
              <a:avLst/>
            </a:prstGeom>
            <a:solidFill>
              <a:srgbClr val="0058AB">
                <a:alpha val="100000"/>
              </a:srgbClr>
            </a:solidFill>
          </p:spPr>
          <p:txBody>
            <a:bodyPr/>
            <a:lstStyle/>
            <a:p/>
          </p:txBody>
        </p:sp>
        <p:sp>
          <p:nvSpPr>
            <p:cNvPr id="59" name="rc59"/>
            <p:cNvSpPr/>
            <p:nvPr/>
          </p:nvSpPr>
          <p:spPr>
            <a:xfrm>
              <a:off x="6112174" y="4243811"/>
              <a:ext cx="214223" cy="691585"/>
            </a:xfrm>
            <a:prstGeom prst="rect">
              <a:avLst/>
            </a:prstGeom>
            <a:solidFill>
              <a:srgbClr val="0058AB">
                <a:alpha val="100000"/>
              </a:srgbClr>
            </a:solidFill>
          </p:spPr>
          <p:txBody>
            <a:bodyPr/>
            <a:lstStyle/>
            <a:p/>
          </p:txBody>
        </p:sp>
        <p:sp>
          <p:nvSpPr>
            <p:cNvPr id="60" name="rc60"/>
            <p:cNvSpPr/>
            <p:nvPr/>
          </p:nvSpPr>
          <p:spPr>
            <a:xfrm>
              <a:off x="6350200" y="4332382"/>
              <a:ext cx="214223" cy="603015"/>
            </a:xfrm>
            <a:prstGeom prst="rect">
              <a:avLst/>
            </a:prstGeom>
            <a:solidFill>
              <a:srgbClr val="0058AB">
                <a:alpha val="100000"/>
              </a:srgbClr>
            </a:solidFill>
          </p:spPr>
          <p:txBody>
            <a:bodyPr/>
            <a:lstStyle/>
            <a:p/>
          </p:txBody>
        </p:sp>
        <p:sp>
          <p:nvSpPr>
            <p:cNvPr id="61" name="rc61"/>
            <p:cNvSpPr/>
            <p:nvPr/>
          </p:nvSpPr>
          <p:spPr>
            <a:xfrm>
              <a:off x="6588226" y="4519755"/>
              <a:ext cx="214223" cy="415641"/>
            </a:xfrm>
            <a:prstGeom prst="rect">
              <a:avLst/>
            </a:prstGeom>
            <a:solidFill>
              <a:srgbClr val="0058AB">
                <a:alpha val="100000"/>
              </a:srgbClr>
            </a:solidFill>
          </p:spPr>
          <p:txBody>
            <a:bodyPr/>
            <a:lstStyle/>
            <a:p/>
          </p:txBody>
        </p:sp>
        <p:sp>
          <p:nvSpPr>
            <p:cNvPr id="62" name="rc62"/>
            <p:cNvSpPr/>
            <p:nvPr/>
          </p:nvSpPr>
          <p:spPr>
            <a:xfrm>
              <a:off x="6826253" y="4291651"/>
              <a:ext cx="214223" cy="643745"/>
            </a:xfrm>
            <a:prstGeom prst="rect">
              <a:avLst/>
            </a:prstGeom>
            <a:solidFill>
              <a:srgbClr val="0058AB">
                <a:alpha val="100000"/>
              </a:srgbClr>
            </a:solidFill>
          </p:spPr>
          <p:txBody>
            <a:bodyPr/>
            <a:lstStyle/>
            <a:p/>
          </p:txBody>
        </p:sp>
        <p:sp>
          <p:nvSpPr>
            <p:cNvPr id="63" name="rc63"/>
            <p:cNvSpPr/>
            <p:nvPr/>
          </p:nvSpPr>
          <p:spPr>
            <a:xfrm>
              <a:off x="7064279" y="4386847"/>
              <a:ext cx="214223" cy="548549"/>
            </a:xfrm>
            <a:prstGeom prst="rect">
              <a:avLst/>
            </a:prstGeom>
            <a:solidFill>
              <a:srgbClr val="0058AB">
                <a:alpha val="100000"/>
              </a:srgbClr>
            </a:solidFill>
          </p:spPr>
          <p:txBody>
            <a:bodyPr/>
            <a:lstStyle/>
            <a:p/>
          </p:txBody>
        </p:sp>
        <p:sp>
          <p:nvSpPr>
            <p:cNvPr id="64" name="rc64"/>
            <p:cNvSpPr/>
            <p:nvPr/>
          </p:nvSpPr>
          <p:spPr>
            <a:xfrm>
              <a:off x="7302305" y="4377399"/>
              <a:ext cx="214223" cy="557998"/>
            </a:xfrm>
            <a:prstGeom prst="rect">
              <a:avLst/>
            </a:prstGeom>
            <a:solidFill>
              <a:srgbClr val="0058AB">
                <a:alpha val="100000"/>
              </a:srgbClr>
            </a:solidFill>
          </p:spPr>
          <p:txBody>
            <a:bodyPr/>
            <a:lstStyle/>
            <a:p/>
          </p:txBody>
        </p:sp>
        <p:sp>
          <p:nvSpPr>
            <p:cNvPr id="65" name="rc65"/>
            <p:cNvSpPr/>
            <p:nvPr/>
          </p:nvSpPr>
          <p:spPr>
            <a:xfrm>
              <a:off x="8492436" y="4546297"/>
              <a:ext cx="214223" cy="389099"/>
            </a:xfrm>
            <a:prstGeom prst="rect">
              <a:avLst/>
            </a:prstGeom>
            <a:solidFill>
              <a:srgbClr val="69DBFF">
                <a:alpha val="100000"/>
              </a:srgbClr>
            </a:solidFill>
          </p:spPr>
          <p:txBody>
            <a:bodyPr/>
            <a:lstStyle/>
            <a:p/>
          </p:txBody>
        </p:sp>
        <p:sp>
          <p:nvSpPr>
            <p:cNvPr id="66" name="pl66"/>
            <p:cNvSpPr/>
            <p:nvPr/>
          </p:nvSpPr>
          <p:spPr>
            <a:xfrm>
              <a:off x="6219286" y="4157198"/>
              <a:ext cx="2380262" cy="389099"/>
            </a:xfrm>
            <a:custGeom>
              <a:avLst/>
              <a:pathLst>
                <a:path w="2380262" h="389099">
                  <a:moveTo>
                    <a:pt x="0" y="0"/>
                  </a:moveTo>
                  <a:lnTo>
                    <a:pt x="238026" y="38909"/>
                  </a:lnTo>
                  <a:lnTo>
                    <a:pt x="476052" y="77819"/>
                  </a:lnTo>
                  <a:lnTo>
                    <a:pt x="714078" y="116729"/>
                  </a:lnTo>
                  <a:lnTo>
                    <a:pt x="952104" y="155639"/>
                  </a:lnTo>
                  <a:lnTo>
                    <a:pt x="1190131" y="194549"/>
                  </a:lnTo>
                  <a:lnTo>
                    <a:pt x="1428157" y="233459"/>
                  </a:lnTo>
                  <a:lnTo>
                    <a:pt x="1666183" y="272369"/>
                  </a:lnTo>
                  <a:lnTo>
                    <a:pt x="1904209" y="311279"/>
                  </a:lnTo>
                  <a:lnTo>
                    <a:pt x="2142236" y="350189"/>
                  </a:lnTo>
                  <a:lnTo>
                    <a:pt x="2380262" y="389099"/>
                  </a:lnTo>
                </a:path>
              </a:pathLst>
            </a:custGeom>
            <a:ln w="13550" cap="flat">
              <a:solidFill>
                <a:srgbClr val="000000">
                  <a:alpha val="100000"/>
                </a:srgbClr>
              </a:solidFill>
              <a:prstDash val="solid"/>
              <a:round/>
            </a:ln>
          </p:spPr>
          <p:txBody>
            <a:bodyPr/>
            <a:lstStyle/>
            <a:p/>
          </p:txBody>
        </p:sp>
        <p:sp>
          <p:nvSpPr>
            <p:cNvPr id="67" name="pt67"/>
            <p:cNvSpPr/>
            <p:nvPr/>
          </p:nvSpPr>
          <p:spPr>
            <a:xfrm>
              <a:off x="6194460" y="4132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1712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2101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249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288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326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365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404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4436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4825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521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475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172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868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93168" y="5779301"/>
              <a:ext cx="201456" cy="201456"/>
            </a:xfrm>
            <a:prstGeom prst="rect">
              <a:avLst/>
            </a:prstGeom>
            <a:solidFill>
              <a:srgbClr val="0058AB">
                <a:alpha val="100000"/>
              </a:srgbClr>
            </a:solidFill>
          </p:spPr>
          <p:txBody>
            <a:bodyPr/>
            <a:lstStyle/>
            <a:p/>
          </p:txBody>
        </p:sp>
        <p:sp>
          <p:nvSpPr>
            <p:cNvPr id="112" name="rc112"/>
            <p:cNvSpPr/>
            <p:nvPr/>
          </p:nvSpPr>
          <p:spPr>
            <a:xfrm>
              <a:off x="4595254" y="5779301"/>
              <a:ext cx="201456" cy="201456"/>
            </a:xfrm>
            <a:prstGeom prst="rect">
              <a:avLst/>
            </a:prstGeom>
            <a:solidFill>
              <a:srgbClr val="69DBFF">
                <a:alpha val="100000"/>
              </a:srgbClr>
            </a:solidFill>
          </p:spPr>
          <p:txBody>
            <a:bodyPr/>
            <a:lstStyle/>
            <a:p/>
          </p:txBody>
        </p:sp>
        <p:sp>
          <p:nvSpPr>
            <p:cNvPr id="113" name="tx113"/>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95181" y="1330710"/>
              <a:ext cx="72679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Niger</a:t>
              </a:r>
            </a:p>
          </p:txBody>
        </p:sp>
        <p:sp>
          <p:nvSpPr>
            <p:cNvPr id="116" name="tx116"/>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9" name="tx119"/>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4 % au nombre annuel proposé pour atteindre l'objectif (c'est-à-dire que le pays avait atteint cet objectif), sur la base d'une trajectoire de baisse linéaire.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4 % à l'objectif annuel fixé par l'IA2030, ce qui rend l'objectif de 2030 tout à fait réalisable si les progrès se maintiennent.</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2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6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90758"/>
              <a:ext cx="239888" cy="217263"/>
            </a:xfrm>
            <a:prstGeom prst="rect">
              <a:avLst/>
            </a:prstGeom>
            <a:solidFill>
              <a:srgbClr val="80BD41">
                <a:alpha val="100000"/>
              </a:srgbClr>
            </a:solidFill>
          </p:spPr>
          <p:txBody>
            <a:bodyPr/>
            <a:lstStyle/>
            <a:p/>
          </p:txBody>
        </p:sp>
        <p:sp>
          <p:nvSpPr>
            <p:cNvPr id="23" name="rc23"/>
            <p:cNvSpPr/>
            <p:nvPr/>
          </p:nvSpPr>
          <p:spPr>
            <a:xfrm>
              <a:off x="1296273" y="3835709"/>
              <a:ext cx="239888" cy="255048"/>
            </a:xfrm>
            <a:prstGeom prst="rect">
              <a:avLst/>
            </a:prstGeom>
            <a:solidFill>
              <a:srgbClr val="1CABE2">
                <a:alpha val="100000"/>
              </a:srgbClr>
            </a:solidFill>
          </p:spPr>
          <p:txBody>
            <a:bodyPr/>
            <a:lstStyle/>
            <a:p/>
          </p:txBody>
        </p:sp>
        <p:sp>
          <p:nvSpPr>
            <p:cNvPr id="24" name="rc24"/>
            <p:cNvSpPr/>
            <p:nvPr/>
          </p:nvSpPr>
          <p:spPr>
            <a:xfrm>
              <a:off x="1562816" y="4074374"/>
              <a:ext cx="239888" cy="233647"/>
            </a:xfrm>
            <a:prstGeom prst="rect">
              <a:avLst/>
            </a:prstGeom>
            <a:solidFill>
              <a:srgbClr val="80BD41">
                <a:alpha val="100000"/>
              </a:srgbClr>
            </a:solidFill>
          </p:spPr>
          <p:txBody>
            <a:bodyPr/>
            <a:lstStyle/>
            <a:p/>
          </p:txBody>
        </p:sp>
        <p:sp>
          <p:nvSpPr>
            <p:cNvPr id="25" name="rc25"/>
            <p:cNvSpPr/>
            <p:nvPr/>
          </p:nvSpPr>
          <p:spPr>
            <a:xfrm>
              <a:off x="1562816" y="3821255"/>
              <a:ext cx="239888" cy="253118"/>
            </a:xfrm>
            <a:prstGeom prst="rect">
              <a:avLst/>
            </a:prstGeom>
            <a:solidFill>
              <a:srgbClr val="1CABE2">
                <a:alpha val="100000"/>
              </a:srgbClr>
            </a:solidFill>
          </p:spPr>
          <p:txBody>
            <a:bodyPr/>
            <a:lstStyle/>
            <a:p/>
          </p:txBody>
        </p:sp>
        <p:sp>
          <p:nvSpPr>
            <p:cNvPr id="26" name="rc26"/>
            <p:cNvSpPr/>
            <p:nvPr/>
          </p:nvSpPr>
          <p:spPr>
            <a:xfrm>
              <a:off x="1829360" y="4052608"/>
              <a:ext cx="239888" cy="255412"/>
            </a:xfrm>
            <a:prstGeom prst="rect">
              <a:avLst/>
            </a:prstGeom>
            <a:solidFill>
              <a:srgbClr val="80BD41">
                <a:alpha val="100000"/>
              </a:srgbClr>
            </a:solidFill>
          </p:spPr>
          <p:txBody>
            <a:bodyPr/>
            <a:lstStyle/>
            <a:p/>
          </p:txBody>
        </p:sp>
        <p:sp>
          <p:nvSpPr>
            <p:cNvPr id="27" name="rc27"/>
            <p:cNvSpPr/>
            <p:nvPr/>
          </p:nvSpPr>
          <p:spPr>
            <a:xfrm>
              <a:off x="1829360" y="3807212"/>
              <a:ext cx="239888" cy="245396"/>
            </a:xfrm>
            <a:prstGeom prst="rect">
              <a:avLst/>
            </a:prstGeom>
            <a:solidFill>
              <a:srgbClr val="1CABE2">
                <a:alpha val="100000"/>
              </a:srgbClr>
            </a:solidFill>
          </p:spPr>
          <p:txBody>
            <a:bodyPr/>
            <a:lstStyle/>
            <a:p/>
          </p:txBody>
        </p:sp>
        <p:sp>
          <p:nvSpPr>
            <p:cNvPr id="28" name="rc28"/>
            <p:cNvSpPr/>
            <p:nvPr/>
          </p:nvSpPr>
          <p:spPr>
            <a:xfrm>
              <a:off x="2095903" y="4034673"/>
              <a:ext cx="239888" cy="273348"/>
            </a:xfrm>
            <a:prstGeom prst="rect">
              <a:avLst/>
            </a:prstGeom>
            <a:solidFill>
              <a:srgbClr val="80BD41">
                <a:alpha val="100000"/>
              </a:srgbClr>
            </a:solidFill>
          </p:spPr>
          <p:txBody>
            <a:bodyPr/>
            <a:lstStyle/>
            <a:p/>
          </p:txBody>
        </p:sp>
        <p:sp>
          <p:nvSpPr>
            <p:cNvPr id="29" name="rc29"/>
            <p:cNvSpPr/>
            <p:nvPr/>
          </p:nvSpPr>
          <p:spPr>
            <a:xfrm>
              <a:off x="2095903" y="3792269"/>
              <a:ext cx="239888" cy="242403"/>
            </a:xfrm>
            <a:prstGeom prst="rect">
              <a:avLst/>
            </a:prstGeom>
            <a:solidFill>
              <a:srgbClr val="1CABE2">
                <a:alpha val="100000"/>
              </a:srgbClr>
            </a:solidFill>
          </p:spPr>
          <p:txBody>
            <a:bodyPr/>
            <a:lstStyle/>
            <a:p/>
          </p:txBody>
        </p:sp>
        <p:sp>
          <p:nvSpPr>
            <p:cNvPr id="30" name="rc30"/>
            <p:cNvSpPr/>
            <p:nvPr/>
          </p:nvSpPr>
          <p:spPr>
            <a:xfrm>
              <a:off x="2362446" y="4010459"/>
              <a:ext cx="239888" cy="297562"/>
            </a:xfrm>
            <a:prstGeom prst="rect">
              <a:avLst/>
            </a:prstGeom>
            <a:solidFill>
              <a:srgbClr val="80BD41">
                <a:alpha val="100000"/>
              </a:srgbClr>
            </a:solidFill>
          </p:spPr>
          <p:txBody>
            <a:bodyPr/>
            <a:lstStyle/>
            <a:p/>
          </p:txBody>
        </p:sp>
        <p:sp>
          <p:nvSpPr>
            <p:cNvPr id="31" name="rc31"/>
            <p:cNvSpPr/>
            <p:nvPr/>
          </p:nvSpPr>
          <p:spPr>
            <a:xfrm>
              <a:off x="2362446" y="3776660"/>
              <a:ext cx="239888" cy="233798"/>
            </a:xfrm>
            <a:prstGeom prst="rect">
              <a:avLst/>
            </a:prstGeom>
            <a:solidFill>
              <a:srgbClr val="1CABE2">
                <a:alpha val="100000"/>
              </a:srgbClr>
            </a:solidFill>
          </p:spPr>
          <p:txBody>
            <a:bodyPr/>
            <a:lstStyle/>
            <a:p/>
          </p:txBody>
        </p:sp>
        <p:sp>
          <p:nvSpPr>
            <p:cNvPr id="32" name="rc32"/>
            <p:cNvSpPr/>
            <p:nvPr/>
          </p:nvSpPr>
          <p:spPr>
            <a:xfrm>
              <a:off x="2628989" y="3990137"/>
              <a:ext cx="239888" cy="317884"/>
            </a:xfrm>
            <a:prstGeom prst="rect">
              <a:avLst/>
            </a:prstGeom>
            <a:solidFill>
              <a:srgbClr val="80BD41">
                <a:alpha val="100000"/>
              </a:srgbClr>
            </a:solidFill>
          </p:spPr>
          <p:txBody>
            <a:bodyPr/>
            <a:lstStyle/>
            <a:p/>
          </p:txBody>
        </p:sp>
        <p:sp>
          <p:nvSpPr>
            <p:cNvPr id="33" name="rc33"/>
            <p:cNvSpPr/>
            <p:nvPr/>
          </p:nvSpPr>
          <p:spPr>
            <a:xfrm>
              <a:off x="2628989" y="3759944"/>
              <a:ext cx="239888" cy="230192"/>
            </a:xfrm>
            <a:prstGeom prst="rect">
              <a:avLst/>
            </a:prstGeom>
            <a:solidFill>
              <a:srgbClr val="1CABE2">
                <a:alpha val="100000"/>
              </a:srgbClr>
            </a:solidFill>
          </p:spPr>
          <p:txBody>
            <a:bodyPr/>
            <a:lstStyle/>
            <a:p/>
          </p:txBody>
        </p:sp>
        <p:sp>
          <p:nvSpPr>
            <p:cNvPr id="34" name="rc34"/>
            <p:cNvSpPr/>
            <p:nvPr/>
          </p:nvSpPr>
          <p:spPr>
            <a:xfrm>
              <a:off x="2895532" y="3946794"/>
              <a:ext cx="239888" cy="361226"/>
            </a:xfrm>
            <a:prstGeom prst="rect">
              <a:avLst/>
            </a:prstGeom>
            <a:solidFill>
              <a:srgbClr val="80BD41">
                <a:alpha val="100000"/>
              </a:srgbClr>
            </a:solidFill>
          </p:spPr>
          <p:txBody>
            <a:bodyPr/>
            <a:lstStyle/>
            <a:p/>
          </p:txBody>
        </p:sp>
        <p:sp>
          <p:nvSpPr>
            <p:cNvPr id="35" name="rc35"/>
            <p:cNvSpPr/>
            <p:nvPr/>
          </p:nvSpPr>
          <p:spPr>
            <a:xfrm>
              <a:off x="2895532" y="3743604"/>
              <a:ext cx="239888" cy="203190"/>
            </a:xfrm>
            <a:prstGeom prst="rect">
              <a:avLst/>
            </a:prstGeom>
            <a:solidFill>
              <a:srgbClr val="1CABE2">
                <a:alpha val="100000"/>
              </a:srgbClr>
            </a:solidFill>
          </p:spPr>
          <p:txBody>
            <a:bodyPr/>
            <a:lstStyle/>
            <a:p/>
          </p:txBody>
        </p:sp>
        <p:sp>
          <p:nvSpPr>
            <p:cNvPr id="36" name="rc36"/>
            <p:cNvSpPr/>
            <p:nvPr/>
          </p:nvSpPr>
          <p:spPr>
            <a:xfrm>
              <a:off x="3162075" y="3906313"/>
              <a:ext cx="239888" cy="401707"/>
            </a:xfrm>
            <a:prstGeom prst="rect">
              <a:avLst/>
            </a:prstGeom>
            <a:solidFill>
              <a:srgbClr val="80BD41">
                <a:alpha val="100000"/>
              </a:srgbClr>
            </a:solidFill>
          </p:spPr>
          <p:txBody>
            <a:bodyPr/>
            <a:lstStyle/>
            <a:p/>
          </p:txBody>
        </p:sp>
        <p:sp>
          <p:nvSpPr>
            <p:cNvPr id="37" name="rc37"/>
            <p:cNvSpPr/>
            <p:nvPr/>
          </p:nvSpPr>
          <p:spPr>
            <a:xfrm>
              <a:off x="3162075" y="3725836"/>
              <a:ext cx="239888" cy="180477"/>
            </a:xfrm>
            <a:prstGeom prst="rect">
              <a:avLst/>
            </a:prstGeom>
            <a:solidFill>
              <a:srgbClr val="1CABE2">
                <a:alpha val="100000"/>
              </a:srgbClr>
            </a:solidFill>
          </p:spPr>
          <p:txBody>
            <a:bodyPr/>
            <a:lstStyle/>
            <a:p/>
          </p:txBody>
        </p:sp>
        <p:sp>
          <p:nvSpPr>
            <p:cNvPr id="38" name="rc38"/>
            <p:cNvSpPr/>
            <p:nvPr/>
          </p:nvSpPr>
          <p:spPr>
            <a:xfrm>
              <a:off x="3428618" y="3852090"/>
              <a:ext cx="239888" cy="455930"/>
            </a:xfrm>
            <a:prstGeom prst="rect">
              <a:avLst/>
            </a:prstGeom>
            <a:solidFill>
              <a:srgbClr val="80BD41">
                <a:alpha val="100000"/>
              </a:srgbClr>
            </a:solidFill>
          </p:spPr>
          <p:txBody>
            <a:bodyPr/>
            <a:lstStyle/>
            <a:p/>
          </p:txBody>
        </p:sp>
        <p:sp>
          <p:nvSpPr>
            <p:cNvPr id="39" name="rc39"/>
            <p:cNvSpPr/>
            <p:nvPr/>
          </p:nvSpPr>
          <p:spPr>
            <a:xfrm>
              <a:off x="3428618" y="3708112"/>
              <a:ext cx="239888" cy="143978"/>
            </a:xfrm>
            <a:prstGeom prst="rect">
              <a:avLst/>
            </a:prstGeom>
            <a:solidFill>
              <a:srgbClr val="1CABE2">
                <a:alpha val="100000"/>
              </a:srgbClr>
            </a:solidFill>
          </p:spPr>
          <p:txBody>
            <a:bodyPr/>
            <a:lstStyle/>
            <a:p/>
          </p:txBody>
        </p:sp>
        <p:sp>
          <p:nvSpPr>
            <p:cNvPr id="40" name="rc40"/>
            <p:cNvSpPr/>
            <p:nvPr/>
          </p:nvSpPr>
          <p:spPr>
            <a:xfrm>
              <a:off x="3695161" y="3806840"/>
              <a:ext cx="239888" cy="501181"/>
            </a:xfrm>
            <a:prstGeom prst="rect">
              <a:avLst/>
            </a:prstGeom>
            <a:solidFill>
              <a:srgbClr val="80BD41">
                <a:alpha val="100000"/>
              </a:srgbClr>
            </a:solidFill>
          </p:spPr>
          <p:txBody>
            <a:bodyPr/>
            <a:lstStyle/>
            <a:p/>
          </p:txBody>
        </p:sp>
        <p:sp>
          <p:nvSpPr>
            <p:cNvPr id="41" name="rc41"/>
            <p:cNvSpPr/>
            <p:nvPr/>
          </p:nvSpPr>
          <p:spPr>
            <a:xfrm>
              <a:off x="3695161" y="3689279"/>
              <a:ext cx="239888" cy="117561"/>
            </a:xfrm>
            <a:prstGeom prst="rect">
              <a:avLst/>
            </a:prstGeom>
            <a:solidFill>
              <a:srgbClr val="1CABE2">
                <a:alpha val="100000"/>
              </a:srgbClr>
            </a:solidFill>
          </p:spPr>
          <p:txBody>
            <a:bodyPr/>
            <a:lstStyle/>
            <a:p/>
          </p:txBody>
        </p:sp>
        <p:sp>
          <p:nvSpPr>
            <p:cNvPr id="42" name="rc42"/>
            <p:cNvSpPr/>
            <p:nvPr/>
          </p:nvSpPr>
          <p:spPr>
            <a:xfrm>
              <a:off x="3961705" y="3779229"/>
              <a:ext cx="239888" cy="528791"/>
            </a:xfrm>
            <a:prstGeom prst="rect">
              <a:avLst/>
            </a:prstGeom>
            <a:solidFill>
              <a:srgbClr val="80BD41">
                <a:alpha val="100000"/>
              </a:srgbClr>
            </a:solidFill>
          </p:spPr>
          <p:txBody>
            <a:bodyPr/>
            <a:lstStyle/>
            <a:p/>
          </p:txBody>
        </p:sp>
        <p:sp>
          <p:nvSpPr>
            <p:cNvPr id="43" name="rc43"/>
            <p:cNvSpPr/>
            <p:nvPr/>
          </p:nvSpPr>
          <p:spPr>
            <a:xfrm>
              <a:off x="3961705" y="3670922"/>
              <a:ext cx="239888" cy="108307"/>
            </a:xfrm>
            <a:prstGeom prst="rect">
              <a:avLst/>
            </a:prstGeom>
            <a:solidFill>
              <a:srgbClr val="1CABE2">
                <a:alpha val="100000"/>
              </a:srgbClr>
            </a:solidFill>
          </p:spPr>
          <p:txBody>
            <a:bodyPr/>
            <a:lstStyle/>
            <a:p/>
          </p:txBody>
        </p:sp>
        <p:sp>
          <p:nvSpPr>
            <p:cNvPr id="44" name="rc44"/>
            <p:cNvSpPr/>
            <p:nvPr/>
          </p:nvSpPr>
          <p:spPr>
            <a:xfrm>
              <a:off x="4228248" y="3744993"/>
              <a:ext cx="239888" cy="563028"/>
            </a:xfrm>
            <a:prstGeom prst="rect">
              <a:avLst/>
            </a:prstGeom>
            <a:solidFill>
              <a:srgbClr val="80BD41">
                <a:alpha val="100000"/>
              </a:srgbClr>
            </a:solidFill>
          </p:spPr>
          <p:txBody>
            <a:bodyPr/>
            <a:lstStyle/>
            <a:p/>
          </p:txBody>
        </p:sp>
        <p:sp>
          <p:nvSpPr>
            <p:cNvPr id="45" name="rc45"/>
            <p:cNvSpPr/>
            <p:nvPr/>
          </p:nvSpPr>
          <p:spPr>
            <a:xfrm>
              <a:off x="4228248" y="3653336"/>
              <a:ext cx="239888" cy="91656"/>
            </a:xfrm>
            <a:prstGeom prst="rect">
              <a:avLst/>
            </a:prstGeom>
            <a:solidFill>
              <a:srgbClr val="1CABE2">
                <a:alpha val="100000"/>
              </a:srgbClr>
            </a:solidFill>
          </p:spPr>
          <p:txBody>
            <a:bodyPr/>
            <a:lstStyle/>
            <a:p/>
          </p:txBody>
        </p:sp>
        <p:sp>
          <p:nvSpPr>
            <p:cNvPr id="46" name="rc46"/>
            <p:cNvSpPr/>
            <p:nvPr/>
          </p:nvSpPr>
          <p:spPr>
            <a:xfrm>
              <a:off x="4494791" y="3723516"/>
              <a:ext cx="239888" cy="584504"/>
            </a:xfrm>
            <a:prstGeom prst="rect">
              <a:avLst/>
            </a:prstGeom>
            <a:solidFill>
              <a:srgbClr val="80BD41">
                <a:alpha val="100000"/>
              </a:srgbClr>
            </a:solidFill>
          </p:spPr>
          <p:txBody>
            <a:bodyPr/>
            <a:lstStyle/>
            <a:p/>
          </p:txBody>
        </p:sp>
        <p:sp>
          <p:nvSpPr>
            <p:cNvPr id="47" name="rc47"/>
            <p:cNvSpPr/>
            <p:nvPr/>
          </p:nvSpPr>
          <p:spPr>
            <a:xfrm>
              <a:off x="4494791" y="3636176"/>
              <a:ext cx="239888" cy="87340"/>
            </a:xfrm>
            <a:prstGeom prst="rect">
              <a:avLst/>
            </a:prstGeom>
            <a:solidFill>
              <a:srgbClr val="1CABE2">
                <a:alpha val="100000"/>
              </a:srgbClr>
            </a:solidFill>
          </p:spPr>
          <p:txBody>
            <a:bodyPr/>
            <a:lstStyle/>
            <a:p/>
          </p:txBody>
        </p:sp>
        <p:sp>
          <p:nvSpPr>
            <p:cNvPr id="48" name="rc48"/>
            <p:cNvSpPr/>
            <p:nvPr/>
          </p:nvSpPr>
          <p:spPr>
            <a:xfrm>
              <a:off x="4761334" y="3692287"/>
              <a:ext cx="239888" cy="615734"/>
            </a:xfrm>
            <a:prstGeom prst="rect">
              <a:avLst/>
            </a:prstGeom>
            <a:solidFill>
              <a:srgbClr val="80BD41">
                <a:alpha val="100000"/>
              </a:srgbClr>
            </a:solidFill>
          </p:spPr>
          <p:txBody>
            <a:bodyPr/>
            <a:lstStyle/>
            <a:p/>
          </p:txBody>
        </p:sp>
        <p:sp>
          <p:nvSpPr>
            <p:cNvPr id="49" name="rc49"/>
            <p:cNvSpPr/>
            <p:nvPr/>
          </p:nvSpPr>
          <p:spPr>
            <a:xfrm>
              <a:off x="4761334" y="3616185"/>
              <a:ext cx="239888" cy="76102"/>
            </a:xfrm>
            <a:prstGeom prst="rect">
              <a:avLst/>
            </a:prstGeom>
            <a:solidFill>
              <a:srgbClr val="1CABE2">
                <a:alpha val="100000"/>
              </a:srgbClr>
            </a:solidFill>
          </p:spPr>
          <p:txBody>
            <a:bodyPr/>
            <a:lstStyle/>
            <a:p/>
          </p:txBody>
        </p:sp>
        <p:sp>
          <p:nvSpPr>
            <p:cNvPr id="50" name="rc50"/>
            <p:cNvSpPr/>
            <p:nvPr/>
          </p:nvSpPr>
          <p:spPr>
            <a:xfrm>
              <a:off x="5027877" y="3634300"/>
              <a:ext cx="239888" cy="673721"/>
            </a:xfrm>
            <a:prstGeom prst="rect">
              <a:avLst/>
            </a:prstGeom>
            <a:solidFill>
              <a:srgbClr val="80BD41">
                <a:alpha val="100000"/>
              </a:srgbClr>
            </a:solidFill>
          </p:spPr>
          <p:txBody>
            <a:bodyPr/>
            <a:lstStyle/>
            <a:p/>
          </p:txBody>
        </p:sp>
        <p:sp>
          <p:nvSpPr>
            <p:cNvPr id="51" name="rc51"/>
            <p:cNvSpPr/>
            <p:nvPr/>
          </p:nvSpPr>
          <p:spPr>
            <a:xfrm>
              <a:off x="5027877" y="3598840"/>
              <a:ext cx="239888" cy="35459"/>
            </a:xfrm>
            <a:prstGeom prst="rect">
              <a:avLst/>
            </a:prstGeom>
            <a:solidFill>
              <a:srgbClr val="1CABE2">
                <a:alpha val="100000"/>
              </a:srgbClr>
            </a:solidFill>
          </p:spPr>
          <p:txBody>
            <a:bodyPr/>
            <a:lstStyle/>
            <a:p/>
          </p:txBody>
        </p:sp>
        <p:sp>
          <p:nvSpPr>
            <p:cNvPr id="52" name="rc52"/>
            <p:cNvSpPr/>
            <p:nvPr/>
          </p:nvSpPr>
          <p:spPr>
            <a:xfrm>
              <a:off x="5294420" y="3632458"/>
              <a:ext cx="239888" cy="675563"/>
            </a:xfrm>
            <a:prstGeom prst="rect">
              <a:avLst/>
            </a:prstGeom>
            <a:solidFill>
              <a:srgbClr val="80BD41">
                <a:alpha val="100000"/>
              </a:srgbClr>
            </a:solidFill>
          </p:spPr>
          <p:txBody>
            <a:bodyPr/>
            <a:lstStyle/>
            <a:p/>
          </p:txBody>
        </p:sp>
        <p:sp>
          <p:nvSpPr>
            <p:cNvPr id="53" name="rc53"/>
            <p:cNvSpPr/>
            <p:nvPr/>
          </p:nvSpPr>
          <p:spPr>
            <a:xfrm>
              <a:off x="5294420" y="3581609"/>
              <a:ext cx="239888" cy="50848"/>
            </a:xfrm>
            <a:prstGeom prst="rect">
              <a:avLst/>
            </a:prstGeom>
            <a:solidFill>
              <a:srgbClr val="1CABE2">
                <a:alpha val="100000"/>
              </a:srgbClr>
            </a:solidFill>
          </p:spPr>
          <p:txBody>
            <a:bodyPr/>
            <a:lstStyle/>
            <a:p/>
          </p:txBody>
        </p:sp>
        <p:sp>
          <p:nvSpPr>
            <p:cNvPr id="54" name="rc54"/>
            <p:cNvSpPr/>
            <p:nvPr/>
          </p:nvSpPr>
          <p:spPr>
            <a:xfrm>
              <a:off x="5560963" y="3624848"/>
              <a:ext cx="239888" cy="683173"/>
            </a:xfrm>
            <a:prstGeom prst="rect">
              <a:avLst/>
            </a:prstGeom>
            <a:solidFill>
              <a:srgbClr val="80BD41">
                <a:alpha val="100000"/>
              </a:srgbClr>
            </a:solidFill>
          </p:spPr>
          <p:txBody>
            <a:bodyPr/>
            <a:lstStyle/>
            <a:p/>
          </p:txBody>
        </p:sp>
        <p:sp>
          <p:nvSpPr>
            <p:cNvPr id="55" name="rc55"/>
            <p:cNvSpPr/>
            <p:nvPr/>
          </p:nvSpPr>
          <p:spPr>
            <a:xfrm>
              <a:off x="5560963" y="3565442"/>
              <a:ext cx="239888" cy="59406"/>
            </a:xfrm>
            <a:prstGeom prst="rect">
              <a:avLst/>
            </a:prstGeom>
            <a:solidFill>
              <a:srgbClr val="1CABE2">
                <a:alpha val="100000"/>
              </a:srgbClr>
            </a:solidFill>
          </p:spPr>
          <p:txBody>
            <a:bodyPr/>
            <a:lstStyle/>
            <a:p/>
          </p:txBody>
        </p:sp>
        <p:sp>
          <p:nvSpPr>
            <p:cNvPr id="56" name="rc56"/>
            <p:cNvSpPr/>
            <p:nvPr/>
          </p:nvSpPr>
          <p:spPr>
            <a:xfrm>
              <a:off x="5827506" y="3589923"/>
              <a:ext cx="239888" cy="718098"/>
            </a:xfrm>
            <a:prstGeom prst="rect">
              <a:avLst/>
            </a:prstGeom>
            <a:solidFill>
              <a:srgbClr val="80BD41">
                <a:alpha val="100000"/>
              </a:srgbClr>
            </a:solidFill>
          </p:spPr>
          <p:txBody>
            <a:bodyPr/>
            <a:lstStyle/>
            <a:p/>
          </p:txBody>
        </p:sp>
        <p:sp>
          <p:nvSpPr>
            <p:cNvPr id="57" name="rc57"/>
            <p:cNvSpPr/>
            <p:nvPr/>
          </p:nvSpPr>
          <p:spPr>
            <a:xfrm>
              <a:off x="5827506" y="3552128"/>
              <a:ext cx="239888" cy="37794"/>
            </a:xfrm>
            <a:prstGeom prst="rect">
              <a:avLst/>
            </a:prstGeom>
            <a:solidFill>
              <a:srgbClr val="1CABE2">
                <a:alpha val="100000"/>
              </a:srgbClr>
            </a:solidFill>
          </p:spPr>
          <p:txBody>
            <a:bodyPr/>
            <a:lstStyle/>
            <a:p/>
          </p:txBody>
        </p:sp>
        <p:sp>
          <p:nvSpPr>
            <p:cNvPr id="58" name="rc58"/>
            <p:cNvSpPr/>
            <p:nvPr/>
          </p:nvSpPr>
          <p:spPr>
            <a:xfrm>
              <a:off x="6094049" y="3609620"/>
              <a:ext cx="239888" cy="698401"/>
            </a:xfrm>
            <a:prstGeom prst="rect">
              <a:avLst/>
            </a:prstGeom>
            <a:solidFill>
              <a:srgbClr val="80BD41">
                <a:alpha val="100000"/>
              </a:srgbClr>
            </a:solidFill>
          </p:spPr>
          <p:txBody>
            <a:bodyPr/>
            <a:lstStyle/>
            <a:p/>
          </p:txBody>
        </p:sp>
        <p:sp>
          <p:nvSpPr>
            <p:cNvPr id="59" name="rc59"/>
            <p:cNvSpPr/>
            <p:nvPr/>
          </p:nvSpPr>
          <p:spPr>
            <a:xfrm>
              <a:off x="6094049" y="3540547"/>
              <a:ext cx="239888" cy="69072"/>
            </a:xfrm>
            <a:prstGeom prst="rect">
              <a:avLst/>
            </a:prstGeom>
            <a:solidFill>
              <a:srgbClr val="1CABE2">
                <a:alpha val="100000"/>
              </a:srgbClr>
            </a:solidFill>
          </p:spPr>
          <p:txBody>
            <a:bodyPr/>
            <a:lstStyle/>
            <a:p/>
          </p:txBody>
        </p:sp>
        <p:sp>
          <p:nvSpPr>
            <p:cNvPr id="60" name="rc60"/>
            <p:cNvSpPr/>
            <p:nvPr/>
          </p:nvSpPr>
          <p:spPr>
            <a:xfrm>
              <a:off x="6360593" y="3591004"/>
              <a:ext cx="239888" cy="717016"/>
            </a:xfrm>
            <a:prstGeom prst="rect">
              <a:avLst/>
            </a:prstGeom>
            <a:solidFill>
              <a:srgbClr val="80BD41">
                <a:alpha val="100000"/>
              </a:srgbClr>
            </a:solidFill>
          </p:spPr>
          <p:txBody>
            <a:bodyPr/>
            <a:lstStyle/>
            <a:p/>
          </p:txBody>
        </p:sp>
        <p:sp>
          <p:nvSpPr>
            <p:cNvPr id="61" name="rc61"/>
            <p:cNvSpPr/>
            <p:nvPr/>
          </p:nvSpPr>
          <p:spPr>
            <a:xfrm>
              <a:off x="6360593" y="3528655"/>
              <a:ext cx="239888" cy="62349"/>
            </a:xfrm>
            <a:prstGeom prst="rect">
              <a:avLst/>
            </a:prstGeom>
            <a:solidFill>
              <a:srgbClr val="1CABE2">
                <a:alpha val="100000"/>
              </a:srgbClr>
            </a:solidFill>
          </p:spPr>
          <p:txBody>
            <a:bodyPr/>
            <a:lstStyle/>
            <a:p/>
          </p:txBody>
        </p:sp>
        <p:sp>
          <p:nvSpPr>
            <p:cNvPr id="62" name="rc62"/>
            <p:cNvSpPr/>
            <p:nvPr/>
          </p:nvSpPr>
          <p:spPr>
            <a:xfrm>
              <a:off x="6627136" y="3571855"/>
              <a:ext cx="239888" cy="736166"/>
            </a:xfrm>
            <a:prstGeom prst="rect">
              <a:avLst/>
            </a:prstGeom>
            <a:solidFill>
              <a:srgbClr val="80BD41">
                <a:alpha val="100000"/>
              </a:srgbClr>
            </a:solidFill>
          </p:spPr>
          <p:txBody>
            <a:bodyPr/>
            <a:lstStyle/>
            <a:p/>
          </p:txBody>
        </p:sp>
        <p:sp>
          <p:nvSpPr>
            <p:cNvPr id="63" name="rc63"/>
            <p:cNvSpPr/>
            <p:nvPr/>
          </p:nvSpPr>
          <p:spPr>
            <a:xfrm>
              <a:off x="6627136" y="3516445"/>
              <a:ext cx="239888" cy="55410"/>
            </a:xfrm>
            <a:prstGeom prst="rect">
              <a:avLst/>
            </a:prstGeom>
            <a:solidFill>
              <a:srgbClr val="1CABE2">
                <a:alpha val="100000"/>
              </a:srgbClr>
            </a:solidFill>
          </p:spPr>
          <p:txBody>
            <a:bodyPr/>
            <a:lstStyle/>
            <a:p/>
          </p:txBody>
        </p:sp>
        <p:sp>
          <p:nvSpPr>
            <p:cNvPr id="64" name="rc64"/>
            <p:cNvSpPr/>
            <p:nvPr/>
          </p:nvSpPr>
          <p:spPr>
            <a:xfrm>
              <a:off x="6893679" y="3551108"/>
              <a:ext cx="239888" cy="756913"/>
            </a:xfrm>
            <a:prstGeom prst="rect">
              <a:avLst/>
            </a:prstGeom>
            <a:solidFill>
              <a:srgbClr val="80BD41">
                <a:alpha val="100000"/>
              </a:srgbClr>
            </a:solidFill>
          </p:spPr>
          <p:txBody>
            <a:bodyPr/>
            <a:lstStyle/>
            <a:p/>
          </p:txBody>
        </p:sp>
        <p:sp>
          <p:nvSpPr>
            <p:cNvPr id="65" name="rc65"/>
            <p:cNvSpPr/>
            <p:nvPr/>
          </p:nvSpPr>
          <p:spPr>
            <a:xfrm>
              <a:off x="6893679" y="3502794"/>
              <a:ext cx="239888" cy="48313"/>
            </a:xfrm>
            <a:prstGeom prst="rect">
              <a:avLst/>
            </a:prstGeom>
            <a:solidFill>
              <a:srgbClr val="1CABE2">
                <a:alpha val="100000"/>
              </a:srgbClr>
            </a:solidFill>
          </p:spPr>
          <p:txBody>
            <a:bodyPr/>
            <a:lstStyle/>
            <a:p/>
          </p:txBody>
        </p:sp>
        <p:sp>
          <p:nvSpPr>
            <p:cNvPr id="66" name="rc66"/>
            <p:cNvSpPr/>
            <p:nvPr/>
          </p:nvSpPr>
          <p:spPr>
            <a:xfrm>
              <a:off x="7160222" y="3508782"/>
              <a:ext cx="239888" cy="799238"/>
            </a:xfrm>
            <a:prstGeom prst="rect">
              <a:avLst/>
            </a:prstGeom>
            <a:solidFill>
              <a:srgbClr val="80BD41">
                <a:alpha val="100000"/>
              </a:srgbClr>
            </a:solidFill>
          </p:spPr>
          <p:txBody>
            <a:bodyPr/>
            <a:lstStyle/>
            <a:p/>
          </p:txBody>
        </p:sp>
        <p:sp>
          <p:nvSpPr>
            <p:cNvPr id="67" name="rc67"/>
            <p:cNvSpPr/>
            <p:nvPr/>
          </p:nvSpPr>
          <p:spPr>
            <a:xfrm>
              <a:off x="7160222" y="3475481"/>
              <a:ext cx="239888" cy="33301"/>
            </a:xfrm>
            <a:prstGeom prst="rect">
              <a:avLst/>
            </a:prstGeom>
            <a:solidFill>
              <a:srgbClr val="1CABE2">
                <a:alpha val="100000"/>
              </a:srgbClr>
            </a:solidFill>
          </p:spPr>
          <p:txBody>
            <a:bodyPr/>
            <a:lstStyle/>
            <a:p/>
          </p:txBody>
        </p:sp>
        <p:sp>
          <p:nvSpPr>
            <p:cNvPr id="68" name="rc68"/>
            <p:cNvSpPr/>
            <p:nvPr/>
          </p:nvSpPr>
          <p:spPr>
            <a:xfrm>
              <a:off x="7426765" y="3499983"/>
              <a:ext cx="239888" cy="808038"/>
            </a:xfrm>
            <a:prstGeom prst="rect">
              <a:avLst/>
            </a:prstGeom>
            <a:solidFill>
              <a:srgbClr val="80BD41">
                <a:alpha val="100000"/>
              </a:srgbClr>
            </a:solidFill>
          </p:spPr>
          <p:txBody>
            <a:bodyPr/>
            <a:lstStyle/>
            <a:p/>
          </p:txBody>
        </p:sp>
        <p:sp>
          <p:nvSpPr>
            <p:cNvPr id="69" name="rc69"/>
            <p:cNvSpPr/>
            <p:nvPr/>
          </p:nvSpPr>
          <p:spPr>
            <a:xfrm>
              <a:off x="7426765" y="3448406"/>
              <a:ext cx="239888" cy="51577"/>
            </a:xfrm>
            <a:prstGeom prst="rect">
              <a:avLst/>
            </a:prstGeom>
            <a:solidFill>
              <a:srgbClr val="1CABE2">
                <a:alpha val="100000"/>
              </a:srgbClr>
            </a:solidFill>
          </p:spPr>
          <p:txBody>
            <a:bodyPr/>
            <a:lstStyle/>
            <a:p/>
          </p:txBody>
        </p:sp>
        <p:sp>
          <p:nvSpPr>
            <p:cNvPr id="70" name="rc70"/>
            <p:cNvSpPr/>
            <p:nvPr/>
          </p:nvSpPr>
          <p:spPr>
            <a:xfrm>
              <a:off x="7693308" y="3472974"/>
              <a:ext cx="239888" cy="835047"/>
            </a:xfrm>
            <a:prstGeom prst="rect">
              <a:avLst/>
            </a:prstGeom>
            <a:solidFill>
              <a:srgbClr val="80BD41">
                <a:alpha val="100000"/>
              </a:srgbClr>
            </a:solidFill>
          </p:spPr>
          <p:txBody>
            <a:bodyPr/>
            <a:lstStyle/>
            <a:p/>
          </p:txBody>
        </p:sp>
        <p:sp>
          <p:nvSpPr>
            <p:cNvPr id="71" name="rc71"/>
            <p:cNvSpPr/>
            <p:nvPr/>
          </p:nvSpPr>
          <p:spPr>
            <a:xfrm>
              <a:off x="7693308" y="3429024"/>
              <a:ext cx="239888" cy="43949"/>
            </a:xfrm>
            <a:prstGeom prst="rect">
              <a:avLst/>
            </a:prstGeom>
            <a:solidFill>
              <a:srgbClr val="1CABE2">
                <a:alpha val="100000"/>
              </a:srgbClr>
            </a:solidFill>
          </p:spPr>
          <p:txBody>
            <a:bodyPr/>
            <a:lstStyle/>
            <a:p/>
          </p:txBody>
        </p:sp>
        <p:sp>
          <p:nvSpPr>
            <p:cNvPr id="72" name="rc72"/>
            <p:cNvSpPr/>
            <p:nvPr/>
          </p:nvSpPr>
          <p:spPr>
            <a:xfrm>
              <a:off x="7959851" y="3458587"/>
              <a:ext cx="239888" cy="849433"/>
            </a:xfrm>
            <a:prstGeom prst="rect">
              <a:avLst/>
            </a:prstGeom>
            <a:solidFill>
              <a:srgbClr val="80BD41">
                <a:alpha val="100000"/>
              </a:srgbClr>
            </a:solidFill>
          </p:spPr>
          <p:txBody>
            <a:bodyPr/>
            <a:lstStyle/>
            <a:p/>
          </p:txBody>
        </p:sp>
        <p:sp>
          <p:nvSpPr>
            <p:cNvPr id="73" name="rc73"/>
            <p:cNvSpPr/>
            <p:nvPr/>
          </p:nvSpPr>
          <p:spPr>
            <a:xfrm>
              <a:off x="7959851" y="3413880"/>
              <a:ext cx="239888" cy="44706"/>
            </a:xfrm>
            <a:prstGeom prst="rect">
              <a:avLst/>
            </a:prstGeom>
            <a:solidFill>
              <a:srgbClr val="1CABE2">
                <a:alpha val="100000"/>
              </a:srgbClr>
            </a:solidFill>
          </p:spPr>
          <p:txBody>
            <a:bodyPr/>
            <a:lstStyle/>
            <a:p/>
          </p:txBody>
        </p:sp>
        <p:sp>
          <p:nvSpPr>
            <p:cNvPr id="74" name="pl74"/>
            <p:cNvSpPr/>
            <p:nvPr/>
          </p:nvSpPr>
          <p:spPr>
            <a:xfrm>
              <a:off x="1416218" y="2162083"/>
              <a:ext cx="6663577" cy="1117675"/>
            </a:xfrm>
            <a:custGeom>
              <a:avLst/>
              <a:pathLst>
                <a:path w="6663577" h="1117675">
                  <a:moveTo>
                    <a:pt x="0" y="1117675"/>
                  </a:moveTo>
                  <a:lnTo>
                    <a:pt x="266543" y="1072968"/>
                  </a:lnTo>
                  <a:lnTo>
                    <a:pt x="533086" y="1005908"/>
                  </a:lnTo>
                  <a:lnTo>
                    <a:pt x="799629" y="961201"/>
                  </a:lnTo>
                  <a:lnTo>
                    <a:pt x="1066172" y="894140"/>
                  </a:lnTo>
                  <a:lnTo>
                    <a:pt x="1332715" y="849433"/>
                  </a:lnTo>
                  <a:lnTo>
                    <a:pt x="1599258" y="715312"/>
                  </a:lnTo>
                  <a:lnTo>
                    <a:pt x="1865801" y="603545"/>
                  </a:lnTo>
                  <a:lnTo>
                    <a:pt x="2132344" y="447070"/>
                  </a:lnTo>
                  <a:lnTo>
                    <a:pt x="2398888" y="335302"/>
                  </a:lnTo>
                  <a:lnTo>
                    <a:pt x="2665431" y="290595"/>
                  </a:lnTo>
                  <a:lnTo>
                    <a:pt x="2931974" y="223535"/>
                  </a:lnTo>
                  <a:lnTo>
                    <a:pt x="3198517" y="201181"/>
                  </a:lnTo>
                  <a:lnTo>
                    <a:pt x="3465060" y="156474"/>
                  </a:lnTo>
                  <a:lnTo>
                    <a:pt x="3731603" y="22353"/>
                  </a:lnTo>
                  <a:lnTo>
                    <a:pt x="3998146" y="67060"/>
                  </a:lnTo>
                  <a:lnTo>
                    <a:pt x="4264689" y="89414"/>
                  </a:lnTo>
                  <a:lnTo>
                    <a:pt x="4531233" y="22353"/>
                  </a:lnTo>
                  <a:lnTo>
                    <a:pt x="4797776" y="111767"/>
                  </a:lnTo>
                  <a:lnTo>
                    <a:pt x="5064319" y="89414"/>
                  </a:lnTo>
                  <a:lnTo>
                    <a:pt x="5330862" y="67060"/>
                  </a:lnTo>
                  <a:lnTo>
                    <a:pt x="5597405" y="44707"/>
                  </a:lnTo>
                  <a:lnTo>
                    <a:pt x="5863948" y="0"/>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4790" y="3699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624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53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44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92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80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6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339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31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93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164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9" name="tx109"/>
            <p:cNvSpPr/>
            <p:nvPr/>
          </p:nvSpPr>
          <p:spPr>
            <a:xfrm>
              <a:off x="1324790" y="39281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0" name="tx110"/>
            <p:cNvSpPr/>
            <p:nvPr/>
          </p:nvSpPr>
          <p:spPr>
            <a:xfrm>
              <a:off x="2657505" y="4113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1" name="tx111"/>
            <p:cNvSpPr/>
            <p:nvPr/>
          </p:nvSpPr>
          <p:spPr>
            <a:xfrm>
              <a:off x="2657505" y="3839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2" name="tx112"/>
            <p:cNvSpPr/>
            <p:nvPr/>
          </p:nvSpPr>
          <p:spPr>
            <a:xfrm>
              <a:off x="3990221" y="4008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13" name="tx113"/>
            <p:cNvSpPr/>
            <p:nvPr/>
          </p:nvSpPr>
          <p:spPr>
            <a:xfrm>
              <a:off x="3990221" y="36899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4" name="tx114"/>
            <p:cNvSpPr/>
            <p:nvPr/>
          </p:nvSpPr>
          <p:spPr>
            <a:xfrm>
              <a:off x="5322937" y="3935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5" name="tx115"/>
            <p:cNvSpPr/>
            <p:nvPr/>
          </p:nvSpPr>
          <p:spPr>
            <a:xfrm>
              <a:off x="5322937" y="3571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6389109" y="3914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7" name="tx117"/>
            <p:cNvSpPr/>
            <p:nvPr/>
          </p:nvSpPr>
          <p:spPr>
            <a:xfrm>
              <a:off x="6389109" y="3524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8" name="tx118"/>
            <p:cNvSpPr/>
            <p:nvPr/>
          </p:nvSpPr>
          <p:spPr>
            <a:xfrm>
              <a:off x="6655652" y="3904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9" name="tx119"/>
            <p:cNvSpPr/>
            <p:nvPr/>
          </p:nvSpPr>
          <p:spPr>
            <a:xfrm>
              <a:off x="6655652" y="3509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0" name="tx120"/>
            <p:cNvSpPr/>
            <p:nvPr/>
          </p:nvSpPr>
          <p:spPr>
            <a:xfrm>
              <a:off x="6922195" y="3894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1" name="tx121"/>
            <p:cNvSpPr/>
            <p:nvPr/>
          </p:nvSpPr>
          <p:spPr>
            <a:xfrm>
              <a:off x="6922195" y="3491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2" name="tx122"/>
            <p:cNvSpPr/>
            <p:nvPr/>
          </p:nvSpPr>
          <p:spPr>
            <a:xfrm>
              <a:off x="7188738" y="3873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3" name="tx123"/>
            <p:cNvSpPr/>
            <p:nvPr/>
          </p:nvSpPr>
          <p:spPr>
            <a:xfrm>
              <a:off x="7188738" y="3457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7455282" y="3868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25" name="tx125"/>
            <p:cNvSpPr/>
            <p:nvPr/>
          </p:nvSpPr>
          <p:spPr>
            <a:xfrm>
              <a:off x="7455282" y="3439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6" name="tx126"/>
            <p:cNvSpPr/>
            <p:nvPr/>
          </p:nvSpPr>
          <p:spPr>
            <a:xfrm>
              <a:off x="7721825" y="3855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7" name="tx127"/>
            <p:cNvSpPr/>
            <p:nvPr/>
          </p:nvSpPr>
          <p:spPr>
            <a:xfrm>
              <a:off x="7721825" y="3415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8" name="tx128"/>
            <p:cNvSpPr/>
            <p:nvPr/>
          </p:nvSpPr>
          <p:spPr>
            <a:xfrm>
              <a:off x="7988368" y="38482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9" name="tx129"/>
            <p:cNvSpPr/>
            <p:nvPr/>
          </p:nvSpPr>
          <p:spPr>
            <a:xfrm>
              <a:off x="7988368" y="3401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4320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60653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309081" y="306890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3" name="rc153"/>
            <p:cNvSpPr/>
            <p:nvPr/>
          </p:nvSpPr>
          <p:spPr>
            <a:xfrm>
              <a:off x="4157761" y="5180747"/>
              <a:ext cx="201456" cy="201456"/>
            </a:xfrm>
            <a:prstGeom prst="rect">
              <a:avLst/>
            </a:prstGeom>
            <a:solidFill>
              <a:srgbClr val="1CABE2">
                <a:alpha val="100000"/>
              </a:srgbClr>
            </a:solidFill>
          </p:spPr>
          <p:txBody>
            <a:bodyPr/>
            <a:lstStyle/>
            <a:p/>
          </p:txBody>
        </p:sp>
        <p:sp>
          <p:nvSpPr>
            <p:cNvPr id="154" name="rc154"/>
            <p:cNvSpPr/>
            <p:nvPr/>
          </p:nvSpPr>
          <p:spPr>
            <a:xfrm>
              <a:off x="6123695" y="5180747"/>
              <a:ext cx="201456" cy="201456"/>
            </a:xfrm>
            <a:prstGeom prst="rect">
              <a:avLst/>
            </a:prstGeom>
            <a:solidFill>
              <a:srgbClr val="80BD41">
                <a:alpha val="100000"/>
              </a:srgbClr>
            </a:solidFill>
          </p:spPr>
          <p:txBody>
            <a:bodyPr/>
            <a:lstStyle/>
            <a:p/>
          </p:txBody>
        </p:sp>
        <p:sp>
          <p:nvSpPr>
            <p:cNvPr id="155" name="tx155"/>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6" name="tx156"/>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5272315" cy="129091"/>
            </a:xfrm>
            <a:prstGeom prst="rect">
              <a:avLst/>
            </a:prstGeom>
            <a:solidFill>
              <a:srgbClr val="80BD41">
                <a:alpha val="100000"/>
              </a:srgbClr>
            </a:solidFill>
          </p:spPr>
          <p:txBody>
            <a:bodyPr/>
            <a:lstStyle/>
            <a:p/>
          </p:txBody>
        </p:sp>
        <p:sp>
          <p:nvSpPr>
            <p:cNvPr id="171" name="rc171"/>
            <p:cNvSpPr/>
            <p:nvPr/>
          </p:nvSpPr>
          <p:spPr>
            <a:xfrm>
              <a:off x="6568589" y="5954972"/>
              <a:ext cx="458463" cy="129091"/>
            </a:xfrm>
            <a:prstGeom prst="rect">
              <a:avLst/>
            </a:prstGeom>
            <a:solidFill>
              <a:srgbClr val="1CABE2">
                <a:alpha val="100000"/>
              </a:srgbClr>
            </a:solidFill>
          </p:spPr>
          <p:txBody>
            <a:bodyPr/>
            <a:lstStyle/>
            <a:p/>
          </p:txBody>
        </p:sp>
        <p:sp>
          <p:nvSpPr>
            <p:cNvPr id="172" name="rc172"/>
            <p:cNvSpPr/>
            <p:nvPr/>
          </p:nvSpPr>
          <p:spPr>
            <a:xfrm>
              <a:off x="1296273" y="5793607"/>
              <a:ext cx="6140207" cy="129091"/>
            </a:xfrm>
            <a:prstGeom prst="rect">
              <a:avLst/>
            </a:prstGeom>
            <a:solidFill>
              <a:srgbClr val="80BD41">
                <a:alpha val="100000"/>
              </a:srgbClr>
            </a:solidFill>
          </p:spPr>
          <p:txBody>
            <a:bodyPr/>
            <a:lstStyle/>
            <a:p/>
          </p:txBody>
        </p:sp>
        <p:sp>
          <p:nvSpPr>
            <p:cNvPr id="173" name="rc173"/>
            <p:cNvSpPr/>
            <p:nvPr/>
          </p:nvSpPr>
          <p:spPr>
            <a:xfrm>
              <a:off x="7436481" y="5793607"/>
              <a:ext cx="323169" cy="129091"/>
            </a:xfrm>
            <a:prstGeom prst="rect">
              <a:avLst/>
            </a:prstGeom>
            <a:solidFill>
              <a:srgbClr val="1CABE2">
                <a:alpha val="100000"/>
              </a:srgbClr>
            </a:solidFill>
          </p:spPr>
          <p:txBody>
            <a:bodyPr/>
            <a:lstStyle/>
            <a:p/>
          </p:txBody>
        </p:sp>
        <p:sp>
          <p:nvSpPr>
            <p:cNvPr id="174" name="rc174"/>
            <p:cNvSpPr/>
            <p:nvPr/>
          </p:nvSpPr>
          <p:spPr>
            <a:xfrm>
              <a:off x="1296273" y="5632243"/>
              <a:ext cx="6245994" cy="129091"/>
            </a:xfrm>
            <a:prstGeom prst="rect">
              <a:avLst/>
            </a:prstGeom>
            <a:solidFill>
              <a:srgbClr val="80BD41">
                <a:alpha val="100000"/>
              </a:srgbClr>
            </a:solidFill>
          </p:spPr>
          <p:txBody>
            <a:bodyPr/>
            <a:lstStyle/>
            <a:p/>
          </p:txBody>
        </p:sp>
        <p:sp>
          <p:nvSpPr>
            <p:cNvPr id="175" name="rc175"/>
            <p:cNvSpPr/>
            <p:nvPr/>
          </p:nvSpPr>
          <p:spPr>
            <a:xfrm>
              <a:off x="7542268" y="5632243"/>
              <a:ext cx="328735" cy="129091"/>
            </a:xfrm>
            <a:prstGeom prst="rect">
              <a:avLst/>
            </a:prstGeom>
            <a:solidFill>
              <a:srgbClr val="1CABE2">
                <a:alpha val="100000"/>
              </a:srgbClr>
            </a:solidFill>
          </p:spPr>
          <p:txBody>
            <a:bodyPr/>
            <a:lstStyle/>
            <a:p/>
          </p:txBody>
        </p:sp>
        <p:sp>
          <p:nvSpPr>
            <p:cNvPr id="176" name="tx176"/>
            <p:cNvSpPr/>
            <p:nvPr/>
          </p:nvSpPr>
          <p:spPr>
            <a:xfrm>
              <a:off x="7201065"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82693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80" name="tx180"/>
            <p:cNvSpPr/>
            <p:nvPr/>
          </p:nvSpPr>
          <p:spPr>
            <a:xfrm>
              <a:off x="669232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81" name="tx181"/>
            <p:cNvSpPr/>
            <p:nvPr/>
          </p:nvSpPr>
          <p:spPr>
            <a:xfrm>
              <a:off x="426088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2" name="tx182"/>
            <p:cNvSpPr/>
            <p:nvPr/>
          </p:nvSpPr>
          <p:spPr>
            <a:xfrm>
              <a:off x="74925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3" name="tx183"/>
            <p:cNvSpPr/>
            <p:nvPr/>
          </p:nvSpPr>
          <p:spPr>
            <a:xfrm>
              <a:off x="431377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84" name="tx184"/>
            <p:cNvSpPr/>
            <p:nvPr/>
          </p:nvSpPr>
          <p:spPr>
            <a:xfrm>
              <a:off x="760114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1767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3990980" y="6312056"/>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3" name="tx19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(95 %) était supérieur à celui de 2019 (92 %).
Le nombre d’enfants vaccinés avec le DTP1 a augmenté de 18 % par rapport à 2019.
Le nombre de nourrissons survivants a augmenté d’environ 15 %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6328"/>
              <a:ext cx="3397293" cy="1112316"/>
            </a:xfrm>
            <a:custGeom>
              <a:avLst/>
              <a:pathLst>
                <a:path w="3397293" h="1112316">
                  <a:moveTo>
                    <a:pt x="0" y="1112316"/>
                  </a:moveTo>
                  <a:lnTo>
                    <a:pt x="135891" y="1070341"/>
                  </a:lnTo>
                  <a:lnTo>
                    <a:pt x="271783" y="1007380"/>
                  </a:lnTo>
                  <a:lnTo>
                    <a:pt x="407675" y="965406"/>
                  </a:lnTo>
                  <a:lnTo>
                    <a:pt x="543566" y="923432"/>
                  </a:lnTo>
                  <a:lnTo>
                    <a:pt x="679458" y="881457"/>
                  </a:lnTo>
                  <a:lnTo>
                    <a:pt x="815350" y="734548"/>
                  </a:lnTo>
                  <a:lnTo>
                    <a:pt x="951242" y="608625"/>
                  </a:lnTo>
                  <a:lnTo>
                    <a:pt x="1087133" y="419741"/>
                  </a:lnTo>
                  <a:lnTo>
                    <a:pt x="1223025" y="335793"/>
                  </a:lnTo>
                  <a:lnTo>
                    <a:pt x="1358917" y="356780"/>
                  </a:lnTo>
                  <a:lnTo>
                    <a:pt x="1494809" y="251845"/>
                  </a:lnTo>
                  <a:lnTo>
                    <a:pt x="1630700" y="293819"/>
                  </a:lnTo>
                  <a:lnTo>
                    <a:pt x="1766592" y="251845"/>
                  </a:lnTo>
                  <a:lnTo>
                    <a:pt x="1902484" y="104935"/>
                  </a:lnTo>
                  <a:lnTo>
                    <a:pt x="2038375" y="62961"/>
                  </a:lnTo>
                  <a:lnTo>
                    <a:pt x="2174267" y="146909"/>
                  </a:lnTo>
                  <a:lnTo>
                    <a:pt x="2310159" y="41974"/>
                  </a:lnTo>
                  <a:lnTo>
                    <a:pt x="2446051" y="167896"/>
                  </a:lnTo>
                  <a:lnTo>
                    <a:pt x="2581942" y="125922"/>
                  </a:lnTo>
                  <a:lnTo>
                    <a:pt x="2717834" y="125922"/>
                  </a:lnTo>
                  <a:lnTo>
                    <a:pt x="2853726" y="104935"/>
                  </a:lnTo>
                  <a:lnTo>
                    <a:pt x="2989618" y="62961"/>
                  </a:lnTo>
                  <a:lnTo>
                    <a:pt x="3125509" y="41974"/>
                  </a:lnTo>
                  <a:lnTo>
                    <a:pt x="3261401" y="20987"/>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6328"/>
              <a:ext cx="3397293" cy="1112316"/>
            </a:xfrm>
            <a:custGeom>
              <a:avLst/>
              <a:pathLst>
                <a:path w="3397293" h="1112316">
                  <a:moveTo>
                    <a:pt x="0" y="1112316"/>
                  </a:moveTo>
                  <a:lnTo>
                    <a:pt x="135891" y="1070341"/>
                  </a:lnTo>
                  <a:lnTo>
                    <a:pt x="271783" y="1007380"/>
                  </a:lnTo>
                  <a:lnTo>
                    <a:pt x="407675" y="965406"/>
                  </a:lnTo>
                  <a:lnTo>
                    <a:pt x="543566" y="923432"/>
                  </a:lnTo>
                  <a:lnTo>
                    <a:pt x="679458" y="881457"/>
                  </a:lnTo>
                  <a:lnTo>
                    <a:pt x="815350" y="734548"/>
                  </a:lnTo>
                  <a:lnTo>
                    <a:pt x="951242" y="608625"/>
                  </a:lnTo>
                  <a:lnTo>
                    <a:pt x="1087133" y="419741"/>
                  </a:lnTo>
                  <a:lnTo>
                    <a:pt x="1223025" y="335793"/>
                  </a:lnTo>
                  <a:lnTo>
                    <a:pt x="1358917" y="356780"/>
                  </a:lnTo>
                  <a:lnTo>
                    <a:pt x="1494809" y="251845"/>
                  </a:lnTo>
                  <a:lnTo>
                    <a:pt x="1630700" y="293819"/>
                  </a:lnTo>
                  <a:lnTo>
                    <a:pt x="1766592" y="251845"/>
                  </a:lnTo>
                  <a:lnTo>
                    <a:pt x="1902484" y="104935"/>
                  </a:lnTo>
                  <a:lnTo>
                    <a:pt x="2038375" y="62961"/>
                  </a:lnTo>
                  <a:lnTo>
                    <a:pt x="2174267" y="146909"/>
                  </a:lnTo>
                  <a:lnTo>
                    <a:pt x="2310159" y="41974"/>
                  </a:lnTo>
                  <a:lnTo>
                    <a:pt x="2446051" y="167896"/>
                  </a:lnTo>
                  <a:lnTo>
                    <a:pt x="2581942" y="125922"/>
                  </a:lnTo>
                  <a:lnTo>
                    <a:pt x="2717834" y="125922"/>
                  </a:lnTo>
                  <a:lnTo>
                    <a:pt x="2853726" y="104935"/>
                  </a:lnTo>
                  <a:lnTo>
                    <a:pt x="2989618" y="62961"/>
                  </a:lnTo>
                  <a:lnTo>
                    <a:pt x="3125509" y="41974"/>
                  </a:lnTo>
                  <a:lnTo>
                    <a:pt x="3261401" y="20987"/>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27122"/>
            </a:xfrm>
            <a:custGeom>
              <a:avLst/>
              <a:pathLst>
                <a:path w="0" h="1427122">
                  <a:moveTo>
                    <a:pt x="0" y="0"/>
                  </a:moveTo>
                  <a:lnTo>
                    <a:pt x="0" y="142712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2" name="pl32"/>
            <p:cNvSpPr/>
            <p:nvPr/>
          </p:nvSpPr>
          <p:spPr>
            <a:xfrm>
              <a:off x="1120965" y="2136328"/>
              <a:ext cx="3397293" cy="1112316"/>
            </a:xfrm>
            <a:custGeom>
              <a:avLst/>
              <a:pathLst>
                <a:path w="3397293" h="1112316">
                  <a:moveTo>
                    <a:pt x="0" y="1112316"/>
                  </a:moveTo>
                  <a:lnTo>
                    <a:pt x="135891" y="1070341"/>
                  </a:lnTo>
                  <a:lnTo>
                    <a:pt x="271783" y="1007380"/>
                  </a:lnTo>
                  <a:lnTo>
                    <a:pt x="407675" y="965406"/>
                  </a:lnTo>
                  <a:lnTo>
                    <a:pt x="543566" y="923432"/>
                  </a:lnTo>
                  <a:lnTo>
                    <a:pt x="679458" y="881457"/>
                  </a:lnTo>
                  <a:lnTo>
                    <a:pt x="815350" y="734548"/>
                  </a:lnTo>
                  <a:lnTo>
                    <a:pt x="951242" y="608625"/>
                  </a:lnTo>
                  <a:lnTo>
                    <a:pt x="1087133" y="419741"/>
                  </a:lnTo>
                  <a:lnTo>
                    <a:pt x="1223025" y="335793"/>
                  </a:lnTo>
                  <a:lnTo>
                    <a:pt x="1358917" y="356780"/>
                  </a:lnTo>
                  <a:lnTo>
                    <a:pt x="1494809" y="251845"/>
                  </a:lnTo>
                  <a:lnTo>
                    <a:pt x="1630700" y="293819"/>
                  </a:lnTo>
                  <a:lnTo>
                    <a:pt x="1766592" y="251845"/>
                  </a:lnTo>
                  <a:lnTo>
                    <a:pt x="1902484" y="104935"/>
                  </a:lnTo>
                  <a:lnTo>
                    <a:pt x="2038375" y="62961"/>
                  </a:lnTo>
                  <a:lnTo>
                    <a:pt x="2174267" y="146909"/>
                  </a:lnTo>
                  <a:lnTo>
                    <a:pt x="2310159" y="41974"/>
                  </a:lnTo>
                  <a:lnTo>
                    <a:pt x="2446051" y="167896"/>
                  </a:lnTo>
                  <a:lnTo>
                    <a:pt x="2581942" y="125922"/>
                  </a:lnTo>
                  <a:lnTo>
                    <a:pt x="2717834" y="125922"/>
                  </a:lnTo>
                  <a:lnTo>
                    <a:pt x="2853726" y="104935"/>
                  </a:lnTo>
                  <a:lnTo>
                    <a:pt x="2989618" y="62961"/>
                  </a:lnTo>
                  <a:lnTo>
                    <a:pt x="3125509" y="41974"/>
                  </a:lnTo>
                  <a:lnTo>
                    <a:pt x="3261401" y="20987"/>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40134"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466" y="1405107"/>
              <a:ext cx="24142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Niger, 2000-2025</a:t>
              </a:r>
            </a:p>
          </p:txBody>
        </p:sp>
        <p:sp>
          <p:nvSpPr>
            <p:cNvPr id="63" name="pl63"/>
            <p:cNvSpPr/>
            <p:nvPr/>
          </p:nvSpPr>
          <p:spPr>
            <a:xfrm>
              <a:off x="5267799" y="40671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7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80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8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173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177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182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08345"/>
              <a:ext cx="3397293" cy="1853860"/>
            </a:xfrm>
            <a:custGeom>
              <a:avLst/>
              <a:pathLst>
                <a:path w="3397293" h="1853860">
                  <a:moveTo>
                    <a:pt x="0" y="1853860"/>
                  </a:moveTo>
                  <a:lnTo>
                    <a:pt x="135891" y="1783903"/>
                  </a:lnTo>
                  <a:lnTo>
                    <a:pt x="271783" y="1678967"/>
                  </a:lnTo>
                  <a:lnTo>
                    <a:pt x="407675" y="1609010"/>
                  </a:lnTo>
                  <a:lnTo>
                    <a:pt x="543566" y="1539053"/>
                  </a:lnTo>
                  <a:lnTo>
                    <a:pt x="679458" y="1469096"/>
                  </a:lnTo>
                  <a:lnTo>
                    <a:pt x="815350" y="1224247"/>
                  </a:lnTo>
                  <a:lnTo>
                    <a:pt x="951242" y="1014376"/>
                  </a:lnTo>
                  <a:lnTo>
                    <a:pt x="1087133" y="699569"/>
                  </a:lnTo>
                  <a:lnTo>
                    <a:pt x="1223025" y="559655"/>
                  </a:lnTo>
                  <a:lnTo>
                    <a:pt x="1358917" y="594634"/>
                  </a:lnTo>
                  <a:lnTo>
                    <a:pt x="1494809" y="419741"/>
                  </a:lnTo>
                  <a:lnTo>
                    <a:pt x="1630700" y="489698"/>
                  </a:lnTo>
                  <a:lnTo>
                    <a:pt x="1766592" y="419741"/>
                  </a:lnTo>
                  <a:lnTo>
                    <a:pt x="1902484" y="174892"/>
                  </a:lnTo>
                  <a:lnTo>
                    <a:pt x="2038375" y="104935"/>
                  </a:lnTo>
                  <a:lnTo>
                    <a:pt x="2174267" y="244849"/>
                  </a:lnTo>
                  <a:lnTo>
                    <a:pt x="2310159" y="69956"/>
                  </a:lnTo>
                  <a:lnTo>
                    <a:pt x="2446051" y="279827"/>
                  </a:lnTo>
                  <a:lnTo>
                    <a:pt x="2581942" y="209870"/>
                  </a:lnTo>
                  <a:lnTo>
                    <a:pt x="2717834" y="209870"/>
                  </a:lnTo>
                  <a:lnTo>
                    <a:pt x="2853726" y="174892"/>
                  </a:lnTo>
                  <a:lnTo>
                    <a:pt x="2989618" y="104935"/>
                  </a:lnTo>
                  <a:lnTo>
                    <a:pt x="3125509" y="69956"/>
                  </a:lnTo>
                  <a:lnTo>
                    <a:pt x="3261401" y="34978"/>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8216"/>
              <a:ext cx="3397293" cy="489698"/>
            </a:xfrm>
            <a:custGeom>
              <a:avLst/>
              <a:pathLst>
                <a:path w="3397293" h="489698">
                  <a:moveTo>
                    <a:pt x="0" y="489698"/>
                  </a:moveTo>
                  <a:lnTo>
                    <a:pt x="135891" y="489698"/>
                  </a:lnTo>
                  <a:lnTo>
                    <a:pt x="271783" y="489698"/>
                  </a:lnTo>
                  <a:lnTo>
                    <a:pt x="407675" y="419741"/>
                  </a:lnTo>
                  <a:lnTo>
                    <a:pt x="543566" y="349784"/>
                  </a:lnTo>
                  <a:lnTo>
                    <a:pt x="679458" y="314806"/>
                  </a:lnTo>
                  <a:lnTo>
                    <a:pt x="815350" y="279827"/>
                  </a:lnTo>
                  <a:lnTo>
                    <a:pt x="951242" y="279827"/>
                  </a:lnTo>
                  <a:lnTo>
                    <a:pt x="1087133" y="174892"/>
                  </a:lnTo>
                  <a:lnTo>
                    <a:pt x="1223025" y="104935"/>
                  </a:lnTo>
                  <a:lnTo>
                    <a:pt x="1358917" y="104935"/>
                  </a:lnTo>
                  <a:lnTo>
                    <a:pt x="1494809" y="69956"/>
                  </a:lnTo>
                  <a:lnTo>
                    <a:pt x="1630700" y="69956"/>
                  </a:lnTo>
                  <a:lnTo>
                    <a:pt x="1766592" y="69956"/>
                  </a:lnTo>
                  <a:lnTo>
                    <a:pt x="1902484" y="69956"/>
                  </a:lnTo>
                  <a:lnTo>
                    <a:pt x="2038375" y="34978"/>
                  </a:lnTo>
                  <a:lnTo>
                    <a:pt x="2174267" y="0"/>
                  </a:lnTo>
                  <a:lnTo>
                    <a:pt x="2310159" y="0"/>
                  </a:lnTo>
                  <a:lnTo>
                    <a:pt x="2446051" y="0"/>
                  </a:lnTo>
                  <a:lnTo>
                    <a:pt x="2581942" y="0"/>
                  </a:lnTo>
                  <a:lnTo>
                    <a:pt x="2717834" y="104935"/>
                  </a:lnTo>
                  <a:lnTo>
                    <a:pt x="2853726" y="174892"/>
                  </a:lnTo>
                  <a:lnTo>
                    <a:pt x="2989618" y="34978"/>
                  </a:lnTo>
                  <a:lnTo>
                    <a:pt x="3125509" y="69956"/>
                  </a:lnTo>
                  <a:lnTo>
                    <a:pt x="3261401" y="69956"/>
                  </a:lnTo>
                  <a:lnTo>
                    <a:pt x="3397293" y="349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8216"/>
              <a:ext cx="3397293" cy="1119311"/>
            </a:xfrm>
            <a:custGeom>
              <a:avLst/>
              <a:pathLst>
                <a:path w="3397293" h="1119311">
                  <a:moveTo>
                    <a:pt x="0" y="1084333"/>
                  </a:moveTo>
                  <a:lnTo>
                    <a:pt x="135891" y="1119311"/>
                  </a:lnTo>
                  <a:lnTo>
                    <a:pt x="271783" y="1049354"/>
                  </a:lnTo>
                  <a:lnTo>
                    <a:pt x="407675" y="909440"/>
                  </a:lnTo>
                  <a:lnTo>
                    <a:pt x="543566" y="734548"/>
                  </a:lnTo>
                  <a:lnTo>
                    <a:pt x="679458" y="594634"/>
                  </a:lnTo>
                  <a:lnTo>
                    <a:pt x="815350" y="489698"/>
                  </a:lnTo>
                  <a:lnTo>
                    <a:pt x="951242" y="419741"/>
                  </a:lnTo>
                  <a:lnTo>
                    <a:pt x="1087133" y="244849"/>
                  </a:lnTo>
                  <a:lnTo>
                    <a:pt x="1223025" y="69956"/>
                  </a:lnTo>
                  <a:lnTo>
                    <a:pt x="1358917" y="209870"/>
                  </a:lnTo>
                  <a:lnTo>
                    <a:pt x="1494809" y="279827"/>
                  </a:lnTo>
                  <a:lnTo>
                    <a:pt x="1630700" y="349784"/>
                  </a:lnTo>
                  <a:lnTo>
                    <a:pt x="1766592" y="349784"/>
                  </a:lnTo>
                  <a:lnTo>
                    <a:pt x="1902484" y="314806"/>
                  </a:lnTo>
                  <a:lnTo>
                    <a:pt x="2038375" y="349784"/>
                  </a:lnTo>
                  <a:lnTo>
                    <a:pt x="2174267" y="174892"/>
                  </a:lnTo>
                  <a:lnTo>
                    <a:pt x="2310159" y="139913"/>
                  </a:lnTo>
                  <a:lnTo>
                    <a:pt x="2446051" y="69956"/>
                  </a:lnTo>
                  <a:lnTo>
                    <a:pt x="2581942" y="0"/>
                  </a:lnTo>
                  <a:lnTo>
                    <a:pt x="2717834" y="104935"/>
                  </a:lnTo>
                  <a:lnTo>
                    <a:pt x="2853726" y="244849"/>
                  </a:lnTo>
                  <a:lnTo>
                    <a:pt x="2989618" y="174892"/>
                  </a:lnTo>
                  <a:lnTo>
                    <a:pt x="3125509" y="69956"/>
                  </a:lnTo>
                  <a:lnTo>
                    <a:pt x="3261401" y="34978"/>
                  </a:lnTo>
                  <a:lnTo>
                    <a:pt x="3397293" y="3497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821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08345"/>
              <a:ext cx="3397293" cy="1853860"/>
            </a:xfrm>
            <a:custGeom>
              <a:avLst/>
              <a:pathLst>
                <a:path w="3397293" h="1853860">
                  <a:moveTo>
                    <a:pt x="0" y="1853860"/>
                  </a:moveTo>
                  <a:lnTo>
                    <a:pt x="135891" y="1783903"/>
                  </a:lnTo>
                  <a:lnTo>
                    <a:pt x="271783" y="1678967"/>
                  </a:lnTo>
                  <a:lnTo>
                    <a:pt x="407675" y="1609010"/>
                  </a:lnTo>
                  <a:lnTo>
                    <a:pt x="543566" y="1539053"/>
                  </a:lnTo>
                  <a:lnTo>
                    <a:pt x="679458" y="1469096"/>
                  </a:lnTo>
                  <a:lnTo>
                    <a:pt x="815350" y="1224247"/>
                  </a:lnTo>
                  <a:lnTo>
                    <a:pt x="951242" y="1014376"/>
                  </a:lnTo>
                  <a:lnTo>
                    <a:pt x="1087133" y="699569"/>
                  </a:lnTo>
                  <a:lnTo>
                    <a:pt x="1223025" y="559655"/>
                  </a:lnTo>
                  <a:lnTo>
                    <a:pt x="1358917" y="594634"/>
                  </a:lnTo>
                  <a:lnTo>
                    <a:pt x="1494809" y="419741"/>
                  </a:lnTo>
                  <a:lnTo>
                    <a:pt x="1630700" y="489698"/>
                  </a:lnTo>
                  <a:lnTo>
                    <a:pt x="1766592" y="419741"/>
                  </a:lnTo>
                  <a:lnTo>
                    <a:pt x="1902484" y="174892"/>
                  </a:lnTo>
                  <a:lnTo>
                    <a:pt x="2038375" y="104935"/>
                  </a:lnTo>
                  <a:lnTo>
                    <a:pt x="2174267" y="244849"/>
                  </a:lnTo>
                  <a:lnTo>
                    <a:pt x="2310159" y="69956"/>
                  </a:lnTo>
                  <a:lnTo>
                    <a:pt x="2446051" y="279827"/>
                  </a:lnTo>
                  <a:lnTo>
                    <a:pt x="2581942" y="209870"/>
                  </a:lnTo>
                  <a:lnTo>
                    <a:pt x="2717834" y="209870"/>
                  </a:lnTo>
                  <a:lnTo>
                    <a:pt x="2853726" y="174892"/>
                  </a:lnTo>
                  <a:lnTo>
                    <a:pt x="2989618" y="104935"/>
                  </a:lnTo>
                  <a:lnTo>
                    <a:pt x="3125509" y="69956"/>
                  </a:lnTo>
                  <a:lnTo>
                    <a:pt x="3261401" y="34978"/>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52380"/>
              <a:ext cx="0" cy="1909825"/>
            </a:xfrm>
            <a:custGeom>
              <a:avLst/>
              <a:pathLst>
                <a:path w="0" h="1909825">
                  <a:moveTo>
                    <a:pt x="0" y="190982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52380"/>
              <a:ext cx="0" cy="1525062"/>
            </a:xfrm>
            <a:custGeom>
              <a:avLst/>
              <a:pathLst>
                <a:path w="0" h="1525062">
                  <a:moveTo>
                    <a:pt x="0" y="1525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52380"/>
              <a:ext cx="0" cy="650599"/>
            </a:xfrm>
            <a:custGeom>
              <a:avLst/>
              <a:pathLst>
                <a:path w="0" h="650599">
                  <a:moveTo>
                    <a:pt x="0" y="65059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52380"/>
              <a:ext cx="0" cy="160901"/>
            </a:xfrm>
            <a:custGeom>
              <a:avLst/>
              <a:pathLst>
                <a:path w="0" h="160901">
                  <a:moveTo>
                    <a:pt x="0" y="1609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52380"/>
              <a:ext cx="0" cy="265836"/>
            </a:xfrm>
            <a:custGeom>
              <a:avLst/>
              <a:pathLst>
                <a:path w="0" h="265836">
                  <a:moveTo>
                    <a:pt x="0" y="2658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52380"/>
              <a:ext cx="0" cy="90944"/>
            </a:xfrm>
            <a:custGeom>
              <a:avLst/>
              <a:pathLst>
                <a:path w="0" h="90944">
                  <a:moveTo>
                    <a:pt x="0" y="909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52380"/>
              <a:ext cx="0" cy="55965"/>
            </a:xfrm>
            <a:custGeom>
              <a:avLst/>
              <a:pathLst>
                <a:path w="0" h="55965">
                  <a:moveTo>
                    <a:pt x="0" y="55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08345"/>
              <a:ext cx="3397293" cy="1853860"/>
            </a:xfrm>
            <a:custGeom>
              <a:avLst/>
              <a:pathLst>
                <a:path w="3397293" h="1853860">
                  <a:moveTo>
                    <a:pt x="0" y="1853860"/>
                  </a:moveTo>
                  <a:lnTo>
                    <a:pt x="135891" y="1783903"/>
                  </a:lnTo>
                  <a:lnTo>
                    <a:pt x="271783" y="1678967"/>
                  </a:lnTo>
                  <a:lnTo>
                    <a:pt x="407675" y="1609010"/>
                  </a:lnTo>
                  <a:lnTo>
                    <a:pt x="543566" y="1539053"/>
                  </a:lnTo>
                  <a:lnTo>
                    <a:pt x="679458" y="1469096"/>
                  </a:lnTo>
                  <a:lnTo>
                    <a:pt x="815350" y="1224247"/>
                  </a:lnTo>
                  <a:lnTo>
                    <a:pt x="951242" y="1014376"/>
                  </a:lnTo>
                  <a:lnTo>
                    <a:pt x="1087133" y="699569"/>
                  </a:lnTo>
                  <a:lnTo>
                    <a:pt x="1223025" y="559655"/>
                  </a:lnTo>
                  <a:lnTo>
                    <a:pt x="1358917" y="594634"/>
                  </a:lnTo>
                  <a:lnTo>
                    <a:pt x="1494809" y="419741"/>
                  </a:lnTo>
                  <a:lnTo>
                    <a:pt x="1630700" y="489698"/>
                  </a:lnTo>
                  <a:lnTo>
                    <a:pt x="1766592" y="419741"/>
                  </a:lnTo>
                  <a:lnTo>
                    <a:pt x="1902484" y="174892"/>
                  </a:lnTo>
                  <a:lnTo>
                    <a:pt x="2038375" y="104935"/>
                  </a:lnTo>
                  <a:lnTo>
                    <a:pt x="2174267" y="244849"/>
                  </a:lnTo>
                  <a:lnTo>
                    <a:pt x="2310159" y="69956"/>
                  </a:lnTo>
                  <a:lnTo>
                    <a:pt x="2446051" y="279827"/>
                  </a:lnTo>
                  <a:lnTo>
                    <a:pt x="2581942" y="209870"/>
                  </a:lnTo>
                  <a:lnTo>
                    <a:pt x="2717834" y="209870"/>
                  </a:lnTo>
                  <a:lnTo>
                    <a:pt x="2853726" y="174892"/>
                  </a:lnTo>
                  <a:lnTo>
                    <a:pt x="2989618" y="104935"/>
                  </a:lnTo>
                  <a:lnTo>
                    <a:pt x="3125509" y="69956"/>
                  </a:lnTo>
                  <a:lnTo>
                    <a:pt x="3261401" y="34978"/>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99589"/>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91" name="tx91"/>
            <p:cNvSpPr/>
            <p:nvPr/>
          </p:nvSpPr>
          <p:spPr>
            <a:xfrm>
              <a:off x="6038783" y="199789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18241" y="199927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445895" y="19978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1997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19993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804812" y="1997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314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14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652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656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2661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533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779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967"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5" name="tx115"/>
            <p:cNvSpPr/>
            <p:nvPr/>
          </p:nvSpPr>
          <p:spPr>
            <a:xfrm>
              <a:off x="703243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489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3376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37847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1934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602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5804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3989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3977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72498"/>
              <a:ext cx="7321564" cy="110182"/>
            </a:xfrm>
            <a:prstGeom prst="rect">
              <a:avLst/>
            </a:prstGeom>
            <a:solidFill>
              <a:srgbClr val="1CABE2">
                <a:alpha val="80000"/>
              </a:srgbClr>
            </a:solidFill>
          </p:spPr>
          <p:txBody>
            <a:bodyPr/>
            <a:lstStyle/>
            <a:p/>
          </p:txBody>
        </p:sp>
        <p:sp>
          <p:nvSpPr>
            <p:cNvPr id="130" name="rc130"/>
            <p:cNvSpPr/>
            <p:nvPr/>
          </p:nvSpPr>
          <p:spPr>
            <a:xfrm>
              <a:off x="1317178" y="5634770"/>
              <a:ext cx="6084473" cy="110182"/>
            </a:xfrm>
            <a:prstGeom prst="rect">
              <a:avLst/>
            </a:prstGeom>
            <a:solidFill>
              <a:srgbClr val="1CABE2">
                <a:alpha val="80000"/>
              </a:srgbClr>
            </a:solidFill>
          </p:spPr>
          <p:txBody>
            <a:bodyPr/>
            <a:lstStyle/>
            <a:p/>
          </p:txBody>
        </p:sp>
        <p:sp>
          <p:nvSpPr>
            <p:cNvPr id="131" name="rc131"/>
            <p:cNvSpPr/>
            <p:nvPr/>
          </p:nvSpPr>
          <p:spPr>
            <a:xfrm>
              <a:off x="1317178" y="5497042"/>
              <a:ext cx="5747200" cy="110182"/>
            </a:xfrm>
            <a:prstGeom prst="rect">
              <a:avLst/>
            </a:prstGeom>
            <a:solidFill>
              <a:srgbClr val="1CABE2">
                <a:alpha val="80000"/>
              </a:srgbClr>
            </a:solidFill>
          </p:spPr>
          <p:txBody>
            <a:bodyPr/>
            <a:lstStyle/>
            <a:p/>
          </p:txBody>
        </p:sp>
        <p:sp>
          <p:nvSpPr>
            <p:cNvPr id="132" name="tx132"/>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33" name="tx133"/>
            <p:cNvSpPr/>
            <p:nvPr/>
          </p:nvSpPr>
          <p:spPr>
            <a:xfrm>
              <a:off x="6892239"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4" name="tx134"/>
            <p:cNvSpPr/>
            <p:nvPr/>
          </p:nvSpPr>
          <p:spPr>
            <a:xfrm>
              <a:off x="6554965"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3075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89393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93479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3" name="tx14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4" name="tx14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de la DTP3 au Niger (87 %) était supérieure de 2 points de pourcentage à la moyenne mondiale (85 %) et de 16 points de pourcentage à la moyenne de l'ensemble des pays de l'WCAR e (71 %).
La couverture nationale du DTP3 était supérieure de 6 points de pourcentage à celle de 2019 (81 %).
Cela correspond à 141 000 enfants non vaccinés ou sous-vaccinés en 2025, contre 179 000 enfants non vaccinés ou sous-vaccinés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au Niger s'élevait à 87 %, soit 6 points de pourcentage de plus qu'en 2019 et un niveau supérieur aux moyennes mondiales et régionales.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Niger occupait la 17e place sur 24 pays en termes de couverture vaccinale la plus faible pour le DTP3 (en cas d'égalité de classement).
Le Niger figurait parmi les 10 pays comptant le plus grand nombre d'enfants non vaccinés ou sous-vaccinés (9e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Niger figurait parmi les pays affichant la couverture vaccinale la plus élevée, mais il faisait également partie des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5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1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8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86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5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57679"/>
              <a:ext cx="239888" cy="154329"/>
            </a:xfrm>
            <a:prstGeom prst="rect">
              <a:avLst/>
            </a:prstGeom>
            <a:solidFill>
              <a:srgbClr val="80BD41">
                <a:alpha val="100000"/>
              </a:srgbClr>
            </a:solidFill>
          </p:spPr>
          <p:txBody>
            <a:bodyPr/>
            <a:lstStyle/>
            <a:p/>
          </p:txBody>
        </p:sp>
        <p:sp>
          <p:nvSpPr>
            <p:cNvPr id="23" name="rc23"/>
            <p:cNvSpPr/>
            <p:nvPr/>
          </p:nvSpPr>
          <p:spPr>
            <a:xfrm>
              <a:off x="1296273" y="3758098"/>
              <a:ext cx="239888" cy="299581"/>
            </a:xfrm>
            <a:prstGeom prst="rect">
              <a:avLst/>
            </a:prstGeom>
            <a:solidFill>
              <a:srgbClr val="1CABE2">
                <a:alpha val="100000"/>
              </a:srgbClr>
            </a:solidFill>
          </p:spPr>
          <p:txBody>
            <a:bodyPr/>
            <a:lstStyle/>
            <a:p/>
          </p:txBody>
        </p:sp>
        <p:sp>
          <p:nvSpPr>
            <p:cNvPr id="24" name="rc24"/>
            <p:cNvSpPr/>
            <p:nvPr/>
          </p:nvSpPr>
          <p:spPr>
            <a:xfrm>
              <a:off x="1562816" y="4043600"/>
              <a:ext cx="239888" cy="168409"/>
            </a:xfrm>
            <a:prstGeom prst="rect">
              <a:avLst/>
            </a:prstGeom>
            <a:solidFill>
              <a:srgbClr val="80BD41">
                <a:alpha val="100000"/>
              </a:srgbClr>
            </a:solidFill>
          </p:spPr>
          <p:txBody>
            <a:bodyPr/>
            <a:lstStyle/>
            <a:p/>
          </p:txBody>
        </p:sp>
        <p:sp>
          <p:nvSpPr>
            <p:cNvPr id="25" name="rc25"/>
            <p:cNvSpPr/>
            <p:nvPr/>
          </p:nvSpPr>
          <p:spPr>
            <a:xfrm>
              <a:off x="1562816" y="3744206"/>
              <a:ext cx="239888" cy="299393"/>
            </a:xfrm>
            <a:prstGeom prst="rect">
              <a:avLst/>
            </a:prstGeom>
            <a:solidFill>
              <a:srgbClr val="1CABE2">
                <a:alpha val="100000"/>
              </a:srgbClr>
            </a:solidFill>
          </p:spPr>
          <p:txBody>
            <a:bodyPr/>
            <a:lstStyle/>
            <a:p/>
          </p:txBody>
        </p:sp>
        <p:sp>
          <p:nvSpPr>
            <p:cNvPr id="26" name="rc26"/>
            <p:cNvSpPr/>
            <p:nvPr/>
          </p:nvSpPr>
          <p:spPr>
            <a:xfrm>
              <a:off x="1829360" y="4024303"/>
              <a:ext cx="239888" cy="187706"/>
            </a:xfrm>
            <a:prstGeom prst="rect">
              <a:avLst/>
            </a:prstGeom>
            <a:solidFill>
              <a:srgbClr val="80BD41">
                <a:alpha val="100000"/>
              </a:srgbClr>
            </a:solidFill>
          </p:spPr>
          <p:txBody>
            <a:bodyPr/>
            <a:lstStyle/>
            <a:p/>
          </p:txBody>
        </p:sp>
        <p:sp>
          <p:nvSpPr>
            <p:cNvPr id="27" name="rc27"/>
            <p:cNvSpPr/>
            <p:nvPr/>
          </p:nvSpPr>
          <p:spPr>
            <a:xfrm>
              <a:off x="1829360" y="3730710"/>
              <a:ext cx="239888" cy="293592"/>
            </a:xfrm>
            <a:prstGeom prst="rect">
              <a:avLst/>
            </a:prstGeom>
            <a:solidFill>
              <a:srgbClr val="1CABE2">
                <a:alpha val="100000"/>
              </a:srgbClr>
            </a:solidFill>
          </p:spPr>
          <p:txBody>
            <a:bodyPr/>
            <a:lstStyle/>
            <a:p/>
          </p:txBody>
        </p:sp>
        <p:sp>
          <p:nvSpPr>
            <p:cNvPr id="28" name="rc28"/>
            <p:cNvSpPr/>
            <p:nvPr/>
          </p:nvSpPr>
          <p:spPr>
            <a:xfrm>
              <a:off x="2095903" y="4008789"/>
              <a:ext cx="239888" cy="203219"/>
            </a:xfrm>
            <a:prstGeom prst="rect">
              <a:avLst/>
            </a:prstGeom>
            <a:solidFill>
              <a:srgbClr val="80BD41">
                <a:alpha val="100000"/>
              </a:srgbClr>
            </a:solidFill>
          </p:spPr>
          <p:txBody>
            <a:bodyPr/>
            <a:lstStyle/>
            <a:p/>
          </p:txBody>
        </p:sp>
        <p:sp>
          <p:nvSpPr>
            <p:cNvPr id="29" name="rc29"/>
            <p:cNvSpPr/>
            <p:nvPr/>
          </p:nvSpPr>
          <p:spPr>
            <a:xfrm>
              <a:off x="2095903" y="3716350"/>
              <a:ext cx="239888" cy="292438"/>
            </a:xfrm>
            <a:prstGeom prst="rect">
              <a:avLst/>
            </a:prstGeom>
            <a:solidFill>
              <a:srgbClr val="1CABE2">
                <a:alpha val="100000"/>
              </a:srgbClr>
            </a:solidFill>
          </p:spPr>
          <p:txBody>
            <a:bodyPr/>
            <a:lstStyle/>
            <a:p/>
          </p:txBody>
        </p:sp>
        <p:sp>
          <p:nvSpPr>
            <p:cNvPr id="30" name="rc30"/>
            <p:cNvSpPr/>
            <p:nvPr/>
          </p:nvSpPr>
          <p:spPr>
            <a:xfrm>
              <a:off x="2362446" y="3992425"/>
              <a:ext cx="239888" cy="219584"/>
            </a:xfrm>
            <a:prstGeom prst="rect">
              <a:avLst/>
            </a:prstGeom>
            <a:solidFill>
              <a:srgbClr val="80BD41">
                <a:alpha val="100000"/>
              </a:srgbClr>
            </a:solidFill>
          </p:spPr>
          <p:txBody>
            <a:bodyPr/>
            <a:lstStyle/>
            <a:p/>
          </p:txBody>
        </p:sp>
        <p:sp>
          <p:nvSpPr>
            <p:cNvPr id="31" name="rc31"/>
            <p:cNvSpPr/>
            <p:nvPr/>
          </p:nvSpPr>
          <p:spPr>
            <a:xfrm>
              <a:off x="2362446" y="3701349"/>
              <a:ext cx="239888" cy="291075"/>
            </a:xfrm>
            <a:prstGeom prst="rect">
              <a:avLst/>
            </a:prstGeom>
            <a:solidFill>
              <a:srgbClr val="1CABE2">
                <a:alpha val="100000"/>
              </a:srgbClr>
            </a:solidFill>
          </p:spPr>
          <p:txBody>
            <a:bodyPr/>
            <a:lstStyle/>
            <a:p/>
          </p:txBody>
        </p:sp>
        <p:sp>
          <p:nvSpPr>
            <p:cNvPr id="32" name="rc32"/>
            <p:cNvSpPr/>
            <p:nvPr/>
          </p:nvSpPr>
          <p:spPr>
            <a:xfrm>
              <a:off x="2628989" y="3974983"/>
              <a:ext cx="239888" cy="237026"/>
            </a:xfrm>
            <a:prstGeom prst="rect">
              <a:avLst/>
            </a:prstGeom>
            <a:solidFill>
              <a:srgbClr val="80BD41">
                <a:alpha val="100000"/>
              </a:srgbClr>
            </a:solidFill>
          </p:spPr>
          <p:txBody>
            <a:bodyPr/>
            <a:lstStyle/>
            <a:p/>
          </p:txBody>
        </p:sp>
        <p:sp>
          <p:nvSpPr>
            <p:cNvPr id="33" name="rc33"/>
            <p:cNvSpPr/>
            <p:nvPr/>
          </p:nvSpPr>
          <p:spPr>
            <a:xfrm>
              <a:off x="2628989" y="3685284"/>
              <a:ext cx="239888" cy="289698"/>
            </a:xfrm>
            <a:prstGeom prst="rect">
              <a:avLst/>
            </a:prstGeom>
            <a:solidFill>
              <a:srgbClr val="1CABE2">
                <a:alpha val="100000"/>
              </a:srgbClr>
            </a:solidFill>
          </p:spPr>
          <p:txBody>
            <a:bodyPr/>
            <a:lstStyle/>
            <a:p/>
          </p:txBody>
        </p:sp>
        <p:sp>
          <p:nvSpPr>
            <p:cNvPr id="34" name="rc34"/>
            <p:cNvSpPr/>
            <p:nvPr/>
          </p:nvSpPr>
          <p:spPr>
            <a:xfrm>
              <a:off x="2895532" y="3929947"/>
              <a:ext cx="239888" cy="282062"/>
            </a:xfrm>
            <a:prstGeom prst="rect">
              <a:avLst/>
            </a:prstGeom>
            <a:solidFill>
              <a:srgbClr val="80BD41">
                <a:alpha val="100000"/>
              </a:srgbClr>
            </a:solidFill>
          </p:spPr>
          <p:txBody>
            <a:bodyPr/>
            <a:lstStyle/>
            <a:p/>
          </p:txBody>
        </p:sp>
        <p:sp>
          <p:nvSpPr>
            <p:cNvPr id="35" name="rc35"/>
            <p:cNvSpPr/>
            <p:nvPr/>
          </p:nvSpPr>
          <p:spPr>
            <a:xfrm>
              <a:off x="2895532" y="3669581"/>
              <a:ext cx="239888" cy="260365"/>
            </a:xfrm>
            <a:prstGeom prst="rect">
              <a:avLst/>
            </a:prstGeom>
            <a:solidFill>
              <a:srgbClr val="1CABE2">
                <a:alpha val="100000"/>
              </a:srgbClr>
            </a:solidFill>
          </p:spPr>
          <p:txBody>
            <a:bodyPr/>
            <a:lstStyle/>
            <a:p/>
          </p:txBody>
        </p:sp>
        <p:sp>
          <p:nvSpPr>
            <p:cNvPr id="36" name="rc36"/>
            <p:cNvSpPr/>
            <p:nvPr/>
          </p:nvSpPr>
          <p:spPr>
            <a:xfrm>
              <a:off x="3162075" y="3887496"/>
              <a:ext cx="239888" cy="324512"/>
            </a:xfrm>
            <a:prstGeom prst="rect">
              <a:avLst/>
            </a:prstGeom>
            <a:solidFill>
              <a:srgbClr val="80BD41">
                <a:alpha val="100000"/>
              </a:srgbClr>
            </a:solidFill>
          </p:spPr>
          <p:txBody>
            <a:bodyPr/>
            <a:lstStyle/>
            <a:p/>
          </p:txBody>
        </p:sp>
        <p:sp>
          <p:nvSpPr>
            <p:cNvPr id="37" name="rc37"/>
            <p:cNvSpPr/>
            <p:nvPr/>
          </p:nvSpPr>
          <p:spPr>
            <a:xfrm>
              <a:off x="3162075" y="3652505"/>
              <a:ext cx="239888" cy="234991"/>
            </a:xfrm>
            <a:prstGeom prst="rect">
              <a:avLst/>
            </a:prstGeom>
            <a:solidFill>
              <a:srgbClr val="1CABE2">
                <a:alpha val="100000"/>
              </a:srgbClr>
            </a:solidFill>
          </p:spPr>
          <p:txBody>
            <a:bodyPr/>
            <a:lstStyle/>
            <a:p/>
          </p:txBody>
        </p:sp>
        <p:sp>
          <p:nvSpPr>
            <p:cNvPr id="38" name="rc38"/>
            <p:cNvSpPr/>
            <p:nvPr/>
          </p:nvSpPr>
          <p:spPr>
            <a:xfrm>
              <a:off x="3428618" y="3825729"/>
              <a:ext cx="239888" cy="386280"/>
            </a:xfrm>
            <a:prstGeom prst="rect">
              <a:avLst/>
            </a:prstGeom>
            <a:solidFill>
              <a:srgbClr val="80BD41">
                <a:alpha val="100000"/>
              </a:srgbClr>
            </a:solidFill>
          </p:spPr>
          <p:txBody>
            <a:bodyPr/>
            <a:lstStyle/>
            <a:p/>
          </p:txBody>
        </p:sp>
        <p:sp>
          <p:nvSpPr>
            <p:cNvPr id="39" name="rc39"/>
            <p:cNvSpPr/>
            <p:nvPr/>
          </p:nvSpPr>
          <p:spPr>
            <a:xfrm>
              <a:off x="3428618" y="3635471"/>
              <a:ext cx="239888" cy="190257"/>
            </a:xfrm>
            <a:prstGeom prst="rect">
              <a:avLst/>
            </a:prstGeom>
            <a:solidFill>
              <a:srgbClr val="1CABE2">
                <a:alpha val="100000"/>
              </a:srgbClr>
            </a:solidFill>
          </p:spPr>
          <p:txBody>
            <a:bodyPr/>
            <a:lstStyle/>
            <a:p/>
          </p:txBody>
        </p:sp>
        <p:sp>
          <p:nvSpPr>
            <p:cNvPr id="40" name="rc40"/>
            <p:cNvSpPr/>
            <p:nvPr/>
          </p:nvSpPr>
          <p:spPr>
            <a:xfrm>
              <a:off x="3695161" y="3789817"/>
              <a:ext cx="239888" cy="422192"/>
            </a:xfrm>
            <a:prstGeom prst="rect">
              <a:avLst/>
            </a:prstGeom>
            <a:solidFill>
              <a:srgbClr val="80BD41">
                <a:alpha val="100000"/>
              </a:srgbClr>
            </a:solidFill>
          </p:spPr>
          <p:txBody>
            <a:bodyPr/>
            <a:lstStyle/>
            <a:p/>
          </p:txBody>
        </p:sp>
        <p:sp>
          <p:nvSpPr>
            <p:cNvPr id="41" name="rc41"/>
            <p:cNvSpPr/>
            <p:nvPr/>
          </p:nvSpPr>
          <p:spPr>
            <a:xfrm>
              <a:off x="3695161" y="3617372"/>
              <a:ext cx="239888" cy="172444"/>
            </a:xfrm>
            <a:prstGeom prst="rect">
              <a:avLst/>
            </a:prstGeom>
            <a:solidFill>
              <a:srgbClr val="1CABE2">
                <a:alpha val="100000"/>
              </a:srgbClr>
            </a:solidFill>
          </p:spPr>
          <p:txBody>
            <a:bodyPr/>
            <a:lstStyle/>
            <a:p/>
          </p:txBody>
        </p:sp>
        <p:sp>
          <p:nvSpPr>
            <p:cNvPr id="42" name="rc42"/>
            <p:cNvSpPr/>
            <p:nvPr/>
          </p:nvSpPr>
          <p:spPr>
            <a:xfrm>
              <a:off x="3961705" y="3783414"/>
              <a:ext cx="239888" cy="428594"/>
            </a:xfrm>
            <a:prstGeom prst="rect">
              <a:avLst/>
            </a:prstGeom>
            <a:solidFill>
              <a:srgbClr val="80BD41">
                <a:alpha val="100000"/>
              </a:srgbClr>
            </a:solidFill>
          </p:spPr>
          <p:txBody>
            <a:bodyPr/>
            <a:lstStyle/>
            <a:p/>
          </p:txBody>
        </p:sp>
        <p:sp>
          <p:nvSpPr>
            <p:cNvPr id="43" name="rc43"/>
            <p:cNvSpPr/>
            <p:nvPr/>
          </p:nvSpPr>
          <p:spPr>
            <a:xfrm>
              <a:off x="3961705" y="3599730"/>
              <a:ext cx="239888" cy="183683"/>
            </a:xfrm>
            <a:prstGeom prst="rect">
              <a:avLst/>
            </a:prstGeom>
            <a:solidFill>
              <a:srgbClr val="1CABE2">
                <a:alpha val="100000"/>
              </a:srgbClr>
            </a:solidFill>
          </p:spPr>
          <p:txBody>
            <a:bodyPr/>
            <a:lstStyle/>
            <a:p/>
          </p:txBody>
        </p:sp>
        <p:sp>
          <p:nvSpPr>
            <p:cNvPr id="44" name="rc44"/>
            <p:cNvSpPr/>
            <p:nvPr/>
          </p:nvSpPr>
          <p:spPr>
            <a:xfrm>
              <a:off x="4228248" y="3740125"/>
              <a:ext cx="239888" cy="471884"/>
            </a:xfrm>
            <a:prstGeom prst="rect">
              <a:avLst/>
            </a:prstGeom>
            <a:solidFill>
              <a:srgbClr val="80BD41">
                <a:alpha val="100000"/>
              </a:srgbClr>
            </a:solidFill>
          </p:spPr>
          <p:txBody>
            <a:bodyPr/>
            <a:lstStyle/>
            <a:p/>
          </p:txBody>
        </p:sp>
        <p:sp>
          <p:nvSpPr>
            <p:cNvPr id="45" name="rc45"/>
            <p:cNvSpPr/>
            <p:nvPr/>
          </p:nvSpPr>
          <p:spPr>
            <a:xfrm>
              <a:off x="4228248" y="3582830"/>
              <a:ext cx="239888" cy="157294"/>
            </a:xfrm>
            <a:prstGeom prst="rect">
              <a:avLst/>
            </a:prstGeom>
            <a:solidFill>
              <a:srgbClr val="1CABE2">
                <a:alpha val="100000"/>
              </a:srgbClr>
            </a:solidFill>
          </p:spPr>
          <p:txBody>
            <a:bodyPr/>
            <a:lstStyle/>
            <a:p/>
          </p:txBody>
        </p:sp>
        <p:sp>
          <p:nvSpPr>
            <p:cNvPr id="46" name="rc46"/>
            <p:cNvSpPr/>
            <p:nvPr/>
          </p:nvSpPr>
          <p:spPr>
            <a:xfrm>
              <a:off x="4494791" y="3740670"/>
              <a:ext cx="239888" cy="471339"/>
            </a:xfrm>
            <a:prstGeom prst="rect">
              <a:avLst/>
            </a:prstGeom>
            <a:solidFill>
              <a:srgbClr val="80BD41">
                <a:alpha val="100000"/>
              </a:srgbClr>
            </a:solidFill>
          </p:spPr>
          <p:txBody>
            <a:bodyPr/>
            <a:lstStyle/>
            <a:p/>
          </p:txBody>
        </p:sp>
        <p:sp>
          <p:nvSpPr>
            <p:cNvPr id="47" name="rc47"/>
            <p:cNvSpPr/>
            <p:nvPr/>
          </p:nvSpPr>
          <p:spPr>
            <a:xfrm>
              <a:off x="4494791" y="3566338"/>
              <a:ext cx="239888" cy="174331"/>
            </a:xfrm>
            <a:prstGeom prst="rect">
              <a:avLst/>
            </a:prstGeom>
            <a:solidFill>
              <a:srgbClr val="1CABE2">
                <a:alpha val="100000"/>
              </a:srgbClr>
            </a:solidFill>
          </p:spPr>
          <p:txBody>
            <a:bodyPr/>
            <a:lstStyle/>
            <a:p/>
          </p:txBody>
        </p:sp>
        <p:sp>
          <p:nvSpPr>
            <p:cNvPr id="48" name="rc48"/>
            <p:cNvSpPr/>
            <p:nvPr/>
          </p:nvSpPr>
          <p:spPr>
            <a:xfrm>
              <a:off x="4761334" y="3713347"/>
              <a:ext cx="239888" cy="498662"/>
            </a:xfrm>
            <a:prstGeom prst="rect">
              <a:avLst/>
            </a:prstGeom>
            <a:solidFill>
              <a:srgbClr val="80BD41">
                <a:alpha val="100000"/>
              </a:srgbClr>
            </a:solidFill>
          </p:spPr>
          <p:txBody>
            <a:bodyPr/>
            <a:lstStyle/>
            <a:p/>
          </p:txBody>
        </p:sp>
        <p:sp>
          <p:nvSpPr>
            <p:cNvPr id="49" name="rc49"/>
            <p:cNvSpPr/>
            <p:nvPr/>
          </p:nvSpPr>
          <p:spPr>
            <a:xfrm>
              <a:off x="4761334" y="3547126"/>
              <a:ext cx="239888" cy="166220"/>
            </a:xfrm>
            <a:prstGeom prst="rect">
              <a:avLst/>
            </a:prstGeom>
            <a:solidFill>
              <a:srgbClr val="1CABE2">
                <a:alpha val="100000"/>
              </a:srgbClr>
            </a:solidFill>
          </p:spPr>
          <p:txBody>
            <a:bodyPr/>
            <a:lstStyle/>
            <a:p/>
          </p:txBody>
        </p:sp>
        <p:sp>
          <p:nvSpPr>
            <p:cNvPr id="50" name="rc50"/>
            <p:cNvSpPr/>
            <p:nvPr/>
          </p:nvSpPr>
          <p:spPr>
            <a:xfrm>
              <a:off x="5027877" y="3653136"/>
              <a:ext cx="239888" cy="558872"/>
            </a:xfrm>
            <a:prstGeom prst="rect">
              <a:avLst/>
            </a:prstGeom>
            <a:solidFill>
              <a:srgbClr val="80BD41">
                <a:alpha val="100000"/>
              </a:srgbClr>
            </a:solidFill>
          </p:spPr>
          <p:txBody>
            <a:bodyPr/>
            <a:lstStyle/>
            <a:p/>
          </p:txBody>
        </p:sp>
        <p:sp>
          <p:nvSpPr>
            <p:cNvPr id="51" name="rc51"/>
            <p:cNvSpPr/>
            <p:nvPr/>
          </p:nvSpPr>
          <p:spPr>
            <a:xfrm>
              <a:off x="5027877" y="3530457"/>
              <a:ext cx="239888" cy="122679"/>
            </a:xfrm>
            <a:prstGeom prst="rect">
              <a:avLst/>
            </a:prstGeom>
            <a:solidFill>
              <a:srgbClr val="1CABE2">
                <a:alpha val="100000"/>
              </a:srgbClr>
            </a:solidFill>
          </p:spPr>
          <p:txBody>
            <a:bodyPr/>
            <a:lstStyle/>
            <a:p/>
          </p:txBody>
        </p:sp>
        <p:sp>
          <p:nvSpPr>
            <p:cNvPr id="52" name="rc52"/>
            <p:cNvSpPr/>
            <p:nvPr/>
          </p:nvSpPr>
          <p:spPr>
            <a:xfrm>
              <a:off x="5294420" y="3625594"/>
              <a:ext cx="239888" cy="586414"/>
            </a:xfrm>
            <a:prstGeom prst="rect">
              <a:avLst/>
            </a:prstGeom>
            <a:solidFill>
              <a:srgbClr val="80BD41">
                <a:alpha val="100000"/>
              </a:srgbClr>
            </a:solidFill>
          </p:spPr>
          <p:txBody>
            <a:bodyPr/>
            <a:lstStyle/>
            <a:p/>
          </p:txBody>
        </p:sp>
        <p:sp>
          <p:nvSpPr>
            <p:cNvPr id="53" name="rc53"/>
            <p:cNvSpPr/>
            <p:nvPr/>
          </p:nvSpPr>
          <p:spPr>
            <a:xfrm>
              <a:off x="5294420" y="3513897"/>
              <a:ext cx="239888" cy="111697"/>
            </a:xfrm>
            <a:prstGeom prst="rect">
              <a:avLst/>
            </a:prstGeom>
            <a:solidFill>
              <a:srgbClr val="1CABE2">
                <a:alpha val="100000"/>
              </a:srgbClr>
            </a:solidFill>
          </p:spPr>
          <p:txBody>
            <a:bodyPr/>
            <a:lstStyle/>
            <a:p/>
          </p:txBody>
        </p:sp>
        <p:sp>
          <p:nvSpPr>
            <p:cNvPr id="54" name="rc54"/>
            <p:cNvSpPr/>
            <p:nvPr/>
          </p:nvSpPr>
          <p:spPr>
            <a:xfrm>
              <a:off x="5560963" y="3641089"/>
              <a:ext cx="239888" cy="570920"/>
            </a:xfrm>
            <a:prstGeom prst="rect">
              <a:avLst/>
            </a:prstGeom>
            <a:solidFill>
              <a:srgbClr val="80BD41">
                <a:alpha val="100000"/>
              </a:srgbClr>
            </a:solidFill>
          </p:spPr>
          <p:txBody>
            <a:bodyPr/>
            <a:lstStyle/>
            <a:p/>
          </p:txBody>
        </p:sp>
        <p:sp>
          <p:nvSpPr>
            <p:cNvPr id="55" name="rc55"/>
            <p:cNvSpPr/>
            <p:nvPr/>
          </p:nvSpPr>
          <p:spPr>
            <a:xfrm>
              <a:off x="5560963" y="3498359"/>
              <a:ext cx="239888" cy="142729"/>
            </a:xfrm>
            <a:prstGeom prst="rect">
              <a:avLst/>
            </a:prstGeom>
            <a:solidFill>
              <a:srgbClr val="1CABE2">
                <a:alpha val="100000"/>
              </a:srgbClr>
            </a:solidFill>
          </p:spPr>
          <p:txBody>
            <a:bodyPr/>
            <a:lstStyle/>
            <a:p/>
          </p:txBody>
        </p:sp>
        <p:sp>
          <p:nvSpPr>
            <p:cNvPr id="56" name="rc56"/>
            <p:cNvSpPr/>
            <p:nvPr/>
          </p:nvSpPr>
          <p:spPr>
            <a:xfrm>
              <a:off x="5827506" y="3594531"/>
              <a:ext cx="239888" cy="617477"/>
            </a:xfrm>
            <a:prstGeom prst="rect">
              <a:avLst/>
            </a:prstGeom>
            <a:solidFill>
              <a:srgbClr val="80BD41">
                <a:alpha val="100000"/>
              </a:srgbClr>
            </a:solidFill>
          </p:spPr>
          <p:txBody>
            <a:bodyPr/>
            <a:lstStyle/>
            <a:p/>
          </p:txBody>
        </p:sp>
        <p:sp>
          <p:nvSpPr>
            <p:cNvPr id="57" name="rc57"/>
            <p:cNvSpPr/>
            <p:nvPr/>
          </p:nvSpPr>
          <p:spPr>
            <a:xfrm>
              <a:off x="5827506" y="3485564"/>
              <a:ext cx="239888" cy="108966"/>
            </a:xfrm>
            <a:prstGeom prst="rect">
              <a:avLst/>
            </a:prstGeom>
            <a:solidFill>
              <a:srgbClr val="1CABE2">
                <a:alpha val="100000"/>
              </a:srgbClr>
            </a:solidFill>
          </p:spPr>
          <p:txBody>
            <a:bodyPr/>
            <a:lstStyle/>
            <a:p/>
          </p:txBody>
        </p:sp>
        <p:sp>
          <p:nvSpPr>
            <p:cNvPr id="58" name="rc58"/>
            <p:cNvSpPr/>
            <p:nvPr/>
          </p:nvSpPr>
          <p:spPr>
            <a:xfrm>
              <a:off x="6094049" y="3629326"/>
              <a:ext cx="239888" cy="582683"/>
            </a:xfrm>
            <a:prstGeom prst="rect">
              <a:avLst/>
            </a:prstGeom>
            <a:solidFill>
              <a:srgbClr val="80BD41">
                <a:alpha val="100000"/>
              </a:srgbClr>
            </a:solidFill>
          </p:spPr>
          <p:txBody>
            <a:bodyPr/>
            <a:lstStyle/>
            <a:p/>
          </p:txBody>
        </p:sp>
        <p:sp>
          <p:nvSpPr>
            <p:cNvPr id="59" name="rc59"/>
            <p:cNvSpPr/>
            <p:nvPr/>
          </p:nvSpPr>
          <p:spPr>
            <a:xfrm>
              <a:off x="6094049" y="3474435"/>
              <a:ext cx="239888" cy="154890"/>
            </a:xfrm>
            <a:prstGeom prst="rect">
              <a:avLst/>
            </a:prstGeom>
            <a:solidFill>
              <a:srgbClr val="1CABE2">
                <a:alpha val="100000"/>
              </a:srgbClr>
            </a:solidFill>
          </p:spPr>
          <p:txBody>
            <a:bodyPr/>
            <a:lstStyle/>
            <a:p/>
          </p:txBody>
        </p:sp>
        <p:sp>
          <p:nvSpPr>
            <p:cNvPr id="60" name="rc60"/>
            <p:cNvSpPr/>
            <p:nvPr/>
          </p:nvSpPr>
          <p:spPr>
            <a:xfrm>
              <a:off x="6360593" y="3605317"/>
              <a:ext cx="239888" cy="606692"/>
            </a:xfrm>
            <a:prstGeom prst="rect">
              <a:avLst/>
            </a:prstGeom>
            <a:solidFill>
              <a:srgbClr val="80BD41">
                <a:alpha val="100000"/>
              </a:srgbClr>
            </a:solidFill>
          </p:spPr>
          <p:txBody>
            <a:bodyPr/>
            <a:lstStyle/>
            <a:p/>
          </p:txBody>
        </p:sp>
        <p:sp>
          <p:nvSpPr>
            <p:cNvPr id="61" name="rc61"/>
            <p:cNvSpPr/>
            <p:nvPr/>
          </p:nvSpPr>
          <p:spPr>
            <a:xfrm>
              <a:off x="6360593" y="3463006"/>
              <a:ext cx="239888" cy="142310"/>
            </a:xfrm>
            <a:prstGeom prst="rect">
              <a:avLst/>
            </a:prstGeom>
            <a:solidFill>
              <a:srgbClr val="1CABE2">
                <a:alpha val="100000"/>
              </a:srgbClr>
            </a:solidFill>
          </p:spPr>
          <p:txBody>
            <a:bodyPr/>
            <a:lstStyle/>
            <a:p/>
          </p:txBody>
        </p:sp>
        <p:sp>
          <p:nvSpPr>
            <p:cNvPr id="62" name="rc62"/>
            <p:cNvSpPr/>
            <p:nvPr/>
          </p:nvSpPr>
          <p:spPr>
            <a:xfrm>
              <a:off x="6627136" y="3595812"/>
              <a:ext cx="239888" cy="616197"/>
            </a:xfrm>
            <a:prstGeom prst="rect">
              <a:avLst/>
            </a:prstGeom>
            <a:solidFill>
              <a:srgbClr val="80BD41">
                <a:alpha val="100000"/>
              </a:srgbClr>
            </a:solidFill>
          </p:spPr>
          <p:txBody>
            <a:bodyPr/>
            <a:lstStyle/>
            <a:p/>
          </p:txBody>
        </p:sp>
        <p:sp>
          <p:nvSpPr>
            <p:cNvPr id="63" name="rc63"/>
            <p:cNvSpPr/>
            <p:nvPr/>
          </p:nvSpPr>
          <p:spPr>
            <a:xfrm>
              <a:off x="6627136" y="3451272"/>
              <a:ext cx="239888" cy="144540"/>
            </a:xfrm>
            <a:prstGeom prst="rect">
              <a:avLst/>
            </a:prstGeom>
            <a:solidFill>
              <a:srgbClr val="1CABE2">
                <a:alpha val="100000"/>
              </a:srgbClr>
            </a:solidFill>
          </p:spPr>
          <p:txBody>
            <a:bodyPr/>
            <a:lstStyle/>
            <a:p/>
          </p:txBody>
        </p:sp>
        <p:sp>
          <p:nvSpPr>
            <p:cNvPr id="64" name="rc64"/>
            <p:cNvSpPr/>
            <p:nvPr/>
          </p:nvSpPr>
          <p:spPr>
            <a:xfrm>
              <a:off x="6893679" y="3577447"/>
              <a:ext cx="239888" cy="634562"/>
            </a:xfrm>
            <a:prstGeom prst="rect">
              <a:avLst/>
            </a:prstGeom>
            <a:solidFill>
              <a:srgbClr val="80BD41">
                <a:alpha val="100000"/>
              </a:srgbClr>
            </a:solidFill>
          </p:spPr>
          <p:txBody>
            <a:bodyPr/>
            <a:lstStyle/>
            <a:p/>
          </p:txBody>
        </p:sp>
        <p:sp>
          <p:nvSpPr>
            <p:cNvPr id="65" name="rc65"/>
            <p:cNvSpPr/>
            <p:nvPr/>
          </p:nvSpPr>
          <p:spPr>
            <a:xfrm>
              <a:off x="6893679" y="3438152"/>
              <a:ext cx="239888" cy="139294"/>
            </a:xfrm>
            <a:prstGeom prst="rect">
              <a:avLst/>
            </a:prstGeom>
            <a:solidFill>
              <a:srgbClr val="1CABE2">
                <a:alpha val="100000"/>
              </a:srgbClr>
            </a:solidFill>
          </p:spPr>
          <p:txBody>
            <a:bodyPr/>
            <a:lstStyle/>
            <a:p/>
          </p:txBody>
        </p:sp>
        <p:sp>
          <p:nvSpPr>
            <p:cNvPr id="66" name="rc66"/>
            <p:cNvSpPr/>
            <p:nvPr/>
          </p:nvSpPr>
          <p:spPr>
            <a:xfrm>
              <a:off x="7160222" y="3539920"/>
              <a:ext cx="239888" cy="672088"/>
            </a:xfrm>
            <a:prstGeom prst="rect">
              <a:avLst/>
            </a:prstGeom>
            <a:solidFill>
              <a:srgbClr val="80BD41">
                <a:alpha val="100000"/>
              </a:srgbClr>
            </a:solidFill>
          </p:spPr>
          <p:txBody>
            <a:bodyPr/>
            <a:lstStyle/>
            <a:p/>
          </p:txBody>
        </p:sp>
        <p:sp>
          <p:nvSpPr>
            <p:cNvPr id="67" name="rc67"/>
            <p:cNvSpPr/>
            <p:nvPr/>
          </p:nvSpPr>
          <p:spPr>
            <a:xfrm>
              <a:off x="7160222" y="3411904"/>
              <a:ext cx="239888" cy="128016"/>
            </a:xfrm>
            <a:prstGeom prst="rect">
              <a:avLst/>
            </a:prstGeom>
            <a:solidFill>
              <a:srgbClr val="1CABE2">
                <a:alpha val="100000"/>
              </a:srgbClr>
            </a:solidFill>
          </p:spPr>
          <p:txBody>
            <a:bodyPr/>
            <a:lstStyle/>
            <a:p/>
          </p:txBody>
        </p:sp>
        <p:sp>
          <p:nvSpPr>
            <p:cNvPr id="68" name="rc68"/>
            <p:cNvSpPr/>
            <p:nvPr/>
          </p:nvSpPr>
          <p:spPr>
            <a:xfrm>
              <a:off x="7426765" y="3509802"/>
              <a:ext cx="239888" cy="702207"/>
            </a:xfrm>
            <a:prstGeom prst="rect">
              <a:avLst/>
            </a:prstGeom>
            <a:solidFill>
              <a:srgbClr val="80BD41">
                <a:alpha val="100000"/>
              </a:srgbClr>
            </a:solidFill>
          </p:spPr>
          <p:txBody>
            <a:bodyPr/>
            <a:lstStyle/>
            <a:p/>
          </p:txBody>
        </p:sp>
        <p:sp>
          <p:nvSpPr>
            <p:cNvPr id="69" name="rc69"/>
            <p:cNvSpPr/>
            <p:nvPr/>
          </p:nvSpPr>
          <p:spPr>
            <a:xfrm>
              <a:off x="7426765" y="3385883"/>
              <a:ext cx="239888" cy="123918"/>
            </a:xfrm>
            <a:prstGeom prst="rect">
              <a:avLst/>
            </a:prstGeom>
            <a:solidFill>
              <a:srgbClr val="1CABE2">
                <a:alpha val="100000"/>
              </a:srgbClr>
            </a:solidFill>
          </p:spPr>
          <p:txBody>
            <a:bodyPr/>
            <a:lstStyle/>
            <a:p/>
          </p:txBody>
        </p:sp>
        <p:sp>
          <p:nvSpPr>
            <p:cNvPr id="70" name="rc70"/>
            <p:cNvSpPr/>
            <p:nvPr/>
          </p:nvSpPr>
          <p:spPr>
            <a:xfrm>
              <a:off x="7693308" y="3485522"/>
              <a:ext cx="239888" cy="726487"/>
            </a:xfrm>
            <a:prstGeom prst="rect">
              <a:avLst/>
            </a:prstGeom>
            <a:solidFill>
              <a:srgbClr val="80BD41">
                <a:alpha val="100000"/>
              </a:srgbClr>
            </a:solidFill>
          </p:spPr>
          <p:txBody>
            <a:bodyPr/>
            <a:lstStyle/>
            <a:p/>
          </p:txBody>
        </p:sp>
        <p:sp>
          <p:nvSpPr>
            <p:cNvPr id="71" name="rc71"/>
            <p:cNvSpPr/>
            <p:nvPr/>
          </p:nvSpPr>
          <p:spPr>
            <a:xfrm>
              <a:off x="7693308" y="3367256"/>
              <a:ext cx="239888" cy="118265"/>
            </a:xfrm>
            <a:prstGeom prst="rect">
              <a:avLst/>
            </a:prstGeom>
            <a:solidFill>
              <a:srgbClr val="1CABE2">
                <a:alpha val="100000"/>
              </a:srgbClr>
            </a:solidFill>
          </p:spPr>
          <p:txBody>
            <a:bodyPr/>
            <a:lstStyle/>
            <a:p/>
          </p:txBody>
        </p:sp>
        <p:sp>
          <p:nvSpPr>
            <p:cNvPr id="72" name="rc72"/>
            <p:cNvSpPr/>
            <p:nvPr/>
          </p:nvSpPr>
          <p:spPr>
            <a:xfrm>
              <a:off x="7959851" y="3464412"/>
              <a:ext cx="239888" cy="747596"/>
            </a:xfrm>
            <a:prstGeom prst="rect">
              <a:avLst/>
            </a:prstGeom>
            <a:solidFill>
              <a:srgbClr val="80BD41">
                <a:alpha val="100000"/>
              </a:srgbClr>
            </a:solidFill>
          </p:spPr>
          <p:txBody>
            <a:bodyPr/>
            <a:lstStyle/>
            <a:p/>
          </p:txBody>
        </p:sp>
        <p:sp>
          <p:nvSpPr>
            <p:cNvPr id="73" name="rc73"/>
            <p:cNvSpPr/>
            <p:nvPr/>
          </p:nvSpPr>
          <p:spPr>
            <a:xfrm>
              <a:off x="7959851" y="3352703"/>
              <a:ext cx="239888" cy="111709"/>
            </a:xfrm>
            <a:prstGeom prst="rect">
              <a:avLst/>
            </a:prstGeom>
            <a:solidFill>
              <a:srgbClr val="1CABE2">
                <a:alpha val="100000"/>
              </a:srgbClr>
            </a:solidFill>
          </p:spPr>
          <p:txBody>
            <a:bodyPr/>
            <a:lstStyle/>
            <a:p/>
          </p:txBody>
        </p:sp>
        <p:sp>
          <p:nvSpPr>
            <p:cNvPr id="74" name="pl74"/>
            <p:cNvSpPr/>
            <p:nvPr/>
          </p:nvSpPr>
          <p:spPr>
            <a:xfrm>
              <a:off x="1416218" y="2343018"/>
              <a:ext cx="6663577" cy="1138581"/>
            </a:xfrm>
            <a:custGeom>
              <a:avLst/>
              <a:pathLst>
                <a:path w="6663577" h="1138581">
                  <a:moveTo>
                    <a:pt x="0" y="1138581"/>
                  </a:moveTo>
                  <a:lnTo>
                    <a:pt x="266543" y="1095615"/>
                  </a:lnTo>
                  <a:lnTo>
                    <a:pt x="533086" y="1031167"/>
                  </a:lnTo>
                  <a:lnTo>
                    <a:pt x="799629" y="988202"/>
                  </a:lnTo>
                  <a:lnTo>
                    <a:pt x="1066172" y="945237"/>
                  </a:lnTo>
                  <a:lnTo>
                    <a:pt x="1332715" y="902271"/>
                  </a:lnTo>
                  <a:lnTo>
                    <a:pt x="1599258" y="751893"/>
                  </a:lnTo>
                  <a:lnTo>
                    <a:pt x="1865801" y="622997"/>
                  </a:lnTo>
                  <a:lnTo>
                    <a:pt x="2132344" y="429653"/>
                  </a:lnTo>
                  <a:lnTo>
                    <a:pt x="2398888" y="343722"/>
                  </a:lnTo>
                  <a:lnTo>
                    <a:pt x="2665431" y="365205"/>
                  </a:lnTo>
                  <a:lnTo>
                    <a:pt x="2931974" y="257791"/>
                  </a:lnTo>
                  <a:lnTo>
                    <a:pt x="3198517" y="300757"/>
                  </a:lnTo>
                  <a:lnTo>
                    <a:pt x="3465060" y="257791"/>
                  </a:lnTo>
                  <a:lnTo>
                    <a:pt x="3731603" y="107413"/>
                  </a:lnTo>
                  <a:lnTo>
                    <a:pt x="3998146" y="64447"/>
                  </a:lnTo>
                  <a:lnTo>
                    <a:pt x="4264689" y="150378"/>
                  </a:lnTo>
                  <a:lnTo>
                    <a:pt x="4531233" y="42965"/>
                  </a:lnTo>
                  <a:lnTo>
                    <a:pt x="4797776" y="171861"/>
                  </a:lnTo>
                  <a:lnTo>
                    <a:pt x="5064319" y="128895"/>
                  </a:lnTo>
                  <a:lnTo>
                    <a:pt x="5330862" y="128895"/>
                  </a:lnTo>
                  <a:lnTo>
                    <a:pt x="5597405" y="107413"/>
                  </a:lnTo>
                  <a:lnTo>
                    <a:pt x="5863948" y="64447"/>
                  </a:lnTo>
                  <a:lnTo>
                    <a:pt x="6130491" y="42965"/>
                  </a:lnTo>
                  <a:lnTo>
                    <a:pt x="6397034" y="21482"/>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6" name="tx76"/>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1324790" y="3622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549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463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377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27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15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02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275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249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31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63743"/>
              <a:ext cx="0" cy="1417855"/>
            </a:xfrm>
            <a:custGeom>
              <a:avLst/>
              <a:pathLst>
                <a:path w="0" h="1417855">
                  <a:moveTo>
                    <a:pt x="0" y="141785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099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9" name="tx109"/>
            <p:cNvSpPr/>
            <p:nvPr/>
          </p:nvSpPr>
          <p:spPr>
            <a:xfrm>
              <a:off x="1324790" y="38727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0" name="tx110"/>
            <p:cNvSpPr/>
            <p:nvPr/>
          </p:nvSpPr>
          <p:spPr>
            <a:xfrm>
              <a:off x="2683631" y="40584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1" name="tx111"/>
            <p:cNvSpPr/>
            <p:nvPr/>
          </p:nvSpPr>
          <p:spPr>
            <a:xfrm>
              <a:off x="2657505" y="37950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3990221" y="3962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3" name="tx113"/>
            <p:cNvSpPr/>
            <p:nvPr/>
          </p:nvSpPr>
          <p:spPr>
            <a:xfrm>
              <a:off x="3990221" y="3656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4" name="tx114"/>
            <p:cNvSpPr/>
            <p:nvPr/>
          </p:nvSpPr>
          <p:spPr>
            <a:xfrm>
              <a:off x="5322937" y="3883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5" name="tx115"/>
            <p:cNvSpPr/>
            <p:nvPr/>
          </p:nvSpPr>
          <p:spPr>
            <a:xfrm>
              <a:off x="5322937" y="3534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6" name="tx116"/>
            <p:cNvSpPr/>
            <p:nvPr/>
          </p:nvSpPr>
          <p:spPr>
            <a:xfrm>
              <a:off x="6389109" y="3873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7" name="tx117"/>
            <p:cNvSpPr/>
            <p:nvPr/>
          </p:nvSpPr>
          <p:spPr>
            <a:xfrm>
              <a:off x="6389109" y="3499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8" name="tx118"/>
            <p:cNvSpPr/>
            <p:nvPr/>
          </p:nvSpPr>
          <p:spPr>
            <a:xfrm>
              <a:off x="6655652" y="3868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9" name="tx119"/>
            <p:cNvSpPr/>
            <p:nvPr/>
          </p:nvSpPr>
          <p:spPr>
            <a:xfrm>
              <a:off x="6655652" y="3488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0" name="tx120"/>
            <p:cNvSpPr/>
            <p:nvPr/>
          </p:nvSpPr>
          <p:spPr>
            <a:xfrm>
              <a:off x="6948321" y="38596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1" name="tx121"/>
            <p:cNvSpPr/>
            <p:nvPr/>
          </p:nvSpPr>
          <p:spPr>
            <a:xfrm>
              <a:off x="6922195" y="3472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2" name="tx122"/>
            <p:cNvSpPr/>
            <p:nvPr/>
          </p:nvSpPr>
          <p:spPr>
            <a:xfrm>
              <a:off x="7188738" y="3840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3" name="tx123"/>
            <p:cNvSpPr/>
            <p:nvPr/>
          </p:nvSpPr>
          <p:spPr>
            <a:xfrm>
              <a:off x="7188738" y="3440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4" name="tx124"/>
            <p:cNvSpPr/>
            <p:nvPr/>
          </p:nvSpPr>
          <p:spPr>
            <a:xfrm>
              <a:off x="7455282" y="3825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5" name="tx125"/>
            <p:cNvSpPr/>
            <p:nvPr/>
          </p:nvSpPr>
          <p:spPr>
            <a:xfrm>
              <a:off x="7455282" y="3412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6" name="tx126"/>
            <p:cNvSpPr/>
            <p:nvPr/>
          </p:nvSpPr>
          <p:spPr>
            <a:xfrm>
              <a:off x="7721825" y="3813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7" name="tx127"/>
            <p:cNvSpPr/>
            <p:nvPr/>
          </p:nvSpPr>
          <p:spPr>
            <a:xfrm>
              <a:off x="7721825" y="3391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8" name="tx128"/>
            <p:cNvSpPr/>
            <p:nvPr/>
          </p:nvSpPr>
          <p:spPr>
            <a:xfrm>
              <a:off x="7988368" y="3803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29" name="tx129"/>
            <p:cNvSpPr/>
            <p:nvPr/>
          </p:nvSpPr>
          <p:spPr>
            <a:xfrm>
              <a:off x="7988368" y="3373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30" name="tx130"/>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82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57484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309081" y="3018617"/>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0" name="tx150"/>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3" name="rc153"/>
            <p:cNvSpPr/>
            <p:nvPr/>
          </p:nvSpPr>
          <p:spPr>
            <a:xfrm>
              <a:off x="4530442" y="5080163"/>
              <a:ext cx="201456" cy="201456"/>
            </a:xfrm>
            <a:prstGeom prst="rect">
              <a:avLst/>
            </a:prstGeom>
            <a:solidFill>
              <a:srgbClr val="1CABE2">
                <a:alpha val="100000"/>
              </a:srgbClr>
            </a:solidFill>
          </p:spPr>
          <p:txBody>
            <a:bodyPr/>
            <a:lstStyle/>
            <a:p/>
          </p:txBody>
        </p:sp>
        <p:sp>
          <p:nvSpPr>
            <p:cNvPr id="154" name="rc154"/>
            <p:cNvSpPr/>
            <p:nvPr/>
          </p:nvSpPr>
          <p:spPr>
            <a:xfrm>
              <a:off x="5751014" y="5080163"/>
              <a:ext cx="201456" cy="201456"/>
            </a:xfrm>
            <a:prstGeom prst="rect">
              <a:avLst/>
            </a:prstGeom>
            <a:solidFill>
              <a:srgbClr val="80BD41">
                <a:alpha val="100000"/>
              </a:srgbClr>
            </a:solidFill>
          </p:spPr>
          <p:txBody>
            <a:bodyPr/>
            <a:lstStyle/>
            <a:p/>
          </p:txBody>
        </p:sp>
        <p:sp>
          <p:nvSpPr>
            <p:cNvPr id="155" name="tx155"/>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4641929" cy="124062"/>
            </a:xfrm>
            <a:prstGeom prst="rect">
              <a:avLst/>
            </a:prstGeom>
            <a:solidFill>
              <a:srgbClr val="80BD41">
                <a:alpha val="100000"/>
              </a:srgbClr>
            </a:solidFill>
          </p:spPr>
          <p:txBody>
            <a:bodyPr/>
            <a:lstStyle/>
            <a:p/>
          </p:txBody>
        </p:sp>
        <p:sp>
          <p:nvSpPr>
            <p:cNvPr id="171" name="rc171"/>
            <p:cNvSpPr/>
            <p:nvPr/>
          </p:nvSpPr>
          <p:spPr>
            <a:xfrm>
              <a:off x="5938203" y="5840557"/>
              <a:ext cx="1088850" cy="124062"/>
            </a:xfrm>
            <a:prstGeom prst="rect">
              <a:avLst/>
            </a:prstGeom>
            <a:solidFill>
              <a:srgbClr val="1CABE2">
                <a:alpha val="100000"/>
              </a:srgbClr>
            </a:solidFill>
          </p:spPr>
          <p:txBody>
            <a:bodyPr/>
            <a:lstStyle/>
            <a:p/>
          </p:txBody>
        </p:sp>
        <p:sp>
          <p:nvSpPr>
            <p:cNvPr id="172" name="rc172"/>
            <p:cNvSpPr/>
            <p:nvPr/>
          </p:nvSpPr>
          <p:spPr>
            <a:xfrm>
              <a:off x="1296273" y="5685479"/>
              <a:ext cx="5558505" cy="124062"/>
            </a:xfrm>
            <a:prstGeom prst="rect">
              <a:avLst/>
            </a:prstGeom>
            <a:solidFill>
              <a:srgbClr val="80BD41">
                <a:alpha val="100000"/>
              </a:srgbClr>
            </a:solidFill>
          </p:spPr>
          <p:txBody>
            <a:bodyPr/>
            <a:lstStyle/>
            <a:p/>
          </p:txBody>
        </p:sp>
        <p:sp>
          <p:nvSpPr>
            <p:cNvPr id="173" name="rc173"/>
            <p:cNvSpPr/>
            <p:nvPr/>
          </p:nvSpPr>
          <p:spPr>
            <a:xfrm>
              <a:off x="6854778" y="5685479"/>
              <a:ext cx="904872" cy="124062"/>
            </a:xfrm>
            <a:prstGeom prst="rect">
              <a:avLst/>
            </a:prstGeom>
            <a:solidFill>
              <a:srgbClr val="1CABE2">
                <a:alpha val="100000"/>
              </a:srgbClr>
            </a:solidFill>
          </p:spPr>
          <p:txBody>
            <a:bodyPr/>
            <a:lstStyle/>
            <a:p/>
          </p:txBody>
        </p:sp>
        <p:sp>
          <p:nvSpPr>
            <p:cNvPr id="174" name="rc174"/>
            <p:cNvSpPr/>
            <p:nvPr/>
          </p:nvSpPr>
          <p:spPr>
            <a:xfrm>
              <a:off x="1296273" y="5530401"/>
              <a:ext cx="5720016" cy="124062"/>
            </a:xfrm>
            <a:prstGeom prst="rect">
              <a:avLst/>
            </a:prstGeom>
            <a:solidFill>
              <a:srgbClr val="80BD41">
                <a:alpha val="100000"/>
              </a:srgbClr>
            </a:solidFill>
          </p:spPr>
          <p:txBody>
            <a:bodyPr/>
            <a:lstStyle/>
            <a:p/>
          </p:txBody>
        </p:sp>
        <p:sp>
          <p:nvSpPr>
            <p:cNvPr id="175" name="rc175"/>
            <p:cNvSpPr/>
            <p:nvPr/>
          </p:nvSpPr>
          <p:spPr>
            <a:xfrm>
              <a:off x="7016290" y="5530401"/>
              <a:ext cx="854713" cy="124062"/>
            </a:xfrm>
            <a:prstGeom prst="rect">
              <a:avLst/>
            </a:prstGeom>
            <a:solidFill>
              <a:srgbClr val="1CABE2">
                <a:alpha val="100000"/>
              </a:srgbClr>
            </a:solidFill>
          </p:spPr>
          <p:txBody>
            <a:bodyPr/>
            <a:lstStyle/>
            <a:p/>
          </p:txBody>
        </p:sp>
        <p:sp>
          <p:nvSpPr>
            <p:cNvPr id="176" name="tx176"/>
            <p:cNvSpPr/>
            <p:nvPr/>
          </p:nvSpPr>
          <p:spPr>
            <a:xfrm>
              <a:off x="720106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51174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80" name="tx180"/>
            <p:cNvSpPr/>
            <p:nvPr/>
          </p:nvSpPr>
          <p:spPr>
            <a:xfrm>
              <a:off x="637713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81" name="tx181"/>
            <p:cNvSpPr/>
            <p:nvPr/>
          </p:nvSpPr>
          <p:spPr>
            <a:xfrm>
              <a:off x="397003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82" name="tx182"/>
            <p:cNvSpPr/>
            <p:nvPr/>
          </p:nvSpPr>
          <p:spPr>
            <a:xfrm>
              <a:off x="720172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3" name="tx183"/>
            <p:cNvSpPr/>
            <p:nvPr/>
          </p:nvSpPr>
          <p:spPr>
            <a:xfrm>
              <a:off x="405078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84" name="tx184"/>
            <p:cNvSpPr/>
            <p:nvPr/>
          </p:nvSpPr>
          <p:spPr>
            <a:xfrm>
              <a:off x="733815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0560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3990980" y="6191355"/>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3" name="tx19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4" name="tx19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(87 %) était supérieur à celui de 2019 (81 %).
Le nombre d’enfants vaccinés avec le DTP3 a augmenté de 23 % par rapport à 2019.
Le nombre de nourrissons survivants a augmenté d’environ 15 %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344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9630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1917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3487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577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895855"/>
              <a:ext cx="235719" cy="316153"/>
            </a:xfrm>
            <a:prstGeom prst="rect">
              <a:avLst/>
            </a:prstGeom>
            <a:solidFill>
              <a:srgbClr val="E2231A">
                <a:alpha val="90196"/>
              </a:srgbClr>
            </a:solidFill>
          </p:spPr>
          <p:txBody>
            <a:bodyPr/>
            <a:lstStyle/>
            <a:p/>
          </p:txBody>
        </p:sp>
        <p:sp>
          <p:nvSpPr>
            <p:cNvPr id="23" name="rc23"/>
            <p:cNvSpPr/>
            <p:nvPr/>
          </p:nvSpPr>
          <p:spPr>
            <a:xfrm>
              <a:off x="1684176" y="3896524"/>
              <a:ext cx="235719" cy="315485"/>
            </a:xfrm>
            <a:prstGeom prst="rect">
              <a:avLst/>
            </a:prstGeom>
            <a:solidFill>
              <a:srgbClr val="E2231A">
                <a:alpha val="90196"/>
              </a:srgbClr>
            </a:solidFill>
          </p:spPr>
          <p:txBody>
            <a:bodyPr/>
            <a:lstStyle/>
            <a:p/>
          </p:txBody>
        </p:sp>
        <p:sp>
          <p:nvSpPr>
            <p:cNvPr id="24" name="rc24"/>
            <p:cNvSpPr/>
            <p:nvPr/>
          </p:nvSpPr>
          <p:spPr>
            <a:xfrm>
              <a:off x="1946086" y="3898064"/>
              <a:ext cx="235719" cy="313945"/>
            </a:xfrm>
            <a:prstGeom prst="rect">
              <a:avLst/>
            </a:prstGeom>
            <a:solidFill>
              <a:srgbClr val="E2231A">
                <a:alpha val="90196"/>
              </a:srgbClr>
            </a:solidFill>
          </p:spPr>
          <p:txBody>
            <a:bodyPr/>
            <a:lstStyle/>
            <a:p/>
          </p:txBody>
        </p:sp>
        <p:sp>
          <p:nvSpPr>
            <p:cNvPr id="25" name="rc25"/>
            <p:cNvSpPr/>
            <p:nvPr/>
          </p:nvSpPr>
          <p:spPr>
            <a:xfrm>
              <a:off x="2207996" y="3899657"/>
              <a:ext cx="235719" cy="312352"/>
            </a:xfrm>
            <a:prstGeom prst="rect">
              <a:avLst/>
            </a:prstGeom>
            <a:solidFill>
              <a:srgbClr val="E2231A">
                <a:alpha val="90196"/>
              </a:srgbClr>
            </a:solidFill>
          </p:spPr>
          <p:txBody>
            <a:bodyPr/>
            <a:lstStyle/>
            <a:p/>
          </p:txBody>
        </p:sp>
        <p:sp>
          <p:nvSpPr>
            <p:cNvPr id="26" name="rc26"/>
            <p:cNvSpPr/>
            <p:nvPr/>
          </p:nvSpPr>
          <p:spPr>
            <a:xfrm>
              <a:off x="2469906" y="3901495"/>
              <a:ext cx="235719" cy="310513"/>
            </a:xfrm>
            <a:prstGeom prst="rect">
              <a:avLst/>
            </a:prstGeom>
            <a:solidFill>
              <a:srgbClr val="E2231A">
                <a:alpha val="90196"/>
              </a:srgbClr>
            </a:solidFill>
          </p:spPr>
          <p:txBody>
            <a:bodyPr/>
            <a:lstStyle/>
            <a:p/>
          </p:txBody>
        </p:sp>
        <p:sp>
          <p:nvSpPr>
            <p:cNvPr id="27" name="rc27"/>
            <p:cNvSpPr/>
            <p:nvPr/>
          </p:nvSpPr>
          <p:spPr>
            <a:xfrm>
              <a:off x="2731817" y="3903373"/>
              <a:ext cx="235719" cy="308636"/>
            </a:xfrm>
            <a:prstGeom prst="rect">
              <a:avLst/>
            </a:prstGeom>
            <a:solidFill>
              <a:srgbClr val="E2231A">
                <a:alpha val="90196"/>
              </a:srgbClr>
            </a:solidFill>
          </p:spPr>
          <p:txBody>
            <a:bodyPr/>
            <a:lstStyle/>
            <a:p/>
          </p:txBody>
        </p:sp>
        <p:sp>
          <p:nvSpPr>
            <p:cNvPr id="28" name="rc28"/>
            <p:cNvSpPr/>
            <p:nvPr/>
          </p:nvSpPr>
          <p:spPr>
            <a:xfrm>
              <a:off x="2993727" y="3930153"/>
              <a:ext cx="235719" cy="281856"/>
            </a:xfrm>
            <a:prstGeom prst="rect">
              <a:avLst/>
            </a:prstGeom>
            <a:solidFill>
              <a:srgbClr val="E2231A">
                <a:alpha val="90196"/>
              </a:srgbClr>
            </a:solidFill>
          </p:spPr>
          <p:txBody>
            <a:bodyPr/>
            <a:lstStyle/>
            <a:p/>
          </p:txBody>
        </p:sp>
        <p:sp>
          <p:nvSpPr>
            <p:cNvPr id="29" name="rc29"/>
            <p:cNvSpPr/>
            <p:nvPr/>
          </p:nvSpPr>
          <p:spPr>
            <a:xfrm>
              <a:off x="3255637" y="3964580"/>
              <a:ext cx="235719" cy="247428"/>
            </a:xfrm>
            <a:prstGeom prst="rect">
              <a:avLst/>
            </a:prstGeom>
            <a:solidFill>
              <a:srgbClr val="E2231A">
                <a:alpha val="90196"/>
              </a:srgbClr>
            </a:solidFill>
          </p:spPr>
          <p:txBody>
            <a:bodyPr/>
            <a:lstStyle/>
            <a:p/>
          </p:txBody>
        </p:sp>
        <p:sp>
          <p:nvSpPr>
            <p:cNvPr id="30" name="rc30"/>
            <p:cNvSpPr/>
            <p:nvPr/>
          </p:nvSpPr>
          <p:spPr>
            <a:xfrm>
              <a:off x="3517547" y="3995291"/>
              <a:ext cx="235719" cy="216717"/>
            </a:xfrm>
            <a:prstGeom prst="rect">
              <a:avLst/>
            </a:prstGeom>
            <a:solidFill>
              <a:srgbClr val="E2231A">
                <a:alpha val="90196"/>
              </a:srgbClr>
            </a:solidFill>
          </p:spPr>
          <p:txBody>
            <a:bodyPr/>
            <a:lstStyle/>
            <a:p/>
          </p:txBody>
        </p:sp>
        <p:sp>
          <p:nvSpPr>
            <p:cNvPr id="31" name="rc31"/>
            <p:cNvSpPr/>
            <p:nvPr/>
          </p:nvSpPr>
          <p:spPr>
            <a:xfrm>
              <a:off x="3779457" y="4008211"/>
              <a:ext cx="235719" cy="203798"/>
            </a:xfrm>
            <a:prstGeom prst="rect">
              <a:avLst/>
            </a:prstGeom>
            <a:solidFill>
              <a:srgbClr val="E2231A">
                <a:alpha val="90196"/>
              </a:srgbClr>
            </a:solidFill>
          </p:spPr>
          <p:txBody>
            <a:bodyPr/>
            <a:lstStyle/>
            <a:p/>
          </p:txBody>
        </p:sp>
        <p:sp>
          <p:nvSpPr>
            <p:cNvPr id="32" name="rc32"/>
            <p:cNvSpPr/>
            <p:nvPr/>
          </p:nvSpPr>
          <p:spPr>
            <a:xfrm>
              <a:off x="4041368" y="3988626"/>
              <a:ext cx="235719" cy="223383"/>
            </a:xfrm>
            <a:prstGeom prst="rect">
              <a:avLst/>
            </a:prstGeom>
            <a:solidFill>
              <a:srgbClr val="E2231A">
                <a:alpha val="90196"/>
              </a:srgbClr>
            </a:solidFill>
          </p:spPr>
          <p:txBody>
            <a:bodyPr/>
            <a:lstStyle/>
            <a:p/>
          </p:txBody>
        </p:sp>
        <p:sp>
          <p:nvSpPr>
            <p:cNvPr id="33" name="rc33"/>
            <p:cNvSpPr/>
            <p:nvPr/>
          </p:nvSpPr>
          <p:spPr>
            <a:xfrm>
              <a:off x="4303278" y="3996372"/>
              <a:ext cx="235719" cy="215637"/>
            </a:xfrm>
            <a:prstGeom prst="rect">
              <a:avLst/>
            </a:prstGeom>
            <a:solidFill>
              <a:srgbClr val="E2231A">
                <a:alpha val="90196"/>
              </a:srgbClr>
            </a:solidFill>
          </p:spPr>
          <p:txBody>
            <a:bodyPr/>
            <a:lstStyle/>
            <a:p/>
          </p:txBody>
        </p:sp>
        <p:sp>
          <p:nvSpPr>
            <p:cNvPr id="34" name="rc34"/>
            <p:cNvSpPr/>
            <p:nvPr/>
          </p:nvSpPr>
          <p:spPr>
            <a:xfrm>
              <a:off x="4565188" y="4033550"/>
              <a:ext cx="235719" cy="178458"/>
            </a:xfrm>
            <a:prstGeom prst="rect">
              <a:avLst/>
            </a:prstGeom>
            <a:solidFill>
              <a:srgbClr val="E2231A">
                <a:alpha val="90196"/>
              </a:srgbClr>
            </a:solidFill>
          </p:spPr>
          <p:txBody>
            <a:bodyPr/>
            <a:lstStyle/>
            <a:p/>
          </p:txBody>
        </p:sp>
        <p:sp>
          <p:nvSpPr>
            <p:cNvPr id="35" name="rc35"/>
            <p:cNvSpPr/>
            <p:nvPr/>
          </p:nvSpPr>
          <p:spPr>
            <a:xfrm>
              <a:off x="4827098" y="4064994"/>
              <a:ext cx="235719" cy="147015"/>
            </a:xfrm>
            <a:prstGeom prst="rect">
              <a:avLst/>
            </a:prstGeom>
            <a:solidFill>
              <a:srgbClr val="E2231A">
                <a:alpha val="90196"/>
              </a:srgbClr>
            </a:solidFill>
          </p:spPr>
          <p:txBody>
            <a:bodyPr/>
            <a:lstStyle/>
            <a:p/>
          </p:txBody>
        </p:sp>
        <p:sp>
          <p:nvSpPr>
            <p:cNvPr id="36" name="rc36"/>
            <p:cNvSpPr/>
            <p:nvPr/>
          </p:nvSpPr>
          <p:spPr>
            <a:xfrm>
              <a:off x="5089008" y="4061308"/>
              <a:ext cx="235719" cy="150701"/>
            </a:xfrm>
            <a:prstGeom prst="rect">
              <a:avLst/>
            </a:prstGeom>
            <a:solidFill>
              <a:srgbClr val="E2231A">
                <a:alpha val="90196"/>
              </a:srgbClr>
            </a:solidFill>
          </p:spPr>
          <p:txBody>
            <a:bodyPr/>
            <a:lstStyle/>
            <a:p/>
          </p:txBody>
        </p:sp>
        <p:sp>
          <p:nvSpPr>
            <p:cNvPr id="37" name="rc37"/>
            <p:cNvSpPr/>
            <p:nvPr/>
          </p:nvSpPr>
          <p:spPr>
            <a:xfrm>
              <a:off x="5350919" y="4096237"/>
              <a:ext cx="235719" cy="115771"/>
            </a:xfrm>
            <a:prstGeom prst="rect">
              <a:avLst/>
            </a:prstGeom>
            <a:solidFill>
              <a:srgbClr val="E2231A">
                <a:alpha val="90196"/>
              </a:srgbClr>
            </a:solidFill>
          </p:spPr>
          <p:txBody>
            <a:bodyPr/>
            <a:lstStyle/>
            <a:p/>
          </p:txBody>
        </p:sp>
        <p:sp>
          <p:nvSpPr>
            <p:cNvPr id="38" name="rc38"/>
            <p:cNvSpPr/>
            <p:nvPr/>
          </p:nvSpPr>
          <p:spPr>
            <a:xfrm>
              <a:off x="5612829" y="4022651"/>
              <a:ext cx="235719" cy="189358"/>
            </a:xfrm>
            <a:prstGeom prst="rect">
              <a:avLst/>
            </a:prstGeom>
            <a:solidFill>
              <a:srgbClr val="E2231A">
                <a:alpha val="90196"/>
              </a:srgbClr>
            </a:solidFill>
          </p:spPr>
          <p:txBody>
            <a:bodyPr/>
            <a:lstStyle/>
            <a:p/>
          </p:txBody>
        </p:sp>
        <p:sp>
          <p:nvSpPr>
            <p:cNvPr id="39" name="rc39"/>
            <p:cNvSpPr/>
            <p:nvPr/>
          </p:nvSpPr>
          <p:spPr>
            <a:xfrm>
              <a:off x="5874739" y="4067444"/>
              <a:ext cx="235719" cy="144564"/>
            </a:xfrm>
            <a:prstGeom prst="rect">
              <a:avLst/>
            </a:prstGeom>
            <a:solidFill>
              <a:srgbClr val="E2231A">
                <a:alpha val="90196"/>
              </a:srgbClr>
            </a:solidFill>
          </p:spPr>
          <p:txBody>
            <a:bodyPr/>
            <a:lstStyle/>
            <a:p/>
          </p:txBody>
        </p:sp>
        <p:sp>
          <p:nvSpPr>
            <p:cNvPr id="40" name="rc40"/>
            <p:cNvSpPr/>
            <p:nvPr/>
          </p:nvSpPr>
          <p:spPr>
            <a:xfrm>
              <a:off x="6136649" y="4024458"/>
              <a:ext cx="235719" cy="187551"/>
            </a:xfrm>
            <a:prstGeom prst="rect">
              <a:avLst/>
            </a:prstGeom>
            <a:solidFill>
              <a:srgbClr val="E2231A">
                <a:alpha val="90196"/>
              </a:srgbClr>
            </a:solidFill>
          </p:spPr>
          <p:txBody>
            <a:bodyPr/>
            <a:lstStyle/>
            <a:p/>
          </p:txBody>
        </p:sp>
        <p:sp>
          <p:nvSpPr>
            <p:cNvPr id="41" name="rc41"/>
            <p:cNvSpPr/>
            <p:nvPr/>
          </p:nvSpPr>
          <p:spPr>
            <a:xfrm>
              <a:off x="6398559" y="4038113"/>
              <a:ext cx="235719" cy="173896"/>
            </a:xfrm>
            <a:prstGeom prst="rect">
              <a:avLst/>
            </a:prstGeom>
            <a:solidFill>
              <a:srgbClr val="E2231A">
                <a:alpha val="90196"/>
              </a:srgbClr>
            </a:solidFill>
          </p:spPr>
          <p:txBody>
            <a:bodyPr/>
            <a:lstStyle/>
            <a:p/>
          </p:txBody>
        </p:sp>
        <p:sp>
          <p:nvSpPr>
            <p:cNvPr id="42" name="rc42"/>
            <p:cNvSpPr/>
            <p:nvPr/>
          </p:nvSpPr>
          <p:spPr>
            <a:xfrm>
              <a:off x="6660470" y="4035389"/>
              <a:ext cx="235719" cy="176620"/>
            </a:xfrm>
            <a:prstGeom prst="rect">
              <a:avLst/>
            </a:prstGeom>
            <a:solidFill>
              <a:srgbClr val="E2231A">
                <a:alpha val="90196"/>
              </a:srgbClr>
            </a:solidFill>
          </p:spPr>
          <p:txBody>
            <a:bodyPr/>
            <a:lstStyle/>
            <a:p/>
          </p:txBody>
        </p:sp>
        <p:sp>
          <p:nvSpPr>
            <p:cNvPr id="43" name="rc43"/>
            <p:cNvSpPr/>
            <p:nvPr/>
          </p:nvSpPr>
          <p:spPr>
            <a:xfrm>
              <a:off x="6922380" y="4040898"/>
              <a:ext cx="235719" cy="171111"/>
            </a:xfrm>
            <a:prstGeom prst="rect">
              <a:avLst/>
            </a:prstGeom>
            <a:solidFill>
              <a:srgbClr val="E2231A">
                <a:alpha val="90196"/>
              </a:srgbClr>
            </a:solidFill>
          </p:spPr>
          <p:txBody>
            <a:bodyPr/>
            <a:lstStyle/>
            <a:p/>
          </p:txBody>
        </p:sp>
        <p:sp>
          <p:nvSpPr>
            <p:cNvPr id="44" name="rc44"/>
            <p:cNvSpPr/>
            <p:nvPr/>
          </p:nvSpPr>
          <p:spPr>
            <a:xfrm>
              <a:off x="7184290" y="3902408"/>
              <a:ext cx="235719" cy="309600"/>
            </a:xfrm>
            <a:prstGeom prst="rect">
              <a:avLst/>
            </a:prstGeom>
            <a:solidFill>
              <a:srgbClr val="E2231A">
                <a:alpha val="90196"/>
              </a:srgbClr>
            </a:solidFill>
          </p:spPr>
          <p:txBody>
            <a:bodyPr/>
            <a:lstStyle/>
            <a:p/>
          </p:txBody>
        </p:sp>
        <p:sp>
          <p:nvSpPr>
            <p:cNvPr id="45" name="rc45"/>
            <p:cNvSpPr/>
            <p:nvPr/>
          </p:nvSpPr>
          <p:spPr>
            <a:xfrm>
              <a:off x="7446200" y="4029341"/>
              <a:ext cx="235719" cy="182668"/>
            </a:xfrm>
            <a:prstGeom prst="rect">
              <a:avLst/>
            </a:prstGeom>
            <a:solidFill>
              <a:srgbClr val="E2231A">
                <a:alpha val="90196"/>
              </a:srgbClr>
            </a:solidFill>
          </p:spPr>
          <p:txBody>
            <a:bodyPr/>
            <a:lstStyle/>
            <a:p/>
          </p:txBody>
        </p:sp>
        <p:sp>
          <p:nvSpPr>
            <p:cNvPr id="46" name="rc46"/>
            <p:cNvSpPr/>
            <p:nvPr/>
          </p:nvSpPr>
          <p:spPr>
            <a:xfrm>
              <a:off x="7708110" y="4034562"/>
              <a:ext cx="235719" cy="177447"/>
            </a:xfrm>
            <a:prstGeom prst="rect">
              <a:avLst/>
            </a:prstGeom>
            <a:solidFill>
              <a:srgbClr val="E2231A">
                <a:alpha val="90196"/>
              </a:srgbClr>
            </a:solidFill>
          </p:spPr>
          <p:txBody>
            <a:bodyPr/>
            <a:lstStyle/>
            <a:p/>
          </p:txBody>
        </p:sp>
        <p:sp>
          <p:nvSpPr>
            <p:cNvPr id="47" name="rc47"/>
            <p:cNvSpPr/>
            <p:nvPr/>
          </p:nvSpPr>
          <p:spPr>
            <a:xfrm>
              <a:off x="7970021" y="4041005"/>
              <a:ext cx="235719" cy="171004"/>
            </a:xfrm>
            <a:prstGeom prst="rect">
              <a:avLst/>
            </a:prstGeom>
            <a:solidFill>
              <a:srgbClr val="E2231A">
                <a:alpha val="90196"/>
              </a:srgbClr>
            </a:solidFill>
          </p:spPr>
          <p:txBody>
            <a:bodyPr/>
            <a:lstStyle/>
            <a:p/>
          </p:txBody>
        </p:sp>
        <p:sp>
          <p:nvSpPr>
            <p:cNvPr id="48" name="rc48"/>
            <p:cNvSpPr/>
            <p:nvPr/>
          </p:nvSpPr>
          <p:spPr>
            <a:xfrm>
              <a:off x="5089008" y="3567529"/>
              <a:ext cx="235719" cy="493778"/>
            </a:xfrm>
            <a:prstGeom prst="rect">
              <a:avLst/>
            </a:prstGeom>
            <a:solidFill>
              <a:srgbClr val="B3B3B3">
                <a:alpha val="90196"/>
              </a:srgbClr>
            </a:solidFill>
          </p:spPr>
          <p:txBody>
            <a:bodyPr/>
            <a:lstStyle/>
            <a:p/>
          </p:txBody>
        </p:sp>
        <p:sp>
          <p:nvSpPr>
            <p:cNvPr id="49" name="rc49"/>
            <p:cNvSpPr/>
            <p:nvPr/>
          </p:nvSpPr>
          <p:spPr>
            <a:xfrm>
              <a:off x="5350919" y="3637677"/>
              <a:ext cx="235719" cy="458560"/>
            </a:xfrm>
            <a:prstGeom prst="rect">
              <a:avLst/>
            </a:prstGeom>
            <a:solidFill>
              <a:srgbClr val="B3B3B3">
                <a:alpha val="90196"/>
              </a:srgbClr>
            </a:solidFill>
          </p:spPr>
          <p:txBody>
            <a:bodyPr/>
            <a:lstStyle/>
            <a:p/>
          </p:txBody>
        </p:sp>
        <p:sp>
          <p:nvSpPr>
            <p:cNvPr id="50" name="rc50"/>
            <p:cNvSpPr/>
            <p:nvPr/>
          </p:nvSpPr>
          <p:spPr>
            <a:xfrm>
              <a:off x="5612829" y="3726914"/>
              <a:ext cx="235719" cy="295736"/>
            </a:xfrm>
            <a:prstGeom prst="rect">
              <a:avLst/>
            </a:prstGeom>
            <a:solidFill>
              <a:srgbClr val="B3B3B3">
                <a:alpha val="90196"/>
              </a:srgbClr>
            </a:solidFill>
          </p:spPr>
          <p:txBody>
            <a:bodyPr/>
            <a:lstStyle/>
            <a:p/>
          </p:txBody>
        </p:sp>
        <p:sp>
          <p:nvSpPr>
            <p:cNvPr id="51" name="rc51"/>
            <p:cNvSpPr/>
            <p:nvPr/>
          </p:nvSpPr>
          <p:spPr>
            <a:xfrm>
              <a:off x="5874739" y="3822718"/>
              <a:ext cx="235719" cy="244726"/>
            </a:xfrm>
            <a:prstGeom prst="rect">
              <a:avLst/>
            </a:prstGeom>
            <a:solidFill>
              <a:srgbClr val="B3B3B3">
                <a:alpha val="90196"/>
              </a:srgbClr>
            </a:solidFill>
          </p:spPr>
          <p:txBody>
            <a:bodyPr/>
            <a:lstStyle/>
            <a:p/>
          </p:txBody>
        </p:sp>
        <p:sp>
          <p:nvSpPr>
            <p:cNvPr id="52" name="rc52"/>
            <p:cNvSpPr/>
            <p:nvPr/>
          </p:nvSpPr>
          <p:spPr>
            <a:xfrm>
              <a:off x="6136649" y="3828283"/>
              <a:ext cx="235719" cy="196174"/>
            </a:xfrm>
            <a:prstGeom prst="rect">
              <a:avLst/>
            </a:prstGeom>
            <a:solidFill>
              <a:srgbClr val="B3B3B3">
                <a:alpha val="90196"/>
              </a:srgbClr>
            </a:solidFill>
          </p:spPr>
          <p:txBody>
            <a:bodyPr/>
            <a:lstStyle/>
            <a:p/>
          </p:txBody>
        </p:sp>
        <p:sp>
          <p:nvSpPr>
            <p:cNvPr id="53" name="rc53"/>
            <p:cNvSpPr/>
            <p:nvPr/>
          </p:nvSpPr>
          <p:spPr>
            <a:xfrm>
              <a:off x="6398559" y="3895803"/>
              <a:ext cx="235719" cy="142310"/>
            </a:xfrm>
            <a:prstGeom prst="rect">
              <a:avLst/>
            </a:prstGeom>
            <a:solidFill>
              <a:srgbClr val="B3B3B3">
                <a:alpha val="90196"/>
              </a:srgbClr>
            </a:solidFill>
          </p:spPr>
          <p:txBody>
            <a:bodyPr/>
            <a:lstStyle/>
            <a:p/>
          </p:txBody>
        </p:sp>
        <p:sp>
          <p:nvSpPr>
            <p:cNvPr id="54" name="rc54"/>
            <p:cNvSpPr/>
            <p:nvPr/>
          </p:nvSpPr>
          <p:spPr>
            <a:xfrm>
              <a:off x="6660470" y="3905719"/>
              <a:ext cx="235719" cy="129670"/>
            </a:xfrm>
            <a:prstGeom prst="rect">
              <a:avLst/>
            </a:prstGeom>
            <a:solidFill>
              <a:srgbClr val="B3B3B3">
                <a:alpha val="90196"/>
              </a:srgbClr>
            </a:solidFill>
          </p:spPr>
          <p:txBody>
            <a:bodyPr/>
            <a:lstStyle/>
            <a:p/>
          </p:txBody>
        </p:sp>
        <p:sp>
          <p:nvSpPr>
            <p:cNvPr id="55" name="rc55"/>
            <p:cNvSpPr/>
            <p:nvPr/>
          </p:nvSpPr>
          <p:spPr>
            <a:xfrm>
              <a:off x="6922380" y="3947460"/>
              <a:ext cx="235719" cy="93438"/>
            </a:xfrm>
            <a:prstGeom prst="rect">
              <a:avLst/>
            </a:prstGeom>
            <a:solidFill>
              <a:srgbClr val="B3B3B3">
                <a:alpha val="90196"/>
              </a:srgbClr>
            </a:solidFill>
          </p:spPr>
          <p:txBody>
            <a:bodyPr/>
            <a:lstStyle/>
            <a:p/>
          </p:txBody>
        </p:sp>
        <p:sp>
          <p:nvSpPr>
            <p:cNvPr id="56" name="rc56"/>
            <p:cNvSpPr/>
            <p:nvPr/>
          </p:nvSpPr>
          <p:spPr>
            <a:xfrm>
              <a:off x="7184290" y="3753283"/>
              <a:ext cx="235719" cy="149124"/>
            </a:xfrm>
            <a:prstGeom prst="rect">
              <a:avLst/>
            </a:prstGeom>
            <a:solidFill>
              <a:srgbClr val="B3B3B3">
                <a:alpha val="90196"/>
              </a:srgbClr>
            </a:solidFill>
          </p:spPr>
          <p:txBody>
            <a:bodyPr/>
            <a:lstStyle/>
            <a:p/>
          </p:txBody>
        </p:sp>
        <p:sp>
          <p:nvSpPr>
            <p:cNvPr id="57" name="rc57"/>
            <p:cNvSpPr/>
            <p:nvPr/>
          </p:nvSpPr>
          <p:spPr>
            <a:xfrm>
              <a:off x="7446200" y="3954628"/>
              <a:ext cx="235719" cy="74712"/>
            </a:xfrm>
            <a:prstGeom prst="rect">
              <a:avLst/>
            </a:prstGeom>
            <a:solidFill>
              <a:srgbClr val="B3B3B3">
                <a:alpha val="90196"/>
              </a:srgbClr>
            </a:solidFill>
          </p:spPr>
          <p:txBody>
            <a:bodyPr/>
            <a:lstStyle/>
            <a:p/>
          </p:txBody>
        </p:sp>
        <p:sp>
          <p:nvSpPr>
            <p:cNvPr id="58" name="rc58"/>
            <p:cNvSpPr/>
            <p:nvPr/>
          </p:nvSpPr>
          <p:spPr>
            <a:xfrm>
              <a:off x="7708110" y="4021986"/>
              <a:ext cx="235719" cy="12575"/>
            </a:xfrm>
            <a:prstGeom prst="rect">
              <a:avLst/>
            </a:prstGeom>
            <a:solidFill>
              <a:srgbClr val="B3B3B3">
                <a:alpha val="90196"/>
              </a:srgbClr>
            </a:solidFill>
          </p:spPr>
          <p:txBody>
            <a:bodyPr/>
            <a:lstStyle/>
            <a:p/>
          </p:txBody>
        </p:sp>
        <p:sp>
          <p:nvSpPr>
            <p:cNvPr id="59" name="pl59"/>
            <p:cNvSpPr/>
            <p:nvPr/>
          </p:nvSpPr>
          <p:spPr>
            <a:xfrm>
              <a:off x="1540125" y="2385983"/>
              <a:ext cx="6547754" cy="1031167"/>
            </a:xfrm>
            <a:custGeom>
              <a:avLst/>
              <a:pathLst>
                <a:path w="6547754" h="1031167">
                  <a:moveTo>
                    <a:pt x="0" y="1031167"/>
                  </a:moveTo>
                  <a:lnTo>
                    <a:pt x="261910" y="988202"/>
                  </a:lnTo>
                  <a:lnTo>
                    <a:pt x="523820" y="945237"/>
                  </a:lnTo>
                  <a:lnTo>
                    <a:pt x="785730" y="902271"/>
                  </a:lnTo>
                  <a:lnTo>
                    <a:pt x="1047640" y="859306"/>
                  </a:lnTo>
                  <a:lnTo>
                    <a:pt x="1309550" y="816341"/>
                  </a:lnTo>
                  <a:lnTo>
                    <a:pt x="1571461" y="687445"/>
                  </a:lnTo>
                  <a:lnTo>
                    <a:pt x="1833371" y="537066"/>
                  </a:lnTo>
                  <a:lnTo>
                    <a:pt x="2095281" y="408170"/>
                  </a:lnTo>
                  <a:lnTo>
                    <a:pt x="2357191" y="343722"/>
                  </a:lnTo>
                  <a:lnTo>
                    <a:pt x="2619101" y="386687"/>
                  </a:lnTo>
                  <a:lnTo>
                    <a:pt x="2881012" y="343722"/>
                  </a:lnTo>
                  <a:lnTo>
                    <a:pt x="3142922" y="214826"/>
                  </a:lnTo>
                  <a:lnTo>
                    <a:pt x="3404832" y="107413"/>
                  </a:lnTo>
                  <a:lnTo>
                    <a:pt x="3666742" y="107413"/>
                  </a:lnTo>
                  <a:lnTo>
                    <a:pt x="3928652" y="0"/>
                  </a:lnTo>
                  <a:lnTo>
                    <a:pt x="4190563" y="193343"/>
                  </a:lnTo>
                  <a:lnTo>
                    <a:pt x="4452473" y="64447"/>
                  </a:lnTo>
                  <a:lnTo>
                    <a:pt x="4714383" y="171861"/>
                  </a:lnTo>
                  <a:lnTo>
                    <a:pt x="4976293" y="128895"/>
                  </a:lnTo>
                  <a:lnTo>
                    <a:pt x="5238203" y="128895"/>
                  </a:lnTo>
                  <a:lnTo>
                    <a:pt x="5500114" y="107413"/>
                  </a:lnTo>
                  <a:lnTo>
                    <a:pt x="5762024" y="429653"/>
                  </a:lnTo>
                  <a:lnTo>
                    <a:pt x="6023934" y="107413"/>
                  </a:lnTo>
                  <a:lnTo>
                    <a:pt x="6285844" y="85930"/>
                  </a:lnTo>
                  <a:lnTo>
                    <a:pt x="6547754" y="64447"/>
                  </a:lnTo>
                </a:path>
              </a:pathLst>
            </a:custGeom>
            <a:ln w="27101" cap="flat">
              <a:solidFill>
                <a:srgbClr val="3283FE">
                  <a:alpha val="100000"/>
                </a:srgbClr>
              </a:solidFill>
              <a:prstDash val="solid"/>
              <a:round/>
            </a:ln>
          </p:spPr>
          <p:txBody>
            <a:bodyPr/>
            <a:lstStyle/>
            <a:p/>
          </p:txBody>
        </p:sp>
        <p:sp>
          <p:nvSpPr>
            <p:cNvPr id="60" name="pl60"/>
            <p:cNvSpPr/>
            <p:nvPr/>
          </p:nvSpPr>
          <p:spPr>
            <a:xfrm>
              <a:off x="5206868" y="2493396"/>
              <a:ext cx="2881012" cy="1654164"/>
            </a:xfrm>
            <a:custGeom>
              <a:avLst/>
              <a:pathLst>
                <a:path w="2881012" h="1654164">
                  <a:moveTo>
                    <a:pt x="0" y="1654164"/>
                  </a:moveTo>
                  <a:lnTo>
                    <a:pt x="261910" y="1374890"/>
                  </a:lnTo>
                  <a:lnTo>
                    <a:pt x="523820" y="1052650"/>
                  </a:lnTo>
                  <a:lnTo>
                    <a:pt x="785730" y="730410"/>
                  </a:lnTo>
                  <a:lnTo>
                    <a:pt x="1047640" y="687445"/>
                  </a:lnTo>
                  <a:lnTo>
                    <a:pt x="1309550" y="472618"/>
                  </a:lnTo>
                  <a:lnTo>
                    <a:pt x="1571461" y="429653"/>
                  </a:lnTo>
                  <a:lnTo>
                    <a:pt x="1833371" y="300757"/>
                  </a:lnTo>
                  <a:lnTo>
                    <a:pt x="2095281" y="816341"/>
                  </a:lnTo>
                  <a:lnTo>
                    <a:pt x="2357191" y="257791"/>
                  </a:lnTo>
                  <a:lnTo>
                    <a:pt x="2619101" y="64447"/>
                  </a:lnTo>
                  <a:lnTo>
                    <a:pt x="2881012" y="0"/>
                  </a:lnTo>
                </a:path>
              </a:pathLst>
            </a:custGeom>
            <a:ln w="27101" cap="flat">
              <a:solidFill>
                <a:srgbClr val="FFA500">
                  <a:alpha val="100000"/>
                </a:srgbClr>
              </a:solidFill>
              <a:prstDash val="solid"/>
              <a:round/>
            </a:ln>
          </p:spPr>
          <p:txBody>
            <a:bodyPr/>
            <a:lstStyle/>
            <a:p/>
          </p:txBody>
        </p:sp>
        <p:sp>
          <p:nvSpPr>
            <p:cNvPr id="61" name="tx61"/>
            <p:cNvSpPr/>
            <p:nvPr/>
          </p:nvSpPr>
          <p:spPr>
            <a:xfrm>
              <a:off x="1469787"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2" name="tx62"/>
            <p:cNvSpPr/>
            <p:nvPr/>
          </p:nvSpPr>
          <p:spPr>
            <a:xfrm>
              <a:off x="2779338"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63" name="tx63"/>
            <p:cNvSpPr/>
            <p:nvPr/>
          </p:nvSpPr>
          <p:spPr>
            <a:xfrm>
              <a:off x="4088889"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64" name="tx64"/>
            <p:cNvSpPr/>
            <p:nvPr/>
          </p:nvSpPr>
          <p:spPr>
            <a:xfrm>
              <a:off x="539844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5" name="tx65"/>
            <p:cNvSpPr/>
            <p:nvPr/>
          </p:nvSpPr>
          <p:spPr>
            <a:xfrm>
              <a:off x="5398440" y="3929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16</a:t>
              </a:r>
            </a:p>
          </p:txBody>
        </p:sp>
        <p:sp>
          <p:nvSpPr>
            <p:cNvPr id="66" name="tx66"/>
            <p:cNvSpPr/>
            <p:nvPr/>
          </p:nvSpPr>
          <p:spPr>
            <a:xfrm>
              <a:off x="6446081"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7" name="tx67"/>
            <p:cNvSpPr/>
            <p:nvPr/>
          </p:nvSpPr>
          <p:spPr>
            <a:xfrm>
              <a:off x="6446081"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68" name="tx68"/>
            <p:cNvSpPr/>
            <p:nvPr/>
          </p:nvSpPr>
          <p:spPr>
            <a:xfrm>
              <a:off x="6707991"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9" name="tx69"/>
            <p:cNvSpPr/>
            <p:nvPr/>
          </p:nvSpPr>
          <p:spPr>
            <a:xfrm>
              <a:off x="6707991"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0" name="tx70"/>
            <p:cNvSpPr/>
            <p:nvPr/>
          </p:nvSpPr>
          <p:spPr>
            <a:xfrm>
              <a:off x="6969901"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1" name="tx71"/>
            <p:cNvSpPr/>
            <p:nvPr/>
          </p:nvSpPr>
          <p:spPr>
            <a:xfrm>
              <a:off x="6969901"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2" name="tx72"/>
            <p:cNvSpPr/>
            <p:nvPr/>
          </p:nvSpPr>
          <p:spPr>
            <a:xfrm>
              <a:off x="723181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3" name="tx73"/>
            <p:cNvSpPr/>
            <p:nvPr/>
          </p:nvSpPr>
          <p:spPr>
            <a:xfrm>
              <a:off x="723181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74" name="tx74"/>
            <p:cNvSpPr/>
            <p:nvPr/>
          </p:nvSpPr>
          <p:spPr>
            <a:xfrm>
              <a:off x="749372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5" name="tx75"/>
            <p:cNvSpPr/>
            <p:nvPr/>
          </p:nvSpPr>
          <p:spPr>
            <a:xfrm>
              <a:off x="749372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76" name="tx76"/>
            <p:cNvSpPr/>
            <p:nvPr/>
          </p:nvSpPr>
          <p:spPr>
            <a:xfrm>
              <a:off x="7755632"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775563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8" name="tx78"/>
            <p:cNvSpPr/>
            <p:nvPr/>
          </p:nvSpPr>
          <p:spPr>
            <a:xfrm>
              <a:off x="801754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9" name="tx79"/>
            <p:cNvSpPr/>
            <p:nvPr/>
          </p:nvSpPr>
          <p:spPr>
            <a:xfrm>
              <a:off x="801754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0" name="tx80"/>
            <p:cNvSpPr/>
            <p:nvPr/>
          </p:nvSpPr>
          <p:spPr>
            <a:xfrm>
              <a:off x="1449691" y="40134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81" name="tx81"/>
            <p:cNvSpPr/>
            <p:nvPr/>
          </p:nvSpPr>
          <p:spPr>
            <a:xfrm>
              <a:off x="2759242" y="40171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82" name="tx82"/>
            <p:cNvSpPr/>
            <p:nvPr/>
          </p:nvSpPr>
          <p:spPr>
            <a:xfrm>
              <a:off x="4068793" y="40598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83" name="tx83"/>
            <p:cNvSpPr/>
            <p:nvPr/>
          </p:nvSpPr>
          <p:spPr>
            <a:xfrm>
              <a:off x="5378344" y="41136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4" name="tx84"/>
            <p:cNvSpPr/>
            <p:nvPr/>
          </p:nvSpPr>
          <p:spPr>
            <a:xfrm>
              <a:off x="6425984" y="40846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85" name="tx85"/>
            <p:cNvSpPr/>
            <p:nvPr/>
          </p:nvSpPr>
          <p:spPr>
            <a:xfrm>
              <a:off x="6687895" y="40832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86" name="tx86"/>
            <p:cNvSpPr/>
            <p:nvPr/>
          </p:nvSpPr>
          <p:spPr>
            <a:xfrm>
              <a:off x="6949805" y="40860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7" name="tx87"/>
            <p:cNvSpPr/>
            <p:nvPr/>
          </p:nvSpPr>
          <p:spPr>
            <a:xfrm>
              <a:off x="7211715" y="40167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88" name="tx88"/>
            <p:cNvSpPr/>
            <p:nvPr/>
          </p:nvSpPr>
          <p:spPr>
            <a:xfrm>
              <a:off x="7473625" y="4080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9" name="tx89"/>
            <p:cNvSpPr/>
            <p:nvPr/>
          </p:nvSpPr>
          <p:spPr>
            <a:xfrm>
              <a:off x="7735535" y="40828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0" name="tx90"/>
            <p:cNvSpPr/>
            <p:nvPr/>
          </p:nvSpPr>
          <p:spPr>
            <a:xfrm>
              <a:off x="7997446" y="40860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91" name="tx91"/>
            <p:cNvSpPr/>
            <p:nvPr/>
          </p:nvSpPr>
          <p:spPr>
            <a:xfrm>
              <a:off x="5378344" y="38264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92" name="tx92"/>
            <p:cNvSpPr/>
            <p:nvPr/>
          </p:nvSpPr>
          <p:spPr>
            <a:xfrm>
              <a:off x="6425984" y="3926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3" name="tx93"/>
            <p:cNvSpPr/>
            <p:nvPr/>
          </p:nvSpPr>
          <p:spPr>
            <a:xfrm>
              <a:off x="6687895" y="39301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4" name="tx94"/>
            <p:cNvSpPr/>
            <p:nvPr/>
          </p:nvSpPr>
          <p:spPr>
            <a:xfrm>
              <a:off x="6949805" y="3953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5" name="tx95"/>
            <p:cNvSpPr/>
            <p:nvPr/>
          </p:nvSpPr>
          <p:spPr>
            <a:xfrm>
              <a:off x="7211715" y="37874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96" name="tx96"/>
            <p:cNvSpPr/>
            <p:nvPr/>
          </p:nvSpPr>
          <p:spPr>
            <a:xfrm>
              <a:off x="7503770" y="3951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7" name="tx97"/>
            <p:cNvSpPr/>
            <p:nvPr/>
          </p:nvSpPr>
          <p:spPr>
            <a:xfrm>
              <a:off x="7765680" y="39891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5387387" y="353144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655</a:t>
              </a:r>
            </a:p>
          </p:txBody>
        </p:sp>
        <p:sp>
          <p:nvSpPr>
            <p:cNvPr id="99" name="tx99"/>
            <p:cNvSpPr/>
            <p:nvPr/>
          </p:nvSpPr>
          <p:spPr>
            <a:xfrm>
              <a:off x="6435028" y="378952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360</a:t>
              </a:r>
            </a:p>
          </p:txBody>
        </p:sp>
        <p:sp>
          <p:nvSpPr>
            <p:cNvPr id="100" name="tx100"/>
            <p:cNvSpPr/>
            <p:nvPr/>
          </p:nvSpPr>
          <p:spPr>
            <a:xfrm>
              <a:off x="6696938" y="379943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349</a:t>
              </a:r>
            </a:p>
          </p:txBody>
        </p:sp>
        <p:sp>
          <p:nvSpPr>
            <p:cNvPr id="101" name="tx101"/>
            <p:cNvSpPr/>
            <p:nvPr/>
          </p:nvSpPr>
          <p:spPr>
            <a:xfrm>
              <a:off x="6958848" y="384117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102" name="tx102"/>
            <p:cNvSpPr/>
            <p:nvPr/>
          </p:nvSpPr>
          <p:spPr>
            <a:xfrm>
              <a:off x="7220758" y="364700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523</a:t>
              </a:r>
            </a:p>
          </p:txBody>
        </p:sp>
        <p:sp>
          <p:nvSpPr>
            <p:cNvPr id="103" name="tx103"/>
            <p:cNvSpPr/>
            <p:nvPr/>
          </p:nvSpPr>
          <p:spPr>
            <a:xfrm>
              <a:off x="7482669" y="384834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104" name="tx104"/>
            <p:cNvSpPr/>
            <p:nvPr/>
          </p:nvSpPr>
          <p:spPr>
            <a:xfrm>
              <a:off x="7744579" y="391694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217</a:t>
              </a:r>
            </a:p>
          </p:txBody>
        </p:sp>
        <p:sp>
          <p:nvSpPr>
            <p:cNvPr id="105" name="tx105"/>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28276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7" name="tx107"/>
            <p:cNvSpPr/>
            <p:nvPr/>
          </p:nvSpPr>
          <p:spPr>
            <a:xfrm>
              <a:off x="577692" y="24056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5" name="tx125"/>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6" name="pl126"/>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744786" y="5080163"/>
              <a:ext cx="201456" cy="201456"/>
            </a:xfrm>
            <a:prstGeom prst="rect">
              <a:avLst/>
            </a:prstGeom>
            <a:solidFill>
              <a:srgbClr val="E2231A">
                <a:alpha val="90196"/>
              </a:srgbClr>
            </a:solidFill>
          </p:spPr>
          <p:txBody>
            <a:bodyPr/>
            <a:lstStyle/>
            <a:p/>
          </p:txBody>
        </p:sp>
        <p:sp>
          <p:nvSpPr>
            <p:cNvPr id="131" name="rc131"/>
            <p:cNvSpPr/>
            <p:nvPr/>
          </p:nvSpPr>
          <p:spPr>
            <a:xfrm>
              <a:off x="5708946" y="5080163"/>
              <a:ext cx="201456" cy="201456"/>
            </a:xfrm>
            <a:prstGeom prst="rect">
              <a:avLst/>
            </a:prstGeom>
            <a:solidFill>
              <a:srgbClr val="B3B3B3">
                <a:alpha val="90196"/>
              </a:srgbClr>
            </a:solidFill>
          </p:spPr>
          <p:txBody>
            <a:bodyPr/>
            <a:lstStyle/>
            <a:p/>
          </p:txBody>
        </p:sp>
        <p:sp>
          <p:nvSpPr>
            <p:cNvPr id="132" name="tx132"/>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5" name="tx135"/>
            <p:cNvSpPr/>
            <p:nvPr/>
          </p:nvSpPr>
          <p:spPr>
            <a:xfrm>
              <a:off x="1083092"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36" name="pl136"/>
            <p:cNvSpPr/>
            <p:nvPr/>
          </p:nvSpPr>
          <p:spPr>
            <a:xfrm>
              <a:off x="23631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2447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1264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8008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2" name="pl142"/>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3" name="pl143"/>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3039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85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0673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422266" y="5840557"/>
              <a:ext cx="3730534" cy="124062"/>
            </a:xfrm>
            <a:prstGeom prst="rect">
              <a:avLst/>
            </a:prstGeom>
            <a:solidFill>
              <a:srgbClr val="E2231A">
                <a:alpha val="90196"/>
              </a:srgbClr>
            </a:solidFill>
          </p:spPr>
          <p:txBody>
            <a:bodyPr/>
            <a:lstStyle/>
            <a:p/>
          </p:txBody>
        </p:sp>
        <p:sp>
          <p:nvSpPr>
            <p:cNvPr id="148" name="rc148"/>
            <p:cNvSpPr/>
            <p:nvPr/>
          </p:nvSpPr>
          <p:spPr>
            <a:xfrm>
              <a:off x="1422266" y="5685479"/>
              <a:ext cx="3806723" cy="124062"/>
            </a:xfrm>
            <a:prstGeom prst="rect">
              <a:avLst/>
            </a:prstGeom>
            <a:solidFill>
              <a:srgbClr val="E2231A">
                <a:alpha val="90196"/>
              </a:srgbClr>
            </a:solidFill>
          </p:spPr>
          <p:txBody>
            <a:bodyPr/>
            <a:lstStyle/>
            <a:p/>
          </p:txBody>
        </p:sp>
        <p:sp>
          <p:nvSpPr>
            <p:cNvPr id="149" name="rc149"/>
            <p:cNvSpPr/>
            <p:nvPr/>
          </p:nvSpPr>
          <p:spPr>
            <a:xfrm>
              <a:off x="1422266" y="5530401"/>
              <a:ext cx="3668495" cy="124062"/>
            </a:xfrm>
            <a:prstGeom prst="rect">
              <a:avLst/>
            </a:prstGeom>
            <a:solidFill>
              <a:srgbClr val="E2231A">
                <a:alpha val="90196"/>
              </a:srgbClr>
            </a:solidFill>
          </p:spPr>
          <p:txBody>
            <a:bodyPr/>
            <a:lstStyle/>
            <a:p/>
          </p:txBody>
        </p:sp>
        <p:sp>
          <p:nvSpPr>
            <p:cNvPr id="150" name="rc150"/>
            <p:cNvSpPr/>
            <p:nvPr/>
          </p:nvSpPr>
          <p:spPr>
            <a:xfrm>
              <a:off x="5152800" y="5840557"/>
              <a:ext cx="3052939" cy="124062"/>
            </a:xfrm>
            <a:prstGeom prst="rect">
              <a:avLst/>
            </a:prstGeom>
            <a:solidFill>
              <a:srgbClr val="B3B3B3">
                <a:alpha val="90196"/>
              </a:srgbClr>
            </a:solidFill>
          </p:spPr>
          <p:txBody>
            <a:bodyPr/>
            <a:lstStyle/>
            <a:p/>
          </p:txBody>
        </p:sp>
        <p:sp>
          <p:nvSpPr>
            <p:cNvPr id="151" name="rc151"/>
            <p:cNvSpPr/>
            <p:nvPr/>
          </p:nvSpPr>
          <p:spPr>
            <a:xfrm>
              <a:off x="5228990" y="5685479"/>
              <a:ext cx="269777" cy="124062"/>
            </a:xfrm>
            <a:prstGeom prst="rect">
              <a:avLst/>
            </a:prstGeom>
            <a:solidFill>
              <a:srgbClr val="B3B3B3">
                <a:alpha val="90196"/>
              </a:srgbClr>
            </a:solidFill>
          </p:spPr>
          <p:txBody>
            <a:bodyPr/>
            <a:lstStyle/>
            <a:p/>
          </p:txBody>
        </p:sp>
        <p:sp>
          <p:nvSpPr>
            <p:cNvPr id="152" name="tx152"/>
            <p:cNvSpPr/>
            <p:nvPr/>
          </p:nvSpPr>
          <p:spPr>
            <a:xfrm>
              <a:off x="835042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360.5</a:t>
              </a:r>
            </a:p>
          </p:txBody>
        </p:sp>
        <p:sp>
          <p:nvSpPr>
            <p:cNvPr id="153" name="tx153"/>
            <p:cNvSpPr/>
            <p:nvPr/>
          </p:nvSpPr>
          <p:spPr>
            <a:xfrm>
              <a:off x="564344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216.6</a:t>
              </a:r>
            </a:p>
          </p:txBody>
        </p:sp>
        <p:sp>
          <p:nvSpPr>
            <p:cNvPr id="154" name="tx154"/>
            <p:cNvSpPr/>
            <p:nvPr/>
          </p:nvSpPr>
          <p:spPr>
            <a:xfrm>
              <a:off x="314285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198.3</a:t>
              </a:r>
            </a:p>
          </p:txBody>
        </p:sp>
        <p:sp>
          <p:nvSpPr>
            <p:cNvPr id="155" name="tx155"/>
            <p:cNvSpPr/>
            <p:nvPr/>
          </p:nvSpPr>
          <p:spPr>
            <a:xfrm>
              <a:off x="318094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202.3</a:t>
              </a:r>
            </a:p>
          </p:txBody>
        </p:sp>
        <p:sp>
          <p:nvSpPr>
            <p:cNvPr id="156" name="tx156"/>
            <p:cNvSpPr/>
            <p:nvPr/>
          </p:nvSpPr>
          <p:spPr>
            <a:xfrm>
              <a:off x="3160050"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57" name="tx157"/>
            <p:cNvSpPr/>
            <p:nvPr/>
          </p:nvSpPr>
          <p:spPr>
            <a:xfrm>
              <a:off x="653458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162.2</a:t>
              </a:r>
            </a:p>
          </p:txBody>
        </p:sp>
        <p:sp>
          <p:nvSpPr>
            <p:cNvPr id="158" name="tx158"/>
            <p:cNvSpPr/>
            <p:nvPr/>
          </p:nvSpPr>
          <p:spPr>
            <a:xfrm>
              <a:off x="525135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59" name="tx15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14081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4" name="tx164"/>
            <p:cNvSpPr/>
            <p:nvPr/>
          </p:nvSpPr>
          <p:spPr>
            <a:xfrm>
              <a:off x="502250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5" name="tx165"/>
            <p:cNvSpPr/>
            <p:nvPr/>
          </p:nvSpPr>
          <p:spPr>
            <a:xfrm>
              <a:off x="6904189"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6" name="tx166"/>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7" name="tx167"/>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8" name="tx168"/>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relativement stable (à moins de 1 % près) à 82 %. Ce chiffre est supérieur à celui de 2019, où la couverture était de 79 %.
195 000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atteint 80 % en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restée relativement stable (à moins de 1 % près) à 81 % en 2025, soit un niveau inférieur aux 95 % nécessaires pour prévenir les épidémies, laissant ainsi 195 000 enfants sans aucune protection contre la rougeole. La couverture vaccinale de la deuxième campagne de vaccination contre la rougeole (MCV2) est passée de 77 % en 2024 à 80 % en 2025, un chiffre inférieur à l’objectif de 90 % fixé par l’IA2030.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302"/>
              <a:ext cx="3397293" cy="1007380"/>
            </a:xfrm>
            <a:custGeom>
              <a:avLst/>
              <a:pathLst>
                <a:path w="3397293" h="1007380">
                  <a:moveTo>
                    <a:pt x="0" y="1007380"/>
                  </a:moveTo>
                  <a:lnTo>
                    <a:pt x="135891" y="965406"/>
                  </a:lnTo>
                  <a:lnTo>
                    <a:pt x="271783" y="923432"/>
                  </a:lnTo>
                  <a:lnTo>
                    <a:pt x="407675" y="881457"/>
                  </a:lnTo>
                  <a:lnTo>
                    <a:pt x="543566" y="839483"/>
                  </a:lnTo>
                  <a:lnTo>
                    <a:pt x="679458" y="797509"/>
                  </a:lnTo>
                  <a:lnTo>
                    <a:pt x="815350" y="671587"/>
                  </a:lnTo>
                  <a:lnTo>
                    <a:pt x="951242" y="524677"/>
                  </a:lnTo>
                  <a:lnTo>
                    <a:pt x="1087133" y="398754"/>
                  </a:lnTo>
                  <a:lnTo>
                    <a:pt x="1223025" y="335793"/>
                  </a:lnTo>
                  <a:lnTo>
                    <a:pt x="1358917" y="377767"/>
                  </a:lnTo>
                  <a:lnTo>
                    <a:pt x="1494809" y="335793"/>
                  </a:lnTo>
                  <a:lnTo>
                    <a:pt x="1630700" y="209870"/>
                  </a:lnTo>
                  <a:lnTo>
                    <a:pt x="1766592" y="104935"/>
                  </a:lnTo>
                  <a:lnTo>
                    <a:pt x="1902484" y="104935"/>
                  </a:lnTo>
                  <a:lnTo>
                    <a:pt x="2038375" y="0"/>
                  </a:lnTo>
                  <a:lnTo>
                    <a:pt x="2174267" y="188883"/>
                  </a:lnTo>
                  <a:lnTo>
                    <a:pt x="2310159" y="62961"/>
                  </a:lnTo>
                  <a:lnTo>
                    <a:pt x="2446051" y="167896"/>
                  </a:lnTo>
                  <a:lnTo>
                    <a:pt x="2581942" y="125922"/>
                  </a:lnTo>
                  <a:lnTo>
                    <a:pt x="2717834" y="125922"/>
                  </a:lnTo>
                  <a:lnTo>
                    <a:pt x="2853726" y="104935"/>
                  </a:lnTo>
                  <a:lnTo>
                    <a:pt x="2989618" y="419741"/>
                  </a:lnTo>
                  <a:lnTo>
                    <a:pt x="3125509" y="104935"/>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302"/>
              <a:ext cx="3397293" cy="1007380"/>
            </a:xfrm>
            <a:custGeom>
              <a:avLst/>
              <a:pathLst>
                <a:path w="3397293" h="1007380">
                  <a:moveTo>
                    <a:pt x="0" y="1007380"/>
                  </a:moveTo>
                  <a:lnTo>
                    <a:pt x="135891" y="965406"/>
                  </a:lnTo>
                  <a:lnTo>
                    <a:pt x="271783" y="923432"/>
                  </a:lnTo>
                  <a:lnTo>
                    <a:pt x="407675" y="881457"/>
                  </a:lnTo>
                  <a:lnTo>
                    <a:pt x="543566" y="839483"/>
                  </a:lnTo>
                  <a:lnTo>
                    <a:pt x="679458" y="797509"/>
                  </a:lnTo>
                  <a:lnTo>
                    <a:pt x="815350" y="671587"/>
                  </a:lnTo>
                  <a:lnTo>
                    <a:pt x="951242" y="524677"/>
                  </a:lnTo>
                  <a:lnTo>
                    <a:pt x="1087133" y="398754"/>
                  </a:lnTo>
                  <a:lnTo>
                    <a:pt x="1223025" y="335793"/>
                  </a:lnTo>
                  <a:lnTo>
                    <a:pt x="1358917" y="377767"/>
                  </a:lnTo>
                  <a:lnTo>
                    <a:pt x="1494809" y="335793"/>
                  </a:lnTo>
                  <a:lnTo>
                    <a:pt x="1630700" y="209870"/>
                  </a:lnTo>
                  <a:lnTo>
                    <a:pt x="1766592" y="104935"/>
                  </a:lnTo>
                  <a:lnTo>
                    <a:pt x="1902484" y="104935"/>
                  </a:lnTo>
                  <a:lnTo>
                    <a:pt x="2038375" y="0"/>
                  </a:lnTo>
                  <a:lnTo>
                    <a:pt x="2174267" y="188883"/>
                  </a:lnTo>
                  <a:lnTo>
                    <a:pt x="2310159" y="62961"/>
                  </a:lnTo>
                  <a:lnTo>
                    <a:pt x="2446051" y="167896"/>
                  </a:lnTo>
                  <a:lnTo>
                    <a:pt x="2581942" y="125922"/>
                  </a:lnTo>
                  <a:lnTo>
                    <a:pt x="2717834" y="125922"/>
                  </a:lnTo>
                  <a:lnTo>
                    <a:pt x="2853726" y="104935"/>
                  </a:lnTo>
                  <a:lnTo>
                    <a:pt x="2989618" y="419741"/>
                  </a:lnTo>
                  <a:lnTo>
                    <a:pt x="3125509" y="104935"/>
                  </a:lnTo>
                  <a:lnTo>
                    <a:pt x="3261401" y="83948"/>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364161"/>
            </a:xfrm>
            <a:custGeom>
              <a:avLst/>
              <a:pathLst>
                <a:path w="0" h="1364161">
                  <a:moveTo>
                    <a:pt x="0" y="0"/>
                  </a:moveTo>
                  <a:lnTo>
                    <a:pt x="0" y="13641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154290"/>
            </a:xfrm>
            <a:custGeom>
              <a:avLst/>
              <a:pathLst>
                <a:path w="0" h="1154290">
                  <a:moveTo>
                    <a:pt x="0" y="0"/>
                  </a:moveTo>
                  <a:lnTo>
                    <a:pt x="0" y="115429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302"/>
              <a:ext cx="3397293" cy="1007380"/>
            </a:xfrm>
            <a:custGeom>
              <a:avLst/>
              <a:pathLst>
                <a:path w="3397293" h="1007380">
                  <a:moveTo>
                    <a:pt x="0" y="1007380"/>
                  </a:moveTo>
                  <a:lnTo>
                    <a:pt x="135891" y="965406"/>
                  </a:lnTo>
                  <a:lnTo>
                    <a:pt x="271783" y="923432"/>
                  </a:lnTo>
                  <a:lnTo>
                    <a:pt x="407675" y="881457"/>
                  </a:lnTo>
                  <a:lnTo>
                    <a:pt x="543566" y="839483"/>
                  </a:lnTo>
                  <a:lnTo>
                    <a:pt x="679458" y="797509"/>
                  </a:lnTo>
                  <a:lnTo>
                    <a:pt x="815350" y="671587"/>
                  </a:lnTo>
                  <a:lnTo>
                    <a:pt x="951242" y="524677"/>
                  </a:lnTo>
                  <a:lnTo>
                    <a:pt x="1087133" y="398754"/>
                  </a:lnTo>
                  <a:lnTo>
                    <a:pt x="1223025" y="335793"/>
                  </a:lnTo>
                  <a:lnTo>
                    <a:pt x="1358917" y="377767"/>
                  </a:lnTo>
                  <a:lnTo>
                    <a:pt x="1494809" y="335793"/>
                  </a:lnTo>
                  <a:lnTo>
                    <a:pt x="1630700" y="209870"/>
                  </a:lnTo>
                  <a:lnTo>
                    <a:pt x="1766592" y="104935"/>
                  </a:lnTo>
                  <a:lnTo>
                    <a:pt x="1902484" y="104935"/>
                  </a:lnTo>
                  <a:lnTo>
                    <a:pt x="2038375" y="0"/>
                  </a:lnTo>
                  <a:lnTo>
                    <a:pt x="2174267" y="188883"/>
                  </a:lnTo>
                  <a:lnTo>
                    <a:pt x="2310159" y="62961"/>
                  </a:lnTo>
                  <a:lnTo>
                    <a:pt x="2446051" y="167896"/>
                  </a:lnTo>
                  <a:lnTo>
                    <a:pt x="2581942" y="125922"/>
                  </a:lnTo>
                  <a:lnTo>
                    <a:pt x="2717834" y="125922"/>
                  </a:lnTo>
                  <a:lnTo>
                    <a:pt x="2853726" y="104935"/>
                  </a:lnTo>
                  <a:lnTo>
                    <a:pt x="2989618" y="419741"/>
                  </a:lnTo>
                  <a:lnTo>
                    <a:pt x="3125509" y="104935"/>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40134"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537" y="1403693"/>
              <a:ext cx="24481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Niger, 2000-2025</a:t>
              </a:r>
            </a:p>
          </p:txBody>
        </p:sp>
        <p:sp>
          <p:nvSpPr>
            <p:cNvPr id="63" name="pl63"/>
            <p:cNvSpPr/>
            <p:nvPr/>
          </p:nvSpPr>
          <p:spPr>
            <a:xfrm>
              <a:off x="5267799" y="3506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64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86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862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26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64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38499"/>
              <a:ext cx="3397293" cy="1823706"/>
            </a:xfrm>
            <a:custGeom>
              <a:avLst/>
              <a:pathLst>
                <a:path w="3397293" h="1823706">
                  <a:moveTo>
                    <a:pt x="0" y="1823706"/>
                  </a:moveTo>
                  <a:lnTo>
                    <a:pt x="135891" y="1747718"/>
                  </a:lnTo>
                  <a:lnTo>
                    <a:pt x="271783" y="1671730"/>
                  </a:lnTo>
                  <a:lnTo>
                    <a:pt x="407675" y="1595742"/>
                  </a:lnTo>
                  <a:lnTo>
                    <a:pt x="543566" y="1519755"/>
                  </a:lnTo>
                  <a:lnTo>
                    <a:pt x="679458" y="1443767"/>
                  </a:lnTo>
                  <a:lnTo>
                    <a:pt x="815350" y="1215804"/>
                  </a:lnTo>
                  <a:lnTo>
                    <a:pt x="951242" y="949846"/>
                  </a:lnTo>
                  <a:lnTo>
                    <a:pt x="1087133" y="721883"/>
                  </a:lnTo>
                  <a:lnTo>
                    <a:pt x="1223025" y="607902"/>
                  </a:lnTo>
                  <a:lnTo>
                    <a:pt x="1358917" y="683889"/>
                  </a:lnTo>
                  <a:lnTo>
                    <a:pt x="1494809" y="607902"/>
                  </a:lnTo>
                  <a:lnTo>
                    <a:pt x="1630700" y="379938"/>
                  </a:lnTo>
                  <a:lnTo>
                    <a:pt x="1766592" y="189969"/>
                  </a:lnTo>
                  <a:lnTo>
                    <a:pt x="1902484" y="189969"/>
                  </a:lnTo>
                  <a:lnTo>
                    <a:pt x="2038375" y="0"/>
                  </a:lnTo>
                  <a:lnTo>
                    <a:pt x="2174267" y="341944"/>
                  </a:lnTo>
                  <a:lnTo>
                    <a:pt x="2310159" y="113981"/>
                  </a:lnTo>
                  <a:lnTo>
                    <a:pt x="2446051" y="303951"/>
                  </a:lnTo>
                  <a:lnTo>
                    <a:pt x="2581942" y="227963"/>
                  </a:lnTo>
                  <a:lnTo>
                    <a:pt x="2717834" y="227963"/>
                  </a:lnTo>
                  <a:lnTo>
                    <a:pt x="2853726" y="189969"/>
                  </a:lnTo>
                  <a:lnTo>
                    <a:pt x="2989618" y="759877"/>
                  </a:lnTo>
                  <a:lnTo>
                    <a:pt x="3125509" y="189969"/>
                  </a:lnTo>
                  <a:lnTo>
                    <a:pt x="3261401" y="151975"/>
                  </a:lnTo>
                  <a:lnTo>
                    <a:pt x="3397293" y="11398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66462"/>
              <a:ext cx="3397293" cy="569908"/>
            </a:xfrm>
            <a:custGeom>
              <a:avLst/>
              <a:pathLst>
                <a:path w="3397293" h="569908">
                  <a:moveTo>
                    <a:pt x="0" y="569908"/>
                  </a:moveTo>
                  <a:lnTo>
                    <a:pt x="135891" y="531914"/>
                  </a:lnTo>
                  <a:lnTo>
                    <a:pt x="271783" y="531914"/>
                  </a:lnTo>
                  <a:lnTo>
                    <a:pt x="407675" y="493920"/>
                  </a:lnTo>
                  <a:lnTo>
                    <a:pt x="543566" y="417932"/>
                  </a:lnTo>
                  <a:lnTo>
                    <a:pt x="679458" y="341944"/>
                  </a:lnTo>
                  <a:lnTo>
                    <a:pt x="815350" y="265957"/>
                  </a:lnTo>
                  <a:lnTo>
                    <a:pt x="951242" y="265957"/>
                  </a:lnTo>
                  <a:lnTo>
                    <a:pt x="1087133" y="189969"/>
                  </a:lnTo>
                  <a:lnTo>
                    <a:pt x="1223025" y="113981"/>
                  </a:lnTo>
                  <a:lnTo>
                    <a:pt x="1358917" y="75987"/>
                  </a:lnTo>
                  <a:lnTo>
                    <a:pt x="1494809" y="75987"/>
                  </a:lnTo>
                  <a:lnTo>
                    <a:pt x="1630700" y="75987"/>
                  </a:lnTo>
                  <a:lnTo>
                    <a:pt x="1766592" y="75987"/>
                  </a:lnTo>
                  <a:lnTo>
                    <a:pt x="1902484" y="75987"/>
                  </a:lnTo>
                  <a:lnTo>
                    <a:pt x="2038375" y="75987"/>
                  </a:lnTo>
                  <a:lnTo>
                    <a:pt x="2174267" y="37993"/>
                  </a:lnTo>
                  <a:lnTo>
                    <a:pt x="2310159" y="37993"/>
                  </a:lnTo>
                  <a:lnTo>
                    <a:pt x="2446051" y="0"/>
                  </a:lnTo>
                  <a:lnTo>
                    <a:pt x="2581942" y="0"/>
                  </a:lnTo>
                  <a:lnTo>
                    <a:pt x="2717834" y="113981"/>
                  </a:lnTo>
                  <a:lnTo>
                    <a:pt x="2853726" y="189969"/>
                  </a:lnTo>
                  <a:lnTo>
                    <a:pt x="2989618" y="113981"/>
                  </a:lnTo>
                  <a:lnTo>
                    <a:pt x="3125509" y="113981"/>
                  </a:lnTo>
                  <a:lnTo>
                    <a:pt x="3261401" y="75987"/>
                  </a:lnTo>
                  <a:lnTo>
                    <a:pt x="3397293" y="7598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52481"/>
              <a:ext cx="3397293" cy="1025834"/>
            </a:xfrm>
            <a:custGeom>
              <a:avLst/>
              <a:pathLst>
                <a:path w="3397293" h="1025834">
                  <a:moveTo>
                    <a:pt x="0" y="1025834"/>
                  </a:moveTo>
                  <a:lnTo>
                    <a:pt x="135891" y="949846"/>
                  </a:lnTo>
                  <a:lnTo>
                    <a:pt x="271783" y="911853"/>
                  </a:lnTo>
                  <a:lnTo>
                    <a:pt x="407675" y="759877"/>
                  </a:lnTo>
                  <a:lnTo>
                    <a:pt x="543566" y="607902"/>
                  </a:lnTo>
                  <a:lnTo>
                    <a:pt x="679458" y="455926"/>
                  </a:lnTo>
                  <a:lnTo>
                    <a:pt x="815350" y="379938"/>
                  </a:lnTo>
                  <a:lnTo>
                    <a:pt x="951242" y="379938"/>
                  </a:lnTo>
                  <a:lnTo>
                    <a:pt x="1087133" y="227963"/>
                  </a:lnTo>
                  <a:lnTo>
                    <a:pt x="1223025" y="0"/>
                  </a:lnTo>
                  <a:lnTo>
                    <a:pt x="1358917" y="113981"/>
                  </a:lnTo>
                  <a:lnTo>
                    <a:pt x="1494809" y="227963"/>
                  </a:lnTo>
                  <a:lnTo>
                    <a:pt x="1630700" y="265957"/>
                  </a:lnTo>
                  <a:lnTo>
                    <a:pt x="1766592" y="265957"/>
                  </a:lnTo>
                  <a:lnTo>
                    <a:pt x="1902484" y="303951"/>
                  </a:lnTo>
                  <a:lnTo>
                    <a:pt x="2038375" y="303951"/>
                  </a:lnTo>
                  <a:lnTo>
                    <a:pt x="2174267" y="227963"/>
                  </a:lnTo>
                  <a:lnTo>
                    <a:pt x="2310159" y="151975"/>
                  </a:lnTo>
                  <a:lnTo>
                    <a:pt x="2446051" y="151975"/>
                  </a:lnTo>
                  <a:lnTo>
                    <a:pt x="2581942" y="113981"/>
                  </a:lnTo>
                  <a:lnTo>
                    <a:pt x="2717834" y="151975"/>
                  </a:lnTo>
                  <a:lnTo>
                    <a:pt x="2853726" y="303951"/>
                  </a:lnTo>
                  <a:lnTo>
                    <a:pt x="2989618" y="303951"/>
                  </a:lnTo>
                  <a:lnTo>
                    <a:pt x="3125509" y="227963"/>
                  </a:lnTo>
                  <a:lnTo>
                    <a:pt x="3261401" y="113981"/>
                  </a:lnTo>
                  <a:lnTo>
                    <a:pt x="3397293" y="15197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6646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38499"/>
              <a:ext cx="3397293" cy="1823706"/>
            </a:xfrm>
            <a:custGeom>
              <a:avLst/>
              <a:pathLst>
                <a:path w="3397293" h="1823706">
                  <a:moveTo>
                    <a:pt x="0" y="1823706"/>
                  </a:moveTo>
                  <a:lnTo>
                    <a:pt x="135891" y="1747718"/>
                  </a:lnTo>
                  <a:lnTo>
                    <a:pt x="271783" y="1671730"/>
                  </a:lnTo>
                  <a:lnTo>
                    <a:pt x="407675" y="1595742"/>
                  </a:lnTo>
                  <a:lnTo>
                    <a:pt x="543566" y="1519755"/>
                  </a:lnTo>
                  <a:lnTo>
                    <a:pt x="679458" y="1443767"/>
                  </a:lnTo>
                  <a:lnTo>
                    <a:pt x="815350" y="1215804"/>
                  </a:lnTo>
                  <a:lnTo>
                    <a:pt x="951242" y="949846"/>
                  </a:lnTo>
                  <a:lnTo>
                    <a:pt x="1087133" y="721883"/>
                  </a:lnTo>
                  <a:lnTo>
                    <a:pt x="1223025" y="607902"/>
                  </a:lnTo>
                  <a:lnTo>
                    <a:pt x="1358917" y="683889"/>
                  </a:lnTo>
                  <a:lnTo>
                    <a:pt x="1494809" y="607902"/>
                  </a:lnTo>
                  <a:lnTo>
                    <a:pt x="1630700" y="379938"/>
                  </a:lnTo>
                  <a:lnTo>
                    <a:pt x="1766592" y="189969"/>
                  </a:lnTo>
                  <a:lnTo>
                    <a:pt x="1902484" y="189969"/>
                  </a:lnTo>
                  <a:lnTo>
                    <a:pt x="2038375" y="0"/>
                  </a:lnTo>
                  <a:lnTo>
                    <a:pt x="2174267" y="341944"/>
                  </a:lnTo>
                  <a:lnTo>
                    <a:pt x="2310159" y="113981"/>
                  </a:lnTo>
                  <a:lnTo>
                    <a:pt x="2446051" y="303951"/>
                  </a:lnTo>
                  <a:lnTo>
                    <a:pt x="2581942" y="227963"/>
                  </a:lnTo>
                  <a:lnTo>
                    <a:pt x="2717834" y="227963"/>
                  </a:lnTo>
                  <a:lnTo>
                    <a:pt x="2853726" y="189969"/>
                  </a:lnTo>
                  <a:lnTo>
                    <a:pt x="2989618" y="759877"/>
                  </a:lnTo>
                  <a:lnTo>
                    <a:pt x="3125509" y="189969"/>
                  </a:lnTo>
                  <a:lnTo>
                    <a:pt x="3261401" y="151975"/>
                  </a:lnTo>
                  <a:lnTo>
                    <a:pt x="3397293" y="113981"/>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77709"/>
              <a:ext cx="0" cy="1884496"/>
            </a:xfrm>
            <a:custGeom>
              <a:avLst/>
              <a:pathLst>
                <a:path w="0" h="1884496">
                  <a:moveTo>
                    <a:pt x="0" y="188449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77709"/>
              <a:ext cx="0" cy="1504557"/>
            </a:xfrm>
            <a:custGeom>
              <a:avLst/>
              <a:pathLst>
                <a:path w="0" h="1504557">
                  <a:moveTo>
                    <a:pt x="0" y="150455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77709"/>
              <a:ext cx="0" cy="744680"/>
            </a:xfrm>
            <a:custGeom>
              <a:avLst/>
              <a:pathLst>
                <a:path w="0" h="744680">
                  <a:moveTo>
                    <a:pt x="0" y="74468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77709"/>
              <a:ext cx="0" cy="60790"/>
            </a:xfrm>
            <a:custGeom>
              <a:avLst/>
              <a:pathLst>
                <a:path w="0" h="60790">
                  <a:moveTo>
                    <a:pt x="0" y="6079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77709"/>
              <a:ext cx="0" cy="288753"/>
            </a:xfrm>
            <a:custGeom>
              <a:avLst/>
              <a:pathLst>
                <a:path w="0" h="288753">
                  <a:moveTo>
                    <a:pt x="0" y="2887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77709"/>
              <a:ext cx="0" cy="212765"/>
            </a:xfrm>
            <a:custGeom>
              <a:avLst/>
              <a:pathLst>
                <a:path w="0" h="212765">
                  <a:moveTo>
                    <a:pt x="0" y="2127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77709"/>
              <a:ext cx="0" cy="174771"/>
            </a:xfrm>
            <a:custGeom>
              <a:avLst/>
              <a:pathLst>
                <a:path w="0" h="174771">
                  <a:moveTo>
                    <a:pt x="0" y="1747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38499"/>
              <a:ext cx="3397293" cy="1823706"/>
            </a:xfrm>
            <a:custGeom>
              <a:avLst/>
              <a:pathLst>
                <a:path w="3397293" h="1823706">
                  <a:moveTo>
                    <a:pt x="0" y="1823706"/>
                  </a:moveTo>
                  <a:lnTo>
                    <a:pt x="135891" y="1747718"/>
                  </a:lnTo>
                  <a:lnTo>
                    <a:pt x="271783" y="1671730"/>
                  </a:lnTo>
                  <a:lnTo>
                    <a:pt x="407675" y="1595742"/>
                  </a:lnTo>
                  <a:lnTo>
                    <a:pt x="543566" y="1519755"/>
                  </a:lnTo>
                  <a:lnTo>
                    <a:pt x="679458" y="1443767"/>
                  </a:lnTo>
                  <a:lnTo>
                    <a:pt x="815350" y="1215804"/>
                  </a:lnTo>
                  <a:lnTo>
                    <a:pt x="951242" y="949846"/>
                  </a:lnTo>
                  <a:lnTo>
                    <a:pt x="1087133" y="721883"/>
                  </a:lnTo>
                  <a:lnTo>
                    <a:pt x="1223025" y="607902"/>
                  </a:lnTo>
                  <a:lnTo>
                    <a:pt x="1358917" y="683889"/>
                  </a:lnTo>
                  <a:lnTo>
                    <a:pt x="1494809" y="607902"/>
                  </a:lnTo>
                  <a:lnTo>
                    <a:pt x="1630700" y="379938"/>
                  </a:lnTo>
                  <a:lnTo>
                    <a:pt x="1766592" y="189969"/>
                  </a:lnTo>
                  <a:lnTo>
                    <a:pt x="1902484" y="189969"/>
                  </a:lnTo>
                  <a:lnTo>
                    <a:pt x="2038375" y="0"/>
                  </a:lnTo>
                  <a:lnTo>
                    <a:pt x="2174267" y="341944"/>
                  </a:lnTo>
                  <a:lnTo>
                    <a:pt x="2310159" y="113981"/>
                  </a:lnTo>
                  <a:lnTo>
                    <a:pt x="2446051" y="303951"/>
                  </a:lnTo>
                  <a:lnTo>
                    <a:pt x="2581942" y="227963"/>
                  </a:lnTo>
                  <a:lnTo>
                    <a:pt x="2717834" y="227963"/>
                  </a:lnTo>
                  <a:lnTo>
                    <a:pt x="2853726" y="189969"/>
                  </a:lnTo>
                  <a:lnTo>
                    <a:pt x="2989618" y="759877"/>
                  </a:lnTo>
                  <a:lnTo>
                    <a:pt x="3125509" y="189969"/>
                  </a:lnTo>
                  <a:lnTo>
                    <a:pt x="3261401" y="151975"/>
                  </a:lnTo>
                  <a:lnTo>
                    <a:pt x="3397293" y="113981"/>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2339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6038783" y="202201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718241" y="202339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7445895" y="20220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220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233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20220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4033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653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8341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0742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143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86084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2219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3149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84104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6505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267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3626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458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55535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72498"/>
              <a:ext cx="7175027" cy="110182"/>
            </a:xfrm>
            <a:prstGeom prst="rect">
              <a:avLst/>
            </a:prstGeom>
            <a:solidFill>
              <a:srgbClr val="E2231A">
                <a:alpha val="80000"/>
              </a:srgbClr>
            </a:solidFill>
          </p:spPr>
          <p:txBody>
            <a:bodyPr/>
            <a:lstStyle/>
            <a:p/>
          </p:txBody>
        </p:sp>
        <p:sp>
          <p:nvSpPr>
            <p:cNvPr id="130" name="rc130"/>
            <p:cNvSpPr/>
            <p:nvPr/>
          </p:nvSpPr>
          <p:spPr>
            <a:xfrm>
              <a:off x="1317178" y="5634770"/>
              <a:ext cx="7321564" cy="110182"/>
            </a:xfrm>
            <a:prstGeom prst="rect">
              <a:avLst/>
            </a:prstGeom>
            <a:solidFill>
              <a:srgbClr val="E2231A">
                <a:alpha val="80000"/>
              </a:srgbClr>
            </a:solidFill>
          </p:spPr>
          <p:txBody>
            <a:bodyPr/>
            <a:lstStyle/>
            <a:p/>
          </p:txBody>
        </p:sp>
        <p:sp>
          <p:nvSpPr>
            <p:cNvPr id="131" name="rc131"/>
            <p:cNvSpPr/>
            <p:nvPr/>
          </p:nvSpPr>
          <p:spPr>
            <a:xfrm>
              <a:off x="1317178" y="5497042"/>
              <a:ext cx="7055706" cy="110182"/>
            </a:xfrm>
            <a:prstGeom prst="rect">
              <a:avLst/>
            </a:prstGeom>
            <a:solidFill>
              <a:srgbClr val="E2231A">
                <a:alpha val="80000"/>
              </a:srgbClr>
            </a:solidFill>
          </p:spPr>
          <p:txBody>
            <a:bodyPr/>
            <a:lstStyle/>
            <a:p/>
          </p:txBody>
        </p:sp>
        <p:sp>
          <p:nvSpPr>
            <p:cNvPr id="132" name="tx132"/>
            <p:cNvSpPr/>
            <p:nvPr/>
          </p:nvSpPr>
          <p:spPr>
            <a:xfrm>
              <a:off x="7982793"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198,000</a:t>
              </a:r>
            </a:p>
          </p:txBody>
        </p:sp>
        <p:sp>
          <p:nvSpPr>
            <p:cNvPr id="133" name="tx133"/>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4" name="tx134"/>
            <p:cNvSpPr/>
            <p:nvPr/>
          </p:nvSpPr>
          <p:spPr>
            <a:xfrm>
              <a:off x="7863471"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195,000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9943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43128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24083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805037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Niger (82 %) était inférieure de 2 points de pourcentage à la moyenne mondiale (84 %) et supérieure de 18 points de pourcentage à la moyenne de l’ensemble des pays de l’ WCAR e (64 %).
La couverture nationale du MCV1 était supérieure de 3 points de pourcentage à celle de 2019 (79 %).
Cela correspond à 195 000 enfants non vaccinés en 2025, contre 198 000 enfants non vaccinés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Niger s'élevait à 82 %, soit 3 points de pourcentage de plus qu'en 2019 et 2 points de pourcentage de moins que la moyenne mondiale (84 %).</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Niger occupait la 15e place sur 24 pays en termes de couverture vaccinale la plus faible contre le MCV1 (en cas d'égalité de classement).
Le Niger figurait parmi les 10 pays comptant le plus grand nombre d'enfants non vaccinés (8e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Niger figurait parmi les pays affichant la couverture vaccinale la plus élevée, mais il faisait également partie des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2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6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133266"/>
              <a:ext cx="239888" cy="174755"/>
            </a:xfrm>
            <a:prstGeom prst="rect">
              <a:avLst/>
            </a:prstGeom>
            <a:solidFill>
              <a:srgbClr val="80BD41">
                <a:alpha val="100000"/>
              </a:srgbClr>
            </a:solidFill>
          </p:spPr>
          <p:txBody>
            <a:bodyPr/>
            <a:lstStyle/>
            <a:p/>
          </p:txBody>
        </p:sp>
        <p:sp>
          <p:nvSpPr>
            <p:cNvPr id="23" name="rc23"/>
            <p:cNvSpPr/>
            <p:nvPr/>
          </p:nvSpPr>
          <p:spPr>
            <a:xfrm>
              <a:off x="1296273" y="3835709"/>
              <a:ext cx="239888" cy="297556"/>
            </a:xfrm>
            <a:prstGeom prst="rect">
              <a:avLst/>
            </a:prstGeom>
            <a:solidFill>
              <a:srgbClr val="E2231A">
                <a:alpha val="100000"/>
              </a:srgbClr>
            </a:solidFill>
          </p:spPr>
          <p:txBody>
            <a:bodyPr/>
            <a:lstStyle/>
            <a:p/>
          </p:txBody>
        </p:sp>
        <p:sp>
          <p:nvSpPr>
            <p:cNvPr id="24" name="rc24"/>
            <p:cNvSpPr/>
            <p:nvPr/>
          </p:nvSpPr>
          <p:spPr>
            <a:xfrm>
              <a:off x="1562816" y="4118182"/>
              <a:ext cx="239888" cy="189838"/>
            </a:xfrm>
            <a:prstGeom prst="rect">
              <a:avLst/>
            </a:prstGeom>
            <a:solidFill>
              <a:srgbClr val="80BD41">
                <a:alpha val="100000"/>
              </a:srgbClr>
            </a:solidFill>
          </p:spPr>
          <p:txBody>
            <a:bodyPr/>
            <a:lstStyle/>
            <a:p/>
          </p:txBody>
        </p:sp>
        <p:sp>
          <p:nvSpPr>
            <p:cNvPr id="25" name="rc25"/>
            <p:cNvSpPr/>
            <p:nvPr/>
          </p:nvSpPr>
          <p:spPr>
            <a:xfrm>
              <a:off x="1562816" y="3821255"/>
              <a:ext cx="239888" cy="296927"/>
            </a:xfrm>
            <a:prstGeom prst="rect">
              <a:avLst/>
            </a:prstGeom>
            <a:solidFill>
              <a:srgbClr val="E2231A">
                <a:alpha val="100000"/>
              </a:srgbClr>
            </a:solidFill>
          </p:spPr>
          <p:txBody>
            <a:bodyPr/>
            <a:lstStyle/>
            <a:p/>
          </p:txBody>
        </p:sp>
        <p:sp>
          <p:nvSpPr>
            <p:cNvPr id="26" name="rc26"/>
            <p:cNvSpPr/>
            <p:nvPr/>
          </p:nvSpPr>
          <p:spPr>
            <a:xfrm>
              <a:off x="1829360" y="4102689"/>
              <a:ext cx="239888" cy="205331"/>
            </a:xfrm>
            <a:prstGeom prst="rect">
              <a:avLst/>
            </a:prstGeom>
            <a:solidFill>
              <a:srgbClr val="80BD41">
                <a:alpha val="100000"/>
              </a:srgbClr>
            </a:solidFill>
          </p:spPr>
          <p:txBody>
            <a:bodyPr/>
            <a:lstStyle/>
            <a:p/>
          </p:txBody>
        </p:sp>
        <p:sp>
          <p:nvSpPr>
            <p:cNvPr id="27" name="rc27"/>
            <p:cNvSpPr/>
            <p:nvPr/>
          </p:nvSpPr>
          <p:spPr>
            <a:xfrm>
              <a:off x="1829360" y="3807212"/>
              <a:ext cx="239888" cy="295477"/>
            </a:xfrm>
            <a:prstGeom prst="rect">
              <a:avLst/>
            </a:prstGeom>
            <a:solidFill>
              <a:srgbClr val="E2231A">
                <a:alpha val="100000"/>
              </a:srgbClr>
            </a:solidFill>
          </p:spPr>
          <p:txBody>
            <a:bodyPr/>
            <a:lstStyle/>
            <a:p/>
          </p:txBody>
        </p:sp>
        <p:sp>
          <p:nvSpPr>
            <p:cNvPr id="28" name="rc28"/>
            <p:cNvSpPr/>
            <p:nvPr/>
          </p:nvSpPr>
          <p:spPr>
            <a:xfrm>
              <a:off x="2095903" y="4086248"/>
              <a:ext cx="239888" cy="221773"/>
            </a:xfrm>
            <a:prstGeom prst="rect">
              <a:avLst/>
            </a:prstGeom>
            <a:solidFill>
              <a:srgbClr val="80BD41">
                <a:alpha val="100000"/>
              </a:srgbClr>
            </a:solidFill>
          </p:spPr>
          <p:txBody>
            <a:bodyPr/>
            <a:lstStyle/>
            <a:p/>
          </p:txBody>
        </p:sp>
        <p:sp>
          <p:nvSpPr>
            <p:cNvPr id="29" name="rc29"/>
            <p:cNvSpPr/>
            <p:nvPr/>
          </p:nvSpPr>
          <p:spPr>
            <a:xfrm>
              <a:off x="2095903" y="3792269"/>
              <a:ext cx="239888" cy="293978"/>
            </a:xfrm>
            <a:prstGeom prst="rect">
              <a:avLst/>
            </a:prstGeom>
            <a:solidFill>
              <a:srgbClr val="E2231A">
                <a:alpha val="100000"/>
              </a:srgbClr>
            </a:solidFill>
          </p:spPr>
          <p:txBody>
            <a:bodyPr/>
            <a:lstStyle/>
            <a:p/>
          </p:txBody>
        </p:sp>
        <p:sp>
          <p:nvSpPr>
            <p:cNvPr id="30" name="rc30"/>
            <p:cNvSpPr/>
            <p:nvPr/>
          </p:nvSpPr>
          <p:spPr>
            <a:xfrm>
              <a:off x="2362446" y="4068909"/>
              <a:ext cx="239888" cy="239112"/>
            </a:xfrm>
            <a:prstGeom prst="rect">
              <a:avLst/>
            </a:prstGeom>
            <a:solidFill>
              <a:srgbClr val="80BD41">
                <a:alpha val="100000"/>
              </a:srgbClr>
            </a:solidFill>
          </p:spPr>
          <p:txBody>
            <a:bodyPr/>
            <a:lstStyle/>
            <a:p/>
          </p:txBody>
        </p:sp>
        <p:sp>
          <p:nvSpPr>
            <p:cNvPr id="31" name="rc31"/>
            <p:cNvSpPr/>
            <p:nvPr/>
          </p:nvSpPr>
          <p:spPr>
            <a:xfrm>
              <a:off x="2362446" y="3776660"/>
              <a:ext cx="239888" cy="292248"/>
            </a:xfrm>
            <a:prstGeom prst="rect">
              <a:avLst/>
            </a:prstGeom>
            <a:solidFill>
              <a:srgbClr val="E2231A">
                <a:alpha val="100000"/>
              </a:srgbClr>
            </a:solidFill>
          </p:spPr>
          <p:txBody>
            <a:bodyPr/>
            <a:lstStyle/>
            <a:p/>
          </p:txBody>
        </p:sp>
        <p:sp>
          <p:nvSpPr>
            <p:cNvPr id="32" name="rc32"/>
            <p:cNvSpPr/>
            <p:nvPr/>
          </p:nvSpPr>
          <p:spPr>
            <a:xfrm>
              <a:off x="2628989" y="4050425"/>
              <a:ext cx="239888" cy="257596"/>
            </a:xfrm>
            <a:prstGeom prst="rect">
              <a:avLst/>
            </a:prstGeom>
            <a:solidFill>
              <a:srgbClr val="80BD41">
                <a:alpha val="100000"/>
              </a:srgbClr>
            </a:solidFill>
          </p:spPr>
          <p:txBody>
            <a:bodyPr/>
            <a:lstStyle/>
            <a:p/>
          </p:txBody>
        </p:sp>
        <p:sp>
          <p:nvSpPr>
            <p:cNvPr id="33" name="rc33"/>
            <p:cNvSpPr/>
            <p:nvPr/>
          </p:nvSpPr>
          <p:spPr>
            <a:xfrm>
              <a:off x="2628989" y="3759944"/>
              <a:ext cx="239888" cy="290480"/>
            </a:xfrm>
            <a:prstGeom prst="rect">
              <a:avLst/>
            </a:prstGeom>
            <a:solidFill>
              <a:srgbClr val="E2231A">
                <a:alpha val="100000"/>
              </a:srgbClr>
            </a:solidFill>
          </p:spPr>
          <p:txBody>
            <a:bodyPr/>
            <a:lstStyle/>
            <a:p/>
          </p:txBody>
        </p:sp>
        <p:sp>
          <p:nvSpPr>
            <p:cNvPr id="34" name="rc34"/>
            <p:cNvSpPr/>
            <p:nvPr/>
          </p:nvSpPr>
          <p:spPr>
            <a:xfrm>
              <a:off x="2895532" y="4008880"/>
              <a:ext cx="239888" cy="299140"/>
            </a:xfrm>
            <a:prstGeom prst="rect">
              <a:avLst/>
            </a:prstGeom>
            <a:solidFill>
              <a:srgbClr val="80BD41">
                <a:alpha val="100000"/>
              </a:srgbClr>
            </a:solidFill>
          </p:spPr>
          <p:txBody>
            <a:bodyPr/>
            <a:lstStyle/>
            <a:p/>
          </p:txBody>
        </p:sp>
        <p:sp>
          <p:nvSpPr>
            <p:cNvPr id="35" name="rc35"/>
            <p:cNvSpPr/>
            <p:nvPr/>
          </p:nvSpPr>
          <p:spPr>
            <a:xfrm>
              <a:off x="2895532" y="3743604"/>
              <a:ext cx="239888" cy="265276"/>
            </a:xfrm>
            <a:prstGeom prst="rect">
              <a:avLst/>
            </a:prstGeom>
            <a:solidFill>
              <a:srgbClr val="E2231A">
                <a:alpha val="100000"/>
              </a:srgbClr>
            </a:solidFill>
          </p:spPr>
          <p:txBody>
            <a:bodyPr/>
            <a:lstStyle/>
            <a:p/>
          </p:txBody>
        </p:sp>
        <p:sp>
          <p:nvSpPr>
            <p:cNvPr id="36" name="rc36"/>
            <p:cNvSpPr/>
            <p:nvPr/>
          </p:nvSpPr>
          <p:spPr>
            <a:xfrm>
              <a:off x="3162075" y="3958710"/>
              <a:ext cx="239888" cy="349311"/>
            </a:xfrm>
            <a:prstGeom prst="rect">
              <a:avLst/>
            </a:prstGeom>
            <a:solidFill>
              <a:srgbClr val="80BD41">
                <a:alpha val="100000"/>
              </a:srgbClr>
            </a:solidFill>
          </p:spPr>
          <p:txBody>
            <a:bodyPr/>
            <a:lstStyle/>
            <a:p/>
          </p:txBody>
        </p:sp>
        <p:sp>
          <p:nvSpPr>
            <p:cNvPr id="37" name="rc37"/>
            <p:cNvSpPr/>
            <p:nvPr/>
          </p:nvSpPr>
          <p:spPr>
            <a:xfrm>
              <a:off x="3162075" y="3725836"/>
              <a:ext cx="239888" cy="232874"/>
            </a:xfrm>
            <a:prstGeom prst="rect">
              <a:avLst/>
            </a:prstGeom>
            <a:solidFill>
              <a:srgbClr val="E2231A">
                <a:alpha val="100000"/>
              </a:srgbClr>
            </a:solidFill>
          </p:spPr>
          <p:txBody>
            <a:bodyPr/>
            <a:lstStyle/>
            <a:p/>
          </p:txBody>
        </p:sp>
        <p:sp>
          <p:nvSpPr>
            <p:cNvPr id="38" name="rc38"/>
            <p:cNvSpPr/>
            <p:nvPr/>
          </p:nvSpPr>
          <p:spPr>
            <a:xfrm>
              <a:off x="3428618" y="3912081"/>
              <a:ext cx="239888" cy="395939"/>
            </a:xfrm>
            <a:prstGeom prst="rect">
              <a:avLst/>
            </a:prstGeom>
            <a:solidFill>
              <a:srgbClr val="80BD41">
                <a:alpha val="100000"/>
              </a:srgbClr>
            </a:solidFill>
          </p:spPr>
          <p:txBody>
            <a:bodyPr/>
            <a:lstStyle/>
            <a:p/>
          </p:txBody>
        </p:sp>
        <p:sp>
          <p:nvSpPr>
            <p:cNvPr id="39" name="rc39"/>
            <p:cNvSpPr/>
            <p:nvPr/>
          </p:nvSpPr>
          <p:spPr>
            <a:xfrm>
              <a:off x="3428618" y="3708112"/>
              <a:ext cx="239888" cy="203969"/>
            </a:xfrm>
            <a:prstGeom prst="rect">
              <a:avLst/>
            </a:prstGeom>
            <a:solidFill>
              <a:srgbClr val="E2231A">
                <a:alpha val="100000"/>
              </a:srgbClr>
            </a:solidFill>
          </p:spPr>
          <p:txBody>
            <a:bodyPr/>
            <a:lstStyle/>
            <a:p/>
          </p:txBody>
        </p:sp>
        <p:sp>
          <p:nvSpPr>
            <p:cNvPr id="40" name="rc40"/>
            <p:cNvSpPr/>
            <p:nvPr/>
          </p:nvSpPr>
          <p:spPr>
            <a:xfrm>
              <a:off x="3695161" y="3881089"/>
              <a:ext cx="239888" cy="426932"/>
            </a:xfrm>
            <a:prstGeom prst="rect">
              <a:avLst/>
            </a:prstGeom>
            <a:solidFill>
              <a:srgbClr val="80BD41">
                <a:alpha val="100000"/>
              </a:srgbClr>
            </a:solidFill>
          </p:spPr>
          <p:txBody>
            <a:bodyPr/>
            <a:lstStyle/>
            <a:p/>
          </p:txBody>
        </p:sp>
        <p:sp>
          <p:nvSpPr>
            <p:cNvPr id="41" name="rc41"/>
            <p:cNvSpPr/>
            <p:nvPr/>
          </p:nvSpPr>
          <p:spPr>
            <a:xfrm>
              <a:off x="3695161" y="3689279"/>
              <a:ext cx="239888" cy="191810"/>
            </a:xfrm>
            <a:prstGeom prst="rect">
              <a:avLst/>
            </a:prstGeom>
            <a:solidFill>
              <a:srgbClr val="E2231A">
                <a:alpha val="100000"/>
              </a:srgbClr>
            </a:solidFill>
          </p:spPr>
          <p:txBody>
            <a:bodyPr/>
            <a:lstStyle/>
            <a:p/>
          </p:txBody>
        </p:sp>
        <p:sp>
          <p:nvSpPr>
            <p:cNvPr id="42" name="rc42"/>
            <p:cNvSpPr/>
            <p:nvPr/>
          </p:nvSpPr>
          <p:spPr>
            <a:xfrm>
              <a:off x="3961705" y="3881165"/>
              <a:ext cx="239888" cy="426856"/>
            </a:xfrm>
            <a:prstGeom prst="rect">
              <a:avLst/>
            </a:prstGeom>
            <a:solidFill>
              <a:srgbClr val="80BD41">
                <a:alpha val="100000"/>
              </a:srgbClr>
            </a:solidFill>
          </p:spPr>
          <p:txBody>
            <a:bodyPr/>
            <a:lstStyle/>
            <a:p/>
          </p:txBody>
        </p:sp>
        <p:sp>
          <p:nvSpPr>
            <p:cNvPr id="43" name="rc43"/>
            <p:cNvSpPr/>
            <p:nvPr/>
          </p:nvSpPr>
          <p:spPr>
            <a:xfrm>
              <a:off x="3961705" y="3670922"/>
              <a:ext cx="239888" cy="210242"/>
            </a:xfrm>
            <a:prstGeom prst="rect">
              <a:avLst/>
            </a:prstGeom>
            <a:solidFill>
              <a:srgbClr val="E2231A">
                <a:alpha val="100000"/>
              </a:srgbClr>
            </a:solidFill>
          </p:spPr>
          <p:txBody>
            <a:bodyPr/>
            <a:lstStyle/>
            <a:p/>
          </p:txBody>
        </p:sp>
        <p:sp>
          <p:nvSpPr>
            <p:cNvPr id="44" name="rc44"/>
            <p:cNvSpPr/>
            <p:nvPr/>
          </p:nvSpPr>
          <p:spPr>
            <a:xfrm>
              <a:off x="4228248" y="3856289"/>
              <a:ext cx="239888" cy="451732"/>
            </a:xfrm>
            <a:prstGeom prst="rect">
              <a:avLst/>
            </a:prstGeom>
            <a:solidFill>
              <a:srgbClr val="80BD41">
                <a:alpha val="100000"/>
              </a:srgbClr>
            </a:solidFill>
          </p:spPr>
          <p:txBody>
            <a:bodyPr/>
            <a:lstStyle/>
            <a:p/>
          </p:txBody>
        </p:sp>
        <p:sp>
          <p:nvSpPr>
            <p:cNvPr id="45" name="rc45"/>
            <p:cNvSpPr/>
            <p:nvPr/>
          </p:nvSpPr>
          <p:spPr>
            <a:xfrm>
              <a:off x="4228248" y="3653336"/>
              <a:ext cx="239888" cy="202952"/>
            </a:xfrm>
            <a:prstGeom prst="rect">
              <a:avLst/>
            </a:prstGeom>
            <a:solidFill>
              <a:srgbClr val="E2231A">
                <a:alpha val="100000"/>
              </a:srgbClr>
            </a:solidFill>
          </p:spPr>
          <p:txBody>
            <a:bodyPr/>
            <a:lstStyle/>
            <a:p/>
          </p:txBody>
        </p:sp>
        <p:sp>
          <p:nvSpPr>
            <p:cNvPr id="46" name="rc46"/>
            <p:cNvSpPr/>
            <p:nvPr/>
          </p:nvSpPr>
          <p:spPr>
            <a:xfrm>
              <a:off x="4494791" y="3804137"/>
              <a:ext cx="239888" cy="503883"/>
            </a:xfrm>
            <a:prstGeom prst="rect">
              <a:avLst/>
            </a:prstGeom>
            <a:solidFill>
              <a:srgbClr val="80BD41">
                <a:alpha val="100000"/>
              </a:srgbClr>
            </a:solidFill>
          </p:spPr>
          <p:txBody>
            <a:bodyPr/>
            <a:lstStyle/>
            <a:p/>
          </p:txBody>
        </p:sp>
        <p:sp>
          <p:nvSpPr>
            <p:cNvPr id="47" name="rc47"/>
            <p:cNvSpPr/>
            <p:nvPr/>
          </p:nvSpPr>
          <p:spPr>
            <a:xfrm>
              <a:off x="4494791" y="3636176"/>
              <a:ext cx="239888" cy="167961"/>
            </a:xfrm>
            <a:prstGeom prst="rect">
              <a:avLst/>
            </a:prstGeom>
            <a:solidFill>
              <a:srgbClr val="E2231A">
                <a:alpha val="100000"/>
              </a:srgbClr>
            </a:solidFill>
          </p:spPr>
          <p:txBody>
            <a:bodyPr/>
            <a:lstStyle/>
            <a:p/>
          </p:txBody>
        </p:sp>
        <p:sp>
          <p:nvSpPr>
            <p:cNvPr id="48" name="rc48"/>
            <p:cNvSpPr/>
            <p:nvPr/>
          </p:nvSpPr>
          <p:spPr>
            <a:xfrm>
              <a:off x="4761334" y="3754552"/>
              <a:ext cx="239888" cy="553468"/>
            </a:xfrm>
            <a:prstGeom prst="rect">
              <a:avLst/>
            </a:prstGeom>
            <a:solidFill>
              <a:srgbClr val="80BD41">
                <a:alpha val="100000"/>
              </a:srgbClr>
            </a:solidFill>
          </p:spPr>
          <p:txBody>
            <a:bodyPr/>
            <a:lstStyle/>
            <a:p/>
          </p:txBody>
        </p:sp>
        <p:sp>
          <p:nvSpPr>
            <p:cNvPr id="49" name="rc49"/>
            <p:cNvSpPr/>
            <p:nvPr/>
          </p:nvSpPr>
          <p:spPr>
            <a:xfrm>
              <a:off x="4761334" y="3616185"/>
              <a:ext cx="239888" cy="138367"/>
            </a:xfrm>
            <a:prstGeom prst="rect">
              <a:avLst/>
            </a:prstGeom>
            <a:solidFill>
              <a:srgbClr val="E2231A">
                <a:alpha val="100000"/>
              </a:srgbClr>
            </a:solidFill>
          </p:spPr>
          <p:txBody>
            <a:bodyPr/>
            <a:lstStyle/>
            <a:p/>
          </p:txBody>
        </p:sp>
        <p:sp>
          <p:nvSpPr>
            <p:cNvPr id="50" name="rc50"/>
            <p:cNvSpPr/>
            <p:nvPr/>
          </p:nvSpPr>
          <p:spPr>
            <a:xfrm>
              <a:off x="5027877" y="3740677"/>
              <a:ext cx="239888" cy="567344"/>
            </a:xfrm>
            <a:prstGeom prst="rect">
              <a:avLst/>
            </a:prstGeom>
            <a:solidFill>
              <a:srgbClr val="80BD41">
                <a:alpha val="100000"/>
              </a:srgbClr>
            </a:solidFill>
          </p:spPr>
          <p:txBody>
            <a:bodyPr/>
            <a:lstStyle/>
            <a:p/>
          </p:txBody>
        </p:sp>
        <p:sp>
          <p:nvSpPr>
            <p:cNvPr id="51" name="rc51"/>
            <p:cNvSpPr/>
            <p:nvPr/>
          </p:nvSpPr>
          <p:spPr>
            <a:xfrm>
              <a:off x="5027877" y="3598840"/>
              <a:ext cx="239888" cy="141836"/>
            </a:xfrm>
            <a:prstGeom prst="rect">
              <a:avLst/>
            </a:prstGeom>
            <a:solidFill>
              <a:srgbClr val="E2231A">
                <a:alpha val="100000"/>
              </a:srgbClr>
            </a:solidFill>
          </p:spPr>
          <p:txBody>
            <a:bodyPr/>
            <a:lstStyle/>
            <a:p/>
          </p:txBody>
        </p:sp>
        <p:sp>
          <p:nvSpPr>
            <p:cNvPr id="52" name="rc52"/>
            <p:cNvSpPr/>
            <p:nvPr/>
          </p:nvSpPr>
          <p:spPr>
            <a:xfrm>
              <a:off x="5294420" y="3690571"/>
              <a:ext cx="239888" cy="617450"/>
            </a:xfrm>
            <a:prstGeom prst="rect">
              <a:avLst/>
            </a:prstGeom>
            <a:solidFill>
              <a:srgbClr val="80BD41">
                <a:alpha val="100000"/>
              </a:srgbClr>
            </a:solidFill>
          </p:spPr>
          <p:txBody>
            <a:bodyPr/>
            <a:lstStyle/>
            <a:p/>
          </p:txBody>
        </p:sp>
        <p:sp>
          <p:nvSpPr>
            <p:cNvPr id="53" name="rc53"/>
            <p:cNvSpPr/>
            <p:nvPr/>
          </p:nvSpPr>
          <p:spPr>
            <a:xfrm>
              <a:off x="5294420" y="3581609"/>
              <a:ext cx="239888" cy="108961"/>
            </a:xfrm>
            <a:prstGeom prst="rect">
              <a:avLst/>
            </a:prstGeom>
            <a:solidFill>
              <a:srgbClr val="E2231A">
                <a:alpha val="100000"/>
              </a:srgbClr>
            </a:solidFill>
          </p:spPr>
          <p:txBody>
            <a:bodyPr/>
            <a:lstStyle/>
            <a:p/>
          </p:txBody>
        </p:sp>
        <p:sp>
          <p:nvSpPr>
            <p:cNvPr id="54" name="rc54"/>
            <p:cNvSpPr/>
            <p:nvPr/>
          </p:nvSpPr>
          <p:spPr>
            <a:xfrm>
              <a:off x="5560963" y="3743661"/>
              <a:ext cx="239888" cy="564360"/>
            </a:xfrm>
            <a:prstGeom prst="rect">
              <a:avLst/>
            </a:prstGeom>
            <a:solidFill>
              <a:srgbClr val="80BD41">
                <a:alpha val="100000"/>
              </a:srgbClr>
            </a:solidFill>
          </p:spPr>
          <p:txBody>
            <a:bodyPr/>
            <a:lstStyle/>
            <a:p/>
          </p:txBody>
        </p:sp>
        <p:sp>
          <p:nvSpPr>
            <p:cNvPr id="55" name="rc55"/>
            <p:cNvSpPr/>
            <p:nvPr/>
          </p:nvSpPr>
          <p:spPr>
            <a:xfrm>
              <a:off x="5560963" y="3565442"/>
              <a:ext cx="239888" cy="178219"/>
            </a:xfrm>
            <a:prstGeom prst="rect">
              <a:avLst/>
            </a:prstGeom>
            <a:solidFill>
              <a:srgbClr val="E2231A">
                <a:alpha val="100000"/>
              </a:srgbClr>
            </a:solidFill>
          </p:spPr>
          <p:txBody>
            <a:bodyPr/>
            <a:lstStyle/>
            <a:p/>
          </p:txBody>
        </p:sp>
        <p:sp>
          <p:nvSpPr>
            <p:cNvPr id="56" name="rc56"/>
            <p:cNvSpPr/>
            <p:nvPr/>
          </p:nvSpPr>
          <p:spPr>
            <a:xfrm>
              <a:off x="5827506" y="3688189"/>
              <a:ext cx="239888" cy="619832"/>
            </a:xfrm>
            <a:prstGeom prst="rect">
              <a:avLst/>
            </a:prstGeom>
            <a:solidFill>
              <a:srgbClr val="80BD41">
                <a:alpha val="100000"/>
              </a:srgbClr>
            </a:solidFill>
          </p:spPr>
          <p:txBody>
            <a:bodyPr/>
            <a:lstStyle/>
            <a:p/>
          </p:txBody>
        </p:sp>
        <p:sp>
          <p:nvSpPr>
            <p:cNvPr id="57" name="rc57"/>
            <p:cNvSpPr/>
            <p:nvPr/>
          </p:nvSpPr>
          <p:spPr>
            <a:xfrm>
              <a:off x="5827506" y="3552128"/>
              <a:ext cx="239888" cy="136060"/>
            </a:xfrm>
            <a:prstGeom prst="rect">
              <a:avLst/>
            </a:prstGeom>
            <a:solidFill>
              <a:srgbClr val="E2231A">
                <a:alpha val="100000"/>
              </a:srgbClr>
            </a:solidFill>
          </p:spPr>
          <p:txBody>
            <a:bodyPr/>
            <a:lstStyle/>
            <a:p/>
          </p:txBody>
        </p:sp>
        <p:sp>
          <p:nvSpPr>
            <p:cNvPr id="58" name="rc58"/>
            <p:cNvSpPr/>
            <p:nvPr/>
          </p:nvSpPr>
          <p:spPr>
            <a:xfrm>
              <a:off x="6094049" y="3717066"/>
              <a:ext cx="239888" cy="590954"/>
            </a:xfrm>
            <a:prstGeom prst="rect">
              <a:avLst/>
            </a:prstGeom>
            <a:solidFill>
              <a:srgbClr val="80BD41">
                <a:alpha val="100000"/>
              </a:srgbClr>
            </a:solidFill>
          </p:spPr>
          <p:txBody>
            <a:bodyPr/>
            <a:lstStyle/>
            <a:p/>
          </p:txBody>
        </p:sp>
        <p:sp>
          <p:nvSpPr>
            <p:cNvPr id="59" name="rc59"/>
            <p:cNvSpPr/>
            <p:nvPr/>
          </p:nvSpPr>
          <p:spPr>
            <a:xfrm>
              <a:off x="6094049" y="3540547"/>
              <a:ext cx="239888" cy="176518"/>
            </a:xfrm>
            <a:prstGeom prst="rect">
              <a:avLst/>
            </a:prstGeom>
            <a:solidFill>
              <a:srgbClr val="E2231A">
                <a:alpha val="100000"/>
              </a:srgbClr>
            </a:solidFill>
          </p:spPr>
          <p:txBody>
            <a:bodyPr/>
            <a:lstStyle/>
            <a:p/>
          </p:txBody>
        </p:sp>
        <p:sp>
          <p:nvSpPr>
            <p:cNvPr id="60" name="rc60"/>
            <p:cNvSpPr/>
            <p:nvPr/>
          </p:nvSpPr>
          <p:spPr>
            <a:xfrm>
              <a:off x="6360593" y="3692322"/>
              <a:ext cx="239888" cy="615699"/>
            </a:xfrm>
            <a:prstGeom prst="rect">
              <a:avLst/>
            </a:prstGeom>
            <a:solidFill>
              <a:srgbClr val="80BD41">
                <a:alpha val="100000"/>
              </a:srgbClr>
            </a:solidFill>
          </p:spPr>
          <p:txBody>
            <a:bodyPr/>
            <a:lstStyle/>
            <a:p/>
          </p:txBody>
        </p:sp>
        <p:sp>
          <p:nvSpPr>
            <p:cNvPr id="61" name="rc61"/>
            <p:cNvSpPr/>
            <p:nvPr/>
          </p:nvSpPr>
          <p:spPr>
            <a:xfrm>
              <a:off x="6360593" y="3528655"/>
              <a:ext cx="239888" cy="163666"/>
            </a:xfrm>
            <a:prstGeom prst="rect">
              <a:avLst/>
            </a:prstGeom>
            <a:solidFill>
              <a:srgbClr val="E2231A">
                <a:alpha val="100000"/>
              </a:srgbClr>
            </a:solidFill>
          </p:spPr>
          <p:txBody>
            <a:bodyPr/>
            <a:lstStyle/>
            <a:p/>
          </p:txBody>
        </p:sp>
        <p:sp>
          <p:nvSpPr>
            <p:cNvPr id="62" name="rc62"/>
            <p:cNvSpPr/>
            <p:nvPr/>
          </p:nvSpPr>
          <p:spPr>
            <a:xfrm>
              <a:off x="6627136" y="3682676"/>
              <a:ext cx="239888" cy="625345"/>
            </a:xfrm>
            <a:prstGeom prst="rect">
              <a:avLst/>
            </a:prstGeom>
            <a:solidFill>
              <a:srgbClr val="80BD41">
                <a:alpha val="100000"/>
              </a:srgbClr>
            </a:solidFill>
          </p:spPr>
          <p:txBody>
            <a:bodyPr/>
            <a:lstStyle/>
            <a:p/>
          </p:txBody>
        </p:sp>
        <p:sp>
          <p:nvSpPr>
            <p:cNvPr id="63" name="rc63"/>
            <p:cNvSpPr/>
            <p:nvPr/>
          </p:nvSpPr>
          <p:spPr>
            <a:xfrm>
              <a:off x="6627136" y="3516445"/>
              <a:ext cx="239888" cy="166230"/>
            </a:xfrm>
            <a:prstGeom prst="rect">
              <a:avLst/>
            </a:prstGeom>
            <a:solidFill>
              <a:srgbClr val="E2231A">
                <a:alpha val="100000"/>
              </a:srgbClr>
            </a:solidFill>
          </p:spPr>
          <p:txBody>
            <a:bodyPr/>
            <a:lstStyle/>
            <a:p/>
          </p:txBody>
        </p:sp>
        <p:sp>
          <p:nvSpPr>
            <p:cNvPr id="64" name="rc64"/>
            <p:cNvSpPr/>
            <p:nvPr/>
          </p:nvSpPr>
          <p:spPr>
            <a:xfrm>
              <a:off x="6893679" y="3663840"/>
              <a:ext cx="239888" cy="644181"/>
            </a:xfrm>
            <a:prstGeom prst="rect">
              <a:avLst/>
            </a:prstGeom>
            <a:solidFill>
              <a:srgbClr val="80BD41">
                <a:alpha val="100000"/>
              </a:srgbClr>
            </a:solidFill>
          </p:spPr>
          <p:txBody>
            <a:bodyPr/>
            <a:lstStyle/>
            <a:p/>
          </p:txBody>
        </p:sp>
        <p:sp>
          <p:nvSpPr>
            <p:cNvPr id="65" name="rc65"/>
            <p:cNvSpPr/>
            <p:nvPr/>
          </p:nvSpPr>
          <p:spPr>
            <a:xfrm>
              <a:off x="6893679" y="3502794"/>
              <a:ext cx="239888" cy="161045"/>
            </a:xfrm>
            <a:prstGeom prst="rect">
              <a:avLst/>
            </a:prstGeom>
            <a:solidFill>
              <a:srgbClr val="E2231A">
                <a:alpha val="100000"/>
              </a:srgbClr>
            </a:solidFill>
          </p:spPr>
          <p:txBody>
            <a:bodyPr/>
            <a:lstStyle/>
            <a:p/>
          </p:txBody>
        </p:sp>
        <p:sp>
          <p:nvSpPr>
            <p:cNvPr id="66" name="rc66"/>
            <p:cNvSpPr/>
            <p:nvPr/>
          </p:nvSpPr>
          <p:spPr>
            <a:xfrm>
              <a:off x="7160222" y="3766870"/>
              <a:ext cx="239888" cy="541151"/>
            </a:xfrm>
            <a:prstGeom prst="rect">
              <a:avLst/>
            </a:prstGeom>
            <a:solidFill>
              <a:srgbClr val="80BD41">
                <a:alpha val="100000"/>
              </a:srgbClr>
            </a:solidFill>
          </p:spPr>
          <p:txBody>
            <a:bodyPr/>
            <a:lstStyle/>
            <a:p/>
          </p:txBody>
        </p:sp>
        <p:sp>
          <p:nvSpPr>
            <p:cNvPr id="67" name="rc67"/>
            <p:cNvSpPr/>
            <p:nvPr/>
          </p:nvSpPr>
          <p:spPr>
            <a:xfrm>
              <a:off x="7160222" y="3475481"/>
              <a:ext cx="239888" cy="291388"/>
            </a:xfrm>
            <a:prstGeom prst="rect">
              <a:avLst/>
            </a:prstGeom>
            <a:solidFill>
              <a:srgbClr val="E2231A">
                <a:alpha val="100000"/>
              </a:srgbClr>
            </a:solidFill>
          </p:spPr>
          <p:txBody>
            <a:bodyPr/>
            <a:lstStyle/>
            <a:p/>
          </p:txBody>
        </p:sp>
        <p:sp>
          <p:nvSpPr>
            <p:cNvPr id="68" name="rc68"/>
            <p:cNvSpPr/>
            <p:nvPr/>
          </p:nvSpPr>
          <p:spPr>
            <a:xfrm>
              <a:off x="7426765" y="3620329"/>
              <a:ext cx="239888" cy="687692"/>
            </a:xfrm>
            <a:prstGeom prst="rect">
              <a:avLst/>
            </a:prstGeom>
            <a:solidFill>
              <a:srgbClr val="80BD41">
                <a:alpha val="100000"/>
              </a:srgbClr>
            </a:solidFill>
          </p:spPr>
          <p:txBody>
            <a:bodyPr/>
            <a:lstStyle/>
            <a:p/>
          </p:txBody>
        </p:sp>
        <p:sp>
          <p:nvSpPr>
            <p:cNvPr id="69" name="rc69"/>
            <p:cNvSpPr/>
            <p:nvPr/>
          </p:nvSpPr>
          <p:spPr>
            <a:xfrm>
              <a:off x="7426765" y="3448406"/>
              <a:ext cx="239888" cy="171923"/>
            </a:xfrm>
            <a:prstGeom prst="rect">
              <a:avLst/>
            </a:prstGeom>
            <a:solidFill>
              <a:srgbClr val="E2231A">
                <a:alpha val="100000"/>
              </a:srgbClr>
            </a:solidFill>
          </p:spPr>
          <p:txBody>
            <a:bodyPr/>
            <a:lstStyle/>
            <a:p/>
          </p:txBody>
        </p:sp>
        <p:sp>
          <p:nvSpPr>
            <p:cNvPr id="70" name="rc70"/>
            <p:cNvSpPr/>
            <p:nvPr/>
          </p:nvSpPr>
          <p:spPr>
            <a:xfrm>
              <a:off x="7693308" y="3596033"/>
              <a:ext cx="239888" cy="711987"/>
            </a:xfrm>
            <a:prstGeom prst="rect">
              <a:avLst/>
            </a:prstGeom>
            <a:solidFill>
              <a:srgbClr val="80BD41">
                <a:alpha val="100000"/>
              </a:srgbClr>
            </a:solidFill>
          </p:spPr>
          <p:txBody>
            <a:bodyPr/>
            <a:lstStyle/>
            <a:p/>
          </p:txBody>
        </p:sp>
        <p:sp>
          <p:nvSpPr>
            <p:cNvPr id="71" name="rc71"/>
            <p:cNvSpPr/>
            <p:nvPr/>
          </p:nvSpPr>
          <p:spPr>
            <a:xfrm>
              <a:off x="7693308" y="3429024"/>
              <a:ext cx="239888" cy="167009"/>
            </a:xfrm>
            <a:prstGeom prst="rect">
              <a:avLst/>
            </a:prstGeom>
            <a:solidFill>
              <a:srgbClr val="E2231A">
                <a:alpha val="100000"/>
              </a:srgbClr>
            </a:solidFill>
          </p:spPr>
          <p:txBody>
            <a:bodyPr/>
            <a:lstStyle/>
            <a:p/>
          </p:txBody>
        </p:sp>
        <p:sp>
          <p:nvSpPr>
            <p:cNvPr id="72" name="rc72"/>
            <p:cNvSpPr/>
            <p:nvPr/>
          </p:nvSpPr>
          <p:spPr>
            <a:xfrm>
              <a:off x="7959851" y="3574825"/>
              <a:ext cx="239888" cy="733195"/>
            </a:xfrm>
            <a:prstGeom prst="rect">
              <a:avLst/>
            </a:prstGeom>
            <a:solidFill>
              <a:srgbClr val="80BD41">
                <a:alpha val="100000"/>
              </a:srgbClr>
            </a:solidFill>
          </p:spPr>
          <p:txBody>
            <a:bodyPr/>
            <a:lstStyle/>
            <a:p/>
          </p:txBody>
        </p:sp>
        <p:sp>
          <p:nvSpPr>
            <p:cNvPr id="73" name="rc73"/>
            <p:cNvSpPr/>
            <p:nvPr/>
          </p:nvSpPr>
          <p:spPr>
            <a:xfrm>
              <a:off x="7959851" y="3413880"/>
              <a:ext cx="239888" cy="160945"/>
            </a:xfrm>
            <a:prstGeom prst="rect">
              <a:avLst/>
            </a:prstGeom>
            <a:solidFill>
              <a:srgbClr val="E2231A">
                <a:alpha val="100000"/>
              </a:srgbClr>
            </a:solidFill>
          </p:spPr>
          <p:txBody>
            <a:bodyPr/>
            <a:lstStyle/>
            <a:p/>
          </p:txBody>
        </p:sp>
        <p:sp>
          <p:nvSpPr>
            <p:cNvPr id="74" name="pl74"/>
            <p:cNvSpPr/>
            <p:nvPr/>
          </p:nvSpPr>
          <p:spPr>
            <a:xfrm>
              <a:off x="1416218" y="2407972"/>
              <a:ext cx="6663577" cy="1072968"/>
            </a:xfrm>
            <a:custGeom>
              <a:avLst/>
              <a:pathLst>
                <a:path w="6663577" h="1072968">
                  <a:moveTo>
                    <a:pt x="0" y="1072968"/>
                  </a:moveTo>
                  <a:lnTo>
                    <a:pt x="266543" y="1028261"/>
                  </a:lnTo>
                  <a:lnTo>
                    <a:pt x="533086" y="983554"/>
                  </a:lnTo>
                  <a:lnTo>
                    <a:pt x="799629" y="938847"/>
                  </a:lnTo>
                  <a:lnTo>
                    <a:pt x="1066172" y="894140"/>
                  </a:lnTo>
                  <a:lnTo>
                    <a:pt x="1332715" y="849433"/>
                  </a:lnTo>
                  <a:lnTo>
                    <a:pt x="1599258" y="715312"/>
                  </a:lnTo>
                  <a:lnTo>
                    <a:pt x="1865801" y="558837"/>
                  </a:lnTo>
                  <a:lnTo>
                    <a:pt x="2132344" y="424716"/>
                  </a:lnTo>
                  <a:lnTo>
                    <a:pt x="2398888" y="357656"/>
                  </a:lnTo>
                  <a:lnTo>
                    <a:pt x="2665431" y="402363"/>
                  </a:lnTo>
                  <a:lnTo>
                    <a:pt x="2931974" y="357656"/>
                  </a:lnTo>
                  <a:lnTo>
                    <a:pt x="3198517" y="223535"/>
                  </a:lnTo>
                  <a:lnTo>
                    <a:pt x="3465060" y="111767"/>
                  </a:lnTo>
                  <a:lnTo>
                    <a:pt x="3731603" y="111767"/>
                  </a:lnTo>
                  <a:lnTo>
                    <a:pt x="3998146" y="0"/>
                  </a:lnTo>
                  <a:lnTo>
                    <a:pt x="4264689" y="201181"/>
                  </a:lnTo>
                  <a:lnTo>
                    <a:pt x="4531233" y="67060"/>
                  </a:lnTo>
                  <a:lnTo>
                    <a:pt x="4797776" y="178828"/>
                  </a:lnTo>
                  <a:lnTo>
                    <a:pt x="5064319" y="134121"/>
                  </a:lnTo>
                  <a:lnTo>
                    <a:pt x="5330862" y="134121"/>
                  </a:lnTo>
                  <a:lnTo>
                    <a:pt x="5597405" y="111767"/>
                  </a:lnTo>
                  <a:lnTo>
                    <a:pt x="5863948" y="447070"/>
                  </a:lnTo>
                  <a:lnTo>
                    <a:pt x="6130491" y="111767"/>
                  </a:lnTo>
                  <a:lnTo>
                    <a:pt x="6397034" y="89414"/>
                  </a:lnTo>
                  <a:lnTo>
                    <a:pt x="6663577" y="6706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6" name="tx76"/>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24790" y="3699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624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53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44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92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80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6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339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31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93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185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9" name="tx109"/>
            <p:cNvSpPr/>
            <p:nvPr/>
          </p:nvSpPr>
          <p:spPr>
            <a:xfrm>
              <a:off x="1324790" y="3949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10" name="tx110"/>
            <p:cNvSpPr/>
            <p:nvPr/>
          </p:nvSpPr>
          <p:spPr>
            <a:xfrm>
              <a:off x="2657505" y="41441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1" name="tx111"/>
            <p:cNvSpPr/>
            <p:nvPr/>
          </p:nvSpPr>
          <p:spPr>
            <a:xfrm>
              <a:off x="2657505" y="3870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2" name="tx112"/>
            <p:cNvSpPr/>
            <p:nvPr/>
          </p:nvSpPr>
          <p:spPr>
            <a:xfrm>
              <a:off x="3990221" y="4059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3" name="tx113"/>
            <p:cNvSpPr/>
            <p:nvPr/>
          </p:nvSpPr>
          <p:spPr>
            <a:xfrm>
              <a:off x="3990221" y="3740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4" name="tx114"/>
            <p:cNvSpPr/>
            <p:nvPr/>
          </p:nvSpPr>
          <p:spPr>
            <a:xfrm>
              <a:off x="5322937" y="3964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5" name="tx115"/>
            <p:cNvSpPr/>
            <p:nvPr/>
          </p:nvSpPr>
          <p:spPr>
            <a:xfrm>
              <a:off x="5322937" y="36009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6" name="tx116"/>
            <p:cNvSpPr/>
            <p:nvPr/>
          </p:nvSpPr>
          <p:spPr>
            <a:xfrm>
              <a:off x="6389109" y="3965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7" name="tx117"/>
            <p:cNvSpPr/>
            <p:nvPr/>
          </p:nvSpPr>
          <p:spPr>
            <a:xfrm>
              <a:off x="6415235" y="35754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8" name="tx118"/>
            <p:cNvSpPr/>
            <p:nvPr/>
          </p:nvSpPr>
          <p:spPr>
            <a:xfrm>
              <a:off x="6655652" y="3960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9" name="tx119"/>
            <p:cNvSpPr/>
            <p:nvPr/>
          </p:nvSpPr>
          <p:spPr>
            <a:xfrm>
              <a:off x="6681778" y="3564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0" name="tx120"/>
            <p:cNvSpPr/>
            <p:nvPr/>
          </p:nvSpPr>
          <p:spPr>
            <a:xfrm>
              <a:off x="6922195" y="3950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1" name="tx121"/>
            <p:cNvSpPr/>
            <p:nvPr/>
          </p:nvSpPr>
          <p:spPr>
            <a:xfrm>
              <a:off x="6948321" y="35482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2" name="tx122"/>
            <p:cNvSpPr/>
            <p:nvPr/>
          </p:nvSpPr>
          <p:spPr>
            <a:xfrm>
              <a:off x="7188738" y="4002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3" name="tx123"/>
            <p:cNvSpPr/>
            <p:nvPr/>
          </p:nvSpPr>
          <p:spPr>
            <a:xfrm>
              <a:off x="7188738" y="35860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4" name="tx124"/>
            <p:cNvSpPr/>
            <p:nvPr/>
          </p:nvSpPr>
          <p:spPr>
            <a:xfrm>
              <a:off x="7455282" y="3929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5" name="tx125"/>
            <p:cNvSpPr/>
            <p:nvPr/>
          </p:nvSpPr>
          <p:spPr>
            <a:xfrm>
              <a:off x="7455282" y="3499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6" name="tx126"/>
            <p:cNvSpPr/>
            <p:nvPr/>
          </p:nvSpPr>
          <p:spPr>
            <a:xfrm>
              <a:off x="7721825" y="3916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7" name="tx127"/>
            <p:cNvSpPr/>
            <p:nvPr/>
          </p:nvSpPr>
          <p:spPr>
            <a:xfrm>
              <a:off x="7747950" y="3477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8" name="tx128"/>
            <p:cNvSpPr/>
            <p:nvPr/>
          </p:nvSpPr>
          <p:spPr>
            <a:xfrm>
              <a:off x="7988368" y="3906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9" name="tx129"/>
            <p:cNvSpPr/>
            <p:nvPr/>
          </p:nvSpPr>
          <p:spPr>
            <a:xfrm>
              <a:off x="7988368" y="3459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4320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60653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309081" y="306890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3" name="rc153"/>
            <p:cNvSpPr/>
            <p:nvPr/>
          </p:nvSpPr>
          <p:spPr>
            <a:xfrm>
              <a:off x="4545960" y="5180747"/>
              <a:ext cx="201456" cy="201456"/>
            </a:xfrm>
            <a:prstGeom prst="rect">
              <a:avLst/>
            </a:prstGeom>
            <a:solidFill>
              <a:srgbClr val="E2231A">
                <a:alpha val="100000"/>
              </a:srgbClr>
            </a:solidFill>
          </p:spPr>
          <p:txBody>
            <a:bodyPr/>
            <a:lstStyle/>
            <a:p/>
          </p:txBody>
        </p:sp>
        <p:sp>
          <p:nvSpPr>
            <p:cNvPr id="154" name="rc154"/>
            <p:cNvSpPr/>
            <p:nvPr/>
          </p:nvSpPr>
          <p:spPr>
            <a:xfrm>
              <a:off x="5766533" y="5180747"/>
              <a:ext cx="201456" cy="201456"/>
            </a:xfrm>
            <a:prstGeom prst="rect">
              <a:avLst/>
            </a:prstGeom>
            <a:solidFill>
              <a:srgbClr val="80BD41">
                <a:alpha val="100000"/>
              </a:srgbClr>
            </a:solidFill>
          </p:spPr>
          <p:txBody>
            <a:bodyPr/>
            <a:lstStyle/>
            <a:p/>
          </p:txBody>
        </p:sp>
        <p:sp>
          <p:nvSpPr>
            <p:cNvPr id="155" name="tx155"/>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4527316" cy="129091"/>
            </a:xfrm>
            <a:prstGeom prst="rect">
              <a:avLst/>
            </a:prstGeom>
            <a:solidFill>
              <a:srgbClr val="80BD41">
                <a:alpha val="100000"/>
              </a:srgbClr>
            </a:solidFill>
          </p:spPr>
          <p:txBody>
            <a:bodyPr/>
            <a:lstStyle/>
            <a:p/>
          </p:txBody>
        </p:sp>
        <p:sp>
          <p:nvSpPr>
            <p:cNvPr id="171" name="rc171"/>
            <p:cNvSpPr/>
            <p:nvPr/>
          </p:nvSpPr>
          <p:spPr>
            <a:xfrm>
              <a:off x="5823590" y="5954972"/>
              <a:ext cx="1203462" cy="129091"/>
            </a:xfrm>
            <a:prstGeom prst="rect">
              <a:avLst/>
            </a:prstGeom>
            <a:solidFill>
              <a:srgbClr val="E2231A">
                <a:alpha val="100000"/>
              </a:srgbClr>
            </a:solidFill>
          </p:spPr>
          <p:txBody>
            <a:bodyPr/>
            <a:lstStyle/>
            <a:p/>
          </p:txBody>
        </p:sp>
        <p:sp>
          <p:nvSpPr>
            <p:cNvPr id="172" name="rc172"/>
            <p:cNvSpPr/>
            <p:nvPr/>
          </p:nvSpPr>
          <p:spPr>
            <a:xfrm>
              <a:off x="1296273" y="5793607"/>
              <a:ext cx="5235335" cy="129091"/>
            </a:xfrm>
            <a:prstGeom prst="rect">
              <a:avLst/>
            </a:prstGeom>
            <a:solidFill>
              <a:srgbClr val="80BD41">
                <a:alpha val="100000"/>
              </a:srgbClr>
            </a:solidFill>
          </p:spPr>
          <p:txBody>
            <a:bodyPr/>
            <a:lstStyle/>
            <a:p/>
          </p:txBody>
        </p:sp>
        <p:sp>
          <p:nvSpPr>
            <p:cNvPr id="173" name="rc173"/>
            <p:cNvSpPr/>
            <p:nvPr/>
          </p:nvSpPr>
          <p:spPr>
            <a:xfrm>
              <a:off x="6531609" y="5793607"/>
              <a:ext cx="1228041" cy="129091"/>
            </a:xfrm>
            <a:prstGeom prst="rect">
              <a:avLst/>
            </a:prstGeom>
            <a:solidFill>
              <a:srgbClr val="E2231A">
                <a:alpha val="100000"/>
              </a:srgbClr>
            </a:solidFill>
          </p:spPr>
          <p:txBody>
            <a:bodyPr/>
            <a:lstStyle/>
            <a:p/>
          </p:txBody>
        </p:sp>
        <p:sp>
          <p:nvSpPr>
            <p:cNvPr id="174" name="rc174"/>
            <p:cNvSpPr/>
            <p:nvPr/>
          </p:nvSpPr>
          <p:spPr>
            <a:xfrm>
              <a:off x="1296273" y="5632243"/>
              <a:ext cx="5391280" cy="129091"/>
            </a:xfrm>
            <a:prstGeom prst="rect">
              <a:avLst/>
            </a:prstGeom>
            <a:solidFill>
              <a:srgbClr val="80BD41">
                <a:alpha val="100000"/>
              </a:srgbClr>
            </a:solidFill>
          </p:spPr>
          <p:txBody>
            <a:bodyPr/>
            <a:lstStyle/>
            <a:p/>
          </p:txBody>
        </p:sp>
        <p:sp>
          <p:nvSpPr>
            <p:cNvPr id="175" name="rc175"/>
            <p:cNvSpPr/>
            <p:nvPr/>
          </p:nvSpPr>
          <p:spPr>
            <a:xfrm>
              <a:off x="6687554" y="5632243"/>
              <a:ext cx="1183449" cy="129091"/>
            </a:xfrm>
            <a:prstGeom prst="rect">
              <a:avLst/>
            </a:prstGeom>
            <a:solidFill>
              <a:srgbClr val="E2231A">
                <a:alpha val="100000"/>
              </a:srgbClr>
            </a:solidFill>
          </p:spPr>
          <p:txBody>
            <a:bodyPr/>
            <a:lstStyle/>
            <a:p/>
          </p:txBody>
        </p:sp>
        <p:sp>
          <p:nvSpPr>
            <p:cNvPr id="176" name="tx176"/>
            <p:cNvSpPr/>
            <p:nvPr/>
          </p:nvSpPr>
          <p:spPr>
            <a:xfrm>
              <a:off x="7201065"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4544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0" name="tx180"/>
            <p:cNvSpPr/>
            <p:nvPr/>
          </p:nvSpPr>
          <p:spPr>
            <a:xfrm>
              <a:off x="634997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1" name="tx181"/>
            <p:cNvSpPr/>
            <p:nvPr/>
          </p:nvSpPr>
          <p:spPr>
            <a:xfrm>
              <a:off x="380844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2" name="tx182"/>
            <p:cNvSpPr/>
            <p:nvPr/>
          </p:nvSpPr>
          <p:spPr>
            <a:xfrm>
              <a:off x="707028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3" name="tx183"/>
            <p:cNvSpPr/>
            <p:nvPr/>
          </p:nvSpPr>
          <p:spPr>
            <a:xfrm>
              <a:off x="388642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84" name="tx184"/>
            <p:cNvSpPr/>
            <p:nvPr/>
          </p:nvSpPr>
          <p:spPr>
            <a:xfrm>
              <a:off x="717378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1767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3990980" y="6312056"/>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3" name="tx19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(82 %) était supérieur à celui de 2019 (79 %).
Le nombre d’enfants vaccinés par la campagne de vaccination de routine (MCV1) a augmenté de 19 % par rapport à 2019.
Le nombre de nourrissons ayant survécu a augmenté d’environ 15 % par rapport à 2019.
En 2025, 100 000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3566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8937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221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5488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7902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2299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5575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885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584531"/>
              <a:ext cx="420026" cy="205710"/>
            </a:xfrm>
            <a:prstGeom prst="rect">
              <a:avLst/>
            </a:prstGeom>
            <a:solidFill>
              <a:srgbClr val="1CABE2">
                <a:alpha val="100000"/>
              </a:srgbClr>
            </a:solidFill>
          </p:spPr>
          <p:txBody>
            <a:bodyPr/>
            <a:lstStyle/>
            <a:p/>
          </p:txBody>
        </p:sp>
        <p:sp>
          <p:nvSpPr>
            <p:cNvPr id="27" name="rc27"/>
            <p:cNvSpPr/>
            <p:nvPr/>
          </p:nvSpPr>
          <p:spPr>
            <a:xfrm>
              <a:off x="1425243" y="4516192"/>
              <a:ext cx="420026" cy="274049"/>
            </a:xfrm>
            <a:prstGeom prst="rect">
              <a:avLst/>
            </a:prstGeom>
            <a:solidFill>
              <a:srgbClr val="1CABE2">
                <a:alpha val="100000"/>
              </a:srgbClr>
            </a:solidFill>
          </p:spPr>
          <p:txBody>
            <a:bodyPr/>
            <a:lstStyle/>
            <a:p/>
          </p:txBody>
        </p:sp>
        <p:sp>
          <p:nvSpPr>
            <p:cNvPr id="28" name="rc28"/>
            <p:cNvSpPr/>
            <p:nvPr/>
          </p:nvSpPr>
          <p:spPr>
            <a:xfrm>
              <a:off x="1891939" y="4659461"/>
              <a:ext cx="420026" cy="130780"/>
            </a:xfrm>
            <a:prstGeom prst="rect">
              <a:avLst/>
            </a:prstGeom>
            <a:solidFill>
              <a:srgbClr val="1CABE2">
                <a:alpha val="100000"/>
              </a:srgbClr>
            </a:solidFill>
          </p:spPr>
          <p:txBody>
            <a:bodyPr/>
            <a:lstStyle/>
            <a:p/>
          </p:txBody>
        </p:sp>
        <p:sp>
          <p:nvSpPr>
            <p:cNvPr id="29" name="rc29"/>
            <p:cNvSpPr/>
            <p:nvPr/>
          </p:nvSpPr>
          <p:spPr>
            <a:xfrm>
              <a:off x="2358635" y="4527987"/>
              <a:ext cx="420026" cy="262254"/>
            </a:xfrm>
            <a:prstGeom prst="rect">
              <a:avLst/>
            </a:prstGeom>
            <a:solidFill>
              <a:srgbClr val="1CABE2">
                <a:alpha val="100000"/>
              </a:srgbClr>
            </a:solidFill>
          </p:spPr>
          <p:txBody>
            <a:bodyPr/>
            <a:lstStyle/>
            <a:p/>
          </p:txBody>
        </p:sp>
        <p:sp>
          <p:nvSpPr>
            <p:cNvPr id="30" name="rc30"/>
            <p:cNvSpPr/>
            <p:nvPr/>
          </p:nvSpPr>
          <p:spPr>
            <a:xfrm>
              <a:off x="2825330" y="4523130"/>
              <a:ext cx="420026" cy="267111"/>
            </a:xfrm>
            <a:prstGeom prst="rect">
              <a:avLst/>
            </a:prstGeom>
            <a:solidFill>
              <a:srgbClr val="1CABE2">
                <a:alpha val="100000"/>
              </a:srgbClr>
            </a:solidFill>
          </p:spPr>
          <p:txBody>
            <a:bodyPr/>
            <a:lstStyle/>
            <a:p/>
          </p:txBody>
        </p:sp>
        <p:sp>
          <p:nvSpPr>
            <p:cNvPr id="31" name="rc31"/>
            <p:cNvSpPr/>
            <p:nvPr/>
          </p:nvSpPr>
          <p:spPr>
            <a:xfrm>
              <a:off x="3292026" y="4654258"/>
              <a:ext cx="420026" cy="135983"/>
            </a:xfrm>
            <a:prstGeom prst="rect">
              <a:avLst/>
            </a:prstGeom>
            <a:solidFill>
              <a:srgbClr val="1CABE2">
                <a:alpha val="100000"/>
              </a:srgbClr>
            </a:solidFill>
          </p:spPr>
          <p:txBody>
            <a:bodyPr/>
            <a:lstStyle/>
            <a:p/>
          </p:txBody>
        </p:sp>
        <p:sp>
          <p:nvSpPr>
            <p:cNvPr id="32" name="rc32"/>
            <p:cNvSpPr/>
            <p:nvPr/>
          </p:nvSpPr>
          <p:spPr>
            <a:xfrm>
              <a:off x="3758722" y="4288974"/>
              <a:ext cx="420026" cy="501266"/>
            </a:xfrm>
            <a:prstGeom prst="rect">
              <a:avLst/>
            </a:prstGeom>
            <a:solidFill>
              <a:srgbClr val="1CABE2">
                <a:alpha val="100000"/>
              </a:srgbClr>
            </a:solidFill>
          </p:spPr>
          <p:txBody>
            <a:bodyPr/>
            <a:lstStyle/>
            <a:p/>
          </p:txBody>
        </p:sp>
        <p:sp>
          <p:nvSpPr>
            <p:cNvPr id="33" name="rc33"/>
            <p:cNvSpPr/>
            <p:nvPr/>
          </p:nvSpPr>
          <p:spPr>
            <a:xfrm>
              <a:off x="4225417" y="3899409"/>
              <a:ext cx="420026" cy="890832"/>
            </a:xfrm>
            <a:prstGeom prst="rect">
              <a:avLst/>
            </a:prstGeom>
            <a:solidFill>
              <a:srgbClr val="1CABE2">
                <a:alpha val="100000"/>
              </a:srgbClr>
            </a:solidFill>
          </p:spPr>
          <p:txBody>
            <a:bodyPr/>
            <a:lstStyle/>
            <a:p/>
          </p:txBody>
        </p:sp>
        <p:sp>
          <p:nvSpPr>
            <p:cNvPr id="34" name="rc34"/>
            <p:cNvSpPr/>
            <p:nvPr/>
          </p:nvSpPr>
          <p:spPr>
            <a:xfrm>
              <a:off x="4692113" y="4495725"/>
              <a:ext cx="420026" cy="294515"/>
            </a:xfrm>
            <a:prstGeom prst="rect">
              <a:avLst/>
            </a:prstGeom>
            <a:solidFill>
              <a:srgbClr val="1CABE2">
                <a:alpha val="100000"/>
              </a:srgbClr>
            </a:solidFill>
          </p:spPr>
          <p:txBody>
            <a:bodyPr/>
            <a:lstStyle/>
            <a:p/>
          </p:txBody>
        </p:sp>
        <p:sp>
          <p:nvSpPr>
            <p:cNvPr id="35" name="rc35"/>
            <p:cNvSpPr/>
            <p:nvPr/>
          </p:nvSpPr>
          <p:spPr>
            <a:xfrm>
              <a:off x="5158809" y="4516886"/>
              <a:ext cx="420026" cy="273355"/>
            </a:xfrm>
            <a:prstGeom prst="rect">
              <a:avLst/>
            </a:prstGeom>
            <a:solidFill>
              <a:srgbClr val="1CABE2">
                <a:alpha val="100000"/>
              </a:srgbClr>
            </a:solidFill>
          </p:spPr>
          <p:txBody>
            <a:bodyPr/>
            <a:lstStyle/>
            <a:p/>
          </p:txBody>
        </p:sp>
        <p:sp>
          <p:nvSpPr>
            <p:cNvPr id="36" name="rc36"/>
            <p:cNvSpPr/>
            <p:nvPr/>
          </p:nvSpPr>
          <p:spPr>
            <a:xfrm>
              <a:off x="5625505" y="4375005"/>
              <a:ext cx="420026" cy="415236"/>
            </a:xfrm>
            <a:prstGeom prst="rect">
              <a:avLst/>
            </a:prstGeom>
            <a:solidFill>
              <a:srgbClr val="1CABE2">
                <a:alpha val="100000"/>
              </a:srgbClr>
            </a:solidFill>
          </p:spPr>
          <p:txBody>
            <a:bodyPr/>
            <a:lstStyle/>
            <a:p/>
          </p:txBody>
        </p:sp>
        <p:sp>
          <p:nvSpPr>
            <p:cNvPr id="37" name="rc37"/>
            <p:cNvSpPr/>
            <p:nvPr/>
          </p:nvSpPr>
          <p:spPr>
            <a:xfrm>
              <a:off x="6092200" y="4554351"/>
              <a:ext cx="420026" cy="235890"/>
            </a:xfrm>
            <a:prstGeom prst="rect">
              <a:avLst/>
            </a:prstGeom>
            <a:solidFill>
              <a:srgbClr val="1CABE2">
                <a:alpha val="100000"/>
              </a:srgbClr>
            </a:solidFill>
          </p:spPr>
          <p:txBody>
            <a:bodyPr/>
            <a:lstStyle/>
            <a:p/>
          </p:txBody>
        </p:sp>
        <p:sp>
          <p:nvSpPr>
            <p:cNvPr id="38" name="rc38"/>
            <p:cNvSpPr/>
            <p:nvPr/>
          </p:nvSpPr>
          <p:spPr>
            <a:xfrm>
              <a:off x="6558896" y="4202944"/>
              <a:ext cx="420026" cy="587297"/>
            </a:xfrm>
            <a:prstGeom prst="rect">
              <a:avLst/>
            </a:prstGeom>
            <a:solidFill>
              <a:srgbClr val="1CABE2">
                <a:alpha val="100000"/>
              </a:srgbClr>
            </a:solidFill>
          </p:spPr>
          <p:txBody>
            <a:bodyPr/>
            <a:lstStyle/>
            <a:p/>
          </p:txBody>
        </p:sp>
        <p:sp>
          <p:nvSpPr>
            <p:cNvPr id="39" name="rc39"/>
            <p:cNvSpPr/>
            <p:nvPr/>
          </p:nvSpPr>
          <p:spPr>
            <a:xfrm>
              <a:off x="7025592" y="4408654"/>
              <a:ext cx="420026" cy="381587"/>
            </a:xfrm>
            <a:prstGeom prst="rect">
              <a:avLst/>
            </a:prstGeom>
            <a:solidFill>
              <a:srgbClr val="1CABE2">
                <a:alpha val="100000"/>
              </a:srgbClr>
            </a:solidFill>
          </p:spPr>
          <p:txBody>
            <a:bodyPr/>
            <a:lstStyle/>
            <a:p/>
          </p:txBody>
        </p:sp>
        <p:sp>
          <p:nvSpPr>
            <p:cNvPr id="40" name="pl40"/>
            <p:cNvSpPr/>
            <p:nvPr/>
          </p:nvSpPr>
          <p:spPr>
            <a:xfrm>
              <a:off x="1168561" y="2266215"/>
              <a:ext cx="6067044" cy="593888"/>
            </a:xfrm>
            <a:custGeom>
              <a:avLst/>
              <a:pathLst>
                <a:path w="6067044" h="593888">
                  <a:moveTo>
                    <a:pt x="0" y="296944"/>
                  </a:moveTo>
                  <a:lnTo>
                    <a:pt x="466695" y="148472"/>
                  </a:lnTo>
                  <a:lnTo>
                    <a:pt x="933391" y="148472"/>
                  </a:lnTo>
                  <a:lnTo>
                    <a:pt x="1400087" y="0"/>
                  </a:lnTo>
                  <a:lnTo>
                    <a:pt x="1866782" y="267249"/>
                  </a:lnTo>
                  <a:lnTo>
                    <a:pt x="2333478" y="89083"/>
                  </a:lnTo>
                  <a:lnTo>
                    <a:pt x="2800174" y="237555"/>
                  </a:lnTo>
                  <a:lnTo>
                    <a:pt x="3266869" y="178166"/>
                  </a:lnTo>
                  <a:lnTo>
                    <a:pt x="3733565" y="178166"/>
                  </a:lnTo>
                  <a:lnTo>
                    <a:pt x="4200261" y="148472"/>
                  </a:lnTo>
                  <a:lnTo>
                    <a:pt x="4666957" y="593888"/>
                  </a:lnTo>
                  <a:lnTo>
                    <a:pt x="5133652" y="148472"/>
                  </a:lnTo>
                  <a:lnTo>
                    <a:pt x="5600348" y="118777"/>
                  </a:lnTo>
                  <a:lnTo>
                    <a:pt x="6067044" y="89083"/>
                  </a:lnTo>
                </a:path>
              </a:pathLst>
            </a:custGeom>
            <a:ln w="27101" cap="flat">
              <a:solidFill>
                <a:srgbClr val="00833D">
                  <a:alpha val="100000"/>
                </a:srgbClr>
              </a:solidFill>
              <a:prstDash val="solid"/>
              <a:round/>
            </a:ln>
          </p:spPr>
          <p:txBody>
            <a:bodyPr/>
            <a:lstStyle/>
            <a:p/>
          </p:txBody>
        </p:sp>
        <p:sp>
          <p:nvSpPr>
            <p:cNvPr id="41" name="pl41"/>
            <p:cNvSpPr/>
            <p:nvPr/>
          </p:nvSpPr>
          <p:spPr>
            <a:xfrm>
              <a:off x="2101952" y="2414687"/>
              <a:ext cx="5133652" cy="2286470"/>
            </a:xfrm>
            <a:custGeom>
              <a:avLst/>
              <a:pathLst>
                <a:path w="5133652" h="2286470">
                  <a:moveTo>
                    <a:pt x="0" y="2286470"/>
                  </a:moveTo>
                  <a:lnTo>
                    <a:pt x="466695" y="1900443"/>
                  </a:lnTo>
                  <a:lnTo>
                    <a:pt x="933391" y="1455026"/>
                  </a:lnTo>
                  <a:lnTo>
                    <a:pt x="1400087" y="1009610"/>
                  </a:lnTo>
                  <a:lnTo>
                    <a:pt x="1866782" y="950221"/>
                  </a:lnTo>
                  <a:lnTo>
                    <a:pt x="2333478" y="653277"/>
                  </a:lnTo>
                  <a:lnTo>
                    <a:pt x="2800174" y="593888"/>
                  </a:lnTo>
                  <a:lnTo>
                    <a:pt x="3266869" y="415721"/>
                  </a:lnTo>
                  <a:lnTo>
                    <a:pt x="3733565" y="1128388"/>
                  </a:lnTo>
                  <a:lnTo>
                    <a:pt x="4200261" y="356333"/>
                  </a:lnTo>
                  <a:lnTo>
                    <a:pt x="4666957" y="89083"/>
                  </a:lnTo>
                  <a:lnTo>
                    <a:pt x="5133652" y="0"/>
                  </a:lnTo>
                </a:path>
              </a:pathLst>
            </a:custGeom>
            <a:ln w="27101" cap="flat">
              <a:solidFill>
                <a:srgbClr val="002759">
                  <a:alpha val="100000"/>
                </a:srgbClr>
              </a:solidFill>
              <a:prstDash val="solid"/>
              <a:round/>
            </a:ln>
          </p:spPr>
          <p:txBody>
            <a:bodyPr/>
            <a:lstStyle/>
            <a:p/>
          </p:txBody>
        </p:sp>
        <p:sp>
          <p:nvSpPr>
            <p:cNvPr id="42" name="pt42"/>
            <p:cNvSpPr/>
            <p:nvPr/>
          </p:nvSpPr>
          <p:spPr>
            <a:xfrm>
              <a:off x="1136959" y="25315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234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5018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323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4721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4127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4127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3533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323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070351" y="4669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42835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38381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392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3333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036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29769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27988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5114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27394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24721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23830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69083" y="44546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593</a:t>
              </a:r>
            </a:p>
          </p:txBody>
        </p:sp>
        <p:sp>
          <p:nvSpPr>
            <p:cNvPr id="69" name="tx69"/>
            <p:cNvSpPr/>
            <p:nvPr/>
          </p:nvSpPr>
          <p:spPr>
            <a:xfrm>
              <a:off x="1535778" y="43863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790</a:t>
              </a:r>
            </a:p>
          </p:txBody>
        </p:sp>
        <p:sp>
          <p:nvSpPr>
            <p:cNvPr id="70" name="tx70"/>
            <p:cNvSpPr/>
            <p:nvPr/>
          </p:nvSpPr>
          <p:spPr>
            <a:xfrm>
              <a:off x="2002474" y="45295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377</a:t>
              </a:r>
            </a:p>
          </p:txBody>
        </p:sp>
        <p:sp>
          <p:nvSpPr>
            <p:cNvPr id="71" name="tx71"/>
            <p:cNvSpPr/>
            <p:nvPr/>
          </p:nvSpPr>
          <p:spPr>
            <a:xfrm>
              <a:off x="2469170" y="43981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756</a:t>
              </a:r>
            </a:p>
          </p:txBody>
        </p:sp>
        <p:sp>
          <p:nvSpPr>
            <p:cNvPr id="72" name="tx72"/>
            <p:cNvSpPr/>
            <p:nvPr/>
          </p:nvSpPr>
          <p:spPr>
            <a:xfrm>
              <a:off x="2935865" y="43932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770</a:t>
              </a:r>
            </a:p>
          </p:txBody>
        </p:sp>
        <p:sp>
          <p:nvSpPr>
            <p:cNvPr id="73" name="tx73"/>
            <p:cNvSpPr/>
            <p:nvPr/>
          </p:nvSpPr>
          <p:spPr>
            <a:xfrm>
              <a:off x="3402561" y="45243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4" name="tx74"/>
            <p:cNvSpPr/>
            <p:nvPr/>
          </p:nvSpPr>
          <p:spPr>
            <a:xfrm>
              <a:off x="3819532" y="41437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1,445</a:t>
              </a:r>
            </a:p>
          </p:txBody>
        </p:sp>
        <p:sp>
          <p:nvSpPr>
            <p:cNvPr id="75" name="tx75"/>
            <p:cNvSpPr/>
            <p:nvPr/>
          </p:nvSpPr>
          <p:spPr>
            <a:xfrm>
              <a:off x="4286228" y="37541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2,568</a:t>
              </a:r>
            </a:p>
          </p:txBody>
        </p:sp>
        <p:sp>
          <p:nvSpPr>
            <p:cNvPr id="76" name="tx76"/>
            <p:cNvSpPr/>
            <p:nvPr/>
          </p:nvSpPr>
          <p:spPr>
            <a:xfrm>
              <a:off x="4802648" y="436588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849</a:t>
              </a:r>
            </a:p>
          </p:txBody>
        </p:sp>
        <p:sp>
          <p:nvSpPr>
            <p:cNvPr id="77" name="tx77"/>
            <p:cNvSpPr/>
            <p:nvPr/>
          </p:nvSpPr>
          <p:spPr>
            <a:xfrm>
              <a:off x="5269344" y="43870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788</a:t>
              </a:r>
            </a:p>
          </p:txBody>
        </p:sp>
        <p:sp>
          <p:nvSpPr>
            <p:cNvPr id="78" name="tx78"/>
            <p:cNvSpPr/>
            <p:nvPr/>
          </p:nvSpPr>
          <p:spPr>
            <a:xfrm>
              <a:off x="5686315" y="42297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1,197</a:t>
              </a:r>
            </a:p>
          </p:txBody>
        </p:sp>
        <p:sp>
          <p:nvSpPr>
            <p:cNvPr id="79" name="tx79"/>
            <p:cNvSpPr/>
            <p:nvPr/>
          </p:nvSpPr>
          <p:spPr>
            <a:xfrm>
              <a:off x="6202735" y="44245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680</a:t>
              </a:r>
            </a:p>
          </p:txBody>
        </p:sp>
        <p:sp>
          <p:nvSpPr>
            <p:cNvPr id="80" name="tx80"/>
            <p:cNvSpPr/>
            <p:nvPr/>
          </p:nvSpPr>
          <p:spPr>
            <a:xfrm>
              <a:off x="6619707" y="405767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81" name="tx81"/>
            <p:cNvSpPr/>
            <p:nvPr/>
          </p:nvSpPr>
          <p:spPr>
            <a:xfrm>
              <a:off x="7086402" y="42633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1,100</a:t>
              </a:r>
            </a:p>
          </p:txBody>
        </p:sp>
        <p:sp>
          <p:nvSpPr>
            <p:cNvPr id="82" name="pl82"/>
            <p:cNvSpPr/>
            <p:nvPr/>
          </p:nvSpPr>
          <p:spPr>
            <a:xfrm>
              <a:off x="7253930" y="2266492"/>
              <a:ext cx="608373" cy="86209"/>
            </a:xfrm>
            <a:custGeom>
              <a:avLst/>
              <a:pathLst>
                <a:path w="608373" h="86209">
                  <a:moveTo>
                    <a:pt x="608373" y="0"/>
                  </a:moveTo>
                  <a:lnTo>
                    <a:pt x="0" y="86209"/>
                  </a:lnTo>
                </a:path>
              </a:pathLst>
            </a:custGeom>
          </p:spPr>
          <p:txBody>
            <a:bodyPr/>
            <a:lstStyle/>
            <a:p/>
          </p:txBody>
        </p:sp>
        <p:sp>
          <p:nvSpPr>
            <p:cNvPr id="83" name="pl83"/>
            <p:cNvSpPr/>
            <p:nvPr/>
          </p:nvSpPr>
          <p:spPr>
            <a:xfrm>
              <a:off x="7253529" y="2417767"/>
              <a:ext cx="608774" cy="104594"/>
            </a:xfrm>
            <a:custGeom>
              <a:avLst/>
              <a:pathLst>
                <a:path w="608774" h="104594">
                  <a:moveTo>
                    <a:pt x="608774" y="104594"/>
                  </a:moveTo>
                  <a:lnTo>
                    <a:pt x="0" y="0"/>
                  </a:lnTo>
                </a:path>
              </a:pathLst>
            </a:custGeom>
          </p:spPr>
          <p:txBody>
            <a:bodyPr/>
            <a:lstStyle/>
            <a:p/>
          </p:txBody>
        </p:sp>
        <p:sp>
          <p:nvSpPr>
            <p:cNvPr id="84" name="pg84"/>
            <p:cNvSpPr/>
            <p:nvPr/>
          </p:nvSpPr>
          <p:spPr>
            <a:xfrm>
              <a:off x="7793724" y="21733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2144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86" name="pg86"/>
            <p:cNvSpPr/>
            <p:nvPr/>
          </p:nvSpPr>
          <p:spPr>
            <a:xfrm>
              <a:off x="7793724" y="24404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4816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8" name="rc88"/>
            <p:cNvSpPr/>
            <p:nvPr/>
          </p:nvSpPr>
          <p:spPr>
            <a:xfrm>
              <a:off x="888543" y="1578789"/>
              <a:ext cx="7747148" cy="3364378"/>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85918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1" name="tx91"/>
            <p:cNvSpPr/>
            <p:nvPr/>
          </p:nvSpPr>
          <p:spPr>
            <a:xfrm>
              <a:off x="508103" y="299194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1247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3" name="tx93"/>
            <p:cNvSpPr/>
            <p:nvPr/>
          </p:nvSpPr>
          <p:spPr>
            <a:xfrm>
              <a:off x="869832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4459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1489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85197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550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258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9611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66425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3673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070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734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2633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493001"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959728"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426424"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93120"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35981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826511"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9320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34602"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201297"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38196"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34658" y="5124736"/>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01384"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38283"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82797" y="319627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9" name="tx119"/>
            <p:cNvSpPr/>
            <p:nvPr/>
          </p:nvSpPr>
          <p:spPr>
            <a:xfrm rot="5400000">
              <a:off x="8255788" y="319542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0" name="pl120"/>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629279" y="5779301"/>
              <a:ext cx="201456" cy="201456"/>
            </a:xfrm>
            <a:prstGeom prst="rect">
              <a:avLst/>
            </a:prstGeom>
            <a:solidFill>
              <a:srgbClr val="1CABE2">
                <a:alpha val="100000"/>
              </a:srgbClr>
            </a:solidFill>
          </p:spPr>
          <p:txBody>
            <a:bodyPr/>
            <a:lstStyle/>
            <a:p/>
          </p:txBody>
        </p:sp>
        <p:sp>
          <p:nvSpPr>
            <p:cNvPr id="127" name="tx127"/>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1517441" y="1334104"/>
              <a:ext cx="64893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Niger, 2012-2025</a:t>
              </a:r>
            </a:p>
          </p:txBody>
        </p:sp>
        <p:sp>
          <p:nvSpPr>
            <p:cNvPr id="129" name="tx129"/>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0" name="tx130"/>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1" name="tx131"/>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2" name="tx132"/>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3" name="tx133"/>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1 100 cas confirmés de rougeole au Niger. La même année, la couverture vaccinale pour la première dose de vaccin contre la rougeole (MCV1) était de 82 % et celle pour la deuxième dose (MCV2) de 80 %.
Le nombre de cas en 2025 était inférieur de 35 % à celui de 2024 (n = 1 693).
C'est en 2019 que le nombre de cas de rougeole a été le plus élevé (n = 2 568). Cette année-là, la couverture vaccinale de la première dose de vaccin contre la rougeole (MCV1) était de 79 %.
Le Niger a signalé des ruptures de stock de vaccins contre la rougeole en 2007, 2011, 2020, 2021, 2022, 2023, 2024 et 2025.
Des activités ou campagnes de vaccination complémentaires à base de vaccins contenant le virus de la rougeole ont été menées en 2022, 2022 et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Niger a enregistré une baisse du nombre de cas de rougeole par rapport à 2024, tandis que la couverture vaccinale pour la première dose de vaccin contre la rougeole (MCV1) s'élevait à 82 % et celle pour la deuxième dose (MCV2) à 80 %.</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27101" cap="flat">
              <a:solidFill>
                <a:srgbClr val="0058AB">
                  <a:alpha val="80000"/>
                </a:srgbClr>
              </a:solidFill>
              <a:prstDash val="solid"/>
              <a:round/>
            </a:ln>
          </p:spPr>
          <p:txBody>
            <a:bodyPr/>
            <a:lstStyle/>
            <a:p/>
          </p:txBody>
        </p:sp>
        <p:sp>
          <p:nvSpPr>
            <p:cNvPr id="20" name="pl20"/>
            <p:cNvSpPr/>
            <p:nvPr/>
          </p:nvSpPr>
          <p:spPr>
            <a:xfrm>
              <a:off x="943464" y="4306251"/>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1" name="pl21"/>
            <p:cNvSpPr/>
            <p:nvPr/>
          </p:nvSpPr>
          <p:spPr>
            <a:xfrm>
              <a:off x="943464" y="2788588"/>
              <a:ext cx="3520101" cy="1802224"/>
            </a:xfrm>
            <a:custGeom>
              <a:avLst/>
              <a:pathLst>
                <a:path w="3520101" h="1802224">
                  <a:moveTo>
                    <a:pt x="0" y="94853"/>
                  </a:moveTo>
                  <a:lnTo>
                    <a:pt x="140804" y="0"/>
                  </a:lnTo>
                  <a:lnTo>
                    <a:pt x="281608" y="284561"/>
                  </a:lnTo>
                  <a:lnTo>
                    <a:pt x="422412" y="569123"/>
                  </a:lnTo>
                  <a:lnTo>
                    <a:pt x="563216" y="853685"/>
                  </a:lnTo>
                  <a:lnTo>
                    <a:pt x="704020" y="1233101"/>
                  </a:lnTo>
                  <a:lnTo>
                    <a:pt x="844824" y="1327955"/>
                  </a:lnTo>
                  <a:lnTo>
                    <a:pt x="985628" y="1422809"/>
                  </a:lnTo>
                  <a:lnTo>
                    <a:pt x="1126432" y="1517663"/>
                  </a:lnTo>
                  <a:lnTo>
                    <a:pt x="1267236" y="1612517"/>
                  </a:lnTo>
                  <a:lnTo>
                    <a:pt x="1408040" y="1802224"/>
                  </a:lnTo>
                  <a:lnTo>
                    <a:pt x="1548844" y="1612517"/>
                  </a:lnTo>
                  <a:lnTo>
                    <a:pt x="1689648" y="1612517"/>
                  </a:lnTo>
                  <a:lnTo>
                    <a:pt x="1830452" y="1707370"/>
                  </a:lnTo>
                  <a:lnTo>
                    <a:pt x="1971256" y="1707370"/>
                  </a:lnTo>
                  <a:lnTo>
                    <a:pt x="2112061" y="1517663"/>
                  </a:lnTo>
                  <a:lnTo>
                    <a:pt x="2252865" y="1612517"/>
                  </a:lnTo>
                  <a:lnTo>
                    <a:pt x="2393669" y="1612517"/>
                  </a:lnTo>
                  <a:lnTo>
                    <a:pt x="2534473" y="1707370"/>
                  </a:lnTo>
                  <a:lnTo>
                    <a:pt x="2675277" y="1802224"/>
                  </a:lnTo>
                  <a:lnTo>
                    <a:pt x="2816081" y="1612517"/>
                  </a:lnTo>
                  <a:lnTo>
                    <a:pt x="2956885" y="1517663"/>
                  </a:lnTo>
                  <a:lnTo>
                    <a:pt x="3097689" y="1517663"/>
                  </a:lnTo>
                  <a:lnTo>
                    <a:pt x="3238493" y="1517663"/>
                  </a:lnTo>
                  <a:lnTo>
                    <a:pt x="3379297" y="1612517"/>
                  </a:lnTo>
                  <a:lnTo>
                    <a:pt x="3520101" y="1612517"/>
                  </a:lnTo>
                </a:path>
              </a:pathLst>
            </a:custGeom>
            <a:ln w="27101" cap="flat">
              <a:solidFill>
                <a:srgbClr val="00833D">
                  <a:alpha val="80000"/>
                </a:srgbClr>
              </a:solidFill>
              <a:prstDash val="solid"/>
              <a:round/>
            </a:ln>
          </p:spPr>
          <p:txBody>
            <a:bodyPr/>
            <a:lstStyle/>
            <a:p/>
          </p:txBody>
        </p:sp>
        <p:sp>
          <p:nvSpPr>
            <p:cNvPr id="22" name="pl22"/>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43362" cap="flat">
              <a:solidFill>
                <a:srgbClr val="000000">
                  <a:alpha val="100000"/>
                </a:srgbClr>
              </a:solidFill>
              <a:prstDash val="solid"/>
              <a:round/>
            </a:ln>
          </p:spPr>
          <p:txBody>
            <a:bodyPr/>
            <a:lstStyle/>
            <a:p/>
          </p:txBody>
        </p:sp>
        <p:sp>
          <p:nvSpPr>
            <p:cNvPr id="23" name="pl23"/>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27101" cap="flat">
              <a:solidFill>
                <a:srgbClr val="0058AB">
                  <a:alpha val="100000"/>
                </a:srgbClr>
              </a:solidFill>
              <a:prstDash val="solid"/>
              <a:round/>
            </a:ln>
          </p:spPr>
          <p:txBody>
            <a:bodyPr/>
            <a:lstStyle/>
            <a:p/>
          </p:txBody>
        </p:sp>
        <p:sp>
          <p:nvSpPr>
            <p:cNvPr id="24" name="pl24"/>
            <p:cNvSpPr/>
            <p:nvPr/>
          </p:nvSpPr>
          <p:spPr>
            <a:xfrm>
              <a:off x="943464" y="278858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73712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11654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7220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75084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3" name="pg33"/>
            <p:cNvSpPr/>
            <p:nvPr/>
          </p:nvSpPr>
          <p:spPr>
            <a:xfrm>
              <a:off x="1560860"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5" name="pg35"/>
            <p:cNvSpPr/>
            <p:nvPr/>
          </p:nvSpPr>
          <p:spPr>
            <a:xfrm>
              <a:off x="2264881" y="36705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36993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96890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532117" y="40499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62471" y="408003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pg41"/>
            <p:cNvSpPr/>
            <p:nvPr/>
          </p:nvSpPr>
          <p:spPr>
            <a:xfrm>
              <a:off x="4264273"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3633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405077"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tx45"/>
            <p:cNvSpPr/>
            <p:nvPr/>
          </p:nvSpPr>
          <p:spPr>
            <a:xfrm>
              <a:off x="4523855" y="50260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61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64007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4007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54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07172" y="6093143"/>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3" name="tx63"/>
            <p:cNvSpPr/>
            <p:nvPr/>
          </p:nvSpPr>
          <p:spPr>
            <a:xfrm>
              <a:off x="25996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9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27101" cap="flat">
              <a:solidFill>
                <a:srgbClr val="0058AB">
                  <a:alpha val="80000"/>
                </a:srgbClr>
              </a:solidFill>
              <a:prstDash val="solid"/>
              <a:round/>
            </a:ln>
          </p:spPr>
          <p:txBody>
            <a:bodyPr/>
            <a:lstStyle/>
            <a:p/>
          </p:txBody>
        </p:sp>
        <p:sp>
          <p:nvSpPr>
            <p:cNvPr id="81" name="pl81"/>
            <p:cNvSpPr/>
            <p:nvPr/>
          </p:nvSpPr>
          <p:spPr>
            <a:xfrm>
              <a:off x="5308715" y="4211397"/>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2" name="pl82"/>
            <p:cNvSpPr/>
            <p:nvPr/>
          </p:nvSpPr>
          <p:spPr>
            <a:xfrm>
              <a:off x="5308715" y="2978295"/>
              <a:ext cx="3520101" cy="1517663"/>
            </a:xfrm>
            <a:custGeom>
              <a:avLst/>
              <a:pathLst>
                <a:path w="3520101" h="1517663">
                  <a:moveTo>
                    <a:pt x="0" y="0"/>
                  </a:moveTo>
                  <a:lnTo>
                    <a:pt x="140804" y="189707"/>
                  </a:lnTo>
                  <a:lnTo>
                    <a:pt x="281608" y="284561"/>
                  </a:lnTo>
                  <a:lnTo>
                    <a:pt x="422412" y="663977"/>
                  </a:lnTo>
                  <a:lnTo>
                    <a:pt x="563216" y="853685"/>
                  </a:lnTo>
                  <a:lnTo>
                    <a:pt x="704020" y="1138247"/>
                  </a:lnTo>
                  <a:lnTo>
                    <a:pt x="844824" y="1233101"/>
                  </a:lnTo>
                  <a:lnTo>
                    <a:pt x="985628" y="853685"/>
                  </a:lnTo>
                  <a:lnTo>
                    <a:pt x="1126432" y="948539"/>
                  </a:lnTo>
                  <a:lnTo>
                    <a:pt x="1267236" y="1138247"/>
                  </a:lnTo>
                  <a:lnTo>
                    <a:pt x="1408040" y="1517663"/>
                  </a:lnTo>
                  <a:lnTo>
                    <a:pt x="1548844" y="1233101"/>
                  </a:lnTo>
                  <a:lnTo>
                    <a:pt x="1689648" y="1233101"/>
                  </a:lnTo>
                  <a:lnTo>
                    <a:pt x="1830452" y="1422809"/>
                  </a:lnTo>
                  <a:lnTo>
                    <a:pt x="1971256" y="1233101"/>
                  </a:lnTo>
                  <a:lnTo>
                    <a:pt x="2112061" y="1043393"/>
                  </a:lnTo>
                  <a:lnTo>
                    <a:pt x="2252865" y="758831"/>
                  </a:lnTo>
                  <a:lnTo>
                    <a:pt x="2393669" y="948539"/>
                  </a:lnTo>
                  <a:lnTo>
                    <a:pt x="2534473" y="853685"/>
                  </a:lnTo>
                  <a:lnTo>
                    <a:pt x="2675277" y="853685"/>
                  </a:lnTo>
                  <a:lnTo>
                    <a:pt x="2816081" y="853685"/>
                  </a:lnTo>
                  <a:lnTo>
                    <a:pt x="2956885" y="663977"/>
                  </a:lnTo>
                  <a:lnTo>
                    <a:pt x="3097689" y="474269"/>
                  </a:lnTo>
                  <a:lnTo>
                    <a:pt x="3238493" y="474269"/>
                  </a:lnTo>
                  <a:lnTo>
                    <a:pt x="3379297" y="663977"/>
                  </a:lnTo>
                  <a:lnTo>
                    <a:pt x="3520101" y="569123"/>
                  </a:lnTo>
                </a:path>
              </a:pathLst>
            </a:custGeom>
            <a:ln w="27101" cap="flat">
              <a:solidFill>
                <a:srgbClr val="00833D">
                  <a:alpha val="80000"/>
                </a:srgbClr>
              </a:solidFill>
              <a:prstDash val="solid"/>
              <a:round/>
            </a:ln>
          </p:spPr>
          <p:txBody>
            <a:bodyPr/>
            <a:lstStyle/>
            <a:p/>
          </p:txBody>
        </p:sp>
        <p:sp>
          <p:nvSpPr>
            <p:cNvPr id="83" name="pl83"/>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43362" cap="flat">
              <a:solidFill>
                <a:srgbClr val="000000">
                  <a:alpha val="100000"/>
                </a:srgbClr>
              </a:solidFill>
              <a:prstDash val="solid"/>
              <a:round/>
            </a:ln>
          </p:spPr>
          <p:txBody>
            <a:bodyPr/>
            <a:lstStyle/>
            <a:p/>
          </p:txBody>
        </p:sp>
        <p:sp>
          <p:nvSpPr>
            <p:cNvPr id="84" name="pl84"/>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27101" cap="flat">
              <a:solidFill>
                <a:srgbClr val="0058AB">
                  <a:alpha val="100000"/>
                </a:srgbClr>
              </a:solidFill>
              <a:prstDash val="solid"/>
              <a:round/>
            </a:ln>
          </p:spPr>
          <p:txBody>
            <a:bodyPr/>
            <a:lstStyle/>
            <a:p/>
          </p:txBody>
        </p:sp>
        <p:sp>
          <p:nvSpPr>
            <p:cNvPr id="85" name="pl85"/>
            <p:cNvSpPr/>
            <p:nvPr/>
          </p:nvSpPr>
          <p:spPr>
            <a:xfrm>
              <a:off x="5308715" y="335771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92683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92683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2911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3199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4" name="pg94"/>
            <p:cNvSpPr/>
            <p:nvPr/>
          </p:nvSpPr>
          <p:spPr>
            <a:xfrm>
              <a:off x="592611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663013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7362287"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3633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897368" y="3860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8903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2" name="pg102"/>
            <p:cNvSpPr/>
            <p:nvPr/>
          </p:nvSpPr>
          <p:spPr>
            <a:xfrm>
              <a:off x="8601388" y="3765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794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860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8903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tx106"/>
            <p:cNvSpPr/>
            <p:nvPr/>
          </p:nvSpPr>
          <p:spPr>
            <a:xfrm>
              <a:off x="8889106"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083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60053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053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9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2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72423" y="6093143"/>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24" name="tx124"/>
            <p:cNvSpPr/>
            <p:nvPr/>
          </p:nvSpPr>
          <p:spPr>
            <a:xfrm>
              <a:off x="69648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34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3031573" y="1332266"/>
              <a:ext cx="3355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Niger,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8 % des enfants ayant reçu le DTP1 n’ont pas reçu le DTP3 (à gauche), et 14 % des enfants ayant reçu le DTP1 n’ont pas reçu le MCV1 (à droite).
Le taux moyen d’abandon du DTP témoigne d’une capacité modérée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Niger était supérieur au taux mondial, tandis que le taux d’abandon du DTP-MCV était supérieur au taux mondial.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(8 %) et celui entre la DTP1 et le MCV1 élevé (14 %) au Niger, ce qui indique une capacité modérée à administrer la série primaire dès le début, mais une faible capacité à assurer le cycle complet de vaccination pendant la petite enfance.</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441211"/>
            </a:xfrm>
            <a:custGeom>
              <a:avLst/>
              <a:pathLst>
                <a:path w="2135265" h="441211">
                  <a:moveTo>
                    <a:pt x="0" y="381817"/>
                  </a:moveTo>
                  <a:lnTo>
                    <a:pt x="85410" y="356363"/>
                  </a:lnTo>
                  <a:lnTo>
                    <a:pt x="170821" y="330908"/>
                  </a:lnTo>
                  <a:lnTo>
                    <a:pt x="256231" y="313938"/>
                  </a:lnTo>
                  <a:lnTo>
                    <a:pt x="341642" y="288484"/>
                  </a:lnTo>
                  <a:lnTo>
                    <a:pt x="427053" y="263029"/>
                  </a:lnTo>
                  <a:lnTo>
                    <a:pt x="512463" y="220605"/>
                  </a:lnTo>
                  <a:lnTo>
                    <a:pt x="597874" y="186666"/>
                  </a:lnTo>
                  <a:lnTo>
                    <a:pt x="683284" y="144242"/>
                  </a:lnTo>
                  <a:lnTo>
                    <a:pt x="768695" y="76363"/>
                  </a:lnTo>
                  <a:lnTo>
                    <a:pt x="854106" y="118787"/>
                  </a:lnTo>
                  <a:lnTo>
                    <a:pt x="939516" y="356363"/>
                  </a:lnTo>
                  <a:lnTo>
                    <a:pt x="1024927" y="84848"/>
                  </a:lnTo>
                  <a:lnTo>
                    <a:pt x="1110337" y="441211"/>
                  </a:lnTo>
                  <a:lnTo>
                    <a:pt x="1195748" y="67878"/>
                  </a:lnTo>
                  <a:lnTo>
                    <a:pt x="1281159" y="8484"/>
                  </a:lnTo>
                  <a:lnTo>
                    <a:pt x="1366569" y="33939"/>
                  </a:lnTo>
                  <a:lnTo>
                    <a:pt x="1451980" y="25454"/>
                  </a:lnTo>
                  <a:lnTo>
                    <a:pt x="1537390" y="67878"/>
                  </a:lnTo>
                  <a:lnTo>
                    <a:pt x="1622801" y="212120"/>
                  </a:lnTo>
                  <a:lnTo>
                    <a:pt x="1708212" y="8484"/>
                  </a:lnTo>
                  <a:lnTo>
                    <a:pt x="1793622" y="0"/>
                  </a:lnTo>
                  <a:lnTo>
                    <a:pt x="1879033" y="0"/>
                  </a:lnTo>
                  <a:lnTo>
                    <a:pt x="1964443" y="16969"/>
                  </a:lnTo>
                  <a:lnTo>
                    <a:pt x="2049854" y="16969"/>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60702"/>
              <a:ext cx="854106" cy="509090"/>
            </a:xfrm>
            <a:custGeom>
              <a:avLst/>
              <a:pathLst>
                <a:path w="854106" h="509090">
                  <a:moveTo>
                    <a:pt x="0" y="509090"/>
                  </a:moveTo>
                  <a:lnTo>
                    <a:pt x="85410" y="110302"/>
                  </a:lnTo>
                  <a:lnTo>
                    <a:pt x="170821" y="16969"/>
                  </a:lnTo>
                  <a:lnTo>
                    <a:pt x="256231" y="67878"/>
                  </a:lnTo>
                  <a:lnTo>
                    <a:pt x="341642" y="50909"/>
                  </a:lnTo>
                  <a:lnTo>
                    <a:pt x="427053" y="50909"/>
                  </a:lnTo>
                  <a:lnTo>
                    <a:pt x="512463" y="42424"/>
                  </a:lnTo>
                  <a:lnTo>
                    <a:pt x="597874" y="25454"/>
                  </a:lnTo>
                  <a:lnTo>
                    <a:pt x="683284" y="16969"/>
                  </a:lnTo>
                  <a:lnTo>
                    <a:pt x="768695" y="8484"/>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185333" y="37787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86" name="tx86"/>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7" name="tx87"/>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8" name="tx88"/>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637879"/>
              <a:ext cx="939516" cy="610908"/>
            </a:xfrm>
            <a:custGeom>
              <a:avLst/>
              <a:pathLst>
                <a:path w="939516" h="610908">
                  <a:moveTo>
                    <a:pt x="0" y="610908"/>
                  </a:moveTo>
                  <a:lnTo>
                    <a:pt x="85410" y="373332"/>
                  </a:lnTo>
                  <a:lnTo>
                    <a:pt x="170821" y="93333"/>
                  </a:lnTo>
                  <a:lnTo>
                    <a:pt x="256231" y="50909"/>
                  </a:lnTo>
                  <a:lnTo>
                    <a:pt x="341642" y="101818"/>
                  </a:lnTo>
                  <a:lnTo>
                    <a:pt x="427053" y="84848"/>
                  </a:lnTo>
                  <a:lnTo>
                    <a:pt x="512463" y="67878"/>
                  </a:lnTo>
                  <a:lnTo>
                    <a:pt x="597874" y="50909"/>
                  </a:lnTo>
                  <a:lnTo>
                    <a:pt x="683284" y="42424"/>
                  </a:lnTo>
                  <a:lnTo>
                    <a:pt x="768695" y="25454"/>
                  </a:lnTo>
                  <a:lnTo>
                    <a:pt x="854106" y="8484"/>
                  </a:lnTo>
                  <a:lnTo>
                    <a:pt x="939516" y="0"/>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2307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831676"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917087"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087908"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515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22" name="tx122"/>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3" name="tx123"/>
            <p:cNvSpPr/>
            <p:nvPr/>
          </p:nvSpPr>
          <p:spPr>
            <a:xfrm>
              <a:off x="2624645"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4" name="tx124"/>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73222"/>
              <a:ext cx="2135265" cy="424241"/>
            </a:xfrm>
            <a:custGeom>
              <a:avLst/>
              <a:pathLst>
                <a:path w="2135265" h="424241">
                  <a:moveTo>
                    <a:pt x="0" y="424241"/>
                  </a:moveTo>
                  <a:lnTo>
                    <a:pt x="85410" y="407272"/>
                  </a:lnTo>
                  <a:lnTo>
                    <a:pt x="170821" y="381817"/>
                  </a:lnTo>
                  <a:lnTo>
                    <a:pt x="256231" y="364847"/>
                  </a:lnTo>
                  <a:lnTo>
                    <a:pt x="341642" y="339393"/>
                  </a:lnTo>
                  <a:lnTo>
                    <a:pt x="427053" y="322423"/>
                  </a:lnTo>
                  <a:lnTo>
                    <a:pt x="512463" y="271514"/>
                  </a:lnTo>
                  <a:lnTo>
                    <a:pt x="597874" y="229090"/>
                  </a:lnTo>
                  <a:lnTo>
                    <a:pt x="683284" y="169696"/>
                  </a:lnTo>
                  <a:lnTo>
                    <a:pt x="768695" y="127272"/>
                  </a:lnTo>
                  <a:lnTo>
                    <a:pt x="854106" y="110302"/>
                  </a:lnTo>
                  <a:lnTo>
                    <a:pt x="939516" y="84848"/>
                  </a:lnTo>
                  <a:lnTo>
                    <a:pt x="1024927" y="76363"/>
                  </a:lnTo>
                  <a:lnTo>
                    <a:pt x="1110337" y="59393"/>
                  </a:lnTo>
                  <a:lnTo>
                    <a:pt x="1195748" y="8484"/>
                  </a:lnTo>
                  <a:lnTo>
                    <a:pt x="1281159" y="25454"/>
                  </a:lnTo>
                  <a:lnTo>
                    <a:pt x="1366569" y="33939"/>
                  </a:lnTo>
                  <a:lnTo>
                    <a:pt x="1451980" y="8484"/>
                  </a:lnTo>
                  <a:lnTo>
                    <a:pt x="1537390" y="42424"/>
                  </a:lnTo>
                  <a:lnTo>
                    <a:pt x="1622801" y="33939"/>
                  </a:lnTo>
                  <a:lnTo>
                    <a:pt x="1708212" y="25454"/>
                  </a:lnTo>
                  <a:lnTo>
                    <a:pt x="1793622" y="16969"/>
                  </a:lnTo>
                  <a:lnTo>
                    <a:pt x="1879033" y="0"/>
                  </a:lnTo>
                  <a:lnTo>
                    <a:pt x="1964443" y="16969"/>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430115"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51552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7966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tx171"/>
            <p:cNvSpPr/>
            <p:nvPr/>
          </p:nvSpPr>
          <p:spPr>
            <a:xfrm>
              <a:off x="3698362"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72" name="tx172"/>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3" name="tx173"/>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4" name="tx174"/>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377672"/>
              <a:ext cx="2135265" cy="407272"/>
            </a:xfrm>
            <a:custGeom>
              <a:avLst/>
              <a:pathLst>
                <a:path w="2135265" h="407272">
                  <a:moveTo>
                    <a:pt x="0" y="407272"/>
                  </a:moveTo>
                  <a:lnTo>
                    <a:pt x="85410" y="390302"/>
                  </a:lnTo>
                  <a:lnTo>
                    <a:pt x="170821" y="373332"/>
                  </a:lnTo>
                  <a:lnTo>
                    <a:pt x="256231" y="356363"/>
                  </a:lnTo>
                  <a:lnTo>
                    <a:pt x="341642" y="339393"/>
                  </a:lnTo>
                  <a:lnTo>
                    <a:pt x="427053" y="322423"/>
                  </a:lnTo>
                  <a:lnTo>
                    <a:pt x="512463" y="271514"/>
                  </a:lnTo>
                  <a:lnTo>
                    <a:pt x="597874" y="212120"/>
                  </a:lnTo>
                  <a:lnTo>
                    <a:pt x="683284" y="161211"/>
                  </a:lnTo>
                  <a:lnTo>
                    <a:pt x="768695" y="135757"/>
                  </a:lnTo>
                  <a:lnTo>
                    <a:pt x="854106" y="152727"/>
                  </a:lnTo>
                  <a:lnTo>
                    <a:pt x="939516" y="135757"/>
                  </a:lnTo>
                  <a:lnTo>
                    <a:pt x="1024927" y="84848"/>
                  </a:lnTo>
                  <a:lnTo>
                    <a:pt x="1110337" y="42424"/>
                  </a:lnTo>
                  <a:lnTo>
                    <a:pt x="1195748" y="42424"/>
                  </a:lnTo>
                  <a:lnTo>
                    <a:pt x="1281159" y="0"/>
                  </a:lnTo>
                  <a:lnTo>
                    <a:pt x="1366569" y="76363"/>
                  </a:lnTo>
                  <a:lnTo>
                    <a:pt x="1451980" y="25454"/>
                  </a:lnTo>
                  <a:lnTo>
                    <a:pt x="1537390" y="67878"/>
                  </a:lnTo>
                  <a:lnTo>
                    <a:pt x="1622801" y="50909"/>
                  </a:lnTo>
                  <a:lnTo>
                    <a:pt x="1708212" y="50909"/>
                  </a:lnTo>
                  <a:lnTo>
                    <a:pt x="1793622" y="42424"/>
                  </a:lnTo>
                  <a:lnTo>
                    <a:pt x="1879033" y="169696"/>
                  </a:lnTo>
                  <a:lnTo>
                    <a:pt x="1964443" y="42424"/>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515526"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85716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625864"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1127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796685"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967506"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tx221"/>
            <p:cNvSpPr/>
            <p:nvPr/>
          </p:nvSpPr>
          <p:spPr>
            <a:xfrm>
              <a:off x="3698362" y="36926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22" name="tx222"/>
            <p:cNvSpPr/>
            <p:nvPr/>
          </p:nvSpPr>
          <p:spPr>
            <a:xfrm>
              <a:off x="601811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3" name="tx223"/>
            <p:cNvSpPr/>
            <p:nvPr/>
          </p:nvSpPr>
          <p:spPr>
            <a:xfrm>
              <a:off x="5418832"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4" name="tx224"/>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5" name="pl225"/>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3850292" y="4697273"/>
              <a:ext cx="2135265" cy="627877"/>
            </a:xfrm>
            <a:custGeom>
              <a:avLst/>
              <a:pathLst>
                <a:path w="2135265" h="627877">
                  <a:moveTo>
                    <a:pt x="0" y="627877"/>
                  </a:moveTo>
                  <a:lnTo>
                    <a:pt x="85410" y="585453"/>
                  </a:lnTo>
                  <a:lnTo>
                    <a:pt x="170821" y="534544"/>
                  </a:lnTo>
                  <a:lnTo>
                    <a:pt x="256231" y="492120"/>
                  </a:lnTo>
                  <a:lnTo>
                    <a:pt x="341642" y="441211"/>
                  </a:lnTo>
                  <a:lnTo>
                    <a:pt x="427053" y="398787"/>
                  </a:lnTo>
                  <a:lnTo>
                    <a:pt x="512463" y="441211"/>
                  </a:lnTo>
                  <a:lnTo>
                    <a:pt x="597874" y="441211"/>
                  </a:lnTo>
                  <a:lnTo>
                    <a:pt x="683284" y="313938"/>
                  </a:lnTo>
                  <a:lnTo>
                    <a:pt x="768695" y="144242"/>
                  </a:lnTo>
                  <a:lnTo>
                    <a:pt x="854106" y="169696"/>
                  </a:lnTo>
                  <a:lnTo>
                    <a:pt x="939516" y="271514"/>
                  </a:lnTo>
                  <a:lnTo>
                    <a:pt x="1024927" y="93333"/>
                  </a:lnTo>
                  <a:lnTo>
                    <a:pt x="1110337" y="76363"/>
                  </a:lnTo>
                  <a:lnTo>
                    <a:pt x="1195748" y="42424"/>
                  </a:lnTo>
                  <a:lnTo>
                    <a:pt x="1281159" y="0"/>
                  </a:lnTo>
                  <a:lnTo>
                    <a:pt x="1366569" y="67878"/>
                  </a:lnTo>
                  <a:lnTo>
                    <a:pt x="1451980" y="16969"/>
                  </a:lnTo>
                  <a:lnTo>
                    <a:pt x="1537390" y="50909"/>
                  </a:lnTo>
                  <a:lnTo>
                    <a:pt x="1622801" y="8484"/>
                  </a:lnTo>
                  <a:lnTo>
                    <a:pt x="1708212" y="144242"/>
                  </a:lnTo>
                  <a:lnTo>
                    <a:pt x="1793622" y="33939"/>
                  </a:lnTo>
                  <a:lnTo>
                    <a:pt x="1879033" y="33939"/>
                  </a:lnTo>
                  <a:lnTo>
                    <a:pt x="1964443" y="33939"/>
                  </a:lnTo>
                  <a:lnTo>
                    <a:pt x="2049854" y="25454"/>
                  </a:lnTo>
                  <a:lnTo>
                    <a:pt x="2135265" y="16969"/>
                  </a:lnTo>
                </a:path>
              </a:pathLst>
            </a:custGeom>
            <a:ln w="27101" cap="flat">
              <a:solidFill>
                <a:srgbClr val="1CABE2">
                  <a:alpha val="100000"/>
                </a:srgbClr>
              </a:solidFill>
              <a:prstDash val="solid"/>
              <a:round/>
            </a:ln>
          </p:spPr>
          <p:txBody>
            <a:bodyPr/>
            <a:lstStyle/>
            <a:p/>
          </p:txBody>
        </p:sp>
        <p:sp>
          <p:nvSpPr>
            <p:cNvPr id="245" name="pt245"/>
            <p:cNvSpPr/>
            <p:nvPr/>
          </p:nvSpPr>
          <p:spPr>
            <a:xfrm>
              <a:off x="3832241" y="530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3917652" y="526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03062" y="521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088473"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173883"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259294"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344705"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430115"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515526"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600936"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686347"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4771758"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485716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942579"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027989"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13400"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19881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284221"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369632"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455042"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540453"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625864"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711274"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79668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882095" y="47046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596750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3698362" y="52328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272" name="tx272"/>
            <p:cNvSpPr/>
            <p:nvPr/>
          </p:nvSpPr>
          <p:spPr>
            <a:xfrm>
              <a:off x="6018113"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3" name="tx273"/>
            <p:cNvSpPr/>
            <p:nvPr/>
          </p:nvSpPr>
          <p:spPr>
            <a:xfrm>
              <a:off x="5418832"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4" name="tx274"/>
            <p:cNvSpPr/>
            <p:nvPr/>
          </p:nvSpPr>
          <p:spPr>
            <a:xfrm>
              <a:off x="5845885"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5" name="pl27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2049586"/>
              <a:ext cx="2135265" cy="449696"/>
            </a:xfrm>
            <a:custGeom>
              <a:avLst/>
              <a:pathLst>
                <a:path w="2135265" h="449696">
                  <a:moveTo>
                    <a:pt x="0" y="449696"/>
                  </a:moveTo>
                  <a:lnTo>
                    <a:pt x="85410" y="432726"/>
                  </a:lnTo>
                  <a:lnTo>
                    <a:pt x="170821" y="407272"/>
                  </a:lnTo>
                  <a:lnTo>
                    <a:pt x="256231" y="390302"/>
                  </a:lnTo>
                  <a:lnTo>
                    <a:pt x="341642" y="373332"/>
                  </a:lnTo>
                  <a:lnTo>
                    <a:pt x="427053" y="356363"/>
                  </a:lnTo>
                  <a:lnTo>
                    <a:pt x="512463" y="296969"/>
                  </a:lnTo>
                  <a:lnTo>
                    <a:pt x="597874" y="246060"/>
                  </a:lnTo>
                  <a:lnTo>
                    <a:pt x="683284" y="169696"/>
                  </a:lnTo>
                  <a:lnTo>
                    <a:pt x="768695" y="135757"/>
                  </a:lnTo>
                  <a:lnTo>
                    <a:pt x="854106" y="144242"/>
                  </a:lnTo>
                  <a:lnTo>
                    <a:pt x="939516" y="101818"/>
                  </a:lnTo>
                  <a:lnTo>
                    <a:pt x="1024927" y="118787"/>
                  </a:lnTo>
                  <a:lnTo>
                    <a:pt x="1110337" y="101818"/>
                  </a:lnTo>
                  <a:lnTo>
                    <a:pt x="1195748" y="42424"/>
                  </a:lnTo>
                  <a:lnTo>
                    <a:pt x="1281159" y="25454"/>
                  </a:lnTo>
                  <a:lnTo>
                    <a:pt x="1366569" y="59393"/>
                  </a:lnTo>
                  <a:lnTo>
                    <a:pt x="1451980" y="16969"/>
                  </a:lnTo>
                  <a:lnTo>
                    <a:pt x="1537390" y="67878"/>
                  </a:lnTo>
                  <a:lnTo>
                    <a:pt x="1622801" y="50909"/>
                  </a:lnTo>
                  <a:lnTo>
                    <a:pt x="1708212" y="50909"/>
                  </a:lnTo>
                  <a:lnTo>
                    <a:pt x="1793622" y="42424"/>
                  </a:lnTo>
                  <a:lnTo>
                    <a:pt x="1879033" y="25454"/>
                  </a:lnTo>
                  <a:lnTo>
                    <a:pt x="1964443" y="16969"/>
                  </a:lnTo>
                  <a:lnTo>
                    <a:pt x="2049854" y="8484"/>
                  </a:lnTo>
                  <a:lnTo>
                    <a:pt x="2135265" y="0"/>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24812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23285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224302"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309713"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48053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65135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334640"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42005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505461"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76169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tx321"/>
            <p:cNvSpPr/>
            <p:nvPr/>
          </p:nvSpPr>
          <p:spPr>
            <a:xfrm>
              <a:off x="6492549" y="24069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322" name="tx322"/>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23" name="tx323"/>
            <p:cNvSpPr/>
            <p:nvPr/>
          </p:nvSpPr>
          <p:spPr>
            <a:xfrm>
              <a:off x="8213020"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24" name="tx324"/>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25" name="pl32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840227" y="3420096"/>
              <a:ext cx="939516" cy="653332"/>
            </a:xfrm>
            <a:custGeom>
              <a:avLst/>
              <a:pathLst>
                <a:path w="939516" h="653332">
                  <a:moveTo>
                    <a:pt x="0" y="653332"/>
                  </a:moveTo>
                  <a:lnTo>
                    <a:pt x="85410" y="543029"/>
                  </a:lnTo>
                  <a:lnTo>
                    <a:pt x="170821" y="415756"/>
                  </a:lnTo>
                  <a:lnTo>
                    <a:pt x="256231" y="288484"/>
                  </a:lnTo>
                  <a:lnTo>
                    <a:pt x="341642" y="271514"/>
                  </a:lnTo>
                  <a:lnTo>
                    <a:pt x="427053" y="186666"/>
                  </a:lnTo>
                  <a:lnTo>
                    <a:pt x="512463" y="169696"/>
                  </a:lnTo>
                  <a:lnTo>
                    <a:pt x="597874" y="118787"/>
                  </a:lnTo>
                  <a:lnTo>
                    <a:pt x="683284" y="322423"/>
                  </a:lnTo>
                  <a:lnTo>
                    <a:pt x="768695" y="101818"/>
                  </a:lnTo>
                  <a:lnTo>
                    <a:pt x="854106" y="25454"/>
                  </a:lnTo>
                  <a:lnTo>
                    <a:pt x="939516" y="0"/>
                  </a:lnTo>
                </a:path>
              </a:pathLst>
            </a:custGeom>
            <a:ln w="27101" cap="flat">
              <a:solidFill>
                <a:srgbClr val="1CABE2">
                  <a:alpha val="100000"/>
                </a:srgbClr>
              </a:solidFill>
              <a:prstDash val="solid"/>
              <a:round/>
            </a:ln>
          </p:spPr>
          <p:txBody>
            <a:bodyPr/>
            <a:lstStyle/>
            <a:p/>
          </p:txBody>
        </p:sp>
        <p:sp>
          <p:nvSpPr>
            <p:cNvPr id="345" name="pt345"/>
            <p:cNvSpPr/>
            <p:nvPr/>
          </p:nvSpPr>
          <p:spPr>
            <a:xfrm>
              <a:off x="7822177"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907587"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992998"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07840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16381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249230"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334640"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2" name="pt352"/>
            <p:cNvSpPr/>
            <p:nvPr/>
          </p:nvSpPr>
          <p:spPr>
            <a:xfrm>
              <a:off x="8420051"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pt353"/>
            <p:cNvSpPr/>
            <p:nvPr/>
          </p:nvSpPr>
          <p:spPr>
            <a:xfrm>
              <a:off x="8505461"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pt354"/>
            <p:cNvSpPr/>
            <p:nvPr/>
          </p:nvSpPr>
          <p:spPr>
            <a:xfrm>
              <a:off x="8590872"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676283"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pt356"/>
            <p:cNvSpPr/>
            <p:nvPr/>
          </p:nvSpPr>
          <p:spPr>
            <a:xfrm>
              <a:off x="876169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7764262"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358" name="tx358"/>
            <p:cNvSpPr/>
            <p:nvPr/>
          </p:nvSpPr>
          <p:spPr>
            <a:xfrm>
              <a:off x="8812300"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59" name="tx359"/>
            <p:cNvSpPr/>
            <p:nvPr/>
          </p:nvSpPr>
          <p:spPr>
            <a:xfrm>
              <a:off x="8213020"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60" name="tx360"/>
            <p:cNvSpPr/>
            <p:nvPr/>
          </p:nvSpPr>
          <p:spPr>
            <a:xfrm>
              <a:off x="8640073"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61" name="tx36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2" name="tx36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3" name="tx36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4" name="tx36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5" name="tx36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6" name="tx36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7" name="tx36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8" name="tx36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9" name="tx36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0" name="tx37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1" name="tx37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2" name="tx37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3" name="tx37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4" name="tx37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5" name="tx37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6" name="tx37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7" name="tx37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8" name="tx37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9" name="tx37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0" name="tx38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1" name="tx38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2" name="tx38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3" name="tx38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4" name="tx38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5" name="tx38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6" name="tx38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7" name="tx38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8" name="tx38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9" name="tx38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0" name="tx39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7" name="tx39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8" name="tx39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9" name="tx39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0" name="tx40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1" name="tx40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2" name="tx40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3" name="tx40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4" name="tx40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5" name="tx40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6" name="tx40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7" name="tx40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8" name="tx40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9" name="pt40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0" name="pt41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1" name="tx41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2" name="tx41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3" name="tx413"/>
            <p:cNvSpPr/>
            <p:nvPr/>
          </p:nvSpPr>
          <p:spPr>
            <a:xfrm>
              <a:off x="2257458" y="1330710"/>
              <a:ext cx="5320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Niger, 2000-2025</a:t>
              </a:r>
            </a:p>
          </p:txBody>
        </p:sp>
        <p:sp>
          <p:nvSpPr>
            <p:cNvPr id="414" name="tx41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15" name="tx415"/>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(80 %), suivi du MCV1 et du YFV (82 %).
Par rapport à 2019, la couverture vaccinale de sept vaccins a augmenté (BCG, DTP1, DTP3, IPV1, MCV1, MCV2 et ROTAC) et celle d’un vaccin a diminué (YFV).
Par rapport à 2024, la couverture vaccinale d’un vaccin a diminué (BCG), celle d’un vaccin est restée stable (DTP1) et celle de six vaccins a augmenté (DTP3, IPV1, MCV1, MCV2, ROTAC et YFV).</a:t>
            </a:r>
          </a:p>
        </p:txBody>
      </p:sp>
      <p:sp>
        <p:nvSpPr>
          <p:cNvPr id="4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Niger affichait le taux de couverture le plus faible pour le vaccin MCV2 (80 %), tandis que la plupart des autres vaccins de routine se situaient entre 82 et 95 % ; 7 antigènes ont connu une hausse depuis 2019, et 6 antigènes depuis 2024.</a:t>
            </a:r>
          </a:p>
        </p:txBody>
      </p:sp>
      <p:grpSp xmlns:pic="http://schemas.openxmlformats.org/drawingml/2006/picture">
        <p:nvGrpSpPr>
          <p:cNvPr id="418" name=""/>
          <p:cNvGrpSpPr/>
          <p:nvPr/>
        </p:nvGrpSpPr>
        <p:grpSpPr>
          <a:xfrm>
            <a:off x="292608" y="1097280"/>
            <a:ext cx="8595360" cy="28575"/>
            <a:chOff x="292608" y="1097280"/>
            <a:chExt cx="8595360" cy="28575"/>
          </a:xfrm>
        </p:grpSpPr>
        <p:sp>
          <p:nvSpPr>
            <p:cNvPr id="4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2514829"/>
            </a:xfrm>
            <a:custGeom>
              <a:avLst/>
              <a:pathLst>
                <a:path w="6518190" h="2514829">
                  <a:moveTo>
                    <a:pt x="0" y="2514829"/>
                  </a:moveTo>
                  <a:lnTo>
                    <a:pt x="260727" y="2419930"/>
                  </a:lnTo>
                  <a:lnTo>
                    <a:pt x="521455" y="2277581"/>
                  </a:lnTo>
                  <a:lnTo>
                    <a:pt x="782182" y="2182682"/>
                  </a:lnTo>
                  <a:lnTo>
                    <a:pt x="1042910" y="2087782"/>
                  </a:lnTo>
                  <a:lnTo>
                    <a:pt x="1303638" y="1992883"/>
                  </a:lnTo>
                  <a:lnTo>
                    <a:pt x="1564365" y="1660736"/>
                  </a:lnTo>
                  <a:lnTo>
                    <a:pt x="1825093" y="1376038"/>
                  </a:lnTo>
                  <a:lnTo>
                    <a:pt x="2085820" y="948992"/>
                  </a:lnTo>
                  <a:lnTo>
                    <a:pt x="2346548" y="759193"/>
                  </a:lnTo>
                  <a:lnTo>
                    <a:pt x="2607276" y="806643"/>
                  </a:lnTo>
                  <a:lnTo>
                    <a:pt x="2868003" y="569395"/>
                  </a:lnTo>
                  <a:lnTo>
                    <a:pt x="3128731" y="664294"/>
                  </a:lnTo>
                  <a:lnTo>
                    <a:pt x="3389458" y="569395"/>
                  </a:lnTo>
                  <a:lnTo>
                    <a:pt x="3650186" y="237248"/>
                  </a:lnTo>
                  <a:lnTo>
                    <a:pt x="3910914" y="142348"/>
                  </a:lnTo>
                  <a:lnTo>
                    <a:pt x="4171641" y="332147"/>
                  </a:lnTo>
                  <a:lnTo>
                    <a:pt x="4432369" y="94899"/>
                  </a:lnTo>
                  <a:lnTo>
                    <a:pt x="4693096" y="379596"/>
                  </a:lnTo>
                  <a:lnTo>
                    <a:pt x="4953824" y="284697"/>
                  </a:lnTo>
                  <a:lnTo>
                    <a:pt x="5214552" y="284697"/>
                  </a:lnTo>
                  <a:lnTo>
                    <a:pt x="5475279" y="237248"/>
                  </a:lnTo>
                  <a:lnTo>
                    <a:pt x="5736007" y="142348"/>
                  </a:lnTo>
                  <a:lnTo>
                    <a:pt x="5996734" y="94899"/>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481803" y="1500194"/>
              <a:ext cx="4171641" cy="806643"/>
            </a:xfrm>
            <a:custGeom>
              <a:avLst/>
              <a:pathLst>
                <a:path w="4171641" h="806643">
                  <a:moveTo>
                    <a:pt x="0" y="759193"/>
                  </a:moveTo>
                  <a:lnTo>
                    <a:pt x="260727" y="806643"/>
                  </a:lnTo>
                  <a:lnTo>
                    <a:pt x="521455" y="569395"/>
                  </a:lnTo>
                  <a:lnTo>
                    <a:pt x="782182" y="664294"/>
                  </a:lnTo>
                  <a:lnTo>
                    <a:pt x="1042910" y="569395"/>
                  </a:lnTo>
                  <a:lnTo>
                    <a:pt x="1303638" y="237248"/>
                  </a:lnTo>
                  <a:lnTo>
                    <a:pt x="1564365" y="142348"/>
                  </a:lnTo>
                  <a:lnTo>
                    <a:pt x="1825093" y="332147"/>
                  </a:lnTo>
                  <a:lnTo>
                    <a:pt x="2085820" y="94899"/>
                  </a:lnTo>
                  <a:lnTo>
                    <a:pt x="2346548" y="379596"/>
                  </a:lnTo>
                  <a:lnTo>
                    <a:pt x="2607276" y="284697"/>
                  </a:lnTo>
                  <a:lnTo>
                    <a:pt x="2868003" y="284697"/>
                  </a:lnTo>
                  <a:lnTo>
                    <a:pt x="3128731" y="237248"/>
                  </a:lnTo>
                  <a:lnTo>
                    <a:pt x="3389458" y="142348"/>
                  </a:lnTo>
                  <a:lnTo>
                    <a:pt x="3650186" y="94899"/>
                  </a:lnTo>
                  <a:lnTo>
                    <a:pt x="3910914" y="47449"/>
                  </a:lnTo>
                  <a:lnTo>
                    <a:pt x="4171641" y="0"/>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00194"/>
              <a:ext cx="4171641" cy="806643"/>
            </a:xfrm>
            <a:custGeom>
              <a:avLst/>
              <a:pathLst>
                <a:path w="4171641" h="806643">
                  <a:moveTo>
                    <a:pt x="0" y="759193"/>
                  </a:moveTo>
                  <a:lnTo>
                    <a:pt x="260727" y="806643"/>
                  </a:lnTo>
                  <a:lnTo>
                    <a:pt x="521455" y="569395"/>
                  </a:lnTo>
                  <a:lnTo>
                    <a:pt x="782182" y="664294"/>
                  </a:lnTo>
                  <a:lnTo>
                    <a:pt x="1042910" y="569395"/>
                  </a:lnTo>
                  <a:lnTo>
                    <a:pt x="1303638" y="237248"/>
                  </a:lnTo>
                  <a:lnTo>
                    <a:pt x="1564365" y="142348"/>
                  </a:lnTo>
                  <a:lnTo>
                    <a:pt x="1825093" y="332147"/>
                  </a:lnTo>
                  <a:lnTo>
                    <a:pt x="2085820" y="94899"/>
                  </a:lnTo>
                  <a:lnTo>
                    <a:pt x="2346548" y="379596"/>
                  </a:lnTo>
                  <a:lnTo>
                    <a:pt x="2607276" y="284697"/>
                  </a:lnTo>
                  <a:lnTo>
                    <a:pt x="2868003" y="284697"/>
                  </a:lnTo>
                  <a:lnTo>
                    <a:pt x="3128731" y="237248"/>
                  </a:lnTo>
                  <a:lnTo>
                    <a:pt x="3389458" y="142348"/>
                  </a:lnTo>
                  <a:lnTo>
                    <a:pt x="3650186" y="94899"/>
                  </a:lnTo>
                  <a:lnTo>
                    <a:pt x="3910914" y="47449"/>
                  </a:lnTo>
                  <a:lnTo>
                    <a:pt x="4171641"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500194"/>
              <a:ext cx="2607276" cy="2846976"/>
            </a:xfrm>
            <a:custGeom>
              <a:avLst/>
              <a:pathLst>
                <a:path w="2607276" h="2846976">
                  <a:moveTo>
                    <a:pt x="0" y="2846976"/>
                  </a:moveTo>
                  <a:lnTo>
                    <a:pt x="260727" y="616844"/>
                  </a:lnTo>
                  <a:lnTo>
                    <a:pt x="521455" y="94899"/>
                  </a:lnTo>
                  <a:lnTo>
                    <a:pt x="782182" y="379596"/>
                  </a:lnTo>
                  <a:lnTo>
                    <a:pt x="1042910" y="284697"/>
                  </a:lnTo>
                  <a:lnTo>
                    <a:pt x="1303638" y="284697"/>
                  </a:lnTo>
                  <a:lnTo>
                    <a:pt x="1564365" y="237248"/>
                  </a:lnTo>
                  <a:lnTo>
                    <a:pt x="1825093" y="142348"/>
                  </a:lnTo>
                  <a:lnTo>
                    <a:pt x="2085820" y="94899"/>
                  </a:lnTo>
                  <a:lnTo>
                    <a:pt x="2346548" y="4744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871262" y="1689993"/>
              <a:ext cx="782182" cy="474496"/>
            </a:xfrm>
            <a:custGeom>
              <a:avLst/>
              <a:pathLst>
                <a:path w="782182" h="474496">
                  <a:moveTo>
                    <a:pt x="0" y="474496"/>
                  </a:moveTo>
                  <a:lnTo>
                    <a:pt x="260727" y="47449"/>
                  </a:lnTo>
                  <a:lnTo>
                    <a:pt x="521455" y="0"/>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1595093"/>
              <a:ext cx="6518190" cy="2277581"/>
            </a:xfrm>
            <a:custGeom>
              <a:avLst/>
              <a:pathLst>
                <a:path w="6518190" h="2277581">
                  <a:moveTo>
                    <a:pt x="0" y="2277581"/>
                  </a:moveTo>
                  <a:lnTo>
                    <a:pt x="260727" y="2182682"/>
                  </a:lnTo>
                  <a:lnTo>
                    <a:pt x="521455" y="2087782"/>
                  </a:lnTo>
                  <a:lnTo>
                    <a:pt x="782182" y="1992883"/>
                  </a:lnTo>
                  <a:lnTo>
                    <a:pt x="1042910" y="1897984"/>
                  </a:lnTo>
                  <a:lnTo>
                    <a:pt x="1303638" y="1803085"/>
                  </a:lnTo>
                  <a:lnTo>
                    <a:pt x="1564365" y="1518387"/>
                  </a:lnTo>
                  <a:lnTo>
                    <a:pt x="1825093" y="1186240"/>
                  </a:lnTo>
                  <a:lnTo>
                    <a:pt x="2085820" y="901542"/>
                  </a:lnTo>
                  <a:lnTo>
                    <a:pt x="2346548" y="759193"/>
                  </a:lnTo>
                  <a:lnTo>
                    <a:pt x="2607276" y="854093"/>
                  </a:lnTo>
                  <a:lnTo>
                    <a:pt x="2868003" y="759193"/>
                  </a:lnTo>
                  <a:lnTo>
                    <a:pt x="3128731" y="474496"/>
                  </a:lnTo>
                  <a:lnTo>
                    <a:pt x="3389458" y="237248"/>
                  </a:lnTo>
                  <a:lnTo>
                    <a:pt x="3650186" y="237248"/>
                  </a:lnTo>
                  <a:lnTo>
                    <a:pt x="3910914" y="0"/>
                  </a:lnTo>
                  <a:lnTo>
                    <a:pt x="4171641" y="427046"/>
                  </a:lnTo>
                  <a:lnTo>
                    <a:pt x="4432369" y="142348"/>
                  </a:lnTo>
                  <a:lnTo>
                    <a:pt x="4693096" y="379596"/>
                  </a:lnTo>
                  <a:lnTo>
                    <a:pt x="4953824" y="284697"/>
                  </a:lnTo>
                  <a:lnTo>
                    <a:pt x="5214552" y="284697"/>
                  </a:lnTo>
                  <a:lnTo>
                    <a:pt x="5475279" y="237248"/>
                  </a:lnTo>
                  <a:lnTo>
                    <a:pt x="5736007" y="948992"/>
                  </a:lnTo>
                  <a:lnTo>
                    <a:pt x="5996734" y="237248"/>
                  </a:lnTo>
                  <a:lnTo>
                    <a:pt x="6257462" y="189798"/>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4785441" y="1832341"/>
              <a:ext cx="2868003" cy="3653620"/>
            </a:xfrm>
            <a:custGeom>
              <a:avLst/>
              <a:pathLst>
                <a:path w="2868003" h="3653620">
                  <a:moveTo>
                    <a:pt x="0" y="3653620"/>
                  </a:moveTo>
                  <a:lnTo>
                    <a:pt x="260727" y="3036775"/>
                  </a:lnTo>
                  <a:lnTo>
                    <a:pt x="521455" y="2325030"/>
                  </a:lnTo>
                  <a:lnTo>
                    <a:pt x="782182" y="1613286"/>
                  </a:lnTo>
                  <a:lnTo>
                    <a:pt x="1042910" y="1518387"/>
                  </a:lnTo>
                  <a:lnTo>
                    <a:pt x="1303638" y="1043891"/>
                  </a:lnTo>
                  <a:lnTo>
                    <a:pt x="1564365" y="948992"/>
                  </a:lnTo>
                  <a:lnTo>
                    <a:pt x="1825093" y="664294"/>
                  </a:lnTo>
                  <a:lnTo>
                    <a:pt x="2085820" y="1803085"/>
                  </a:lnTo>
                  <a:lnTo>
                    <a:pt x="2346548" y="569395"/>
                  </a:lnTo>
                  <a:lnTo>
                    <a:pt x="2607276" y="142348"/>
                  </a:lnTo>
                  <a:lnTo>
                    <a:pt x="2868003" y="0"/>
                  </a:lnTo>
                </a:path>
              </a:pathLst>
            </a:custGeom>
            <a:ln w="27101" cap="flat">
              <a:solidFill>
                <a:srgbClr val="FFC20E">
                  <a:alpha val="100000"/>
                </a:srgbClr>
              </a:solidFill>
              <a:prstDash val="solid"/>
              <a:round/>
            </a:ln>
          </p:spPr>
          <p:txBody>
            <a:bodyPr/>
            <a:lstStyle/>
            <a:p/>
          </p:txBody>
        </p:sp>
        <p:sp>
          <p:nvSpPr>
            <p:cNvPr id="45" name="pl45"/>
            <p:cNvSpPr/>
            <p:nvPr/>
          </p:nvSpPr>
          <p:spPr>
            <a:xfrm>
              <a:off x="4785441" y="1500194"/>
              <a:ext cx="2868003" cy="3511271"/>
            </a:xfrm>
            <a:custGeom>
              <a:avLst/>
              <a:pathLst>
                <a:path w="2868003" h="3511271">
                  <a:moveTo>
                    <a:pt x="0" y="3511271"/>
                  </a:moveTo>
                  <a:lnTo>
                    <a:pt x="260727" y="1803085"/>
                  </a:lnTo>
                  <a:lnTo>
                    <a:pt x="521455" y="521945"/>
                  </a:lnTo>
                  <a:lnTo>
                    <a:pt x="782182" y="94899"/>
                  </a:lnTo>
                  <a:lnTo>
                    <a:pt x="1042910" y="379596"/>
                  </a:lnTo>
                  <a:lnTo>
                    <a:pt x="1303638" y="284697"/>
                  </a:lnTo>
                  <a:lnTo>
                    <a:pt x="1564365" y="284697"/>
                  </a:lnTo>
                  <a:lnTo>
                    <a:pt x="1825093" y="237248"/>
                  </a:lnTo>
                  <a:lnTo>
                    <a:pt x="2085820" y="142348"/>
                  </a:lnTo>
                  <a:lnTo>
                    <a:pt x="2346548" y="94899"/>
                  </a:lnTo>
                  <a:lnTo>
                    <a:pt x="2607276" y="47449"/>
                  </a:lnTo>
                  <a:lnTo>
                    <a:pt x="286800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310396"/>
              <a:ext cx="2868003" cy="3416372"/>
            </a:xfrm>
            <a:custGeom>
              <a:avLst/>
              <a:pathLst>
                <a:path w="2868003" h="3416372">
                  <a:moveTo>
                    <a:pt x="0" y="3416372"/>
                  </a:moveTo>
                  <a:lnTo>
                    <a:pt x="260727" y="2087782"/>
                  </a:lnTo>
                  <a:lnTo>
                    <a:pt x="521455" y="521945"/>
                  </a:lnTo>
                  <a:lnTo>
                    <a:pt x="782182" y="284697"/>
                  </a:lnTo>
                  <a:lnTo>
                    <a:pt x="1042910" y="569395"/>
                  </a:lnTo>
                  <a:lnTo>
                    <a:pt x="1303638" y="474496"/>
                  </a:lnTo>
                  <a:lnTo>
                    <a:pt x="1564365" y="379596"/>
                  </a:lnTo>
                  <a:lnTo>
                    <a:pt x="1825093" y="284697"/>
                  </a:lnTo>
                  <a:lnTo>
                    <a:pt x="2085820" y="237248"/>
                  </a:lnTo>
                  <a:lnTo>
                    <a:pt x="2346548" y="142348"/>
                  </a:lnTo>
                  <a:lnTo>
                    <a:pt x="2607276" y="47449"/>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7665364" y="806857"/>
              <a:ext cx="687410" cy="494956"/>
            </a:xfrm>
            <a:custGeom>
              <a:avLst/>
              <a:pathLst>
                <a:path w="687410" h="494956">
                  <a:moveTo>
                    <a:pt x="687410" y="0"/>
                  </a:moveTo>
                  <a:lnTo>
                    <a:pt x="0" y="494956"/>
                  </a:lnTo>
                </a:path>
              </a:pathLst>
            </a:custGeom>
          </p:spPr>
          <p:txBody>
            <a:bodyPr/>
            <a:lstStyle/>
            <a:p/>
          </p:txBody>
        </p:sp>
        <p:sp>
          <p:nvSpPr>
            <p:cNvPr id="48" name="pl48"/>
            <p:cNvSpPr/>
            <p:nvPr/>
          </p:nvSpPr>
          <p:spPr>
            <a:xfrm>
              <a:off x="7671294" y="1502225"/>
              <a:ext cx="711650" cy="80968"/>
            </a:xfrm>
            <a:custGeom>
              <a:avLst/>
              <a:pathLst>
                <a:path w="711650" h="80968">
                  <a:moveTo>
                    <a:pt x="711650" y="80968"/>
                  </a:moveTo>
                  <a:lnTo>
                    <a:pt x="0" y="0"/>
                  </a:lnTo>
                </a:path>
              </a:pathLst>
            </a:custGeom>
          </p:spPr>
          <p:txBody>
            <a:bodyPr/>
            <a:lstStyle/>
            <a:p/>
          </p:txBody>
        </p:sp>
        <p:sp>
          <p:nvSpPr>
            <p:cNvPr id="49" name="pl49"/>
            <p:cNvSpPr/>
            <p:nvPr/>
          </p:nvSpPr>
          <p:spPr>
            <a:xfrm>
              <a:off x="7666190" y="1071060"/>
              <a:ext cx="662393" cy="421033"/>
            </a:xfrm>
            <a:custGeom>
              <a:avLst/>
              <a:pathLst>
                <a:path w="662393" h="421033">
                  <a:moveTo>
                    <a:pt x="662393" y="0"/>
                  </a:moveTo>
                  <a:lnTo>
                    <a:pt x="0" y="421033"/>
                  </a:lnTo>
                </a:path>
              </a:pathLst>
            </a:custGeom>
          </p:spPr>
          <p:txBody>
            <a:bodyPr/>
            <a:lstStyle/>
            <a:p/>
          </p:txBody>
        </p:sp>
        <p:sp>
          <p:nvSpPr>
            <p:cNvPr id="50" name="pl50"/>
            <p:cNvSpPr/>
            <p:nvPr/>
          </p:nvSpPr>
          <p:spPr>
            <a:xfrm>
              <a:off x="7664933" y="1509004"/>
              <a:ext cx="772161" cy="592188"/>
            </a:xfrm>
            <a:custGeom>
              <a:avLst/>
              <a:pathLst>
                <a:path w="772161" h="592188">
                  <a:moveTo>
                    <a:pt x="772161" y="592188"/>
                  </a:moveTo>
                  <a:lnTo>
                    <a:pt x="0" y="0"/>
                  </a:lnTo>
                </a:path>
              </a:pathLst>
            </a:custGeom>
          </p:spPr>
          <p:txBody>
            <a:bodyPr/>
            <a:lstStyle/>
            <a:p/>
          </p:txBody>
        </p:sp>
        <p:sp>
          <p:nvSpPr>
            <p:cNvPr id="51" name="pl51"/>
            <p:cNvSpPr/>
            <p:nvPr/>
          </p:nvSpPr>
          <p:spPr>
            <a:xfrm>
              <a:off x="7670544" y="1328609"/>
              <a:ext cx="754482" cy="167782"/>
            </a:xfrm>
            <a:custGeom>
              <a:avLst/>
              <a:pathLst>
                <a:path w="754482" h="167782">
                  <a:moveTo>
                    <a:pt x="754482" y="0"/>
                  </a:moveTo>
                  <a:lnTo>
                    <a:pt x="0" y="167782"/>
                  </a:lnTo>
                </a:path>
              </a:pathLst>
            </a:custGeom>
          </p:spPr>
          <p:txBody>
            <a:bodyPr/>
            <a:lstStyle/>
            <a:p/>
          </p:txBody>
        </p:sp>
        <p:sp>
          <p:nvSpPr>
            <p:cNvPr id="52" name="pl52"/>
            <p:cNvSpPr/>
            <p:nvPr/>
          </p:nvSpPr>
          <p:spPr>
            <a:xfrm>
              <a:off x="7668059" y="1506939"/>
              <a:ext cx="714886" cy="329947"/>
            </a:xfrm>
            <a:custGeom>
              <a:avLst/>
              <a:pathLst>
                <a:path w="714886" h="329947">
                  <a:moveTo>
                    <a:pt x="714886" y="329947"/>
                  </a:moveTo>
                  <a:lnTo>
                    <a:pt x="0" y="0"/>
                  </a:lnTo>
                </a:path>
              </a:pathLst>
            </a:custGeom>
          </p:spPr>
          <p:txBody>
            <a:bodyPr/>
            <a:lstStyle/>
            <a:p/>
          </p:txBody>
        </p:sp>
        <p:sp>
          <p:nvSpPr>
            <p:cNvPr id="53" name="pl53"/>
            <p:cNvSpPr/>
            <p:nvPr/>
          </p:nvSpPr>
          <p:spPr>
            <a:xfrm>
              <a:off x="7663862" y="1699313"/>
              <a:ext cx="743167" cy="664948"/>
            </a:xfrm>
            <a:custGeom>
              <a:avLst/>
              <a:pathLst>
                <a:path w="743167" h="664948">
                  <a:moveTo>
                    <a:pt x="743167" y="664948"/>
                  </a:moveTo>
                  <a:lnTo>
                    <a:pt x="0" y="0"/>
                  </a:lnTo>
                </a:path>
              </a:pathLst>
            </a:custGeom>
          </p:spPr>
          <p:txBody>
            <a:bodyPr/>
            <a:lstStyle/>
            <a:p/>
          </p:txBody>
        </p:sp>
        <p:sp>
          <p:nvSpPr>
            <p:cNvPr id="54" name="pl54"/>
            <p:cNvSpPr/>
            <p:nvPr/>
          </p:nvSpPr>
          <p:spPr>
            <a:xfrm>
              <a:off x="7661521" y="1747636"/>
              <a:ext cx="697340" cy="880240"/>
            </a:xfrm>
            <a:custGeom>
              <a:avLst/>
              <a:pathLst>
                <a:path w="697340" h="880240">
                  <a:moveTo>
                    <a:pt x="697340" y="880240"/>
                  </a:moveTo>
                  <a:lnTo>
                    <a:pt x="0" y="0"/>
                  </a:lnTo>
                </a:path>
              </a:pathLst>
            </a:custGeom>
          </p:spPr>
          <p:txBody>
            <a:bodyPr/>
            <a:lstStyle/>
            <a:p/>
          </p:txBody>
        </p:sp>
        <p:sp>
          <p:nvSpPr>
            <p:cNvPr id="55" name="pl55"/>
            <p:cNvSpPr/>
            <p:nvPr/>
          </p:nvSpPr>
          <p:spPr>
            <a:xfrm>
              <a:off x="7660451" y="1842842"/>
              <a:ext cx="698409" cy="1046723"/>
            </a:xfrm>
            <a:custGeom>
              <a:avLst/>
              <a:pathLst>
                <a:path w="698409" h="1046723">
                  <a:moveTo>
                    <a:pt x="698409" y="1046723"/>
                  </a:moveTo>
                  <a:lnTo>
                    <a:pt x="0" y="0"/>
                  </a:lnTo>
                </a:path>
              </a:pathLst>
            </a:custGeom>
          </p:spPr>
          <p:txBody>
            <a:bodyPr/>
            <a:lstStyle/>
            <a:p/>
          </p:txBody>
        </p:sp>
        <p:sp>
          <p:nvSpPr>
            <p:cNvPr id="56" name="pg56"/>
            <p:cNvSpPr/>
            <p:nvPr/>
          </p:nvSpPr>
          <p:spPr>
            <a:xfrm>
              <a:off x="8284194" y="7146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7" name="tx57"/>
            <p:cNvSpPr/>
            <p:nvPr/>
          </p:nvSpPr>
          <p:spPr>
            <a:xfrm>
              <a:off x="8307054" y="75614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91%</a:t>
              </a:r>
            </a:p>
          </p:txBody>
        </p:sp>
        <p:sp>
          <p:nvSpPr>
            <p:cNvPr id="58" name="pg58"/>
            <p:cNvSpPr/>
            <p:nvPr/>
          </p:nvSpPr>
          <p:spPr>
            <a:xfrm>
              <a:off x="8314365" y="15000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5416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0" name="pg60"/>
            <p:cNvSpPr/>
            <p:nvPr/>
          </p:nvSpPr>
          <p:spPr>
            <a:xfrm>
              <a:off x="8260004" y="97855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00140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2" name="pg62"/>
            <p:cNvSpPr/>
            <p:nvPr/>
          </p:nvSpPr>
          <p:spPr>
            <a:xfrm>
              <a:off x="8368515" y="20235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20651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4" name="pg64"/>
            <p:cNvSpPr/>
            <p:nvPr/>
          </p:nvSpPr>
          <p:spPr>
            <a:xfrm>
              <a:off x="8356446" y="12404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79306" y="128196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87%</a:t>
              </a:r>
            </a:p>
          </p:txBody>
        </p:sp>
        <p:sp>
          <p:nvSpPr>
            <p:cNvPr id="66" name="pg66"/>
            <p:cNvSpPr/>
            <p:nvPr/>
          </p:nvSpPr>
          <p:spPr>
            <a:xfrm>
              <a:off x="8314365" y="17592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37225" y="180075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87%</a:t>
              </a:r>
            </a:p>
          </p:txBody>
        </p:sp>
        <p:sp>
          <p:nvSpPr>
            <p:cNvPr id="68" name="pg68"/>
            <p:cNvSpPr/>
            <p:nvPr/>
          </p:nvSpPr>
          <p:spPr>
            <a:xfrm>
              <a:off x="8338449" y="228666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232820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83%</a:t>
              </a:r>
            </a:p>
          </p:txBody>
        </p:sp>
        <p:sp>
          <p:nvSpPr>
            <p:cNvPr id="70" name="pg70"/>
            <p:cNvSpPr/>
            <p:nvPr/>
          </p:nvSpPr>
          <p:spPr>
            <a:xfrm>
              <a:off x="8290281" y="25496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25912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72" name="pg72"/>
            <p:cNvSpPr/>
            <p:nvPr/>
          </p:nvSpPr>
          <p:spPr>
            <a:xfrm>
              <a:off x="8290281" y="28107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522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429161" y="401416"/>
              <a:ext cx="29732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Niger,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8 vaccins (série complète).
En 2025, le MCV2 affichait la couverture la plus faible de tous les vaccins (80 %), suivi du MCV1 (82 %).
La couverture vaccinale de 7 vaccins a augmenté (DTP3, HEPB3, HIB3, IPV1, MCV1, MCV2 et ROTAC) par rapport à leur couverture respective en 2019.
La couverture vaccinale de 7 vaccins a augmenté (DTP3, HEPB3, HIB3, IPV1, MCV1, MCV2 et ROTAC) et celle d’un vaccin est restée inchangée (IPVC)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5140" y="887626"/>
              <a:ext cx="1813764" cy="0"/>
            </a:xfrm>
            <a:custGeom>
              <a:avLst/>
              <a:pathLst>
                <a:path w="1813764" h="0">
                  <a:moveTo>
                    <a:pt x="0" y="0"/>
                  </a:moveTo>
                  <a:lnTo>
                    <a:pt x="1305910" y="0"/>
                  </a:lnTo>
                  <a:lnTo>
                    <a:pt x="1668663" y="0"/>
                  </a:lnTo>
                  <a:lnTo>
                    <a:pt x="1668663" y="0"/>
                  </a:lnTo>
                  <a:lnTo>
                    <a:pt x="1741214" y="0"/>
                  </a:lnTo>
                  <a:lnTo>
                    <a:pt x="1813764" y="0"/>
                  </a:lnTo>
                  <a:lnTo>
                    <a:pt x="1813764" y="0"/>
                  </a:lnTo>
                </a:path>
              </a:pathLst>
            </a:custGeom>
            <a:ln w="116535" cap="flat">
              <a:solidFill>
                <a:srgbClr val="E8E8E8">
                  <a:alpha val="100000"/>
                </a:srgbClr>
              </a:solidFill>
              <a:prstDash val="solid"/>
              <a:round/>
            </a:ln>
          </p:spPr>
          <p:txBody>
            <a:bodyPr/>
            <a:lstStyle/>
            <a:p/>
          </p:txBody>
        </p:sp>
        <p:sp>
          <p:nvSpPr>
            <p:cNvPr id="22" name="pl22"/>
            <p:cNvSpPr/>
            <p:nvPr/>
          </p:nvSpPr>
          <p:spPr>
            <a:xfrm>
              <a:off x="8131253" y="1266641"/>
              <a:ext cx="290202" cy="0"/>
            </a:xfrm>
            <a:custGeom>
              <a:avLst/>
              <a:pathLst>
                <a:path w="290202" h="0">
                  <a:moveTo>
                    <a:pt x="0" y="0"/>
                  </a:moveTo>
                  <a:lnTo>
                    <a:pt x="72550" y="0"/>
                  </a:lnTo>
                  <a:lnTo>
                    <a:pt x="145101" y="0"/>
                  </a:lnTo>
                  <a:lnTo>
                    <a:pt x="145101" y="0"/>
                  </a:lnTo>
                  <a:lnTo>
                    <a:pt x="217651" y="0"/>
                  </a:lnTo>
                  <a:lnTo>
                    <a:pt x="217651" y="0"/>
                  </a:lnTo>
                  <a:lnTo>
                    <a:pt x="290202" y="0"/>
                  </a:lnTo>
                </a:path>
              </a:pathLst>
            </a:custGeom>
            <a:ln w="116535" cap="flat">
              <a:solidFill>
                <a:srgbClr val="E8E8E8">
                  <a:alpha val="100000"/>
                </a:srgbClr>
              </a:solidFill>
              <a:prstDash val="solid"/>
              <a:round/>
            </a:ln>
          </p:spPr>
          <p:txBody>
            <a:bodyPr/>
            <a:lstStyle/>
            <a:p/>
          </p:txBody>
        </p:sp>
        <p:sp>
          <p:nvSpPr>
            <p:cNvPr id="23" name="pl23"/>
            <p:cNvSpPr/>
            <p:nvPr/>
          </p:nvSpPr>
          <p:spPr>
            <a:xfrm>
              <a:off x="7333196" y="1645655"/>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4" name="pl24"/>
            <p:cNvSpPr/>
            <p:nvPr/>
          </p:nvSpPr>
          <p:spPr>
            <a:xfrm>
              <a:off x="7333196" y="2024670"/>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5" name="pl25"/>
            <p:cNvSpPr/>
            <p:nvPr/>
          </p:nvSpPr>
          <p:spPr>
            <a:xfrm>
              <a:off x="7333196" y="2403685"/>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6" name="pl26"/>
            <p:cNvSpPr/>
            <p:nvPr/>
          </p:nvSpPr>
          <p:spPr>
            <a:xfrm>
              <a:off x="7333196" y="2782699"/>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7" name="pl27"/>
            <p:cNvSpPr/>
            <p:nvPr/>
          </p:nvSpPr>
          <p:spPr>
            <a:xfrm>
              <a:off x="6172387" y="3161714"/>
              <a:ext cx="1233360" cy="0"/>
            </a:xfrm>
            <a:custGeom>
              <a:avLst/>
              <a:pathLst>
                <a:path w="1233360" h="0">
                  <a:moveTo>
                    <a:pt x="0" y="0"/>
                  </a:moveTo>
                  <a:lnTo>
                    <a:pt x="1015708" y="0"/>
                  </a:lnTo>
                  <a:lnTo>
                    <a:pt x="1015708" y="0"/>
                  </a:lnTo>
                  <a:lnTo>
                    <a:pt x="1088258" y="0"/>
                  </a:lnTo>
                  <a:lnTo>
                    <a:pt x="1088258" y="0"/>
                  </a:lnTo>
                  <a:lnTo>
                    <a:pt x="1160809" y="0"/>
                  </a:lnTo>
                  <a:lnTo>
                    <a:pt x="1233360" y="0"/>
                  </a:lnTo>
                </a:path>
              </a:pathLst>
            </a:custGeom>
            <a:ln w="116535" cap="flat">
              <a:solidFill>
                <a:srgbClr val="E8E8E8">
                  <a:alpha val="100000"/>
                </a:srgbClr>
              </a:solidFill>
              <a:prstDash val="solid"/>
              <a:round/>
            </a:ln>
          </p:spPr>
          <p:txBody>
            <a:bodyPr/>
            <a:lstStyle/>
            <a:p/>
          </p:txBody>
        </p:sp>
        <p:sp>
          <p:nvSpPr>
            <p:cNvPr id="28" name="pl28"/>
            <p:cNvSpPr/>
            <p:nvPr/>
          </p:nvSpPr>
          <p:spPr>
            <a:xfrm>
              <a:off x="4503723" y="3540728"/>
              <a:ext cx="2756922" cy="0"/>
            </a:xfrm>
            <a:custGeom>
              <a:avLst/>
              <a:pathLst>
                <a:path w="2756922" h="0">
                  <a:moveTo>
                    <a:pt x="0" y="0"/>
                  </a:moveTo>
                  <a:lnTo>
                    <a:pt x="1160809" y="0"/>
                  </a:lnTo>
                  <a:lnTo>
                    <a:pt x="1305910" y="0"/>
                  </a:lnTo>
                  <a:lnTo>
                    <a:pt x="1741214" y="0"/>
                  </a:lnTo>
                  <a:lnTo>
                    <a:pt x="1886315" y="0"/>
                  </a:lnTo>
                  <a:lnTo>
                    <a:pt x="2539270" y="0"/>
                  </a:lnTo>
                  <a:lnTo>
                    <a:pt x="2756922" y="0"/>
                  </a:lnTo>
                </a:path>
              </a:pathLst>
            </a:custGeom>
            <a:ln w="116535" cap="flat">
              <a:solidFill>
                <a:srgbClr val="E8E8E8">
                  <a:alpha val="100000"/>
                </a:srgbClr>
              </a:solidFill>
              <a:prstDash val="solid"/>
              <a:round/>
            </a:ln>
          </p:spPr>
          <p:txBody>
            <a:bodyPr/>
            <a:lstStyle/>
            <a:p/>
          </p:txBody>
        </p:sp>
        <p:sp>
          <p:nvSpPr>
            <p:cNvPr id="29" name="pl29"/>
            <p:cNvSpPr/>
            <p:nvPr/>
          </p:nvSpPr>
          <p:spPr>
            <a:xfrm>
              <a:off x="7260646" y="3919743"/>
              <a:ext cx="290202" cy="0"/>
            </a:xfrm>
            <a:custGeom>
              <a:avLst/>
              <a:pathLst>
                <a:path w="290202" h="0">
                  <a:moveTo>
                    <a:pt x="0" y="0"/>
                  </a:moveTo>
                  <a:lnTo>
                    <a:pt x="72550" y="0"/>
                  </a:lnTo>
                  <a:lnTo>
                    <a:pt x="72550" y="0"/>
                  </a:lnTo>
                  <a:lnTo>
                    <a:pt x="72550" y="0"/>
                  </a:lnTo>
                  <a:lnTo>
                    <a:pt x="145101" y="0"/>
                  </a:lnTo>
                  <a:lnTo>
                    <a:pt x="145101" y="0"/>
                  </a:lnTo>
                  <a:lnTo>
                    <a:pt x="290202" y="0"/>
                  </a:lnTo>
                </a:path>
              </a:pathLst>
            </a:custGeom>
            <a:ln w="116535" cap="flat">
              <a:solidFill>
                <a:srgbClr val="E8E8E8">
                  <a:alpha val="100000"/>
                </a:srgbClr>
              </a:solidFill>
              <a:prstDash val="solid"/>
              <a:round/>
            </a:ln>
          </p:spPr>
          <p:txBody>
            <a:bodyPr/>
            <a:lstStyle/>
            <a:p/>
          </p:txBody>
        </p:sp>
        <p:sp>
          <p:nvSpPr>
            <p:cNvPr id="30" name="pl30"/>
            <p:cNvSpPr/>
            <p:nvPr/>
          </p:nvSpPr>
          <p:spPr>
            <a:xfrm>
              <a:off x="7333196" y="4298757"/>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31" name="pl31"/>
            <p:cNvSpPr/>
            <p:nvPr/>
          </p:nvSpPr>
          <p:spPr>
            <a:xfrm>
              <a:off x="7333196" y="4677772"/>
              <a:ext cx="725505" cy="0"/>
            </a:xfrm>
            <a:custGeom>
              <a:avLst/>
              <a:pathLst>
                <a:path w="725505" h="0">
                  <a:moveTo>
                    <a:pt x="0" y="0"/>
                  </a:moveTo>
                  <a:lnTo>
                    <a:pt x="145101" y="0"/>
                  </a:lnTo>
                  <a:lnTo>
                    <a:pt x="290202" y="0"/>
                  </a:lnTo>
                  <a:lnTo>
                    <a:pt x="362752" y="0"/>
                  </a:lnTo>
                  <a:lnTo>
                    <a:pt x="507854" y="0"/>
                  </a:lnTo>
                  <a:lnTo>
                    <a:pt x="652955" y="0"/>
                  </a:lnTo>
                  <a:lnTo>
                    <a:pt x="725505" y="0"/>
                  </a:lnTo>
                </a:path>
              </a:pathLst>
            </a:custGeom>
            <a:ln w="116535" cap="flat">
              <a:solidFill>
                <a:srgbClr val="E8E8E8">
                  <a:alpha val="100000"/>
                </a:srgbClr>
              </a:solidFill>
              <a:prstDash val="solid"/>
              <a:round/>
            </a:ln>
          </p:spPr>
          <p:txBody>
            <a:bodyPr/>
            <a:lstStyle/>
            <a:p/>
          </p:txBody>
        </p:sp>
        <p:sp>
          <p:nvSpPr>
            <p:cNvPr id="32" name="pl32"/>
            <p:cNvSpPr/>
            <p:nvPr/>
          </p:nvSpPr>
          <p:spPr>
            <a:xfrm>
              <a:off x="6317488" y="5056787"/>
              <a:ext cx="1160809" cy="0"/>
            </a:xfrm>
            <a:custGeom>
              <a:avLst/>
              <a:pathLst>
                <a:path w="1160809" h="0">
                  <a:moveTo>
                    <a:pt x="0" y="0"/>
                  </a:moveTo>
                  <a:lnTo>
                    <a:pt x="943157" y="0"/>
                  </a:lnTo>
                  <a:lnTo>
                    <a:pt x="943157" y="0"/>
                  </a:lnTo>
                  <a:lnTo>
                    <a:pt x="943157" y="0"/>
                  </a:lnTo>
                  <a:lnTo>
                    <a:pt x="1015708" y="0"/>
                  </a:lnTo>
                  <a:lnTo>
                    <a:pt x="1088258" y="0"/>
                  </a:lnTo>
                  <a:lnTo>
                    <a:pt x="1160809" y="0"/>
                  </a:lnTo>
                </a:path>
              </a:pathLst>
            </a:custGeom>
            <a:ln w="116535" cap="flat">
              <a:solidFill>
                <a:srgbClr val="E8E8E8">
                  <a:alpha val="100000"/>
                </a:srgbClr>
              </a:solidFill>
              <a:prstDash val="solid"/>
              <a:round/>
            </a:ln>
          </p:spPr>
          <p:txBody>
            <a:bodyPr/>
            <a:lstStyle/>
            <a:p/>
          </p:txBody>
        </p:sp>
        <p:sp>
          <p:nvSpPr>
            <p:cNvPr id="33" name="pt33"/>
            <p:cNvSpPr/>
            <p:nvPr/>
          </p:nvSpPr>
          <p:spPr>
            <a:xfrm>
              <a:off x="653064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185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993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993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365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2675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930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18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695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18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440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440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286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286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0124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144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640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286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286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0124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188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144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640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286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286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124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188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144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640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286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286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124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63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188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144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640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8359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8359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561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678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561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286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124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6600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0513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4043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49922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855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3849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561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463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124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561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124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124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463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188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144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640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286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737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144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365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8165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4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737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31298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286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0124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7237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10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782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6848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613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613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042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31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0573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7042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31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0573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042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6331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0573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042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318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0573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2532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042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429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0176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022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19787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27042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27042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3429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27042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63318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0573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27042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92338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9593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4155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7042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3429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101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5632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72514"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50810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6916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093845" y="398022"/>
              <a:ext cx="32706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Niger, 2019-2025</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(92 %) et 2024 (95 %). En 2025, ce taux est resté inchangé par rapport à 2024 (95 %) et était supérieur à celui de 2019. Entre 2019 et 2025, la couverture vaccinale contre le DTP1 a atteint son niveau le plus bas en 2019 (92 %).
En 2024, un vaccin présentait un taux de couverture inférieur à celui de 2019.
En 2025, un vaccin présentait un taux de couverture inférieur à celui de 2019.
En 2025, un vaccin présentait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25522"/>
              <a:ext cx="6481656" cy="1624052"/>
            </a:xfrm>
            <a:custGeom>
              <a:avLst/>
              <a:pathLst>
                <a:path w="6481656" h="1624052">
                  <a:moveTo>
                    <a:pt x="0" y="1624052"/>
                  </a:moveTo>
                  <a:lnTo>
                    <a:pt x="259266" y="1562767"/>
                  </a:lnTo>
                  <a:lnTo>
                    <a:pt x="518532" y="1470840"/>
                  </a:lnTo>
                  <a:lnTo>
                    <a:pt x="777798" y="1409555"/>
                  </a:lnTo>
                  <a:lnTo>
                    <a:pt x="1037065" y="1348270"/>
                  </a:lnTo>
                  <a:lnTo>
                    <a:pt x="1296331" y="1286985"/>
                  </a:lnTo>
                  <a:lnTo>
                    <a:pt x="1555597" y="1072487"/>
                  </a:lnTo>
                  <a:lnTo>
                    <a:pt x="1814863" y="888632"/>
                  </a:lnTo>
                  <a:lnTo>
                    <a:pt x="2074130" y="612850"/>
                  </a:lnTo>
                  <a:lnTo>
                    <a:pt x="2333396" y="490280"/>
                  </a:lnTo>
                  <a:lnTo>
                    <a:pt x="2592662" y="520922"/>
                  </a:lnTo>
                  <a:lnTo>
                    <a:pt x="2851928" y="367710"/>
                  </a:lnTo>
                  <a:lnTo>
                    <a:pt x="3111195" y="428995"/>
                  </a:lnTo>
                  <a:lnTo>
                    <a:pt x="3370461" y="367710"/>
                  </a:lnTo>
                  <a:lnTo>
                    <a:pt x="3629727" y="153212"/>
                  </a:lnTo>
                  <a:lnTo>
                    <a:pt x="3888994" y="91927"/>
                  </a:lnTo>
                  <a:lnTo>
                    <a:pt x="4148260" y="214497"/>
                  </a:lnTo>
                  <a:lnTo>
                    <a:pt x="4407526" y="61285"/>
                  </a:lnTo>
                  <a:lnTo>
                    <a:pt x="4666792" y="245140"/>
                  </a:lnTo>
                  <a:lnTo>
                    <a:pt x="4926059" y="183855"/>
                  </a:lnTo>
                  <a:lnTo>
                    <a:pt x="5185325" y="183855"/>
                  </a:lnTo>
                  <a:lnTo>
                    <a:pt x="5444591" y="153212"/>
                  </a:lnTo>
                  <a:lnTo>
                    <a:pt x="5703857" y="91927"/>
                  </a:lnTo>
                  <a:lnTo>
                    <a:pt x="5963124" y="61285"/>
                  </a:lnTo>
                  <a:lnTo>
                    <a:pt x="6222390" y="30642"/>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5068747" y="2540019"/>
              <a:ext cx="2851928" cy="2359473"/>
            </a:xfrm>
            <a:custGeom>
              <a:avLst/>
              <a:pathLst>
                <a:path w="2851928" h="2359473">
                  <a:moveTo>
                    <a:pt x="0" y="2359473"/>
                  </a:moveTo>
                  <a:lnTo>
                    <a:pt x="259266" y="1961120"/>
                  </a:lnTo>
                  <a:lnTo>
                    <a:pt x="518532" y="1501482"/>
                  </a:lnTo>
                  <a:lnTo>
                    <a:pt x="777798" y="1041845"/>
                  </a:lnTo>
                  <a:lnTo>
                    <a:pt x="1037065" y="980560"/>
                  </a:lnTo>
                  <a:lnTo>
                    <a:pt x="1296331" y="674135"/>
                  </a:lnTo>
                  <a:lnTo>
                    <a:pt x="1555597" y="612850"/>
                  </a:lnTo>
                  <a:lnTo>
                    <a:pt x="1814863" y="428995"/>
                  </a:lnTo>
                  <a:lnTo>
                    <a:pt x="2074130" y="1164415"/>
                  </a:lnTo>
                  <a:lnTo>
                    <a:pt x="2333396" y="367710"/>
                  </a:lnTo>
                  <a:lnTo>
                    <a:pt x="2592662" y="91927"/>
                  </a:lnTo>
                  <a:lnTo>
                    <a:pt x="2851928" y="0"/>
                  </a:lnTo>
                </a:path>
              </a:pathLst>
            </a:custGeom>
            <a:ln w="27101" cap="flat">
              <a:solidFill>
                <a:srgbClr val="00BA38">
                  <a:alpha val="100000"/>
                </a:srgbClr>
              </a:solidFill>
              <a:prstDash val="solid"/>
              <a:round/>
            </a:ln>
          </p:spPr>
          <p:txBody>
            <a:bodyPr/>
            <a:lstStyle/>
            <a:p/>
          </p:txBody>
        </p:sp>
        <p:sp>
          <p:nvSpPr>
            <p:cNvPr id="29" name="pl29"/>
            <p:cNvSpPr/>
            <p:nvPr/>
          </p:nvSpPr>
          <p:spPr>
            <a:xfrm>
              <a:off x="5068747" y="2325522"/>
              <a:ext cx="2851928" cy="2267545"/>
            </a:xfrm>
            <a:custGeom>
              <a:avLst/>
              <a:pathLst>
                <a:path w="2851928" h="2267545">
                  <a:moveTo>
                    <a:pt x="0" y="2267545"/>
                  </a:moveTo>
                  <a:lnTo>
                    <a:pt x="259266" y="1164415"/>
                  </a:lnTo>
                  <a:lnTo>
                    <a:pt x="518532" y="337067"/>
                  </a:lnTo>
                  <a:lnTo>
                    <a:pt x="777798" y="61285"/>
                  </a:lnTo>
                  <a:lnTo>
                    <a:pt x="1037065" y="245140"/>
                  </a:lnTo>
                  <a:lnTo>
                    <a:pt x="1296331" y="183855"/>
                  </a:lnTo>
                  <a:lnTo>
                    <a:pt x="1555597" y="183855"/>
                  </a:lnTo>
                  <a:lnTo>
                    <a:pt x="1814863" y="153212"/>
                  </a:lnTo>
                  <a:lnTo>
                    <a:pt x="2074130" y="91927"/>
                  </a:lnTo>
                  <a:lnTo>
                    <a:pt x="2333396" y="61285"/>
                  </a:lnTo>
                  <a:lnTo>
                    <a:pt x="2592662" y="30642"/>
                  </a:lnTo>
                  <a:lnTo>
                    <a:pt x="2851928"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871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0164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8714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9111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5030370" y="486111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455469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5036" y="2230239"/>
              <a:ext cx="244906" cy="90005"/>
            </a:xfrm>
            <a:custGeom>
              <a:avLst/>
              <a:pathLst>
                <a:path w="244906" h="90005">
                  <a:moveTo>
                    <a:pt x="244906" y="0"/>
                  </a:moveTo>
                  <a:lnTo>
                    <a:pt x="0" y="90005"/>
                  </a:lnTo>
                </a:path>
              </a:pathLst>
            </a:custGeom>
          </p:spPr>
          <p:txBody>
            <a:bodyPr/>
            <a:lstStyle/>
            <a:p/>
          </p:txBody>
        </p:sp>
        <p:sp>
          <p:nvSpPr>
            <p:cNvPr id="38" name="pl38"/>
            <p:cNvSpPr/>
            <p:nvPr/>
          </p:nvSpPr>
          <p:spPr>
            <a:xfrm>
              <a:off x="7933638" y="2331369"/>
              <a:ext cx="246303" cy="111110"/>
            </a:xfrm>
            <a:custGeom>
              <a:avLst/>
              <a:pathLst>
                <a:path w="246303" h="111110">
                  <a:moveTo>
                    <a:pt x="246303" y="111110"/>
                  </a:moveTo>
                  <a:lnTo>
                    <a:pt x="0" y="0"/>
                  </a:lnTo>
                </a:path>
              </a:pathLst>
            </a:custGeom>
          </p:spPr>
          <p:txBody>
            <a:bodyPr/>
            <a:lstStyle/>
            <a:p/>
          </p:txBody>
        </p:sp>
        <p:sp>
          <p:nvSpPr>
            <p:cNvPr id="39" name="pl39"/>
            <p:cNvSpPr/>
            <p:nvPr/>
          </p:nvSpPr>
          <p:spPr>
            <a:xfrm>
              <a:off x="7930559" y="2546793"/>
              <a:ext cx="249382" cy="170908"/>
            </a:xfrm>
            <a:custGeom>
              <a:avLst/>
              <a:pathLst>
                <a:path w="249382" h="170908">
                  <a:moveTo>
                    <a:pt x="249382" y="170908"/>
                  </a:moveTo>
                  <a:lnTo>
                    <a:pt x="0" y="0"/>
                  </a:lnTo>
                </a:path>
              </a:pathLst>
            </a:custGeom>
          </p:spPr>
          <p:txBody>
            <a:bodyPr/>
            <a:lstStyle/>
            <a:p/>
          </p:txBody>
        </p:sp>
        <p:sp>
          <p:nvSpPr>
            <p:cNvPr id="40" name="pg40"/>
            <p:cNvSpPr/>
            <p:nvPr/>
          </p:nvSpPr>
          <p:spPr>
            <a:xfrm>
              <a:off x="8111362" y="211003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1508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2" name="pg42"/>
            <p:cNvSpPr/>
            <p:nvPr/>
          </p:nvSpPr>
          <p:spPr>
            <a:xfrm>
              <a:off x="8111362" y="23824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4232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87%</a:t>
              </a:r>
            </a:p>
          </p:txBody>
        </p:sp>
        <p:sp>
          <p:nvSpPr>
            <p:cNvPr id="44" name="pg44"/>
            <p:cNvSpPr/>
            <p:nvPr/>
          </p:nvSpPr>
          <p:spPr>
            <a:xfrm>
              <a:off x="8111362" y="26562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6970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6" name="pg46"/>
            <p:cNvSpPr/>
            <p:nvPr/>
          </p:nvSpPr>
          <p:spPr>
            <a:xfrm>
              <a:off x="1142748" y="39326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468" y="397641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34</a:t>
              </a:r>
            </a:p>
          </p:txBody>
        </p:sp>
        <p:sp>
          <p:nvSpPr>
            <p:cNvPr id="48" name="pg48"/>
            <p:cNvSpPr/>
            <p:nvPr/>
          </p:nvSpPr>
          <p:spPr>
            <a:xfrm>
              <a:off x="4842763" y="4866816"/>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888483" y="4910560"/>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a:t>
              </a:r>
            </a:p>
          </p:txBody>
        </p:sp>
        <p:sp>
          <p:nvSpPr>
            <p:cNvPr id="50" name="pg50"/>
            <p:cNvSpPr/>
            <p:nvPr/>
          </p:nvSpPr>
          <p:spPr>
            <a:xfrm>
              <a:off x="4770901" y="45760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816621" y="46198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13</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31254" y="1513317"/>
              <a:ext cx="36157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Niger, 2000-2025</a:t>
              </a:r>
            </a:p>
          </p:txBody>
        </p:sp>
        <p:sp>
          <p:nvSpPr>
            <p:cNvPr id="79" name="tx7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Niger dispose de 3 des 4 vaccins visés par les ODD.
En 2025, le Niger avait atteint une couverture d'au moins 90 % pour aucun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est restée stable à 95 % entre 2024 et 2025.
• La couverture vaccinale contre la DTP3 a augmenté d’un point de pourcentage, passant de 86 % en 2024 à 87 % en 2025.
• On comptait moins de 1 000 enfants supplémentaires n’ayant reçu aucune dose en 2025. Cela laisse 54 000 enfants non vaccinés, exposés aux maladies évitables par la vaccination, et 87 000 autres dont la protection est incomplète.
• Le Niger représentait 1,4 % des enfants n’ayant reçu aucune dose en Afrique de l’Ouest et centrale (WCAR) et 0,4 % des enfants n’ayant reçu aucune dose à l’échelle mondiale.
• La couverture de la première dose de vaccin contre la rougeole (MCV1) a augmenté d’un point de pourcentage, passant de 81 % en 2024 à 82 % en 2025. 195 000 enfants n’ont pas reçu la première dose de vaccin contre la rougeole.
• La couverture vaccinale de la deuxième dose contre la rougeole (MCV2) a augmenté de 3 points de pourcentage, passant de 77 % en 2024 à 80 %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Niger,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Niger.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P7TF5XRZ5TZD-1674051314-8255</_dlc_DocId>
    <_dlc_DocIdUrl xmlns="5ce71423-0d49-4a04-8822-86064e799dcd">
      <Url>https://unicef.sharepoint.com/teams/DAPM-DataComm/_layouts/15/DocIdRedir.aspx?ID=P7TF5XRZ5TZD-1674051314-8255</Url>
      <Description>P7TF5XRZ5TZD-1674051314-8255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D84499F-825B-4042-B748-E6FD767966B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8ee5e144-ac98-400a-9b83-6e4781634f01</vt:lpwstr>
  </property>
</Properties>
</file>