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0d6c9261ce4903b9362b12fba96a365b6af79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121ee01e44d0c9af715bceb1cee22b2731c55f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f48d06e2378c9b4840d55f9d48c5744721a09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32131"/>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32131"/>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32131"/>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32131"/>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12933"/>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12933"/>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12933"/>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12933"/>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12933"/>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12933"/>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12933"/>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1293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1293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074535"/>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3916939"/>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3916939"/>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3916939"/>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3916939"/>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3916939"/>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3916939"/>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3916939"/>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419774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419774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419774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955945"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1266997" y="4478542"/>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3" name="rc133"/>
            <p:cNvSpPr/>
            <p:nvPr/>
          </p:nvSpPr>
          <p:spPr>
            <a:xfrm>
              <a:off x="1578050" y="4478542"/>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4" name="rc134"/>
            <p:cNvSpPr/>
            <p:nvPr/>
          </p:nvSpPr>
          <p:spPr>
            <a:xfrm>
              <a:off x="1889102" y="4478542"/>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5" name="rc135"/>
            <p:cNvSpPr/>
            <p:nvPr/>
          </p:nvSpPr>
          <p:spPr>
            <a:xfrm>
              <a:off x="2200154"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6" name="rc136"/>
            <p:cNvSpPr/>
            <p:nvPr/>
          </p:nvSpPr>
          <p:spPr>
            <a:xfrm>
              <a:off x="2511207" y="4478542"/>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7" name="rc137"/>
            <p:cNvSpPr/>
            <p:nvPr/>
          </p:nvSpPr>
          <p:spPr>
            <a:xfrm>
              <a:off x="2822259"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311" y="4478542"/>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3444364"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3755416"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4066468"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2" name="rc142"/>
            <p:cNvSpPr/>
            <p:nvPr/>
          </p:nvSpPr>
          <p:spPr>
            <a:xfrm>
              <a:off x="4377521"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73"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77"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30"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82"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34"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87" y="4478542"/>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39" y="4478542"/>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1" y="4478542"/>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4478542"/>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5310677" y="4759343"/>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759343"/>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759343"/>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759343"/>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759343"/>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759343"/>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759343"/>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759343"/>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75934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75934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5320945"/>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5310677" y="3355336"/>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30" y="3355336"/>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0" name="rc180"/>
            <p:cNvSpPr/>
            <p:nvPr/>
          </p:nvSpPr>
          <p:spPr>
            <a:xfrm>
              <a:off x="5932782"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3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6554887"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3" name="rc183"/>
            <p:cNvSpPr/>
            <p:nvPr/>
          </p:nvSpPr>
          <p:spPr>
            <a:xfrm>
              <a:off x="6865939"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7176991"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7488044"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7799096"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8110148"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8421201"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8732253"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3636138"/>
              <a:ext cx="311052"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3636138"/>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3636138"/>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3636138"/>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40144"/>
              <a:ext cx="311052"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40144"/>
              <a:ext cx="311052" cy="280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40144"/>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40144"/>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40144"/>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40144"/>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4014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tx228"/>
            <p:cNvSpPr/>
            <p:nvPr/>
          </p:nvSpPr>
          <p:spPr>
            <a:xfrm>
              <a:off x="227429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9" name="tx22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1" name="tx231"/>
            <p:cNvSpPr/>
            <p:nvPr/>
          </p:nvSpPr>
          <p:spPr>
            <a:xfrm>
              <a:off x="320745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2" name="tx232"/>
            <p:cNvSpPr/>
            <p:nvPr/>
          </p:nvSpPr>
          <p:spPr>
            <a:xfrm>
              <a:off x="351850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3" name="tx233"/>
            <p:cNvSpPr/>
            <p:nvPr/>
          </p:nvSpPr>
          <p:spPr>
            <a:xfrm>
              <a:off x="382955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4" name="tx23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5" name="tx235"/>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6" name="tx236"/>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7" name="tx237"/>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8" name="tx238"/>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0" name="tx240"/>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2" name="tx242"/>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75621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4" name="tx244"/>
            <p:cNvSpPr/>
            <p:nvPr/>
          </p:nvSpPr>
          <p:spPr>
            <a:xfrm>
              <a:off x="787323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820538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49534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8" name="tx248"/>
            <p:cNvSpPr/>
            <p:nvPr/>
          </p:nvSpPr>
          <p:spPr>
            <a:xfrm>
              <a:off x="289640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9" name="tx249"/>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0" name="tx250"/>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1" name="tx251"/>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416170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3" name="tx253"/>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4" name="tx254"/>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5" name="tx255"/>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6" name="tx256"/>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571696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1" name="tx261"/>
            <p:cNvSpPr/>
            <p:nvPr/>
          </p:nvSpPr>
          <p:spPr>
            <a:xfrm>
              <a:off x="694008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7251134"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6218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849534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880639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9" name="tx269"/>
            <p:cNvSpPr/>
            <p:nvPr/>
          </p:nvSpPr>
          <p:spPr>
            <a:xfrm>
              <a:off x="385065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0" name="tx27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1" name="tx271"/>
            <p:cNvSpPr/>
            <p:nvPr/>
          </p:nvSpPr>
          <p:spPr>
            <a:xfrm>
              <a:off x="4472757"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2" name="tx272"/>
            <p:cNvSpPr/>
            <p:nvPr/>
          </p:nvSpPr>
          <p:spPr>
            <a:xfrm>
              <a:off x="478380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3" name="tx273"/>
            <p:cNvSpPr/>
            <p:nvPr/>
          </p:nvSpPr>
          <p:spPr>
            <a:xfrm>
              <a:off x="509486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4" name="tx27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9" name="tx279"/>
            <p:cNvSpPr/>
            <p:nvPr/>
          </p:nvSpPr>
          <p:spPr>
            <a:xfrm>
              <a:off x="694008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0" name="tx280"/>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1" name="tx281"/>
            <p:cNvSpPr/>
            <p:nvPr/>
          </p:nvSpPr>
          <p:spPr>
            <a:xfrm>
              <a:off x="756218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2" name="tx282"/>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4" name="tx284"/>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880639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385065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7" name="tx287"/>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8" name="tx288"/>
            <p:cNvSpPr/>
            <p:nvPr/>
          </p:nvSpPr>
          <p:spPr>
            <a:xfrm>
              <a:off x="4472757"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478380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0" name="tx290"/>
            <p:cNvSpPr/>
            <p:nvPr/>
          </p:nvSpPr>
          <p:spPr>
            <a:xfrm>
              <a:off x="509486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2" name="tx292"/>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4" name="tx294"/>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5" name="tx295"/>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6" name="tx296"/>
            <p:cNvSpPr/>
            <p:nvPr/>
          </p:nvSpPr>
          <p:spPr>
            <a:xfrm>
              <a:off x="694008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8" name="tx298"/>
            <p:cNvSpPr/>
            <p:nvPr/>
          </p:nvSpPr>
          <p:spPr>
            <a:xfrm>
              <a:off x="756218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9" name="tx299"/>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849534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880639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385065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4472757"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478380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7" name="tx307"/>
            <p:cNvSpPr/>
            <p:nvPr/>
          </p:nvSpPr>
          <p:spPr>
            <a:xfrm>
              <a:off x="509486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8" name="tx308"/>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2" name="tx312"/>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694008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5" name="tx315"/>
            <p:cNvSpPr/>
            <p:nvPr/>
          </p:nvSpPr>
          <p:spPr>
            <a:xfrm>
              <a:off x="756218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6" name="tx316"/>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849534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6028019"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1" name="tx321"/>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2" name="tx322"/>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3" name="tx323"/>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725113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8806396"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0" name="tx330"/>
            <p:cNvSpPr/>
            <p:nvPr/>
          </p:nvSpPr>
          <p:spPr>
            <a:xfrm>
              <a:off x="7894332"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1" name="tx331"/>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320745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6" name="tx336"/>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7" name="tx337"/>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8" name="tx338"/>
            <p:cNvSpPr/>
            <p:nvPr/>
          </p:nvSpPr>
          <p:spPr>
            <a:xfrm>
              <a:off x="445166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9" name="tx339"/>
            <p:cNvSpPr/>
            <p:nvPr/>
          </p:nvSpPr>
          <p:spPr>
            <a:xfrm>
              <a:off x="478380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4" name="tx344"/>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6650123"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6" name="tx346"/>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7" name="tx347"/>
            <p:cNvSpPr/>
            <p:nvPr/>
          </p:nvSpPr>
          <p:spPr>
            <a:xfrm>
              <a:off x="725113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8" name="tx348"/>
            <p:cNvSpPr/>
            <p:nvPr/>
          </p:nvSpPr>
          <p:spPr>
            <a:xfrm>
              <a:off x="75621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9" name="tx349"/>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0" name="tx350"/>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1" name="tx351"/>
            <p:cNvSpPr/>
            <p:nvPr/>
          </p:nvSpPr>
          <p:spPr>
            <a:xfrm>
              <a:off x="849534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2" name="tx352"/>
            <p:cNvSpPr/>
            <p:nvPr/>
          </p:nvSpPr>
          <p:spPr>
            <a:xfrm>
              <a:off x="880639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3" name="tx353"/>
            <p:cNvSpPr/>
            <p:nvPr/>
          </p:nvSpPr>
          <p:spPr>
            <a:xfrm>
              <a:off x="7251134"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4" name="tx354"/>
            <p:cNvSpPr/>
            <p:nvPr/>
          </p:nvSpPr>
          <p:spPr>
            <a:xfrm>
              <a:off x="7562187"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6" name="tx356"/>
            <p:cNvSpPr/>
            <p:nvPr/>
          </p:nvSpPr>
          <p:spPr>
            <a:xfrm>
              <a:off x="8495344"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7" name="tx357"/>
            <p:cNvSpPr/>
            <p:nvPr/>
          </p:nvSpPr>
          <p:spPr>
            <a:xfrm>
              <a:off x="8806396"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2" name="tx362"/>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8495344"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7" name="tx367"/>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9" name="tx369"/>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2" name="tx372"/>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7" name="tx37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9" name="tx37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7251134"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75621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818429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7" name="tx387"/>
            <p:cNvSpPr/>
            <p:nvPr/>
          </p:nvSpPr>
          <p:spPr>
            <a:xfrm>
              <a:off x="41406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8" name="tx388"/>
            <p:cNvSpPr/>
            <p:nvPr/>
          </p:nvSpPr>
          <p:spPr>
            <a:xfrm>
              <a:off x="478380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9" name="tx389"/>
            <p:cNvSpPr/>
            <p:nvPr/>
          </p:nvSpPr>
          <p:spPr>
            <a:xfrm>
              <a:off x="509486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1" name="tx391"/>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662903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694008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725113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7" name="tx397"/>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8" name="tx398"/>
            <p:cNvSpPr/>
            <p:nvPr/>
          </p:nvSpPr>
          <p:spPr>
            <a:xfrm>
              <a:off x="7873239"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0" name="tx400"/>
            <p:cNvSpPr/>
            <p:nvPr/>
          </p:nvSpPr>
          <p:spPr>
            <a:xfrm>
              <a:off x="849534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3" name="tx403"/>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4" name="tx404"/>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5" name="tx405"/>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6" name="tx406"/>
            <p:cNvSpPr/>
            <p:nvPr/>
          </p:nvSpPr>
          <p:spPr>
            <a:xfrm>
              <a:off x="445166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7" name="tx407"/>
            <p:cNvSpPr/>
            <p:nvPr/>
          </p:nvSpPr>
          <p:spPr>
            <a:xfrm>
              <a:off x="5073768"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8" name="tx40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9" name="tx40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0" name="tx41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1" name="tx411"/>
            <p:cNvSpPr/>
            <p:nvPr/>
          </p:nvSpPr>
          <p:spPr>
            <a:xfrm>
              <a:off x="198433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2" name="tx41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3" name="tx41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4" name="tx414"/>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5" name="tx415"/>
            <p:cNvSpPr/>
            <p:nvPr/>
          </p:nvSpPr>
          <p:spPr>
            <a:xfrm>
              <a:off x="136223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6" name="tx416"/>
            <p:cNvSpPr/>
            <p:nvPr/>
          </p:nvSpPr>
          <p:spPr>
            <a:xfrm>
              <a:off x="167328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7" name="tx417"/>
            <p:cNvSpPr/>
            <p:nvPr/>
          </p:nvSpPr>
          <p:spPr>
            <a:xfrm>
              <a:off x="198433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8" name="tx418"/>
            <p:cNvSpPr/>
            <p:nvPr/>
          </p:nvSpPr>
          <p:spPr>
            <a:xfrm>
              <a:off x="229539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9" name="tx419"/>
            <p:cNvSpPr/>
            <p:nvPr/>
          </p:nvSpPr>
          <p:spPr>
            <a:xfrm>
              <a:off x="2606443" y="26132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0" name="tx420"/>
            <p:cNvSpPr/>
            <p:nvPr/>
          </p:nvSpPr>
          <p:spPr>
            <a:xfrm>
              <a:off x="289640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1" name="tx421"/>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2" name="tx422"/>
            <p:cNvSpPr/>
            <p:nvPr/>
          </p:nvSpPr>
          <p:spPr>
            <a:xfrm>
              <a:off x="5716966"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23" name="tx423"/>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24" name="tx424"/>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5" name="tx425"/>
            <p:cNvSpPr/>
            <p:nvPr/>
          </p:nvSpPr>
          <p:spPr>
            <a:xfrm>
              <a:off x="1673286"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6" name="tx426"/>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27" name="tx427"/>
            <p:cNvSpPr/>
            <p:nvPr/>
          </p:nvSpPr>
          <p:spPr>
            <a:xfrm>
              <a:off x="2295391"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8" name="tx428"/>
            <p:cNvSpPr/>
            <p:nvPr/>
          </p:nvSpPr>
          <p:spPr>
            <a:xfrm>
              <a:off x="2606443"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29" name="tx429"/>
            <p:cNvSpPr/>
            <p:nvPr/>
          </p:nvSpPr>
          <p:spPr>
            <a:xfrm>
              <a:off x="291749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0" name="tx430"/>
            <p:cNvSpPr/>
            <p:nvPr/>
          </p:nvSpPr>
          <p:spPr>
            <a:xfrm>
              <a:off x="5436059" y="48592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1" name="tx43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2" name="tx432"/>
            <p:cNvSpPr/>
            <p:nvPr/>
          </p:nvSpPr>
          <p:spPr>
            <a:xfrm>
              <a:off x="602801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33" name="tx43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4" name="tx43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5" name="tx43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6" name="tx436"/>
            <p:cNvSpPr/>
            <p:nvPr/>
          </p:nvSpPr>
          <p:spPr>
            <a:xfrm>
              <a:off x="7873239"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37" name="tx437"/>
            <p:cNvSpPr/>
            <p:nvPr/>
          </p:nvSpPr>
          <p:spPr>
            <a:xfrm>
              <a:off x="633907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8" name="tx438"/>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39" name="tx43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0" name="tx440"/>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41" name="tx441"/>
            <p:cNvSpPr/>
            <p:nvPr/>
          </p:nvSpPr>
          <p:spPr>
            <a:xfrm>
              <a:off x="5716966"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2" name="tx442"/>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3" name="tx443"/>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44" name="tx444"/>
            <p:cNvSpPr/>
            <p:nvPr/>
          </p:nvSpPr>
          <p:spPr>
            <a:xfrm>
              <a:off x="167328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45" name="tx445"/>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6" name="tx446"/>
            <p:cNvSpPr/>
            <p:nvPr/>
          </p:nvSpPr>
          <p:spPr>
            <a:xfrm>
              <a:off x="2274297"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47" name="tx447"/>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8" name="tx448"/>
            <p:cNvSpPr/>
            <p:nvPr/>
          </p:nvSpPr>
          <p:spPr>
            <a:xfrm>
              <a:off x="289640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49" name="tx449"/>
            <p:cNvSpPr/>
            <p:nvPr/>
          </p:nvSpPr>
          <p:spPr>
            <a:xfrm>
              <a:off x="3207454"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0" name="tx450"/>
            <p:cNvSpPr/>
            <p:nvPr/>
          </p:nvSpPr>
          <p:spPr>
            <a:xfrm>
              <a:off x="3518507"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1" name="tx451"/>
            <p:cNvSpPr/>
            <p:nvPr/>
          </p:nvSpPr>
          <p:spPr>
            <a:xfrm>
              <a:off x="445166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2" name="tx4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3" name="tx4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4" name="tx4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5" name="tx4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6" name="tx4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7" name="tx4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8" name="tx4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9" name="tx4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0" name="tx4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1" name="tx4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2" name="tx4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3" name="tx4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4" name="tx4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5" name="tx4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6" name="tx4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7" name="tx4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8" name="tx4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9" name="tx4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0" name="tx4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1" name="tx4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2" name="tx4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3" name="tx4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4" name="tx4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5" name="tx4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6" name="tx4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7" name="tx4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8" name="tx478"/>
            <p:cNvSpPr/>
            <p:nvPr/>
          </p:nvSpPr>
          <p:spPr>
            <a:xfrm>
              <a:off x="508103" y="539782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79" name="tx479"/>
            <p:cNvSpPr/>
            <p:nvPr/>
          </p:nvSpPr>
          <p:spPr>
            <a:xfrm>
              <a:off x="644856" y="514054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0" name="tx480"/>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1" name="tx48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2" name="tx48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3" name="tx48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4" name="tx484"/>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5" name="tx485"/>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6" name="tx486"/>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7" name="tx487"/>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8" name="tx488"/>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9" name="tx489"/>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0" name="tx49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1" name="tx49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2" name="pic492"/>
            <p:cNvPicPr/>
            <p:nvPr/>
          </p:nvPicPr>
          <p:blipFill>
            <a:blip r:embed="rId2" cstate="print"/>
            <a:stretch>
              <a:fillRect/>
            </a:stretch>
          </p:blipFill>
          <p:spPr>
            <a:xfrm>
              <a:off x="4653227" y="5838594"/>
              <a:ext cx="2160000" cy="219455"/>
            </a:xfrm>
            <a:prstGeom prst="rect">
              <a:avLst/>
            </a:prstGeom>
          </p:spPr>
        </p:pic>
        <p:sp>
          <p:nvSpPr>
            <p:cNvPr id="493" name="pl49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pl50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tx50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6" name="tx50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7" name="tx50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8" name="tx50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9" name="tx50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0" name="tx51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1" name="tx511"/>
            <p:cNvSpPr/>
            <p:nvPr/>
          </p:nvSpPr>
          <p:spPr>
            <a:xfrm>
              <a:off x="924840" y="1332266"/>
              <a:ext cx="272120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Niger, 2000-2025</a:t>
              </a:r>
            </a:p>
          </p:txBody>
        </p:sp>
        <p:sp>
          <p:nvSpPr>
            <p:cNvPr id="512" name="tx51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3" name="tx51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4" name="tx51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13 (15%) vaccines in the schedule achieved coverage of 90% or more. Vaccine coverage ranged from 80% to 95%.
Since 2009, estimates have been made for 8 new vaccines. IPVC is the newest vaccine reported (2022), which achieved 83% coverage in 2025.
In 2025, Niger reported stockouts of vaccines/supplies (BCG, DTP-HepB-IPV, MCV, OPV, and PCV) (more information on slide 8).</a:t>
            </a:r>
          </a:p>
        </p:txBody>
      </p:sp>
      <p:sp>
        <p:nvSpPr>
          <p:cNvPr id="5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one, indicating overall progress in routine immunization performance; two achieved at least 90% coverage.</a:t>
            </a:r>
          </a:p>
        </p:txBody>
      </p:sp>
      <p:grpSp xmlns:pic="http://schemas.openxmlformats.org/drawingml/2006/picture">
        <p:nvGrpSpPr>
          <p:cNvPr id="517" name=""/>
          <p:cNvGrpSpPr/>
          <p:nvPr/>
        </p:nvGrpSpPr>
        <p:grpSpPr>
          <a:xfrm>
            <a:off x="292608" y="1005840"/>
            <a:ext cx="8595360" cy="28575"/>
            <a:chOff x="292608" y="1005840"/>
            <a:chExt cx="8595360" cy="28575"/>
          </a:xfrm>
        </p:grpSpPr>
        <p:sp>
          <p:nvSpPr>
            <p:cNvPr id="5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1995136"/>
            </a:xfrm>
            <a:custGeom>
              <a:avLst/>
              <a:pathLst>
                <a:path w="6481656" h="1995136">
                  <a:moveTo>
                    <a:pt x="0" y="1995136"/>
                  </a:moveTo>
                  <a:lnTo>
                    <a:pt x="259266" y="1915330"/>
                  </a:lnTo>
                  <a:lnTo>
                    <a:pt x="518532" y="1795622"/>
                  </a:lnTo>
                  <a:lnTo>
                    <a:pt x="777798" y="1715817"/>
                  </a:lnTo>
                  <a:lnTo>
                    <a:pt x="1037065" y="1596108"/>
                  </a:lnTo>
                  <a:lnTo>
                    <a:pt x="1296331" y="1516303"/>
                  </a:lnTo>
                  <a:lnTo>
                    <a:pt x="1555597" y="1276887"/>
                  </a:lnTo>
                  <a:lnTo>
                    <a:pt x="1814863" y="1077373"/>
                  </a:lnTo>
                  <a:lnTo>
                    <a:pt x="2074130" y="798054"/>
                  </a:lnTo>
                  <a:lnTo>
                    <a:pt x="2333396" y="598540"/>
                  </a:lnTo>
                  <a:lnTo>
                    <a:pt x="2592662" y="518735"/>
                  </a:lnTo>
                  <a:lnTo>
                    <a:pt x="2851928" y="399027"/>
                  </a:lnTo>
                  <a:lnTo>
                    <a:pt x="3111195" y="359124"/>
                  </a:lnTo>
                  <a:lnTo>
                    <a:pt x="3370461" y="279319"/>
                  </a:lnTo>
                  <a:lnTo>
                    <a:pt x="3629727" y="39902"/>
                  </a:lnTo>
                  <a:lnTo>
                    <a:pt x="3888994" y="119708"/>
                  </a:lnTo>
                  <a:lnTo>
                    <a:pt x="4148260" y="159610"/>
                  </a:lnTo>
                  <a:lnTo>
                    <a:pt x="4407526" y="39902"/>
                  </a:lnTo>
                  <a:lnTo>
                    <a:pt x="4666792" y="199513"/>
                  </a:lnTo>
                  <a:lnTo>
                    <a:pt x="4926059" y="159610"/>
                  </a:lnTo>
                  <a:lnTo>
                    <a:pt x="5185325" y="119708"/>
                  </a:lnTo>
                  <a:lnTo>
                    <a:pt x="5444591" y="79805"/>
                  </a:lnTo>
                  <a:lnTo>
                    <a:pt x="5703857" y="0"/>
                  </a:lnTo>
                  <a:lnTo>
                    <a:pt x="5963124" y="79805"/>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2114844"/>
            </a:xfrm>
            <a:custGeom>
              <a:avLst/>
              <a:pathLst>
                <a:path w="6481656" h="2114844">
                  <a:moveTo>
                    <a:pt x="0" y="2114844"/>
                  </a:moveTo>
                  <a:lnTo>
                    <a:pt x="259266" y="2035038"/>
                  </a:lnTo>
                  <a:lnTo>
                    <a:pt x="518532" y="1915330"/>
                  </a:lnTo>
                  <a:lnTo>
                    <a:pt x="777798" y="1835525"/>
                  </a:lnTo>
                  <a:lnTo>
                    <a:pt x="1037065" y="1755719"/>
                  </a:lnTo>
                  <a:lnTo>
                    <a:pt x="1296331" y="1675914"/>
                  </a:lnTo>
                  <a:lnTo>
                    <a:pt x="1555597" y="1396595"/>
                  </a:lnTo>
                  <a:lnTo>
                    <a:pt x="1814863" y="1157178"/>
                  </a:lnTo>
                  <a:lnTo>
                    <a:pt x="2074130" y="798054"/>
                  </a:lnTo>
                  <a:lnTo>
                    <a:pt x="2333396" y="638443"/>
                  </a:lnTo>
                  <a:lnTo>
                    <a:pt x="2592662" y="678346"/>
                  </a:lnTo>
                  <a:lnTo>
                    <a:pt x="2851928" y="478832"/>
                  </a:lnTo>
                  <a:lnTo>
                    <a:pt x="3111195" y="558638"/>
                  </a:lnTo>
                  <a:lnTo>
                    <a:pt x="3370461" y="478832"/>
                  </a:lnTo>
                  <a:lnTo>
                    <a:pt x="3629727" y="199513"/>
                  </a:lnTo>
                  <a:lnTo>
                    <a:pt x="3888994" y="119708"/>
                  </a:lnTo>
                  <a:lnTo>
                    <a:pt x="4148260" y="279319"/>
                  </a:lnTo>
                  <a:lnTo>
                    <a:pt x="4407526" y="79805"/>
                  </a:lnTo>
                  <a:lnTo>
                    <a:pt x="4666792" y="319221"/>
                  </a:lnTo>
                  <a:lnTo>
                    <a:pt x="4926059" y="239416"/>
                  </a:lnTo>
                  <a:lnTo>
                    <a:pt x="5185325" y="239416"/>
                  </a:lnTo>
                  <a:lnTo>
                    <a:pt x="5444591" y="199513"/>
                  </a:lnTo>
                  <a:lnTo>
                    <a:pt x="5703857" y="119708"/>
                  </a:lnTo>
                  <a:lnTo>
                    <a:pt x="5963124" y="79805"/>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1915330"/>
            </a:xfrm>
            <a:custGeom>
              <a:avLst/>
              <a:pathLst>
                <a:path w="6481656" h="1915330">
                  <a:moveTo>
                    <a:pt x="0" y="1915330"/>
                  </a:moveTo>
                  <a:lnTo>
                    <a:pt x="259266" y="1835525"/>
                  </a:lnTo>
                  <a:lnTo>
                    <a:pt x="518532" y="1755719"/>
                  </a:lnTo>
                  <a:lnTo>
                    <a:pt x="777798" y="1675914"/>
                  </a:lnTo>
                  <a:lnTo>
                    <a:pt x="1037065" y="1596108"/>
                  </a:lnTo>
                  <a:lnTo>
                    <a:pt x="1296331" y="1516303"/>
                  </a:lnTo>
                  <a:lnTo>
                    <a:pt x="1555597" y="1276887"/>
                  </a:lnTo>
                  <a:lnTo>
                    <a:pt x="1814863" y="997568"/>
                  </a:lnTo>
                  <a:lnTo>
                    <a:pt x="2074130" y="758151"/>
                  </a:lnTo>
                  <a:lnTo>
                    <a:pt x="2333396" y="638443"/>
                  </a:lnTo>
                  <a:lnTo>
                    <a:pt x="2592662" y="718249"/>
                  </a:lnTo>
                  <a:lnTo>
                    <a:pt x="2851928" y="638443"/>
                  </a:lnTo>
                  <a:lnTo>
                    <a:pt x="3111195" y="399027"/>
                  </a:lnTo>
                  <a:lnTo>
                    <a:pt x="3370461" y="199513"/>
                  </a:lnTo>
                  <a:lnTo>
                    <a:pt x="3629727" y="199513"/>
                  </a:lnTo>
                  <a:lnTo>
                    <a:pt x="3888994" y="0"/>
                  </a:lnTo>
                  <a:lnTo>
                    <a:pt x="4148260" y="359124"/>
                  </a:lnTo>
                  <a:lnTo>
                    <a:pt x="4407526" y="119708"/>
                  </a:lnTo>
                  <a:lnTo>
                    <a:pt x="4666792" y="319221"/>
                  </a:lnTo>
                  <a:lnTo>
                    <a:pt x="4926059" y="239416"/>
                  </a:lnTo>
                  <a:lnTo>
                    <a:pt x="5185325" y="239416"/>
                  </a:lnTo>
                  <a:lnTo>
                    <a:pt x="5444591" y="199513"/>
                  </a:lnTo>
                  <a:lnTo>
                    <a:pt x="5703857" y="798054"/>
                  </a:lnTo>
                  <a:lnTo>
                    <a:pt x="5963124" y="199513"/>
                  </a:lnTo>
                  <a:lnTo>
                    <a:pt x="6222390" y="159610"/>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068747" y="2076764"/>
              <a:ext cx="2851928" cy="3072509"/>
            </a:xfrm>
            <a:custGeom>
              <a:avLst/>
              <a:pathLst>
                <a:path w="2851928" h="3072509">
                  <a:moveTo>
                    <a:pt x="0" y="3072509"/>
                  </a:moveTo>
                  <a:lnTo>
                    <a:pt x="259266" y="2553774"/>
                  </a:lnTo>
                  <a:lnTo>
                    <a:pt x="518532" y="1955233"/>
                  </a:lnTo>
                  <a:lnTo>
                    <a:pt x="777798" y="1356692"/>
                  </a:lnTo>
                  <a:lnTo>
                    <a:pt x="1037065" y="1276887"/>
                  </a:lnTo>
                  <a:lnTo>
                    <a:pt x="1296331" y="877859"/>
                  </a:lnTo>
                  <a:lnTo>
                    <a:pt x="1555597" y="798054"/>
                  </a:lnTo>
                  <a:lnTo>
                    <a:pt x="1814863" y="558638"/>
                  </a:lnTo>
                  <a:lnTo>
                    <a:pt x="2074130" y="1516303"/>
                  </a:lnTo>
                  <a:lnTo>
                    <a:pt x="2333396" y="478832"/>
                  </a:lnTo>
                  <a:lnTo>
                    <a:pt x="2592662" y="119708"/>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3950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8739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693" y="1413958"/>
              <a:ext cx="242248" cy="60047"/>
            </a:xfrm>
            <a:custGeom>
              <a:avLst/>
              <a:pathLst>
                <a:path w="242248" h="60047">
                  <a:moveTo>
                    <a:pt x="242248" y="0"/>
                  </a:moveTo>
                  <a:lnTo>
                    <a:pt x="0" y="60047"/>
                  </a:lnTo>
                </a:path>
              </a:pathLst>
            </a:custGeom>
          </p:spPr>
          <p:txBody>
            <a:bodyPr/>
            <a:lstStyle/>
            <a:p/>
          </p:txBody>
        </p:sp>
        <p:sp>
          <p:nvSpPr>
            <p:cNvPr id="42" name="pl42"/>
            <p:cNvSpPr/>
            <p:nvPr/>
          </p:nvSpPr>
          <p:spPr>
            <a:xfrm>
              <a:off x="7936280" y="1701270"/>
              <a:ext cx="243662" cy="90386"/>
            </a:xfrm>
            <a:custGeom>
              <a:avLst/>
              <a:pathLst>
                <a:path w="243662" h="90386">
                  <a:moveTo>
                    <a:pt x="243662" y="0"/>
                  </a:moveTo>
                  <a:lnTo>
                    <a:pt x="0" y="90386"/>
                  </a:lnTo>
                </a:path>
              </a:pathLst>
            </a:custGeom>
          </p:spPr>
          <p:txBody>
            <a:bodyPr/>
            <a:lstStyle/>
            <a:p/>
          </p:txBody>
        </p:sp>
        <p:sp>
          <p:nvSpPr>
            <p:cNvPr id="43" name="pl43"/>
            <p:cNvSpPr/>
            <p:nvPr/>
          </p:nvSpPr>
          <p:spPr>
            <a:xfrm>
              <a:off x="7938619" y="1959402"/>
              <a:ext cx="241322" cy="34957"/>
            </a:xfrm>
            <a:custGeom>
              <a:avLst/>
              <a:pathLst>
                <a:path w="241322" h="34957">
                  <a:moveTo>
                    <a:pt x="241322" y="0"/>
                  </a:moveTo>
                  <a:lnTo>
                    <a:pt x="0" y="34957"/>
                  </a:lnTo>
                </a:path>
              </a:pathLst>
            </a:custGeom>
          </p:spPr>
          <p:txBody>
            <a:bodyPr/>
            <a:lstStyle/>
            <a:p/>
          </p:txBody>
        </p:sp>
        <p:sp>
          <p:nvSpPr>
            <p:cNvPr id="44" name="pl44"/>
            <p:cNvSpPr/>
            <p:nvPr/>
          </p:nvSpPr>
          <p:spPr>
            <a:xfrm>
              <a:off x="7934535" y="2083907"/>
              <a:ext cx="245406" cy="126473"/>
            </a:xfrm>
            <a:custGeom>
              <a:avLst/>
              <a:pathLst>
                <a:path w="245406" h="126473">
                  <a:moveTo>
                    <a:pt x="245406" y="126473"/>
                  </a:moveTo>
                  <a:lnTo>
                    <a:pt x="0" y="0"/>
                  </a:lnTo>
                </a:path>
              </a:pathLst>
            </a:custGeom>
          </p:spPr>
          <p:txBody>
            <a:bodyPr/>
            <a:lstStyle/>
            <a:p/>
          </p:txBody>
        </p:sp>
        <p:sp>
          <p:nvSpPr>
            <p:cNvPr id="45" name="pg45"/>
            <p:cNvSpPr/>
            <p:nvPr/>
          </p:nvSpPr>
          <p:spPr>
            <a:xfrm>
              <a:off x="8111362" y="13162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570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5928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337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18672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080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51" name="pg51"/>
            <p:cNvSpPr/>
            <p:nvPr/>
          </p:nvSpPr>
          <p:spPr>
            <a:xfrm>
              <a:off x="8111362" y="214140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8224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796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Niger,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82%.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35666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26531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26531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502049"/>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44704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581664"/>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29400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43238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024523"/>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(83%)</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(82%)</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(82%)</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ner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4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34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84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09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059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09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04144"/>
              <a:ext cx="239399" cy="1011853"/>
            </a:xfrm>
            <a:prstGeom prst="rect">
              <a:avLst/>
            </a:prstGeom>
            <a:solidFill>
              <a:srgbClr val="1CABE2">
                <a:alpha val="85098"/>
              </a:srgbClr>
            </a:solidFill>
          </p:spPr>
          <p:txBody>
            <a:bodyPr/>
            <a:lstStyle/>
            <a:p/>
          </p:txBody>
        </p:sp>
        <p:sp>
          <p:nvSpPr>
            <p:cNvPr id="24" name="rc24"/>
            <p:cNvSpPr/>
            <p:nvPr/>
          </p:nvSpPr>
          <p:spPr>
            <a:xfrm>
              <a:off x="1577053" y="3111801"/>
              <a:ext cx="239399" cy="1004195"/>
            </a:xfrm>
            <a:prstGeom prst="rect">
              <a:avLst/>
            </a:prstGeom>
            <a:solidFill>
              <a:srgbClr val="1CABE2">
                <a:alpha val="85098"/>
              </a:srgbClr>
            </a:solidFill>
          </p:spPr>
          <p:txBody>
            <a:bodyPr/>
            <a:lstStyle/>
            <a:p/>
          </p:txBody>
        </p:sp>
        <p:sp>
          <p:nvSpPr>
            <p:cNvPr id="25" name="rc25"/>
            <p:cNvSpPr/>
            <p:nvPr/>
          </p:nvSpPr>
          <p:spPr>
            <a:xfrm>
              <a:off x="1843053" y="3142437"/>
              <a:ext cx="239399" cy="973560"/>
            </a:xfrm>
            <a:prstGeom prst="rect">
              <a:avLst/>
            </a:prstGeom>
            <a:solidFill>
              <a:srgbClr val="1CABE2">
                <a:alpha val="85098"/>
              </a:srgbClr>
            </a:solidFill>
          </p:spPr>
          <p:txBody>
            <a:bodyPr/>
            <a:lstStyle/>
            <a:p/>
          </p:txBody>
        </p:sp>
        <p:sp>
          <p:nvSpPr>
            <p:cNvPr id="26" name="rc26"/>
            <p:cNvSpPr/>
            <p:nvPr/>
          </p:nvSpPr>
          <p:spPr>
            <a:xfrm>
              <a:off x="2109053" y="3154313"/>
              <a:ext cx="239399" cy="961684"/>
            </a:xfrm>
            <a:prstGeom prst="rect">
              <a:avLst/>
            </a:prstGeom>
            <a:solidFill>
              <a:srgbClr val="1CABE2">
                <a:alpha val="85098"/>
              </a:srgbClr>
            </a:solidFill>
          </p:spPr>
          <p:txBody>
            <a:bodyPr/>
            <a:lstStyle/>
            <a:p/>
          </p:txBody>
        </p:sp>
        <p:sp>
          <p:nvSpPr>
            <p:cNvPr id="27" name="rc27"/>
            <p:cNvSpPr/>
            <p:nvPr/>
          </p:nvSpPr>
          <p:spPr>
            <a:xfrm>
              <a:off x="2375052" y="3188450"/>
              <a:ext cx="239399" cy="927547"/>
            </a:xfrm>
            <a:prstGeom prst="rect">
              <a:avLst/>
            </a:prstGeom>
            <a:solidFill>
              <a:srgbClr val="1CABE2">
                <a:alpha val="85098"/>
              </a:srgbClr>
            </a:solidFill>
          </p:spPr>
          <p:txBody>
            <a:bodyPr/>
            <a:lstStyle/>
            <a:p/>
          </p:txBody>
        </p:sp>
        <p:sp>
          <p:nvSpPr>
            <p:cNvPr id="28" name="rc28"/>
            <p:cNvSpPr/>
            <p:nvPr/>
          </p:nvSpPr>
          <p:spPr>
            <a:xfrm>
              <a:off x="2641052" y="3202755"/>
              <a:ext cx="239399" cy="913241"/>
            </a:xfrm>
            <a:prstGeom prst="rect">
              <a:avLst/>
            </a:prstGeom>
            <a:solidFill>
              <a:srgbClr val="1CABE2">
                <a:alpha val="85098"/>
              </a:srgbClr>
            </a:solidFill>
          </p:spPr>
          <p:txBody>
            <a:bodyPr/>
            <a:lstStyle/>
            <a:p/>
          </p:txBody>
        </p:sp>
        <p:sp>
          <p:nvSpPr>
            <p:cNvPr id="29" name="rc29"/>
            <p:cNvSpPr/>
            <p:nvPr/>
          </p:nvSpPr>
          <p:spPr>
            <a:xfrm>
              <a:off x="2907052" y="3309882"/>
              <a:ext cx="239399" cy="806115"/>
            </a:xfrm>
            <a:prstGeom prst="rect">
              <a:avLst/>
            </a:prstGeom>
            <a:solidFill>
              <a:srgbClr val="1CABE2">
                <a:alpha val="85098"/>
              </a:srgbClr>
            </a:solidFill>
          </p:spPr>
          <p:txBody>
            <a:bodyPr/>
            <a:lstStyle/>
            <a:p/>
          </p:txBody>
        </p:sp>
        <p:sp>
          <p:nvSpPr>
            <p:cNvPr id="30" name="rc30"/>
            <p:cNvSpPr/>
            <p:nvPr/>
          </p:nvSpPr>
          <p:spPr>
            <a:xfrm>
              <a:off x="3173051" y="3399991"/>
              <a:ext cx="239399" cy="716005"/>
            </a:xfrm>
            <a:prstGeom prst="rect">
              <a:avLst/>
            </a:prstGeom>
            <a:solidFill>
              <a:srgbClr val="1CABE2">
                <a:alpha val="85098"/>
              </a:srgbClr>
            </a:solidFill>
          </p:spPr>
          <p:txBody>
            <a:bodyPr/>
            <a:lstStyle/>
            <a:p/>
          </p:txBody>
        </p:sp>
        <p:sp>
          <p:nvSpPr>
            <p:cNvPr id="31" name="rc31"/>
            <p:cNvSpPr/>
            <p:nvPr/>
          </p:nvSpPr>
          <p:spPr>
            <a:xfrm>
              <a:off x="3439051" y="3544792"/>
              <a:ext cx="239399" cy="571205"/>
            </a:xfrm>
            <a:prstGeom prst="rect">
              <a:avLst/>
            </a:prstGeom>
            <a:solidFill>
              <a:srgbClr val="1CABE2">
                <a:alpha val="85098"/>
              </a:srgbClr>
            </a:solidFill>
          </p:spPr>
          <p:txBody>
            <a:bodyPr/>
            <a:lstStyle/>
            <a:p/>
          </p:txBody>
        </p:sp>
        <p:sp>
          <p:nvSpPr>
            <p:cNvPr id="32" name="rc32"/>
            <p:cNvSpPr/>
            <p:nvPr/>
          </p:nvSpPr>
          <p:spPr>
            <a:xfrm>
              <a:off x="3705050" y="3649597"/>
              <a:ext cx="239399" cy="466400"/>
            </a:xfrm>
            <a:prstGeom prst="rect">
              <a:avLst/>
            </a:prstGeom>
            <a:solidFill>
              <a:srgbClr val="1CABE2">
                <a:alpha val="85098"/>
              </a:srgbClr>
            </a:solidFill>
          </p:spPr>
          <p:txBody>
            <a:bodyPr/>
            <a:lstStyle/>
            <a:p/>
          </p:txBody>
        </p:sp>
        <p:sp>
          <p:nvSpPr>
            <p:cNvPr id="33" name="rc33"/>
            <p:cNvSpPr/>
            <p:nvPr/>
          </p:nvSpPr>
          <p:spPr>
            <a:xfrm>
              <a:off x="3971050" y="3686311"/>
              <a:ext cx="239399" cy="429686"/>
            </a:xfrm>
            <a:prstGeom prst="rect">
              <a:avLst/>
            </a:prstGeom>
            <a:solidFill>
              <a:srgbClr val="1CABE2">
                <a:alpha val="85098"/>
              </a:srgbClr>
            </a:solidFill>
          </p:spPr>
          <p:txBody>
            <a:bodyPr/>
            <a:lstStyle/>
            <a:p/>
          </p:txBody>
        </p:sp>
        <p:sp>
          <p:nvSpPr>
            <p:cNvPr id="34" name="rc34"/>
            <p:cNvSpPr/>
            <p:nvPr/>
          </p:nvSpPr>
          <p:spPr>
            <a:xfrm>
              <a:off x="4237050" y="3752371"/>
              <a:ext cx="239399" cy="363626"/>
            </a:xfrm>
            <a:prstGeom prst="rect">
              <a:avLst/>
            </a:prstGeom>
            <a:solidFill>
              <a:srgbClr val="1CABE2">
                <a:alpha val="85098"/>
              </a:srgbClr>
            </a:solidFill>
          </p:spPr>
          <p:txBody>
            <a:bodyPr/>
            <a:lstStyle/>
            <a:p/>
          </p:txBody>
        </p:sp>
        <p:sp>
          <p:nvSpPr>
            <p:cNvPr id="35" name="rc35"/>
            <p:cNvSpPr/>
            <p:nvPr/>
          </p:nvSpPr>
          <p:spPr>
            <a:xfrm>
              <a:off x="4503049" y="3769493"/>
              <a:ext cx="239399" cy="346503"/>
            </a:xfrm>
            <a:prstGeom prst="rect">
              <a:avLst/>
            </a:prstGeom>
            <a:solidFill>
              <a:srgbClr val="1CABE2">
                <a:alpha val="85098"/>
              </a:srgbClr>
            </a:solidFill>
          </p:spPr>
          <p:txBody>
            <a:bodyPr/>
            <a:lstStyle/>
            <a:p/>
          </p:txBody>
        </p:sp>
        <p:sp>
          <p:nvSpPr>
            <p:cNvPr id="36" name="rc36"/>
            <p:cNvSpPr/>
            <p:nvPr/>
          </p:nvSpPr>
          <p:spPr>
            <a:xfrm>
              <a:off x="4769049" y="3814078"/>
              <a:ext cx="239399" cy="301919"/>
            </a:xfrm>
            <a:prstGeom prst="rect">
              <a:avLst/>
            </a:prstGeom>
            <a:solidFill>
              <a:srgbClr val="1CABE2">
                <a:alpha val="85098"/>
              </a:srgbClr>
            </a:solidFill>
          </p:spPr>
          <p:txBody>
            <a:bodyPr/>
            <a:lstStyle/>
            <a:p/>
          </p:txBody>
        </p:sp>
        <p:sp>
          <p:nvSpPr>
            <p:cNvPr id="37" name="rc37"/>
            <p:cNvSpPr/>
            <p:nvPr/>
          </p:nvSpPr>
          <p:spPr>
            <a:xfrm>
              <a:off x="5035049" y="3975320"/>
              <a:ext cx="239399" cy="140677"/>
            </a:xfrm>
            <a:prstGeom prst="rect">
              <a:avLst/>
            </a:prstGeom>
            <a:solidFill>
              <a:srgbClr val="1CABE2">
                <a:alpha val="85098"/>
              </a:srgbClr>
            </a:solidFill>
          </p:spPr>
          <p:txBody>
            <a:bodyPr/>
            <a:lstStyle/>
            <a:p/>
          </p:txBody>
        </p:sp>
        <p:sp>
          <p:nvSpPr>
            <p:cNvPr id="38" name="rc38"/>
            <p:cNvSpPr/>
            <p:nvPr/>
          </p:nvSpPr>
          <p:spPr>
            <a:xfrm>
              <a:off x="5301048" y="3914265"/>
              <a:ext cx="239399" cy="201732"/>
            </a:xfrm>
            <a:prstGeom prst="rect">
              <a:avLst/>
            </a:prstGeom>
            <a:solidFill>
              <a:srgbClr val="1CABE2">
                <a:alpha val="85098"/>
              </a:srgbClr>
            </a:solidFill>
          </p:spPr>
          <p:txBody>
            <a:bodyPr/>
            <a:lstStyle/>
            <a:p/>
          </p:txBody>
        </p:sp>
        <p:sp>
          <p:nvSpPr>
            <p:cNvPr id="39" name="rc39"/>
            <p:cNvSpPr/>
            <p:nvPr/>
          </p:nvSpPr>
          <p:spPr>
            <a:xfrm>
              <a:off x="5567048" y="3880314"/>
              <a:ext cx="239399" cy="235682"/>
            </a:xfrm>
            <a:prstGeom prst="rect">
              <a:avLst/>
            </a:prstGeom>
            <a:solidFill>
              <a:srgbClr val="1CABE2">
                <a:alpha val="85098"/>
              </a:srgbClr>
            </a:solidFill>
          </p:spPr>
          <p:txBody>
            <a:bodyPr/>
            <a:lstStyle/>
            <a:p/>
          </p:txBody>
        </p:sp>
        <p:sp>
          <p:nvSpPr>
            <p:cNvPr id="40" name="rc40"/>
            <p:cNvSpPr/>
            <p:nvPr/>
          </p:nvSpPr>
          <p:spPr>
            <a:xfrm>
              <a:off x="5833047" y="3966054"/>
              <a:ext cx="239399" cy="149942"/>
            </a:xfrm>
            <a:prstGeom prst="rect">
              <a:avLst/>
            </a:prstGeom>
            <a:solidFill>
              <a:srgbClr val="1CABE2">
                <a:alpha val="85098"/>
              </a:srgbClr>
            </a:solidFill>
          </p:spPr>
          <p:txBody>
            <a:bodyPr/>
            <a:lstStyle/>
            <a:p/>
          </p:txBody>
        </p:sp>
        <p:sp>
          <p:nvSpPr>
            <p:cNvPr id="41" name="rc41"/>
            <p:cNvSpPr/>
            <p:nvPr/>
          </p:nvSpPr>
          <p:spPr>
            <a:xfrm>
              <a:off x="6099047" y="3841966"/>
              <a:ext cx="239399" cy="274031"/>
            </a:xfrm>
            <a:prstGeom prst="rect">
              <a:avLst/>
            </a:prstGeom>
            <a:solidFill>
              <a:srgbClr val="1CABE2">
                <a:alpha val="85098"/>
              </a:srgbClr>
            </a:solidFill>
          </p:spPr>
          <p:txBody>
            <a:bodyPr/>
            <a:lstStyle/>
            <a:p/>
          </p:txBody>
        </p:sp>
        <p:sp>
          <p:nvSpPr>
            <p:cNvPr id="42" name="rc42"/>
            <p:cNvSpPr/>
            <p:nvPr/>
          </p:nvSpPr>
          <p:spPr>
            <a:xfrm>
              <a:off x="6365047" y="3868638"/>
              <a:ext cx="239399" cy="247358"/>
            </a:xfrm>
            <a:prstGeom prst="rect">
              <a:avLst/>
            </a:prstGeom>
            <a:solidFill>
              <a:srgbClr val="1CABE2">
                <a:alpha val="85098"/>
              </a:srgbClr>
            </a:solidFill>
          </p:spPr>
          <p:txBody>
            <a:bodyPr/>
            <a:lstStyle/>
            <a:p/>
          </p:txBody>
        </p:sp>
        <p:sp>
          <p:nvSpPr>
            <p:cNvPr id="43" name="rc43"/>
            <p:cNvSpPr/>
            <p:nvPr/>
          </p:nvSpPr>
          <p:spPr>
            <a:xfrm>
              <a:off x="6631046" y="3896169"/>
              <a:ext cx="239399" cy="219827"/>
            </a:xfrm>
            <a:prstGeom prst="rect">
              <a:avLst/>
            </a:prstGeom>
            <a:solidFill>
              <a:srgbClr val="1CABE2">
                <a:alpha val="85098"/>
              </a:srgbClr>
            </a:solidFill>
          </p:spPr>
          <p:txBody>
            <a:bodyPr/>
            <a:lstStyle/>
            <a:p/>
          </p:txBody>
        </p:sp>
        <p:sp>
          <p:nvSpPr>
            <p:cNvPr id="44" name="rc44"/>
            <p:cNvSpPr/>
            <p:nvPr/>
          </p:nvSpPr>
          <p:spPr>
            <a:xfrm>
              <a:off x="6897046" y="3924323"/>
              <a:ext cx="239399" cy="191674"/>
            </a:xfrm>
            <a:prstGeom prst="rect">
              <a:avLst/>
            </a:prstGeom>
            <a:solidFill>
              <a:srgbClr val="1CABE2">
                <a:alpha val="85098"/>
              </a:srgbClr>
            </a:solidFill>
          </p:spPr>
          <p:txBody>
            <a:bodyPr/>
            <a:lstStyle/>
            <a:p/>
          </p:txBody>
        </p:sp>
        <p:sp>
          <p:nvSpPr>
            <p:cNvPr id="45" name="rc45"/>
            <p:cNvSpPr/>
            <p:nvPr/>
          </p:nvSpPr>
          <p:spPr>
            <a:xfrm>
              <a:off x="7163045" y="3983881"/>
              <a:ext cx="239399" cy="132116"/>
            </a:xfrm>
            <a:prstGeom prst="rect">
              <a:avLst/>
            </a:prstGeom>
            <a:solidFill>
              <a:srgbClr val="1CABE2">
                <a:alpha val="85098"/>
              </a:srgbClr>
            </a:solidFill>
          </p:spPr>
          <p:txBody>
            <a:bodyPr/>
            <a:lstStyle/>
            <a:p/>
          </p:txBody>
        </p:sp>
        <p:sp>
          <p:nvSpPr>
            <p:cNvPr id="46" name="rc46"/>
            <p:cNvSpPr/>
            <p:nvPr/>
          </p:nvSpPr>
          <p:spPr>
            <a:xfrm>
              <a:off x="7429045" y="3911376"/>
              <a:ext cx="239399" cy="204621"/>
            </a:xfrm>
            <a:prstGeom prst="rect">
              <a:avLst/>
            </a:prstGeom>
            <a:solidFill>
              <a:srgbClr val="1CABE2">
                <a:alpha val="85098"/>
              </a:srgbClr>
            </a:solidFill>
          </p:spPr>
          <p:txBody>
            <a:bodyPr/>
            <a:lstStyle/>
            <a:p/>
          </p:txBody>
        </p:sp>
        <p:sp>
          <p:nvSpPr>
            <p:cNvPr id="47" name="rc47"/>
            <p:cNvSpPr/>
            <p:nvPr/>
          </p:nvSpPr>
          <p:spPr>
            <a:xfrm>
              <a:off x="7695045" y="3941635"/>
              <a:ext cx="239399" cy="174362"/>
            </a:xfrm>
            <a:prstGeom prst="rect">
              <a:avLst/>
            </a:prstGeom>
            <a:solidFill>
              <a:srgbClr val="1CABE2">
                <a:alpha val="85098"/>
              </a:srgbClr>
            </a:solidFill>
          </p:spPr>
          <p:txBody>
            <a:bodyPr/>
            <a:lstStyle/>
            <a:p/>
          </p:txBody>
        </p:sp>
        <p:sp>
          <p:nvSpPr>
            <p:cNvPr id="48" name="rc48"/>
            <p:cNvSpPr/>
            <p:nvPr/>
          </p:nvSpPr>
          <p:spPr>
            <a:xfrm>
              <a:off x="7961044" y="3938632"/>
              <a:ext cx="239399" cy="177365"/>
            </a:xfrm>
            <a:prstGeom prst="rect">
              <a:avLst/>
            </a:prstGeom>
            <a:solidFill>
              <a:srgbClr val="1CABE2">
                <a:alpha val="85098"/>
              </a:srgbClr>
            </a:solidFill>
          </p:spPr>
          <p:txBody>
            <a:bodyPr/>
            <a:lstStyle/>
            <a:p/>
          </p:txBody>
        </p:sp>
        <p:sp>
          <p:nvSpPr>
            <p:cNvPr id="49" name="rc49"/>
            <p:cNvSpPr/>
            <p:nvPr/>
          </p:nvSpPr>
          <p:spPr>
            <a:xfrm>
              <a:off x="1311054" y="2879289"/>
              <a:ext cx="239399" cy="224855"/>
            </a:xfrm>
            <a:prstGeom prst="rect">
              <a:avLst/>
            </a:prstGeom>
            <a:solidFill>
              <a:srgbClr val="B3B3B3">
                <a:alpha val="85098"/>
              </a:srgbClr>
            </a:solidFill>
          </p:spPr>
          <p:txBody>
            <a:bodyPr/>
            <a:lstStyle/>
            <a:p/>
          </p:txBody>
        </p:sp>
        <p:sp>
          <p:nvSpPr>
            <p:cNvPr id="50" name="rc50"/>
            <p:cNvSpPr/>
            <p:nvPr/>
          </p:nvSpPr>
          <p:spPr>
            <a:xfrm>
              <a:off x="1577053" y="2880065"/>
              <a:ext cx="239399" cy="231736"/>
            </a:xfrm>
            <a:prstGeom prst="rect">
              <a:avLst/>
            </a:prstGeom>
            <a:solidFill>
              <a:srgbClr val="B3B3B3">
                <a:alpha val="85098"/>
              </a:srgbClr>
            </a:solidFill>
          </p:spPr>
          <p:txBody>
            <a:bodyPr/>
            <a:lstStyle/>
            <a:p/>
          </p:txBody>
        </p:sp>
        <p:sp>
          <p:nvSpPr>
            <p:cNvPr id="51" name="rc51"/>
            <p:cNvSpPr/>
            <p:nvPr/>
          </p:nvSpPr>
          <p:spPr>
            <a:xfrm>
              <a:off x="1843053" y="2904013"/>
              <a:ext cx="239399" cy="238424"/>
            </a:xfrm>
            <a:prstGeom prst="rect">
              <a:avLst/>
            </a:prstGeom>
            <a:solidFill>
              <a:srgbClr val="B3B3B3">
                <a:alpha val="85098"/>
              </a:srgbClr>
            </a:solidFill>
          </p:spPr>
          <p:txBody>
            <a:bodyPr/>
            <a:lstStyle/>
            <a:p/>
          </p:txBody>
        </p:sp>
        <p:sp>
          <p:nvSpPr>
            <p:cNvPr id="52" name="rc52"/>
            <p:cNvSpPr/>
            <p:nvPr/>
          </p:nvSpPr>
          <p:spPr>
            <a:xfrm>
              <a:off x="2109053" y="2908775"/>
              <a:ext cx="239399" cy="245537"/>
            </a:xfrm>
            <a:prstGeom prst="rect">
              <a:avLst/>
            </a:prstGeom>
            <a:solidFill>
              <a:srgbClr val="B3B3B3">
                <a:alpha val="85098"/>
              </a:srgbClr>
            </a:solidFill>
          </p:spPr>
          <p:txBody>
            <a:bodyPr/>
            <a:lstStyle/>
            <a:p/>
          </p:txBody>
        </p:sp>
        <p:sp>
          <p:nvSpPr>
            <p:cNvPr id="53" name="rc53"/>
            <p:cNvSpPr/>
            <p:nvPr/>
          </p:nvSpPr>
          <p:spPr>
            <a:xfrm>
              <a:off x="2375052" y="2914402"/>
              <a:ext cx="239399" cy="274047"/>
            </a:xfrm>
            <a:prstGeom prst="rect">
              <a:avLst/>
            </a:prstGeom>
            <a:solidFill>
              <a:srgbClr val="B3B3B3">
                <a:alpha val="85098"/>
              </a:srgbClr>
            </a:solidFill>
          </p:spPr>
          <p:txBody>
            <a:bodyPr/>
            <a:lstStyle/>
            <a:p/>
          </p:txBody>
        </p:sp>
        <p:sp>
          <p:nvSpPr>
            <p:cNvPr id="54" name="rc54"/>
            <p:cNvSpPr/>
            <p:nvPr/>
          </p:nvSpPr>
          <p:spPr>
            <a:xfrm>
              <a:off x="2641052" y="2920087"/>
              <a:ext cx="239399" cy="282668"/>
            </a:xfrm>
            <a:prstGeom prst="rect">
              <a:avLst/>
            </a:prstGeom>
            <a:solidFill>
              <a:srgbClr val="B3B3B3">
                <a:alpha val="85098"/>
              </a:srgbClr>
            </a:solidFill>
          </p:spPr>
          <p:txBody>
            <a:bodyPr/>
            <a:lstStyle/>
            <a:p/>
          </p:txBody>
        </p:sp>
        <p:sp>
          <p:nvSpPr>
            <p:cNvPr id="55" name="rc55"/>
            <p:cNvSpPr/>
            <p:nvPr/>
          </p:nvSpPr>
          <p:spPr>
            <a:xfrm>
              <a:off x="2907052" y="3041176"/>
              <a:ext cx="239399" cy="268706"/>
            </a:xfrm>
            <a:prstGeom prst="rect">
              <a:avLst/>
            </a:prstGeom>
            <a:solidFill>
              <a:srgbClr val="B3B3B3">
                <a:alpha val="85098"/>
              </a:srgbClr>
            </a:solidFill>
          </p:spPr>
          <p:txBody>
            <a:bodyPr/>
            <a:lstStyle/>
            <a:p/>
          </p:txBody>
        </p:sp>
        <p:sp>
          <p:nvSpPr>
            <p:cNvPr id="56" name="rc56"/>
            <p:cNvSpPr/>
            <p:nvPr/>
          </p:nvSpPr>
          <p:spPr>
            <a:xfrm>
              <a:off x="3173051" y="3145925"/>
              <a:ext cx="239399" cy="254066"/>
            </a:xfrm>
            <a:prstGeom prst="rect">
              <a:avLst/>
            </a:prstGeom>
            <a:solidFill>
              <a:srgbClr val="B3B3B3">
                <a:alpha val="85098"/>
              </a:srgbClr>
            </a:solidFill>
          </p:spPr>
          <p:txBody>
            <a:bodyPr/>
            <a:lstStyle/>
            <a:p/>
          </p:txBody>
        </p:sp>
        <p:sp>
          <p:nvSpPr>
            <p:cNvPr id="57" name="rc57"/>
            <p:cNvSpPr/>
            <p:nvPr/>
          </p:nvSpPr>
          <p:spPr>
            <a:xfrm>
              <a:off x="3439051" y="3330591"/>
              <a:ext cx="239399" cy="214201"/>
            </a:xfrm>
            <a:prstGeom prst="rect">
              <a:avLst/>
            </a:prstGeom>
            <a:solidFill>
              <a:srgbClr val="B3B3B3">
                <a:alpha val="85098"/>
              </a:srgbClr>
            </a:solidFill>
          </p:spPr>
          <p:txBody>
            <a:bodyPr/>
            <a:lstStyle/>
            <a:p/>
          </p:txBody>
        </p:sp>
        <p:sp>
          <p:nvSpPr>
            <p:cNvPr id="58" name="rc58"/>
            <p:cNvSpPr/>
            <p:nvPr/>
          </p:nvSpPr>
          <p:spPr>
            <a:xfrm>
              <a:off x="3705050" y="3404124"/>
              <a:ext cx="239399" cy="245472"/>
            </a:xfrm>
            <a:prstGeom prst="rect">
              <a:avLst/>
            </a:prstGeom>
            <a:solidFill>
              <a:srgbClr val="B3B3B3">
                <a:alpha val="85098"/>
              </a:srgbClr>
            </a:solidFill>
          </p:spPr>
          <p:txBody>
            <a:bodyPr/>
            <a:lstStyle/>
            <a:p/>
          </p:txBody>
        </p:sp>
        <p:sp>
          <p:nvSpPr>
            <p:cNvPr id="59" name="rc59"/>
            <p:cNvSpPr/>
            <p:nvPr/>
          </p:nvSpPr>
          <p:spPr>
            <a:xfrm>
              <a:off x="3971050" y="3357729"/>
              <a:ext cx="239399" cy="328582"/>
            </a:xfrm>
            <a:prstGeom prst="rect">
              <a:avLst/>
            </a:prstGeom>
            <a:solidFill>
              <a:srgbClr val="B3B3B3">
                <a:alpha val="85098"/>
              </a:srgbClr>
            </a:solidFill>
          </p:spPr>
          <p:txBody>
            <a:bodyPr/>
            <a:lstStyle/>
            <a:p/>
          </p:txBody>
        </p:sp>
        <p:sp>
          <p:nvSpPr>
            <p:cNvPr id="60" name="rc60"/>
            <p:cNvSpPr/>
            <p:nvPr/>
          </p:nvSpPr>
          <p:spPr>
            <a:xfrm>
              <a:off x="4237050" y="3466667"/>
              <a:ext cx="239399" cy="285704"/>
            </a:xfrm>
            <a:prstGeom prst="rect">
              <a:avLst/>
            </a:prstGeom>
            <a:solidFill>
              <a:srgbClr val="B3B3B3">
                <a:alpha val="85098"/>
              </a:srgbClr>
            </a:solidFill>
          </p:spPr>
          <p:txBody>
            <a:bodyPr/>
            <a:lstStyle/>
            <a:p/>
          </p:txBody>
        </p:sp>
        <p:sp>
          <p:nvSpPr>
            <p:cNvPr id="61" name="rc61"/>
            <p:cNvSpPr/>
            <p:nvPr/>
          </p:nvSpPr>
          <p:spPr>
            <a:xfrm>
              <a:off x="4503049" y="3396336"/>
              <a:ext cx="239399" cy="373157"/>
            </a:xfrm>
            <a:prstGeom prst="rect">
              <a:avLst/>
            </a:prstGeom>
            <a:solidFill>
              <a:srgbClr val="B3B3B3">
                <a:alpha val="85098"/>
              </a:srgbClr>
            </a:solidFill>
          </p:spPr>
          <p:txBody>
            <a:bodyPr/>
            <a:lstStyle/>
            <a:p/>
          </p:txBody>
        </p:sp>
        <p:sp>
          <p:nvSpPr>
            <p:cNvPr id="62" name="rc62"/>
            <p:cNvSpPr/>
            <p:nvPr/>
          </p:nvSpPr>
          <p:spPr>
            <a:xfrm>
              <a:off x="4769049" y="3429818"/>
              <a:ext cx="239399" cy="384259"/>
            </a:xfrm>
            <a:prstGeom prst="rect">
              <a:avLst/>
            </a:prstGeom>
            <a:solidFill>
              <a:srgbClr val="B3B3B3">
                <a:alpha val="85098"/>
              </a:srgbClr>
            </a:solidFill>
          </p:spPr>
          <p:txBody>
            <a:bodyPr/>
            <a:lstStyle/>
            <a:p/>
          </p:txBody>
        </p:sp>
        <p:sp>
          <p:nvSpPr>
            <p:cNvPr id="63" name="rc63"/>
            <p:cNvSpPr/>
            <p:nvPr/>
          </p:nvSpPr>
          <p:spPr>
            <a:xfrm>
              <a:off x="5035049" y="3609561"/>
              <a:ext cx="239399" cy="365758"/>
            </a:xfrm>
            <a:prstGeom prst="rect">
              <a:avLst/>
            </a:prstGeom>
            <a:solidFill>
              <a:srgbClr val="B3B3B3">
                <a:alpha val="85098"/>
              </a:srgbClr>
            </a:solidFill>
          </p:spPr>
          <p:txBody>
            <a:bodyPr/>
            <a:lstStyle/>
            <a:p/>
          </p:txBody>
        </p:sp>
        <p:sp>
          <p:nvSpPr>
            <p:cNvPr id="64" name="rc64"/>
            <p:cNvSpPr/>
            <p:nvPr/>
          </p:nvSpPr>
          <p:spPr>
            <a:xfrm>
              <a:off x="5301048" y="3654896"/>
              <a:ext cx="239399" cy="259368"/>
            </a:xfrm>
            <a:prstGeom prst="rect">
              <a:avLst/>
            </a:prstGeom>
            <a:solidFill>
              <a:srgbClr val="B3B3B3">
                <a:alpha val="85098"/>
              </a:srgbClr>
            </a:solidFill>
          </p:spPr>
          <p:txBody>
            <a:bodyPr/>
            <a:lstStyle/>
            <a:p/>
          </p:txBody>
        </p:sp>
        <p:sp>
          <p:nvSpPr>
            <p:cNvPr id="65" name="rc65"/>
            <p:cNvSpPr/>
            <p:nvPr/>
          </p:nvSpPr>
          <p:spPr>
            <a:xfrm>
              <a:off x="5567048" y="3526792"/>
              <a:ext cx="239399" cy="353522"/>
            </a:xfrm>
            <a:prstGeom prst="rect">
              <a:avLst/>
            </a:prstGeom>
            <a:solidFill>
              <a:srgbClr val="B3B3B3">
                <a:alpha val="85098"/>
              </a:srgbClr>
            </a:solidFill>
          </p:spPr>
          <p:txBody>
            <a:bodyPr/>
            <a:lstStyle/>
            <a:p/>
          </p:txBody>
        </p:sp>
        <p:sp>
          <p:nvSpPr>
            <p:cNvPr id="66" name="rc66"/>
            <p:cNvSpPr/>
            <p:nvPr/>
          </p:nvSpPr>
          <p:spPr>
            <a:xfrm>
              <a:off x="5833047" y="3666169"/>
              <a:ext cx="239399" cy="299885"/>
            </a:xfrm>
            <a:prstGeom prst="rect">
              <a:avLst/>
            </a:prstGeom>
            <a:solidFill>
              <a:srgbClr val="B3B3B3">
                <a:alpha val="85098"/>
              </a:srgbClr>
            </a:solidFill>
          </p:spPr>
          <p:txBody>
            <a:bodyPr/>
            <a:lstStyle/>
            <a:p/>
          </p:txBody>
        </p:sp>
        <p:sp>
          <p:nvSpPr>
            <p:cNvPr id="67" name="rc67"/>
            <p:cNvSpPr/>
            <p:nvPr/>
          </p:nvSpPr>
          <p:spPr>
            <a:xfrm>
              <a:off x="6099047" y="3476590"/>
              <a:ext cx="239399" cy="365375"/>
            </a:xfrm>
            <a:prstGeom prst="rect">
              <a:avLst/>
            </a:prstGeom>
            <a:solidFill>
              <a:srgbClr val="B3B3B3">
                <a:alpha val="85098"/>
              </a:srgbClr>
            </a:solidFill>
          </p:spPr>
          <p:txBody>
            <a:bodyPr/>
            <a:lstStyle/>
            <a:p/>
          </p:txBody>
        </p:sp>
        <p:sp>
          <p:nvSpPr>
            <p:cNvPr id="68" name="rc68"/>
            <p:cNvSpPr/>
            <p:nvPr/>
          </p:nvSpPr>
          <p:spPr>
            <a:xfrm>
              <a:off x="6365047" y="3528521"/>
              <a:ext cx="239399" cy="340117"/>
            </a:xfrm>
            <a:prstGeom prst="rect">
              <a:avLst/>
            </a:prstGeom>
            <a:solidFill>
              <a:srgbClr val="B3B3B3">
                <a:alpha val="85098"/>
              </a:srgbClr>
            </a:solidFill>
          </p:spPr>
          <p:txBody>
            <a:bodyPr/>
            <a:lstStyle/>
            <a:p/>
          </p:txBody>
        </p:sp>
        <p:sp>
          <p:nvSpPr>
            <p:cNvPr id="69" name="rc69"/>
            <p:cNvSpPr/>
            <p:nvPr/>
          </p:nvSpPr>
          <p:spPr>
            <a:xfrm>
              <a:off x="6631046" y="3519318"/>
              <a:ext cx="239399" cy="376851"/>
            </a:xfrm>
            <a:prstGeom prst="rect">
              <a:avLst/>
            </a:prstGeom>
            <a:solidFill>
              <a:srgbClr val="B3B3B3">
                <a:alpha val="85098"/>
              </a:srgbClr>
            </a:solidFill>
          </p:spPr>
          <p:txBody>
            <a:bodyPr/>
            <a:lstStyle/>
            <a:p/>
          </p:txBody>
        </p:sp>
        <p:sp>
          <p:nvSpPr>
            <p:cNvPr id="70" name="rc70"/>
            <p:cNvSpPr/>
            <p:nvPr/>
          </p:nvSpPr>
          <p:spPr>
            <a:xfrm>
              <a:off x="6897046" y="3540973"/>
              <a:ext cx="239399" cy="383349"/>
            </a:xfrm>
            <a:prstGeom prst="rect">
              <a:avLst/>
            </a:prstGeom>
            <a:solidFill>
              <a:srgbClr val="B3B3B3">
                <a:alpha val="85098"/>
              </a:srgbClr>
            </a:solidFill>
          </p:spPr>
          <p:txBody>
            <a:bodyPr/>
            <a:lstStyle/>
            <a:p/>
          </p:txBody>
        </p:sp>
        <p:sp>
          <p:nvSpPr>
            <p:cNvPr id="71" name="rc71"/>
            <p:cNvSpPr/>
            <p:nvPr/>
          </p:nvSpPr>
          <p:spPr>
            <a:xfrm>
              <a:off x="7163045" y="3587529"/>
              <a:ext cx="239399" cy="396351"/>
            </a:xfrm>
            <a:prstGeom prst="rect">
              <a:avLst/>
            </a:prstGeom>
            <a:solidFill>
              <a:srgbClr val="B3B3B3">
                <a:alpha val="85098"/>
              </a:srgbClr>
            </a:solidFill>
          </p:spPr>
          <p:txBody>
            <a:bodyPr/>
            <a:lstStyle/>
            <a:p/>
          </p:txBody>
        </p:sp>
        <p:sp>
          <p:nvSpPr>
            <p:cNvPr id="72" name="rc72"/>
            <p:cNvSpPr/>
            <p:nvPr/>
          </p:nvSpPr>
          <p:spPr>
            <a:xfrm>
              <a:off x="7429045" y="3604446"/>
              <a:ext cx="239399" cy="306930"/>
            </a:xfrm>
            <a:prstGeom prst="rect">
              <a:avLst/>
            </a:prstGeom>
            <a:solidFill>
              <a:srgbClr val="B3B3B3">
                <a:alpha val="85098"/>
              </a:srgbClr>
            </a:solidFill>
          </p:spPr>
          <p:txBody>
            <a:bodyPr/>
            <a:lstStyle/>
            <a:p/>
          </p:txBody>
        </p:sp>
        <p:sp>
          <p:nvSpPr>
            <p:cNvPr id="73" name="rc73"/>
            <p:cNvSpPr/>
            <p:nvPr/>
          </p:nvSpPr>
          <p:spPr>
            <a:xfrm>
              <a:off x="7695045" y="3627784"/>
              <a:ext cx="239399" cy="313850"/>
            </a:xfrm>
            <a:prstGeom prst="rect">
              <a:avLst/>
            </a:prstGeom>
            <a:solidFill>
              <a:srgbClr val="B3B3B3">
                <a:alpha val="85098"/>
              </a:srgbClr>
            </a:solidFill>
          </p:spPr>
          <p:txBody>
            <a:bodyPr/>
            <a:lstStyle/>
            <a:p/>
          </p:txBody>
        </p:sp>
        <p:sp>
          <p:nvSpPr>
            <p:cNvPr id="74" name="rc74"/>
            <p:cNvSpPr/>
            <p:nvPr/>
          </p:nvSpPr>
          <p:spPr>
            <a:xfrm>
              <a:off x="7961044" y="3654847"/>
              <a:ext cx="239399" cy="283784"/>
            </a:xfrm>
            <a:prstGeom prst="rect">
              <a:avLst/>
            </a:prstGeom>
            <a:solidFill>
              <a:srgbClr val="B3B3B3">
                <a:alpha val="85098"/>
              </a:srgbClr>
            </a:solidFill>
          </p:spPr>
          <p:txBody>
            <a:bodyPr/>
            <a:lstStyle/>
            <a:p/>
          </p:txBody>
        </p:sp>
        <p:sp>
          <p:nvSpPr>
            <p:cNvPr id="75" name="pl75"/>
            <p:cNvSpPr/>
            <p:nvPr/>
          </p:nvSpPr>
          <p:spPr>
            <a:xfrm>
              <a:off x="1430754" y="2137264"/>
              <a:ext cx="6649990" cy="1030590"/>
            </a:xfrm>
            <a:custGeom>
              <a:avLst/>
              <a:pathLst>
                <a:path w="6649990" h="1030590">
                  <a:moveTo>
                    <a:pt x="0" y="1030590"/>
                  </a:moveTo>
                  <a:lnTo>
                    <a:pt x="265999" y="989366"/>
                  </a:lnTo>
                  <a:lnTo>
                    <a:pt x="531999" y="927531"/>
                  </a:lnTo>
                  <a:lnTo>
                    <a:pt x="797998" y="886307"/>
                  </a:lnTo>
                  <a:lnTo>
                    <a:pt x="1063998" y="824472"/>
                  </a:lnTo>
                  <a:lnTo>
                    <a:pt x="1329998" y="783248"/>
                  </a:lnTo>
                  <a:lnTo>
                    <a:pt x="1595997" y="659577"/>
                  </a:lnTo>
                  <a:lnTo>
                    <a:pt x="1861997" y="556518"/>
                  </a:lnTo>
                  <a:lnTo>
                    <a:pt x="2127996" y="412236"/>
                  </a:lnTo>
                  <a:lnTo>
                    <a:pt x="2393996" y="309177"/>
                  </a:lnTo>
                  <a:lnTo>
                    <a:pt x="2659996" y="267953"/>
                  </a:lnTo>
                  <a:lnTo>
                    <a:pt x="2925995" y="206118"/>
                  </a:lnTo>
                  <a:lnTo>
                    <a:pt x="3191995" y="185506"/>
                  </a:lnTo>
                  <a:lnTo>
                    <a:pt x="3457995" y="144282"/>
                  </a:lnTo>
                  <a:lnTo>
                    <a:pt x="3723994" y="20611"/>
                  </a:lnTo>
                  <a:lnTo>
                    <a:pt x="3989994" y="61835"/>
                  </a:lnTo>
                  <a:lnTo>
                    <a:pt x="4255993" y="82447"/>
                  </a:lnTo>
                  <a:lnTo>
                    <a:pt x="4521993" y="20611"/>
                  </a:lnTo>
                  <a:lnTo>
                    <a:pt x="4787993" y="103059"/>
                  </a:lnTo>
                  <a:lnTo>
                    <a:pt x="5053992" y="82447"/>
                  </a:lnTo>
                  <a:lnTo>
                    <a:pt x="5319992" y="61835"/>
                  </a:lnTo>
                  <a:lnTo>
                    <a:pt x="5585991" y="41223"/>
                  </a:lnTo>
                  <a:lnTo>
                    <a:pt x="5851991" y="0"/>
                  </a:lnTo>
                  <a:lnTo>
                    <a:pt x="6117991" y="41223"/>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6" name="pl76"/>
            <p:cNvSpPr/>
            <p:nvPr/>
          </p:nvSpPr>
          <p:spPr>
            <a:xfrm>
              <a:off x="1430754" y="2322770"/>
              <a:ext cx="6649990" cy="1092425"/>
            </a:xfrm>
            <a:custGeom>
              <a:avLst/>
              <a:pathLst>
                <a:path w="6649990" h="1092425">
                  <a:moveTo>
                    <a:pt x="0" y="1092425"/>
                  </a:moveTo>
                  <a:lnTo>
                    <a:pt x="265999" y="1051202"/>
                  </a:lnTo>
                  <a:lnTo>
                    <a:pt x="531999" y="989366"/>
                  </a:lnTo>
                  <a:lnTo>
                    <a:pt x="797998" y="948143"/>
                  </a:lnTo>
                  <a:lnTo>
                    <a:pt x="1063998" y="906919"/>
                  </a:lnTo>
                  <a:lnTo>
                    <a:pt x="1329998" y="865695"/>
                  </a:lnTo>
                  <a:lnTo>
                    <a:pt x="1595997" y="721413"/>
                  </a:lnTo>
                  <a:lnTo>
                    <a:pt x="1861997" y="597742"/>
                  </a:lnTo>
                  <a:lnTo>
                    <a:pt x="2127996" y="412236"/>
                  </a:lnTo>
                  <a:lnTo>
                    <a:pt x="2393996" y="329788"/>
                  </a:lnTo>
                  <a:lnTo>
                    <a:pt x="2659996" y="350400"/>
                  </a:lnTo>
                  <a:lnTo>
                    <a:pt x="2925995" y="247341"/>
                  </a:lnTo>
                  <a:lnTo>
                    <a:pt x="3191995" y="288565"/>
                  </a:lnTo>
                  <a:lnTo>
                    <a:pt x="3457995" y="247341"/>
                  </a:lnTo>
                  <a:lnTo>
                    <a:pt x="3723994" y="103059"/>
                  </a:lnTo>
                  <a:lnTo>
                    <a:pt x="3989994" y="61835"/>
                  </a:lnTo>
                  <a:lnTo>
                    <a:pt x="4255993" y="144282"/>
                  </a:lnTo>
                  <a:lnTo>
                    <a:pt x="4521993" y="41223"/>
                  </a:lnTo>
                  <a:lnTo>
                    <a:pt x="4787993" y="164894"/>
                  </a:lnTo>
                  <a:lnTo>
                    <a:pt x="5053992" y="123670"/>
                  </a:lnTo>
                  <a:lnTo>
                    <a:pt x="5319992" y="123670"/>
                  </a:lnTo>
                  <a:lnTo>
                    <a:pt x="5585991" y="103059"/>
                  </a:lnTo>
                  <a:lnTo>
                    <a:pt x="5851991" y="61835"/>
                  </a:lnTo>
                  <a:lnTo>
                    <a:pt x="6117991" y="41223"/>
                  </a:lnTo>
                  <a:lnTo>
                    <a:pt x="6383990" y="20611"/>
                  </a:lnTo>
                  <a:lnTo>
                    <a:pt x="6649990" y="0"/>
                  </a:lnTo>
                </a:path>
              </a:pathLst>
            </a:custGeom>
            <a:ln w="27101" cap="flat">
              <a:solidFill>
                <a:srgbClr val="F26A21">
                  <a:alpha val="100000"/>
                </a:srgbClr>
              </a:solidFill>
              <a:prstDash val="solid"/>
              <a:round/>
            </a:ln>
          </p:spPr>
          <p:txBody>
            <a:bodyPr/>
            <a:lstStyle/>
            <a:p/>
          </p:txBody>
        </p:sp>
        <p:sp>
          <p:nvSpPr>
            <p:cNvPr id="77" name="tx77"/>
            <p:cNvSpPr/>
            <p:nvPr/>
          </p:nvSpPr>
          <p:spPr>
            <a:xfrm>
              <a:off x="1370464"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8" name="tx78"/>
            <p:cNvSpPr/>
            <p:nvPr/>
          </p:nvSpPr>
          <p:spPr>
            <a:xfrm>
              <a:off x="2700462" y="2763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9" name="tx79"/>
            <p:cNvSpPr/>
            <p:nvPr/>
          </p:nvSpPr>
          <p:spPr>
            <a:xfrm>
              <a:off x="403046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536045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445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2245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8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4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70464" y="34678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34</a:t>
              </a:r>
            </a:p>
          </p:txBody>
        </p:sp>
        <p:sp>
          <p:nvSpPr>
            <p:cNvPr id="89" name="tx89"/>
            <p:cNvSpPr/>
            <p:nvPr/>
          </p:nvSpPr>
          <p:spPr>
            <a:xfrm>
              <a:off x="2700462"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0" name="tx90"/>
            <p:cNvSpPr/>
            <p:nvPr/>
          </p:nvSpPr>
          <p:spPr>
            <a:xfrm>
              <a:off x="403046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1" name="tx91"/>
            <p:cNvSpPr/>
            <p:nvPr/>
          </p:nvSpPr>
          <p:spPr>
            <a:xfrm>
              <a:off x="5360458"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2" name="tx92"/>
            <p:cNvSpPr/>
            <p:nvPr/>
          </p:nvSpPr>
          <p:spPr>
            <a:xfrm>
              <a:off x="6424457"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3" name="tx93"/>
            <p:cNvSpPr/>
            <p:nvPr/>
          </p:nvSpPr>
          <p:spPr>
            <a:xfrm>
              <a:off x="6690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4" name="tx94"/>
            <p:cNvSpPr/>
            <p:nvPr/>
          </p:nvSpPr>
          <p:spPr>
            <a:xfrm>
              <a:off x="6956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7222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488455"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7" name="tx97"/>
            <p:cNvSpPr/>
            <p:nvPr/>
          </p:nvSpPr>
          <p:spPr>
            <a:xfrm>
              <a:off x="7754455"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802045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9" name="tx99"/>
            <p:cNvSpPr/>
            <p:nvPr/>
          </p:nvSpPr>
          <p:spPr>
            <a:xfrm>
              <a:off x="1340319" y="35695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00" name="tx100"/>
            <p:cNvSpPr/>
            <p:nvPr/>
          </p:nvSpPr>
          <p:spPr>
            <a:xfrm>
              <a:off x="2670317" y="36189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01" name="tx101"/>
            <p:cNvSpPr/>
            <p:nvPr/>
          </p:nvSpPr>
          <p:spPr>
            <a:xfrm>
              <a:off x="4000315" y="38606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2" name="tx102"/>
            <p:cNvSpPr/>
            <p:nvPr/>
          </p:nvSpPr>
          <p:spPr>
            <a:xfrm>
              <a:off x="5360458" y="3974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6424457" y="39518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4" name="tx104"/>
            <p:cNvSpPr/>
            <p:nvPr/>
          </p:nvSpPr>
          <p:spPr>
            <a:xfrm>
              <a:off x="6690456" y="396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5" name="tx105"/>
            <p:cNvSpPr/>
            <p:nvPr/>
          </p:nvSpPr>
          <p:spPr>
            <a:xfrm>
              <a:off x="6956456" y="3979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6" name="tx106"/>
            <p:cNvSpPr/>
            <p:nvPr/>
          </p:nvSpPr>
          <p:spPr>
            <a:xfrm>
              <a:off x="7222456" y="4009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7" name="tx107"/>
            <p:cNvSpPr/>
            <p:nvPr/>
          </p:nvSpPr>
          <p:spPr>
            <a:xfrm>
              <a:off x="7488455" y="3973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8" name="tx108"/>
            <p:cNvSpPr/>
            <p:nvPr/>
          </p:nvSpPr>
          <p:spPr>
            <a:xfrm>
              <a:off x="7754455" y="3988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 name="tx109"/>
            <p:cNvSpPr/>
            <p:nvPr/>
          </p:nvSpPr>
          <p:spPr>
            <a:xfrm>
              <a:off x="8020454" y="39871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 name="tx110"/>
            <p:cNvSpPr/>
            <p:nvPr/>
          </p:nvSpPr>
          <p:spPr>
            <a:xfrm>
              <a:off x="1370464" y="29512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1" name="tx111"/>
            <p:cNvSpPr/>
            <p:nvPr/>
          </p:nvSpPr>
          <p:spPr>
            <a:xfrm>
              <a:off x="2700462" y="3020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2" name="tx112"/>
            <p:cNvSpPr/>
            <p:nvPr/>
          </p:nvSpPr>
          <p:spPr>
            <a:xfrm>
              <a:off x="4000315" y="3481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3" name="tx113"/>
            <p:cNvSpPr/>
            <p:nvPr/>
          </p:nvSpPr>
          <p:spPr>
            <a:xfrm>
              <a:off x="5360458" y="374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4" name="tx114"/>
            <p:cNvSpPr/>
            <p:nvPr/>
          </p:nvSpPr>
          <p:spPr>
            <a:xfrm>
              <a:off x="6394312" y="36581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5" name="tx115"/>
            <p:cNvSpPr/>
            <p:nvPr/>
          </p:nvSpPr>
          <p:spPr>
            <a:xfrm>
              <a:off x="6660311" y="36673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6" name="tx116"/>
            <p:cNvSpPr/>
            <p:nvPr/>
          </p:nvSpPr>
          <p:spPr>
            <a:xfrm>
              <a:off x="6926311" y="36935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17" name="tx117"/>
            <p:cNvSpPr/>
            <p:nvPr/>
          </p:nvSpPr>
          <p:spPr>
            <a:xfrm>
              <a:off x="7192311" y="374658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18" name="tx118"/>
            <p:cNvSpPr/>
            <p:nvPr/>
          </p:nvSpPr>
          <p:spPr>
            <a:xfrm>
              <a:off x="7488455" y="3717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9" name="tx119"/>
            <p:cNvSpPr/>
            <p:nvPr/>
          </p:nvSpPr>
          <p:spPr>
            <a:xfrm>
              <a:off x="7754455" y="3744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20" name="tx120"/>
            <p:cNvSpPr/>
            <p:nvPr/>
          </p:nvSpPr>
          <p:spPr>
            <a:xfrm>
              <a:off x="8020454" y="3756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21" name="tx121"/>
            <p:cNvSpPr/>
            <p:nvPr/>
          </p:nvSpPr>
          <p:spPr>
            <a:xfrm>
              <a:off x="1340319" y="27611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22" name="tx122"/>
            <p:cNvSpPr/>
            <p:nvPr/>
          </p:nvSpPr>
          <p:spPr>
            <a:xfrm>
              <a:off x="2670317" y="28019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a:t>
              </a:r>
            </a:p>
          </p:txBody>
        </p:sp>
        <p:sp>
          <p:nvSpPr>
            <p:cNvPr id="123" name="tx123"/>
            <p:cNvSpPr/>
            <p:nvPr/>
          </p:nvSpPr>
          <p:spPr>
            <a:xfrm>
              <a:off x="4000315" y="32396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24" name="tx124"/>
            <p:cNvSpPr/>
            <p:nvPr/>
          </p:nvSpPr>
          <p:spPr>
            <a:xfrm>
              <a:off x="5330313" y="35381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25" name="tx125"/>
            <p:cNvSpPr/>
            <p:nvPr/>
          </p:nvSpPr>
          <p:spPr>
            <a:xfrm>
              <a:off x="6394312" y="34104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6" name="tx126"/>
            <p:cNvSpPr/>
            <p:nvPr/>
          </p:nvSpPr>
          <p:spPr>
            <a:xfrm>
              <a:off x="6660311" y="34012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27" name="tx127"/>
            <p:cNvSpPr/>
            <p:nvPr/>
          </p:nvSpPr>
          <p:spPr>
            <a:xfrm>
              <a:off x="6926311" y="34229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8" name="tx128"/>
            <p:cNvSpPr/>
            <p:nvPr/>
          </p:nvSpPr>
          <p:spPr>
            <a:xfrm>
              <a:off x="7192311" y="34694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29" name="tx129"/>
            <p:cNvSpPr/>
            <p:nvPr/>
          </p:nvSpPr>
          <p:spPr>
            <a:xfrm>
              <a:off x="7458310" y="34864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30" name="tx130"/>
            <p:cNvSpPr/>
            <p:nvPr/>
          </p:nvSpPr>
          <p:spPr>
            <a:xfrm>
              <a:off x="7724310" y="3509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31" name="tx131"/>
            <p:cNvSpPr/>
            <p:nvPr/>
          </p:nvSpPr>
          <p:spPr>
            <a:xfrm>
              <a:off x="7990310" y="35381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4088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577692" y="27538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5" name="tx135"/>
            <p:cNvSpPr/>
            <p:nvPr/>
          </p:nvSpPr>
          <p:spPr>
            <a:xfrm>
              <a:off x="577692" y="20987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64" name="pl164"/>
            <p:cNvSpPr/>
            <p:nvPr/>
          </p:nvSpPr>
          <p:spPr>
            <a:xfrm>
              <a:off x="22712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916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120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3244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14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518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722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2900799" cy="119033"/>
            </a:xfrm>
            <a:prstGeom prst="rect">
              <a:avLst/>
            </a:prstGeom>
            <a:solidFill>
              <a:srgbClr val="1CABE2">
                <a:alpha val="85098"/>
              </a:srgbClr>
            </a:solidFill>
          </p:spPr>
          <p:txBody>
            <a:bodyPr/>
            <a:lstStyle/>
            <a:p/>
          </p:txBody>
        </p:sp>
        <p:sp>
          <p:nvSpPr>
            <p:cNvPr id="176" name="rc176"/>
            <p:cNvSpPr/>
            <p:nvPr/>
          </p:nvSpPr>
          <p:spPr>
            <a:xfrm>
              <a:off x="1311054" y="5577352"/>
              <a:ext cx="2044763" cy="119033"/>
            </a:xfrm>
            <a:prstGeom prst="rect">
              <a:avLst/>
            </a:prstGeom>
            <a:solidFill>
              <a:srgbClr val="1CABE2">
                <a:alpha val="85098"/>
              </a:srgbClr>
            </a:solidFill>
          </p:spPr>
          <p:txBody>
            <a:bodyPr/>
            <a:lstStyle/>
            <a:p/>
          </p:txBody>
        </p:sp>
        <p:sp>
          <p:nvSpPr>
            <p:cNvPr id="177" name="rc177"/>
            <p:cNvSpPr/>
            <p:nvPr/>
          </p:nvSpPr>
          <p:spPr>
            <a:xfrm>
              <a:off x="1311054" y="5428560"/>
              <a:ext cx="2079983" cy="119033"/>
            </a:xfrm>
            <a:prstGeom prst="rect">
              <a:avLst/>
            </a:prstGeom>
            <a:solidFill>
              <a:srgbClr val="1CABE2">
                <a:alpha val="85098"/>
              </a:srgbClr>
            </a:solidFill>
          </p:spPr>
          <p:txBody>
            <a:bodyPr/>
            <a:lstStyle/>
            <a:p/>
          </p:txBody>
        </p:sp>
        <p:sp>
          <p:nvSpPr>
            <p:cNvPr id="178" name="rc178"/>
            <p:cNvSpPr/>
            <p:nvPr/>
          </p:nvSpPr>
          <p:spPr>
            <a:xfrm>
              <a:off x="4211854" y="5726143"/>
              <a:ext cx="3988590" cy="119033"/>
            </a:xfrm>
            <a:prstGeom prst="rect">
              <a:avLst/>
            </a:prstGeom>
            <a:solidFill>
              <a:srgbClr val="B3B3B3">
                <a:alpha val="85098"/>
              </a:srgbClr>
            </a:solidFill>
          </p:spPr>
          <p:txBody>
            <a:bodyPr/>
            <a:lstStyle/>
            <a:p/>
          </p:txBody>
        </p:sp>
        <p:sp>
          <p:nvSpPr>
            <p:cNvPr id="179" name="rc179"/>
            <p:cNvSpPr/>
            <p:nvPr/>
          </p:nvSpPr>
          <p:spPr>
            <a:xfrm>
              <a:off x="3355817" y="5577352"/>
              <a:ext cx="3680558" cy="119033"/>
            </a:xfrm>
            <a:prstGeom prst="rect">
              <a:avLst/>
            </a:prstGeom>
            <a:solidFill>
              <a:srgbClr val="B3B3B3">
                <a:alpha val="85098"/>
              </a:srgbClr>
            </a:solidFill>
          </p:spPr>
          <p:txBody>
            <a:bodyPr/>
            <a:lstStyle/>
            <a:p/>
          </p:txBody>
        </p:sp>
        <p:sp>
          <p:nvSpPr>
            <p:cNvPr id="180" name="rc180"/>
            <p:cNvSpPr/>
            <p:nvPr/>
          </p:nvSpPr>
          <p:spPr>
            <a:xfrm>
              <a:off x="3391037" y="5428560"/>
              <a:ext cx="3327973" cy="119033"/>
            </a:xfrm>
            <a:prstGeom prst="rect">
              <a:avLst/>
            </a:prstGeom>
            <a:solidFill>
              <a:srgbClr val="B3B3B3">
                <a:alpha val="85098"/>
              </a:srgbClr>
            </a:solidFill>
          </p:spPr>
          <p:txBody>
            <a:bodyPr/>
            <a:lstStyle/>
            <a:p/>
          </p:txBody>
        </p:sp>
        <p:sp>
          <p:nvSpPr>
            <p:cNvPr id="181" name="tx181"/>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179.4</a:t>
              </a:r>
            </a:p>
          </p:txBody>
        </p:sp>
        <p:sp>
          <p:nvSpPr>
            <p:cNvPr id="182" name="tx182"/>
            <p:cNvSpPr/>
            <p:nvPr/>
          </p:nvSpPr>
          <p:spPr>
            <a:xfrm>
              <a:off x="718105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149.1</a:t>
              </a:r>
            </a:p>
          </p:txBody>
        </p:sp>
        <p:sp>
          <p:nvSpPr>
            <p:cNvPr id="183" name="tx183"/>
            <p:cNvSpPr/>
            <p:nvPr/>
          </p:nvSpPr>
          <p:spPr>
            <a:xfrm>
              <a:off x="686369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140.8</a:t>
              </a:r>
            </a:p>
          </p:txBody>
        </p:sp>
        <p:sp>
          <p:nvSpPr>
            <p:cNvPr id="184" name="tx184"/>
            <p:cNvSpPr/>
            <p:nvPr/>
          </p:nvSpPr>
          <p:spPr>
            <a:xfrm>
              <a:off x="2648927"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75.5</a:t>
              </a:r>
            </a:p>
          </p:txBody>
        </p:sp>
        <p:sp>
          <p:nvSpPr>
            <p:cNvPr id="185" name="tx185"/>
            <p:cNvSpPr/>
            <p:nvPr/>
          </p:nvSpPr>
          <p:spPr>
            <a:xfrm>
              <a:off x="2220909"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86" name="tx186"/>
            <p:cNvSpPr/>
            <p:nvPr/>
          </p:nvSpPr>
          <p:spPr>
            <a:xfrm>
              <a:off x="223851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54.2</a:t>
              </a:r>
            </a:p>
          </p:txBody>
        </p:sp>
        <p:sp>
          <p:nvSpPr>
            <p:cNvPr id="187" name="tx187"/>
            <p:cNvSpPr/>
            <p:nvPr/>
          </p:nvSpPr>
          <p:spPr>
            <a:xfrm>
              <a:off x="6061468"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103.8</a:t>
              </a:r>
            </a:p>
          </p:txBody>
        </p:sp>
        <p:sp>
          <p:nvSpPr>
            <p:cNvPr id="188" name="tx188"/>
            <p:cNvSpPr/>
            <p:nvPr/>
          </p:nvSpPr>
          <p:spPr>
            <a:xfrm>
              <a:off x="508357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95.8</a:t>
              </a:r>
            </a:p>
          </p:txBody>
        </p:sp>
        <p:sp>
          <p:nvSpPr>
            <p:cNvPr id="189" name="tx189"/>
            <p:cNvSpPr/>
            <p:nvPr/>
          </p:nvSpPr>
          <p:spPr>
            <a:xfrm>
              <a:off x="494249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10716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5" name="tx195"/>
            <p:cNvSpPr/>
            <p:nvPr/>
          </p:nvSpPr>
          <p:spPr>
            <a:xfrm>
              <a:off x="498871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6" name="tx196"/>
            <p:cNvSpPr/>
            <p:nvPr/>
          </p:nvSpPr>
          <p:spPr>
            <a:xfrm>
              <a:off x="690911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Niger.
In 2025, DTP1 coverage in Niger remained constant 95%. The number of children missing out on any DTP vaccination (zero-dose children) increased from 53,000 in 2024 to 54,000 in 2025.
DTP3 coverage remained relatively constant within 1% at 87% in 2025, leaving 141,000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87%, leaving 141,000 children un- or under-vaccinated, including 54,000 zero-dose and 87,000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093567"/>
            </a:xfrm>
            <a:custGeom>
              <a:avLst/>
              <a:pathLst>
                <a:path w="3397293" h="1093567">
                  <a:moveTo>
                    <a:pt x="0" y="1093567"/>
                  </a:moveTo>
                  <a:lnTo>
                    <a:pt x="135891" y="1049824"/>
                  </a:lnTo>
                  <a:lnTo>
                    <a:pt x="271783" y="984210"/>
                  </a:lnTo>
                  <a:lnTo>
                    <a:pt x="407675" y="940468"/>
                  </a:lnTo>
                  <a:lnTo>
                    <a:pt x="543566" y="874853"/>
                  </a:lnTo>
                  <a:lnTo>
                    <a:pt x="679458" y="831111"/>
                  </a:lnTo>
                  <a:lnTo>
                    <a:pt x="815350" y="699883"/>
                  </a:lnTo>
                  <a:lnTo>
                    <a:pt x="951242" y="590526"/>
                  </a:lnTo>
                  <a:lnTo>
                    <a:pt x="1087133" y="437426"/>
                  </a:lnTo>
                  <a:lnTo>
                    <a:pt x="1223025" y="328070"/>
                  </a:lnTo>
                  <a:lnTo>
                    <a:pt x="1358917" y="284327"/>
                  </a:lnTo>
                  <a:lnTo>
                    <a:pt x="1494809" y="218713"/>
                  </a:lnTo>
                  <a:lnTo>
                    <a:pt x="1630700" y="196842"/>
                  </a:lnTo>
                  <a:lnTo>
                    <a:pt x="1766592" y="153099"/>
                  </a:lnTo>
                  <a:lnTo>
                    <a:pt x="1902484" y="21871"/>
                  </a:lnTo>
                  <a:lnTo>
                    <a:pt x="2038375" y="65614"/>
                  </a:lnTo>
                  <a:lnTo>
                    <a:pt x="2174267" y="87485"/>
                  </a:lnTo>
                  <a:lnTo>
                    <a:pt x="2310159" y="21871"/>
                  </a:lnTo>
                  <a:lnTo>
                    <a:pt x="2446051" y="109356"/>
                  </a:lnTo>
                  <a:lnTo>
                    <a:pt x="2581942" y="87485"/>
                  </a:lnTo>
                  <a:lnTo>
                    <a:pt x="2717834" y="65614"/>
                  </a:lnTo>
                  <a:lnTo>
                    <a:pt x="2853726" y="43742"/>
                  </a:lnTo>
                  <a:lnTo>
                    <a:pt x="2989618" y="0"/>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093567"/>
            </a:xfrm>
            <a:custGeom>
              <a:avLst/>
              <a:pathLst>
                <a:path w="3397293" h="1093567">
                  <a:moveTo>
                    <a:pt x="0" y="1093567"/>
                  </a:moveTo>
                  <a:lnTo>
                    <a:pt x="135891" y="1049824"/>
                  </a:lnTo>
                  <a:lnTo>
                    <a:pt x="271783" y="984210"/>
                  </a:lnTo>
                  <a:lnTo>
                    <a:pt x="407675" y="940468"/>
                  </a:lnTo>
                  <a:lnTo>
                    <a:pt x="543566" y="874853"/>
                  </a:lnTo>
                  <a:lnTo>
                    <a:pt x="679458" y="831111"/>
                  </a:lnTo>
                  <a:lnTo>
                    <a:pt x="815350" y="699883"/>
                  </a:lnTo>
                  <a:lnTo>
                    <a:pt x="951242" y="590526"/>
                  </a:lnTo>
                  <a:lnTo>
                    <a:pt x="1087133" y="437426"/>
                  </a:lnTo>
                  <a:lnTo>
                    <a:pt x="1223025" y="328070"/>
                  </a:lnTo>
                  <a:lnTo>
                    <a:pt x="1358917" y="284327"/>
                  </a:lnTo>
                  <a:lnTo>
                    <a:pt x="1494809" y="218713"/>
                  </a:lnTo>
                  <a:lnTo>
                    <a:pt x="1630700" y="196842"/>
                  </a:lnTo>
                  <a:lnTo>
                    <a:pt x="1766592" y="153099"/>
                  </a:lnTo>
                  <a:lnTo>
                    <a:pt x="1902484" y="21871"/>
                  </a:lnTo>
                  <a:lnTo>
                    <a:pt x="2038375" y="65614"/>
                  </a:lnTo>
                  <a:lnTo>
                    <a:pt x="2174267" y="87485"/>
                  </a:lnTo>
                  <a:lnTo>
                    <a:pt x="2310159" y="21871"/>
                  </a:lnTo>
                  <a:lnTo>
                    <a:pt x="2446051" y="109356"/>
                  </a:lnTo>
                  <a:lnTo>
                    <a:pt x="2581942" y="87485"/>
                  </a:lnTo>
                  <a:lnTo>
                    <a:pt x="2717834" y="65614"/>
                  </a:lnTo>
                  <a:lnTo>
                    <a:pt x="2853726" y="43742"/>
                  </a:lnTo>
                  <a:lnTo>
                    <a:pt x="2989618" y="0"/>
                  </a:lnTo>
                  <a:lnTo>
                    <a:pt x="3125509" y="4374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093567"/>
            </a:xfrm>
            <a:custGeom>
              <a:avLst/>
              <a:pathLst>
                <a:path w="3397293" h="1093567">
                  <a:moveTo>
                    <a:pt x="0" y="1093567"/>
                  </a:moveTo>
                  <a:lnTo>
                    <a:pt x="135891" y="1049824"/>
                  </a:lnTo>
                  <a:lnTo>
                    <a:pt x="271783" y="984210"/>
                  </a:lnTo>
                  <a:lnTo>
                    <a:pt x="407675" y="940468"/>
                  </a:lnTo>
                  <a:lnTo>
                    <a:pt x="543566" y="874853"/>
                  </a:lnTo>
                  <a:lnTo>
                    <a:pt x="679458" y="831111"/>
                  </a:lnTo>
                  <a:lnTo>
                    <a:pt x="815350" y="699883"/>
                  </a:lnTo>
                  <a:lnTo>
                    <a:pt x="951242" y="590526"/>
                  </a:lnTo>
                  <a:lnTo>
                    <a:pt x="1087133" y="437426"/>
                  </a:lnTo>
                  <a:lnTo>
                    <a:pt x="1223025" y="328070"/>
                  </a:lnTo>
                  <a:lnTo>
                    <a:pt x="1358917" y="284327"/>
                  </a:lnTo>
                  <a:lnTo>
                    <a:pt x="1494809" y="218713"/>
                  </a:lnTo>
                  <a:lnTo>
                    <a:pt x="1630700" y="196842"/>
                  </a:lnTo>
                  <a:lnTo>
                    <a:pt x="1766592" y="153099"/>
                  </a:lnTo>
                  <a:lnTo>
                    <a:pt x="1902484" y="21871"/>
                  </a:lnTo>
                  <a:lnTo>
                    <a:pt x="2038375" y="65614"/>
                  </a:lnTo>
                  <a:lnTo>
                    <a:pt x="2174267" y="87485"/>
                  </a:lnTo>
                  <a:lnTo>
                    <a:pt x="2310159" y="21871"/>
                  </a:lnTo>
                  <a:lnTo>
                    <a:pt x="2446051" y="109356"/>
                  </a:lnTo>
                  <a:lnTo>
                    <a:pt x="2581942" y="87485"/>
                  </a:lnTo>
                  <a:lnTo>
                    <a:pt x="2717834" y="65614"/>
                  </a:lnTo>
                  <a:lnTo>
                    <a:pt x="2853726" y="43742"/>
                  </a:lnTo>
                  <a:lnTo>
                    <a:pt x="2989618" y="0"/>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9012" y="1405107"/>
              <a:ext cx="23211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Niger, 2000-2025</a:t>
              </a:r>
            </a:p>
          </p:txBody>
        </p:sp>
        <p:sp>
          <p:nvSpPr>
            <p:cNvPr id="63" name="pl63"/>
            <p:cNvSpPr/>
            <p:nvPr/>
          </p:nvSpPr>
          <p:spPr>
            <a:xfrm>
              <a:off x="5267799" y="3447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163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3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064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9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45951"/>
              <a:ext cx="3397293" cy="1913743"/>
            </a:xfrm>
            <a:custGeom>
              <a:avLst/>
              <a:pathLst>
                <a:path w="3397293" h="1913743">
                  <a:moveTo>
                    <a:pt x="0" y="1913743"/>
                  </a:moveTo>
                  <a:lnTo>
                    <a:pt x="135891" y="1837193"/>
                  </a:lnTo>
                  <a:lnTo>
                    <a:pt x="271783" y="1722368"/>
                  </a:lnTo>
                  <a:lnTo>
                    <a:pt x="407675" y="1645819"/>
                  </a:lnTo>
                  <a:lnTo>
                    <a:pt x="543566" y="1530994"/>
                  </a:lnTo>
                  <a:lnTo>
                    <a:pt x="679458" y="1454444"/>
                  </a:lnTo>
                  <a:lnTo>
                    <a:pt x="815350" y="1224795"/>
                  </a:lnTo>
                  <a:lnTo>
                    <a:pt x="951242" y="1033421"/>
                  </a:lnTo>
                  <a:lnTo>
                    <a:pt x="1087133" y="765497"/>
                  </a:lnTo>
                  <a:lnTo>
                    <a:pt x="1223025" y="574122"/>
                  </a:lnTo>
                  <a:lnTo>
                    <a:pt x="1358917" y="497573"/>
                  </a:lnTo>
                  <a:lnTo>
                    <a:pt x="1494809" y="382748"/>
                  </a:lnTo>
                  <a:lnTo>
                    <a:pt x="1630700" y="344473"/>
                  </a:lnTo>
                  <a:lnTo>
                    <a:pt x="1766592" y="267924"/>
                  </a:lnTo>
                  <a:lnTo>
                    <a:pt x="1902484" y="38274"/>
                  </a:lnTo>
                  <a:lnTo>
                    <a:pt x="2038375" y="114824"/>
                  </a:lnTo>
                  <a:lnTo>
                    <a:pt x="2174267" y="153099"/>
                  </a:lnTo>
                  <a:lnTo>
                    <a:pt x="2310159" y="38274"/>
                  </a:lnTo>
                  <a:lnTo>
                    <a:pt x="2446051" y="191374"/>
                  </a:lnTo>
                  <a:lnTo>
                    <a:pt x="2581942" y="153099"/>
                  </a:lnTo>
                  <a:lnTo>
                    <a:pt x="2717834" y="114824"/>
                  </a:lnTo>
                  <a:lnTo>
                    <a:pt x="2853726" y="76549"/>
                  </a:lnTo>
                  <a:lnTo>
                    <a:pt x="2989618" y="0"/>
                  </a:lnTo>
                  <a:lnTo>
                    <a:pt x="3125509" y="76549"/>
                  </a:lnTo>
                  <a:lnTo>
                    <a:pt x="3261401" y="38274"/>
                  </a:lnTo>
                  <a:lnTo>
                    <a:pt x="3397293" y="38274"/>
                  </a:lnTo>
                </a:path>
              </a:pathLst>
            </a:custGeom>
            <a:ln w="27101" cap="flat">
              <a:solidFill>
                <a:srgbClr val="0058AB">
                  <a:alpha val="100000"/>
                </a:srgbClr>
              </a:solidFill>
              <a:prstDash val="solid"/>
              <a:round/>
            </a:ln>
          </p:spPr>
          <p:txBody>
            <a:bodyPr/>
            <a:lstStyle/>
            <a:p/>
          </p:txBody>
        </p:sp>
        <p:sp>
          <p:nvSpPr>
            <p:cNvPr id="77" name="pl77"/>
            <p:cNvSpPr/>
            <p:nvPr/>
          </p:nvSpPr>
          <p:spPr>
            <a:xfrm>
              <a:off x="5437664" y="2299051"/>
              <a:ext cx="3397293" cy="344473"/>
            </a:xfrm>
            <a:custGeom>
              <a:avLst/>
              <a:pathLst>
                <a:path w="3397293" h="344473">
                  <a:moveTo>
                    <a:pt x="0" y="344473"/>
                  </a:moveTo>
                  <a:lnTo>
                    <a:pt x="135891" y="306198"/>
                  </a:lnTo>
                  <a:lnTo>
                    <a:pt x="271783" y="306198"/>
                  </a:lnTo>
                  <a:lnTo>
                    <a:pt x="407675" y="267924"/>
                  </a:lnTo>
                  <a:lnTo>
                    <a:pt x="543566" y="229649"/>
                  </a:lnTo>
                  <a:lnTo>
                    <a:pt x="679458" y="191374"/>
                  </a:lnTo>
                  <a:lnTo>
                    <a:pt x="815350" y="153099"/>
                  </a:lnTo>
                  <a:lnTo>
                    <a:pt x="951242" y="153099"/>
                  </a:lnTo>
                  <a:lnTo>
                    <a:pt x="1087133" y="114824"/>
                  </a:lnTo>
                  <a:lnTo>
                    <a:pt x="1223025" y="76549"/>
                  </a:lnTo>
                  <a:lnTo>
                    <a:pt x="1358917" y="76549"/>
                  </a:lnTo>
                  <a:lnTo>
                    <a:pt x="1494809" y="38274"/>
                  </a:lnTo>
                  <a:lnTo>
                    <a:pt x="1630700" y="76549"/>
                  </a:lnTo>
                  <a:lnTo>
                    <a:pt x="1766592" y="76549"/>
                  </a:lnTo>
                  <a:lnTo>
                    <a:pt x="1902484" y="76549"/>
                  </a:lnTo>
                  <a:lnTo>
                    <a:pt x="2038375" y="76549"/>
                  </a:lnTo>
                  <a:lnTo>
                    <a:pt x="2174267" y="38274"/>
                  </a:lnTo>
                  <a:lnTo>
                    <a:pt x="2310159" y="38274"/>
                  </a:lnTo>
                  <a:lnTo>
                    <a:pt x="2446051" y="38274"/>
                  </a:lnTo>
                  <a:lnTo>
                    <a:pt x="2581942" y="0"/>
                  </a:lnTo>
                  <a:lnTo>
                    <a:pt x="2717834" y="114824"/>
                  </a:lnTo>
                  <a:lnTo>
                    <a:pt x="2853726" y="191374"/>
                  </a:lnTo>
                  <a:lnTo>
                    <a:pt x="2989618" y="76549"/>
                  </a:lnTo>
                  <a:lnTo>
                    <a:pt x="3125509" y="76549"/>
                  </a:lnTo>
                  <a:lnTo>
                    <a:pt x="3261401" y="76549"/>
                  </a:lnTo>
                  <a:lnTo>
                    <a:pt x="3397293" y="3827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60776"/>
              <a:ext cx="3397293" cy="918596"/>
            </a:xfrm>
            <a:custGeom>
              <a:avLst/>
              <a:pathLst>
                <a:path w="3397293" h="918596">
                  <a:moveTo>
                    <a:pt x="0" y="918596"/>
                  </a:moveTo>
                  <a:lnTo>
                    <a:pt x="135891" y="918596"/>
                  </a:lnTo>
                  <a:lnTo>
                    <a:pt x="271783" y="880321"/>
                  </a:lnTo>
                  <a:lnTo>
                    <a:pt x="407675" y="803772"/>
                  </a:lnTo>
                  <a:lnTo>
                    <a:pt x="543566" y="688947"/>
                  </a:lnTo>
                  <a:lnTo>
                    <a:pt x="679458" y="574122"/>
                  </a:lnTo>
                  <a:lnTo>
                    <a:pt x="815350" y="497573"/>
                  </a:lnTo>
                  <a:lnTo>
                    <a:pt x="951242" y="421023"/>
                  </a:lnTo>
                  <a:lnTo>
                    <a:pt x="1087133" y="229649"/>
                  </a:lnTo>
                  <a:lnTo>
                    <a:pt x="1223025" y="76549"/>
                  </a:lnTo>
                  <a:lnTo>
                    <a:pt x="1358917" y="306198"/>
                  </a:lnTo>
                  <a:lnTo>
                    <a:pt x="1494809" y="344473"/>
                  </a:lnTo>
                  <a:lnTo>
                    <a:pt x="1630700" y="382748"/>
                  </a:lnTo>
                  <a:lnTo>
                    <a:pt x="1766592" y="459298"/>
                  </a:lnTo>
                  <a:lnTo>
                    <a:pt x="1902484" y="421023"/>
                  </a:lnTo>
                  <a:lnTo>
                    <a:pt x="2038375" y="382748"/>
                  </a:lnTo>
                  <a:lnTo>
                    <a:pt x="2174267" y="191374"/>
                  </a:lnTo>
                  <a:lnTo>
                    <a:pt x="2310159" y="153099"/>
                  </a:lnTo>
                  <a:lnTo>
                    <a:pt x="2446051" y="76549"/>
                  </a:lnTo>
                  <a:lnTo>
                    <a:pt x="2581942" y="38274"/>
                  </a:lnTo>
                  <a:lnTo>
                    <a:pt x="2717834" y="76549"/>
                  </a:lnTo>
                  <a:lnTo>
                    <a:pt x="2853726" y="267924"/>
                  </a:lnTo>
                  <a:lnTo>
                    <a:pt x="2989618" y="153099"/>
                  </a:lnTo>
                  <a:lnTo>
                    <a:pt x="3125509" y="38274"/>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29905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45951"/>
              <a:ext cx="3397293" cy="1913743"/>
            </a:xfrm>
            <a:custGeom>
              <a:avLst/>
              <a:pathLst>
                <a:path w="3397293" h="1913743">
                  <a:moveTo>
                    <a:pt x="0" y="1913743"/>
                  </a:moveTo>
                  <a:lnTo>
                    <a:pt x="135891" y="1837193"/>
                  </a:lnTo>
                  <a:lnTo>
                    <a:pt x="271783" y="1722368"/>
                  </a:lnTo>
                  <a:lnTo>
                    <a:pt x="407675" y="1645819"/>
                  </a:lnTo>
                  <a:lnTo>
                    <a:pt x="543566" y="1530994"/>
                  </a:lnTo>
                  <a:lnTo>
                    <a:pt x="679458" y="1454444"/>
                  </a:lnTo>
                  <a:lnTo>
                    <a:pt x="815350" y="1224795"/>
                  </a:lnTo>
                  <a:lnTo>
                    <a:pt x="951242" y="1033421"/>
                  </a:lnTo>
                  <a:lnTo>
                    <a:pt x="1087133" y="765497"/>
                  </a:lnTo>
                  <a:lnTo>
                    <a:pt x="1223025" y="574122"/>
                  </a:lnTo>
                  <a:lnTo>
                    <a:pt x="1358917" y="497573"/>
                  </a:lnTo>
                  <a:lnTo>
                    <a:pt x="1494809" y="382748"/>
                  </a:lnTo>
                  <a:lnTo>
                    <a:pt x="1630700" y="344473"/>
                  </a:lnTo>
                  <a:lnTo>
                    <a:pt x="1766592" y="267924"/>
                  </a:lnTo>
                  <a:lnTo>
                    <a:pt x="1902484" y="38274"/>
                  </a:lnTo>
                  <a:lnTo>
                    <a:pt x="2038375" y="114824"/>
                  </a:lnTo>
                  <a:lnTo>
                    <a:pt x="2174267" y="153099"/>
                  </a:lnTo>
                  <a:lnTo>
                    <a:pt x="2310159" y="38274"/>
                  </a:lnTo>
                  <a:lnTo>
                    <a:pt x="2446051" y="191374"/>
                  </a:lnTo>
                  <a:lnTo>
                    <a:pt x="2581942" y="153099"/>
                  </a:lnTo>
                  <a:lnTo>
                    <a:pt x="2717834" y="114824"/>
                  </a:lnTo>
                  <a:lnTo>
                    <a:pt x="2853726" y="76549"/>
                  </a:lnTo>
                  <a:lnTo>
                    <a:pt x="2989618" y="0"/>
                  </a:lnTo>
                  <a:lnTo>
                    <a:pt x="3125509" y="76549"/>
                  </a:lnTo>
                  <a:lnTo>
                    <a:pt x="3261401" y="38274"/>
                  </a:lnTo>
                  <a:lnTo>
                    <a:pt x="3397293" y="3827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08162"/>
              <a:ext cx="0" cy="2051532"/>
            </a:xfrm>
            <a:custGeom>
              <a:avLst/>
              <a:pathLst>
                <a:path w="0" h="2051532">
                  <a:moveTo>
                    <a:pt x="0" y="205153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08162"/>
              <a:ext cx="0" cy="1592234"/>
            </a:xfrm>
            <a:custGeom>
              <a:avLst/>
              <a:pathLst>
                <a:path w="0" h="1592234">
                  <a:moveTo>
                    <a:pt x="0" y="159223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08162"/>
              <a:ext cx="0" cy="635362"/>
            </a:xfrm>
            <a:custGeom>
              <a:avLst/>
              <a:pathLst>
                <a:path w="0" h="635362">
                  <a:moveTo>
                    <a:pt x="0" y="6353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08162"/>
              <a:ext cx="0" cy="252614"/>
            </a:xfrm>
            <a:custGeom>
              <a:avLst/>
              <a:pathLst>
                <a:path w="0" h="252614">
                  <a:moveTo>
                    <a:pt x="0" y="2526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08162"/>
              <a:ext cx="0" cy="290888"/>
            </a:xfrm>
            <a:custGeom>
              <a:avLst/>
              <a:pathLst>
                <a:path w="0" h="290888">
                  <a:moveTo>
                    <a:pt x="0" y="2908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08162"/>
              <a:ext cx="0" cy="176064"/>
            </a:xfrm>
            <a:custGeom>
              <a:avLst/>
              <a:pathLst>
                <a:path w="0" h="176064">
                  <a:moveTo>
                    <a:pt x="0" y="1760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08162"/>
              <a:ext cx="0" cy="176064"/>
            </a:xfrm>
            <a:custGeom>
              <a:avLst/>
              <a:pathLst>
                <a:path w="0" h="176064">
                  <a:moveTo>
                    <a:pt x="0" y="1760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45951"/>
              <a:ext cx="3397293" cy="1913743"/>
            </a:xfrm>
            <a:custGeom>
              <a:avLst/>
              <a:pathLst>
                <a:path w="3397293" h="1913743">
                  <a:moveTo>
                    <a:pt x="0" y="1913743"/>
                  </a:moveTo>
                  <a:lnTo>
                    <a:pt x="135891" y="1837193"/>
                  </a:lnTo>
                  <a:lnTo>
                    <a:pt x="271783" y="1722368"/>
                  </a:lnTo>
                  <a:lnTo>
                    <a:pt x="407675" y="1645819"/>
                  </a:lnTo>
                  <a:lnTo>
                    <a:pt x="543566" y="1530994"/>
                  </a:lnTo>
                  <a:lnTo>
                    <a:pt x="679458" y="1454444"/>
                  </a:lnTo>
                  <a:lnTo>
                    <a:pt x="815350" y="1224795"/>
                  </a:lnTo>
                  <a:lnTo>
                    <a:pt x="951242" y="1033421"/>
                  </a:lnTo>
                  <a:lnTo>
                    <a:pt x="1087133" y="765497"/>
                  </a:lnTo>
                  <a:lnTo>
                    <a:pt x="1223025" y="574122"/>
                  </a:lnTo>
                  <a:lnTo>
                    <a:pt x="1358917" y="497573"/>
                  </a:lnTo>
                  <a:lnTo>
                    <a:pt x="1494809" y="382748"/>
                  </a:lnTo>
                  <a:lnTo>
                    <a:pt x="1630700" y="344473"/>
                  </a:lnTo>
                  <a:lnTo>
                    <a:pt x="1766592" y="267924"/>
                  </a:lnTo>
                  <a:lnTo>
                    <a:pt x="1902484" y="38274"/>
                  </a:lnTo>
                  <a:lnTo>
                    <a:pt x="2038375" y="114824"/>
                  </a:lnTo>
                  <a:lnTo>
                    <a:pt x="2174267" y="153099"/>
                  </a:lnTo>
                  <a:lnTo>
                    <a:pt x="2310159" y="38274"/>
                  </a:lnTo>
                  <a:lnTo>
                    <a:pt x="2446051" y="191374"/>
                  </a:lnTo>
                  <a:lnTo>
                    <a:pt x="2581942" y="153099"/>
                  </a:lnTo>
                  <a:lnTo>
                    <a:pt x="2717834" y="114824"/>
                  </a:lnTo>
                  <a:lnTo>
                    <a:pt x="2853726" y="76549"/>
                  </a:lnTo>
                  <a:lnTo>
                    <a:pt x="2989618" y="0"/>
                  </a:lnTo>
                  <a:lnTo>
                    <a:pt x="3125509" y="76549"/>
                  </a:lnTo>
                  <a:lnTo>
                    <a:pt x="3261401" y="38274"/>
                  </a:lnTo>
                  <a:lnTo>
                    <a:pt x="3397293" y="38274"/>
                  </a:lnTo>
                </a:path>
              </a:pathLst>
            </a:custGeom>
            <a:ln w="27101" cap="flat">
              <a:solidFill>
                <a:srgbClr val="0058AB">
                  <a:alpha val="100000"/>
                </a:srgbClr>
              </a:solidFill>
              <a:prstDash val="solid"/>
              <a:round/>
            </a:ln>
          </p:spPr>
          <p:txBody>
            <a:bodyPr/>
            <a:lstStyle/>
            <a:p/>
          </p:txBody>
        </p:sp>
        <p:sp>
          <p:nvSpPr>
            <p:cNvPr id="89" name="tx89"/>
            <p:cNvSpPr/>
            <p:nvPr/>
          </p:nvSpPr>
          <p:spPr>
            <a:xfrm>
              <a:off x="5359324" y="195241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0" name="tx90"/>
            <p:cNvSpPr/>
            <p:nvPr/>
          </p:nvSpPr>
          <p:spPr>
            <a:xfrm>
              <a:off x="6038783" y="195235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1" name="tx91"/>
            <p:cNvSpPr/>
            <p:nvPr/>
          </p:nvSpPr>
          <p:spPr>
            <a:xfrm>
              <a:off x="6748386" y="195241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445895" y="19537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19523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804812" y="19523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2982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2216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7779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0124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469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865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254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642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030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559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948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336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5160944" cy="114824"/>
            </a:xfrm>
            <a:prstGeom prst="rect">
              <a:avLst/>
            </a:prstGeom>
            <a:solidFill>
              <a:srgbClr val="1CABE2">
                <a:alpha val="80000"/>
              </a:srgbClr>
            </a:solidFill>
          </p:spPr>
          <p:txBody>
            <a:bodyPr/>
            <a:lstStyle/>
            <a:p/>
          </p:txBody>
        </p:sp>
        <p:sp>
          <p:nvSpPr>
            <p:cNvPr id="130" name="rc130"/>
            <p:cNvSpPr/>
            <p:nvPr/>
          </p:nvSpPr>
          <p:spPr>
            <a:xfrm>
              <a:off x="1317178" y="5600334"/>
              <a:ext cx="5249839" cy="114824"/>
            </a:xfrm>
            <a:prstGeom prst="rect">
              <a:avLst/>
            </a:prstGeom>
            <a:solidFill>
              <a:srgbClr val="1CABE2">
                <a:alpha val="80000"/>
              </a:srgbClr>
            </a:solidFill>
          </p:spPr>
          <p:txBody>
            <a:bodyPr/>
            <a:lstStyle/>
            <a:p/>
          </p:txBody>
        </p:sp>
        <p:sp>
          <p:nvSpPr>
            <p:cNvPr id="131" name="tx131"/>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2" name="tx132"/>
            <p:cNvSpPr/>
            <p:nvPr/>
          </p:nvSpPr>
          <p:spPr>
            <a:xfrm>
              <a:off x="604708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6135980"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87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675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063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Niger (95%) was 5 percentage points higher than the global average (90%) and 14 percentage points higher than the average across all WCAR countries (81%).
National DTP1 coverage was 3 percentage points higher than in 2019 (92%).
This equates to 54,000 zero-dose children in 2025 compared to 76,000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DTP1 coverage was 95% - this is 3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Niger ranked number 20 out of 24 countries for lowest DTP1 coverage (based on tied ranks).
Niger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Niger ranked number 10 out of 24 countries with 59,000 zero-dose children.
In 2025, Niger ranked number 10 out of 24 countries with 54,000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9275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074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2223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369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517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001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148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296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4434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4457693"/>
              <a:ext cx="200644" cy="227693"/>
            </a:xfrm>
            <a:prstGeom prst="rect">
              <a:avLst/>
            </a:prstGeom>
            <a:solidFill>
              <a:srgbClr val="80BD41">
                <a:alpha val="100000"/>
              </a:srgbClr>
            </a:solidFill>
          </p:spPr>
          <p:txBody>
            <a:bodyPr/>
            <a:lstStyle/>
            <a:p/>
          </p:txBody>
        </p:sp>
        <p:sp>
          <p:nvSpPr>
            <p:cNvPr id="29" name="rc29"/>
            <p:cNvSpPr/>
            <p:nvPr/>
          </p:nvSpPr>
          <p:spPr>
            <a:xfrm>
              <a:off x="1423662" y="4015699"/>
              <a:ext cx="200644" cy="361631"/>
            </a:xfrm>
            <a:prstGeom prst="rect">
              <a:avLst/>
            </a:prstGeom>
            <a:solidFill>
              <a:srgbClr val="0058AB">
                <a:alpha val="100000"/>
              </a:srgbClr>
            </a:solidFill>
          </p:spPr>
          <p:txBody>
            <a:bodyPr/>
            <a:lstStyle/>
            <a:p/>
          </p:txBody>
        </p:sp>
        <p:sp>
          <p:nvSpPr>
            <p:cNvPr id="30" name="rc30"/>
            <p:cNvSpPr/>
            <p:nvPr/>
          </p:nvSpPr>
          <p:spPr>
            <a:xfrm>
              <a:off x="1423662" y="4377331"/>
              <a:ext cx="200644" cy="80362"/>
            </a:xfrm>
            <a:prstGeom prst="rect">
              <a:avLst/>
            </a:prstGeom>
            <a:solidFill>
              <a:srgbClr val="1CABE2">
                <a:alpha val="100000"/>
              </a:srgbClr>
            </a:solidFill>
          </p:spPr>
          <p:txBody>
            <a:bodyPr/>
            <a:lstStyle/>
            <a:p/>
          </p:txBody>
        </p:sp>
        <p:sp>
          <p:nvSpPr>
            <p:cNvPr id="31" name="rc31"/>
            <p:cNvSpPr/>
            <p:nvPr/>
          </p:nvSpPr>
          <p:spPr>
            <a:xfrm>
              <a:off x="1646600" y="4436921"/>
              <a:ext cx="200644" cy="248465"/>
            </a:xfrm>
            <a:prstGeom prst="rect">
              <a:avLst/>
            </a:prstGeom>
            <a:solidFill>
              <a:srgbClr val="80BD41">
                <a:alpha val="100000"/>
              </a:srgbClr>
            </a:solidFill>
          </p:spPr>
          <p:txBody>
            <a:bodyPr/>
            <a:lstStyle/>
            <a:p/>
          </p:txBody>
        </p:sp>
        <p:sp>
          <p:nvSpPr>
            <p:cNvPr id="32" name="rc32"/>
            <p:cNvSpPr/>
            <p:nvPr/>
          </p:nvSpPr>
          <p:spPr>
            <a:xfrm>
              <a:off x="1646600" y="3995204"/>
              <a:ext cx="200644" cy="358895"/>
            </a:xfrm>
            <a:prstGeom prst="rect">
              <a:avLst/>
            </a:prstGeom>
            <a:solidFill>
              <a:srgbClr val="0058AB">
                <a:alpha val="100000"/>
              </a:srgbClr>
            </a:solidFill>
          </p:spPr>
          <p:txBody>
            <a:bodyPr/>
            <a:lstStyle/>
            <a:p/>
          </p:txBody>
        </p:sp>
        <p:sp>
          <p:nvSpPr>
            <p:cNvPr id="33" name="rc33"/>
            <p:cNvSpPr/>
            <p:nvPr/>
          </p:nvSpPr>
          <p:spPr>
            <a:xfrm>
              <a:off x="1646600" y="4354100"/>
              <a:ext cx="200644" cy="82821"/>
            </a:xfrm>
            <a:prstGeom prst="rect">
              <a:avLst/>
            </a:prstGeom>
            <a:solidFill>
              <a:srgbClr val="1CABE2">
                <a:alpha val="100000"/>
              </a:srgbClr>
            </a:solidFill>
          </p:spPr>
          <p:txBody>
            <a:bodyPr/>
            <a:lstStyle/>
            <a:p/>
          </p:txBody>
        </p:sp>
        <p:sp>
          <p:nvSpPr>
            <p:cNvPr id="34" name="rc34"/>
            <p:cNvSpPr/>
            <p:nvPr/>
          </p:nvSpPr>
          <p:spPr>
            <a:xfrm>
              <a:off x="1869538" y="4408450"/>
              <a:ext cx="200644" cy="276936"/>
            </a:xfrm>
            <a:prstGeom prst="rect">
              <a:avLst/>
            </a:prstGeom>
            <a:solidFill>
              <a:srgbClr val="80BD41">
                <a:alpha val="100000"/>
              </a:srgbClr>
            </a:solidFill>
          </p:spPr>
          <p:txBody>
            <a:bodyPr/>
            <a:lstStyle/>
            <a:p/>
          </p:txBody>
        </p:sp>
        <p:sp>
          <p:nvSpPr>
            <p:cNvPr id="35" name="rc35"/>
            <p:cNvSpPr/>
            <p:nvPr/>
          </p:nvSpPr>
          <p:spPr>
            <a:xfrm>
              <a:off x="1869538" y="3975293"/>
              <a:ext cx="200644" cy="347946"/>
            </a:xfrm>
            <a:prstGeom prst="rect">
              <a:avLst/>
            </a:prstGeom>
            <a:solidFill>
              <a:srgbClr val="0058AB">
                <a:alpha val="100000"/>
              </a:srgbClr>
            </a:solidFill>
          </p:spPr>
          <p:txBody>
            <a:bodyPr/>
            <a:lstStyle/>
            <a:p/>
          </p:txBody>
        </p:sp>
        <p:sp>
          <p:nvSpPr>
            <p:cNvPr id="36" name="rc36"/>
            <p:cNvSpPr/>
            <p:nvPr/>
          </p:nvSpPr>
          <p:spPr>
            <a:xfrm>
              <a:off x="1869538" y="4323239"/>
              <a:ext cx="200644" cy="85211"/>
            </a:xfrm>
            <a:prstGeom prst="rect">
              <a:avLst/>
            </a:prstGeom>
            <a:solidFill>
              <a:srgbClr val="1CABE2">
                <a:alpha val="100000"/>
              </a:srgbClr>
            </a:solidFill>
          </p:spPr>
          <p:txBody>
            <a:bodyPr/>
            <a:lstStyle/>
            <a:p/>
          </p:txBody>
        </p:sp>
        <p:sp>
          <p:nvSpPr>
            <p:cNvPr id="37" name="rc37"/>
            <p:cNvSpPr/>
            <p:nvPr/>
          </p:nvSpPr>
          <p:spPr>
            <a:xfrm>
              <a:off x="2092476" y="4385562"/>
              <a:ext cx="200644" cy="299824"/>
            </a:xfrm>
            <a:prstGeom prst="rect">
              <a:avLst/>
            </a:prstGeom>
            <a:solidFill>
              <a:srgbClr val="80BD41">
                <a:alpha val="100000"/>
              </a:srgbClr>
            </a:solidFill>
          </p:spPr>
          <p:txBody>
            <a:bodyPr/>
            <a:lstStyle/>
            <a:p/>
          </p:txBody>
        </p:sp>
        <p:sp>
          <p:nvSpPr>
            <p:cNvPr id="38" name="rc38"/>
            <p:cNvSpPr/>
            <p:nvPr/>
          </p:nvSpPr>
          <p:spPr>
            <a:xfrm>
              <a:off x="2092476" y="3954106"/>
              <a:ext cx="200644" cy="343701"/>
            </a:xfrm>
            <a:prstGeom prst="rect">
              <a:avLst/>
            </a:prstGeom>
            <a:solidFill>
              <a:srgbClr val="0058AB">
                <a:alpha val="100000"/>
              </a:srgbClr>
            </a:solidFill>
          </p:spPr>
          <p:txBody>
            <a:bodyPr/>
            <a:lstStyle/>
            <a:p/>
          </p:txBody>
        </p:sp>
        <p:sp>
          <p:nvSpPr>
            <p:cNvPr id="39" name="rc39"/>
            <p:cNvSpPr/>
            <p:nvPr/>
          </p:nvSpPr>
          <p:spPr>
            <a:xfrm>
              <a:off x="2092476" y="4297808"/>
              <a:ext cx="200644" cy="87754"/>
            </a:xfrm>
            <a:prstGeom prst="rect">
              <a:avLst/>
            </a:prstGeom>
            <a:solidFill>
              <a:srgbClr val="1CABE2">
                <a:alpha val="100000"/>
              </a:srgbClr>
            </a:solidFill>
          </p:spPr>
          <p:txBody>
            <a:bodyPr/>
            <a:lstStyle/>
            <a:p/>
          </p:txBody>
        </p:sp>
        <p:sp>
          <p:nvSpPr>
            <p:cNvPr id="40" name="rc40"/>
            <p:cNvSpPr/>
            <p:nvPr/>
          </p:nvSpPr>
          <p:spPr>
            <a:xfrm>
              <a:off x="2315413" y="4361419"/>
              <a:ext cx="200644" cy="323967"/>
            </a:xfrm>
            <a:prstGeom prst="rect">
              <a:avLst/>
            </a:prstGeom>
            <a:solidFill>
              <a:srgbClr val="80BD41">
                <a:alpha val="100000"/>
              </a:srgbClr>
            </a:solidFill>
          </p:spPr>
          <p:txBody>
            <a:bodyPr/>
            <a:lstStyle/>
            <a:p/>
          </p:txBody>
        </p:sp>
        <p:sp>
          <p:nvSpPr>
            <p:cNvPr id="41" name="rc41"/>
            <p:cNvSpPr/>
            <p:nvPr/>
          </p:nvSpPr>
          <p:spPr>
            <a:xfrm>
              <a:off x="2315413" y="3931974"/>
              <a:ext cx="200644" cy="331501"/>
            </a:xfrm>
            <a:prstGeom prst="rect">
              <a:avLst/>
            </a:prstGeom>
            <a:solidFill>
              <a:srgbClr val="0058AB">
                <a:alpha val="100000"/>
              </a:srgbClr>
            </a:solidFill>
          </p:spPr>
          <p:txBody>
            <a:bodyPr/>
            <a:lstStyle/>
            <a:p/>
          </p:txBody>
        </p:sp>
        <p:sp>
          <p:nvSpPr>
            <p:cNvPr id="42" name="rc42"/>
            <p:cNvSpPr/>
            <p:nvPr/>
          </p:nvSpPr>
          <p:spPr>
            <a:xfrm>
              <a:off x="2315413" y="4263475"/>
              <a:ext cx="200644" cy="97943"/>
            </a:xfrm>
            <a:prstGeom prst="rect">
              <a:avLst/>
            </a:prstGeom>
            <a:solidFill>
              <a:srgbClr val="1CABE2">
                <a:alpha val="100000"/>
              </a:srgbClr>
            </a:solidFill>
          </p:spPr>
          <p:txBody>
            <a:bodyPr/>
            <a:lstStyle/>
            <a:p/>
          </p:txBody>
        </p:sp>
        <p:sp>
          <p:nvSpPr>
            <p:cNvPr id="43" name="rc43"/>
            <p:cNvSpPr/>
            <p:nvPr/>
          </p:nvSpPr>
          <p:spPr>
            <a:xfrm>
              <a:off x="2538351" y="4335685"/>
              <a:ext cx="200644" cy="349701"/>
            </a:xfrm>
            <a:prstGeom prst="rect">
              <a:avLst/>
            </a:prstGeom>
            <a:solidFill>
              <a:srgbClr val="80BD41">
                <a:alpha val="100000"/>
              </a:srgbClr>
            </a:solidFill>
          </p:spPr>
          <p:txBody>
            <a:bodyPr/>
            <a:lstStyle/>
            <a:p/>
          </p:txBody>
        </p:sp>
        <p:sp>
          <p:nvSpPr>
            <p:cNvPr id="44" name="rc44"/>
            <p:cNvSpPr/>
            <p:nvPr/>
          </p:nvSpPr>
          <p:spPr>
            <a:xfrm>
              <a:off x="2538351" y="3908272"/>
              <a:ext cx="200644" cy="326388"/>
            </a:xfrm>
            <a:prstGeom prst="rect">
              <a:avLst/>
            </a:prstGeom>
            <a:solidFill>
              <a:srgbClr val="0058AB">
                <a:alpha val="100000"/>
              </a:srgbClr>
            </a:solidFill>
          </p:spPr>
          <p:txBody>
            <a:bodyPr/>
            <a:lstStyle/>
            <a:p/>
          </p:txBody>
        </p:sp>
        <p:sp>
          <p:nvSpPr>
            <p:cNvPr id="45" name="rc45"/>
            <p:cNvSpPr/>
            <p:nvPr/>
          </p:nvSpPr>
          <p:spPr>
            <a:xfrm>
              <a:off x="2538351" y="4234661"/>
              <a:ext cx="200644" cy="101024"/>
            </a:xfrm>
            <a:prstGeom prst="rect">
              <a:avLst/>
            </a:prstGeom>
            <a:solidFill>
              <a:srgbClr val="1CABE2">
                <a:alpha val="100000"/>
              </a:srgbClr>
            </a:solidFill>
          </p:spPr>
          <p:txBody>
            <a:bodyPr/>
            <a:lstStyle/>
            <a:p/>
          </p:txBody>
        </p:sp>
        <p:sp>
          <p:nvSpPr>
            <p:cNvPr id="46" name="rc46"/>
            <p:cNvSpPr/>
            <p:nvPr/>
          </p:nvSpPr>
          <p:spPr>
            <a:xfrm>
              <a:off x="2761289" y="4269240"/>
              <a:ext cx="200644" cy="416146"/>
            </a:xfrm>
            <a:prstGeom prst="rect">
              <a:avLst/>
            </a:prstGeom>
            <a:solidFill>
              <a:srgbClr val="80BD41">
                <a:alpha val="100000"/>
              </a:srgbClr>
            </a:solidFill>
          </p:spPr>
          <p:txBody>
            <a:bodyPr/>
            <a:lstStyle/>
            <a:p/>
          </p:txBody>
        </p:sp>
        <p:sp>
          <p:nvSpPr>
            <p:cNvPr id="47" name="rc47"/>
            <p:cNvSpPr/>
            <p:nvPr/>
          </p:nvSpPr>
          <p:spPr>
            <a:xfrm>
              <a:off x="2761289" y="3885104"/>
              <a:ext cx="200644" cy="288101"/>
            </a:xfrm>
            <a:prstGeom prst="rect">
              <a:avLst/>
            </a:prstGeom>
            <a:solidFill>
              <a:srgbClr val="0058AB">
                <a:alpha val="100000"/>
              </a:srgbClr>
            </a:solidFill>
          </p:spPr>
          <p:txBody>
            <a:bodyPr/>
            <a:lstStyle/>
            <a:p/>
          </p:txBody>
        </p:sp>
        <p:sp>
          <p:nvSpPr>
            <p:cNvPr id="48" name="rc48"/>
            <p:cNvSpPr/>
            <p:nvPr/>
          </p:nvSpPr>
          <p:spPr>
            <a:xfrm>
              <a:off x="2761289" y="4173206"/>
              <a:ext cx="200644" cy="96034"/>
            </a:xfrm>
            <a:prstGeom prst="rect">
              <a:avLst/>
            </a:prstGeom>
            <a:solidFill>
              <a:srgbClr val="1CABE2">
                <a:alpha val="100000"/>
              </a:srgbClr>
            </a:solidFill>
          </p:spPr>
          <p:txBody>
            <a:bodyPr/>
            <a:lstStyle/>
            <a:p/>
          </p:txBody>
        </p:sp>
        <p:sp>
          <p:nvSpPr>
            <p:cNvPr id="49" name="rc49"/>
            <p:cNvSpPr/>
            <p:nvPr/>
          </p:nvSpPr>
          <p:spPr>
            <a:xfrm>
              <a:off x="2984227" y="4206610"/>
              <a:ext cx="200644" cy="478776"/>
            </a:xfrm>
            <a:prstGeom prst="rect">
              <a:avLst/>
            </a:prstGeom>
            <a:solidFill>
              <a:srgbClr val="80BD41">
                <a:alpha val="100000"/>
              </a:srgbClr>
            </a:solidFill>
          </p:spPr>
          <p:txBody>
            <a:bodyPr/>
            <a:lstStyle/>
            <a:p/>
          </p:txBody>
        </p:sp>
        <p:sp>
          <p:nvSpPr>
            <p:cNvPr id="50" name="rc50"/>
            <p:cNvSpPr/>
            <p:nvPr/>
          </p:nvSpPr>
          <p:spPr>
            <a:xfrm>
              <a:off x="2984227" y="3859911"/>
              <a:ext cx="200644" cy="255897"/>
            </a:xfrm>
            <a:prstGeom prst="rect">
              <a:avLst/>
            </a:prstGeom>
            <a:solidFill>
              <a:srgbClr val="0058AB">
                <a:alpha val="100000"/>
              </a:srgbClr>
            </a:solidFill>
          </p:spPr>
          <p:txBody>
            <a:bodyPr/>
            <a:lstStyle/>
            <a:p/>
          </p:txBody>
        </p:sp>
        <p:sp>
          <p:nvSpPr>
            <p:cNvPr id="51" name="rc51"/>
            <p:cNvSpPr/>
            <p:nvPr/>
          </p:nvSpPr>
          <p:spPr>
            <a:xfrm>
              <a:off x="2984227" y="4115808"/>
              <a:ext cx="200644" cy="90802"/>
            </a:xfrm>
            <a:prstGeom prst="rect">
              <a:avLst/>
            </a:prstGeom>
            <a:solidFill>
              <a:srgbClr val="1CABE2">
                <a:alpha val="100000"/>
              </a:srgbClr>
            </a:solidFill>
          </p:spPr>
          <p:txBody>
            <a:bodyPr/>
            <a:lstStyle/>
            <a:p/>
          </p:txBody>
        </p:sp>
        <p:sp>
          <p:nvSpPr>
            <p:cNvPr id="52" name="rc52"/>
            <p:cNvSpPr/>
            <p:nvPr/>
          </p:nvSpPr>
          <p:spPr>
            <a:xfrm>
              <a:off x="3207165" y="4115480"/>
              <a:ext cx="200644" cy="569906"/>
            </a:xfrm>
            <a:prstGeom prst="rect">
              <a:avLst/>
            </a:prstGeom>
            <a:solidFill>
              <a:srgbClr val="80BD41">
                <a:alpha val="100000"/>
              </a:srgbClr>
            </a:solidFill>
          </p:spPr>
          <p:txBody>
            <a:bodyPr/>
            <a:lstStyle/>
            <a:p/>
          </p:txBody>
        </p:sp>
        <p:sp>
          <p:nvSpPr>
            <p:cNvPr id="53" name="rc53"/>
            <p:cNvSpPr/>
            <p:nvPr/>
          </p:nvSpPr>
          <p:spPr>
            <a:xfrm>
              <a:off x="3207165" y="3834780"/>
              <a:ext cx="200644" cy="204146"/>
            </a:xfrm>
            <a:prstGeom prst="rect">
              <a:avLst/>
            </a:prstGeom>
            <a:solidFill>
              <a:srgbClr val="0058AB">
                <a:alpha val="100000"/>
              </a:srgbClr>
            </a:solidFill>
          </p:spPr>
          <p:txBody>
            <a:bodyPr/>
            <a:lstStyle/>
            <a:p/>
          </p:txBody>
        </p:sp>
        <p:sp>
          <p:nvSpPr>
            <p:cNvPr id="54" name="rc54"/>
            <p:cNvSpPr/>
            <p:nvPr/>
          </p:nvSpPr>
          <p:spPr>
            <a:xfrm>
              <a:off x="3207165" y="4038926"/>
              <a:ext cx="200644" cy="76554"/>
            </a:xfrm>
            <a:prstGeom prst="rect">
              <a:avLst/>
            </a:prstGeom>
            <a:solidFill>
              <a:srgbClr val="1CABE2">
                <a:alpha val="100000"/>
              </a:srgbClr>
            </a:solidFill>
          </p:spPr>
          <p:txBody>
            <a:bodyPr/>
            <a:lstStyle/>
            <a:p/>
          </p:txBody>
        </p:sp>
        <p:sp>
          <p:nvSpPr>
            <p:cNvPr id="55" name="rc55"/>
            <p:cNvSpPr/>
            <p:nvPr/>
          </p:nvSpPr>
          <p:spPr>
            <a:xfrm>
              <a:off x="3430103" y="4062497"/>
              <a:ext cx="200644" cy="622890"/>
            </a:xfrm>
            <a:prstGeom prst="rect">
              <a:avLst/>
            </a:prstGeom>
            <a:solidFill>
              <a:srgbClr val="80BD41">
                <a:alpha val="100000"/>
              </a:srgbClr>
            </a:solidFill>
          </p:spPr>
          <p:txBody>
            <a:bodyPr/>
            <a:lstStyle/>
            <a:p/>
          </p:txBody>
        </p:sp>
        <p:sp>
          <p:nvSpPr>
            <p:cNvPr id="56" name="rc56"/>
            <p:cNvSpPr/>
            <p:nvPr/>
          </p:nvSpPr>
          <p:spPr>
            <a:xfrm>
              <a:off x="3430103" y="3808076"/>
              <a:ext cx="200644" cy="166689"/>
            </a:xfrm>
            <a:prstGeom prst="rect">
              <a:avLst/>
            </a:prstGeom>
            <a:solidFill>
              <a:srgbClr val="0058AB">
                <a:alpha val="100000"/>
              </a:srgbClr>
            </a:solidFill>
          </p:spPr>
          <p:txBody>
            <a:bodyPr/>
            <a:lstStyle/>
            <a:p/>
          </p:txBody>
        </p:sp>
        <p:sp>
          <p:nvSpPr>
            <p:cNvPr id="57" name="rc57"/>
            <p:cNvSpPr/>
            <p:nvPr/>
          </p:nvSpPr>
          <p:spPr>
            <a:xfrm>
              <a:off x="3430103" y="3974766"/>
              <a:ext cx="200644" cy="87730"/>
            </a:xfrm>
            <a:prstGeom prst="rect">
              <a:avLst/>
            </a:prstGeom>
            <a:solidFill>
              <a:srgbClr val="1CABE2">
                <a:alpha val="100000"/>
              </a:srgbClr>
            </a:solidFill>
          </p:spPr>
          <p:txBody>
            <a:bodyPr/>
            <a:lstStyle/>
            <a:p/>
          </p:txBody>
        </p:sp>
        <p:sp>
          <p:nvSpPr>
            <p:cNvPr id="58" name="rc58"/>
            <p:cNvSpPr/>
            <p:nvPr/>
          </p:nvSpPr>
          <p:spPr>
            <a:xfrm>
              <a:off x="3653041" y="4053050"/>
              <a:ext cx="200644" cy="632336"/>
            </a:xfrm>
            <a:prstGeom prst="rect">
              <a:avLst/>
            </a:prstGeom>
            <a:solidFill>
              <a:srgbClr val="80BD41">
                <a:alpha val="100000"/>
              </a:srgbClr>
            </a:solidFill>
          </p:spPr>
          <p:txBody>
            <a:bodyPr/>
            <a:lstStyle/>
            <a:p/>
          </p:txBody>
        </p:sp>
        <p:sp>
          <p:nvSpPr>
            <p:cNvPr id="59" name="rc59"/>
            <p:cNvSpPr/>
            <p:nvPr/>
          </p:nvSpPr>
          <p:spPr>
            <a:xfrm>
              <a:off x="3653041" y="3782049"/>
              <a:ext cx="200644" cy="153567"/>
            </a:xfrm>
            <a:prstGeom prst="rect">
              <a:avLst/>
            </a:prstGeom>
            <a:solidFill>
              <a:srgbClr val="0058AB">
                <a:alpha val="100000"/>
              </a:srgbClr>
            </a:solidFill>
          </p:spPr>
          <p:txBody>
            <a:bodyPr/>
            <a:lstStyle/>
            <a:p/>
          </p:txBody>
        </p:sp>
        <p:sp>
          <p:nvSpPr>
            <p:cNvPr id="60" name="rc60"/>
            <p:cNvSpPr/>
            <p:nvPr/>
          </p:nvSpPr>
          <p:spPr>
            <a:xfrm>
              <a:off x="3653041" y="3935617"/>
              <a:ext cx="200644" cy="117433"/>
            </a:xfrm>
            <a:prstGeom prst="rect">
              <a:avLst/>
            </a:prstGeom>
            <a:solidFill>
              <a:srgbClr val="1CABE2">
                <a:alpha val="100000"/>
              </a:srgbClr>
            </a:solidFill>
          </p:spPr>
          <p:txBody>
            <a:bodyPr/>
            <a:lstStyle/>
            <a:p/>
          </p:txBody>
        </p:sp>
        <p:sp>
          <p:nvSpPr>
            <p:cNvPr id="61" name="rc61"/>
            <p:cNvSpPr/>
            <p:nvPr/>
          </p:nvSpPr>
          <p:spPr>
            <a:xfrm>
              <a:off x="3875979" y="3989182"/>
              <a:ext cx="200644" cy="696204"/>
            </a:xfrm>
            <a:prstGeom prst="rect">
              <a:avLst/>
            </a:prstGeom>
            <a:solidFill>
              <a:srgbClr val="80BD41">
                <a:alpha val="100000"/>
              </a:srgbClr>
            </a:solidFill>
          </p:spPr>
          <p:txBody>
            <a:bodyPr/>
            <a:lstStyle/>
            <a:p/>
          </p:txBody>
        </p:sp>
        <p:sp>
          <p:nvSpPr>
            <p:cNvPr id="62" name="rc62"/>
            <p:cNvSpPr/>
            <p:nvPr/>
          </p:nvSpPr>
          <p:spPr>
            <a:xfrm>
              <a:off x="3875979" y="3757114"/>
              <a:ext cx="200644" cy="129958"/>
            </a:xfrm>
            <a:prstGeom prst="rect">
              <a:avLst/>
            </a:prstGeom>
            <a:solidFill>
              <a:srgbClr val="0058AB">
                <a:alpha val="100000"/>
              </a:srgbClr>
            </a:solidFill>
          </p:spPr>
          <p:txBody>
            <a:bodyPr/>
            <a:lstStyle/>
            <a:p/>
          </p:txBody>
        </p:sp>
        <p:sp>
          <p:nvSpPr>
            <p:cNvPr id="63" name="rc63"/>
            <p:cNvSpPr/>
            <p:nvPr/>
          </p:nvSpPr>
          <p:spPr>
            <a:xfrm>
              <a:off x="3875979" y="3887073"/>
              <a:ext cx="200644" cy="102109"/>
            </a:xfrm>
            <a:prstGeom prst="rect">
              <a:avLst/>
            </a:prstGeom>
            <a:solidFill>
              <a:srgbClr val="1CABE2">
                <a:alpha val="100000"/>
              </a:srgbClr>
            </a:solidFill>
          </p:spPr>
          <p:txBody>
            <a:bodyPr/>
            <a:lstStyle/>
            <a:p/>
          </p:txBody>
        </p:sp>
        <p:sp>
          <p:nvSpPr>
            <p:cNvPr id="64" name="rc64"/>
            <p:cNvSpPr/>
            <p:nvPr/>
          </p:nvSpPr>
          <p:spPr>
            <a:xfrm>
              <a:off x="4098916" y="3989986"/>
              <a:ext cx="200644" cy="695400"/>
            </a:xfrm>
            <a:prstGeom prst="rect">
              <a:avLst/>
            </a:prstGeom>
            <a:solidFill>
              <a:srgbClr val="80BD41">
                <a:alpha val="100000"/>
              </a:srgbClr>
            </a:solidFill>
          </p:spPr>
          <p:txBody>
            <a:bodyPr/>
            <a:lstStyle/>
            <a:p/>
          </p:txBody>
        </p:sp>
        <p:sp>
          <p:nvSpPr>
            <p:cNvPr id="65" name="rc65"/>
            <p:cNvSpPr/>
            <p:nvPr/>
          </p:nvSpPr>
          <p:spPr>
            <a:xfrm>
              <a:off x="4098916" y="3732783"/>
              <a:ext cx="200644" cy="123838"/>
            </a:xfrm>
            <a:prstGeom prst="rect">
              <a:avLst/>
            </a:prstGeom>
            <a:solidFill>
              <a:srgbClr val="0058AB">
                <a:alpha val="100000"/>
              </a:srgbClr>
            </a:solidFill>
          </p:spPr>
          <p:txBody>
            <a:bodyPr/>
            <a:lstStyle/>
            <a:p/>
          </p:txBody>
        </p:sp>
        <p:sp>
          <p:nvSpPr>
            <p:cNvPr id="66" name="rc66"/>
            <p:cNvSpPr/>
            <p:nvPr/>
          </p:nvSpPr>
          <p:spPr>
            <a:xfrm>
              <a:off x="4098916" y="3856622"/>
              <a:ext cx="200644" cy="133364"/>
            </a:xfrm>
            <a:prstGeom prst="rect">
              <a:avLst/>
            </a:prstGeom>
            <a:solidFill>
              <a:srgbClr val="1CABE2">
                <a:alpha val="100000"/>
              </a:srgbClr>
            </a:solidFill>
          </p:spPr>
          <p:txBody>
            <a:bodyPr/>
            <a:lstStyle/>
            <a:p/>
          </p:txBody>
        </p:sp>
        <p:sp>
          <p:nvSpPr>
            <p:cNvPr id="67" name="rc67"/>
            <p:cNvSpPr/>
            <p:nvPr/>
          </p:nvSpPr>
          <p:spPr>
            <a:xfrm>
              <a:off x="4321854" y="3949675"/>
              <a:ext cx="200644" cy="735712"/>
            </a:xfrm>
            <a:prstGeom prst="rect">
              <a:avLst/>
            </a:prstGeom>
            <a:solidFill>
              <a:srgbClr val="80BD41">
                <a:alpha val="100000"/>
              </a:srgbClr>
            </a:solidFill>
          </p:spPr>
          <p:txBody>
            <a:bodyPr/>
            <a:lstStyle/>
            <a:p/>
          </p:txBody>
        </p:sp>
        <p:sp>
          <p:nvSpPr>
            <p:cNvPr id="68" name="rc68"/>
            <p:cNvSpPr/>
            <p:nvPr/>
          </p:nvSpPr>
          <p:spPr>
            <a:xfrm>
              <a:off x="4321854" y="3704437"/>
              <a:ext cx="200644" cy="107904"/>
            </a:xfrm>
            <a:prstGeom prst="rect">
              <a:avLst/>
            </a:prstGeom>
            <a:solidFill>
              <a:srgbClr val="0058AB">
                <a:alpha val="100000"/>
              </a:srgbClr>
            </a:solidFill>
          </p:spPr>
          <p:txBody>
            <a:bodyPr/>
            <a:lstStyle/>
            <a:p/>
          </p:txBody>
        </p:sp>
        <p:sp>
          <p:nvSpPr>
            <p:cNvPr id="69" name="rc69"/>
            <p:cNvSpPr/>
            <p:nvPr/>
          </p:nvSpPr>
          <p:spPr>
            <a:xfrm>
              <a:off x="4321854" y="3812342"/>
              <a:ext cx="200644" cy="137332"/>
            </a:xfrm>
            <a:prstGeom prst="rect">
              <a:avLst/>
            </a:prstGeom>
            <a:solidFill>
              <a:srgbClr val="1CABE2">
                <a:alpha val="100000"/>
              </a:srgbClr>
            </a:solidFill>
          </p:spPr>
          <p:txBody>
            <a:bodyPr/>
            <a:lstStyle/>
            <a:p/>
          </p:txBody>
        </p:sp>
        <p:sp>
          <p:nvSpPr>
            <p:cNvPr id="70" name="rc70"/>
            <p:cNvSpPr/>
            <p:nvPr/>
          </p:nvSpPr>
          <p:spPr>
            <a:xfrm>
              <a:off x="4544792" y="3860842"/>
              <a:ext cx="200644" cy="824544"/>
            </a:xfrm>
            <a:prstGeom prst="rect">
              <a:avLst/>
            </a:prstGeom>
            <a:solidFill>
              <a:srgbClr val="80BD41">
                <a:alpha val="100000"/>
              </a:srgbClr>
            </a:solidFill>
          </p:spPr>
          <p:txBody>
            <a:bodyPr/>
            <a:lstStyle/>
            <a:p/>
          </p:txBody>
        </p:sp>
        <p:sp>
          <p:nvSpPr>
            <p:cNvPr id="71" name="rc71"/>
            <p:cNvSpPr/>
            <p:nvPr/>
          </p:nvSpPr>
          <p:spPr>
            <a:xfrm>
              <a:off x="4544792" y="3679845"/>
              <a:ext cx="200644" cy="50277"/>
            </a:xfrm>
            <a:prstGeom prst="rect">
              <a:avLst/>
            </a:prstGeom>
            <a:solidFill>
              <a:srgbClr val="0058AB">
                <a:alpha val="100000"/>
              </a:srgbClr>
            </a:solidFill>
          </p:spPr>
          <p:txBody>
            <a:bodyPr/>
            <a:lstStyle/>
            <a:p/>
          </p:txBody>
        </p:sp>
        <p:sp>
          <p:nvSpPr>
            <p:cNvPr id="72" name="rc72"/>
            <p:cNvSpPr/>
            <p:nvPr/>
          </p:nvSpPr>
          <p:spPr>
            <a:xfrm>
              <a:off x="4544792" y="3730122"/>
              <a:ext cx="200644" cy="130720"/>
            </a:xfrm>
            <a:prstGeom prst="rect">
              <a:avLst/>
            </a:prstGeom>
            <a:solidFill>
              <a:srgbClr val="1CABE2">
                <a:alpha val="100000"/>
              </a:srgbClr>
            </a:solidFill>
          </p:spPr>
          <p:txBody>
            <a:bodyPr/>
            <a:lstStyle/>
            <a:p/>
          </p:txBody>
        </p:sp>
        <p:sp>
          <p:nvSpPr>
            <p:cNvPr id="73" name="rc73"/>
            <p:cNvSpPr/>
            <p:nvPr/>
          </p:nvSpPr>
          <p:spPr>
            <a:xfrm>
              <a:off x="4767730" y="3820208"/>
              <a:ext cx="200644" cy="865178"/>
            </a:xfrm>
            <a:prstGeom prst="rect">
              <a:avLst/>
            </a:prstGeom>
            <a:solidFill>
              <a:srgbClr val="80BD41">
                <a:alpha val="100000"/>
              </a:srgbClr>
            </a:solidFill>
          </p:spPr>
          <p:txBody>
            <a:bodyPr/>
            <a:lstStyle/>
            <a:p/>
          </p:txBody>
        </p:sp>
        <p:sp>
          <p:nvSpPr>
            <p:cNvPr id="74" name="rc74"/>
            <p:cNvSpPr/>
            <p:nvPr/>
          </p:nvSpPr>
          <p:spPr>
            <a:xfrm>
              <a:off x="4767730" y="3655412"/>
              <a:ext cx="200644" cy="72098"/>
            </a:xfrm>
            <a:prstGeom prst="rect">
              <a:avLst/>
            </a:prstGeom>
            <a:solidFill>
              <a:srgbClr val="0058AB">
                <a:alpha val="100000"/>
              </a:srgbClr>
            </a:solidFill>
          </p:spPr>
          <p:txBody>
            <a:bodyPr/>
            <a:lstStyle/>
            <a:p/>
          </p:txBody>
        </p:sp>
        <p:sp>
          <p:nvSpPr>
            <p:cNvPr id="75" name="rc75"/>
            <p:cNvSpPr/>
            <p:nvPr/>
          </p:nvSpPr>
          <p:spPr>
            <a:xfrm>
              <a:off x="4767730" y="3727511"/>
              <a:ext cx="200644" cy="92697"/>
            </a:xfrm>
            <a:prstGeom prst="rect">
              <a:avLst/>
            </a:prstGeom>
            <a:solidFill>
              <a:srgbClr val="1CABE2">
                <a:alpha val="100000"/>
              </a:srgbClr>
            </a:solidFill>
          </p:spPr>
          <p:txBody>
            <a:bodyPr/>
            <a:lstStyle/>
            <a:p/>
          </p:txBody>
        </p:sp>
        <p:sp>
          <p:nvSpPr>
            <p:cNvPr id="76" name="rc76"/>
            <p:cNvSpPr/>
            <p:nvPr/>
          </p:nvSpPr>
          <p:spPr>
            <a:xfrm>
              <a:off x="4990668" y="3843068"/>
              <a:ext cx="200644" cy="842318"/>
            </a:xfrm>
            <a:prstGeom prst="rect">
              <a:avLst/>
            </a:prstGeom>
            <a:solidFill>
              <a:srgbClr val="80BD41">
                <a:alpha val="100000"/>
              </a:srgbClr>
            </a:solidFill>
          </p:spPr>
          <p:txBody>
            <a:bodyPr/>
            <a:lstStyle/>
            <a:p/>
          </p:txBody>
        </p:sp>
        <p:sp>
          <p:nvSpPr>
            <p:cNvPr id="77" name="rc77"/>
            <p:cNvSpPr/>
            <p:nvPr/>
          </p:nvSpPr>
          <p:spPr>
            <a:xfrm>
              <a:off x="4990668" y="3632489"/>
              <a:ext cx="200644" cy="84231"/>
            </a:xfrm>
            <a:prstGeom prst="rect">
              <a:avLst/>
            </a:prstGeom>
            <a:solidFill>
              <a:srgbClr val="0058AB">
                <a:alpha val="100000"/>
              </a:srgbClr>
            </a:solidFill>
          </p:spPr>
          <p:txBody>
            <a:bodyPr/>
            <a:lstStyle/>
            <a:p/>
          </p:txBody>
        </p:sp>
        <p:sp>
          <p:nvSpPr>
            <p:cNvPr id="78" name="rc78"/>
            <p:cNvSpPr/>
            <p:nvPr/>
          </p:nvSpPr>
          <p:spPr>
            <a:xfrm>
              <a:off x="4990668" y="3716721"/>
              <a:ext cx="200644" cy="126347"/>
            </a:xfrm>
            <a:prstGeom prst="rect">
              <a:avLst/>
            </a:prstGeom>
            <a:solidFill>
              <a:srgbClr val="1CABE2">
                <a:alpha val="100000"/>
              </a:srgbClr>
            </a:solidFill>
          </p:spPr>
          <p:txBody>
            <a:bodyPr/>
            <a:lstStyle/>
            <a:p/>
          </p:txBody>
        </p:sp>
        <p:sp>
          <p:nvSpPr>
            <p:cNvPr id="79" name="rc79"/>
            <p:cNvSpPr/>
            <p:nvPr/>
          </p:nvSpPr>
          <p:spPr>
            <a:xfrm>
              <a:off x="5213606" y="3774378"/>
              <a:ext cx="200644" cy="911008"/>
            </a:xfrm>
            <a:prstGeom prst="rect">
              <a:avLst/>
            </a:prstGeom>
            <a:solidFill>
              <a:srgbClr val="80BD41">
                <a:alpha val="100000"/>
              </a:srgbClr>
            </a:solidFill>
          </p:spPr>
          <p:txBody>
            <a:bodyPr/>
            <a:lstStyle/>
            <a:p/>
          </p:txBody>
        </p:sp>
        <p:sp>
          <p:nvSpPr>
            <p:cNvPr id="80" name="rc80"/>
            <p:cNvSpPr/>
            <p:nvPr/>
          </p:nvSpPr>
          <p:spPr>
            <a:xfrm>
              <a:off x="5213606" y="3613612"/>
              <a:ext cx="200644" cy="53588"/>
            </a:xfrm>
            <a:prstGeom prst="rect">
              <a:avLst/>
            </a:prstGeom>
            <a:solidFill>
              <a:srgbClr val="0058AB">
                <a:alpha val="100000"/>
              </a:srgbClr>
            </a:solidFill>
          </p:spPr>
          <p:txBody>
            <a:bodyPr/>
            <a:lstStyle/>
            <a:p/>
          </p:txBody>
        </p:sp>
        <p:sp>
          <p:nvSpPr>
            <p:cNvPr id="81" name="rc81"/>
            <p:cNvSpPr/>
            <p:nvPr/>
          </p:nvSpPr>
          <p:spPr>
            <a:xfrm>
              <a:off x="5213606" y="3667201"/>
              <a:ext cx="200644" cy="107177"/>
            </a:xfrm>
            <a:prstGeom prst="rect">
              <a:avLst/>
            </a:prstGeom>
            <a:solidFill>
              <a:srgbClr val="1CABE2">
                <a:alpha val="100000"/>
              </a:srgbClr>
            </a:solidFill>
          </p:spPr>
          <p:txBody>
            <a:bodyPr/>
            <a:lstStyle/>
            <a:p/>
          </p:txBody>
        </p:sp>
        <p:sp>
          <p:nvSpPr>
            <p:cNvPr id="82" name="rc82"/>
            <p:cNvSpPr/>
            <p:nvPr/>
          </p:nvSpPr>
          <p:spPr>
            <a:xfrm>
              <a:off x="5436544" y="3825713"/>
              <a:ext cx="200644" cy="859673"/>
            </a:xfrm>
            <a:prstGeom prst="rect">
              <a:avLst/>
            </a:prstGeom>
            <a:solidFill>
              <a:srgbClr val="80BD41">
                <a:alpha val="100000"/>
              </a:srgbClr>
            </a:solidFill>
          </p:spPr>
          <p:txBody>
            <a:bodyPr/>
            <a:lstStyle/>
            <a:p/>
          </p:txBody>
        </p:sp>
        <p:sp>
          <p:nvSpPr>
            <p:cNvPr id="83" name="rc83"/>
            <p:cNvSpPr/>
            <p:nvPr/>
          </p:nvSpPr>
          <p:spPr>
            <a:xfrm>
              <a:off x="5436544" y="3597192"/>
              <a:ext cx="200644" cy="97937"/>
            </a:xfrm>
            <a:prstGeom prst="rect">
              <a:avLst/>
            </a:prstGeom>
            <a:solidFill>
              <a:srgbClr val="0058AB">
                <a:alpha val="100000"/>
              </a:srgbClr>
            </a:solidFill>
          </p:spPr>
          <p:txBody>
            <a:bodyPr/>
            <a:lstStyle/>
            <a:p/>
          </p:txBody>
        </p:sp>
        <p:sp>
          <p:nvSpPr>
            <p:cNvPr id="84" name="rc84"/>
            <p:cNvSpPr/>
            <p:nvPr/>
          </p:nvSpPr>
          <p:spPr>
            <a:xfrm>
              <a:off x="5436544" y="3695129"/>
              <a:ext cx="200644" cy="130583"/>
            </a:xfrm>
            <a:prstGeom prst="rect">
              <a:avLst/>
            </a:prstGeom>
            <a:solidFill>
              <a:srgbClr val="1CABE2">
                <a:alpha val="100000"/>
              </a:srgbClr>
            </a:solidFill>
          </p:spPr>
          <p:txBody>
            <a:bodyPr/>
            <a:lstStyle/>
            <a:p/>
          </p:txBody>
        </p:sp>
        <p:sp>
          <p:nvSpPr>
            <p:cNvPr id="85" name="rc85"/>
            <p:cNvSpPr/>
            <p:nvPr/>
          </p:nvSpPr>
          <p:spPr>
            <a:xfrm>
              <a:off x="5659482" y="3790290"/>
              <a:ext cx="200644" cy="895096"/>
            </a:xfrm>
            <a:prstGeom prst="rect">
              <a:avLst/>
            </a:prstGeom>
            <a:solidFill>
              <a:srgbClr val="80BD41">
                <a:alpha val="100000"/>
              </a:srgbClr>
            </a:solidFill>
          </p:spPr>
          <p:txBody>
            <a:bodyPr/>
            <a:lstStyle/>
            <a:p/>
          </p:txBody>
        </p:sp>
        <p:sp>
          <p:nvSpPr>
            <p:cNvPr id="86" name="rc86"/>
            <p:cNvSpPr/>
            <p:nvPr/>
          </p:nvSpPr>
          <p:spPr>
            <a:xfrm>
              <a:off x="5659482" y="3580329"/>
              <a:ext cx="200644" cy="88404"/>
            </a:xfrm>
            <a:prstGeom prst="rect">
              <a:avLst/>
            </a:prstGeom>
            <a:solidFill>
              <a:srgbClr val="0058AB">
                <a:alpha val="100000"/>
              </a:srgbClr>
            </a:solidFill>
          </p:spPr>
          <p:txBody>
            <a:bodyPr/>
            <a:lstStyle/>
            <a:p/>
          </p:txBody>
        </p:sp>
        <p:sp>
          <p:nvSpPr>
            <p:cNvPr id="87" name="rc87"/>
            <p:cNvSpPr/>
            <p:nvPr/>
          </p:nvSpPr>
          <p:spPr>
            <a:xfrm>
              <a:off x="5659482" y="3668734"/>
              <a:ext cx="200644" cy="121556"/>
            </a:xfrm>
            <a:prstGeom prst="rect">
              <a:avLst/>
            </a:prstGeom>
            <a:solidFill>
              <a:srgbClr val="1CABE2">
                <a:alpha val="100000"/>
              </a:srgbClr>
            </a:solidFill>
          </p:spPr>
          <p:txBody>
            <a:bodyPr/>
            <a:lstStyle/>
            <a:p/>
          </p:txBody>
        </p:sp>
        <p:sp>
          <p:nvSpPr>
            <p:cNvPr id="88" name="rc88"/>
            <p:cNvSpPr/>
            <p:nvPr/>
          </p:nvSpPr>
          <p:spPr>
            <a:xfrm>
              <a:off x="5882419" y="3776268"/>
              <a:ext cx="200644" cy="909119"/>
            </a:xfrm>
            <a:prstGeom prst="rect">
              <a:avLst/>
            </a:prstGeom>
            <a:solidFill>
              <a:srgbClr val="80BD41">
                <a:alpha val="100000"/>
              </a:srgbClr>
            </a:solidFill>
          </p:spPr>
          <p:txBody>
            <a:bodyPr/>
            <a:lstStyle/>
            <a:p/>
          </p:txBody>
        </p:sp>
        <p:sp>
          <p:nvSpPr>
            <p:cNvPr id="89" name="rc89"/>
            <p:cNvSpPr/>
            <p:nvPr/>
          </p:nvSpPr>
          <p:spPr>
            <a:xfrm>
              <a:off x="5882419" y="3563017"/>
              <a:ext cx="200644" cy="78565"/>
            </a:xfrm>
            <a:prstGeom prst="rect">
              <a:avLst/>
            </a:prstGeom>
            <a:solidFill>
              <a:srgbClr val="0058AB">
                <a:alpha val="100000"/>
              </a:srgbClr>
            </a:solidFill>
          </p:spPr>
          <p:txBody>
            <a:bodyPr/>
            <a:lstStyle/>
            <a:p/>
          </p:txBody>
        </p:sp>
        <p:sp>
          <p:nvSpPr>
            <p:cNvPr id="90" name="rc90"/>
            <p:cNvSpPr/>
            <p:nvPr/>
          </p:nvSpPr>
          <p:spPr>
            <a:xfrm>
              <a:off x="5882419" y="3641583"/>
              <a:ext cx="200644" cy="134685"/>
            </a:xfrm>
            <a:prstGeom prst="rect">
              <a:avLst/>
            </a:prstGeom>
            <a:solidFill>
              <a:srgbClr val="1CABE2">
                <a:alpha val="100000"/>
              </a:srgbClr>
            </a:solidFill>
          </p:spPr>
          <p:txBody>
            <a:bodyPr/>
            <a:lstStyle/>
            <a:p/>
          </p:txBody>
        </p:sp>
        <p:sp>
          <p:nvSpPr>
            <p:cNvPr id="91" name="rc91"/>
            <p:cNvSpPr/>
            <p:nvPr/>
          </p:nvSpPr>
          <p:spPr>
            <a:xfrm>
              <a:off x="6105357" y="3749172"/>
              <a:ext cx="200644" cy="936214"/>
            </a:xfrm>
            <a:prstGeom prst="rect">
              <a:avLst/>
            </a:prstGeom>
            <a:solidFill>
              <a:srgbClr val="80BD41">
                <a:alpha val="100000"/>
              </a:srgbClr>
            </a:solidFill>
          </p:spPr>
          <p:txBody>
            <a:bodyPr/>
            <a:lstStyle/>
            <a:p/>
          </p:txBody>
        </p:sp>
        <p:sp>
          <p:nvSpPr>
            <p:cNvPr id="92" name="rc92"/>
            <p:cNvSpPr/>
            <p:nvPr/>
          </p:nvSpPr>
          <p:spPr>
            <a:xfrm>
              <a:off x="6105357" y="3543661"/>
              <a:ext cx="200644" cy="68503"/>
            </a:xfrm>
            <a:prstGeom prst="rect">
              <a:avLst/>
            </a:prstGeom>
            <a:solidFill>
              <a:srgbClr val="0058AB">
                <a:alpha val="100000"/>
              </a:srgbClr>
            </a:solidFill>
          </p:spPr>
          <p:txBody>
            <a:bodyPr/>
            <a:lstStyle/>
            <a:p/>
          </p:txBody>
        </p:sp>
        <p:sp>
          <p:nvSpPr>
            <p:cNvPr id="93" name="rc93"/>
            <p:cNvSpPr/>
            <p:nvPr/>
          </p:nvSpPr>
          <p:spPr>
            <a:xfrm>
              <a:off x="6105357" y="3612165"/>
              <a:ext cx="200644" cy="137007"/>
            </a:xfrm>
            <a:prstGeom prst="rect">
              <a:avLst/>
            </a:prstGeom>
            <a:solidFill>
              <a:srgbClr val="1CABE2">
                <a:alpha val="100000"/>
              </a:srgbClr>
            </a:solidFill>
          </p:spPr>
          <p:txBody>
            <a:bodyPr/>
            <a:lstStyle/>
            <a:p/>
          </p:txBody>
        </p:sp>
        <p:sp>
          <p:nvSpPr>
            <p:cNvPr id="94" name="rc94"/>
            <p:cNvSpPr/>
            <p:nvPr/>
          </p:nvSpPr>
          <p:spPr>
            <a:xfrm>
              <a:off x="6328295" y="3693807"/>
              <a:ext cx="200644" cy="991580"/>
            </a:xfrm>
            <a:prstGeom prst="rect">
              <a:avLst/>
            </a:prstGeom>
            <a:solidFill>
              <a:srgbClr val="80BD41">
                <a:alpha val="100000"/>
              </a:srgbClr>
            </a:solidFill>
          </p:spPr>
          <p:txBody>
            <a:bodyPr/>
            <a:lstStyle/>
            <a:p/>
          </p:txBody>
        </p:sp>
        <p:sp>
          <p:nvSpPr>
            <p:cNvPr id="95" name="rc95"/>
            <p:cNvSpPr/>
            <p:nvPr/>
          </p:nvSpPr>
          <p:spPr>
            <a:xfrm>
              <a:off x="6328295" y="3504935"/>
              <a:ext cx="200644" cy="47217"/>
            </a:xfrm>
            <a:prstGeom prst="rect">
              <a:avLst/>
            </a:prstGeom>
            <a:solidFill>
              <a:srgbClr val="0058AB">
                <a:alpha val="100000"/>
              </a:srgbClr>
            </a:solidFill>
          </p:spPr>
          <p:txBody>
            <a:bodyPr/>
            <a:lstStyle/>
            <a:p/>
          </p:txBody>
        </p:sp>
        <p:sp>
          <p:nvSpPr>
            <p:cNvPr id="96" name="rc96"/>
            <p:cNvSpPr/>
            <p:nvPr/>
          </p:nvSpPr>
          <p:spPr>
            <a:xfrm>
              <a:off x="6328295" y="3552152"/>
              <a:ext cx="200644" cy="141654"/>
            </a:xfrm>
            <a:prstGeom prst="rect">
              <a:avLst/>
            </a:prstGeom>
            <a:solidFill>
              <a:srgbClr val="1CABE2">
                <a:alpha val="100000"/>
              </a:srgbClr>
            </a:solidFill>
          </p:spPr>
          <p:txBody>
            <a:bodyPr/>
            <a:lstStyle/>
            <a:p/>
          </p:txBody>
        </p:sp>
        <p:sp>
          <p:nvSpPr>
            <p:cNvPr id="97" name="rc97"/>
            <p:cNvSpPr/>
            <p:nvPr/>
          </p:nvSpPr>
          <p:spPr>
            <a:xfrm>
              <a:off x="6551233" y="3649371"/>
              <a:ext cx="200644" cy="1036015"/>
            </a:xfrm>
            <a:prstGeom prst="rect">
              <a:avLst/>
            </a:prstGeom>
            <a:solidFill>
              <a:srgbClr val="80BD41">
                <a:alpha val="100000"/>
              </a:srgbClr>
            </a:solidFill>
          </p:spPr>
          <p:txBody>
            <a:bodyPr/>
            <a:lstStyle/>
            <a:p/>
          </p:txBody>
        </p:sp>
        <p:sp>
          <p:nvSpPr>
            <p:cNvPr id="98" name="rc98"/>
            <p:cNvSpPr/>
            <p:nvPr/>
          </p:nvSpPr>
          <p:spPr>
            <a:xfrm>
              <a:off x="6551233" y="3466545"/>
              <a:ext cx="200644" cy="73130"/>
            </a:xfrm>
            <a:prstGeom prst="rect">
              <a:avLst/>
            </a:prstGeom>
            <a:solidFill>
              <a:srgbClr val="0058AB">
                <a:alpha val="100000"/>
              </a:srgbClr>
            </a:solidFill>
          </p:spPr>
          <p:txBody>
            <a:bodyPr/>
            <a:lstStyle/>
            <a:p/>
          </p:txBody>
        </p:sp>
        <p:sp>
          <p:nvSpPr>
            <p:cNvPr id="99" name="rc99"/>
            <p:cNvSpPr/>
            <p:nvPr/>
          </p:nvSpPr>
          <p:spPr>
            <a:xfrm>
              <a:off x="6551233" y="3539676"/>
              <a:ext cx="200644" cy="109695"/>
            </a:xfrm>
            <a:prstGeom prst="rect">
              <a:avLst/>
            </a:prstGeom>
            <a:solidFill>
              <a:srgbClr val="1CABE2">
                <a:alpha val="100000"/>
              </a:srgbClr>
            </a:solidFill>
          </p:spPr>
          <p:txBody>
            <a:bodyPr/>
            <a:lstStyle/>
            <a:p/>
          </p:txBody>
        </p:sp>
        <p:sp>
          <p:nvSpPr>
            <p:cNvPr id="100" name="rc100"/>
            <p:cNvSpPr/>
            <p:nvPr/>
          </p:nvSpPr>
          <p:spPr>
            <a:xfrm>
              <a:off x="6774171" y="3613548"/>
              <a:ext cx="200644" cy="1071838"/>
            </a:xfrm>
            <a:prstGeom prst="rect">
              <a:avLst/>
            </a:prstGeom>
            <a:solidFill>
              <a:srgbClr val="80BD41">
                <a:alpha val="100000"/>
              </a:srgbClr>
            </a:solidFill>
          </p:spPr>
          <p:txBody>
            <a:bodyPr/>
            <a:lstStyle/>
            <a:p/>
          </p:txBody>
        </p:sp>
        <p:sp>
          <p:nvSpPr>
            <p:cNvPr id="101" name="rc101"/>
            <p:cNvSpPr/>
            <p:nvPr/>
          </p:nvSpPr>
          <p:spPr>
            <a:xfrm>
              <a:off x="6774171" y="3439063"/>
              <a:ext cx="200644" cy="62316"/>
            </a:xfrm>
            <a:prstGeom prst="rect">
              <a:avLst/>
            </a:prstGeom>
            <a:solidFill>
              <a:srgbClr val="0058AB">
                <a:alpha val="100000"/>
              </a:srgbClr>
            </a:solidFill>
          </p:spPr>
          <p:txBody>
            <a:bodyPr/>
            <a:lstStyle/>
            <a:p/>
          </p:txBody>
        </p:sp>
        <p:sp>
          <p:nvSpPr>
            <p:cNvPr id="102" name="rc102"/>
            <p:cNvSpPr/>
            <p:nvPr/>
          </p:nvSpPr>
          <p:spPr>
            <a:xfrm>
              <a:off x="6774171" y="3501380"/>
              <a:ext cx="200644" cy="112168"/>
            </a:xfrm>
            <a:prstGeom prst="rect">
              <a:avLst/>
            </a:prstGeom>
            <a:solidFill>
              <a:srgbClr val="1CABE2">
                <a:alpha val="100000"/>
              </a:srgbClr>
            </a:solidFill>
          </p:spPr>
          <p:txBody>
            <a:bodyPr/>
            <a:lstStyle/>
            <a:p/>
          </p:txBody>
        </p:sp>
        <p:sp>
          <p:nvSpPr>
            <p:cNvPr id="103" name="rc103"/>
            <p:cNvSpPr/>
            <p:nvPr/>
          </p:nvSpPr>
          <p:spPr>
            <a:xfrm>
              <a:off x="6997109" y="3582404"/>
              <a:ext cx="200644" cy="1102982"/>
            </a:xfrm>
            <a:prstGeom prst="rect">
              <a:avLst/>
            </a:prstGeom>
            <a:solidFill>
              <a:srgbClr val="80BD41">
                <a:alpha val="100000"/>
              </a:srgbClr>
            </a:solidFill>
          </p:spPr>
          <p:txBody>
            <a:bodyPr/>
            <a:lstStyle/>
            <a:p/>
          </p:txBody>
        </p:sp>
        <p:sp>
          <p:nvSpPr>
            <p:cNvPr id="104" name="rc104"/>
            <p:cNvSpPr/>
            <p:nvPr/>
          </p:nvSpPr>
          <p:spPr>
            <a:xfrm>
              <a:off x="6997109" y="3417591"/>
              <a:ext cx="200644" cy="63389"/>
            </a:xfrm>
            <a:prstGeom prst="rect">
              <a:avLst/>
            </a:prstGeom>
            <a:solidFill>
              <a:srgbClr val="0058AB">
                <a:alpha val="100000"/>
              </a:srgbClr>
            </a:solidFill>
          </p:spPr>
          <p:txBody>
            <a:bodyPr/>
            <a:lstStyle/>
            <a:p/>
          </p:txBody>
        </p:sp>
        <p:sp>
          <p:nvSpPr>
            <p:cNvPr id="105" name="rc105"/>
            <p:cNvSpPr/>
            <p:nvPr/>
          </p:nvSpPr>
          <p:spPr>
            <a:xfrm>
              <a:off x="6997109" y="3480981"/>
              <a:ext cx="200644" cy="101423"/>
            </a:xfrm>
            <a:prstGeom prst="rect">
              <a:avLst/>
            </a:prstGeom>
            <a:solidFill>
              <a:srgbClr val="1CABE2">
                <a:alpha val="100000"/>
              </a:srgbClr>
            </a:solidFill>
          </p:spPr>
          <p:txBody>
            <a:bodyPr/>
            <a:lstStyle/>
            <a:p/>
          </p:txBody>
        </p:sp>
        <p:sp>
          <p:nvSpPr>
            <p:cNvPr id="106" name="rc106"/>
            <p:cNvSpPr/>
            <p:nvPr/>
          </p:nvSpPr>
          <p:spPr>
            <a:xfrm>
              <a:off x="7220047" y="3395646"/>
              <a:ext cx="200644" cy="58979"/>
            </a:xfrm>
            <a:prstGeom prst="rect">
              <a:avLst/>
            </a:prstGeom>
            <a:solidFill>
              <a:srgbClr val="F26A21">
                <a:alpha val="100000"/>
              </a:srgbClr>
            </a:solidFill>
          </p:spPr>
          <p:txBody>
            <a:bodyPr/>
            <a:lstStyle/>
            <a:p/>
          </p:txBody>
        </p:sp>
        <p:sp>
          <p:nvSpPr>
            <p:cNvPr id="107" name="rc107"/>
            <p:cNvSpPr/>
            <p:nvPr/>
          </p:nvSpPr>
          <p:spPr>
            <a:xfrm>
              <a:off x="7220047" y="3454626"/>
              <a:ext cx="200644" cy="1230760"/>
            </a:xfrm>
            <a:prstGeom prst="rect">
              <a:avLst/>
            </a:prstGeom>
            <a:solidFill>
              <a:srgbClr val="FFC20E">
                <a:alpha val="100000"/>
              </a:srgbClr>
            </a:solidFill>
          </p:spPr>
          <p:txBody>
            <a:bodyPr/>
            <a:lstStyle/>
            <a:p/>
          </p:txBody>
        </p:sp>
        <p:sp>
          <p:nvSpPr>
            <p:cNvPr id="108" name="rc108"/>
            <p:cNvSpPr/>
            <p:nvPr/>
          </p:nvSpPr>
          <p:spPr>
            <a:xfrm>
              <a:off x="7442985" y="3376941"/>
              <a:ext cx="200644" cy="54876"/>
            </a:xfrm>
            <a:prstGeom prst="rect">
              <a:avLst/>
            </a:prstGeom>
            <a:solidFill>
              <a:srgbClr val="F26A21">
                <a:alpha val="100000"/>
              </a:srgbClr>
            </a:solidFill>
          </p:spPr>
          <p:txBody>
            <a:bodyPr/>
            <a:lstStyle/>
            <a:p/>
          </p:txBody>
        </p:sp>
        <p:sp>
          <p:nvSpPr>
            <p:cNvPr id="109" name="rc109"/>
            <p:cNvSpPr/>
            <p:nvPr/>
          </p:nvSpPr>
          <p:spPr>
            <a:xfrm>
              <a:off x="7442985" y="3431818"/>
              <a:ext cx="200644" cy="1253568"/>
            </a:xfrm>
            <a:prstGeom prst="rect">
              <a:avLst/>
            </a:prstGeom>
            <a:solidFill>
              <a:srgbClr val="FFC20E">
                <a:alpha val="100000"/>
              </a:srgbClr>
            </a:solidFill>
          </p:spPr>
          <p:txBody>
            <a:bodyPr/>
            <a:lstStyle/>
            <a:p/>
          </p:txBody>
        </p:sp>
        <p:sp>
          <p:nvSpPr>
            <p:cNvPr id="110" name="rc110"/>
            <p:cNvSpPr/>
            <p:nvPr/>
          </p:nvSpPr>
          <p:spPr>
            <a:xfrm>
              <a:off x="7665922" y="3358796"/>
              <a:ext cx="200644" cy="51059"/>
            </a:xfrm>
            <a:prstGeom prst="rect">
              <a:avLst/>
            </a:prstGeom>
            <a:solidFill>
              <a:srgbClr val="F26A21">
                <a:alpha val="100000"/>
              </a:srgbClr>
            </a:solidFill>
          </p:spPr>
          <p:txBody>
            <a:bodyPr/>
            <a:lstStyle/>
            <a:p/>
          </p:txBody>
        </p:sp>
        <p:sp>
          <p:nvSpPr>
            <p:cNvPr id="111" name="rc111"/>
            <p:cNvSpPr/>
            <p:nvPr/>
          </p:nvSpPr>
          <p:spPr>
            <a:xfrm>
              <a:off x="7665922" y="3409855"/>
              <a:ext cx="200644" cy="1275531"/>
            </a:xfrm>
            <a:prstGeom prst="rect">
              <a:avLst/>
            </a:prstGeom>
            <a:solidFill>
              <a:srgbClr val="FFC20E">
                <a:alpha val="100000"/>
              </a:srgbClr>
            </a:solidFill>
          </p:spPr>
          <p:txBody>
            <a:bodyPr/>
            <a:lstStyle/>
            <a:p/>
          </p:txBody>
        </p:sp>
        <p:sp>
          <p:nvSpPr>
            <p:cNvPr id="112" name="rc112"/>
            <p:cNvSpPr/>
            <p:nvPr/>
          </p:nvSpPr>
          <p:spPr>
            <a:xfrm>
              <a:off x="7888860" y="3338095"/>
              <a:ext cx="200644" cy="47507"/>
            </a:xfrm>
            <a:prstGeom prst="rect">
              <a:avLst/>
            </a:prstGeom>
            <a:solidFill>
              <a:srgbClr val="F26A21">
                <a:alpha val="100000"/>
              </a:srgbClr>
            </a:solidFill>
          </p:spPr>
          <p:txBody>
            <a:bodyPr/>
            <a:lstStyle/>
            <a:p/>
          </p:txBody>
        </p:sp>
        <p:sp>
          <p:nvSpPr>
            <p:cNvPr id="113" name="rc113"/>
            <p:cNvSpPr/>
            <p:nvPr/>
          </p:nvSpPr>
          <p:spPr>
            <a:xfrm>
              <a:off x="7888860" y="3385603"/>
              <a:ext cx="200644" cy="1299784"/>
            </a:xfrm>
            <a:prstGeom prst="rect">
              <a:avLst/>
            </a:prstGeom>
            <a:solidFill>
              <a:srgbClr val="FFC20E">
                <a:alpha val="100000"/>
              </a:srgbClr>
            </a:solidFill>
          </p:spPr>
          <p:txBody>
            <a:bodyPr/>
            <a:lstStyle/>
            <a:p/>
          </p:txBody>
        </p:sp>
        <p:sp>
          <p:nvSpPr>
            <p:cNvPr id="114" name="rc114"/>
            <p:cNvSpPr/>
            <p:nvPr/>
          </p:nvSpPr>
          <p:spPr>
            <a:xfrm>
              <a:off x="8111798" y="3320808"/>
              <a:ext cx="200644" cy="44202"/>
            </a:xfrm>
            <a:prstGeom prst="rect">
              <a:avLst/>
            </a:prstGeom>
            <a:solidFill>
              <a:srgbClr val="F26A21">
                <a:alpha val="100000"/>
              </a:srgbClr>
            </a:solidFill>
          </p:spPr>
          <p:txBody>
            <a:bodyPr/>
            <a:lstStyle/>
            <a:p/>
          </p:txBody>
        </p:sp>
        <p:sp>
          <p:nvSpPr>
            <p:cNvPr id="115" name="rc115"/>
            <p:cNvSpPr/>
            <p:nvPr/>
          </p:nvSpPr>
          <p:spPr>
            <a:xfrm>
              <a:off x="8111798" y="3365010"/>
              <a:ext cx="200644" cy="1320376"/>
            </a:xfrm>
            <a:prstGeom prst="rect">
              <a:avLst/>
            </a:prstGeom>
            <a:solidFill>
              <a:srgbClr val="FFC20E">
                <a:alpha val="100000"/>
              </a:srgbClr>
            </a:solidFill>
          </p:spPr>
          <p:txBody>
            <a:bodyPr/>
            <a:lstStyle/>
            <a:p/>
          </p:txBody>
        </p:sp>
        <p:sp>
          <p:nvSpPr>
            <p:cNvPr id="116" name="pl116"/>
            <p:cNvSpPr/>
            <p:nvPr/>
          </p:nvSpPr>
          <p:spPr>
            <a:xfrm>
              <a:off x="1523984" y="2150264"/>
              <a:ext cx="5573446" cy="1320376"/>
            </a:xfrm>
            <a:custGeom>
              <a:avLst/>
              <a:pathLst>
                <a:path w="5573446" h="1320376">
                  <a:moveTo>
                    <a:pt x="0" y="1320376"/>
                  </a:moveTo>
                  <a:lnTo>
                    <a:pt x="222937" y="1267561"/>
                  </a:lnTo>
                  <a:lnTo>
                    <a:pt x="445875" y="1188338"/>
                  </a:lnTo>
                  <a:lnTo>
                    <a:pt x="668813" y="1135523"/>
                  </a:lnTo>
                  <a:lnTo>
                    <a:pt x="891751" y="1056301"/>
                  </a:lnTo>
                  <a:lnTo>
                    <a:pt x="1114689" y="1003486"/>
                  </a:lnTo>
                  <a:lnTo>
                    <a:pt x="1337627" y="845040"/>
                  </a:lnTo>
                  <a:lnTo>
                    <a:pt x="1560565" y="713003"/>
                  </a:lnTo>
                  <a:lnTo>
                    <a:pt x="1783502" y="528150"/>
                  </a:lnTo>
                  <a:lnTo>
                    <a:pt x="2006440" y="396112"/>
                  </a:lnTo>
                  <a:lnTo>
                    <a:pt x="2229378" y="343297"/>
                  </a:lnTo>
                  <a:lnTo>
                    <a:pt x="2452316" y="264075"/>
                  </a:lnTo>
                  <a:lnTo>
                    <a:pt x="2675254" y="237667"/>
                  </a:lnTo>
                  <a:lnTo>
                    <a:pt x="2898192" y="184852"/>
                  </a:lnTo>
                  <a:lnTo>
                    <a:pt x="3121130" y="26407"/>
                  </a:lnTo>
                  <a:lnTo>
                    <a:pt x="3344068" y="79222"/>
                  </a:lnTo>
                  <a:lnTo>
                    <a:pt x="3567005" y="105630"/>
                  </a:lnTo>
                  <a:lnTo>
                    <a:pt x="3789943" y="26407"/>
                  </a:lnTo>
                  <a:lnTo>
                    <a:pt x="4012881" y="132037"/>
                  </a:lnTo>
                  <a:lnTo>
                    <a:pt x="4235819" y="105630"/>
                  </a:lnTo>
                  <a:lnTo>
                    <a:pt x="4458757" y="79222"/>
                  </a:lnTo>
                  <a:lnTo>
                    <a:pt x="4681695" y="52815"/>
                  </a:lnTo>
                  <a:lnTo>
                    <a:pt x="4904633" y="0"/>
                  </a:lnTo>
                  <a:lnTo>
                    <a:pt x="5127571" y="52815"/>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387932"/>
              <a:ext cx="5573446" cy="1399599"/>
            </a:xfrm>
            <a:custGeom>
              <a:avLst/>
              <a:pathLst>
                <a:path w="5573446" h="1399599">
                  <a:moveTo>
                    <a:pt x="0" y="1399599"/>
                  </a:moveTo>
                  <a:lnTo>
                    <a:pt x="222937" y="1346783"/>
                  </a:lnTo>
                  <a:lnTo>
                    <a:pt x="445875" y="1267561"/>
                  </a:lnTo>
                  <a:lnTo>
                    <a:pt x="668813" y="1214746"/>
                  </a:lnTo>
                  <a:lnTo>
                    <a:pt x="891751" y="1161931"/>
                  </a:lnTo>
                  <a:lnTo>
                    <a:pt x="1114689" y="1109116"/>
                  </a:lnTo>
                  <a:lnTo>
                    <a:pt x="1337627" y="924263"/>
                  </a:lnTo>
                  <a:lnTo>
                    <a:pt x="1560565" y="765818"/>
                  </a:lnTo>
                  <a:lnTo>
                    <a:pt x="1783502" y="528150"/>
                  </a:lnTo>
                  <a:lnTo>
                    <a:pt x="2006440" y="422520"/>
                  </a:lnTo>
                  <a:lnTo>
                    <a:pt x="2229378" y="448927"/>
                  </a:lnTo>
                  <a:lnTo>
                    <a:pt x="2452316" y="316890"/>
                  </a:lnTo>
                  <a:lnTo>
                    <a:pt x="2675254" y="369705"/>
                  </a:lnTo>
                  <a:lnTo>
                    <a:pt x="2898192" y="316890"/>
                  </a:lnTo>
                  <a:lnTo>
                    <a:pt x="3121130" y="132037"/>
                  </a:lnTo>
                  <a:lnTo>
                    <a:pt x="3344068" y="79222"/>
                  </a:lnTo>
                  <a:lnTo>
                    <a:pt x="3567005" y="184852"/>
                  </a:lnTo>
                  <a:lnTo>
                    <a:pt x="3789943" y="52815"/>
                  </a:lnTo>
                  <a:lnTo>
                    <a:pt x="4012881" y="211260"/>
                  </a:lnTo>
                  <a:lnTo>
                    <a:pt x="4235819" y="158445"/>
                  </a:lnTo>
                  <a:lnTo>
                    <a:pt x="4458757" y="158445"/>
                  </a:lnTo>
                  <a:lnTo>
                    <a:pt x="4681695" y="132037"/>
                  </a:lnTo>
                  <a:lnTo>
                    <a:pt x="4904633" y="79222"/>
                  </a:lnTo>
                  <a:lnTo>
                    <a:pt x="5127571" y="52815"/>
                  </a:lnTo>
                  <a:lnTo>
                    <a:pt x="5350508" y="26407"/>
                  </a:lnTo>
                  <a:lnTo>
                    <a:pt x="5573446" y="0"/>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3266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9" name="tx119"/>
            <p:cNvSpPr/>
            <p:nvPr/>
          </p:nvSpPr>
          <p:spPr>
            <a:xfrm>
              <a:off x="2570345" y="29496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58</a:t>
              </a:r>
            </a:p>
          </p:txBody>
        </p:sp>
        <p:sp>
          <p:nvSpPr>
            <p:cNvPr id="120" name="tx120"/>
            <p:cNvSpPr/>
            <p:nvPr/>
          </p:nvSpPr>
          <p:spPr>
            <a:xfrm>
              <a:off x="3685034"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1" name="tx121"/>
            <p:cNvSpPr/>
            <p:nvPr/>
          </p:nvSpPr>
          <p:spPr>
            <a:xfrm>
              <a:off x="479972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69147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9144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13735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3602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583227"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7" name="tx127"/>
            <p:cNvSpPr/>
            <p:nvPr/>
          </p:nvSpPr>
          <p:spPr>
            <a:xfrm>
              <a:off x="680616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702910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9" name="tx129"/>
            <p:cNvSpPr/>
            <p:nvPr/>
          </p:nvSpPr>
          <p:spPr>
            <a:xfrm>
              <a:off x="1455656" y="38559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34</a:t>
              </a:r>
            </a:p>
          </p:txBody>
        </p:sp>
        <p:sp>
          <p:nvSpPr>
            <p:cNvPr id="130" name="tx130"/>
            <p:cNvSpPr/>
            <p:nvPr/>
          </p:nvSpPr>
          <p:spPr>
            <a:xfrm>
              <a:off x="2570345"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31" name="tx131"/>
            <p:cNvSpPr/>
            <p:nvPr/>
          </p:nvSpPr>
          <p:spPr>
            <a:xfrm>
              <a:off x="3685034"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4799724"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5691475"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4" name="tx134"/>
            <p:cNvSpPr/>
            <p:nvPr/>
          </p:nvSpPr>
          <p:spPr>
            <a:xfrm>
              <a:off x="5914413"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6137351"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6" name="tx136"/>
            <p:cNvSpPr/>
            <p:nvPr/>
          </p:nvSpPr>
          <p:spPr>
            <a:xfrm>
              <a:off x="63602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7" name="tx137"/>
            <p:cNvSpPr/>
            <p:nvPr/>
          </p:nvSpPr>
          <p:spPr>
            <a:xfrm>
              <a:off x="6583227"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80616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9" name="tx139"/>
            <p:cNvSpPr/>
            <p:nvPr/>
          </p:nvSpPr>
          <p:spPr>
            <a:xfrm>
              <a:off x="702910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603427" y="40426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508103" y="345743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3" name="tx143"/>
            <p:cNvSpPr/>
            <p:nvPr/>
          </p:nvSpPr>
          <p:spPr>
            <a:xfrm>
              <a:off x="508103" y="28721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4" name="tx144"/>
            <p:cNvSpPr/>
            <p:nvPr/>
          </p:nvSpPr>
          <p:spPr>
            <a:xfrm>
              <a:off x="508103" y="228691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63486" y="5522891"/>
              <a:ext cx="201456" cy="201456"/>
            </a:xfrm>
            <a:prstGeom prst="rect">
              <a:avLst/>
            </a:prstGeom>
            <a:solidFill>
              <a:srgbClr val="80BD41">
                <a:alpha val="100000"/>
              </a:srgbClr>
            </a:solidFill>
          </p:spPr>
          <p:txBody>
            <a:bodyPr/>
            <a:lstStyle/>
            <a:p/>
          </p:txBody>
        </p:sp>
        <p:sp>
          <p:nvSpPr>
            <p:cNvPr id="167" name="rc167"/>
            <p:cNvSpPr/>
            <p:nvPr/>
          </p:nvSpPr>
          <p:spPr>
            <a:xfrm>
              <a:off x="2665435" y="5522891"/>
              <a:ext cx="201456" cy="201456"/>
            </a:xfrm>
            <a:prstGeom prst="rect">
              <a:avLst/>
            </a:prstGeom>
            <a:solidFill>
              <a:srgbClr val="1CABE2">
                <a:alpha val="100000"/>
              </a:srgbClr>
            </a:solidFill>
          </p:spPr>
          <p:txBody>
            <a:bodyPr/>
            <a:lstStyle/>
            <a:p/>
          </p:txBody>
        </p:sp>
        <p:sp>
          <p:nvSpPr>
            <p:cNvPr id="168" name="rc168"/>
            <p:cNvSpPr/>
            <p:nvPr/>
          </p:nvSpPr>
          <p:spPr>
            <a:xfrm>
              <a:off x="3738259" y="5522891"/>
              <a:ext cx="201456" cy="201456"/>
            </a:xfrm>
            <a:prstGeom prst="rect">
              <a:avLst/>
            </a:prstGeom>
            <a:solidFill>
              <a:srgbClr val="0058AB">
                <a:alpha val="100000"/>
              </a:srgbClr>
            </a:solidFill>
          </p:spPr>
          <p:txBody>
            <a:bodyPr/>
            <a:lstStyle/>
            <a:p/>
          </p:txBody>
        </p:sp>
        <p:sp>
          <p:nvSpPr>
            <p:cNvPr id="169" name="rc169"/>
            <p:cNvSpPr/>
            <p:nvPr/>
          </p:nvSpPr>
          <p:spPr>
            <a:xfrm>
              <a:off x="4733592" y="5522891"/>
              <a:ext cx="201456" cy="201456"/>
            </a:xfrm>
            <a:prstGeom prst="rect">
              <a:avLst/>
            </a:prstGeom>
            <a:solidFill>
              <a:srgbClr val="FFC20E">
                <a:alpha val="100000"/>
              </a:srgbClr>
            </a:solidFill>
          </p:spPr>
          <p:txBody>
            <a:bodyPr/>
            <a:lstStyle/>
            <a:p/>
          </p:txBody>
        </p:sp>
        <p:sp>
          <p:nvSpPr>
            <p:cNvPr id="170" name="rc170"/>
            <p:cNvSpPr/>
            <p:nvPr/>
          </p:nvSpPr>
          <p:spPr>
            <a:xfrm>
              <a:off x="6637725" y="5522891"/>
              <a:ext cx="201455" cy="201456"/>
            </a:xfrm>
            <a:prstGeom prst="rect">
              <a:avLst/>
            </a:prstGeom>
            <a:solidFill>
              <a:srgbClr val="F26A21">
                <a:alpha val="100000"/>
              </a:srgbClr>
            </a:solidFill>
          </p:spPr>
          <p:txBody>
            <a:bodyPr/>
            <a:lstStyle/>
            <a:p/>
          </p:txBody>
        </p:sp>
        <p:sp>
          <p:nvSpPr>
            <p:cNvPr id="171" name="tx171"/>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079223" y="1513317"/>
              <a:ext cx="40727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Niger</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Niger is projected to have a  large increase (10,000-50,000) in the number of surviving infants by 2030. Therefore, maintaining current coverage requires vaccinating an increasing number of children.
 </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76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517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8588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8472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1883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529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1757558"/>
              <a:ext cx="214223" cy="3293053"/>
            </a:xfrm>
            <a:prstGeom prst="rect">
              <a:avLst/>
            </a:prstGeom>
            <a:solidFill>
              <a:srgbClr val="0058AB">
                <a:alpha val="100000"/>
              </a:srgbClr>
            </a:solidFill>
          </p:spPr>
          <p:txBody>
            <a:bodyPr/>
            <a:lstStyle/>
            <a:p/>
          </p:txBody>
        </p:sp>
        <p:sp>
          <p:nvSpPr>
            <p:cNvPr id="40" name="rc40"/>
            <p:cNvSpPr/>
            <p:nvPr/>
          </p:nvSpPr>
          <p:spPr>
            <a:xfrm>
              <a:off x="1589675" y="1782479"/>
              <a:ext cx="214223" cy="3268132"/>
            </a:xfrm>
            <a:prstGeom prst="rect">
              <a:avLst/>
            </a:prstGeom>
            <a:solidFill>
              <a:srgbClr val="0058AB">
                <a:alpha val="100000"/>
              </a:srgbClr>
            </a:solidFill>
          </p:spPr>
          <p:txBody>
            <a:bodyPr/>
            <a:lstStyle/>
            <a:p/>
          </p:txBody>
        </p:sp>
        <p:sp>
          <p:nvSpPr>
            <p:cNvPr id="41" name="rc41"/>
            <p:cNvSpPr/>
            <p:nvPr/>
          </p:nvSpPr>
          <p:spPr>
            <a:xfrm>
              <a:off x="1827702" y="1882182"/>
              <a:ext cx="214223" cy="3168429"/>
            </a:xfrm>
            <a:prstGeom prst="rect">
              <a:avLst/>
            </a:prstGeom>
            <a:solidFill>
              <a:srgbClr val="0058AB">
                <a:alpha val="100000"/>
              </a:srgbClr>
            </a:solidFill>
          </p:spPr>
          <p:txBody>
            <a:bodyPr/>
            <a:lstStyle/>
            <a:p/>
          </p:txBody>
        </p:sp>
        <p:sp>
          <p:nvSpPr>
            <p:cNvPr id="42" name="rc42"/>
            <p:cNvSpPr/>
            <p:nvPr/>
          </p:nvSpPr>
          <p:spPr>
            <a:xfrm>
              <a:off x="2065728" y="1920831"/>
              <a:ext cx="214223" cy="3129780"/>
            </a:xfrm>
            <a:prstGeom prst="rect">
              <a:avLst/>
            </a:prstGeom>
            <a:solidFill>
              <a:srgbClr val="0058AB">
                <a:alpha val="100000"/>
              </a:srgbClr>
            </a:solidFill>
          </p:spPr>
          <p:txBody>
            <a:bodyPr/>
            <a:lstStyle/>
            <a:p/>
          </p:txBody>
        </p:sp>
        <p:sp>
          <p:nvSpPr>
            <p:cNvPr id="43" name="rc43"/>
            <p:cNvSpPr/>
            <p:nvPr/>
          </p:nvSpPr>
          <p:spPr>
            <a:xfrm>
              <a:off x="2303754" y="2031929"/>
              <a:ext cx="214223" cy="3018682"/>
            </a:xfrm>
            <a:prstGeom prst="rect">
              <a:avLst/>
            </a:prstGeom>
            <a:solidFill>
              <a:srgbClr val="0058AB">
                <a:alpha val="100000"/>
              </a:srgbClr>
            </a:solidFill>
          </p:spPr>
          <p:txBody>
            <a:bodyPr/>
            <a:lstStyle/>
            <a:p/>
          </p:txBody>
        </p:sp>
        <p:sp>
          <p:nvSpPr>
            <p:cNvPr id="44" name="rc44"/>
            <p:cNvSpPr/>
            <p:nvPr/>
          </p:nvSpPr>
          <p:spPr>
            <a:xfrm>
              <a:off x="2541780" y="2078487"/>
              <a:ext cx="214223" cy="2972124"/>
            </a:xfrm>
            <a:prstGeom prst="rect">
              <a:avLst/>
            </a:prstGeom>
            <a:solidFill>
              <a:srgbClr val="0058AB">
                <a:alpha val="100000"/>
              </a:srgbClr>
            </a:solidFill>
          </p:spPr>
          <p:txBody>
            <a:bodyPr/>
            <a:lstStyle/>
            <a:p/>
          </p:txBody>
        </p:sp>
        <p:sp>
          <p:nvSpPr>
            <p:cNvPr id="45" name="rc45"/>
            <p:cNvSpPr/>
            <p:nvPr/>
          </p:nvSpPr>
          <p:spPr>
            <a:xfrm>
              <a:off x="2779807" y="2427128"/>
              <a:ext cx="214223" cy="2623483"/>
            </a:xfrm>
            <a:prstGeom prst="rect">
              <a:avLst/>
            </a:prstGeom>
            <a:solidFill>
              <a:srgbClr val="0058AB">
                <a:alpha val="100000"/>
              </a:srgbClr>
            </a:solidFill>
          </p:spPr>
          <p:txBody>
            <a:bodyPr/>
            <a:lstStyle/>
            <a:p/>
          </p:txBody>
        </p:sp>
        <p:sp>
          <p:nvSpPr>
            <p:cNvPr id="46" name="rc46"/>
            <p:cNvSpPr/>
            <p:nvPr/>
          </p:nvSpPr>
          <p:spPr>
            <a:xfrm>
              <a:off x="3017833" y="2720386"/>
              <a:ext cx="214223" cy="2330225"/>
            </a:xfrm>
            <a:prstGeom prst="rect">
              <a:avLst/>
            </a:prstGeom>
            <a:solidFill>
              <a:srgbClr val="0058AB">
                <a:alpha val="100000"/>
              </a:srgbClr>
            </a:solidFill>
          </p:spPr>
          <p:txBody>
            <a:bodyPr/>
            <a:lstStyle/>
            <a:p/>
          </p:txBody>
        </p:sp>
        <p:sp>
          <p:nvSpPr>
            <p:cNvPr id="47" name="rc47"/>
            <p:cNvSpPr/>
            <p:nvPr/>
          </p:nvSpPr>
          <p:spPr>
            <a:xfrm>
              <a:off x="3255859" y="3191637"/>
              <a:ext cx="214223" cy="1858974"/>
            </a:xfrm>
            <a:prstGeom prst="rect">
              <a:avLst/>
            </a:prstGeom>
            <a:solidFill>
              <a:srgbClr val="0058AB">
                <a:alpha val="100000"/>
              </a:srgbClr>
            </a:solidFill>
          </p:spPr>
          <p:txBody>
            <a:bodyPr/>
            <a:lstStyle/>
            <a:p/>
          </p:txBody>
        </p:sp>
        <p:sp>
          <p:nvSpPr>
            <p:cNvPr id="48" name="rc48"/>
            <p:cNvSpPr/>
            <p:nvPr/>
          </p:nvSpPr>
          <p:spPr>
            <a:xfrm>
              <a:off x="3493885" y="3532721"/>
              <a:ext cx="214223" cy="1517889"/>
            </a:xfrm>
            <a:prstGeom prst="rect">
              <a:avLst/>
            </a:prstGeom>
            <a:solidFill>
              <a:srgbClr val="0058AB">
                <a:alpha val="100000"/>
              </a:srgbClr>
            </a:solidFill>
          </p:spPr>
          <p:txBody>
            <a:bodyPr/>
            <a:lstStyle/>
            <a:p/>
          </p:txBody>
        </p:sp>
        <p:sp>
          <p:nvSpPr>
            <p:cNvPr id="49" name="rc49"/>
            <p:cNvSpPr/>
            <p:nvPr/>
          </p:nvSpPr>
          <p:spPr>
            <a:xfrm>
              <a:off x="3731911" y="3652208"/>
              <a:ext cx="214223" cy="1398403"/>
            </a:xfrm>
            <a:prstGeom prst="rect">
              <a:avLst/>
            </a:prstGeom>
            <a:solidFill>
              <a:srgbClr val="0058AB">
                <a:alpha val="100000"/>
              </a:srgbClr>
            </a:solidFill>
          </p:spPr>
          <p:txBody>
            <a:bodyPr/>
            <a:lstStyle/>
            <a:p/>
          </p:txBody>
        </p:sp>
        <p:sp>
          <p:nvSpPr>
            <p:cNvPr id="50" name="rc50"/>
            <p:cNvSpPr/>
            <p:nvPr/>
          </p:nvSpPr>
          <p:spPr>
            <a:xfrm>
              <a:off x="3969938" y="3867197"/>
              <a:ext cx="214223" cy="1183413"/>
            </a:xfrm>
            <a:prstGeom prst="rect">
              <a:avLst/>
            </a:prstGeom>
            <a:solidFill>
              <a:srgbClr val="0058AB">
                <a:alpha val="100000"/>
              </a:srgbClr>
            </a:solidFill>
          </p:spPr>
          <p:txBody>
            <a:bodyPr/>
            <a:lstStyle/>
            <a:p/>
          </p:txBody>
        </p:sp>
        <p:sp>
          <p:nvSpPr>
            <p:cNvPr id="51" name="rc51"/>
            <p:cNvSpPr/>
            <p:nvPr/>
          </p:nvSpPr>
          <p:spPr>
            <a:xfrm>
              <a:off x="4207964" y="3922922"/>
              <a:ext cx="214223" cy="1127689"/>
            </a:xfrm>
            <a:prstGeom prst="rect">
              <a:avLst/>
            </a:prstGeom>
            <a:solidFill>
              <a:srgbClr val="0058AB">
                <a:alpha val="100000"/>
              </a:srgbClr>
            </a:solidFill>
          </p:spPr>
          <p:txBody>
            <a:bodyPr/>
            <a:lstStyle/>
            <a:p/>
          </p:txBody>
        </p:sp>
        <p:sp>
          <p:nvSpPr>
            <p:cNvPr id="52" name="rc52"/>
            <p:cNvSpPr/>
            <p:nvPr/>
          </p:nvSpPr>
          <p:spPr>
            <a:xfrm>
              <a:off x="4445990" y="4068022"/>
              <a:ext cx="214223" cy="982589"/>
            </a:xfrm>
            <a:prstGeom prst="rect">
              <a:avLst/>
            </a:prstGeom>
            <a:solidFill>
              <a:srgbClr val="0058AB">
                <a:alpha val="100000"/>
              </a:srgbClr>
            </a:solidFill>
          </p:spPr>
          <p:txBody>
            <a:bodyPr/>
            <a:lstStyle/>
            <a:p/>
          </p:txBody>
        </p:sp>
        <p:sp>
          <p:nvSpPr>
            <p:cNvPr id="53" name="rc53"/>
            <p:cNvSpPr/>
            <p:nvPr/>
          </p:nvSpPr>
          <p:spPr>
            <a:xfrm>
              <a:off x="4684016" y="4592780"/>
              <a:ext cx="214223" cy="457831"/>
            </a:xfrm>
            <a:prstGeom prst="rect">
              <a:avLst/>
            </a:prstGeom>
            <a:solidFill>
              <a:srgbClr val="0058AB">
                <a:alpha val="100000"/>
              </a:srgbClr>
            </a:solidFill>
          </p:spPr>
          <p:txBody>
            <a:bodyPr/>
            <a:lstStyle/>
            <a:p/>
          </p:txBody>
        </p:sp>
        <p:sp>
          <p:nvSpPr>
            <p:cNvPr id="54" name="rc54"/>
            <p:cNvSpPr/>
            <p:nvPr/>
          </p:nvSpPr>
          <p:spPr>
            <a:xfrm>
              <a:off x="4922043" y="4394077"/>
              <a:ext cx="214223" cy="656534"/>
            </a:xfrm>
            <a:prstGeom prst="rect">
              <a:avLst/>
            </a:prstGeom>
            <a:solidFill>
              <a:srgbClr val="0058AB">
                <a:alpha val="100000"/>
              </a:srgbClr>
            </a:solidFill>
          </p:spPr>
          <p:txBody>
            <a:bodyPr/>
            <a:lstStyle/>
            <a:p/>
          </p:txBody>
        </p:sp>
        <p:sp>
          <p:nvSpPr>
            <p:cNvPr id="55" name="rc55"/>
            <p:cNvSpPr/>
            <p:nvPr/>
          </p:nvSpPr>
          <p:spPr>
            <a:xfrm>
              <a:off x="5160069" y="4283587"/>
              <a:ext cx="214223" cy="767024"/>
            </a:xfrm>
            <a:prstGeom prst="rect">
              <a:avLst/>
            </a:prstGeom>
            <a:solidFill>
              <a:srgbClr val="0058AB">
                <a:alpha val="100000"/>
              </a:srgbClr>
            </a:solidFill>
          </p:spPr>
          <p:txBody>
            <a:bodyPr/>
            <a:lstStyle/>
            <a:p/>
          </p:txBody>
        </p:sp>
        <p:sp>
          <p:nvSpPr>
            <p:cNvPr id="56" name="rc56"/>
            <p:cNvSpPr/>
            <p:nvPr/>
          </p:nvSpPr>
          <p:spPr>
            <a:xfrm>
              <a:off x="5398095" y="4562626"/>
              <a:ext cx="214223" cy="487985"/>
            </a:xfrm>
            <a:prstGeom prst="rect">
              <a:avLst/>
            </a:prstGeom>
            <a:solidFill>
              <a:srgbClr val="0058AB">
                <a:alpha val="100000"/>
              </a:srgbClr>
            </a:solidFill>
          </p:spPr>
          <p:txBody>
            <a:bodyPr/>
            <a:lstStyle/>
            <a:p/>
          </p:txBody>
        </p:sp>
        <p:sp>
          <p:nvSpPr>
            <p:cNvPr id="57" name="rc57"/>
            <p:cNvSpPr/>
            <p:nvPr/>
          </p:nvSpPr>
          <p:spPr>
            <a:xfrm>
              <a:off x="5636121" y="4158782"/>
              <a:ext cx="214223" cy="891829"/>
            </a:xfrm>
            <a:prstGeom prst="rect">
              <a:avLst/>
            </a:prstGeom>
            <a:solidFill>
              <a:srgbClr val="0058AB">
                <a:alpha val="100000"/>
              </a:srgbClr>
            </a:solidFill>
          </p:spPr>
          <p:txBody>
            <a:bodyPr/>
            <a:lstStyle/>
            <a:p/>
          </p:txBody>
        </p:sp>
        <p:sp>
          <p:nvSpPr>
            <p:cNvPr id="58" name="rc58"/>
            <p:cNvSpPr/>
            <p:nvPr/>
          </p:nvSpPr>
          <p:spPr>
            <a:xfrm>
              <a:off x="5874148" y="4245588"/>
              <a:ext cx="214223" cy="805023"/>
            </a:xfrm>
            <a:prstGeom prst="rect">
              <a:avLst/>
            </a:prstGeom>
            <a:solidFill>
              <a:srgbClr val="0058AB">
                <a:alpha val="100000"/>
              </a:srgbClr>
            </a:solidFill>
          </p:spPr>
          <p:txBody>
            <a:bodyPr/>
            <a:lstStyle/>
            <a:p/>
          </p:txBody>
        </p:sp>
        <p:sp>
          <p:nvSpPr>
            <p:cNvPr id="59" name="rc59"/>
            <p:cNvSpPr/>
            <p:nvPr/>
          </p:nvSpPr>
          <p:spPr>
            <a:xfrm>
              <a:off x="6112174" y="4335187"/>
              <a:ext cx="214223" cy="715424"/>
            </a:xfrm>
            <a:prstGeom prst="rect">
              <a:avLst/>
            </a:prstGeom>
            <a:solidFill>
              <a:srgbClr val="0058AB">
                <a:alpha val="100000"/>
              </a:srgbClr>
            </a:solidFill>
          </p:spPr>
          <p:txBody>
            <a:bodyPr/>
            <a:lstStyle/>
            <a:p/>
          </p:txBody>
        </p:sp>
        <p:sp>
          <p:nvSpPr>
            <p:cNvPr id="60" name="rc60"/>
            <p:cNvSpPr/>
            <p:nvPr/>
          </p:nvSpPr>
          <p:spPr>
            <a:xfrm>
              <a:off x="6350200" y="4426810"/>
              <a:ext cx="214223" cy="623800"/>
            </a:xfrm>
            <a:prstGeom prst="rect">
              <a:avLst/>
            </a:prstGeom>
            <a:solidFill>
              <a:srgbClr val="0058AB">
                <a:alpha val="100000"/>
              </a:srgbClr>
            </a:solidFill>
          </p:spPr>
          <p:txBody>
            <a:bodyPr/>
            <a:lstStyle/>
            <a:p/>
          </p:txBody>
        </p:sp>
        <p:sp>
          <p:nvSpPr>
            <p:cNvPr id="61" name="rc61"/>
            <p:cNvSpPr/>
            <p:nvPr/>
          </p:nvSpPr>
          <p:spPr>
            <a:xfrm>
              <a:off x="6588226" y="4620642"/>
              <a:ext cx="214223" cy="429968"/>
            </a:xfrm>
            <a:prstGeom prst="rect">
              <a:avLst/>
            </a:prstGeom>
            <a:solidFill>
              <a:srgbClr val="0058AB">
                <a:alpha val="100000"/>
              </a:srgbClr>
            </a:solidFill>
          </p:spPr>
          <p:txBody>
            <a:bodyPr/>
            <a:lstStyle/>
            <a:p/>
          </p:txBody>
        </p:sp>
        <p:sp>
          <p:nvSpPr>
            <p:cNvPr id="62" name="rc62"/>
            <p:cNvSpPr/>
            <p:nvPr/>
          </p:nvSpPr>
          <p:spPr>
            <a:xfrm>
              <a:off x="6826253" y="4384676"/>
              <a:ext cx="214223" cy="665935"/>
            </a:xfrm>
            <a:prstGeom prst="rect">
              <a:avLst/>
            </a:prstGeom>
            <a:solidFill>
              <a:srgbClr val="0058AB">
                <a:alpha val="100000"/>
              </a:srgbClr>
            </a:solidFill>
          </p:spPr>
          <p:txBody>
            <a:bodyPr/>
            <a:lstStyle/>
            <a:p/>
          </p:txBody>
        </p:sp>
        <p:sp>
          <p:nvSpPr>
            <p:cNvPr id="63" name="rc63"/>
            <p:cNvSpPr/>
            <p:nvPr/>
          </p:nvSpPr>
          <p:spPr>
            <a:xfrm>
              <a:off x="7064279" y="4483153"/>
              <a:ext cx="214223" cy="567457"/>
            </a:xfrm>
            <a:prstGeom prst="rect">
              <a:avLst/>
            </a:prstGeom>
            <a:solidFill>
              <a:srgbClr val="0058AB">
                <a:alpha val="100000"/>
              </a:srgbClr>
            </a:solidFill>
          </p:spPr>
          <p:txBody>
            <a:bodyPr/>
            <a:lstStyle/>
            <a:p/>
          </p:txBody>
        </p:sp>
        <p:sp>
          <p:nvSpPr>
            <p:cNvPr id="64" name="rc64"/>
            <p:cNvSpPr/>
            <p:nvPr/>
          </p:nvSpPr>
          <p:spPr>
            <a:xfrm>
              <a:off x="7302305" y="4473379"/>
              <a:ext cx="214223" cy="577232"/>
            </a:xfrm>
            <a:prstGeom prst="rect">
              <a:avLst/>
            </a:prstGeom>
            <a:solidFill>
              <a:srgbClr val="0058AB">
                <a:alpha val="100000"/>
              </a:srgbClr>
            </a:solidFill>
          </p:spPr>
          <p:txBody>
            <a:bodyPr/>
            <a:lstStyle/>
            <a:p/>
          </p:txBody>
        </p:sp>
        <p:sp>
          <p:nvSpPr>
            <p:cNvPr id="65" name="rc65"/>
            <p:cNvSpPr/>
            <p:nvPr/>
          </p:nvSpPr>
          <p:spPr>
            <a:xfrm>
              <a:off x="8492436" y="4648100"/>
              <a:ext cx="214223" cy="402511"/>
            </a:xfrm>
            <a:prstGeom prst="rect">
              <a:avLst/>
            </a:prstGeom>
            <a:solidFill>
              <a:srgbClr val="69DBFF">
                <a:alpha val="100000"/>
              </a:srgbClr>
            </a:solidFill>
          </p:spPr>
          <p:txBody>
            <a:bodyPr/>
            <a:lstStyle/>
            <a:p/>
          </p:txBody>
        </p:sp>
        <p:sp>
          <p:nvSpPr>
            <p:cNvPr id="66" name="pl66"/>
            <p:cNvSpPr/>
            <p:nvPr/>
          </p:nvSpPr>
          <p:spPr>
            <a:xfrm>
              <a:off x="6219286" y="4245588"/>
              <a:ext cx="2380262" cy="402511"/>
            </a:xfrm>
            <a:custGeom>
              <a:avLst/>
              <a:pathLst>
                <a:path w="2380262" h="402511">
                  <a:moveTo>
                    <a:pt x="0" y="0"/>
                  </a:moveTo>
                  <a:lnTo>
                    <a:pt x="238026" y="40251"/>
                  </a:lnTo>
                  <a:lnTo>
                    <a:pt x="476052" y="80502"/>
                  </a:lnTo>
                  <a:lnTo>
                    <a:pt x="714078" y="120753"/>
                  </a:lnTo>
                  <a:lnTo>
                    <a:pt x="952104" y="161004"/>
                  </a:lnTo>
                  <a:lnTo>
                    <a:pt x="1190131" y="201255"/>
                  </a:lnTo>
                  <a:lnTo>
                    <a:pt x="1428157" y="241506"/>
                  </a:lnTo>
                  <a:lnTo>
                    <a:pt x="1666183" y="281758"/>
                  </a:lnTo>
                  <a:lnTo>
                    <a:pt x="1904209" y="322009"/>
                  </a:lnTo>
                  <a:lnTo>
                    <a:pt x="2142236" y="362260"/>
                  </a:lnTo>
                  <a:lnTo>
                    <a:pt x="2380262" y="402511"/>
                  </a:lnTo>
                </a:path>
              </a:pathLst>
            </a:custGeom>
            <a:ln w="13550" cap="flat">
              <a:solidFill>
                <a:srgbClr val="000000">
                  <a:alpha val="100000"/>
                </a:srgbClr>
              </a:solidFill>
              <a:prstDash val="solid"/>
              <a:round/>
            </a:ln>
          </p:spPr>
          <p:txBody>
            <a:bodyPr/>
            <a:lstStyle/>
            <a:p/>
          </p:txBody>
        </p:sp>
        <p:sp>
          <p:nvSpPr>
            <p:cNvPr id="67" name="pt67"/>
            <p:cNvSpPr/>
            <p:nvPr/>
          </p:nvSpPr>
          <p:spPr>
            <a:xfrm>
              <a:off x="6194460" y="4220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261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301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341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3817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422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462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502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542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5830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623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272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614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955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26314" y="1330710"/>
              <a:ext cx="580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Niger</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 below the annual IA2030 goal, bringing the 2030 goal within reach if progress is sustained.</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2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6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90758"/>
              <a:ext cx="239888" cy="217263"/>
            </a:xfrm>
            <a:prstGeom prst="rect">
              <a:avLst/>
            </a:prstGeom>
            <a:solidFill>
              <a:srgbClr val="80BD41">
                <a:alpha val="100000"/>
              </a:srgbClr>
            </a:solidFill>
          </p:spPr>
          <p:txBody>
            <a:bodyPr/>
            <a:lstStyle/>
            <a:p/>
          </p:txBody>
        </p:sp>
        <p:sp>
          <p:nvSpPr>
            <p:cNvPr id="23" name="rc23"/>
            <p:cNvSpPr/>
            <p:nvPr/>
          </p:nvSpPr>
          <p:spPr>
            <a:xfrm>
              <a:off x="1296273" y="3835709"/>
              <a:ext cx="239888" cy="255048"/>
            </a:xfrm>
            <a:prstGeom prst="rect">
              <a:avLst/>
            </a:prstGeom>
            <a:solidFill>
              <a:srgbClr val="1CABE2">
                <a:alpha val="100000"/>
              </a:srgbClr>
            </a:solidFill>
          </p:spPr>
          <p:txBody>
            <a:bodyPr/>
            <a:lstStyle/>
            <a:p/>
          </p:txBody>
        </p:sp>
        <p:sp>
          <p:nvSpPr>
            <p:cNvPr id="24" name="rc24"/>
            <p:cNvSpPr/>
            <p:nvPr/>
          </p:nvSpPr>
          <p:spPr>
            <a:xfrm>
              <a:off x="1562816" y="4074374"/>
              <a:ext cx="239888" cy="233647"/>
            </a:xfrm>
            <a:prstGeom prst="rect">
              <a:avLst/>
            </a:prstGeom>
            <a:solidFill>
              <a:srgbClr val="80BD41">
                <a:alpha val="100000"/>
              </a:srgbClr>
            </a:solidFill>
          </p:spPr>
          <p:txBody>
            <a:bodyPr/>
            <a:lstStyle/>
            <a:p/>
          </p:txBody>
        </p:sp>
        <p:sp>
          <p:nvSpPr>
            <p:cNvPr id="25" name="rc25"/>
            <p:cNvSpPr/>
            <p:nvPr/>
          </p:nvSpPr>
          <p:spPr>
            <a:xfrm>
              <a:off x="1562816" y="3821255"/>
              <a:ext cx="239888" cy="253118"/>
            </a:xfrm>
            <a:prstGeom prst="rect">
              <a:avLst/>
            </a:prstGeom>
            <a:solidFill>
              <a:srgbClr val="1CABE2">
                <a:alpha val="100000"/>
              </a:srgbClr>
            </a:solidFill>
          </p:spPr>
          <p:txBody>
            <a:bodyPr/>
            <a:lstStyle/>
            <a:p/>
          </p:txBody>
        </p:sp>
        <p:sp>
          <p:nvSpPr>
            <p:cNvPr id="26" name="rc26"/>
            <p:cNvSpPr/>
            <p:nvPr/>
          </p:nvSpPr>
          <p:spPr>
            <a:xfrm>
              <a:off x="1829360" y="4052608"/>
              <a:ext cx="239888" cy="255412"/>
            </a:xfrm>
            <a:prstGeom prst="rect">
              <a:avLst/>
            </a:prstGeom>
            <a:solidFill>
              <a:srgbClr val="80BD41">
                <a:alpha val="100000"/>
              </a:srgbClr>
            </a:solidFill>
          </p:spPr>
          <p:txBody>
            <a:bodyPr/>
            <a:lstStyle/>
            <a:p/>
          </p:txBody>
        </p:sp>
        <p:sp>
          <p:nvSpPr>
            <p:cNvPr id="27" name="rc27"/>
            <p:cNvSpPr/>
            <p:nvPr/>
          </p:nvSpPr>
          <p:spPr>
            <a:xfrm>
              <a:off x="1829360" y="3807212"/>
              <a:ext cx="239888" cy="245396"/>
            </a:xfrm>
            <a:prstGeom prst="rect">
              <a:avLst/>
            </a:prstGeom>
            <a:solidFill>
              <a:srgbClr val="1CABE2">
                <a:alpha val="100000"/>
              </a:srgbClr>
            </a:solidFill>
          </p:spPr>
          <p:txBody>
            <a:bodyPr/>
            <a:lstStyle/>
            <a:p/>
          </p:txBody>
        </p:sp>
        <p:sp>
          <p:nvSpPr>
            <p:cNvPr id="28" name="rc28"/>
            <p:cNvSpPr/>
            <p:nvPr/>
          </p:nvSpPr>
          <p:spPr>
            <a:xfrm>
              <a:off x="2095903" y="4034673"/>
              <a:ext cx="239888" cy="273348"/>
            </a:xfrm>
            <a:prstGeom prst="rect">
              <a:avLst/>
            </a:prstGeom>
            <a:solidFill>
              <a:srgbClr val="80BD41">
                <a:alpha val="100000"/>
              </a:srgbClr>
            </a:solidFill>
          </p:spPr>
          <p:txBody>
            <a:bodyPr/>
            <a:lstStyle/>
            <a:p/>
          </p:txBody>
        </p:sp>
        <p:sp>
          <p:nvSpPr>
            <p:cNvPr id="29" name="rc29"/>
            <p:cNvSpPr/>
            <p:nvPr/>
          </p:nvSpPr>
          <p:spPr>
            <a:xfrm>
              <a:off x="2095903" y="3792269"/>
              <a:ext cx="239888" cy="242403"/>
            </a:xfrm>
            <a:prstGeom prst="rect">
              <a:avLst/>
            </a:prstGeom>
            <a:solidFill>
              <a:srgbClr val="1CABE2">
                <a:alpha val="100000"/>
              </a:srgbClr>
            </a:solidFill>
          </p:spPr>
          <p:txBody>
            <a:bodyPr/>
            <a:lstStyle/>
            <a:p/>
          </p:txBody>
        </p:sp>
        <p:sp>
          <p:nvSpPr>
            <p:cNvPr id="30" name="rc30"/>
            <p:cNvSpPr/>
            <p:nvPr/>
          </p:nvSpPr>
          <p:spPr>
            <a:xfrm>
              <a:off x="2362446" y="4010459"/>
              <a:ext cx="239888" cy="297562"/>
            </a:xfrm>
            <a:prstGeom prst="rect">
              <a:avLst/>
            </a:prstGeom>
            <a:solidFill>
              <a:srgbClr val="80BD41">
                <a:alpha val="100000"/>
              </a:srgbClr>
            </a:solidFill>
          </p:spPr>
          <p:txBody>
            <a:bodyPr/>
            <a:lstStyle/>
            <a:p/>
          </p:txBody>
        </p:sp>
        <p:sp>
          <p:nvSpPr>
            <p:cNvPr id="31" name="rc31"/>
            <p:cNvSpPr/>
            <p:nvPr/>
          </p:nvSpPr>
          <p:spPr>
            <a:xfrm>
              <a:off x="2362446" y="3776660"/>
              <a:ext cx="239888" cy="233798"/>
            </a:xfrm>
            <a:prstGeom prst="rect">
              <a:avLst/>
            </a:prstGeom>
            <a:solidFill>
              <a:srgbClr val="1CABE2">
                <a:alpha val="100000"/>
              </a:srgbClr>
            </a:solidFill>
          </p:spPr>
          <p:txBody>
            <a:bodyPr/>
            <a:lstStyle/>
            <a:p/>
          </p:txBody>
        </p:sp>
        <p:sp>
          <p:nvSpPr>
            <p:cNvPr id="32" name="rc32"/>
            <p:cNvSpPr/>
            <p:nvPr/>
          </p:nvSpPr>
          <p:spPr>
            <a:xfrm>
              <a:off x="2628989" y="3990137"/>
              <a:ext cx="239888" cy="317884"/>
            </a:xfrm>
            <a:prstGeom prst="rect">
              <a:avLst/>
            </a:prstGeom>
            <a:solidFill>
              <a:srgbClr val="80BD41">
                <a:alpha val="100000"/>
              </a:srgbClr>
            </a:solidFill>
          </p:spPr>
          <p:txBody>
            <a:bodyPr/>
            <a:lstStyle/>
            <a:p/>
          </p:txBody>
        </p:sp>
        <p:sp>
          <p:nvSpPr>
            <p:cNvPr id="33" name="rc33"/>
            <p:cNvSpPr/>
            <p:nvPr/>
          </p:nvSpPr>
          <p:spPr>
            <a:xfrm>
              <a:off x="2628989" y="3759944"/>
              <a:ext cx="239888" cy="230192"/>
            </a:xfrm>
            <a:prstGeom prst="rect">
              <a:avLst/>
            </a:prstGeom>
            <a:solidFill>
              <a:srgbClr val="1CABE2">
                <a:alpha val="100000"/>
              </a:srgbClr>
            </a:solidFill>
          </p:spPr>
          <p:txBody>
            <a:bodyPr/>
            <a:lstStyle/>
            <a:p/>
          </p:txBody>
        </p:sp>
        <p:sp>
          <p:nvSpPr>
            <p:cNvPr id="34" name="rc34"/>
            <p:cNvSpPr/>
            <p:nvPr/>
          </p:nvSpPr>
          <p:spPr>
            <a:xfrm>
              <a:off x="2895532" y="3946794"/>
              <a:ext cx="239888" cy="361226"/>
            </a:xfrm>
            <a:prstGeom prst="rect">
              <a:avLst/>
            </a:prstGeom>
            <a:solidFill>
              <a:srgbClr val="80BD41">
                <a:alpha val="100000"/>
              </a:srgbClr>
            </a:solidFill>
          </p:spPr>
          <p:txBody>
            <a:bodyPr/>
            <a:lstStyle/>
            <a:p/>
          </p:txBody>
        </p:sp>
        <p:sp>
          <p:nvSpPr>
            <p:cNvPr id="35" name="rc35"/>
            <p:cNvSpPr/>
            <p:nvPr/>
          </p:nvSpPr>
          <p:spPr>
            <a:xfrm>
              <a:off x="2895532" y="3743604"/>
              <a:ext cx="239888" cy="203190"/>
            </a:xfrm>
            <a:prstGeom prst="rect">
              <a:avLst/>
            </a:prstGeom>
            <a:solidFill>
              <a:srgbClr val="1CABE2">
                <a:alpha val="100000"/>
              </a:srgbClr>
            </a:solidFill>
          </p:spPr>
          <p:txBody>
            <a:bodyPr/>
            <a:lstStyle/>
            <a:p/>
          </p:txBody>
        </p:sp>
        <p:sp>
          <p:nvSpPr>
            <p:cNvPr id="36" name="rc36"/>
            <p:cNvSpPr/>
            <p:nvPr/>
          </p:nvSpPr>
          <p:spPr>
            <a:xfrm>
              <a:off x="3162075" y="3906313"/>
              <a:ext cx="239888" cy="401707"/>
            </a:xfrm>
            <a:prstGeom prst="rect">
              <a:avLst/>
            </a:prstGeom>
            <a:solidFill>
              <a:srgbClr val="80BD41">
                <a:alpha val="100000"/>
              </a:srgbClr>
            </a:solidFill>
          </p:spPr>
          <p:txBody>
            <a:bodyPr/>
            <a:lstStyle/>
            <a:p/>
          </p:txBody>
        </p:sp>
        <p:sp>
          <p:nvSpPr>
            <p:cNvPr id="37" name="rc37"/>
            <p:cNvSpPr/>
            <p:nvPr/>
          </p:nvSpPr>
          <p:spPr>
            <a:xfrm>
              <a:off x="3162075" y="3725836"/>
              <a:ext cx="239888" cy="180477"/>
            </a:xfrm>
            <a:prstGeom prst="rect">
              <a:avLst/>
            </a:prstGeom>
            <a:solidFill>
              <a:srgbClr val="1CABE2">
                <a:alpha val="100000"/>
              </a:srgbClr>
            </a:solidFill>
          </p:spPr>
          <p:txBody>
            <a:bodyPr/>
            <a:lstStyle/>
            <a:p/>
          </p:txBody>
        </p:sp>
        <p:sp>
          <p:nvSpPr>
            <p:cNvPr id="38" name="rc38"/>
            <p:cNvSpPr/>
            <p:nvPr/>
          </p:nvSpPr>
          <p:spPr>
            <a:xfrm>
              <a:off x="3428618" y="3852090"/>
              <a:ext cx="239888" cy="455930"/>
            </a:xfrm>
            <a:prstGeom prst="rect">
              <a:avLst/>
            </a:prstGeom>
            <a:solidFill>
              <a:srgbClr val="80BD41">
                <a:alpha val="100000"/>
              </a:srgbClr>
            </a:solidFill>
          </p:spPr>
          <p:txBody>
            <a:bodyPr/>
            <a:lstStyle/>
            <a:p/>
          </p:txBody>
        </p:sp>
        <p:sp>
          <p:nvSpPr>
            <p:cNvPr id="39" name="rc39"/>
            <p:cNvSpPr/>
            <p:nvPr/>
          </p:nvSpPr>
          <p:spPr>
            <a:xfrm>
              <a:off x="3428618" y="3708112"/>
              <a:ext cx="239888" cy="143978"/>
            </a:xfrm>
            <a:prstGeom prst="rect">
              <a:avLst/>
            </a:prstGeom>
            <a:solidFill>
              <a:srgbClr val="1CABE2">
                <a:alpha val="100000"/>
              </a:srgbClr>
            </a:solidFill>
          </p:spPr>
          <p:txBody>
            <a:bodyPr/>
            <a:lstStyle/>
            <a:p/>
          </p:txBody>
        </p:sp>
        <p:sp>
          <p:nvSpPr>
            <p:cNvPr id="40" name="rc40"/>
            <p:cNvSpPr/>
            <p:nvPr/>
          </p:nvSpPr>
          <p:spPr>
            <a:xfrm>
              <a:off x="3695161" y="3806840"/>
              <a:ext cx="239888" cy="501181"/>
            </a:xfrm>
            <a:prstGeom prst="rect">
              <a:avLst/>
            </a:prstGeom>
            <a:solidFill>
              <a:srgbClr val="80BD41">
                <a:alpha val="100000"/>
              </a:srgbClr>
            </a:solidFill>
          </p:spPr>
          <p:txBody>
            <a:bodyPr/>
            <a:lstStyle/>
            <a:p/>
          </p:txBody>
        </p:sp>
        <p:sp>
          <p:nvSpPr>
            <p:cNvPr id="41" name="rc41"/>
            <p:cNvSpPr/>
            <p:nvPr/>
          </p:nvSpPr>
          <p:spPr>
            <a:xfrm>
              <a:off x="3695161" y="3689279"/>
              <a:ext cx="239888" cy="117561"/>
            </a:xfrm>
            <a:prstGeom prst="rect">
              <a:avLst/>
            </a:prstGeom>
            <a:solidFill>
              <a:srgbClr val="1CABE2">
                <a:alpha val="100000"/>
              </a:srgbClr>
            </a:solidFill>
          </p:spPr>
          <p:txBody>
            <a:bodyPr/>
            <a:lstStyle/>
            <a:p/>
          </p:txBody>
        </p:sp>
        <p:sp>
          <p:nvSpPr>
            <p:cNvPr id="42" name="rc42"/>
            <p:cNvSpPr/>
            <p:nvPr/>
          </p:nvSpPr>
          <p:spPr>
            <a:xfrm>
              <a:off x="3961705" y="3779229"/>
              <a:ext cx="239888" cy="528791"/>
            </a:xfrm>
            <a:prstGeom prst="rect">
              <a:avLst/>
            </a:prstGeom>
            <a:solidFill>
              <a:srgbClr val="80BD41">
                <a:alpha val="100000"/>
              </a:srgbClr>
            </a:solidFill>
          </p:spPr>
          <p:txBody>
            <a:bodyPr/>
            <a:lstStyle/>
            <a:p/>
          </p:txBody>
        </p:sp>
        <p:sp>
          <p:nvSpPr>
            <p:cNvPr id="43" name="rc43"/>
            <p:cNvSpPr/>
            <p:nvPr/>
          </p:nvSpPr>
          <p:spPr>
            <a:xfrm>
              <a:off x="3961705" y="3670922"/>
              <a:ext cx="239888" cy="108307"/>
            </a:xfrm>
            <a:prstGeom prst="rect">
              <a:avLst/>
            </a:prstGeom>
            <a:solidFill>
              <a:srgbClr val="1CABE2">
                <a:alpha val="100000"/>
              </a:srgbClr>
            </a:solidFill>
          </p:spPr>
          <p:txBody>
            <a:bodyPr/>
            <a:lstStyle/>
            <a:p/>
          </p:txBody>
        </p:sp>
        <p:sp>
          <p:nvSpPr>
            <p:cNvPr id="44" name="rc44"/>
            <p:cNvSpPr/>
            <p:nvPr/>
          </p:nvSpPr>
          <p:spPr>
            <a:xfrm>
              <a:off x="4228248" y="3744993"/>
              <a:ext cx="239888" cy="563028"/>
            </a:xfrm>
            <a:prstGeom prst="rect">
              <a:avLst/>
            </a:prstGeom>
            <a:solidFill>
              <a:srgbClr val="80BD41">
                <a:alpha val="100000"/>
              </a:srgbClr>
            </a:solidFill>
          </p:spPr>
          <p:txBody>
            <a:bodyPr/>
            <a:lstStyle/>
            <a:p/>
          </p:txBody>
        </p:sp>
        <p:sp>
          <p:nvSpPr>
            <p:cNvPr id="45" name="rc45"/>
            <p:cNvSpPr/>
            <p:nvPr/>
          </p:nvSpPr>
          <p:spPr>
            <a:xfrm>
              <a:off x="4228248" y="3653336"/>
              <a:ext cx="239888" cy="91656"/>
            </a:xfrm>
            <a:prstGeom prst="rect">
              <a:avLst/>
            </a:prstGeom>
            <a:solidFill>
              <a:srgbClr val="1CABE2">
                <a:alpha val="100000"/>
              </a:srgbClr>
            </a:solidFill>
          </p:spPr>
          <p:txBody>
            <a:bodyPr/>
            <a:lstStyle/>
            <a:p/>
          </p:txBody>
        </p:sp>
        <p:sp>
          <p:nvSpPr>
            <p:cNvPr id="46" name="rc46"/>
            <p:cNvSpPr/>
            <p:nvPr/>
          </p:nvSpPr>
          <p:spPr>
            <a:xfrm>
              <a:off x="4494791" y="3723516"/>
              <a:ext cx="239888" cy="584504"/>
            </a:xfrm>
            <a:prstGeom prst="rect">
              <a:avLst/>
            </a:prstGeom>
            <a:solidFill>
              <a:srgbClr val="80BD41">
                <a:alpha val="100000"/>
              </a:srgbClr>
            </a:solidFill>
          </p:spPr>
          <p:txBody>
            <a:bodyPr/>
            <a:lstStyle/>
            <a:p/>
          </p:txBody>
        </p:sp>
        <p:sp>
          <p:nvSpPr>
            <p:cNvPr id="47" name="rc47"/>
            <p:cNvSpPr/>
            <p:nvPr/>
          </p:nvSpPr>
          <p:spPr>
            <a:xfrm>
              <a:off x="4494791" y="3636176"/>
              <a:ext cx="239888" cy="87340"/>
            </a:xfrm>
            <a:prstGeom prst="rect">
              <a:avLst/>
            </a:prstGeom>
            <a:solidFill>
              <a:srgbClr val="1CABE2">
                <a:alpha val="100000"/>
              </a:srgbClr>
            </a:solidFill>
          </p:spPr>
          <p:txBody>
            <a:bodyPr/>
            <a:lstStyle/>
            <a:p/>
          </p:txBody>
        </p:sp>
        <p:sp>
          <p:nvSpPr>
            <p:cNvPr id="48" name="rc48"/>
            <p:cNvSpPr/>
            <p:nvPr/>
          </p:nvSpPr>
          <p:spPr>
            <a:xfrm>
              <a:off x="4761334" y="3692287"/>
              <a:ext cx="239888" cy="615734"/>
            </a:xfrm>
            <a:prstGeom prst="rect">
              <a:avLst/>
            </a:prstGeom>
            <a:solidFill>
              <a:srgbClr val="80BD41">
                <a:alpha val="100000"/>
              </a:srgbClr>
            </a:solidFill>
          </p:spPr>
          <p:txBody>
            <a:bodyPr/>
            <a:lstStyle/>
            <a:p/>
          </p:txBody>
        </p:sp>
        <p:sp>
          <p:nvSpPr>
            <p:cNvPr id="49" name="rc49"/>
            <p:cNvSpPr/>
            <p:nvPr/>
          </p:nvSpPr>
          <p:spPr>
            <a:xfrm>
              <a:off x="4761334" y="3616185"/>
              <a:ext cx="239888" cy="76102"/>
            </a:xfrm>
            <a:prstGeom prst="rect">
              <a:avLst/>
            </a:prstGeom>
            <a:solidFill>
              <a:srgbClr val="1CABE2">
                <a:alpha val="100000"/>
              </a:srgbClr>
            </a:solidFill>
          </p:spPr>
          <p:txBody>
            <a:bodyPr/>
            <a:lstStyle/>
            <a:p/>
          </p:txBody>
        </p:sp>
        <p:sp>
          <p:nvSpPr>
            <p:cNvPr id="50" name="rc50"/>
            <p:cNvSpPr/>
            <p:nvPr/>
          </p:nvSpPr>
          <p:spPr>
            <a:xfrm>
              <a:off x="5027877" y="3634300"/>
              <a:ext cx="239888" cy="673721"/>
            </a:xfrm>
            <a:prstGeom prst="rect">
              <a:avLst/>
            </a:prstGeom>
            <a:solidFill>
              <a:srgbClr val="80BD41">
                <a:alpha val="100000"/>
              </a:srgbClr>
            </a:solidFill>
          </p:spPr>
          <p:txBody>
            <a:bodyPr/>
            <a:lstStyle/>
            <a:p/>
          </p:txBody>
        </p:sp>
        <p:sp>
          <p:nvSpPr>
            <p:cNvPr id="51" name="rc51"/>
            <p:cNvSpPr/>
            <p:nvPr/>
          </p:nvSpPr>
          <p:spPr>
            <a:xfrm>
              <a:off x="5027877" y="3598840"/>
              <a:ext cx="239888" cy="35459"/>
            </a:xfrm>
            <a:prstGeom prst="rect">
              <a:avLst/>
            </a:prstGeom>
            <a:solidFill>
              <a:srgbClr val="1CABE2">
                <a:alpha val="100000"/>
              </a:srgbClr>
            </a:solidFill>
          </p:spPr>
          <p:txBody>
            <a:bodyPr/>
            <a:lstStyle/>
            <a:p/>
          </p:txBody>
        </p:sp>
        <p:sp>
          <p:nvSpPr>
            <p:cNvPr id="52" name="rc52"/>
            <p:cNvSpPr/>
            <p:nvPr/>
          </p:nvSpPr>
          <p:spPr>
            <a:xfrm>
              <a:off x="5294420" y="3632458"/>
              <a:ext cx="239888" cy="675563"/>
            </a:xfrm>
            <a:prstGeom prst="rect">
              <a:avLst/>
            </a:prstGeom>
            <a:solidFill>
              <a:srgbClr val="80BD41">
                <a:alpha val="100000"/>
              </a:srgbClr>
            </a:solidFill>
          </p:spPr>
          <p:txBody>
            <a:bodyPr/>
            <a:lstStyle/>
            <a:p/>
          </p:txBody>
        </p:sp>
        <p:sp>
          <p:nvSpPr>
            <p:cNvPr id="53" name="rc53"/>
            <p:cNvSpPr/>
            <p:nvPr/>
          </p:nvSpPr>
          <p:spPr>
            <a:xfrm>
              <a:off x="5294420" y="3581609"/>
              <a:ext cx="239888" cy="50848"/>
            </a:xfrm>
            <a:prstGeom prst="rect">
              <a:avLst/>
            </a:prstGeom>
            <a:solidFill>
              <a:srgbClr val="1CABE2">
                <a:alpha val="100000"/>
              </a:srgbClr>
            </a:solidFill>
          </p:spPr>
          <p:txBody>
            <a:bodyPr/>
            <a:lstStyle/>
            <a:p/>
          </p:txBody>
        </p:sp>
        <p:sp>
          <p:nvSpPr>
            <p:cNvPr id="54" name="rc54"/>
            <p:cNvSpPr/>
            <p:nvPr/>
          </p:nvSpPr>
          <p:spPr>
            <a:xfrm>
              <a:off x="5560963" y="3624848"/>
              <a:ext cx="239888" cy="683173"/>
            </a:xfrm>
            <a:prstGeom prst="rect">
              <a:avLst/>
            </a:prstGeom>
            <a:solidFill>
              <a:srgbClr val="80BD41">
                <a:alpha val="100000"/>
              </a:srgbClr>
            </a:solidFill>
          </p:spPr>
          <p:txBody>
            <a:bodyPr/>
            <a:lstStyle/>
            <a:p/>
          </p:txBody>
        </p:sp>
        <p:sp>
          <p:nvSpPr>
            <p:cNvPr id="55" name="rc55"/>
            <p:cNvSpPr/>
            <p:nvPr/>
          </p:nvSpPr>
          <p:spPr>
            <a:xfrm>
              <a:off x="5560963" y="3565442"/>
              <a:ext cx="239888" cy="59406"/>
            </a:xfrm>
            <a:prstGeom prst="rect">
              <a:avLst/>
            </a:prstGeom>
            <a:solidFill>
              <a:srgbClr val="1CABE2">
                <a:alpha val="100000"/>
              </a:srgbClr>
            </a:solidFill>
          </p:spPr>
          <p:txBody>
            <a:bodyPr/>
            <a:lstStyle/>
            <a:p/>
          </p:txBody>
        </p:sp>
        <p:sp>
          <p:nvSpPr>
            <p:cNvPr id="56" name="rc56"/>
            <p:cNvSpPr/>
            <p:nvPr/>
          </p:nvSpPr>
          <p:spPr>
            <a:xfrm>
              <a:off x="5827506" y="3589923"/>
              <a:ext cx="239888" cy="718098"/>
            </a:xfrm>
            <a:prstGeom prst="rect">
              <a:avLst/>
            </a:prstGeom>
            <a:solidFill>
              <a:srgbClr val="80BD41">
                <a:alpha val="100000"/>
              </a:srgbClr>
            </a:solidFill>
          </p:spPr>
          <p:txBody>
            <a:bodyPr/>
            <a:lstStyle/>
            <a:p/>
          </p:txBody>
        </p:sp>
        <p:sp>
          <p:nvSpPr>
            <p:cNvPr id="57" name="rc57"/>
            <p:cNvSpPr/>
            <p:nvPr/>
          </p:nvSpPr>
          <p:spPr>
            <a:xfrm>
              <a:off x="5827506" y="3552128"/>
              <a:ext cx="239888" cy="37794"/>
            </a:xfrm>
            <a:prstGeom prst="rect">
              <a:avLst/>
            </a:prstGeom>
            <a:solidFill>
              <a:srgbClr val="1CABE2">
                <a:alpha val="100000"/>
              </a:srgbClr>
            </a:solidFill>
          </p:spPr>
          <p:txBody>
            <a:bodyPr/>
            <a:lstStyle/>
            <a:p/>
          </p:txBody>
        </p:sp>
        <p:sp>
          <p:nvSpPr>
            <p:cNvPr id="58" name="rc58"/>
            <p:cNvSpPr/>
            <p:nvPr/>
          </p:nvSpPr>
          <p:spPr>
            <a:xfrm>
              <a:off x="6094049" y="3609620"/>
              <a:ext cx="239888" cy="698401"/>
            </a:xfrm>
            <a:prstGeom prst="rect">
              <a:avLst/>
            </a:prstGeom>
            <a:solidFill>
              <a:srgbClr val="80BD41">
                <a:alpha val="100000"/>
              </a:srgbClr>
            </a:solidFill>
          </p:spPr>
          <p:txBody>
            <a:bodyPr/>
            <a:lstStyle/>
            <a:p/>
          </p:txBody>
        </p:sp>
        <p:sp>
          <p:nvSpPr>
            <p:cNvPr id="59" name="rc59"/>
            <p:cNvSpPr/>
            <p:nvPr/>
          </p:nvSpPr>
          <p:spPr>
            <a:xfrm>
              <a:off x="6094049" y="3540547"/>
              <a:ext cx="239888" cy="69072"/>
            </a:xfrm>
            <a:prstGeom prst="rect">
              <a:avLst/>
            </a:prstGeom>
            <a:solidFill>
              <a:srgbClr val="1CABE2">
                <a:alpha val="100000"/>
              </a:srgbClr>
            </a:solidFill>
          </p:spPr>
          <p:txBody>
            <a:bodyPr/>
            <a:lstStyle/>
            <a:p/>
          </p:txBody>
        </p:sp>
        <p:sp>
          <p:nvSpPr>
            <p:cNvPr id="60" name="rc60"/>
            <p:cNvSpPr/>
            <p:nvPr/>
          </p:nvSpPr>
          <p:spPr>
            <a:xfrm>
              <a:off x="6360593" y="3591004"/>
              <a:ext cx="239888" cy="717016"/>
            </a:xfrm>
            <a:prstGeom prst="rect">
              <a:avLst/>
            </a:prstGeom>
            <a:solidFill>
              <a:srgbClr val="80BD41">
                <a:alpha val="100000"/>
              </a:srgbClr>
            </a:solidFill>
          </p:spPr>
          <p:txBody>
            <a:bodyPr/>
            <a:lstStyle/>
            <a:p/>
          </p:txBody>
        </p:sp>
        <p:sp>
          <p:nvSpPr>
            <p:cNvPr id="61" name="rc61"/>
            <p:cNvSpPr/>
            <p:nvPr/>
          </p:nvSpPr>
          <p:spPr>
            <a:xfrm>
              <a:off x="6360593" y="3528655"/>
              <a:ext cx="239888" cy="62349"/>
            </a:xfrm>
            <a:prstGeom prst="rect">
              <a:avLst/>
            </a:prstGeom>
            <a:solidFill>
              <a:srgbClr val="1CABE2">
                <a:alpha val="100000"/>
              </a:srgbClr>
            </a:solidFill>
          </p:spPr>
          <p:txBody>
            <a:bodyPr/>
            <a:lstStyle/>
            <a:p/>
          </p:txBody>
        </p:sp>
        <p:sp>
          <p:nvSpPr>
            <p:cNvPr id="62" name="rc62"/>
            <p:cNvSpPr/>
            <p:nvPr/>
          </p:nvSpPr>
          <p:spPr>
            <a:xfrm>
              <a:off x="6627136" y="3571855"/>
              <a:ext cx="239888" cy="736166"/>
            </a:xfrm>
            <a:prstGeom prst="rect">
              <a:avLst/>
            </a:prstGeom>
            <a:solidFill>
              <a:srgbClr val="80BD41">
                <a:alpha val="100000"/>
              </a:srgbClr>
            </a:solidFill>
          </p:spPr>
          <p:txBody>
            <a:bodyPr/>
            <a:lstStyle/>
            <a:p/>
          </p:txBody>
        </p:sp>
        <p:sp>
          <p:nvSpPr>
            <p:cNvPr id="63" name="rc63"/>
            <p:cNvSpPr/>
            <p:nvPr/>
          </p:nvSpPr>
          <p:spPr>
            <a:xfrm>
              <a:off x="6627136" y="3516445"/>
              <a:ext cx="239888" cy="55410"/>
            </a:xfrm>
            <a:prstGeom prst="rect">
              <a:avLst/>
            </a:prstGeom>
            <a:solidFill>
              <a:srgbClr val="1CABE2">
                <a:alpha val="100000"/>
              </a:srgbClr>
            </a:solidFill>
          </p:spPr>
          <p:txBody>
            <a:bodyPr/>
            <a:lstStyle/>
            <a:p/>
          </p:txBody>
        </p:sp>
        <p:sp>
          <p:nvSpPr>
            <p:cNvPr id="64" name="rc64"/>
            <p:cNvSpPr/>
            <p:nvPr/>
          </p:nvSpPr>
          <p:spPr>
            <a:xfrm>
              <a:off x="6893679" y="3551108"/>
              <a:ext cx="239888" cy="756913"/>
            </a:xfrm>
            <a:prstGeom prst="rect">
              <a:avLst/>
            </a:prstGeom>
            <a:solidFill>
              <a:srgbClr val="80BD41">
                <a:alpha val="100000"/>
              </a:srgbClr>
            </a:solidFill>
          </p:spPr>
          <p:txBody>
            <a:bodyPr/>
            <a:lstStyle/>
            <a:p/>
          </p:txBody>
        </p:sp>
        <p:sp>
          <p:nvSpPr>
            <p:cNvPr id="65" name="rc65"/>
            <p:cNvSpPr/>
            <p:nvPr/>
          </p:nvSpPr>
          <p:spPr>
            <a:xfrm>
              <a:off x="6893679" y="3502794"/>
              <a:ext cx="239888" cy="48313"/>
            </a:xfrm>
            <a:prstGeom prst="rect">
              <a:avLst/>
            </a:prstGeom>
            <a:solidFill>
              <a:srgbClr val="1CABE2">
                <a:alpha val="100000"/>
              </a:srgbClr>
            </a:solidFill>
          </p:spPr>
          <p:txBody>
            <a:bodyPr/>
            <a:lstStyle/>
            <a:p/>
          </p:txBody>
        </p:sp>
        <p:sp>
          <p:nvSpPr>
            <p:cNvPr id="66" name="rc66"/>
            <p:cNvSpPr/>
            <p:nvPr/>
          </p:nvSpPr>
          <p:spPr>
            <a:xfrm>
              <a:off x="7160222" y="3508782"/>
              <a:ext cx="239888" cy="799238"/>
            </a:xfrm>
            <a:prstGeom prst="rect">
              <a:avLst/>
            </a:prstGeom>
            <a:solidFill>
              <a:srgbClr val="80BD41">
                <a:alpha val="100000"/>
              </a:srgbClr>
            </a:solidFill>
          </p:spPr>
          <p:txBody>
            <a:bodyPr/>
            <a:lstStyle/>
            <a:p/>
          </p:txBody>
        </p:sp>
        <p:sp>
          <p:nvSpPr>
            <p:cNvPr id="67" name="rc67"/>
            <p:cNvSpPr/>
            <p:nvPr/>
          </p:nvSpPr>
          <p:spPr>
            <a:xfrm>
              <a:off x="7160222" y="3475481"/>
              <a:ext cx="239888" cy="33301"/>
            </a:xfrm>
            <a:prstGeom prst="rect">
              <a:avLst/>
            </a:prstGeom>
            <a:solidFill>
              <a:srgbClr val="1CABE2">
                <a:alpha val="100000"/>
              </a:srgbClr>
            </a:solidFill>
          </p:spPr>
          <p:txBody>
            <a:bodyPr/>
            <a:lstStyle/>
            <a:p/>
          </p:txBody>
        </p:sp>
        <p:sp>
          <p:nvSpPr>
            <p:cNvPr id="68" name="rc68"/>
            <p:cNvSpPr/>
            <p:nvPr/>
          </p:nvSpPr>
          <p:spPr>
            <a:xfrm>
              <a:off x="7426765" y="3499983"/>
              <a:ext cx="239888" cy="808038"/>
            </a:xfrm>
            <a:prstGeom prst="rect">
              <a:avLst/>
            </a:prstGeom>
            <a:solidFill>
              <a:srgbClr val="80BD41">
                <a:alpha val="100000"/>
              </a:srgbClr>
            </a:solidFill>
          </p:spPr>
          <p:txBody>
            <a:bodyPr/>
            <a:lstStyle/>
            <a:p/>
          </p:txBody>
        </p:sp>
        <p:sp>
          <p:nvSpPr>
            <p:cNvPr id="69" name="rc69"/>
            <p:cNvSpPr/>
            <p:nvPr/>
          </p:nvSpPr>
          <p:spPr>
            <a:xfrm>
              <a:off x="7426765" y="3448406"/>
              <a:ext cx="239888" cy="51577"/>
            </a:xfrm>
            <a:prstGeom prst="rect">
              <a:avLst/>
            </a:prstGeom>
            <a:solidFill>
              <a:srgbClr val="1CABE2">
                <a:alpha val="100000"/>
              </a:srgbClr>
            </a:solidFill>
          </p:spPr>
          <p:txBody>
            <a:bodyPr/>
            <a:lstStyle/>
            <a:p/>
          </p:txBody>
        </p:sp>
        <p:sp>
          <p:nvSpPr>
            <p:cNvPr id="70" name="rc70"/>
            <p:cNvSpPr/>
            <p:nvPr/>
          </p:nvSpPr>
          <p:spPr>
            <a:xfrm>
              <a:off x="7693308" y="3472974"/>
              <a:ext cx="239888" cy="835047"/>
            </a:xfrm>
            <a:prstGeom prst="rect">
              <a:avLst/>
            </a:prstGeom>
            <a:solidFill>
              <a:srgbClr val="80BD41">
                <a:alpha val="100000"/>
              </a:srgbClr>
            </a:solidFill>
          </p:spPr>
          <p:txBody>
            <a:bodyPr/>
            <a:lstStyle/>
            <a:p/>
          </p:txBody>
        </p:sp>
        <p:sp>
          <p:nvSpPr>
            <p:cNvPr id="71" name="rc71"/>
            <p:cNvSpPr/>
            <p:nvPr/>
          </p:nvSpPr>
          <p:spPr>
            <a:xfrm>
              <a:off x="7693308" y="3429024"/>
              <a:ext cx="239888" cy="43949"/>
            </a:xfrm>
            <a:prstGeom prst="rect">
              <a:avLst/>
            </a:prstGeom>
            <a:solidFill>
              <a:srgbClr val="1CABE2">
                <a:alpha val="100000"/>
              </a:srgbClr>
            </a:solidFill>
          </p:spPr>
          <p:txBody>
            <a:bodyPr/>
            <a:lstStyle/>
            <a:p/>
          </p:txBody>
        </p:sp>
        <p:sp>
          <p:nvSpPr>
            <p:cNvPr id="72" name="rc72"/>
            <p:cNvSpPr/>
            <p:nvPr/>
          </p:nvSpPr>
          <p:spPr>
            <a:xfrm>
              <a:off x="7959851" y="3458587"/>
              <a:ext cx="239888" cy="849433"/>
            </a:xfrm>
            <a:prstGeom prst="rect">
              <a:avLst/>
            </a:prstGeom>
            <a:solidFill>
              <a:srgbClr val="80BD41">
                <a:alpha val="100000"/>
              </a:srgbClr>
            </a:solidFill>
          </p:spPr>
          <p:txBody>
            <a:bodyPr/>
            <a:lstStyle/>
            <a:p/>
          </p:txBody>
        </p:sp>
        <p:sp>
          <p:nvSpPr>
            <p:cNvPr id="73" name="rc73"/>
            <p:cNvSpPr/>
            <p:nvPr/>
          </p:nvSpPr>
          <p:spPr>
            <a:xfrm>
              <a:off x="7959851" y="3413880"/>
              <a:ext cx="239888" cy="44706"/>
            </a:xfrm>
            <a:prstGeom prst="rect">
              <a:avLst/>
            </a:prstGeom>
            <a:solidFill>
              <a:srgbClr val="1CABE2">
                <a:alpha val="100000"/>
              </a:srgbClr>
            </a:solidFill>
          </p:spPr>
          <p:txBody>
            <a:bodyPr/>
            <a:lstStyle/>
            <a:p/>
          </p:txBody>
        </p:sp>
        <p:sp>
          <p:nvSpPr>
            <p:cNvPr id="74" name="pl74"/>
            <p:cNvSpPr/>
            <p:nvPr/>
          </p:nvSpPr>
          <p:spPr>
            <a:xfrm>
              <a:off x="1416218" y="2162083"/>
              <a:ext cx="6663577" cy="1117675"/>
            </a:xfrm>
            <a:custGeom>
              <a:avLst/>
              <a:pathLst>
                <a:path w="6663577" h="1117675">
                  <a:moveTo>
                    <a:pt x="0" y="1117675"/>
                  </a:moveTo>
                  <a:lnTo>
                    <a:pt x="266543" y="1072968"/>
                  </a:lnTo>
                  <a:lnTo>
                    <a:pt x="533086" y="1005908"/>
                  </a:lnTo>
                  <a:lnTo>
                    <a:pt x="799629" y="961201"/>
                  </a:lnTo>
                  <a:lnTo>
                    <a:pt x="1066172" y="894140"/>
                  </a:lnTo>
                  <a:lnTo>
                    <a:pt x="1332715" y="849433"/>
                  </a:lnTo>
                  <a:lnTo>
                    <a:pt x="1599258" y="715312"/>
                  </a:lnTo>
                  <a:lnTo>
                    <a:pt x="1865801" y="603545"/>
                  </a:lnTo>
                  <a:lnTo>
                    <a:pt x="2132344" y="447070"/>
                  </a:lnTo>
                  <a:lnTo>
                    <a:pt x="2398888" y="335302"/>
                  </a:lnTo>
                  <a:lnTo>
                    <a:pt x="2665431" y="290595"/>
                  </a:lnTo>
                  <a:lnTo>
                    <a:pt x="2931974" y="223535"/>
                  </a:lnTo>
                  <a:lnTo>
                    <a:pt x="3198517" y="201181"/>
                  </a:lnTo>
                  <a:lnTo>
                    <a:pt x="3465060" y="156474"/>
                  </a:lnTo>
                  <a:lnTo>
                    <a:pt x="3731603" y="22353"/>
                  </a:lnTo>
                  <a:lnTo>
                    <a:pt x="3998146" y="67060"/>
                  </a:lnTo>
                  <a:lnTo>
                    <a:pt x="4264689" y="89414"/>
                  </a:lnTo>
                  <a:lnTo>
                    <a:pt x="4531233" y="22353"/>
                  </a:lnTo>
                  <a:lnTo>
                    <a:pt x="4797776" y="111767"/>
                  </a:lnTo>
                  <a:lnTo>
                    <a:pt x="5064319" y="89414"/>
                  </a:lnTo>
                  <a:lnTo>
                    <a:pt x="5330862" y="67060"/>
                  </a:lnTo>
                  <a:lnTo>
                    <a:pt x="5597405" y="44707"/>
                  </a:lnTo>
                  <a:lnTo>
                    <a:pt x="5863948" y="0"/>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4790" y="3699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624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53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44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92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80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6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339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31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93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164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9" name="tx109"/>
            <p:cNvSpPr/>
            <p:nvPr/>
          </p:nvSpPr>
          <p:spPr>
            <a:xfrm>
              <a:off x="1324790" y="39281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0" name="tx110"/>
            <p:cNvSpPr/>
            <p:nvPr/>
          </p:nvSpPr>
          <p:spPr>
            <a:xfrm>
              <a:off x="2657505" y="4113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1" name="tx111"/>
            <p:cNvSpPr/>
            <p:nvPr/>
          </p:nvSpPr>
          <p:spPr>
            <a:xfrm>
              <a:off x="2657505" y="3839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2" name="tx112"/>
            <p:cNvSpPr/>
            <p:nvPr/>
          </p:nvSpPr>
          <p:spPr>
            <a:xfrm>
              <a:off x="3990221" y="4008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13" name="tx113"/>
            <p:cNvSpPr/>
            <p:nvPr/>
          </p:nvSpPr>
          <p:spPr>
            <a:xfrm>
              <a:off x="3990221" y="36899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4" name="tx114"/>
            <p:cNvSpPr/>
            <p:nvPr/>
          </p:nvSpPr>
          <p:spPr>
            <a:xfrm>
              <a:off x="5322937" y="3935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5" name="tx115"/>
            <p:cNvSpPr/>
            <p:nvPr/>
          </p:nvSpPr>
          <p:spPr>
            <a:xfrm>
              <a:off x="5322937" y="3571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6389109" y="3914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7" name="tx117"/>
            <p:cNvSpPr/>
            <p:nvPr/>
          </p:nvSpPr>
          <p:spPr>
            <a:xfrm>
              <a:off x="6389109" y="3524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8" name="tx118"/>
            <p:cNvSpPr/>
            <p:nvPr/>
          </p:nvSpPr>
          <p:spPr>
            <a:xfrm>
              <a:off x="6655652" y="3904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9" name="tx119"/>
            <p:cNvSpPr/>
            <p:nvPr/>
          </p:nvSpPr>
          <p:spPr>
            <a:xfrm>
              <a:off x="6655652" y="3509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0" name="tx120"/>
            <p:cNvSpPr/>
            <p:nvPr/>
          </p:nvSpPr>
          <p:spPr>
            <a:xfrm>
              <a:off x="6922195" y="3894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1" name="tx121"/>
            <p:cNvSpPr/>
            <p:nvPr/>
          </p:nvSpPr>
          <p:spPr>
            <a:xfrm>
              <a:off x="6922195" y="3491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2" name="tx122"/>
            <p:cNvSpPr/>
            <p:nvPr/>
          </p:nvSpPr>
          <p:spPr>
            <a:xfrm>
              <a:off x="7188738" y="3873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3" name="tx123"/>
            <p:cNvSpPr/>
            <p:nvPr/>
          </p:nvSpPr>
          <p:spPr>
            <a:xfrm>
              <a:off x="7188738" y="3457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7455282" y="3868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25" name="tx125"/>
            <p:cNvSpPr/>
            <p:nvPr/>
          </p:nvSpPr>
          <p:spPr>
            <a:xfrm>
              <a:off x="7455282" y="3439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6" name="tx126"/>
            <p:cNvSpPr/>
            <p:nvPr/>
          </p:nvSpPr>
          <p:spPr>
            <a:xfrm>
              <a:off x="7721825" y="3855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7" name="tx127"/>
            <p:cNvSpPr/>
            <p:nvPr/>
          </p:nvSpPr>
          <p:spPr>
            <a:xfrm>
              <a:off x="7721825" y="3415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8" name="tx128"/>
            <p:cNvSpPr/>
            <p:nvPr/>
          </p:nvSpPr>
          <p:spPr>
            <a:xfrm>
              <a:off x="7988368" y="38482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9" name="tx129"/>
            <p:cNvSpPr/>
            <p:nvPr/>
          </p:nvSpPr>
          <p:spPr>
            <a:xfrm>
              <a:off x="7988368" y="3401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4320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60653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5272315" cy="129091"/>
            </a:xfrm>
            <a:prstGeom prst="rect">
              <a:avLst/>
            </a:prstGeom>
            <a:solidFill>
              <a:srgbClr val="80BD41">
                <a:alpha val="100000"/>
              </a:srgbClr>
            </a:solidFill>
          </p:spPr>
          <p:txBody>
            <a:bodyPr/>
            <a:lstStyle/>
            <a:p/>
          </p:txBody>
        </p:sp>
        <p:sp>
          <p:nvSpPr>
            <p:cNvPr id="171" name="rc171"/>
            <p:cNvSpPr/>
            <p:nvPr/>
          </p:nvSpPr>
          <p:spPr>
            <a:xfrm>
              <a:off x="6568589" y="5954972"/>
              <a:ext cx="458463" cy="129091"/>
            </a:xfrm>
            <a:prstGeom prst="rect">
              <a:avLst/>
            </a:prstGeom>
            <a:solidFill>
              <a:srgbClr val="1CABE2">
                <a:alpha val="100000"/>
              </a:srgbClr>
            </a:solidFill>
          </p:spPr>
          <p:txBody>
            <a:bodyPr/>
            <a:lstStyle/>
            <a:p/>
          </p:txBody>
        </p:sp>
        <p:sp>
          <p:nvSpPr>
            <p:cNvPr id="172" name="rc172"/>
            <p:cNvSpPr/>
            <p:nvPr/>
          </p:nvSpPr>
          <p:spPr>
            <a:xfrm>
              <a:off x="1296273" y="5793607"/>
              <a:ext cx="6140207" cy="129091"/>
            </a:xfrm>
            <a:prstGeom prst="rect">
              <a:avLst/>
            </a:prstGeom>
            <a:solidFill>
              <a:srgbClr val="80BD41">
                <a:alpha val="100000"/>
              </a:srgbClr>
            </a:solidFill>
          </p:spPr>
          <p:txBody>
            <a:bodyPr/>
            <a:lstStyle/>
            <a:p/>
          </p:txBody>
        </p:sp>
        <p:sp>
          <p:nvSpPr>
            <p:cNvPr id="173" name="rc173"/>
            <p:cNvSpPr/>
            <p:nvPr/>
          </p:nvSpPr>
          <p:spPr>
            <a:xfrm>
              <a:off x="7436481" y="5793607"/>
              <a:ext cx="323169" cy="129091"/>
            </a:xfrm>
            <a:prstGeom prst="rect">
              <a:avLst/>
            </a:prstGeom>
            <a:solidFill>
              <a:srgbClr val="1CABE2">
                <a:alpha val="100000"/>
              </a:srgbClr>
            </a:solidFill>
          </p:spPr>
          <p:txBody>
            <a:bodyPr/>
            <a:lstStyle/>
            <a:p/>
          </p:txBody>
        </p:sp>
        <p:sp>
          <p:nvSpPr>
            <p:cNvPr id="174" name="rc174"/>
            <p:cNvSpPr/>
            <p:nvPr/>
          </p:nvSpPr>
          <p:spPr>
            <a:xfrm>
              <a:off x="1296273" y="5632243"/>
              <a:ext cx="6245994" cy="129091"/>
            </a:xfrm>
            <a:prstGeom prst="rect">
              <a:avLst/>
            </a:prstGeom>
            <a:solidFill>
              <a:srgbClr val="80BD41">
                <a:alpha val="100000"/>
              </a:srgbClr>
            </a:solidFill>
          </p:spPr>
          <p:txBody>
            <a:bodyPr/>
            <a:lstStyle/>
            <a:p/>
          </p:txBody>
        </p:sp>
        <p:sp>
          <p:nvSpPr>
            <p:cNvPr id="175" name="rc175"/>
            <p:cNvSpPr/>
            <p:nvPr/>
          </p:nvSpPr>
          <p:spPr>
            <a:xfrm>
              <a:off x="7542268" y="5632243"/>
              <a:ext cx="328735" cy="129091"/>
            </a:xfrm>
            <a:prstGeom prst="rect">
              <a:avLst/>
            </a:prstGeom>
            <a:solidFill>
              <a:srgbClr val="1CABE2">
                <a:alpha val="100000"/>
              </a:srgbClr>
            </a:solidFill>
          </p:spPr>
          <p:txBody>
            <a:bodyPr/>
            <a:lstStyle/>
            <a:p/>
          </p:txBody>
        </p:sp>
        <p:sp>
          <p:nvSpPr>
            <p:cNvPr id="176" name="tx176"/>
            <p:cNvSpPr/>
            <p:nvPr/>
          </p:nvSpPr>
          <p:spPr>
            <a:xfrm>
              <a:off x="7201065"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82693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80" name="tx180"/>
            <p:cNvSpPr/>
            <p:nvPr/>
          </p:nvSpPr>
          <p:spPr>
            <a:xfrm>
              <a:off x="669232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81" name="tx181"/>
            <p:cNvSpPr/>
            <p:nvPr/>
          </p:nvSpPr>
          <p:spPr>
            <a:xfrm>
              <a:off x="426088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2" name="tx182"/>
            <p:cNvSpPr/>
            <p:nvPr/>
          </p:nvSpPr>
          <p:spPr>
            <a:xfrm>
              <a:off x="74925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3" name="tx183"/>
            <p:cNvSpPr/>
            <p:nvPr/>
          </p:nvSpPr>
          <p:spPr>
            <a:xfrm>
              <a:off x="431377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84" name="tx184"/>
            <p:cNvSpPr/>
            <p:nvPr/>
          </p:nvSpPr>
          <p:spPr>
            <a:xfrm>
              <a:off x="760114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1767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higher than in 2019 (92%).
The number of children vaccinated with DTP1 increased 18% compared to in 2019.
The number of surviving infants increased approximately 15%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1159181"/>
            </a:xfrm>
            <a:custGeom>
              <a:avLst/>
              <a:pathLst>
                <a:path w="3397293" h="1159181">
                  <a:moveTo>
                    <a:pt x="0" y="1159181"/>
                  </a:moveTo>
                  <a:lnTo>
                    <a:pt x="135891" y="1115438"/>
                  </a:lnTo>
                  <a:lnTo>
                    <a:pt x="271783" y="1049824"/>
                  </a:lnTo>
                  <a:lnTo>
                    <a:pt x="407675" y="1006082"/>
                  </a:lnTo>
                  <a:lnTo>
                    <a:pt x="543566" y="962339"/>
                  </a:lnTo>
                  <a:lnTo>
                    <a:pt x="679458" y="918596"/>
                  </a:lnTo>
                  <a:lnTo>
                    <a:pt x="815350" y="765497"/>
                  </a:lnTo>
                  <a:lnTo>
                    <a:pt x="951242" y="634269"/>
                  </a:lnTo>
                  <a:lnTo>
                    <a:pt x="1087133" y="437426"/>
                  </a:lnTo>
                  <a:lnTo>
                    <a:pt x="1223025" y="349941"/>
                  </a:lnTo>
                  <a:lnTo>
                    <a:pt x="1358917" y="371812"/>
                  </a:lnTo>
                  <a:lnTo>
                    <a:pt x="1494809" y="262456"/>
                  </a:lnTo>
                  <a:lnTo>
                    <a:pt x="1630700" y="306198"/>
                  </a:lnTo>
                  <a:lnTo>
                    <a:pt x="1766592" y="262456"/>
                  </a:lnTo>
                  <a:lnTo>
                    <a:pt x="1902484" y="109356"/>
                  </a:lnTo>
                  <a:lnTo>
                    <a:pt x="2038375" y="65614"/>
                  </a:lnTo>
                  <a:lnTo>
                    <a:pt x="2174267" y="153099"/>
                  </a:lnTo>
                  <a:lnTo>
                    <a:pt x="2310159" y="43742"/>
                  </a:lnTo>
                  <a:lnTo>
                    <a:pt x="2446051" y="174970"/>
                  </a:lnTo>
                  <a:lnTo>
                    <a:pt x="2581942" y="131228"/>
                  </a:lnTo>
                  <a:lnTo>
                    <a:pt x="2717834" y="131228"/>
                  </a:lnTo>
                  <a:lnTo>
                    <a:pt x="2853726" y="109356"/>
                  </a:lnTo>
                  <a:lnTo>
                    <a:pt x="2989618" y="65614"/>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1159181"/>
            </a:xfrm>
            <a:custGeom>
              <a:avLst/>
              <a:pathLst>
                <a:path w="3397293" h="1159181">
                  <a:moveTo>
                    <a:pt x="0" y="1159181"/>
                  </a:moveTo>
                  <a:lnTo>
                    <a:pt x="135891" y="1115438"/>
                  </a:lnTo>
                  <a:lnTo>
                    <a:pt x="271783" y="1049824"/>
                  </a:lnTo>
                  <a:lnTo>
                    <a:pt x="407675" y="1006082"/>
                  </a:lnTo>
                  <a:lnTo>
                    <a:pt x="543566" y="962339"/>
                  </a:lnTo>
                  <a:lnTo>
                    <a:pt x="679458" y="918596"/>
                  </a:lnTo>
                  <a:lnTo>
                    <a:pt x="815350" y="765497"/>
                  </a:lnTo>
                  <a:lnTo>
                    <a:pt x="951242" y="634269"/>
                  </a:lnTo>
                  <a:lnTo>
                    <a:pt x="1087133" y="437426"/>
                  </a:lnTo>
                  <a:lnTo>
                    <a:pt x="1223025" y="349941"/>
                  </a:lnTo>
                  <a:lnTo>
                    <a:pt x="1358917" y="371812"/>
                  </a:lnTo>
                  <a:lnTo>
                    <a:pt x="1494809" y="262456"/>
                  </a:lnTo>
                  <a:lnTo>
                    <a:pt x="1630700" y="306198"/>
                  </a:lnTo>
                  <a:lnTo>
                    <a:pt x="1766592" y="262456"/>
                  </a:lnTo>
                  <a:lnTo>
                    <a:pt x="1902484" y="109356"/>
                  </a:lnTo>
                  <a:lnTo>
                    <a:pt x="2038375" y="65614"/>
                  </a:lnTo>
                  <a:lnTo>
                    <a:pt x="2174267" y="153099"/>
                  </a:lnTo>
                  <a:lnTo>
                    <a:pt x="2310159" y="43742"/>
                  </a:lnTo>
                  <a:lnTo>
                    <a:pt x="2446051" y="174970"/>
                  </a:lnTo>
                  <a:lnTo>
                    <a:pt x="2581942" y="131228"/>
                  </a:lnTo>
                  <a:lnTo>
                    <a:pt x="2717834" y="131228"/>
                  </a:lnTo>
                  <a:lnTo>
                    <a:pt x="2853726" y="109356"/>
                  </a:lnTo>
                  <a:lnTo>
                    <a:pt x="2989618" y="65614"/>
                  </a:lnTo>
                  <a:lnTo>
                    <a:pt x="3125509" y="43742"/>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87251"/>
            </a:xfrm>
            <a:custGeom>
              <a:avLst/>
              <a:pathLst>
                <a:path w="0" h="1487251">
                  <a:moveTo>
                    <a:pt x="0" y="0"/>
                  </a:moveTo>
                  <a:lnTo>
                    <a:pt x="0" y="148725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1159181"/>
            </a:xfrm>
            <a:custGeom>
              <a:avLst/>
              <a:pathLst>
                <a:path w="3397293" h="1159181">
                  <a:moveTo>
                    <a:pt x="0" y="1159181"/>
                  </a:moveTo>
                  <a:lnTo>
                    <a:pt x="135891" y="1115438"/>
                  </a:lnTo>
                  <a:lnTo>
                    <a:pt x="271783" y="1049824"/>
                  </a:lnTo>
                  <a:lnTo>
                    <a:pt x="407675" y="1006082"/>
                  </a:lnTo>
                  <a:lnTo>
                    <a:pt x="543566" y="962339"/>
                  </a:lnTo>
                  <a:lnTo>
                    <a:pt x="679458" y="918596"/>
                  </a:lnTo>
                  <a:lnTo>
                    <a:pt x="815350" y="765497"/>
                  </a:lnTo>
                  <a:lnTo>
                    <a:pt x="951242" y="634269"/>
                  </a:lnTo>
                  <a:lnTo>
                    <a:pt x="1087133" y="437426"/>
                  </a:lnTo>
                  <a:lnTo>
                    <a:pt x="1223025" y="349941"/>
                  </a:lnTo>
                  <a:lnTo>
                    <a:pt x="1358917" y="371812"/>
                  </a:lnTo>
                  <a:lnTo>
                    <a:pt x="1494809" y="262456"/>
                  </a:lnTo>
                  <a:lnTo>
                    <a:pt x="1630700" y="306198"/>
                  </a:lnTo>
                  <a:lnTo>
                    <a:pt x="1766592" y="262456"/>
                  </a:lnTo>
                  <a:lnTo>
                    <a:pt x="1902484" y="109356"/>
                  </a:lnTo>
                  <a:lnTo>
                    <a:pt x="2038375" y="65614"/>
                  </a:lnTo>
                  <a:lnTo>
                    <a:pt x="2174267" y="153099"/>
                  </a:lnTo>
                  <a:lnTo>
                    <a:pt x="2310159" y="43742"/>
                  </a:lnTo>
                  <a:lnTo>
                    <a:pt x="2446051" y="174970"/>
                  </a:lnTo>
                  <a:lnTo>
                    <a:pt x="2581942" y="131228"/>
                  </a:lnTo>
                  <a:lnTo>
                    <a:pt x="2717834" y="131228"/>
                  </a:lnTo>
                  <a:lnTo>
                    <a:pt x="2853726" y="109356"/>
                  </a:lnTo>
                  <a:lnTo>
                    <a:pt x="2989618" y="65614"/>
                  </a:lnTo>
                  <a:lnTo>
                    <a:pt x="3125509" y="43742"/>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9012" y="1405107"/>
              <a:ext cx="23211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Niger, 2000-2025</a:t>
              </a:r>
            </a:p>
          </p:txBody>
        </p:sp>
        <p:sp>
          <p:nvSpPr>
            <p:cNvPr id="63" name="pl63"/>
            <p:cNvSpPr/>
            <p:nvPr/>
          </p:nvSpPr>
          <p:spPr>
            <a:xfrm>
              <a:off x="5267799" y="416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0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09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19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04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64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27725"/>
              <a:ext cx="3397293" cy="1931969"/>
            </a:xfrm>
            <a:custGeom>
              <a:avLst/>
              <a:pathLst>
                <a:path w="3397293" h="1931969">
                  <a:moveTo>
                    <a:pt x="0" y="1931969"/>
                  </a:moveTo>
                  <a:lnTo>
                    <a:pt x="135891" y="1859064"/>
                  </a:lnTo>
                  <a:lnTo>
                    <a:pt x="271783" y="1749707"/>
                  </a:lnTo>
                  <a:lnTo>
                    <a:pt x="407675" y="1676803"/>
                  </a:lnTo>
                  <a:lnTo>
                    <a:pt x="543566" y="1603898"/>
                  </a:lnTo>
                  <a:lnTo>
                    <a:pt x="679458" y="1530994"/>
                  </a:lnTo>
                  <a:lnTo>
                    <a:pt x="815350" y="1275828"/>
                  </a:lnTo>
                  <a:lnTo>
                    <a:pt x="951242" y="1057115"/>
                  </a:lnTo>
                  <a:lnTo>
                    <a:pt x="1087133" y="729044"/>
                  </a:lnTo>
                  <a:lnTo>
                    <a:pt x="1223025" y="583235"/>
                  </a:lnTo>
                  <a:lnTo>
                    <a:pt x="1358917" y="619688"/>
                  </a:lnTo>
                  <a:lnTo>
                    <a:pt x="1494809" y="437426"/>
                  </a:lnTo>
                  <a:lnTo>
                    <a:pt x="1630700" y="510331"/>
                  </a:lnTo>
                  <a:lnTo>
                    <a:pt x="1766592" y="437426"/>
                  </a:lnTo>
                  <a:lnTo>
                    <a:pt x="1902484" y="182261"/>
                  </a:lnTo>
                  <a:lnTo>
                    <a:pt x="2038375" y="109356"/>
                  </a:lnTo>
                  <a:lnTo>
                    <a:pt x="2174267" y="255165"/>
                  </a:lnTo>
                  <a:lnTo>
                    <a:pt x="2310159" y="72904"/>
                  </a:lnTo>
                  <a:lnTo>
                    <a:pt x="2446051" y="291617"/>
                  </a:lnTo>
                  <a:lnTo>
                    <a:pt x="2581942" y="218713"/>
                  </a:lnTo>
                  <a:lnTo>
                    <a:pt x="2717834" y="218713"/>
                  </a:lnTo>
                  <a:lnTo>
                    <a:pt x="2853726" y="182261"/>
                  </a:lnTo>
                  <a:lnTo>
                    <a:pt x="2989618" y="109356"/>
                  </a:lnTo>
                  <a:lnTo>
                    <a:pt x="3125509" y="72904"/>
                  </a:lnTo>
                  <a:lnTo>
                    <a:pt x="3261401" y="36452"/>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46439"/>
              <a:ext cx="3397293" cy="510331"/>
            </a:xfrm>
            <a:custGeom>
              <a:avLst/>
              <a:pathLst>
                <a:path w="3397293" h="510331">
                  <a:moveTo>
                    <a:pt x="0" y="510331"/>
                  </a:moveTo>
                  <a:lnTo>
                    <a:pt x="135891" y="510331"/>
                  </a:lnTo>
                  <a:lnTo>
                    <a:pt x="271783" y="510331"/>
                  </a:lnTo>
                  <a:lnTo>
                    <a:pt x="407675" y="437426"/>
                  </a:lnTo>
                  <a:lnTo>
                    <a:pt x="543566" y="364522"/>
                  </a:lnTo>
                  <a:lnTo>
                    <a:pt x="679458" y="328070"/>
                  </a:lnTo>
                  <a:lnTo>
                    <a:pt x="815350" y="291617"/>
                  </a:lnTo>
                  <a:lnTo>
                    <a:pt x="951242" y="291617"/>
                  </a:lnTo>
                  <a:lnTo>
                    <a:pt x="1087133" y="182261"/>
                  </a:lnTo>
                  <a:lnTo>
                    <a:pt x="1223025" y="109356"/>
                  </a:lnTo>
                  <a:lnTo>
                    <a:pt x="1358917" y="109356"/>
                  </a:lnTo>
                  <a:lnTo>
                    <a:pt x="1494809" y="72904"/>
                  </a:lnTo>
                  <a:lnTo>
                    <a:pt x="1630700" y="72904"/>
                  </a:lnTo>
                  <a:lnTo>
                    <a:pt x="1766592" y="72904"/>
                  </a:lnTo>
                  <a:lnTo>
                    <a:pt x="1902484" y="72904"/>
                  </a:lnTo>
                  <a:lnTo>
                    <a:pt x="2038375" y="36452"/>
                  </a:lnTo>
                  <a:lnTo>
                    <a:pt x="2174267" y="0"/>
                  </a:lnTo>
                  <a:lnTo>
                    <a:pt x="2310159" y="0"/>
                  </a:lnTo>
                  <a:lnTo>
                    <a:pt x="2446051" y="0"/>
                  </a:lnTo>
                  <a:lnTo>
                    <a:pt x="2581942" y="0"/>
                  </a:lnTo>
                  <a:lnTo>
                    <a:pt x="2717834" y="109356"/>
                  </a:lnTo>
                  <a:lnTo>
                    <a:pt x="2853726" y="182261"/>
                  </a:lnTo>
                  <a:lnTo>
                    <a:pt x="2989618" y="36452"/>
                  </a:lnTo>
                  <a:lnTo>
                    <a:pt x="3125509" y="72904"/>
                  </a:lnTo>
                  <a:lnTo>
                    <a:pt x="3261401" y="72904"/>
                  </a:lnTo>
                  <a:lnTo>
                    <a:pt x="3397293" y="36452"/>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46439"/>
              <a:ext cx="3397293" cy="1166471"/>
            </a:xfrm>
            <a:custGeom>
              <a:avLst/>
              <a:pathLst>
                <a:path w="3397293" h="1166471">
                  <a:moveTo>
                    <a:pt x="0" y="1130019"/>
                  </a:moveTo>
                  <a:lnTo>
                    <a:pt x="135891" y="1166471"/>
                  </a:lnTo>
                  <a:lnTo>
                    <a:pt x="271783" y="1093567"/>
                  </a:lnTo>
                  <a:lnTo>
                    <a:pt x="407675" y="947758"/>
                  </a:lnTo>
                  <a:lnTo>
                    <a:pt x="543566" y="765497"/>
                  </a:lnTo>
                  <a:lnTo>
                    <a:pt x="679458" y="619688"/>
                  </a:lnTo>
                  <a:lnTo>
                    <a:pt x="815350" y="510331"/>
                  </a:lnTo>
                  <a:lnTo>
                    <a:pt x="951242" y="437426"/>
                  </a:lnTo>
                  <a:lnTo>
                    <a:pt x="1087133" y="255165"/>
                  </a:lnTo>
                  <a:lnTo>
                    <a:pt x="1223025" y="72904"/>
                  </a:lnTo>
                  <a:lnTo>
                    <a:pt x="1358917" y="218713"/>
                  </a:lnTo>
                  <a:lnTo>
                    <a:pt x="1494809" y="291617"/>
                  </a:lnTo>
                  <a:lnTo>
                    <a:pt x="1630700" y="364522"/>
                  </a:lnTo>
                  <a:lnTo>
                    <a:pt x="1766592" y="364522"/>
                  </a:lnTo>
                  <a:lnTo>
                    <a:pt x="1902484" y="328070"/>
                  </a:lnTo>
                  <a:lnTo>
                    <a:pt x="2038375" y="364522"/>
                  </a:lnTo>
                  <a:lnTo>
                    <a:pt x="2174267" y="182261"/>
                  </a:lnTo>
                  <a:lnTo>
                    <a:pt x="2310159" y="145808"/>
                  </a:lnTo>
                  <a:lnTo>
                    <a:pt x="2446051" y="72904"/>
                  </a:lnTo>
                  <a:lnTo>
                    <a:pt x="2581942" y="0"/>
                  </a:lnTo>
                  <a:lnTo>
                    <a:pt x="2717834" y="109356"/>
                  </a:lnTo>
                  <a:lnTo>
                    <a:pt x="2853726" y="255165"/>
                  </a:lnTo>
                  <a:lnTo>
                    <a:pt x="2989618" y="182261"/>
                  </a:lnTo>
                  <a:lnTo>
                    <a:pt x="3125509" y="72904"/>
                  </a:lnTo>
                  <a:lnTo>
                    <a:pt x="3261401" y="36452"/>
                  </a:lnTo>
                  <a:lnTo>
                    <a:pt x="3397293" y="3645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4643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27725"/>
              <a:ext cx="3397293" cy="1931969"/>
            </a:xfrm>
            <a:custGeom>
              <a:avLst/>
              <a:pathLst>
                <a:path w="3397293" h="1931969">
                  <a:moveTo>
                    <a:pt x="0" y="1931969"/>
                  </a:moveTo>
                  <a:lnTo>
                    <a:pt x="135891" y="1859064"/>
                  </a:lnTo>
                  <a:lnTo>
                    <a:pt x="271783" y="1749707"/>
                  </a:lnTo>
                  <a:lnTo>
                    <a:pt x="407675" y="1676803"/>
                  </a:lnTo>
                  <a:lnTo>
                    <a:pt x="543566" y="1603898"/>
                  </a:lnTo>
                  <a:lnTo>
                    <a:pt x="679458" y="1530994"/>
                  </a:lnTo>
                  <a:lnTo>
                    <a:pt x="815350" y="1275828"/>
                  </a:lnTo>
                  <a:lnTo>
                    <a:pt x="951242" y="1057115"/>
                  </a:lnTo>
                  <a:lnTo>
                    <a:pt x="1087133" y="729044"/>
                  </a:lnTo>
                  <a:lnTo>
                    <a:pt x="1223025" y="583235"/>
                  </a:lnTo>
                  <a:lnTo>
                    <a:pt x="1358917" y="619688"/>
                  </a:lnTo>
                  <a:lnTo>
                    <a:pt x="1494809" y="437426"/>
                  </a:lnTo>
                  <a:lnTo>
                    <a:pt x="1630700" y="510331"/>
                  </a:lnTo>
                  <a:lnTo>
                    <a:pt x="1766592" y="437426"/>
                  </a:lnTo>
                  <a:lnTo>
                    <a:pt x="1902484" y="182261"/>
                  </a:lnTo>
                  <a:lnTo>
                    <a:pt x="2038375" y="109356"/>
                  </a:lnTo>
                  <a:lnTo>
                    <a:pt x="2174267" y="255165"/>
                  </a:lnTo>
                  <a:lnTo>
                    <a:pt x="2310159" y="72904"/>
                  </a:lnTo>
                  <a:lnTo>
                    <a:pt x="2446051" y="291617"/>
                  </a:lnTo>
                  <a:lnTo>
                    <a:pt x="2581942" y="218713"/>
                  </a:lnTo>
                  <a:lnTo>
                    <a:pt x="2717834" y="218713"/>
                  </a:lnTo>
                  <a:lnTo>
                    <a:pt x="2853726" y="182261"/>
                  </a:lnTo>
                  <a:lnTo>
                    <a:pt x="2989618" y="109356"/>
                  </a:lnTo>
                  <a:lnTo>
                    <a:pt x="3125509" y="72904"/>
                  </a:lnTo>
                  <a:lnTo>
                    <a:pt x="3261401" y="36452"/>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69402"/>
              <a:ext cx="0" cy="1990292"/>
            </a:xfrm>
            <a:custGeom>
              <a:avLst/>
              <a:pathLst>
                <a:path w="0" h="1990292">
                  <a:moveTo>
                    <a:pt x="0" y="19902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69402"/>
              <a:ext cx="0" cy="1589318"/>
            </a:xfrm>
            <a:custGeom>
              <a:avLst/>
              <a:pathLst>
                <a:path w="0" h="1589318">
                  <a:moveTo>
                    <a:pt x="0" y="15893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69402"/>
              <a:ext cx="0" cy="678011"/>
            </a:xfrm>
            <a:custGeom>
              <a:avLst/>
              <a:pathLst>
                <a:path w="0" h="678011">
                  <a:moveTo>
                    <a:pt x="0" y="6780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69402"/>
              <a:ext cx="0" cy="167680"/>
            </a:xfrm>
            <a:custGeom>
              <a:avLst/>
              <a:pathLst>
                <a:path w="0" h="167680">
                  <a:moveTo>
                    <a:pt x="0" y="1676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69402"/>
              <a:ext cx="0" cy="277037"/>
            </a:xfrm>
            <a:custGeom>
              <a:avLst/>
              <a:pathLst>
                <a:path w="0" h="277037">
                  <a:moveTo>
                    <a:pt x="0" y="2770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69402"/>
              <a:ext cx="0" cy="94775"/>
            </a:xfrm>
            <a:custGeom>
              <a:avLst/>
              <a:pathLst>
                <a:path w="0" h="94775">
                  <a:moveTo>
                    <a:pt x="0" y="947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69402"/>
              <a:ext cx="0" cy="58323"/>
            </a:xfrm>
            <a:custGeom>
              <a:avLst/>
              <a:pathLst>
                <a:path w="0" h="58323">
                  <a:moveTo>
                    <a:pt x="0" y="583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27725"/>
              <a:ext cx="3397293" cy="1931969"/>
            </a:xfrm>
            <a:custGeom>
              <a:avLst/>
              <a:pathLst>
                <a:path w="3397293" h="1931969">
                  <a:moveTo>
                    <a:pt x="0" y="1931969"/>
                  </a:moveTo>
                  <a:lnTo>
                    <a:pt x="135891" y="1859064"/>
                  </a:lnTo>
                  <a:lnTo>
                    <a:pt x="271783" y="1749707"/>
                  </a:lnTo>
                  <a:lnTo>
                    <a:pt x="407675" y="1676803"/>
                  </a:lnTo>
                  <a:lnTo>
                    <a:pt x="543566" y="1603898"/>
                  </a:lnTo>
                  <a:lnTo>
                    <a:pt x="679458" y="1530994"/>
                  </a:lnTo>
                  <a:lnTo>
                    <a:pt x="815350" y="1275828"/>
                  </a:lnTo>
                  <a:lnTo>
                    <a:pt x="951242" y="1057115"/>
                  </a:lnTo>
                  <a:lnTo>
                    <a:pt x="1087133" y="729044"/>
                  </a:lnTo>
                  <a:lnTo>
                    <a:pt x="1223025" y="583235"/>
                  </a:lnTo>
                  <a:lnTo>
                    <a:pt x="1358917" y="619688"/>
                  </a:lnTo>
                  <a:lnTo>
                    <a:pt x="1494809" y="437426"/>
                  </a:lnTo>
                  <a:lnTo>
                    <a:pt x="1630700" y="510331"/>
                  </a:lnTo>
                  <a:lnTo>
                    <a:pt x="1766592" y="437426"/>
                  </a:lnTo>
                  <a:lnTo>
                    <a:pt x="1902484" y="182261"/>
                  </a:lnTo>
                  <a:lnTo>
                    <a:pt x="2038375" y="109356"/>
                  </a:lnTo>
                  <a:lnTo>
                    <a:pt x="2174267" y="255165"/>
                  </a:lnTo>
                  <a:lnTo>
                    <a:pt x="2310159" y="72904"/>
                  </a:lnTo>
                  <a:lnTo>
                    <a:pt x="2446051" y="291617"/>
                  </a:lnTo>
                  <a:lnTo>
                    <a:pt x="2581942" y="218713"/>
                  </a:lnTo>
                  <a:lnTo>
                    <a:pt x="2717834" y="218713"/>
                  </a:lnTo>
                  <a:lnTo>
                    <a:pt x="2853726" y="182261"/>
                  </a:lnTo>
                  <a:lnTo>
                    <a:pt x="2989618" y="109356"/>
                  </a:lnTo>
                  <a:lnTo>
                    <a:pt x="3125509" y="72904"/>
                  </a:lnTo>
                  <a:lnTo>
                    <a:pt x="3261401" y="36452"/>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16021"/>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91" name="tx91"/>
            <p:cNvSpPr/>
            <p:nvPr/>
          </p:nvSpPr>
          <p:spPr>
            <a:xfrm>
              <a:off x="6038783" y="201432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18241" y="201570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445895" y="20143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014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157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804812" y="2014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3437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437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524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0233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2943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967"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5" name="tx115"/>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489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376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3784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193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602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580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3989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397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6084473" cy="114824"/>
            </a:xfrm>
            <a:prstGeom prst="rect">
              <a:avLst/>
            </a:prstGeom>
            <a:solidFill>
              <a:srgbClr val="1CABE2">
                <a:alpha val="80000"/>
              </a:srgbClr>
            </a:solidFill>
          </p:spPr>
          <p:txBody>
            <a:bodyPr/>
            <a:lstStyle/>
            <a:p/>
          </p:txBody>
        </p:sp>
        <p:sp>
          <p:nvSpPr>
            <p:cNvPr id="131" name="rc131"/>
            <p:cNvSpPr/>
            <p:nvPr/>
          </p:nvSpPr>
          <p:spPr>
            <a:xfrm>
              <a:off x="1317178" y="5600334"/>
              <a:ext cx="5747200" cy="114824"/>
            </a:xfrm>
            <a:prstGeom prst="rect">
              <a:avLst/>
            </a:prstGeom>
            <a:solidFill>
              <a:srgbClr val="1CABE2">
                <a:alpha val="80000"/>
              </a:srgbClr>
            </a:solidFill>
          </p:spPr>
          <p:txBody>
            <a:bodyPr/>
            <a:lstStyle/>
            <a:p/>
          </p:txBody>
        </p:sp>
        <p:sp>
          <p:nvSpPr>
            <p:cNvPr id="132" name="tx132"/>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33" name="tx133"/>
            <p:cNvSpPr/>
            <p:nvPr/>
          </p:nvSpPr>
          <p:spPr>
            <a:xfrm>
              <a:off x="689223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4" name="tx134"/>
            <p:cNvSpPr/>
            <p:nvPr/>
          </p:nvSpPr>
          <p:spPr>
            <a:xfrm>
              <a:off x="655496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3075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8939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93479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Niger (87%) was 2 percentage points higher than the global average (85%) and 16 percentage points higher than the average across all WCAR countries (71%).
National DTP3 coverage was 6 percentage points higher than in 2019 (81%).
This equates to 141,000 un- and undervaccinated children in 2025 compared to 179,000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DTP3 coverage was 87% - this is 6 percentage points higher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Niger ranked number 17 out of 24 countries for lowest DTP3 coverage (based on tied ranks).
Niger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5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1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8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86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5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57679"/>
              <a:ext cx="239888" cy="154329"/>
            </a:xfrm>
            <a:prstGeom prst="rect">
              <a:avLst/>
            </a:prstGeom>
            <a:solidFill>
              <a:srgbClr val="80BD41">
                <a:alpha val="100000"/>
              </a:srgbClr>
            </a:solidFill>
          </p:spPr>
          <p:txBody>
            <a:bodyPr/>
            <a:lstStyle/>
            <a:p/>
          </p:txBody>
        </p:sp>
        <p:sp>
          <p:nvSpPr>
            <p:cNvPr id="23" name="rc23"/>
            <p:cNvSpPr/>
            <p:nvPr/>
          </p:nvSpPr>
          <p:spPr>
            <a:xfrm>
              <a:off x="1296273" y="3758098"/>
              <a:ext cx="239888" cy="299581"/>
            </a:xfrm>
            <a:prstGeom prst="rect">
              <a:avLst/>
            </a:prstGeom>
            <a:solidFill>
              <a:srgbClr val="1CABE2">
                <a:alpha val="100000"/>
              </a:srgbClr>
            </a:solidFill>
          </p:spPr>
          <p:txBody>
            <a:bodyPr/>
            <a:lstStyle/>
            <a:p/>
          </p:txBody>
        </p:sp>
        <p:sp>
          <p:nvSpPr>
            <p:cNvPr id="24" name="rc24"/>
            <p:cNvSpPr/>
            <p:nvPr/>
          </p:nvSpPr>
          <p:spPr>
            <a:xfrm>
              <a:off x="1562816" y="4043600"/>
              <a:ext cx="239888" cy="168409"/>
            </a:xfrm>
            <a:prstGeom prst="rect">
              <a:avLst/>
            </a:prstGeom>
            <a:solidFill>
              <a:srgbClr val="80BD41">
                <a:alpha val="100000"/>
              </a:srgbClr>
            </a:solidFill>
          </p:spPr>
          <p:txBody>
            <a:bodyPr/>
            <a:lstStyle/>
            <a:p/>
          </p:txBody>
        </p:sp>
        <p:sp>
          <p:nvSpPr>
            <p:cNvPr id="25" name="rc25"/>
            <p:cNvSpPr/>
            <p:nvPr/>
          </p:nvSpPr>
          <p:spPr>
            <a:xfrm>
              <a:off x="1562816" y="3744206"/>
              <a:ext cx="239888" cy="299393"/>
            </a:xfrm>
            <a:prstGeom prst="rect">
              <a:avLst/>
            </a:prstGeom>
            <a:solidFill>
              <a:srgbClr val="1CABE2">
                <a:alpha val="100000"/>
              </a:srgbClr>
            </a:solidFill>
          </p:spPr>
          <p:txBody>
            <a:bodyPr/>
            <a:lstStyle/>
            <a:p/>
          </p:txBody>
        </p:sp>
        <p:sp>
          <p:nvSpPr>
            <p:cNvPr id="26" name="rc26"/>
            <p:cNvSpPr/>
            <p:nvPr/>
          </p:nvSpPr>
          <p:spPr>
            <a:xfrm>
              <a:off x="1829360" y="4024303"/>
              <a:ext cx="239888" cy="187706"/>
            </a:xfrm>
            <a:prstGeom prst="rect">
              <a:avLst/>
            </a:prstGeom>
            <a:solidFill>
              <a:srgbClr val="80BD41">
                <a:alpha val="100000"/>
              </a:srgbClr>
            </a:solidFill>
          </p:spPr>
          <p:txBody>
            <a:bodyPr/>
            <a:lstStyle/>
            <a:p/>
          </p:txBody>
        </p:sp>
        <p:sp>
          <p:nvSpPr>
            <p:cNvPr id="27" name="rc27"/>
            <p:cNvSpPr/>
            <p:nvPr/>
          </p:nvSpPr>
          <p:spPr>
            <a:xfrm>
              <a:off x="1829360" y="3730710"/>
              <a:ext cx="239888" cy="293592"/>
            </a:xfrm>
            <a:prstGeom prst="rect">
              <a:avLst/>
            </a:prstGeom>
            <a:solidFill>
              <a:srgbClr val="1CABE2">
                <a:alpha val="100000"/>
              </a:srgbClr>
            </a:solidFill>
          </p:spPr>
          <p:txBody>
            <a:bodyPr/>
            <a:lstStyle/>
            <a:p/>
          </p:txBody>
        </p:sp>
        <p:sp>
          <p:nvSpPr>
            <p:cNvPr id="28" name="rc28"/>
            <p:cNvSpPr/>
            <p:nvPr/>
          </p:nvSpPr>
          <p:spPr>
            <a:xfrm>
              <a:off x="2095903" y="4008789"/>
              <a:ext cx="239888" cy="203219"/>
            </a:xfrm>
            <a:prstGeom prst="rect">
              <a:avLst/>
            </a:prstGeom>
            <a:solidFill>
              <a:srgbClr val="80BD41">
                <a:alpha val="100000"/>
              </a:srgbClr>
            </a:solidFill>
          </p:spPr>
          <p:txBody>
            <a:bodyPr/>
            <a:lstStyle/>
            <a:p/>
          </p:txBody>
        </p:sp>
        <p:sp>
          <p:nvSpPr>
            <p:cNvPr id="29" name="rc29"/>
            <p:cNvSpPr/>
            <p:nvPr/>
          </p:nvSpPr>
          <p:spPr>
            <a:xfrm>
              <a:off x="2095903" y="3716350"/>
              <a:ext cx="239888" cy="292438"/>
            </a:xfrm>
            <a:prstGeom prst="rect">
              <a:avLst/>
            </a:prstGeom>
            <a:solidFill>
              <a:srgbClr val="1CABE2">
                <a:alpha val="100000"/>
              </a:srgbClr>
            </a:solidFill>
          </p:spPr>
          <p:txBody>
            <a:bodyPr/>
            <a:lstStyle/>
            <a:p/>
          </p:txBody>
        </p:sp>
        <p:sp>
          <p:nvSpPr>
            <p:cNvPr id="30" name="rc30"/>
            <p:cNvSpPr/>
            <p:nvPr/>
          </p:nvSpPr>
          <p:spPr>
            <a:xfrm>
              <a:off x="2362446" y="3992425"/>
              <a:ext cx="239888" cy="219584"/>
            </a:xfrm>
            <a:prstGeom prst="rect">
              <a:avLst/>
            </a:prstGeom>
            <a:solidFill>
              <a:srgbClr val="80BD41">
                <a:alpha val="100000"/>
              </a:srgbClr>
            </a:solidFill>
          </p:spPr>
          <p:txBody>
            <a:bodyPr/>
            <a:lstStyle/>
            <a:p/>
          </p:txBody>
        </p:sp>
        <p:sp>
          <p:nvSpPr>
            <p:cNvPr id="31" name="rc31"/>
            <p:cNvSpPr/>
            <p:nvPr/>
          </p:nvSpPr>
          <p:spPr>
            <a:xfrm>
              <a:off x="2362446" y="3701349"/>
              <a:ext cx="239888" cy="291075"/>
            </a:xfrm>
            <a:prstGeom prst="rect">
              <a:avLst/>
            </a:prstGeom>
            <a:solidFill>
              <a:srgbClr val="1CABE2">
                <a:alpha val="100000"/>
              </a:srgbClr>
            </a:solidFill>
          </p:spPr>
          <p:txBody>
            <a:bodyPr/>
            <a:lstStyle/>
            <a:p/>
          </p:txBody>
        </p:sp>
        <p:sp>
          <p:nvSpPr>
            <p:cNvPr id="32" name="rc32"/>
            <p:cNvSpPr/>
            <p:nvPr/>
          </p:nvSpPr>
          <p:spPr>
            <a:xfrm>
              <a:off x="2628989" y="3974983"/>
              <a:ext cx="239888" cy="237026"/>
            </a:xfrm>
            <a:prstGeom prst="rect">
              <a:avLst/>
            </a:prstGeom>
            <a:solidFill>
              <a:srgbClr val="80BD41">
                <a:alpha val="100000"/>
              </a:srgbClr>
            </a:solidFill>
          </p:spPr>
          <p:txBody>
            <a:bodyPr/>
            <a:lstStyle/>
            <a:p/>
          </p:txBody>
        </p:sp>
        <p:sp>
          <p:nvSpPr>
            <p:cNvPr id="33" name="rc33"/>
            <p:cNvSpPr/>
            <p:nvPr/>
          </p:nvSpPr>
          <p:spPr>
            <a:xfrm>
              <a:off x="2628989" y="3685284"/>
              <a:ext cx="239888" cy="289698"/>
            </a:xfrm>
            <a:prstGeom prst="rect">
              <a:avLst/>
            </a:prstGeom>
            <a:solidFill>
              <a:srgbClr val="1CABE2">
                <a:alpha val="100000"/>
              </a:srgbClr>
            </a:solidFill>
          </p:spPr>
          <p:txBody>
            <a:bodyPr/>
            <a:lstStyle/>
            <a:p/>
          </p:txBody>
        </p:sp>
        <p:sp>
          <p:nvSpPr>
            <p:cNvPr id="34" name="rc34"/>
            <p:cNvSpPr/>
            <p:nvPr/>
          </p:nvSpPr>
          <p:spPr>
            <a:xfrm>
              <a:off x="2895532" y="3929947"/>
              <a:ext cx="239888" cy="282062"/>
            </a:xfrm>
            <a:prstGeom prst="rect">
              <a:avLst/>
            </a:prstGeom>
            <a:solidFill>
              <a:srgbClr val="80BD41">
                <a:alpha val="100000"/>
              </a:srgbClr>
            </a:solidFill>
          </p:spPr>
          <p:txBody>
            <a:bodyPr/>
            <a:lstStyle/>
            <a:p/>
          </p:txBody>
        </p:sp>
        <p:sp>
          <p:nvSpPr>
            <p:cNvPr id="35" name="rc35"/>
            <p:cNvSpPr/>
            <p:nvPr/>
          </p:nvSpPr>
          <p:spPr>
            <a:xfrm>
              <a:off x="2895532" y="3669581"/>
              <a:ext cx="239888" cy="260365"/>
            </a:xfrm>
            <a:prstGeom prst="rect">
              <a:avLst/>
            </a:prstGeom>
            <a:solidFill>
              <a:srgbClr val="1CABE2">
                <a:alpha val="100000"/>
              </a:srgbClr>
            </a:solidFill>
          </p:spPr>
          <p:txBody>
            <a:bodyPr/>
            <a:lstStyle/>
            <a:p/>
          </p:txBody>
        </p:sp>
        <p:sp>
          <p:nvSpPr>
            <p:cNvPr id="36" name="rc36"/>
            <p:cNvSpPr/>
            <p:nvPr/>
          </p:nvSpPr>
          <p:spPr>
            <a:xfrm>
              <a:off x="3162075" y="3887496"/>
              <a:ext cx="239888" cy="324512"/>
            </a:xfrm>
            <a:prstGeom prst="rect">
              <a:avLst/>
            </a:prstGeom>
            <a:solidFill>
              <a:srgbClr val="80BD41">
                <a:alpha val="100000"/>
              </a:srgbClr>
            </a:solidFill>
          </p:spPr>
          <p:txBody>
            <a:bodyPr/>
            <a:lstStyle/>
            <a:p/>
          </p:txBody>
        </p:sp>
        <p:sp>
          <p:nvSpPr>
            <p:cNvPr id="37" name="rc37"/>
            <p:cNvSpPr/>
            <p:nvPr/>
          </p:nvSpPr>
          <p:spPr>
            <a:xfrm>
              <a:off x="3162075" y="3652505"/>
              <a:ext cx="239888" cy="234991"/>
            </a:xfrm>
            <a:prstGeom prst="rect">
              <a:avLst/>
            </a:prstGeom>
            <a:solidFill>
              <a:srgbClr val="1CABE2">
                <a:alpha val="100000"/>
              </a:srgbClr>
            </a:solidFill>
          </p:spPr>
          <p:txBody>
            <a:bodyPr/>
            <a:lstStyle/>
            <a:p/>
          </p:txBody>
        </p:sp>
        <p:sp>
          <p:nvSpPr>
            <p:cNvPr id="38" name="rc38"/>
            <p:cNvSpPr/>
            <p:nvPr/>
          </p:nvSpPr>
          <p:spPr>
            <a:xfrm>
              <a:off x="3428618" y="3825729"/>
              <a:ext cx="239888" cy="386280"/>
            </a:xfrm>
            <a:prstGeom prst="rect">
              <a:avLst/>
            </a:prstGeom>
            <a:solidFill>
              <a:srgbClr val="80BD41">
                <a:alpha val="100000"/>
              </a:srgbClr>
            </a:solidFill>
          </p:spPr>
          <p:txBody>
            <a:bodyPr/>
            <a:lstStyle/>
            <a:p/>
          </p:txBody>
        </p:sp>
        <p:sp>
          <p:nvSpPr>
            <p:cNvPr id="39" name="rc39"/>
            <p:cNvSpPr/>
            <p:nvPr/>
          </p:nvSpPr>
          <p:spPr>
            <a:xfrm>
              <a:off x="3428618" y="3635471"/>
              <a:ext cx="239888" cy="190257"/>
            </a:xfrm>
            <a:prstGeom prst="rect">
              <a:avLst/>
            </a:prstGeom>
            <a:solidFill>
              <a:srgbClr val="1CABE2">
                <a:alpha val="100000"/>
              </a:srgbClr>
            </a:solidFill>
          </p:spPr>
          <p:txBody>
            <a:bodyPr/>
            <a:lstStyle/>
            <a:p/>
          </p:txBody>
        </p:sp>
        <p:sp>
          <p:nvSpPr>
            <p:cNvPr id="40" name="rc40"/>
            <p:cNvSpPr/>
            <p:nvPr/>
          </p:nvSpPr>
          <p:spPr>
            <a:xfrm>
              <a:off x="3695161" y="3789817"/>
              <a:ext cx="239888" cy="422192"/>
            </a:xfrm>
            <a:prstGeom prst="rect">
              <a:avLst/>
            </a:prstGeom>
            <a:solidFill>
              <a:srgbClr val="80BD41">
                <a:alpha val="100000"/>
              </a:srgbClr>
            </a:solidFill>
          </p:spPr>
          <p:txBody>
            <a:bodyPr/>
            <a:lstStyle/>
            <a:p/>
          </p:txBody>
        </p:sp>
        <p:sp>
          <p:nvSpPr>
            <p:cNvPr id="41" name="rc41"/>
            <p:cNvSpPr/>
            <p:nvPr/>
          </p:nvSpPr>
          <p:spPr>
            <a:xfrm>
              <a:off x="3695161" y="3617372"/>
              <a:ext cx="239888" cy="172444"/>
            </a:xfrm>
            <a:prstGeom prst="rect">
              <a:avLst/>
            </a:prstGeom>
            <a:solidFill>
              <a:srgbClr val="1CABE2">
                <a:alpha val="100000"/>
              </a:srgbClr>
            </a:solidFill>
          </p:spPr>
          <p:txBody>
            <a:bodyPr/>
            <a:lstStyle/>
            <a:p/>
          </p:txBody>
        </p:sp>
        <p:sp>
          <p:nvSpPr>
            <p:cNvPr id="42" name="rc42"/>
            <p:cNvSpPr/>
            <p:nvPr/>
          </p:nvSpPr>
          <p:spPr>
            <a:xfrm>
              <a:off x="3961705" y="3783414"/>
              <a:ext cx="239888" cy="428594"/>
            </a:xfrm>
            <a:prstGeom prst="rect">
              <a:avLst/>
            </a:prstGeom>
            <a:solidFill>
              <a:srgbClr val="80BD41">
                <a:alpha val="100000"/>
              </a:srgbClr>
            </a:solidFill>
          </p:spPr>
          <p:txBody>
            <a:bodyPr/>
            <a:lstStyle/>
            <a:p/>
          </p:txBody>
        </p:sp>
        <p:sp>
          <p:nvSpPr>
            <p:cNvPr id="43" name="rc43"/>
            <p:cNvSpPr/>
            <p:nvPr/>
          </p:nvSpPr>
          <p:spPr>
            <a:xfrm>
              <a:off x="3961705" y="3599730"/>
              <a:ext cx="239888" cy="183683"/>
            </a:xfrm>
            <a:prstGeom prst="rect">
              <a:avLst/>
            </a:prstGeom>
            <a:solidFill>
              <a:srgbClr val="1CABE2">
                <a:alpha val="100000"/>
              </a:srgbClr>
            </a:solidFill>
          </p:spPr>
          <p:txBody>
            <a:bodyPr/>
            <a:lstStyle/>
            <a:p/>
          </p:txBody>
        </p:sp>
        <p:sp>
          <p:nvSpPr>
            <p:cNvPr id="44" name="rc44"/>
            <p:cNvSpPr/>
            <p:nvPr/>
          </p:nvSpPr>
          <p:spPr>
            <a:xfrm>
              <a:off x="4228248" y="3740125"/>
              <a:ext cx="239888" cy="471884"/>
            </a:xfrm>
            <a:prstGeom prst="rect">
              <a:avLst/>
            </a:prstGeom>
            <a:solidFill>
              <a:srgbClr val="80BD41">
                <a:alpha val="100000"/>
              </a:srgbClr>
            </a:solidFill>
          </p:spPr>
          <p:txBody>
            <a:bodyPr/>
            <a:lstStyle/>
            <a:p/>
          </p:txBody>
        </p:sp>
        <p:sp>
          <p:nvSpPr>
            <p:cNvPr id="45" name="rc45"/>
            <p:cNvSpPr/>
            <p:nvPr/>
          </p:nvSpPr>
          <p:spPr>
            <a:xfrm>
              <a:off x="4228248" y="3582830"/>
              <a:ext cx="239888" cy="157294"/>
            </a:xfrm>
            <a:prstGeom prst="rect">
              <a:avLst/>
            </a:prstGeom>
            <a:solidFill>
              <a:srgbClr val="1CABE2">
                <a:alpha val="100000"/>
              </a:srgbClr>
            </a:solidFill>
          </p:spPr>
          <p:txBody>
            <a:bodyPr/>
            <a:lstStyle/>
            <a:p/>
          </p:txBody>
        </p:sp>
        <p:sp>
          <p:nvSpPr>
            <p:cNvPr id="46" name="rc46"/>
            <p:cNvSpPr/>
            <p:nvPr/>
          </p:nvSpPr>
          <p:spPr>
            <a:xfrm>
              <a:off x="4494791" y="3740670"/>
              <a:ext cx="239888" cy="471339"/>
            </a:xfrm>
            <a:prstGeom prst="rect">
              <a:avLst/>
            </a:prstGeom>
            <a:solidFill>
              <a:srgbClr val="80BD41">
                <a:alpha val="100000"/>
              </a:srgbClr>
            </a:solidFill>
          </p:spPr>
          <p:txBody>
            <a:bodyPr/>
            <a:lstStyle/>
            <a:p/>
          </p:txBody>
        </p:sp>
        <p:sp>
          <p:nvSpPr>
            <p:cNvPr id="47" name="rc47"/>
            <p:cNvSpPr/>
            <p:nvPr/>
          </p:nvSpPr>
          <p:spPr>
            <a:xfrm>
              <a:off x="4494791" y="3566338"/>
              <a:ext cx="239888" cy="174331"/>
            </a:xfrm>
            <a:prstGeom prst="rect">
              <a:avLst/>
            </a:prstGeom>
            <a:solidFill>
              <a:srgbClr val="1CABE2">
                <a:alpha val="100000"/>
              </a:srgbClr>
            </a:solidFill>
          </p:spPr>
          <p:txBody>
            <a:bodyPr/>
            <a:lstStyle/>
            <a:p/>
          </p:txBody>
        </p:sp>
        <p:sp>
          <p:nvSpPr>
            <p:cNvPr id="48" name="rc48"/>
            <p:cNvSpPr/>
            <p:nvPr/>
          </p:nvSpPr>
          <p:spPr>
            <a:xfrm>
              <a:off x="4761334" y="3713347"/>
              <a:ext cx="239888" cy="498662"/>
            </a:xfrm>
            <a:prstGeom prst="rect">
              <a:avLst/>
            </a:prstGeom>
            <a:solidFill>
              <a:srgbClr val="80BD41">
                <a:alpha val="100000"/>
              </a:srgbClr>
            </a:solidFill>
          </p:spPr>
          <p:txBody>
            <a:bodyPr/>
            <a:lstStyle/>
            <a:p/>
          </p:txBody>
        </p:sp>
        <p:sp>
          <p:nvSpPr>
            <p:cNvPr id="49" name="rc49"/>
            <p:cNvSpPr/>
            <p:nvPr/>
          </p:nvSpPr>
          <p:spPr>
            <a:xfrm>
              <a:off x="4761334" y="3547126"/>
              <a:ext cx="239888" cy="166220"/>
            </a:xfrm>
            <a:prstGeom prst="rect">
              <a:avLst/>
            </a:prstGeom>
            <a:solidFill>
              <a:srgbClr val="1CABE2">
                <a:alpha val="100000"/>
              </a:srgbClr>
            </a:solidFill>
          </p:spPr>
          <p:txBody>
            <a:bodyPr/>
            <a:lstStyle/>
            <a:p/>
          </p:txBody>
        </p:sp>
        <p:sp>
          <p:nvSpPr>
            <p:cNvPr id="50" name="rc50"/>
            <p:cNvSpPr/>
            <p:nvPr/>
          </p:nvSpPr>
          <p:spPr>
            <a:xfrm>
              <a:off x="5027877" y="3653136"/>
              <a:ext cx="239888" cy="558872"/>
            </a:xfrm>
            <a:prstGeom prst="rect">
              <a:avLst/>
            </a:prstGeom>
            <a:solidFill>
              <a:srgbClr val="80BD41">
                <a:alpha val="100000"/>
              </a:srgbClr>
            </a:solidFill>
          </p:spPr>
          <p:txBody>
            <a:bodyPr/>
            <a:lstStyle/>
            <a:p/>
          </p:txBody>
        </p:sp>
        <p:sp>
          <p:nvSpPr>
            <p:cNvPr id="51" name="rc51"/>
            <p:cNvSpPr/>
            <p:nvPr/>
          </p:nvSpPr>
          <p:spPr>
            <a:xfrm>
              <a:off x="5027877" y="3530457"/>
              <a:ext cx="239888" cy="122679"/>
            </a:xfrm>
            <a:prstGeom prst="rect">
              <a:avLst/>
            </a:prstGeom>
            <a:solidFill>
              <a:srgbClr val="1CABE2">
                <a:alpha val="100000"/>
              </a:srgbClr>
            </a:solidFill>
          </p:spPr>
          <p:txBody>
            <a:bodyPr/>
            <a:lstStyle/>
            <a:p/>
          </p:txBody>
        </p:sp>
        <p:sp>
          <p:nvSpPr>
            <p:cNvPr id="52" name="rc52"/>
            <p:cNvSpPr/>
            <p:nvPr/>
          </p:nvSpPr>
          <p:spPr>
            <a:xfrm>
              <a:off x="5294420" y="3625594"/>
              <a:ext cx="239888" cy="586414"/>
            </a:xfrm>
            <a:prstGeom prst="rect">
              <a:avLst/>
            </a:prstGeom>
            <a:solidFill>
              <a:srgbClr val="80BD41">
                <a:alpha val="100000"/>
              </a:srgbClr>
            </a:solidFill>
          </p:spPr>
          <p:txBody>
            <a:bodyPr/>
            <a:lstStyle/>
            <a:p/>
          </p:txBody>
        </p:sp>
        <p:sp>
          <p:nvSpPr>
            <p:cNvPr id="53" name="rc53"/>
            <p:cNvSpPr/>
            <p:nvPr/>
          </p:nvSpPr>
          <p:spPr>
            <a:xfrm>
              <a:off x="5294420" y="3513897"/>
              <a:ext cx="239888" cy="111697"/>
            </a:xfrm>
            <a:prstGeom prst="rect">
              <a:avLst/>
            </a:prstGeom>
            <a:solidFill>
              <a:srgbClr val="1CABE2">
                <a:alpha val="100000"/>
              </a:srgbClr>
            </a:solidFill>
          </p:spPr>
          <p:txBody>
            <a:bodyPr/>
            <a:lstStyle/>
            <a:p/>
          </p:txBody>
        </p:sp>
        <p:sp>
          <p:nvSpPr>
            <p:cNvPr id="54" name="rc54"/>
            <p:cNvSpPr/>
            <p:nvPr/>
          </p:nvSpPr>
          <p:spPr>
            <a:xfrm>
              <a:off x="5560963" y="3641089"/>
              <a:ext cx="239888" cy="570920"/>
            </a:xfrm>
            <a:prstGeom prst="rect">
              <a:avLst/>
            </a:prstGeom>
            <a:solidFill>
              <a:srgbClr val="80BD41">
                <a:alpha val="100000"/>
              </a:srgbClr>
            </a:solidFill>
          </p:spPr>
          <p:txBody>
            <a:bodyPr/>
            <a:lstStyle/>
            <a:p/>
          </p:txBody>
        </p:sp>
        <p:sp>
          <p:nvSpPr>
            <p:cNvPr id="55" name="rc55"/>
            <p:cNvSpPr/>
            <p:nvPr/>
          </p:nvSpPr>
          <p:spPr>
            <a:xfrm>
              <a:off x="5560963" y="3498359"/>
              <a:ext cx="239888" cy="142729"/>
            </a:xfrm>
            <a:prstGeom prst="rect">
              <a:avLst/>
            </a:prstGeom>
            <a:solidFill>
              <a:srgbClr val="1CABE2">
                <a:alpha val="100000"/>
              </a:srgbClr>
            </a:solidFill>
          </p:spPr>
          <p:txBody>
            <a:bodyPr/>
            <a:lstStyle/>
            <a:p/>
          </p:txBody>
        </p:sp>
        <p:sp>
          <p:nvSpPr>
            <p:cNvPr id="56" name="rc56"/>
            <p:cNvSpPr/>
            <p:nvPr/>
          </p:nvSpPr>
          <p:spPr>
            <a:xfrm>
              <a:off x="5827506" y="3594531"/>
              <a:ext cx="239888" cy="617477"/>
            </a:xfrm>
            <a:prstGeom prst="rect">
              <a:avLst/>
            </a:prstGeom>
            <a:solidFill>
              <a:srgbClr val="80BD41">
                <a:alpha val="100000"/>
              </a:srgbClr>
            </a:solidFill>
          </p:spPr>
          <p:txBody>
            <a:bodyPr/>
            <a:lstStyle/>
            <a:p/>
          </p:txBody>
        </p:sp>
        <p:sp>
          <p:nvSpPr>
            <p:cNvPr id="57" name="rc57"/>
            <p:cNvSpPr/>
            <p:nvPr/>
          </p:nvSpPr>
          <p:spPr>
            <a:xfrm>
              <a:off x="5827506" y="3485564"/>
              <a:ext cx="239888" cy="108966"/>
            </a:xfrm>
            <a:prstGeom prst="rect">
              <a:avLst/>
            </a:prstGeom>
            <a:solidFill>
              <a:srgbClr val="1CABE2">
                <a:alpha val="100000"/>
              </a:srgbClr>
            </a:solidFill>
          </p:spPr>
          <p:txBody>
            <a:bodyPr/>
            <a:lstStyle/>
            <a:p/>
          </p:txBody>
        </p:sp>
        <p:sp>
          <p:nvSpPr>
            <p:cNvPr id="58" name="rc58"/>
            <p:cNvSpPr/>
            <p:nvPr/>
          </p:nvSpPr>
          <p:spPr>
            <a:xfrm>
              <a:off x="6094049" y="3629326"/>
              <a:ext cx="239888" cy="582683"/>
            </a:xfrm>
            <a:prstGeom prst="rect">
              <a:avLst/>
            </a:prstGeom>
            <a:solidFill>
              <a:srgbClr val="80BD41">
                <a:alpha val="100000"/>
              </a:srgbClr>
            </a:solidFill>
          </p:spPr>
          <p:txBody>
            <a:bodyPr/>
            <a:lstStyle/>
            <a:p/>
          </p:txBody>
        </p:sp>
        <p:sp>
          <p:nvSpPr>
            <p:cNvPr id="59" name="rc59"/>
            <p:cNvSpPr/>
            <p:nvPr/>
          </p:nvSpPr>
          <p:spPr>
            <a:xfrm>
              <a:off x="6094049" y="3474435"/>
              <a:ext cx="239888" cy="154890"/>
            </a:xfrm>
            <a:prstGeom prst="rect">
              <a:avLst/>
            </a:prstGeom>
            <a:solidFill>
              <a:srgbClr val="1CABE2">
                <a:alpha val="100000"/>
              </a:srgbClr>
            </a:solidFill>
          </p:spPr>
          <p:txBody>
            <a:bodyPr/>
            <a:lstStyle/>
            <a:p/>
          </p:txBody>
        </p:sp>
        <p:sp>
          <p:nvSpPr>
            <p:cNvPr id="60" name="rc60"/>
            <p:cNvSpPr/>
            <p:nvPr/>
          </p:nvSpPr>
          <p:spPr>
            <a:xfrm>
              <a:off x="6360593" y="3605317"/>
              <a:ext cx="239888" cy="606692"/>
            </a:xfrm>
            <a:prstGeom prst="rect">
              <a:avLst/>
            </a:prstGeom>
            <a:solidFill>
              <a:srgbClr val="80BD41">
                <a:alpha val="100000"/>
              </a:srgbClr>
            </a:solidFill>
          </p:spPr>
          <p:txBody>
            <a:bodyPr/>
            <a:lstStyle/>
            <a:p/>
          </p:txBody>
        </p:sp>
        <p:sp>
          <p:nvSpPr>
            <p:cNvPr id="61" name="rc61"/>
            <p:cNvSpPr/>
            <p:nvPr/>
          </p:nvSpPr>
          <p:spPr>
            <a:xfrm>
              <a:off x="6360593" y="3463006"/>
              <a:ext cx="239888" cy="142310"/>
            </a:xfrm>
            <a:prstGeom prst="rect">
              <a:avLst/>
            </a:prstGeom>
            <a:solidFill>
              <a:srgbClr val="1CABE2">
                <a:alpha val="100000"/>
              </a:srgbClr>
            </a:solidFill>
          </p:spPr>
          <p:txBody>
            <a:bodyPr/>
            <a:lstStyle/>
            <a:p/>
          </p:txBody>
        </p:sp>
        <p:sp>
          <p:nvSpPr>
            <p:cNvPr id="62" name="rc62"/>
            <p:cNvSpPr/>
            <p:nvPr/>
          </p:nvSpPr>
          <p:spPr>
            <a:xfrm>
              <a:off x="6627136" y="3595812"/>
              <a:ext cx="239888" cy="616197"/>
            </a:xfrm>
            <a:prstGeom prst="rect">
              <a:avLst/>
            </a:prstGeom>
            <a:solidFill>
              <a:srgbClr val="80BD41">
                <a:alpha val="100000"/>
              </a:srgbClr>
            </a:solidFill>
          </p:spPr>
          <p:txBody>
            <a:bodyPr/>
            <a:lstStyle/>
            <a:p/>
          </p:txBody>
        </p:sp>
        <p:sp>
          <p:nvSpPr>
            <p:cNvPr id="63" name="rc63"/>
            <p:cNvSpPr/>
            <p:nvPr/>
          </p:nvSpPr>
          <p:spPr>
            <a:xfrm>
              <a:off x="6627136" y="3451272"/>
              <a:ext cx="239888" cy="144540"/>
            </a:xfrm>
            <a:prstGeom prst="rect">
              <a:avLst/>
            </a:prstGeom>
            <a:solidFill>
              <a:srgbClr val="1CABE2">
                <a:alpha val="100000"/>
              </a:srgbClr>
            </a:solidFill>
          </p:spPr>
          <p:txBody>
            <a:bodyPr/>
            <a:lstStyle/>
            <a:p/>
          </p:txBody>
        </p:sp>
        <p:sp>
          <p:nvSpPr>
            <p:cNvPr id="64" name="rc64"/>
            <p:cNvSpPr/>
            <p:nvPr/>
          </p:nvSpPr>
          <p:spPr>
            <a:xfrm>
              <a:off x="6893679" y="3577447"/>
              <a:ext cx="239888" cy="634562"/>
            </a:xfrm>
            <a:prstGeom prst="rect">
              <a:avLst/>
            </a:prstGeom>
            <a:solidFill>
              <a:srgbClr val="80BD41">
                <a:alpha val="100000"/>
              </a:srgbClr>
            </a:solidFill>
          </p:spPr>
          <p:txBody>
            <a:bodyPr/>
            <a:lstStyle/>
            <a:p/>
          </p:txBody>
        </p:sp>
        <p:sp>
          <p:nvSpPr>
            <p:cNvPr id="65" name="rc65"/>
            <p:cNvSpPr/>
            <p:nvPr/>
          </p:nvSpPr>
          <p:spPr>
            <a:xfrm>
              <a:off x="6893679" y="3438152"/>
              <a:ext cx="239888" cy="139294"/>
            </a:xfrm>
            <a:prstGeom prst="rect">
              <a:avLst/>
            </a:prstGeom>
            <a:solidFill>
              <a:srgbClr val="1CABE2">
                <a:alpha val="100000"/>
              </a:srgbClr>
            </a:solidFill>
          </p:spPr>
          <p:txBody>
            <a:bodyPr/>
            <a:lstStyle/>
            <a:p/>
          </p:txBody>
        </p:sp>
        <p:sp>
          <p:nvSpPr>
            <p:cNvPr id="66" name="rc66"/>
            <p:cNvSpPr/>
            <p:nvPr/>
          </p:nvSpPr>
          <p:spPr>
            <a:xfrm>
              <a:off x="7160222" y="3539920"/>
              <a:ext cx="239888" cy="672088"/>
            </a:xfrm>
            <a:prstGeom prst="rect">
              <a:avLst/>
            </a:prstGeom>
            <a:solidFill>
              <a:srgbClr val="80BD41">
                <a:alpha val="100000"/>
              </a:srgbClr>
            </a:solidFill>
          </p:spPr>
          <p:txBody>
            <a:bodyPr/>
            <a:lstStyle/>
            <a:p/>
          </p:txBody>
        </p:sp>
        <p:sp>
          <p:nvSpPr>
            <p:cNvPr id="67" name="rc67"/>
            <p:cNvSpPr/>
            <p:nvPr/>
          </p:nvSpPr>
          <p:spPr>
            <a:xfrm>
              <a:off x="7160222" y="3411904"/>
              <a:ext cx="239888" cy="128016"/>
            </a:xfrm>
            <a:prstGeom prst="rect">
              <a:avLst/>
            </a:prstGeom>
            <a:solidFill>
              <a:srgbClr val="1CABE2">
                <a:alpha val="100000"/>
              </a:srgbClr>
            </a:solidFill>
          </p:spPr>
          <p:txBody>
            <a:bodyPr/>
            <a:lstStyle/>
            <a:p/>
          </p:txBody>
        </p:sp>
        <p:sp>
          <p:nvSpPr>
            <p:cNvPr id="68" name="rc68"/>
            <p:cNvSpPr/>
            <p:nvPr/>
          </p:nvSpPr>
          <p:spPr>
            <a:xfrm>
              <a:off x="7426765" y="3509802"/>
              <a:ext cx="239888" cy="702207"/>
            </a:xfrm>
            <a:prstGeom prst="rect">
              <a:avLst/>
            </a:prstGeom>
            <a:solidFill>
              <a:srgbClr val="80BD41">
                <a:alpha val="100000"/>
              </a:srgbClr>
            </a:solidFill>
          </p:spPr>
          <p:txBody>
            <a:bodyPr/>
            <a:lstStyle/>
            <a:p/>
          </p:txBody>
        </p:sp>
        <p:sp>
          <p:nvSpPr>
            <p:cNvPr id="69" name="rc69"/>
            <p:cNvSpPr/>
            <p:nvPr/>
          </p:nvSpPr>
          <p:spPr>
            <a:xfrm>
              <a:off x="7426765" y="3385883"/>
              <a:ext cx="239888" cy="123918"/>
            </a:xfrm>
            <a:prstGeom prst="rect">
              <a:avLst/>
            </a:prstGeom>
            <a:solidFill>
              <a:srgbClr val="1CABE2">
                <a:alpha val="100000"/>
              </a:srgbClr>
            </a:solidFill>
          </p:spPr>
          <p:txBody>
            <a:bodyPr/>
            <a:lstStyle/>
            <a:p/>
          </p:txBody>
        </p:sp>
        <p:sp>
          <p:nvSpPr>
            <p:cNvPr id="70" name="rc70"/>
            <p:cNvSpPr/>
            <p:nvPr/>
          </p:nvSpPr>
          <p:spPr>
            <a:xfrm>
              <a:off x="7693308" y="3485522"/>
              <a:ext cx="239888" cy="726487"/>
            </a:xfrm>
            <a:prstGeom prst="rect">
              <a:avLst/>
            </a:prstGeom>
            <a:solidFill>
              <a:srgbClr val="80BD41">
                <a:alpha val="100000"/>
              </a:srgbClr>
            </a:solidFill>
          </p:spPr>
          <p:txBody>
            <a:bodyPr/>
            <a:lstStyle/>
            <a:p/>
          </p:txBody>
        </p:sp>
        <p:sp>
          <p:nvSpPr>
            <p:cNvPr id="71" name="rc71"/>
            <p:cNvSpPr/>
            <p:nvPr/>
          </p:nvSpPr>
          <p:spPr>
            <a:xfrm>
              <a:off x="7693308" y="3367256"/>
              <a:ext cx="239888" cy="118265"/>
            </a:xfrm>
            <a:prstGeom prst="rect">
              <a:avLst/>
            </a:prstGeom>
            <a:solidFill>
              <a:srgbClr val="1CABE2">
                <a:alpha val="100000"/>
              </a:srgbClr>
            </a:solidFill>
          </p:spPr>
          <p:txBody>
            <a:bodyPr/>
            <a:lstStyle/>
            <a:p/>
          </p:txBody>
        </p:sp>
        <p:sp>
          <p:nvSpPr>
            <p:cNvPr id="72" name="rc72"/>
            <p:cNvSpPr/>
            <p:nvPr/>
          </p:nvSpPr>
          <p:spPr>
            <a:xfrm>
              <a:off x="7959851" y="3464412"/>
              <a:ext cx="239888" cy="747596"/>
            </a:xfrm>
            <a:prstGeom prst="rect">
              <a:avLst/>
            </a:prstGeom>
            <a:solidFill>
              <a:srgbClr val="80BD41">
                <a:alpha val="100000"/>
              </a:srgbClr>
            </a:solidFill>
          </p:spPr>
          <p:txBody>
            <a:bodyPr/>
            <a:lstStyle/>
            <a:p/>
          </p:txBody>
        </p:sp>
        <p:sp>
          <p:nvSpPr>
            <p:cNvPr id="73" name="rc73"/>
            <p:cNvSpPr/>
            <p:nvPr/>
          </p:nvSpPr>
          <p:spPr>
            <a:xfrm>
              <a:off x="7959851" y="3352703"/>
              <a:ext cx="239888" cy="111709"/>
            </a:xfrm>
            <a:prstGeom prst="rect">
              <a:avLst/>
            </a:prstGeom>
            <a:solidFill>
              <a:srgbClr val="1CABE2">
                <a:alpha val="100000"/>
              </a:srgbClr>
            </a:solidFill>
          </p:spPr>
          <p:txBody>
            <a:bodyPr/>
            <a:lstStyle/>
            <a:p/>
          </p:txBody>
        </p:sp>
        <p:sp>
          <p:nvSpPr>
            <p:cNvPr id="74" name="pl74"/>
            <p:cNvSpPr/>
            <p:nvPr/>
          </p:nvSpPr>
          <p:spPr>
            <a:xfrm>
              <a:off x="1416218" y="2343018"/>
              <a:ext cx="6663577" cy="1138581"/>
            </a:xfrm>
            <a:custGeom>
              <a:avLst/>
              <a:pathLst>
                <a:path w="6663577" h="1138581">
                  <a:moveTo>
                    <a:pt x="0" y="1138581"/>
                  </a:moveTo>
                  <a:lnTo>
                    <a:pt x="266543" y="1095615"/>
                  </a:lnTo>
                  <a:lnTo>
                    <a:pt x="533086" y="1031167"/>
                  </a:lnTo>
                  <a:lnTo>
                    <a:pt x="799629" y="988202"/>
                  </a:lnTo>
                  <a:lnTo>
                    <a:pt x="1066172" y="945237"/>
                  </a:lnTo>
                  <a:lnTo>
                    <a:pt x="1332715" y="902271"/>
                  </a:lnTo>
                  <a:lnTo>
                    <a:pt x="1599258" y="751893"/>
                  </a:lnTo>
                  <a:lnTo>
                    <a:pt x="1865801" y="622997"/>
                  </a:lnTo>
                  <a:lnTo>
                    <a:pt x="2132344" y="429653"/>
                  </a:lnTo>
                  <a:lnTo>
                    <a:pt x="2398888" y="343722"/>
                  </a:lnTo>
                  <a:lnTo>
                    <a:pt x="2665431" y="365205"/>
                  </a:lnTo>
                  <a:lnTo>
                    <a:pt x="2931974" y="257791"/>
                  </a:lnTo>
                  <a:lnTo>
                    <a:pt x="3198517" y="300757"/>
                  </a:lnTo>
                  <a:lnTo>
                    <a:pt x="3465060" y="257791"/>
                  </a:lnTo>
                  <a:lnTo>
                    <a:pt x="3731603" y="107413"/>
                  </a:lnTo>
                  <a:lnTo>
                    <a:pt x="3998146" y="64447"/>
                  </a:lnTo>
                  <a:lnTo>
                    <a:pt x="4264689" y="150378"/>
                  </a:lnTo>
                  <a:lnTo>
                    <a:pt x="4531233" y="42965"/>
                  </a:lnTo>
                  <a:lnTo>
                    <a:pt x="4797776" y="171861"/>
                  </a:lnTo>
                  <a:lnTo>
                    <a:pt x="5064319" y="128895"/>
                  </a:lnTo>
                  <a:lnTo>
                    <a:pt x="5330862" y="128895"/>
                  </a:lnTo>
                  <a:lnTo>
                    <a:pt x="5597405" y="107413"/>
                  </a:lnTo>
                  <a:lnTo>
                    <a:pt x="5863948" y="64447"/>
                  </a:lnTo>
                  <a:lnTo>
                    <a:pt x="6130491" y="42965"/>
                  </a:lnTo>
                  <a:lnTo>
                    <a:pt x="6397034" y="21482"/>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6" name="tx76"/>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1324790" y="3622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549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463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377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27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15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02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275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249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31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63743"/>
              <a:ext cx="0" cy="1417855"/>
            </a:xfrm>
            <a:custGeom>
              <a:avLst/>
              <a:pathLst>
                <a:path w="0" h="1417855">
                  <a:moveTo>
                    <a:pt x="0" y="141785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099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9" name="tx109"/>
            <p:cNvSpPr/>
            <p:nvPr/>
          </p:nvSpPr>
          <p:spPr>
            <a:xfrm>
              <a:off x="1324790" y="38727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0" name="tx110"/>
            <p:cNvSpPr/>
            <p:nvPr/>
          </p:nvSpPr>
          <p:spPr>
            <a:xfrm>
              <a:off x="2683631" y="40584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1" name="tx111"/>
            <p:cNvSpPr/>
            <p:nvPr/>
          </p:nvSpPr>
          <p:spPr>
            <a:xfrm>
              <a:off x="2657505" y="37950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3990221" y="3962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3" name="tx113"/>
            <p:cNvSpPr/>
            <p:nvPr/>
          </p:nvSpPr>
          <p:spPr>
            <a:xfrm>
              <a:off x="3990221" y="3656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4" name="tx114"/>
            <p:cNvSpPr/>
            <p:nvPr/>
          </p:nvSpPr>
          <p:spPr>
            <a:xfrm>
              <a:off x="5322937" y="3883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5" name="tx115"/>
            <p:cNvSpPr/>
            <p:nvPr/>
          </p:nvSpPr>
          <p:spPr>
            <a:xfrm>
              <a:off x="5322937" y="3534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6" name="tx116"/>
            <p:cNvSpPr/>
            <p:nvPr/>
          </p:nvSpPr>
          <p:spPr>
            <a:xfrm>
              <a:off x="6389109" y="3873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7" name="tx117"/>
            <p:cNvSpPr/>
            <p:nvPr/>
          </p:nvSpPr>
          <p:spPr>
            <a:xfrm>
              <a:off x="6389109" y="3499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8" name="tx118"/>
            <p:cNvSpPr/>
            <p:nvPr/>
          </p:nvSpPr>
          <p:spPr>
            <a:xfrm>
              <a:off x="6655652" y="3868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9" name="tx119"/>
            <p:cNvSpPr/>
            <p:nvPr/>
          </p:nvSpPr>
          <p:spPr>
            <a:xfrm>
              <a:off x="6655652" y="3488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0" name="tx120"/>
            <p:cNvSpPr/>
            <p:nvPr/>
          </p:nvSpPr>
          <p:spPr>
            <a:xfrm>
              <a:off x="6948321" y="38596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1" name="tx121"/>
            <p:cNvSpPr/>
            <p:nvPr/>
          </p:nvSpPr>
          <p:spPr>
            <a:xfrm>
              <a:off x="6922195" y="3472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2" name="tx122"/>
            <p:cNvSpPr/>
            <p:nvPr/>
          </p:nvSpPr>
          <p:spPr>
            <a:xfrm>
              <a:off x="7188738" y="3840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3" name="tx123"/>
            <p:cNvSpPr/>
            <p:nvPr/>
          </p:nvSpPr>
          <p:spPr>
            <a:xfrm>
              <a:off x="7188738" y="3440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4" name="tx124"/>
            <p:cNvSpPr/>
            <p:nvPr/>
          </p:nvSpPr>
          <p:spPr>
            <a:xfrm>
              <a:off x="7455282" y="3825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5" name="tx125"/>
            <p:cNvSpPr/>
            <p:nvPr/>
          </p:nvSpPr>
          <p:spPr>
            <a:xfrm>
              <a:off x="7455282" y="3412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6" name="tx126"/>
            <p:cNvSpPr/>
            <p:nvPr/>
          </p:nvSpPr>
          <p:spPr>
            <a:xfrm>
              <a:off x="7721825" y="3813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7" name="tx127"/>
            <p:cNvSpPr/>
            <p:nvPr/>
          </p:nvSpPr>
          <p:spPr>
            <a:xfrm>
              <a:off x="7721825" y="3391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8" name="tx128"/>
            <p:cNvSpPr/>
            <p:nvPr/>
          </p:nvSpPr>
          <p:spPr>
            <a:xfrm>
              <a:off x="7988368" y="3803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29" name="tx129"/>
            <p:cNvSpPr/>
            <p:nvPr/>
          </p:nvSpPr>
          <p:spPr>
            <a:xfrm>
              <a:off x="7988368" y="3373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30" name="tx130"/>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82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57484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4641929" cy="124062"/>
            </a:xfrm>
            <a:prstGeom prst="rect">
              <a:avLst/>
            </a:prstGeom>
            <a:solidFill>
              <a:srgbClr val="80BD41">
                <a:alpha val="100000"/>
              </a:srgbClr>
            </a:solidFill>
          </p:spPr>
          <p:txBody>
            <a:bodyPr/>
            <a:lstStyle/>
            <a:p/>
          </p:txBody>
        </p:sp>
        <p:sp>
          <p:nvSpPr>
            <p:cNvPr id="171" name="rc171"/>
            <p:cNvSpPr/>
            <p:nvPr/>
          </p:nvSpPr>
          <p:spPr>
            <a:xfrm>
              <a:off x="5938203" y="5840557"/>
              <a:ext cx="1088850" cy="124062"/>
            </a:xfrm>
            <a:prstGeom prst="rect">
              <a:avLst/>
            </a:prstGeom>
            <a:solidFill>
              <a:srgbClr val="1CABE2">
                <a:alpha val="100000"/>
              </a:srgbClr>
            </a:solidFill>
          </p:spPr>
          <p:txBody>
            <a:bodyPr/>
            <a:lstStyle/>
            <a:p/>
          </p:txBody>
        </p:sp>
        <p:sp>
          <p:nvSpPr>
            <p:cNvPr id="172" name="rc172"/>
            <p:cNvSpPr/>
            <p:nvPr/>
          </p:nvSpPr>
          <p:spPr>
            <a:xfrm>
              <a:off x="1296273" y="5685479"/>
              <a:ext cx="5558505" cy="124062"/>
            </a:xfrm>
            <a:prstGeom prst="rect">
              <a:avLst/>
            </a:prstGeom>
            <a:solidFill>
              <a:srgbClr val="80BD41">
                <a:alpha val="100000"/>
              </a:srgbClr>
            </a:solidFill>
          </p:spPr>
          <p:txBody>
            <a:bodyPr/>
            <a:lstStyle/>
            <a:p/>
          </p:txBody>
        </p:sp>
        <p:sp>
          <p:nvSpPr>
            <p:cNvPr id="173" name="rc173"/>
            <p:cNvSpPr/>
            <p:nvPr/>
          </p:nvSpPr>
          <p:spPr>
            <a:xfrm>
              <a:off x="6854778" y="5685479"/>
              <a:ext cx="904872" cy="124062"/>
            </a:xfrm>
            <a:prstGeom prst="rect">
              <a:avLst/>
            </a:prstGeom>
            <a:solidFill>
              <a:srgbClr val="1CABE2">
                <a:alpha val="100000"/>
              </a:srgbClr>
            </a:solidFill>
          </p:spPr>
          <p:txBody>
            <a:bodyPr/>
            <a:lstStyle/>
            <a:p/>
          </p:txBody>
        </p:sp>
        <p:sp>
          <p:nvSpPr>
            <p:cNvPr id="174" name="rc174"/>
            <p:cNvSpPr/>
            <p:nvPr/>
          </p:nvSpPr>
          <p:spPr>
            <a:xfrm>
              <a:off x="1296273" y="5530401"/>
              <a:ext cx="5720016" cy="124062"/>
            </a:xfrm>
            <a:prstGeom prst="rect">
              <a:avLst/>
            </a:prstGeom>
            <a:solidFill>
              <a:srgbClr val="80BD41">
                <a:alpha val="100000"/>
              </a:srgbClr>
            </a:solidFill>
          </p:spPr>
          <p:txBody>
            <a:bodyPr/>
            <a:lstStyle/>
            <a:p/>
          </p:txBody>
        </p:sp>
        <p:sp>
          <p:nvSpPr>
            <p:cNvPr id="175" name="rc175"/>
            <p:cNvSpPr/>
            <p:nvPr/>
          </p:nvSpPr>
          <p:spPr>
            <a:xfrm>
              <a:off x="7016290" y="5530401"/>
              <a:ext cx="854713" cy="124062"/>
            </a:xfrm>
            <a:prstGeom prst="rect">
              <a:avLst/>
            </a:prstGeom>
            <a:solidFill>
              <a:srgbClr val="1CABE2">
                <a:alpha val="100000"/>
              </a:srgbClr>
            </a:solidFill>
          </p:spPr>
          <p:txBody>
            <a:bodyPr/>
            <a:lstStyle/>
            <a:p/>
          </p:txBody>
        </p:sp>
        <p:sp>
          <p:nvSpPr>
            <p:cNvPr id="176" name="tx176"/>
            <p:cNvSpPr/>
            <p:nvPr/>
          </p:nvSpPr>
          <p:spPr>
            <a:xfrm>
              <a:off x="720106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51174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80" name="tx180"/>
            <p:cNvSpPr/>
            <p:nvPr/>
          </p:nvSpPr>
          <p:spPr>
            <a:xfrm>
              <a:off x="637713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81" name="tx181"/>
            <p:cNvSpPr/>
            <p:nvPr/>
          </p:nvSpPr>
          <p:spPr>
            <a:xfrm>
              <a:off x="397003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82" name="tx182"/>
            <p:cNvSpPr/>
            <p:nvPr/>
          </p:nvSpPr>
          <p:spPr>
            <a:xfrm>
              <a:off x="720172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3" name="tx183"/>
            <p:cNvSpPr/>
            <p:nvPr/>
          </p:nvSpPr>
          <p:spPr>
            <a:xfrm>
              <a:off x="405078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84" name="tx184"/>
            <p:cNvSpPr/>
            <p:nvPr/>
          </p:nvSpPr>
          <p:spPr>
            <a:xfrm>
              <a:off x="733815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0560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(87%) was higher than in 2019 (81%).
The number of children vaccinated with DTP3 increased 23% compared to in 2019.
The number of surviving infants increased approximately 15%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344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9630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1917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3487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577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895855"/>
              <a:ext cx="235719" cy="316153"/>
            </a:xfrm>
            <a:prstGeom prst="rect">
              <a:avLst/>
            </a:prstGeom>
            <a:solidFill>
              <a:srgbClr val="E2231A">
                <a:alpha val="90196"/>
              </a:srgbClr>
            </a:solidFill>
          </p:spPr>
          <p:txBody>
            <a:bodyPr/>
            <a:lstStyle/>
            <a:p/>
          </p:txBody>
        </p:sp>
        <p:sp>
          <p:nvSpPr>
            <p:cNvPr id="23" name="rc23"/>
            <p:cNvSpPr/>
            <p:nvPr/>
          </p:nvSpPr>
          <p:spPr>
            <a:xfrm>
              <a:off x="1684176" y="3896524"/>
              <a:ext cx="235719" cy="315485"/>
            </a:xfrm>
            <a:prstGeom prst="rect">
              <a:avLst/>
            </a:prstGeom>
            <a:solidFill>
              <a:srgbClr val="E2231A">
                <a:alpha val="90196"/>
              </a:srgbClr>
            </a:solidFill>
          </p:spPr>
          <p:txBody>
            <a:bodyPr/>
            <a:lstStyle/>
            <a:p/>
          </p:txBody>
        </p:sp>
        <p:sp>
          <p:nvSpPr>
            <p:cNvPr id="24" name="rc24"/>
            <p:cNvSpPr/>
            <p:nvPr/>
          </p:nvSpPr>
          <p:spPr>
            <a:xfrm>
              <a:off x="1946086" y="3898064"/>
              <a:ext cx="235719" cy="313945"/>
            </a:xfrm>
            <a:prstGeom prst="rect">
              <a:avLst/>
            </a:prstGeom>
            <a:solidFill>
              <a:srgbClr val="E2231A">
                <a:alpha val="90196"/>
              </a:srgbClr>
            </a:solidFill>
          </p:spPr>
          <p:txBody>
            <a:bodyPr/>
            <a:lstStyle/>
            <a:p/>
          </p:txBody>
        </p:sp>
        <p:sp>
          <p:nvSpPr>
            <p:cNvPr id="25" name="rc25"/>
            <p:cNvSpPr/>
            <p:nvPr/>
          </p:nvSpPr>
          <p:spPr>
            <a:xfrm>
              <a:off x="2207996" y="3899657"/>
              <a:ext cx="235719" cy="312352"/>
            </a:xfrm>
            <a:prstGeom prst="rect">
              <a:avLst/>
            </a:prstGeom>
            <a:solidFill>
              <a:srgbClr val="E2231A">
                <a:alpha val="90196"/>
              </a:srgbClr>
            </a:solidFill>
          </p:spPr>
          <p:txBody>
            <a:bodyPr/>
            <a:lstStyle/>
            <a:p/>
          </p:txBody>
        </p:sp>
        <p:sp>
          <p:nvSpPr>
            <p:cNvPr id="26" name="rc26"/>
            <p:cNvSpPr/>
            <p:nvPr/>
          </p:nvSpPr>
          <p:spPr>
            <a:xfrm>
              <a:off x="2469906" y="3901495"/>
              <a:ext cx="235719" cy="310513"/>
            </a:xfrm>
            <a:prstGeom prst="rect">
              <a:avLst/>
            </a:prstGeom>
            <a:solidFill>
              <a:srgbClr val="E2231A">
                <a:alpha val="90196"/>
              </a:srgbClr>
            </a:solidFill>
          </p:spPr>
          <p:txBody>
            <a:bodyPr/>
            <a:lstStyle/>
            <a:p/>
          </p:txBody>
        </p:sp>
        <p:sp>
          <p:nvSpPr>
            <p:cNvPr id="27" name="rc27"/>
            <p:cNvSpPr/>
            <p:nvPr/>
          </p:nvSpPr>
          <p:spPr>
            <a:xfrm>
              <a:off x="2731817" y="3903373"/>
              <a:ext cx="235719" cy="308636"/>
            </a:xfrm>
            <a:prstGeom prst="rect">
              <a:avLst/>
            </a:prstGeom>
            <a:solidFill>
              <a:srgbClr val="E2231A">
                <a:alpha val="90196"/>
              </a:srgbClr>
            </a:solidFill>
          </p:spPr>
          <p:txBody>
            <a:bodyPr/>
            <a:lstStyle/>
            <a:p/>
          </p:txBody>
        </p:sp>
        <p:sp>
          <p:nvSpPr>
            <p:cNvPr id="28" name="rc28"/>
            <p:cNvSpPr/>
            <p:nvPr/>
          </p:nvSpPr>
          <p:spPr>
            <a:xfrm>
              <a:off x="2993727" y="3930153"/>
              <a:ext cx="235719" cy="281856"/>
            </a:xfrm>
            <a:prstGeom prst="rect">
              <a:avLst/>
            </a:prstGeom>
            <a:solidFill>
              <a:srgbClr val="E2231A">
                <a:alpha val="90196"/>
              </a:srgbClr>
            </a:solidFill>
          </p:spPr>
          <p:txBody>
            <a:bodyPr/>
            <a:lstStyle/>
            <a:p/>
          </p:txBody>
        </p:sp>
        <p:sp>
          <p:nvSpPr>
            <p:cNvPr id="29" name="rc29"/>
            <p:cNvSpPr/>
            <p:nvPr/>
          </p:nvSpPr>
          <p:spPr>
            <a:xfrm>
              <a:off x="3255637" y="3964580"/>
              <a:ext cx="235719" cy="247428"/>
            </a:xfrm>
            <a:prstGeom prst="rect">
              <a:avLst/>
            </a:prstGeom>
            <a:solidFill>
              <a:srgbClr val="E2231A">
                <a:alpha val="90196"/>
              </a:srgbClr>
            </a:solidFill>
          </p:spPr>
          <p:txBody>
            <a:bodyPr/>
            <a:lstStyle/>
            <a:p/>
          </p:txBody>
        </p:sp>
        <p:sp>
          <p:nvSpPr>
            <p:cNvPr id="30" name="rc30"/>
            <p:cNvSpPr/>
            <p:nvPr/>
          </p:nvSpPr>
          <p:spPr>
            <a:xfrm>
              <a:off x="3517547" y="3995291"/>
              <a:ext cx="235719" cy="216717"/>
            </a:xfrm>
            <a:prstGeom prst="rect">
              <a:avLst/>
            </a:prstGeom>
            <a:solidFill>
              <a:srgbClr val="E2231A">
                <a:alpha val="90196"/>
              </a:srgbClr>
            </a:solidFill>
          </p:spPr>
          <p:txBody>
            <a:bodyPr/>
            <a:lstStyle/>
            <a:p/>
          </p:txBody>
        </p:sp>
        <p:sp>
          <p:nvSpPr>
            <p:cNvPr id="31" name="rc31"/>
            <p:cNvSpPr/>
            <p:nvPr/>
          </p:nvSpPr>
          <p:spPr>
            <a:xfrm>
              <a:off x="3779457" y="4008211"/>
              <a:ext cx="235719" cy="203798"/>
            </a:xfrm>
            <a:prstGeom prst="rect">
              <a:avLst/>
            </a:prstGeom>
            <a:solidFill>
              <a:srgbClr val="E2231A">
                <a:alpha val="90196"/>
              </a:srgbClr>
            </a:solidFill>
          </p:spPr>
          <p:txBody>
            <a:bodyPr/>
            <a:lstStyle/>
            <a:p/>
          </p:txBody>
        </p:sp>
        <p:sp>
          <p:nvSpPr>
            <p:cNvPr id="32" name="rc32"/>
            <p:cNvSpPr/>
            <p:nvPr/>
          </p:nvSpPr>
          <p:spPr>
            <a:xfrm>
              <a:off x="4041368" y="3988626"/>
              <a:ext cx="235719" cy="223383"/>
            </a:xfrm>
            <a:prstGeom prst="rect">
              <a:avLst/>
            </a:prstGeom>
            <a:solidFill>
              <a:srgbClr val="E2231A">
                <a:alpha val="90196"/>
              </a:srgbClr>
            </a:solidFill>
          </p:spPr>
          <p:txBody>
            <a:bodyPr/>
            <a:lstStyle/>
            <a:p/>
          </p:txBody>
        </p:sp>
        <p:sp>
          <p:nvSpPr>
            <p:cNvPr id="33" name="rc33"/>
            <p:cNvSpPr/>
            <p:nvPr/>
          </p:nvSpPr>
          <p:spPr>
            <a:xfrm>
              <a:off x="4303278" y="3996372"/>
              <a:ext cx="235719" cy="215637"/>
            </a:xfrm>
            <a:prstGeom prst="rect">
              <a:avLst/>
            </a:prstGeom>
            <a:solidFill>
              <a:srgbClr val="E2231A">
                <a:alpha val="90196"/>
              </a:srgbClr>
            </a:solidFill>
          </p:spPr>
          <p:txBody>
            <a:bodyPr/>
            <a:lstStyle/>
            <a:p/>
          </p:txBody>
        </p:sp>
        <p:sp>
          <p:nvSpPr>
            <p:cNvPr id="34" name="rc34"/>
            <p:cNvSpPr/>
            <p:nvPr/>
          </p:nvSpPr>
          <p:spPr>
            <a:xfrm>
              <a:off x="4565188" y="4033550"/>
              <a:ext cx="235719" cy="178458"/>
            </a:xfrm>
            <a:prstGeom prst="rect">
              <a:avLst/>
            </a:prstGeom>
            <a:solidFill>
              <a:srgbClr val="E2231A">
                <a:alpha val="90196"/>
              </a:srgbClr>
            </a:solidFill>
          </p:spPr>
          <p:txBody>
            <a:bodyPr/>
            <a:lstStyle/>
            <a:p/>
          </p:txBody>
        </p:sp>
        <p:sp>
          <p:nvSpPr>
            <p:cNvPr id="35" name="rc35"/>
            <p:cNvSpPr/>
            <p:nvPr/>
          </p:nvSpPr>
          <p:spPr>
            <a:xfrm>
              <a:off x="4827098" y="4064994"/>
              <a:ext cx="235719" cy="147015"/>
            </a:xfrm>
            <a:prstGeom prst="rect">
              <a:avLst/>
            </a:prstGeom>
            <a:solidFill>
              <a:srgbClr val="E2231A">
                <a:alpha val="90196"/>
              </a:srgbClr>
            </a:solidFill>
          </p:spPr>
          <p:txBody>
            <a:bodyPr/>
            <a:lstStyle/>
            <a:p/>
          </p:txBody>
        </p:sp>
        <p:sp>
          <p:nvSpPr>
            <p:cNvPr id="36" name="rc36"/>
            <p:cNvSpPr/>
            <p:nvPr/>
          </p:nvSpPr>
          <p:spPr>
            <a:xfrm>
              <a:off x="5089008" y="4061308"/>
              <a:ext cx="235719" cy="150701"/>
            </a:xfrm>
            <a:prstGeom prst="rect">
              <a:avLst/>
            </a:prstGeom>
            <a:solidFill>
              <a:srgbClr val="E2231A">
                <a:alpha val="90196"/>
              </a:srgbClr>
            </a:solidFill>
          </p:spPr>
          <p:txBody>
            <a:bodyPr/>
            <a:lstStyle/>
            <a:p/>
          </p:txBody>
        </p:sp>
        <p:sp>
          <p:nvSpPr>
            <p:cNvPr id="37" name="rc37"/>
            <p:cNvSpPr/>
            <p:nvPr/>
          </p:nvSpPr>
          <p:spPr>
            <a:xfrm>
              <a:off x="5350919" y="4096237"/>
              <a:ext cx="235719" cy="115771"/>
            </a:xfrm>
            <a:prstGeom prst="rect">
              <a:avLst/>
            </a:prstGeom>
            <a:solidFill>
              <a:srgbClr val="E2231A">
                <a:alpha val="90196"/>
              </a:srgbClr>
            </a:solidFill>
          </p:spPr>
          <p:txBody>
            <a:bodyPr/>
            <a:lstStyle/>
            <a:p/>
          </p:txBody>
        </p:sp>
        <p:sp>
          <p:nvSpPr>
            <p:cNvPr id="38" name="rc38"/>
            <p:cNvSpPr/>
            <p:nvPr/>
          </p:nvSpPr>
          <p:spPr>
            <a:xfrm>
              <a:off x="5612829" y="4022651"/>
              <a:ext cx="235719" cy="189358"/>
            </a:xfrm>
            <a:prstGeom prst="rect">
              <a:avLst/>
            </a:prstGeom>
            <a:solidFill>
              <a:srgbClr val="E2231A">
                <a:alpha val="90196"/>
              </a:srgbClr>
            </a:solidFill>
          </p:spPr>
          <p:txBody>
            <a:bodyPr/>
            <a:lstStyle/>
            <a:p/>
          </p:txBody>
        </p:sp>
        <p:sp>
          <p:nvSpPr>
            <p:cNvPr id="39" name="rc39"/>
            <p:cNvSpPr/>
            <p:nvPr/>
          </p:nvSpPr>
          <p:spPr>
            <a:xfrm>
              <a:off x="5874739" y="4067444"/>
              <a:ext cx="235719" cy="144564"/>
            </a:xfrm>
            <a:prstGeom prst="rect">
              <a:avLst/>
            </a:prstGeom>
            <a:solidFill>
              <a:srgbClr val="E2231A">
                <a:alpha val="90196"/>
              </a:srgbClr>
            </a:solidFill>
          </p:spPr>
          <p:txBody>
            <a:bodyPr/>
            <a:lstStyle/>
            <a:p/>
          </p:txBody>
        </p:sp>
        <p:sp>
          <p:nvSpPr>
            <p:cNvPr id="40" name="rc40"/>
            <p:cNvSpPr/>
            <p:nvPr/>
          </p:nvSpPr>
          <p:spPr>
            <a:xfrm>
              <a:off x="6136649" y="4024458"/>
              <a:ext cx="235719" cy="187551"/>
            </a:xfrm>
            <a:prstGeom prst="rect">
              <a:avLst/>
            </a:prstGeom>
            <a:solidFill>
              <a:srgbClr val="E2231A">
                <a:alpha val="90196"/>
              </a:srgbClr>
            </a:solidFill>
          </p:spPr>
          <p:txBody>
            <a:bodyPr/>
            <a:lstStyle/>
            <a:p/>
          </p:txBody>
        </p:sp>
        <p:sp>
          <p:nvSpPr>
            <p:cNvPr id="41" name="rc41"/>
            <p:cNvSpPr/>
            <p:nvPr/>
          </p:nvSpPr>
          <p:spPr>
            <a:xfrm>
              <a:off x="6398559" y="4038113"/>
              <a:ext cx="235719" cy="173896"/>
            </a:xfrm>
            <a:prstGeom prst="rect">
              <a:avLst/>
            </a:prstGeom>
            <a:solidFill>
              <a:srgbClr val="E2231A">
                <a:alpha val="90196"/>
              </a:srgbClr>
            </a:solidFill>
          </p:spPr>
          <p:txBody>
            <a:bodyPr/>
            <a:lstStyle/>
            <a:p/>
          </p:txBody>
        </p:sp>
        <p:sp>
          <p:nvSpPr>
            <p:cNvPr id="42" name="rc42"/>
            <p:cNvSpPr/>
            <p:nvPr/>
          </p:nvSpPr>
          <p:spPr>
            <a:xfrm>
              <a:off x="6660470" y="4035389"/>
              <a:ext cx="235719" cy="176620"/>
            </a:xfrm>
            <a:prstGeom prst="rect">
              <a:avLst/>
            </a:prstGeom>
            <a:solidFill>
              <a:srgbClr val="E2231A">
                <a:alpha val="90196"/>
              </a:srgbClr>
            </a:solidFill>
          </p:spPr>
          <p:txBody>
            <a:bodyPr/>
            <a:lstStyle/>
            <a:p/>
          </p:txBody>
        </p:sp>
        <p:sp>
          <p:nvSpPr>
            <p:cNvPr id="43" name="rc43"/>
            <p:cNvSpPr/>
            <p:nvPr/>
          </p:nvSpPr>
          <p:spPr>
            <a:xfrm>
              <a:off x="6922380" y="4040898"/>
              <a:ext cx="235719" cy="171111"/>
            </a:xfrm>
            <a:prstGeom prst="rect">
              <a:avLst/>
            </a:prstGeom>
            <a:solidFill>
              <a:srgbClr val="E2231A">
                <a:alpha val="90196"/>
              </a:srgbClr>
            </a:solidFill>
          </p:spPr>
          <p:txBody>
            <a:bodyPr/>
            <a:lstStyle/>
            <a:p/>
          </p:txBody>
        </p:sp>
        <p:sp>
          <p:nvSpPr>
            <p:cNvPr id="44" name="rc44"/>
            <p:cNvSpPr/>
            <p:nvPr/>
          </p:nvSpPr>
          <p:spPr>
            <a:xfrm>
              <a:off x="7184290" y="3902408"/>
              <a:ext cx="235719" cy="309600"/>
            </a:xfrm>
            <a:prstGeom prst="rect">
              <a:avLst/>
            </a:prstGeom>
            <a:solidFill>
              <a:srgbClr val="E2231A">
                <a:alpha val="90196"/>
              </a:srgbClr>
            </a:solidFill>
          </p:spPr>
          <p:txBody>
            <a:bodyPr/>
            <a:lstStyle/>
            <a:p/>
          </p:txBody>
        </p:sp>
        <p:sp>
          <p:nvSpPr>
            <p:cNvPr id="45" name="rc45"/>
            <p:cNvSpPr/>
            <p:nvPr/>
          </p:nvSpPr>
          <p:spPr>
            <a:xfrm>
              <a:off x="7446200" y="4029341"/>
              <a:ext cx="235719" cy="182668"/>
            </a:xfrm>
            <a:prstGeom prst="rect">
              <a:avLst/>
            </a:prstGeom>
            <a:solidFill>
              <a:srgbClr val="E2231A">
                <a:alpha val="90196"/>
              </a:srgbClr>
            </a:solidFill>
          </p:spPr>
          <p:txBody>
            <a:bodyPr/>
            <a:lstStyle/>
            <a:p/>
          </p:txBody>
        </p:sp>
        <p:sp>
          <p:nvSpPr>
            <p:cNvPr id="46" name="rc46"/>
            <p:cNvSpPr/>
            <p:nvPr/>
          </p:nvSpPr>
          <p:spPr>
            <a:xfrm>
              <a:off x="7708110" y="4034562"/>
              <a:ext cx="235719" cy="177447"/>
            </a:xfrm>
            <a:prstGeom prst="rect">
              <a:avLst/>
            </a:prstGeom>
            <a:solidFill>
              <a:srgbClr val="E2231A">
                <a:alpha val="90196"/>
              </a:srgbClr>
            </a:solidFill>
          </p:spPr>
          <p:txBody>
            <a:bodyPr/>
            <a:lstStyle/>
            <a:p/>
          </p:txBody>
        </p:sp>
        <p:sp>
          <p:nvSpPr>
            <p:cNvPr id="47" name="rc47"/>
            <p:cNvSpPr/>
            <p:nvPr/>
          </p:nvSpPr>
          <p:spPr>
            <a:xfrm>
              <a:off x="7970021" y="4041005"/>
              <a:ext cx="235719" cy="171004"/>
            </a:xfrm>
            <a:prstGeom prst="rect">
              <a:avLst/>
            </a:prstGeom>
            <a:solidFill>
              <a:srgbClr val="E2231A">
                <a:alpha val="90196"/>
              </a:srgbClr>
            </a:solidFill>
          </p:spPr>
          <p:txBody>
            <a:bodyPr/>
            <a:lstStyle/>
            <a:p/>
          </p:txBody>
        </p:sp>
        <p:sp>
          <p:nvSpPr>
            <p:cNvPr id="48" name="rc48"/>
            <p:cNvSpPr/>
            <p:nvPr/>
          </p:nvSpPr>
          <p:spPr>
            <a:xfrm>
              <a:off x="5089008" y="3567529"/>
              <a:ext cx="235719" cy="493778"/>
            </a:xfrm>
            <a:prstGeom prst="rect">
              <a:avLst/>
            </a:prstGeom>
            <a:solidFill>
              <a:srgbClr val="B3B3B3">
                <a:alpha val="90196"/>
              </a:srgbClr>
            </a:solidFill>
          </p:spPr>
          <p:txBody>
            <a:bodyPr/>
            <a:lstStyle/>
            <a:p/>
          </p:txBody>
        </p:sp>
        <p:sp>
          <p:nvSpPr>
            <p:cNvPr id="49" name="rc49"/>
            <p:cNvSpPr/>
            <p:nvPr/>
          </p:nvSpPr>
          <p:spPr>
            <a:xfrm>
              <a:off x="5350919" y="3637677"/>
              <a:ext cx="235719" cy="458560"/>
            </a:xfrm>
            <a:prstGeom prst="rect">
              <a:avLst/>
            </a:prstGeom>
            <a:solidFill>
              <a:srgbClr val="B3B3B3">
                <a:alpha val="90196"/>
              </a:srgbClr>
            </a:solidFill>
          </p:spPr>
          <p:txBody>
            <a:bodyPr/>
            <a:lstStyle/>
            <a:p/>
          </p:txBody>
        </p:sp>
        <p:sp>
          <p:nvSpPr>
            <p:cNvPr id="50" name="rc50"/>
            <p:cNvSpPr/>
            <p:nvPr/>
          </p:nvSpPr>
          <p:spPr>
            <a:xfrm>
              <a:off x="5612829" y="3726914"/>
              <a:ext cx="235719" cy="295736"/>
            </a:xfrm>
            <a:prstGeom prst="rect">
              <a:avLst/>
            </a:prstGeom>
            <a:solidFill>
              <a:srgbClr val="B3B3B3">
                <a:alpha val="90196"/>
              </a:srgbClr>
            </a:solidFill>
          </p:spPr>
          <p:txBody>
            <a:bodyPr/>
            <a:lstStyle/>
            <a:p/>
          </p:txBody>
        </p:sp>
        <p:sp>
          <p:nvSpPr>
            <p:cNvPr id="51" name="rc51"/>
            <p:cNvSpPr/>
            <p:nvPr/>
          </p:nvSpPr>
          <p:spPr>
            <a:xfrm>
              <a:off x="5874739" y="3822718"/>
              <a:ext cx="235719" cy="244726"/>
            </a:xfrm>
            <a:prstGeom prst="rect">
              <a:avLst/>
            </a:prstGeom>
            <a:solidFill>
              <a:srgbClr val="B3B3B3">
                <a:alpha val="90196"/>
              </a:srgbClr>
            </a:solidFill>
          </p:spPr>
          <p:txBody>
            <a:bodyPr/>
            <a:lstStyle/>
            <a:p/>
          </p:txBody>
        </p:sp>
        <p:sp>
          <p:nvSpPr>
            <p:cNvPr id="52" name="rc52"/>
            <p:cNvSpPr/>
            <p:nvPr/>
          </p:nvSpPr>
          <p:spPr>
            <a:xfrm>
              <a:off x="6136649" y="3828283"/>
              <a:ext cx="235719" cy="196174"/>
            </a:xfrm>
            <a:prstGeom prst="rect">
              <a:avLst/>
            </a:prstGeom>
            <a:solidFill>
              <a:srgbClr val="B3B3B3">
                <a:alpha val="90196"/>
              </a:srgbClr>
            </a:solidFill>
          </p:spPr>
          <p:txBody>
            <a:bodyPr/>
            <a:lstStyle/>
            <a:p/>
          </p:txBody>
        </p:sp>
        <p:sp>
          <p:nvSpPr>
            <p:cNvPr id="53" name="rc53"/>
            <p:cNvSpPr/>
            <p:nvPr/>
          </p:nvSpPr>
          <p:spPr>
            <a:xfrm>
              <a:off x="6398559" y="3895803"/>
              <a:ext cx="235719" cy="142310"/>
            </a:xfrm>
            <a:prstGeom prst="rect">
              <a:avLst/>
            </a:prstGeom>
            <a:solidFill>
              <a:srgbClr val="B3B3B3">
                <a:alpha val="90196"/>
              </a:srgbClr>
            </a:solidFill>
          </p:spPr>
          <p:txBody>
            <a:bodyPr/>
            <a:lstStyle/>
            <a:p/>
          </p:txBody>
        </p:sp>
        <p:sp>
          <p:nvSpPr>
            <p:cNvPr id="54" name="rc54"/>
            <p:cNvSpPr/>
            <p:nvPr/>
          </p:nvSpPr>
          <p:spPr>
            <a:xfrm>
              <a:off x="6660470" y="3905719"/>
              <a:ext cx="235719" cy="129670"/>
            </a:xfrm>
            <a:prstGeom prst="rect">
              <a:avLst/>
            </a:prstGeom>
            <a:solidFill>
              <a:srgbClr val="B3B3B3">
                <a:alpha val="90196"/>
              </a:srgbClr>
            </a:solidFill>
          </p:spPr>
          <p:txBody>
            <a:bodyPr/>
            <a:lstStyle/>
            <a:p/>
          </p:txBody>
        </p:sp>
        <p:sp>
          <p:nvSpPr>
            <p:cNvPr id="55" name="rc55"/>
            <p:cNvSpPr/>
            <p:nvPr/>
          </p:nvSpPr>
          <p:spPr>
            <a:xfrm>
              <a:off x="6922380" y="3947460"/>
              <a:ext cx="235719" cy="93438"/>
            </a:xfrm>
            <a:prstGeom prst="rect">
              <a:avLst/>
            </a:prstGeom>
            <a:solidFill>
              <a:srgbClr val="B3B3B3">
                <a:alpha val="90196"/>
              </a:srgbClr>
            </a:solidFill>
          </p:spPr>
          <p:txBody>
            <a:bodyPr/>
            <a:lstStyle/>
            <a:p/>
          </p:txBody>
        </p:sp>
        <p:sp>
          <p:nvSpPr>
            <p:cNvPr id="56" name="rc56"/>
            <p:cNvSpPr/>
            <p:nvPr/>
          </p:nvSpPr>
          <p:spPr>
            <a:xfrm>
              <a:off x="7184290" y="3753283"/>
              <a:ext cx="235719" cy="149124"/>
            </a:xfrm>
            <a:prstGeom prst="rect">
              <a:avLst/>
            </a:prstGeom>
            <a:solidFill>
              <a:srgbClr val="B3B3B3">
                <a:alpha val="90196"/>
              </a:srgbClr>
            </a:solidFill>
          </p:spPr>
          <p:txBody>
            <a:bodyPr/>
            <a:lstStyle/>
            <a:p/>
          </p:txBody>
        </p:sp>
        <p:sp>
          <p:nvSpPr>
            <p:cNvPr id="57" name="rc57"/>
            <p:cNvSpPr/>
            <p:nvPr/>
          </p:nvSpPr>
          <p:spPr>
            <a:xfrm>
              <a:off x="7446200" y="3954628"/>
              <a:ext cx="235719" cy="74712"/>
            </a:xfrm>
            <a:prstGeom prst="rect">
              <a:avLst/>
            </a:prstGeom>
            <a:solidFill>
              <a:srgbClr val="B3B3B3">
                <a:alpha val="90196"/>
              </a:srgbClr>
            </a:solidFill>
          </p:spPr>
          <p:txBody>
            <a:bodyPr/>
            <a:lstStyle/>
            <a:p/>
          </p:txBody>
        </p:sp>
        <p:sp>
          <p:nvSpPr>
            <p:cNvPr id="58" name="rc58"/>
            <p:cNvSpPr/>
            <p:nvPr/>
          </p:nvSpPr>
          <p:spPr>
            <a:xfrm>
              <a:off x="7708110" y="4021986"/>
              <a:ext cx="235719" cy="12575"/>
            </a:xfrm>
            <a:prstGeom prst="rect">
              <a:avLst/>
            </a:prstGeom>
            <a:solidFill>
              <a:srgbClr val="B3B3B3">
                <a:alpha val="90196"/>
              </a:srgbClr>
            </a:solidFill>
          </p:spPr>
          <p:txBody>
            <a:bodyPr/>
            <a:lstStyle/>
            <a:p/>
          </p:txBody>
        </p:sp>
        <p:sp>
          <p:nvSpPr>
            <p:cNvPr id="59" name="pl59"/>
            <p:cNvSpPr/>
            <p:nvPr/>
          </p:nvSpPr>
          <p:spPr>
            <a:xfrm>
              <a:off x="1540125" y="2385983"/>
              <a:ext cx="6547754" cy="1031167"/>
            </a:xfrm>
            <a:custGeom>
              <a:avLst/>
              <a:pathLst>
                <a:path w="6547754" h="1031167">
                  <a:moveTo>
                    <a:pt x="0" y="1031167"/>
                  </a:moveTo>
                  <a:lnTo>
                    <a:pt x="261910" y="988202"/>
                  </a:lnTo>
                  <a:lnTo>
                    <a:pt x="523820" y="945237"/>
                  </a:lnTo>
                  <a:lnTo>
                    <a:pt x="785730" y="902271"/>
                  </a:lnTo>
                  <a:lnTo>
                    <a:pt x="1047640" y="859306"/>
                  </a:lnTo>
                  <a:lnTo>
                    <a:pt x="1309550" y="816341"/>
                  </a:lnTo>
                  <a:lnTo>
                    <a:pt x="1571461" y="687445"/>
                  </a:lnTo>
                  <a:lnTo>
                    <a:pt x="1833371" y="537066"/>
                  </a:lnTo>
                  <a:lnTo>
                    <a:pt x="2095281" y="408170"/>
                  </a:lnTo>
                  <a:lnTo>
                    <a:pt x="2357191" y="343722"/>
                  </a:lnTo>
                  <a:lnTo>
                    <a:pt x="2619101" y="386687"/>
                  </a:lnTo>
                  <a:lnTo>
                    <a:pt x="2881012" y="343722"/>
                  </a:lnTo>
                  <a:lnTo>
                    <a:pt x="3142922" y="214826"/>
                  </a:lnTo>
                  <a:lnTo>
                    <a:pt x="3404832" y="107413"/>
                  </a:lnTo>
                  <a:lnTo>
                    <a:pt x="3666742" y="107413"/>
                  </a:lnTo>
                  <a:lnTo>
                    <a:pt x="3928652" y="0"/>
                  </a:lnTo>
                  <a:lnTo>
                    <a:pt x="4190563" y="193343"/>
                  </a:lnTo>
                  <a:lnTo>
                    <a:pt x="4452473" y="64447"/>
                  </a:lnTo>
                  <a:lnTo>
                    <a:pt x="4714383" y="171861"/>
                  </a:lnTo>
                  <a:lnTo>
                    <a:pt x="4976293" y="128895"/>
                  </a:lnTo>
                  <a:lnTo>
                    <a:pt x="5238203" y="128895"/>
                  </a:lnTo>
                  <a:lnTo>
                    <a:pt x="5500114" y="107413"/>
                  </a:lnTo>
                  <a:lnTo>
                    <a:pt x="5762024" y="429653"/>
                  </a:lnTo>
                  <a:lnTo>
                    <a:pt x="6023934" y="107413"/>
                  </a:lnTo>
                  <a:lnTo>
                    <a:pt x="6285844" y="85930"/>
                  </a:lnTo>
                  <a:lnTo>
                    <a:pt x="6547754" y="64447"/>
                  </a:lnTo>
                </a:path>
              </a:pathLst>
            </a:custGeom>
            <a:ln w="27101" cap="flat">
              <a:solidFill>
                <a:srgbClr val="3283FE">
                  <a:alpha val="100000"/>
                </a:srgbClr>
              </a:solidFill>
              <a:prstDash val="solid"/>
              <a:round/>
            </a:ln>
          </p:spPr>
          <p:txBody>
            <a:bodyPr/>
            <a:lstStyle/>
            <a:p/>
          </p:txBody>
        </p:sp>
        <p:sp>
          <p:nvSpPr>
            <p:cNvPr id="60" name="pl60"/>
            <p:cNvSpPr/>
            <p:nvPr/>
          </p:nvSpPr>
          <p:spPr>
            <a:xfrm>
              <a:off x="5206868" y="2493396"/>
              <a:ext cx="2881012" cy="1654164"/>
            </a:xfrm>
            <a:custGeom>
              <a:avLst/>
              <a:pathLst>
                <a:path w="2881012" h="1654164">
                  <a:moveTo>
                    <a:pt x="0" y="1654164"/>
                  </a:moveTo>
                  <a:lnTo>
                    <a:pt x="261910" y="1374890"/>
                  </a:lnTo>
                  <a:lnTo>
                    <a:pt x="523820" y="1052650"/>
                  </a:lnTo>
                  <a:lnTo>
                    <a:pt x="785730" y="730410"/>
                  </a:lnTo>
                  <a:lnTo>
                    <a:pt x="1047640" y="687445"/>
                  </a:lnTo>
                  <a:lnTo>
                    <a:pt x="1309550" y="472618"/>
                  </a:lnTo>
                  <a:lnTo>
                    <a:pt x="1571461" y="429653"/>
                  </a:lnTo>
                  <a:lnTo>
                    <a:pt x="1833371" y="300757"/>
                  </a:lnTo>
                  <a:lnTo>
                    <a:pt x="2095281" y="816341"/>
                  </a:lnTo>
                  <a:lnTo>
                    <a:pt x="2357191" y="257791"/>
                  </a:lnTo>
                  <a:lnTo>
                    <a:pt x="2619101" y="64447"/>
                  </a:lnTo>
                  <a:lnTo>
                    <a:pt x="2881012" y="0"/>
                  </a:lnTo>
                </a:path>
              </a:pathLst>
            </a:custGeom>
            <a:ln w="27101" cap="flat">
              <a:solidFill>
                <a:srgbClr val="FFA500">
                  <a:alpha val="100000"/>
                </a:srgbClr>
              </a:solidFill>
              <a:prstDash val="solid"/>
              <a:round/>
            </a:ln>
          </p:spPr>
          <p:txBody>
            <a:bodyPr/>
            <a:lstStyle/>
            <a:p/>
          </p:txBody>
        </p:sp>
        <p:sp>
          <p:nvSpPr>
            <p:cNvPr id="61" name="tx61"/>
            <p:cNvSpPr/>
            <p:nvPr/>
          </p:nvSpPr>
          <p:spPr>
            <a:xfrm>
              <a:off x="1469787"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2" name="tx62"/>
            <p:cNvSpPr/>
            <p:nvPr/>
          </p:nvSpPr>
          <p:spPr>
            <a:xfrm>
              <a:off x="2779338"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63" name="tx63"/>
            <p:cNvSpPr/>
            <p:nvPr/>
          </p:nvSpPr>
          <p:spPr>
            <a:xfrm>
              <a:off x="4088889"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64" name="tx64"/>
            <p:cNvSpPr/>
            <p:nvPr/>
          </p:nvSpPr>
          <p:spPr>
            <a:xfrm>
              <a:off x="539844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5" name="tx65"/>
            <p:cNvSpPr/>
            <p:nvPr/>
          </p:nvSpPr>
          <p:spPr>
            <a:xfrm>
              <a:off x="5398440" y="3929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16</a:t>
              </a:r>
            </a:p>
          </p:txBody>
        </p:sp>
        <p:sp>
          <p:nvSpPr>
            <p:cNvPr id="66" name="tx66"/>
            <p:cNvSpPr/>
            <p:nvPr/>
          </p:nvSpPr>
          <p:spPr>
            <a:xfrm>
              <a:off x="6446081"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7" name="tx67"/>
            <p:cNvSpPr/>
            <p:nvPr/>
          </p:nvSpPr>
          <p:spPr>
            <a:xfrm>
              <a:off x="6446081"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68" name="tx68"/>
            <p:cNvSpPr/>
            <p:nvPr/>
          </p:nvSpPr>
          <p:spPr>
            <a:xfrm>
              <a:off x="6707991"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9" name="tx69"/>
            <p:cNvSpPr/>
            <p:nvPr/>
          </p:nvSpPr>
          <p:spPr>
            <a:xfrm>
              <a:off x="6707991"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0" name="tx70"/>
            <p:cNvSpPr/>
            <p:nvPr/>
          </p:nvSpPr>
          <p:spPr>
            <a:xfrm>
              <a:off x="6969901"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1" name="tx71"/>
            <p:cNvSpPr/>
            <p:nvPr/>
          </p:nvSpPr>
          <p:spPr>
            <a:xfrm>
              <a:off x="6969901"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2" name="tx72"/>
            <p:cNvSpPr/>
            <p:nvPr/>
          </p:nvSpPr>
          <p:spPr>
            <a:xfrm>
              <a:off x="723181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3" name="tx73"/>
            <p:cNvSpPr/>
            <p:nvPr/>
          </p:nvSpPr>
          <p:spPr>
            <a:xfrm>
              <a:off x="723181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74" name="tx74"/>
            <p:cNvSpPr/>
            <p:nvPr/>
          </p:nvSpPr>
          <p:spPr>
            <a:xfrm>
              <a:off x="749372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5" name="tx75"/>
            <p:cNvSpPr/>
            <p:nvPr/>
          </p:nvSpPr>
          <p:spPr>
            <a:xfrm>
              <a:off x="749372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76" name="tx76"/>
            <p:cNvSpPr/>
            <p:nvPr/>
          </p:nvSpPr>
          <p:spPr>
            <a:xfrm>
              <a:off x="7755632"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775563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8" name="tx78"/>
            <p:cNvSpPr/>
            <p:nvPr/>
          </p:nvSpPr>
          <p:spPr>
            <a:xfrm>
              <a:off x="801754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9" name="tx79"/>
            <p:cNvSpPr/>
            <p:nvPr/>
          </p:nvSpPr>
          <p:spPr>
            <a:xfrm>
              <a:off x="801754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0" name="tx80"/>
            <p:cNvSpPr/>
            <p:nvPr/>
          </p:nvSpPr>
          <p:spPr>
            <a:xfrm>
              <a:off x="1449691" y="40134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81" name="tx81"/>
            <p:cNvSpPr/>
            <p:nvPr/>
          </p:nvSpPr>
          <p:spPr>
            <a:xfrm>
              <a:off x="2759242" y="40171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82" name="tx82"/>
            <p:cNvSpPr/>
            <p:nvPr/>
          </p:nvSpPr>
          <p:spPr>
            <a:xfrm>
              <a:off x="4068793" y="40598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83" name="tx83"/>
            <p:cNvSpPr/>
            <p:nvPr/>
          </p:nvSpPr>
          <p:spPr>
            <a:xfrm>
              <a:off x="5378344" y="41136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4" name="tx84"/>
            <p:cNvSpPr/>
            <p:nvPr/>
          </p:nvSpPr>
          <p:spPr>
            <a:xfrm>
              <a:off x="6425984" y="40846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85" name="tx85"/>
            <p:cNvSpPr/>
            <p:nvPr/>
          </p:nvSpPr>
          <p:spPr>
            <a:xfrm>
              <a:off x="6687895" y="40832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86" name="tx86"/>
            <p:cNvSpPr/>
            <p:nvPr/>
          </p:nvSpPr>
          <p:spPr>
            <a:xfrm>
              <a:off x="6949805" y="40860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7" name="tx87"/>
            <p:cNvSpPr/>
            <p:nvPr/>
          </p:nvSpPr>
          <p:spPr>
            <a:xfrm>
              <a:off x="7211715" y="40167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88" name="tx88"/>
            <p:cNvSpPr/>
            <p:nvPr/>
          </p:nvSpPr>
          <p:spPr>
            <a:xfrm>
              <a:off x="7473625" y="4080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9" name="tx89"/>
            <p:cNvSpPr/>
            <p:nvPr/>
          </p:nvSpPr>
          <p:spPr>
            <a:xfrm>
              <a:off x="7735535" y="40828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0" name="tx90"/>
            <p:cNvSpPr/>
            <p:nvPr/>
          </p:nvSpPr>
          <p:spPr>
            <a:xfrm>
              <a:off x="7997446" y="40860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91" name="tx91"/>
            <p:cNvSpPr/>
            <p:nvPr/>
          </p:nvSpPr>
          <p:spPr>
            <a:xfrm>
              <a:off x="5378344" y="38264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92" name="tx92"/>
            <p:cNvSpPr/>
            <p:nvPr/>
          </p:nvSpPr>
          <p:spPr>
            <a:xfrm>
              <a:off x="6425984" y="3926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3" name="tx93"/>
            <p:cNvSpPr/>
            <p:nvPr/>
          </p:nvSpPr>
          <p:spPr>
            <a:xfrm>
              <a:off x="6687895" y="39301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4" name="tx94"/>
            <p:cNvSpPr/>
            <p:nvPr/>
          </p:nvSpPr>
          <p:spPr>
            <a:xfrm>
              <a:off x="6949805" y="3953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5" name="tx95"/>
            <p:cNvSpPr/>
            <p:nvPr/>
          </p:nvSpPr>
          <p:spPr>
            <a:xfrm>
              <a:off x="7211715" y="37874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96" name="tx96"/>
            <p:cNvSpPr/>
            <p:nvPr/>
          </p:nvSpPr>
          <p:spPr>
            <a:xfrm>
              <a:off x="7503770" y="3951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7" name="tx97"/>
            <p:cNvSpPr/>
            <p:nvPr/>
          </p:nvSpPr>
          <p:spPr>
            <a:xfrm>
              <a:off x="7765680" y="39891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5387387" y="353144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655</a:t>
              </a:r>
            </a:p>
          </p:txBody>
        </p:sp>
        <p:sp>
          <p:nvSpPr>
            <p:cNvPr id="99" name="tx99"/>
            <p:cNvSpPr/>
            <p:nvPr/>
          </p:nvSpPr>
          <p:spPr>
            <a:xfrm>
              <a:off x="6435028" y="378952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360</a:t>
              </a:r>
            </a:p>
          </p:txBody>
        </p:sp>
        <p:sp>
          <p:nvSpPr>
            <p:cNvPr id="100" name="tx100"/>
            <p:cNvSpPr/>
            <p:nvPr/>
          </p:nvSpPr>
          <p:spPr>
            <a:xfrm>
              <a:off x="6696938" y="379943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349</a:t>
              </a:r>
            </a:p>
          </p:txBody>
        </p:sp>
        <p:sp>
          <p:nvSpPr>
            <p:cNvPr id="101" name="tx101"/>
            <p:cNvSpPr/>
            <p:nvPr/>
          </p:nvSpPr>
          <p:spPr>
            <a:xfrm>
              <a:off x="6958848" y="384117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102" name="tx102"/>
            <p:cNvSpPr/>
            <p:nvPr/>
          </p:nvSpPr>
          <p:spPr>
            <a:xfrm>
              <a:off x="7220758" y="364700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523</a:t>
              </a:r>
            </a:p>
          </p:txBody>
        </p:sp>
        <p:sp>
          <p:nvSpPr>
            <p:cNvPr id="103" name="tx103"/>
            <p:cNvSpPr/>
            <p:nvPr/>
          </p:nvSpPr>
          <p:spPr>
            <a:xfrm>
              <a:off x="7482669" y="384834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104" name="tx104"/>
            <p:cNvSpPr/>
            <p:nvPr/>
          </p:nvSpPr>
          <p:spPr>
            <a:xfrm>
              <a:off x="7744579" y="391694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217</a:t>
              </a:r>
            </a:p>
          </p:txBody>
        </p:sp>
        <p:sp>
          <p:nvSpPr>
            <p:cNvPr id="105" name="tx105"/>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28276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7" name="tx107"/>
            <p:cNvSpPr/>
            <p:nvPr/>
          </p:nvSpPr>
          <p:spPr>
            <a:xfrm>
              <a:off x="577692" y="24056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744786" y="5080163"/>
              <a:ext cx="201456" cy="201456"/>
            </a:xfrm>
            <a:prstGeom prst="rect">
              <a:avLst/>
            </a:prstGeom>
            <a:solidFill>
              <a:srgbClr val="E2231A">
                <a:alpha val="90196"/>
              </a:srgbClr>
            </a:solidFill>
          </p:spPr>
          <p:txBody>
            <a:bodyPr/>
            <a:lstStyle/>
            <a:p/>
          </p:txBody>
        </p:sp>
        <p:sp>
          <p:nvSpPr>
            <p:cNvPr id="131" name="rc131"/>
            <p:cNvSpPr/>
            <p:nvPr/>
          </p:nvSpPr>
          <p:spPr>
            <a:xfrm>
              <a:off x="5708946" y="5080163"/>
              <a:ext cx="201456" cy="201456"/>
            </a:xfrm>
            <a:prstGeom prst="rect">
              <a:avLst/>
            </a:prstGeom>
            <a:solidFill>
              <a:srgbClr val="B3B3B3">
                <a:alpha val="90196"/>
              </a:srgbClr>
            </a:solidFill>
          </p:spPr>
          <p:txBody>
            <a:bodyPr/>
            <a:lstStyle/>
            <a:p/>
          </p:txBody>
        </p:sp>
        <p:sp>
          <p:nvSpPr>
            <p:cNvPr id="132" name="tx132"/>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1083092"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36" name="pl136"/>
            <p:cNvSpPr/>
            <p:nvPr/>
          </p:nvSpPr>
          <p:spPr>
            <a:xfrm>
              <a:off x="23631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2447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1264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8008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2" name="pl142"/>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3" name="pl143"/>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3039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85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0673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422266" y="5840557"/>
              <a:ext cx="3730534" cy="124062"/>
            </a:xfrm>
            <a:prstGeom prst="rect">
              <a:avLst/>
            </a:prstGeom>
            <a:solidFill>
              <a:srgbClr val="E2231A">
                <a:alpha val="90196"/>
              </a:srgbClr>
            </a:solidFill>
          </p:spPr>
          <p:txBody>
            <a:bodyPr/>
            <a:lstStyle/>
            <a:p/>
          </p:txBody>
        </p:sp>
        <p:sp>
          <p:nvSpPr>
            <p:cNvPr id="148" name="rc148"/>
            <p:cNvSpPr/>
            <p:nvPr/>
          </p:nvSpPr>
          <p:spPr>
            <a:xfrm>
              <a:off x="1422266" y="5685479"/>
              <a:ext cx="3806723" cy="124062"/>
            </a:xfrm>
            <a:prstGeom prst="rect">
              <a:avLst/>
            </a:prstGeom>
            <a:solidFill>
              <a:srgbClr val="E2231A">
                <a:alpha val="90196"/>
              </a:srgbClr>
            </a:solidFill>
          </p:spPr>
          <p:txBody>
            <a:bodyPr/>
            <a:lstStyle/>
            <a:p/>
          </p:txBody>
        </p:sp>
        <p:sp>
          <p:nvSpPr>
            <p:cNvPr id="149" name="rc149"/>
            <p:cNvSpPr/>
            <p:nvPr/>
          </p:nvSpPr>
          <p:spPr>
            <a:xfrm>
              <a:off x="1422266" y="5530401"/>
              <a:ext cx="3668495" cy="124062"/>
            </a:xfrm>
            <a:prstGeom prst="rect">
              <a:avLst/>
            </a:prstGeom>
            <a:solidFill>
              <a:srgbClr val="E2231A">
                <a:alpha val="90196"/>
              </a:srgbClr>
            </a:solidFill>
          </p:spPr>
          <p:txBody>
            <a:bodyPr/>
            <a:lstStyle/>
            <a:p/>
          </p:txBody>
        </p:sp>
        <p:sp>
          <p:nvSpPr>
            <p:cNvPr id="150" name="rc150"/>
            <p:cNvSpPr/>
            <p:nvPr/>
          </p:nvSpPr>
          <p:spPr>
            <a:xfrm>
              <a:off x="5152800" y="5840557"/>
              <a:ext cx="3052939" cy="124062"/>
            </a:xfrm>
            <a:prstGeom prst="rect">
              <a:avLst/>
            </a:prstGeom>
            <a:solidFill>
              <a:srgbClr val="B3B3B3">
                <a:alpha val="90196"/>
              </a:srgbClr>
            </a:solidFill>
          </p:spPr>
          <p:txBody>
            <a:bodyPr/>
            <a:lstStyle/>
            <a:p/>
          </p:txBody>
        </p:sp>
        <p:sp>
          <p:nvSpPr>
            <p:cNvPr id="151" name="rc151"/>
            <p:cNvSpPr/>
            <p:nvPr/>
          </p:nvSpPr>
          <p:spPr>
            <a:xfrm>
              <a:off x="5228990" y="5685479"/>
              <a:ext cx="269777" cy="124062"/>
            </a:xfrm>
            <a:prstGeom prst="rect">
              <a:avLst/>
            </a:prstGeom>
            <a:solidFill>
              <a:srgbClr val="B3B3B3">
                <a:alpha val="90196"/>
              </a:srgbClr>
            </a:solidFill>
          </p:spPr>
          <p:txBody>
            <a:bodyPr/>
            <a:lstStyle/>
            <a:p/>
          </p:txBody>
        </p:sp>
        <p:sp>
          <p:nvSpPr>
            <p:cNvPr id="152" name="tx152"/>
            <p:cNvSpPr/>
            <p:nvPr/>
          </p:nvSpPr>
          <p:spPr>
            <a:xfrm>
              <a:off x="835042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360.5</a:t>
              </a:r>
            </a:p>
          </p:txBody>
        </p:sp>
        <p:sp>
          <p:nvSpPr>
            <p:cNvPr id="153" name="tx153"/>
            <p:cNvSpPr/>
            <p:nvPr/>
          </p:nvSpPr>
          <p:spPr>
            <a:xfrm>
              <a:off x="564344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216.6</a:t>
              </a:r>
            </a:p>
          </p:txBody>
        </p:sp>
        <p:sp>
          <p:nvSpPr>
            <p:cNvPr id="154" name="tx154"/>
            <p:cNvSpPr/>
            <p:nvPr/>
          </p:nvSpPr>
          <p:spPr>
            <a:xfrm>
              <a:off x="314285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198.3</a:t>
              </a:r>
            </a:p>
          </p:txBody>
        </p:sp>
        <p:sp>
          <p:nvSpPr>
            <p:cNvPr id="155" name="tx155"/>
            <p:cNvSpPr/>
            <p:nvPr/>
          </p:nvSpPr>
          <p:spPr>
            <a:xfrm>
              <a:off x="318094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202.3</a:t>
              </a:r>
            </a:p>
          </p:txBody>
        </p:sp>
        <p:sp>
          <p:nvSpPr>
            <p:cNvPr id="156" name="tx156"/>
            <p:cNvSpPr/>
            <p:nvPr/>
          </p:nvSpPr>
          <p:spPr>
            <a:xfrm>
              <a:off x="3160050"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57" name="tx157"/>
            <p:cNvSpPr/>
            <p:nvPr/>
          </p:nvSpPr>
          <p:spPr>
            <a:xfrm>
              <a:off x="653458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162.2</a:t>
              </a:r>
            </a:p>
          </p:txBody>
        </p:sp>
        <p:sp>
          <p:nvSpPr>
            <p:cNvPr id="158" name="tx158"/>
            <p:cNvSpPr/>
            <p:nvPr/>
          </p:nvSpPr>
          <p:spPr>
            <a:xfrm>
              <a:off x="525135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59" name="tx15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14081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4" name="tx164"/>
            <p:cNvSpPr/>
            <p:nvPr/>
          </p:nvSpPr>
          <p:spPr>
            <a:xfrm>
              <a:off x="502250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5" name="tx165"/>
            <p:cNvSpPr/>
            <p:nvPr/>
          </p:nvSpPr>
          <p:spPr>
            <a:xfrm>
              <a:off x="6904189"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6" name="tx16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82%. This is greater than in 2019, where coverage was 79%.
195,000 children missed their routine first dose of measles vaccine.
MCV2 is typically administered to children between 18 months and five years old. MCV2 coverage increased to 80%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81% in 2025 - below the 95% level needed to prevent outbreaks and, leaving 195,000 children without any protection against measles. MCV2 coverage increased to from 77% in 2024 to 80% in 2025 -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1049824"/>
            </a:xfrm>
            <a:custGeom>
              <a:avLst/>
              <a:pathLst>
                <a:path w="3397293" h="1049824">
                  <a:moveTo>
                    <a:pt x="0" y="1049824"/>
                  </a:moveTo>
                  <a:lnTo>
                    <a:pt x="135891" y="1006082"/>
                  </a:lnTo>
                  <a:lnTo>
                    <a:pt x="271783" y="962339"/>
                  </a:lnTo>
                  <a:lnTo>
                    <a:pt x="407675" y="918596"/>
                  </a:lnTo>
                  <a:lnTo>
                    <a:pt x="543566" y="874853"/>
                  </a:lnTo>
                  <a:lnTo>
                    <a:pt x="679458" y="831111"/>
                  </a:lnTo>
                  <a:lnTo>
                    <a:pt x="815350" y="699883"/>
                  </a:lnTo>
                  <a:lnTo>
                    <a:pt x="951242" y="546783"/>
                  </a:lnTo>
                  <a:lnTo>
                    <a:pt x="1087133" y="415555"/>
                  </a:lnTo>
                  <a:lnTo>
                    <a:pt x="1223025" y="349941"/>
                  </a:lnTo>
                  <a:lnTo>
                    <a:pt x="1358917" y="393684"/>
                  </a:lnTo>
                  <a:lnTo>
                    <a:pt x="1494809" y="349941"/>
                  </a:lnTo>
                  <a:lnTo>
                    <a:pt x="1630700" y="218713"/>
                  </a:lnTo>
                  <a:lnTo>
                    <a:pt x="1766592" y="109356"/>
                  </a:lnTo>
                  <a:lnTo>
                    <a:pt x="1902484" y="109356"/>
                  </a:lnTo>
                  <a:lnTo>
                    <a:pt x="2038375" y="0"/>
                  </a:lnTo>
                  <a:lnTo>
                    <a:pt x="2174267" y="196842"/>
                  </a:lnTo>
                  <a:lnTo>
                    <a:pt x="2310159" y="65614"/>
                  </a:lnTo>
                  <a:lnTo>
                    <a:pt x="2446051" y="174970"/>
                  </a:lnTo>
                  <a:lnTo>
                    <a:pt x="2581942" y="131228"/>
                  </a:lnTo>
                  <a:lnTo>
                    <a:pt x="2717834" y="131228"/>
                  </a:lnTo>
                  <a:lnTo>
                    <a:pt x="2853726" y="109356"/>
                  </a:lnTo>
                  <a:lnTo>
                    <a:pt x="2989618" y="437426"/>
                  </a:lnTo>
                  <a:lnTo>
                    <a:pt x="3125509" y="109356"/>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1049824"/>
            </a:xfrm>
            <a:custGeom>
              <a:avLst/>
              <a:pathLst>
                <a:path w="3397293" h="1049824">
                  <a:moveTo>
                    <a:pt x="0" y="1049824"/>
                  </a:moveTo>
                  <a:lnTo>
                    <a:pt x="135891" y="1006082"/>
                  </a:lnTo>
                  <a:lnTo>
                    <a:pt x="271783" y="962339"/>
                  </a:lnTo>
                  <a:lnTo>
                    <a:pt x="407675" y="918596"/>
                  </a:lnTo>
                  <a:lnTo>
                    <a:pt x="543566" y="874853"/>
                  </a:lnTo>
                  <a:lnTo>
                    <a:pt x="679458" y="831111"/>
                  </a:lnTo>
                  <a:lnTo>
                    <a:pt x="815350" y="699883"/>
                  </a:lnTo>
                  <a:lnTo>
                    <a:pt x="951242" y="546783"/>
                  </a:lnTo>
                  <a:lnTo>
                    <a:pt x="1087133" y="415555"/>
                  </a:lnTo>
                  <a:lnTo>
                    <a:pt x="1223025" y="349941"/>
                  </a:lnTo>
                  <a:lnTo>
                    <a:pt x="1358917" y="393684"/>
                  </a:lnTo>
                  <a:lnTo>
                    <a:pt x="1494809" y="349941"/>
                  </a:lnTo>
                  <a:lnTo>
                    <a:pt x="1630700" y="218713"/>
                  </a:lnTo>
                  <a:lnTo>
                    <a:pt x="1766592" y="109356"/>
                  </a:lnTo>
                  <a:lnTo>
                    <a:pt x="1902484" y="109356"/>
                  </a:lnTo>
                  <a:lnTo>
                    <a:pt x="2038375" y="0"/>
                  </a:lnTo>
                  <a:lnTo>
                    <a:pt x="2174267" y="196842"/>
                  </a:lnTo>
                  <a:lnTo>
                    <a:pt x="2310159" y="65614"/>
                  </a:lnTo>
                  <a:lnTo>
                    <a:pt x="2446051" y="174970"/>
                  </a:lnTo>
                  <a:lnTo>
                    <a:pt x="2581942" y="131228"/>
                  </a:lnTo>
                  <a:lnTo>
                    <a:pt x="2717834" y="131228"/>
                  </a:lnTo>
                  <a:lnTo>
                    <a:pt x="2853726" y="109356"/>
                  </a:lnTo>
                  <a:lnTo>
                    <a:pt x="2989618" y="437426"/>
                  </a:lnTo>
                  <a:lnTo>
                    <a:pt x="3125509" y="109356"/>
                  </a:lnTo>
                  <a:lnTo>
                    <a:pt x="3261401" y="87485"/>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1049824"/>
            </a:xfrm>
            <a:custGeom>
              <a:avLst/>
              <a:pathLst>
                <a:path w="3397293" h="1049824">
                  <a:moveTo>
                    <a:pt x="0" y="1049824"/>
                  </a:moveTo>
                  <a:lnTo>
                    <a:pt x="135891" y="1006082"/>
                  </a:lnTo>
                  <a:lnTo>
                    <a:pt x="271783" y="962339"/>
                  </a:lnTo>
                  <a:lnTo>
                    <a:pt x="407675" y="918596"/>
                  </a:lnTo>
                  <a:lnTo>
                    <a:pt x="543566" y="874853"/>
                  </a:lnTo>
                  <a:lnTo>
                    <a:pt x="679458" y="831111"/>
                  </a:lnTo>
                  <a:lnTo>
                    <a:pt x="815350" y="699883"/>
                  </a:lnTo>
                  <a:lnTo>
                    <a:pt x="951242" y="546783"/>
                  </a:lnTo>
                  <a:lnTo>
                    <a:pt x="1087133" y="415555"/>
                  </a:lnTo>
                  <a:lnTo>
                    <a:pt x="1223025" y="349941"/>
                  </a:lnTo>
                  <a:lnTo>
                    <a:pt x="1358917" y="393684"/>
                  </a:lnTo>
                  <a:lnTo>
                    <a:pt x="1494809" y="349941"/>
                  </a:lnTo>
                  <a:lnTo>
                    <a:pt x="1630700" y="218713"/>
                  </a:lnTo>
                  <a:lnTo>
                    <a:pt x="1766592" y="109356"/>
                  </a:lnTo>
                  <a:lnTo>
                    <a:pt x="1902484" y="109356"/>
                  </a:lnTo>
                  <a:lnTo>
                    <a:pt x="2038375" y="0"/>
                  </a:lnTo>
                  <a:lnTo>
                    <a:pt x="2174267" y="196842"/>
                  </a:lnTo>
                  <a:lnTo>
                    <a:pt x="2310159" y="65614"/>
                  </a:lnTo>
                  <a:lnTo>
                    <a:pt x="2446051" y="174970"/>
                  </a:lnTo>
                  <a:lnTo>
                    <a:pt x="2581942" y="131228"/>
                  </a:lnTo>
                  <a:lnTo>
                    <a:pt x="2717834" y="131228"/>
                  </a:lnTo>
                  <a:lnTo>
                    <a:pt x="2853726" y="109356"/>
                  </a:lnTo>
                  <a:lnTo>
                    <a:pt x="2989618" y="437426"/>
                  </a:lnTo>
                  <a:lnTo>
                    <a:pt x="3125509" y="109356"/>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2083" y="1403693"/>
              <a:ext cx="23550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Niger, 2000-2025</a:t>
              </a:r>
            </a:p>
          </p:txBody>
        </p:sp>
        <p:sp>
          <p:nvSpPr>
            <p:cNvPr id="63" name="pl63"/>
            <p:cNvSpPr/>
            <p:nvPr/>
          </p:nvSpPr>
          <p:spPr>
            <a:xfrm>
              <a:off x="5267799" y="35845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26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00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80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8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967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59150"/>
              <a:ext cx="3397293" cy="1900544"/>
            </a:xfrm>
            <a:custGeom>
              <a:avLst/>
              <a:pathLst>
                <a:path w="3397293" h="1900544">
                  <a:moveTo>
                    <a:pt x="0" y="1900544"/>
                  </a:moveTo>
                  <a:lnTo>
                    <a:pt x="135891" y="1821355"/>
                  </a:lnTo>
                  <a:lnTo>
                    <a:pt x="271783" y="1742166"/>
                  </a:lnTo>
                  <a:lnTo>
                    <a:pt x="407675" y="1662976"/>
                  </a:lnTo>
                  <a:lnTo>
                    <a:pt x="543566" y="1583787"/>
                  </a:lnTo>
                  <a:lnTo>
                    <a:pt x="679458" y="1504598"/>
                  </a:lnTo>
                  <a:lnTo>
                    <a:pt x="815350" y="1267029"/>
                  </a:lnTo>
                  <a:lnTo>
                    <a:pt x="951242" y="989867"/>
                  </a:lnTo>
                  <a:lnTo>
                    <a:pt x="1087133" y="752299"/>
                  </a:lnTo>
                  <a:lnTo>
                    <a:pt x="1223025" y="633514"/>
                  </a:lnTo>
                  <a:lnTo>
                    <a:pt x="1358917" y="712704"/>
                  </a:lnTo>
                  <a:lnTo>
                    <a:pt x="1494809" y="633514"/>
                  </a:lnTo>
                  <a:lnTo>
                    <a:pt x="1630700" y="395946"/>
                  </a:lnTo>
                  <a:lnTo>
                    <a:pt x="1766592" y="197973"/>
                  </a:lnTo>
                  <a:lnTo>
                    <a:pt x="1902484" y="197973"/>
                  </a:lnTo>
                  <a:lnTo>
                    <a:pt x="2038375" y="0"/>
                  </a:lnTo>
                  <a:lnTo>
                    <a:pt x="2174267" y="356352"/>
                  </a:lnTo>
                  <a:lnTo>
                    <a:pt x="2310159" y="118784"/>
                  </a:lnTo>
                  <a:lnTo>
                    <a:pt x="2446051" y="316757"/>
                  </a:lnTo>
                  <a:lnTo>
                    <a:pt x="2581942" y="237568"/>
                  </a:lnTo>
                  <a:lnTo>
                    <a:pt x="2717834" y="237568"/>
                  </a:lnTo>
                  <a:lnTo>
                    <a:pt x="2853726" y="197973"/>
                  </a:lnTo>
                  <a:lnTo>
                    <a:pt x="2989618" y="791893"/>
                  </a:lnTo>
                  <a:lnTo>
                    <a:pt x="3125509" y="197973"/>
                  </a:lnTo>
                  <a:lnTo>
                    <a:pt x="3261401" y="158378"/>
                  </a:lnTo>
                  <a:lnTo>
                    <a:pt x="3397293" y="118784"/>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96718"/>
              <a:ext cx="3397293" cy="593920"/>
            </a:xfrm>
            <a:custGeom>
              <a:avLst/>
              <a:pathLst>
                <a:path w="3397293" h="593920">
                  <a:moveTo>
                    <a:pt x="0" y="593920"/>
                  </a:moveTo>
                  <a:lnTo>
                    <a:pt x="135891" y="554325"/>
                  </a:lnTo>
                  <a:lnTo>
                    <a:pt x="271783" y="554325"/>
                  </a:lnTo>
                  <a:lnTo>
                    <a:pt x="407675" y="514730"/>
                  </a:lnTo>
                  <a:lnTo>
                    <a:pt x="543566" y="435541"/>
                  </a:lnTo>
                  <a:lnTo>
                    <a:pt x="679458" y="356352"/>
                  </a:lnTo>
                  <a:lnTo>
                    <a:pt x="815350" y="277162"/>
                  </a:lnTo>
                  <a:lnTo>
                    <a:pt x="951242" y="277162"/>
                  </a:lnTo>
                  <a:lnTo>
                    <a:pt x="1087133" y="197973"/>
                  </a:lnTo>
                  <a:lnTo>
                    <a:pt x="1223025" y="118784"/>
                  </a:lnTo>
                  <a:lnTo>
                    <a:pt x="1358917" y="79189"/>
                  </a:lnTo>
                  <a:lnTo>
                    <a:pt x="1494809" y="79189"/>
                  </a:lnTo>
                  <a:lnTo>
                    <a:pt x="1630700" y="79189"/>
                  </a:lnTo>
                  <a:lnTo>
                    <a:pt x="1766592" y="79189"/>
                  </a:lnTo>
                  <a:lnTo>
                    <a:pt x="1902484" y="79189"/>
                  </a:lnTo>
                  <a:lnTo>
                    <a:pt x="2038375" y="79189"/>
                  </a:lnTo>
                  <a:lnTo>
                    <a:pt x="2174267" y="39594"/>
                  </a:lnTo>
                  <a:lnTo>
                    <a:pt x="2310159" y="39594"/>
                  </a:lnTo>
                  <a:lnTo>
                    <a:pt x="2446051" y="0"/>
                  </a:lnTo>
                  <a:lnTo>
                    <a:pt x="2581942" y="0"/>
                  </a:lnTo>
                  <a:lnTo>
                    <a:pt x="2717834" y="118784"/>
                  </a:lnTo>
                  <a:lnTo>
                    <a:pt x="2853726" y="197973"/>
                  </a:lnTo>
                  <a:lnTo>
                    <a:pt x="2989618" y="118784"/>
                  </a:lnTo>
                  <a:lnTo>
                    <a:pt x="3125509" y="118784"/>
                  </a:lnTo>
                  <a:lnTo>
                    <a:pt x="3261401" y="79189"/>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77934"/>
              <a:ext cx="3397293" cy="1069056"/>
            </a:xfrm>
            <a:custGeom>
              <a:avLst/>
              <a:pathLst>
                <a:path w="3397293" h="1069056">
                  <a:moveTo>
                    <a:pt x="0" y="1069056"/>
                  </a:moveTo>
                  <a:lnTo>
                    <a:pt x="135891" y="989867"/>
                  </a:lnTo>
                  <a:lnTo>
                    <a:pt x="271783" y="950272"/>
                  </a:lnTo>
                  <a:lnTo>
                    <a:pt x="407675" y="791893"/>
                  </a:lnTo>
                  <a:lnTo>
                    <a:pt x="543566" y="633514"/>
                  </a:lnTo>
                  <a:lnTo>
                    <a:pt x="679458" y="475136"/>
                  </a:lnTo>
                  <a:lnTo>
                    <a:pt x="815350" y="395946"/>
                  </a:lnTo>
                  <a:lnTo>
                    <a:pt x="951242" y="395946"/>
                  </a:lnTo>
                  <a:lnTo>
                    <a:pt x="1087133" y="237568"/>
                  </a:lnTo>
                  <a:lnTo>
                    <a:pt x="1223025" y="0"/>
                  </a:lnTo>
                  <a:lnTo>
                    <a:pt x="1358917" y="118784"/>
                  </a:lnTo>
                  <a:lnTo>
                    <a:pt x="1494809" y="237568"/>
                  </a:lnTo>
                  <a:lnTo>
                    <a:pt x="1630700" y="277162"/>
                  </a:lnTo>
                  <a:lnTo>
                    <a:pt x="1766592" y="277162"/>
                  </a:lnTo>
                  <a:lnTo>
                    <a:pt x="1902484" y="316757"/>
                  </a:lnTo>
                  <a:lnTo>
                    <a:pt x="2038375" y="316757"/>
                  </a:lnTo>
                  <a:lnTo>
                    <a:pt x="2174267" y="237568"/>
                  </a:lnTo>
                  <a:lnTo>
                    <a:pt x="2310159" y="158378"/>
                  </a:lnTo>
                  <a:lnTo>
                    <a:pt x="2446051" y="158378"/>
                  </a:lnTo>
                  <a:lnTo>
                    <a:pt x="2581942" y="118784"/>
                  </a:lnTo>
                  <a:lnTo>
                    <a:pt x="2717834" y="158378"/>
                  </a:lnTo>
                  <a:lnTo>
                    <a:pt x="2853726" y="316757"/>
                  </a:lnTo>
                  <a:lnTo>
                    <a:pt x="2989618" y="316757"/>
                  </a:lnTo>
                  <a:lnTo>
                    <a:pt x="3125509" y="237568"/>
                  </a:lnTo>
                  <a:lnTo>
                    <a:pt x="3261401" y="118784"/>
                  </a:lnTo>
                  <a:lnTo>
                    <a:pt x="3397293" y="158378"/>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9671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59150"/>
              <a:ext cx="3397293" cy="1900544"/>
            </a:xfrm>
            <a:custGeom>
              <a:avLst/>
              <a:pathLst>
                <a:path w="3397293" h="1900544">
                  <a:moveTo>
                    <a:pt x="0" y="1900544"/>
                  </a:moveTo>
                  <a:lnTo>
                    <a:pt x="135891" y="1821355"/>
                  </a:lnTo>
                  <a:lnTo>
                    <a:pt x="271783" y="1742166"/>
                  </a:lnTo>
                  <a:lnTo>
                    <a:pt x="407675" y="1662976"/>
                  </a:lnTo>
                  <a:lnTo>
                    <a:pt x="543566" y="1583787"/>
                  </a:lnTo>
                  <a:lnTo>
                    <a:pt x="679458" y="1504598"/>
                  </a:lnTo>
                  <a:lnTo>
                    <a:pt x="815350" y="1267029"/>
                  </a:lnTo>
                  <a:lnTo>
                    <a:pt x="951242" y="989867"/>
                  </a:lnTo>
                  <a:lnTo>
                    <a:pt x="1087133" y="752299"/>
                  </a:lnTo>
                  <a:lnTo>
                    <a:pt x="1223025" y="633514"/>
                  </a:lnTo>
                  <a:lnTo>
                    <a:pt x="1358917" y="712704"/>
                  </a:lnTo>
                  <a:lnTo>
                    <a:pt x="1494809" y="633514"/>
                  </a:lnTo>
                  <a:lnTo>
                    <a:pt x="1630700" y="395946"/>
                  </a:lnTo>
                  <a:lnTo>
                    <a:pt x="1766592" y="197973"/>
                  </a:lnTo>
                  <a:lnTo>
                    <a:pt x="1902484" y="197973"/>
                  </a:lnTo>
                  <a:lnTo>
                    <a:pt x="2038375" y="0"/>
                  </a:lnTo>
                  <a:lnTo>
                    <a:pt x="2174267" y="356352"/>
                  </a:lnTo>
                  <a:lnTo>
                    <a:pt x="2310159" y="118784"/>
                  </a:lnTo>
                  <a:lnTo>
                    <a:pt x="2446051" y="316757"/>
                  </a:lnTo>
                  <a:lnTo>
                    <a:pt x="2581942" y="237568"/>
                  </a:lnTo>
                  <a:lnTo>
                    <a:pt x="2717834" y="237568"/>
                  </a:lnTo>
                  <a:lnTo>
                    <a:pt x="2853726" y="197973"/>
                  </a:lnTo>
                  <a:lnTo>
                    <a:pt x="2989618" y="791893"/>
                  </a:lnTo>
                  <a:lnTo>
                    <a:pt x="3125509" y="197973"/>
                  </a:lnTo>
                  <a:lnTo>
                    <a:pt x="3261401" y="158378"/>
                  </a:lnTo>
                  <a:lnTo>
                    <a:pt x="3397293" y="11878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95798"/>
              <a:ext cx="0" cy="1963896"/>
            </a:xfrm>
            <a:custGeom>
              <a:avLst/>
              <a:pathLst>
                <a:path w="0" h="1963896">
                  <a:moveTo>
                    <a:pt x="0" y="196389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95798"/>
              <a:ext cx="0" cy="1567949"/>
            </a:xfrm>
            <a:custGeom>
              <a:avLst/>
              <a:pathLst>
                <a:path w="0" h="1567949">
                  <a:moveTo>
                    <a:pt x="0" y="15679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95798"/>
              <a:ext cx="0" cy="776055"/>
            </a:xfrm>
            <a:custGeom>
              <a:avLst/>
              <a:pathLst>
                <a:path w="0" h="776055">
                  <a:moveTo>
                    <a:pt x="0" y="77605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95798"/>
              <a:ext cx="0" cy="63351"/>
            </a:xfrm>
            <a:custGeom>
              <a:avLst/>
              <a:pathLst>
                <a:path w="0" h="63351">
                  <a:moveTo>
                    <a:pt x="0" y="6335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95798"/>
              <a:ext cx="0" cy="300919"/>
            </a:xfrm>
            <a:custGeom>
              <a:avLst/>
              <a:pathLst>
                <a:path w="0" h="300919">
                  <a:moveTo>
                    <a:pt x="0" y="300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95798"/>
              <a:ext cx="0" cy="221730"/>
            </a:xfrm>
            <a:custGeom>
              <a:avLst/>
              <a:pathLst>
                <a:path w="0" h="221730">
                  <a:moveTo>
                    <a:pt x="0" y="2217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95798"/>
              <a:ext cx="0" cy="182135"/>
            </a:xfrm>
            <a:custGeom>
              <a:avLst/>
              <a:pathLst>
                <a:path w="0" h="182135">
                  <a:moveTo>
                    <a:pt x="0" y="1821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59150"/>
              <a:ext cx="3397293" cy="1900544"/>
            </a:xfrm>
            <a:custGeom>
              <a:avLst/>
              <a:pathLst>
                <a:path w="3397293" h="1900544">
                  <a:moveTo>
                    <a:pt x="0" y="1900544"/>
                  </a:moveTo>
                  <a:lnTo>
                    <a:pt x="135891" y="1821355"/>
                  </a:lnTo>
                  <a:lnTo>
                    <a:pt x="271783" y="1742166"/>
                  </a:lnTo>
                  <a:lnTo>
                    <a:pt x="407675" y="1662976"/>
                  </a:lnTo>
                  <a:lnTo>
                    <a:pt x="543566" y="1583787"/>
                  </a:lnTo>
                  <a:lnTo>
                    <a:pt x="679458" y="1504598"/>
                  </a:lnTo>
                  <a:lnTo>
                    <a:pt x="815350" y="1267029"/>
                  </a:lnTo>
                  <a:lnTo>
                    <a:pt x="951242" y="989867"/>
                  </a:lnTo>
                  <a:lnTo>
                    <a:pt x="1087133" y="752299"/>
                  </a:lnTo>
                  <a:lnTo>
                    <a:pt x="1223025" y="633514"/>
                  </a:lnTo>
                  <a:lnTo>
                    <a:pt x="1358917" y="712704"/>
                  </a:lnTo>
                  <a:lnTo>
                    <a:pt x="1494809" y="633514"/>
                  </a:lnTo>
                  <a:lnTo>
                    <a:pt x="1630700" y="395946"/>
                  </a:lnTo>
                  <a:lnTo>
                    <a:pt x="1766592" y="197973"/>
                  </a:lnTo>
                  <a:lnTo>
                    <a:pt x="1902484" y="197973"/>
                  </a:lnTo>
                  <a:lnTo>
                    <a:pt x="2038375" y="0"/>
                  </a:lnTo>
                  <a:lnTo>
                    <a:pt x="2174267" y="356352"/>
                  </a:lnTo>
                  <a:lnTo>
                    <a:pt x="2310159" y="118784"/>
                  </a:lnTo>
                  <a:lnTo>
                    <a:pt x="2446051" y="316757"/>
                  </a:lnTo>
                  <a:lnTo>
                    <a:pt x="2581942" y="237568"/>
                  </a:lnTo>
                  <a:lnTo>
                    <a:pt x="2717834" y="237568"/>
                  </a:lnTo>
                  <a:lnTo>
                    <a:pt x="2853726" y="197973"/>
                  </a:lnTo>
                  <a:lnTo>
                    <a:pt x="2989618" y="791893"/>
                  </a:lnTo>
                  <a:lnTo>
                    <a:pt x="3125509" y="197973"/>
                  </a:lnTo>
                  <a:lnTo>
                    <a:pt x="3261401" y="158378"/>
                  </a:lnTo>
                  <a:lnTo>
                    <a:pt x="3397293" y="118784"/>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408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6038783" y="20394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718241" y="20408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7445895" y="20395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395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408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20394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4367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971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283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36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446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962980"/>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219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314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8410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6505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267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362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458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5553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175027"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7055706" cy="114824"/>
            </a:xfrm>
            <a:prstGeom prst="rect">
              <a:avLst/>
            </a:prstGeom>
            <a:solidFill>
              <a:srgbClr val="E2231A">
                <a:alpha val="80000"/>
              </a:srgbClr>
            </a:solidFill>
          </p:spPr>
          <p:txBody>
            <a:bodyPr/>
            <a:lstStyle/>
            <a:p/>
          </p:txBody>
        </p:sp>
        <p:sp>
          <p:nvSpPr>
            <p:cNvPr id="132" name="tx132"/>
            <p:cNvSpPr/>
            <p:nvPr/>
          </p:nvSpPr>
          <p:spPr>
            <a:xfrm>
              <a:off x="7982793"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198,000</a:t>
              </a:r>
            </a:p>
          </p:txBody>
        </p:sp>
        <p:sp>
          <p:nvSpPr>
            <p:cNvPr id="133" name="tx133"/>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4" name="tx134"/>
            <p:cNvSpPr/>
            <p:nvPr/>
          </p:nvSpPr>
          <p:spPr>
            <a:xfrm>
              <a:off x="7863471"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195,000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994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43128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24083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805037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Niger (82%) was 2 percentage points lower than the global average (84%) and 18 percentage points higher than the average across all WCAR countries (64%).
National MCV1 coverage was 3 percentage points higher than in 2019 (79%).
This equates to 195,000 unvaccinated children in 2025 compared to 198,000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MCV1 coverage was 82% - this is 3 percentage points higher than in 2019 and 2 percentage points lower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Niger ranked number 15 out of 24 countries for lowest MCV1 coverage (based on tied ranks).
Niger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2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6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133266"/>
              <a:ext cx="239888" cy="174755"/>
            </a:xfrm>
            <a:prstGeom prst="rect">
              <a:avLst/>
            </a:prstGeom>
            <a:solidFill>
              <a:srgbClr val="80BD41">
                <a:alpha val="100000"/>
              </a:srgbClr>
            </a:solidFill>
          </p:spPr>
          <p:txBody>
            <a:bodyPr/>
            <a:lstStyle/>
            <a:p/>
          </p:txBody>
        </p:sp>
        <p:sp>
          <p:nvSpPr>
            <p:cNvPr id="23" name="rc23"/>
            <p:cNvSpPr/>
            <p:nvPr/>
          </p:nvSpPr>
          <p:spPr>
            <a:xfrm>
              <a:off x="1296273" y="3835709"/>
              <a:ext cx="239888" cy="297556"/>
            </a:xfrm>
            <a:prstGeom prst="rect">
              <a:avLst/>
            </a:prstGeom>
            <a:solidFill>
              <a:srgbClr val="E2231A">
                <a:alpha val="100000"/>
              </a:srgbClr>
            </a:solidFill>
          </p:spPr>
          <p:txBody>
            <a:bodyPr/>
            <a:lstStyle/>
            <a:p/>
          </p:txBody>
        </p:sp>
        <p:sp>
          <p:nvSpPr>
            <p:cNvPr id="24" name="rc24"/>
            <p:cNvSpPr/>
            <p:nvPr/>
          </p:nvSpPr>
          <p:spPr>
            <a:xfrm>
              <a:off x="1562816" y="4118182"/>
              <a:ext cx="239888" cy="189838"/>
            </a:xfrm>
            <a:prstGeom prst="rect">
              <a:avLst/>
            </a:prstGeom>
            <a:solidFill>
              <a:srgbClr val="80BD41">
                <a:alpha val="100000"/>
              </a:srgbClr>
            </a:solidFill>
          </p:spPr>
          <p:txBody>
            <a:bodyPr/>
            <a:lstStyle/>
            <a:p/>
          </p:txBody>
        </p:sp>
        <p:sp>
          <p:nvSpPr>
            <p:cNvPr id="25" name="rc25"/>
            <p:cNvSpPr/>
            <p:nvPr/>
          </p:nvSpPr>
          <p:spPr>
            <a:xfrm>
              <a:off x="1562816" y="3821255"/>
              <a:ext cx="239888" cy="296927"/>
            </a:xfrm>
            <a:prstGeom prst="rect">
              <a:avLst/>
            </a:prstGeom>
            <a:solidFill>
              <a:srgbClr val="E2231A">
                <a:alpha val="100000"/>
              </a:srgbClr>
            </a:solidFill>
          </p:spPr>
          <p:txBody>
            <a:bodyPr/>
            <a:lstStyle/>
            <a:p/>
          </p:txBody>
        </p:sp>
        <p:sp>
          <p:nvSpPr>
            <p:cNvPr id="26" name="rc26"/>
            <p:cNvSpPr/>
            <p:nvPr/>
          </p:nvSpPr>
          <p:spPr>
            <a:xfrm>
              <a:off x="1829360" y="4102689"/>
              <a:ext cx="239888" cy="205331"/>
            </a:xfrm>
            <a:prstGeom prst="rect">
              <a:avLst/>
            </a:prstGeom>
            <a:solidFill>
              <a:srgbClr val="80BD41">
                <a:alpha val="100000"/>
              </a:srgbClr>
            </a:solidFill>
          </p:spPr>
          <p:txBody>
            <a:bodyPr/>
            <a:lstStyle/>
            <a:p/>
          </p:txBody>
        </p:sp>
        <p:sp>
          <p:nvSpPr>
            <p:cNvPr id="27" name="rc27"/>
            <p:cNvSpPr/>
            <p:nvPr/>
          </p:nvSpPr>
          <p:spPr>
            <a:xfrm>
              <a:off x="1829360" y="3807212"/>
              <a:ext cx="239888" cy="295477"/>
            </a:xfrm>
            <a:prstGeom prst="rect">
              <a:avLst/>
            </a:prstGeom>
            <a:solidFill>
              <a:srgbClr val="E2231A">
                <a:alpha val="100000"/>
              </a:srgbClr>
            </a:solidFill>
          </p:spPr>
          <p:txBody>
            <a:bodyPr/>
            <a:lstStyle/>
            <a:p/>
          </p:txBody>
        </p:sp>
        <p:sp>
          <p:nvSpPr>
            <p:cNvPr id="28" name="rc28"/>
            <p:cNvSpPr/>
            <p:nvPr/>
          </p:nvSpPr>
          <p:spPr>
            <a:xfrm>
              <a:off x="2095903" y="4086248"/>
              <a:ext cx="239888" cy="221773"/>
            </a:xfrm>
            <a:prstGeom prst="rect">
              <a:avLst/>
            </a:prstGeom>
            <a:solidFill>
              <a:srgbClr val="80BD41">
                <a:alpha val="100000"/>
              </a:srgbClr>
            </a:solidFill>
          </p:spPr>
          <p:txBody>
            <a:bodyPr/>
            <a:lstStyle/>
            <a:p/>
          </p:txBody>
        </p:sp>
        <p:sp>
          <p:nvSpPr>
            <p:cNvPr id="29" name="rc29"/>
            <p:cNvSpPr/>
            <p:nvPr/>
          </p:nvSpPr>
          <p:spPr>
            <a:xfrm>
              <a:off x="2095903" y="3792269"/>
              <a:ext cx="239888" cy="293978"/>
            </a:xfrm>
            <a:prstGeom prst="rect">
              <a:avLst/>
            </a:prstGeom>
            <a:solidFill>
              <a:srgbClr val="E2231A">
                <a:alpha val="100000"/>
              </a:srgbClr>
            </a:solidFill>
          </p:spPr>
          <p:txBody>
            <a:bodyPr/>
            <a:lstStyle/>
            <a:p/>
          </p:txBody>
        </p:sp>
        <p:sp>
          <p:nvSpPr>
            <p:cNvPr id="30" name="rc30"/>
            <p:cNvSpPr/>
            <p:nvPr/>
          </p:nvSpPr>
          <p:spPr>
            <a:xfrm>
              <a:off x="2362446" y="4068909"/>
              <a:ext cx="239888" cy="239112"/>
            </a:xfrm>
            <a:prstGeom prst="rect">
              <a:avLst/>
            </a:prstGeom>
            <a:solidFill>
              <a:srgbClr val="80BD41">
                <a:alpha val="100000"/>
              </a:srgbClr>
            </a:solidFill>
          </p:spPr>
          <p:txBody>
            <a:bodyPr/>
            <a:lstStyle/>
            <a:p/>
          </p:txBody>
        </p:sp>
        <p:sp>
          <p:nvSpPr>
            <p:cNvPr id="31" name="rc31"/>
            <p:cNvSpPr/>
            <p:nvPr/>
          </p:nvSpPr>
          <p:spPr>
            <a:xfrm>
              <a:off x="2362446" y="3776660"/>
              <a:ext cx="239888" cy="292248"/>
            </a:xfrm>
            <a:prstGeom prst="rect">
              <a:avLst/>
            </a:prstGeom>
            <a:solidFill>
              <a:srgbClr val="E2231A">
                <a:alpha val="100000"/>
              </a:srgbClr>
            </a:solidFill>
          </p:spPr>
          <p:txBody>
            <a:bodyPr/>
            <a:lstStyle/>
            <a:p/>
          </p:txBody>
        </p:sp>
        <p:sp>
          <p:nvSpPr>
            <p:cNvPr id="32" name="rc32"/>
            <p:cNvSpPr/>
            <p:nvPr/>
          </p:nvSpPr>
          <p:spPr>
            <a:xfrm>
              <a:off x="2628989" y="4050425"/>
              <a:ext cx="239888" cy="257596"/>
            </a:xfrm>
            <a:prstGeom prst="rect">
              <a:avLst/>
            </a:prstGeom>
            <a:solidFill>
              <a:srgbClr val="80BD41">
                <a:alpha val="100000"/>
              </a:srgbClr>
            </a:solidFill>
          </p:spPr>
          <p:txBody>
            <a:bodyPr/>
            <a:lstStyle/>
            <a:p/>
          </p:txBody>
        </p:sp>
        <p:sp>
          <p:nvSpPr>
            <p:cNvPr id="33" name="rc33"/>
            <p:cNvSpPr/>
            <p:nvPr/>
          </p:nvSpPr>
          <p:spPr>
            <a:xfrm>
              <a:off x="2628989" y="3759944"/>
              <a:ext cx="239888" cy="290480"/>
            </a:xfrm>
            <a:prstGeom prst="rect">
              <a:avLst/>
            </a:prstGeom>
            <a:solidFill>
              <a:srgbClr val="E2231A">
                <a:alpha val="100000"/>
              </a:srgbClr>
            </a:solidFill>
          </p:spPr>
          <p:txBody>
            <a:bodyPr/>
            <a:lstStyle/>
            <a:p/>
          </p:txBody>
        </p:sp>
        <p:sp>
          <p:nvSpPr>
            <p:cNvPr id="34" name="rc34"/>
            <p:cNvSpPr/>
            <p:nvPr/>
          </p:nvSpPr>
          <p:spPr>
            <a:xfrm>
              <a:off x="2895532" y="4008880"/>
              <a:ext cx="239888" cy="299140"/>
            </a:xfrm>
            <a:prstGeom prst="rect">
              <a:avLst/>
            </a:prstGeom>
            <a:solidFill>
              <a:srgbClr val="80BD41">
                <a:alpha val="100000"/>
              </a:srgbClr>
            </a:solidFill>
          </p:spPr>
          <p:txBody>
            <a:bodyPr/>
            <a:lstStyle/>
            <a:p/>
          </p:txBody>
        </p:sp>
        <p:sp>
          <p:nvSpPr>
            <p:cNvPr id="35" name="rc35"/>
            <p:cNvSpPr/>
            <p:nvPr/>
          </p:nvSpPr>
          <p:spPr>
            <a:xfrm>
              <a:off x="2895532" y="3743604"/>
              <a:ext cx="239888" cy="265276"/>
            </a:xfrm>
            <a:prstGeom prst="rect">
              <a:avLst/>
            </a:prstGeom>
            <a:solidFill>
              <a:srgbClr val="E2231A">
                <a:alpha val="100000"/>
              </a:srgbClr>
            </a:solidFill>
          </p:spPr>
          <p:txBody>
            <a:bodyPr/>
            <a:lstStyle/>
            <a:p/>
          </p:txBody>
        </p:sp>
        <p:sp>
          <p:nvSpPr>
            <p:cNvPr id="36" name="rc36"/>
            <p:cNvSpPr/>
            <p:nvPr/>
          </p:nvSpPr>
          <p:spPr>
            <a:xfrm>
              <a:off x="3162075" y="3958710"/>
              <a:ext cx="239888" cy="349311"/>
            </a:xfrm>
            <a:prstGeom prst="rect">
              <a:avLst/>
            </a:prstGeom>
            <a:solidFill>
              <a:srgbClr val="80BD41">
                <a:alpha val="100000"/>
              </a:srgbClr>
            </a:solidFill>
          </p:spPr>
          <p:txBody>
            <a:bodyPr/>
            <a:lstStyle/>
            <a:p/>
          </p:txBody>
        </p:sp>
        <p:sp>
          <p:nvSpPr>
            <p:cNvPr id="37" name="rc37"/>
            <p:cNvSpPr/>
            <p:nvPr/>
          </p:nvSpPr>
          <p:spPr>
            <a:xfrm>
              <a:off x="3162075" y="3725836"/>
              <a:ext cx="239888" cy="232874"/>
            </a:xfrm>
            <a:prstGeom prst="rect">
              <a:avLst/>
            </a:prstGeom>
            <a:solidFill>
              <a:srgbClr val="E2231A">
                <a:alpha val="100000"/>
              </a:srgbClr>
            </a:solidFill>
          </p:spPr>
          <p:txBody>
            <a:bodyPr/>
            <a:lstStyle/>
            <a:p/>
          </p:txBody>
        </p:sp>
        <p:sp>
          <p:nvSpPr>
            <p:cNvPr id="38" name="rc38"/>
            <p:cNvSpPr/>
            <p:nvPr/>
          </p:nvSpPr>
          <p:spPr>
            <a:xfrm>
              <a:off x="3428618" y="3912081"/>
              <a:ext cx="239888" cy="395939"/>
            </a:xfrm>
            <a:prstGeom prst="rect">
              <a:avLst/>
            </a:prstGeom>
            <a:solidFill>
              <a:srgbClr val="80BD41">
                <a:alpha val="100000"/>
              </a:srgbClr>
            </a:solidFill>
          </p:spPr>
          <p:txBody>
            <a:bodyPr/>
            <a:lstStyle/>
            <a:p/>
          </p:txBody>
        </p:sp>
        <p:sp>
          <p:nvSpPr>
            <p:cNvPr id="39" name="rc39"/>
            <p:cNvSpPr/>
            <p:nvPr/>
          </p:nvSpPr>
          <p:spPr>
            <a:xfrm>
              <a:off x="3428618" y="3708112"/>
              <a:ext cx="239888" cy="203969"/>
            </a:xfrm>
            <a:prstGeom prst="rect">
              <a:avLst/>
            </a:prstGeom>
            <a:solidFill>
              <a:srgbClr val="E2231A">
                <a:alpha val="100000"/>
              </a:srgbClr>
            </a:solidFill>
          </p:spPr>
          <p:txBody>
            <a:bodyPr/>
            <a:lstStyle/>
            <a:p/>
          </p:txBody>
        </p:sp>
        <p:sp>
          <p:nvSpPr>
            <p:cNvPr id="40" name="rc40"/>
            <p:cNvSpPr/>
            <p:nvPr/>
          </p:nvSpPr>
          <p:spPr>
            <a:xfrm>
              <a:off x="3695161" y="3881089"/>
              <a:ext cx="239888" cy="426932"/>
            </a:xfrm>
            <a:prstGeom prst="rect">
              <a:avLst/>
            </a:prstGeom>
            <a:solidFill>
              <a:srgbClr val="80BD41">
                <a:alpha val="100000"/>
              </a:srgbClr>
            </a:solidFill>
          </p:spPr>
          <p:txBody>
            <a:bodyPr/>
            <a:lstStyle/>
            <a:p/>
          </p:txBody>
        </p:sp>
        <p:sp>
          <p:nvSpPr>
            <p:cNvPr id="41" name="rc41"/>
            <p:cNvSpPr/>
            <p:nvPr/>
          </p:nvSpPr>
          <p:spPr>
            <a:xfrm>
              <a:off x="3695161" y="3689279"/>
              <a:ext cx="239888" cy="191810"/>
            </a:xfrm>
            <a:prstGeom prst="rect">
              <a:avLst/>
            </a:prstGeom>
            <a:solidFill>
              <a:srgbClr val="E2231A">
                <a:alpha val="100000"/>
              </a:srgbClr>
            </a:solidFill>
          </p:spPr>
          <p:txBody>
            <a:bodyPr/>
            <a:lstStyle/>
            <a:p/>
          </p:txBody>
        </p:sp>
        <p:sp>
          <p:nvSpPr>
            <p:cNvPr id="42" name="rc42"/>
            <p:cNvSpPr/>
            <p:nvPr/>
          </p:nvSpPr>
          <p:spPr>
            <a:xfrm>
              <a:off x="3961705" y="3881165"/>
              <a:ext cx="239888" cy="426856"/>
            </a:xfrm>
            <a:prstGeom prst="rect">
              <a:avLst/>
            </a:prstGeom>
            <a:solidFill>
              <a:srgbClr val="80BD41">
                <a:alpha val="100000"/>
              </a:srgbClr>
            </a:solidFill>
          </p:spPr>
          <p:txBody>
            <a:bodyPr/>
            <a:lstStyle/>
            <a:p/>
          </p:txBody>
        </p:sp>
        <p:sp>
          <p:nvSpPr>
            <p:cNvPr id="43" name="rc43"/>
            <p:cNvSpPr/>
            <p:nvPr/>
          </p:nvSpPr>
          <p:spPr>
            <a:xfrm>
              <a:off x="3961705" y="3670922"/>
              <a:ext cx="239888" cy="210242"/>
            </a:xfrm>
            <a:prstGeom prst="rect">
              <a:avLst/>
            </a:prstGeom>
            <a:solidFill>
              <a:srgbClr val="E2231A">
                <a:alpha val="100000"/>
              </a:srgbClr>
            </a:solidFill>
          </p:spPr>
          <p:txBody>
            <a:bodyPr/>
            <a:lstStyle/>
            <a:p/>
          </p:txBody>
        </p:sp>
        <p:sp>
          <p:nvSpPr>
            <p:cNvPr id="44" name="rc44"/>
            <p:cNvSpPr/>
            <p:nvPr/>
          </p:nvSpPr>
          <p:spPr>
            <a:xfrm>
              <a:off x="4228248" y="3856289"/>
              <a:ext cx="239888" cy="451732"/>
            </a:xfrm>
            <a:prstGeom prst="rect">
              <a:avLst/>
            </a:prstGeom>
            <a:solidFill>
              <a:srgbClr val="80BD41">
                <a:alpha val="100000"/>
              </a:srgbClr>
            </a:solidFill>
          </p:spPr>
          <p:txBody>
            <a:bodyPr/>
            <a:lstStyle/>
            <a:p/>
          </p:txBody>
        </p:sp>
        <p:sp>
          <p:nvSpPr>
            <p:cNvPr id="45" name="rc45"/>
            <p:cNvSpPr/>
            <p:nvPr/>
          </p:nvSpPr>
          <p:spPr>
            <a:xfrm>
              <a:off x="4228248" y="3653336"/>
              <a:ext cx="239888" cy="202952"/>
            </a:xfrm>
            <a:prstGeom prst="rect">
              <a:avLst/>
            </a:prstGeom>
            <a:solidFill>
              <a:srgbClr val="E2231A">
                <a:alpha val="100000"/>
              </a:srgbClr>
            </a:solidFill>
          </p:spPr>
          <p:txBody>
            <a:bodyPr/>
            <a:lstStyle/>
            <a:p/>
          </p:txBody>
        </p:sp>
        <p:sp>
          <p:nvSpPr>
            <p:cNvPr id="46" name="rc46"/>
            <p:cNvSpPr/>
            <p:nvPr/>
          </p:nvSpPr>
          <p:spPr>
            <a:xfrm>
              <a:off x="4494791" y="3804137"/>
              <a:ext cx="239888" cy="503883"/>
            </a:xfrm>
            <a:prstGeom prst="rect">
              <a:avLst/>
            </a:prstGeom>
            <a:solidFill>
              <a:srgbClr val="80BD41">
                <a:alpha val="100000"/>
              </a:srgbClr>
            </a:solidFill>
          </p:spPr>
          <p:txBody>
            <a:bodyPr/>
            <a:lstStyle/>
            <a:p/>
          </p:txBody>
        </p:sp>
        <p:sp>
          <p:nvSpPr>
            <p:cNvPr id="47" name="rc47"/>
            <p:cNvSpPr/>
            <p:nvPr/>
          </p:nvSpPr>
          <p:spPr>
            <a:xfrm>
              <a:off x="4494791" y="3636176"/>
              <a:ext cx="239888" cy="167961"/>
            </a:xfrm>
            <a:prstGeom prst="rect">
              <a:avLst/>
            </a:prstGeom>
            <a:solidFill>
              <a:srgbClr val="E2231A">
                <a:alpha val="100000"/>
              </a:srgbClr>
            </a:solidFill>
          </p:spPr>
          <p:txBody>
            <a:bodyPr/>
            <a:lstStyle/>
            <a:p/>
          </p:txBody>
        </p:sp>
        <p:sp>
          <p:nvSpPr>
            <p:cNvPr id="48" name="rc48"/>
            <p:cNvSpPr/>
            <p:nvPr/>
          </p:nvSpPr>
          <p:spPr>
            <a:xfrm>
              <a:off x="4761334" y="3754552"/>
              <a:ext cx="239888" cy="553468"/>
            </a:xfrm>
            <a:prstGeom prst="rect">
              <a:avLst/>
            </a:prstGeom>
            <a:solidFill>
              <a:srgbClr val="80BD41">
                <a:alpha val="100000"/>
              </a:srgbClr>
            </a:solidFill>
          </p:spPr>
          <p:txBody>
            <a:bodyPr/>
            <a:lstStyle/>
            <a:p/>
          </p:txBody>
        </p:sp>
        <p:sp>
          <p:nvSpPr>
            <p:cNvPr id="49" name="rc49"/>
            <p:cNvSpPr/>
            <p:nvPr/>
          </p:nvSpPr>
          <p:spPr>
            <a:xfrm>
              <a:off x="4761334" y="3616185"/>
              <a:ext cx="239888" cy="138367"/>
            </a:xfrm>
            <a:prstGeom prst="rect">
              <a:avLst/>
            </a:prstGeom>
            <a:solidFill>
              <a:srgbClr val="E2231A">
                <a:alpha val="100000"/>
              </a:srgbClr>
            </a:solidFill>
          </p:spPr>
          <p:txBody>
            <a:bodyPr/>
            <a:lstStyle/>
            <a:p/>
          </p:txBody>
        </p:sp>
        <p:sp>
          <p:nvSpPr>
            <p:cNvPr id="50" name="rc50"/>
            <p:cNvSpPr/>
            <p:nvPr/>
          </p:nvSpPr>
          <p:spPr>
            <a:xfrm>
              <a:off x="5027877" y="3740677"/>
              <a:ext cx="239888" cy="567344"/>
            </a:xfrm>
            <a:prstGeom prst="rect">
              <a:avLst/>
            </a:prstGeom>
            <a:solidFill>
              <a:srgbClr val="80BD41">
                <a:alpha val="100000"/>
              </a:srgbClr>
            </a:solidFill>
          </p:spPr>
          <p:txBody>
            <a:bodyPr/>
            <a:lstStyle/>
            <a:p/>
          </p:txBody>
        </p:sp>
        <p:sp>
          <p:nvSpPr>
            <p:cNvPr id="51" name="rc51"/>
            <p:cNvSpPr/>
            <p:nvPr/>
          </p:nvSpPr>
          <p:spPr>
            <a:xfrm>
              <a:off x="5027877" y="3598840"/>
              <a:ext cx="239888" cy="141836"/>
            </a:xfrm>
            <a:prstGeom prst="rect">
              <a:avLst/>
            </a:prstGeom>
            <a:solidFill>
              <a:srgbClr val="E2231A">
                <a:alpha val="100000"/>
              </a:srgbClr>
            </a:solidFill>
          </p:spPr>
          <p:txBody>
            <a:bodyPr/>
            <a:lstStyle/>
            <a:p/>
          </p:txBody>
        </p:sp>
        <p:sp>
          <p:nvSpPr>
            <p:cNvPr id="52" name="rc52"/>
            <p:cNvSpPr/>
            <p:nvPr/>
          </p:nvSpPr>
          <p:spPr>
            <a:xfrm>
              <a:off x="5294420" y="3690571"/>
              <a:ext cx="239888" cy="617450"/>
            </a:xfrm>
            <a:prstGeom prst="rect">
              <a:avLst/>
            </a:prstGeom>
            <a:solidFill>
              <a:srgbClr val="80BD41">
                <a:alpha val="100000"/>
              </a:srgbClr>
            </a:solidFill>
          </p:spPr>
          <p:txBody>
            <a:bodyPr/>
            <a:lstStyle/>
            <a:p/>
          </p:txBody>
        </p:sp>
        <p:sp>
          <p:nvSpPr>
            <p:cNvPr id="53" name="rc53"/>
            <p:cNvSpPr/>
            <p:nvPr/>
          </p:nvSpPr>
          <p:spPr>
            <a:xfrm>
              <a:off x="5294420" y="3581609"/>
              <a:ext cx="239888" cy="108961"/>
            </a:xfrm>
            <a:prstGeom prst="rect">
              <a:avLst/>
            </a:prstGeom>
            <a:solidFill>
              <a:srgbClr val="E2231A">
                <a:alpha val="100000"/>
              </a:srgbClr>
            </a:solidFill>
          </p:spPr>
          <p:txBody>
            <a:bodyPr/>
            <a:lstStyle/>
            <a:p/>
          </p:txBody>
        </p:sp>
        <p:sp>
          <p:nvSpPr>
            <p:cNvPr id="54" name="rc54"/>
            <p:cNvSpPr/>
            <p:nvPr/>
          </p:nvSpPr>
          <p:spPr>
            <a:xfrm>
              <a:off x="5560963" y="3743661"/>
              <a:ext cx="239888" cy="564360"/>
            </a:xfrm>
            <a:prstGeom prst="rect">
              <a:avLst/>
            </a:prstGeom>
            <a:solidFill>
              <a:srgbClr val="80BD41">
                <a:alpha val="100000"/>
              </a:srgbClr>
            </a:solidFill>
          </p:spPr>
          <p:txBody>
            <a:bodyPr/>
            <a:lstStyle/>
            <a:p/>
          </p:txBody>
        </p:sp>
        <p:sp>
          <p:nvSpPr>
            <p:cNvPr id="55" name="rc55"/>
            <p:cNvSpPr/>
            <p:nvPr/>
          </p:nvSpPr>
          <p:spPr>
            <a:xfrm>
              <a:off x="5560963" y="3565442"/>
              <a:ext cx="239888" cy="178219"/>
            </a:xfrm>
            <a:prstGeom prst="rect">
              <a:avLst/>
            </a:prstGeom>
            <a:solidFill>
              <a:srgbClr val="E2231A">
                <a:alpha val="100000"/>
              </a:srgbClr>
            </a:solidFill>
          </p:spPr>
          <p:txBody>
            <a:bodyPr/>
            <a:lstStyle/>
            <a:p/>
          </p:txBody>
        </p:sp>
        <p:sp>
          <p:nvSpPr>
            <p:cNvPr id="56" name="rc56"/>
            <p:cNvSpPr/>
            <p:nvPr/>
          </p:nvSpPr>
          <p:spPr>
            <a:xfrm>
              <a:off x="5827506" y="3688189"/>
              <a:ext cx="239888" cy="619832"/>
            </a:xfrm>
            <a:prstGeom prst="rect">
              <a:avLst/>
            </a:prstGeom>
            <a:solidFill>
              <a:srgbClr val="80BD41">
                <a:alpha val="100000"/>
              </a:srgbClr>
            </a:solidFill>
          </p:spPr>
          <p:txBody>
            <a:bodyPr/>
            <a:lstStyle/>
            <a:p/>
          </p:txBody>
        </p:sp>
        <p:sp>
          <p:nvSpPr>
            <p:cNvPr id="57" name="rc57"/>
            <p:cNvSpPr/>
            <p:nvPr/>
          </p:nvSpPr>
          <p:spPr>
            <a:xfrm>
              <a:off x="5827506" y="3552128"/>
              <a:ext cx="239888" cy="136060"/>
            </a:xfrm>
            <a:prstGeom prst="rect">
              <a:avLst/>
            </a:prstGeom>
            <a:solidFill>
              <a:srgbClr val="E2231A">
                <a:alpha val="100000"/>
              </a:srgbClr>
            </a:solidFill>
          </p:spPr>
          <p:txBody>
            <a:bodyPr/>
            <a:lstStyle/>
            <a:p/>
          </p:txBody>
        </p:sp>
        <p:sp>
          <p:nvSpPr>
            <p:cNvPr id="58" name="rc58"/>
            <p:cNvSpPr/>
            <p:nvPr/>
          </p:nvSpPr>
          <p:spPr>
            <a:xfrm>
              <a:off x="6094049" y="3717066"/>
              <a:ext cx="239888" cy="590954"/>
            </a:xfrm>
            <a:prstGeom prst="rect">
              <a:avLst/>
            </a:prstGeom>
            <a:solidFill>
              <a:srgbClr val="80BD41">
                <a:alpha val="100000"/>
              </a:srgbClr>
            </a:solidFill>
          </p:spPr>
          <p:txBody>
            <a:bodyPr/>
            <a:lstStyle/>
            <a:p/>
          </p:txBody>
        </p:sp>
        <p:sp>
          <p:nvSpPr>
            <p:cNvPr id="59" name="rc59"/>
            <p:cNvSpPr/>
            <p:nvPr/>
          </p:nvSpPr>
          <p:spPr>
            <a:xfrm>
              <a:off x="6094049" y="3540547"/>
              <a:ext cx="239888" cy="176518"/>
            </a:xfrm>
            <a:prstGeom prst="rect">
              <a:avLst/>
            </a:prstGeom>
            <a:solidFill>
              <a:srgbClr val="E2231A">
                <a:alpha val="100000"/>
              </a:srgbClr>
            </a:solidFill>
          </p:spPr>
          <p:txBody>
            <a:bodyPr/>
            <a:lstStyle/>
            <a:p/>
          </p:txBody>
        </p:sp>
        <p:sp>
          <p:nvSpPr>
            <p:cNvPr id="60" name="rc60"/>
            <p:cNvSpPr/>
            <p:nvPr/>
          </p:nvSpPr>
          <p:spPr>
            <a:xfrm>
              <a:off x="6360593" y="3692322"/>
              <a:ext cx="239888" cy="615699"/>
            </a:xfrm>
            <a:prstGeom prst="rect">
              <a:avLst/>
            </a:prstGeom>
            <a:solidFill>
              <a:srgbClr val="80BD41">
                <a:alpha val="100000"/>
              </a:srgbClr>
            </a:solidFill>
          </p:spPr>
          <p:txBody>
            <a:bodyPr/>
            <a:lstStyle/>
            <a:p/>
          </p:txBody>
        </p:sp>
        <p:sp>
          <p:nvSpPr>
            <p:cNvPr id="61" name="rc61"/>
            <p:cNvSpPr/>
            <p:nvPr/>
          </p:nvSpPr>
          <p:spPr>
            <a:xfrm>
              <a:off x="6360593" y="3528655"/>
              <a:ext cx="239888" cy="163666"/>
            </a:xfrm>
            <a:prstGeom prst="rect">
              <a:avLst/>
            </a:prstGeom>
            <a:solidFill>
              <a:srgbClr val="E2231A">
                <a:alpha val="100000"/>
              </a:srgbClr>
            </a:solidFill>
          </p:spPr>
          <p:txBody>
            <a:bodyPr/>
            <a:lstStyle/>
            <a:p/>
          </p:txBody>
        </p:sp>
        <p:sp>
          <p:nvSpPr>
            <p:cNvPr id="62" name="rc62"/>
            <p:cNvSpPr/>
            <p:nvPr/>
          </p:nvSpPr>
          <p:spPr>
            <a:xfrm>
              <a:off x="6627136" y="3682676"/>
              <a:ext cx="239888" cy="625345"/>
            </a:xfrm>
            <a:prstGeom prst="rect">
              <a:avLst/>
            </a:prstGeom>
            <a:solidFill>
              <a:srgbClr val="80BD41">
                <a:alpha val="100000"/>
              </a:srgbClr>
            </a:solidFill>
          </p:spPr>
          <p:txBody>
            <a:bodyPr/>
            <a:lstStyle/>
            <a:p/>
          </p:txBody>
        </p:sp>
        <p:sp>
          <p:nvSpPr>
            <p:cNvPr id="63" name="rc63"/>
            <p:cNvSpPr/>
            <p:nvPr/>
          </p:nvSpPr>
          <p:spPr>
            <a:xfrm>
              <a:off x="6627136" y="3516445"/>
              <a:ext cx="239888" cy="166230"/>
            </a:xfrm>
            <a:prstGeom prst="rect">
              <a:avLst/>
            </a:prstGeom>
            <a:solidFill>
              <a:srgbClr val="E2231A">
                <a:alpha val="100000"/>
              </a:srgbClr>
            </a:solidFill>
          </p:spPr>
          <p:txBody>
            <a:bodyPr/>
            <a:lstStyle/>
            <a:p/>
          </p:txBody>
        </p:sp>
        <p:sp>
          <p:nvSpPr>
            <p:cNvPr id="64" name="rc64"/>
            <p:cNvSpPr/>
            <p:nvPr/>
          </p:nvSpPr>
          <p:spPr>
            <a:xfrm>
              <a:off x="6893679" y="3663840"/>
              <a:ext cx="239888" cy="644181"/>
            </a:xfrm>
            <a:prstGeom prst="rect">
              <a:avLst/>
            </a:prstGeom>
            <a:solidFill>
              <a:srgbClr val="80BD41">
                <a:alpha val="100000"/>
              </a:srgbClr>
            </a:solidFill>
          </p:spPr>
          <p:txBody>
            <a:bodyPr/>
            <a:lstStyle/>
            <a:p/>
          </p:txBody>
        </p:sp>
        <p:sp>
          <p:nvSpPr>
            <p:cNvPr id="65" name="rc65"/>
            <p:cNvSpPr/>
            <p:nvPr/>
          </p:nvSpPr>
          <p:spPr>
            <a:xfrm>
              <a:off x="6893679" y="3502794"/>
              <a:ext cx="239888" cy="161045"/>
            </a:xfrm>
            <a:prstGeom prst="rect">
              <a:avLst/>
            </a:prstGeom>
            <a:solidFill>
              <a:srgbClr val="E2231A">
                <a:alpha val="100000"/>
              </a:srgbClr>
            </a:solidFill>
          </p:spPr>
          <p:txBody>
            <a:bodyPr/>
            <a:lstStyle/>
            <a:p/>
          </p:txBody>
        </p:sp>
        <p:sp>
          <p:nvSpPr>
            <p:cNvPr id="66" name="rc66"/>
            <p:cNvSpPr/>
            <p:nvPr/>
          </p:nvSpPr>
          <p:spPr>
            <a:xfrm>
              <a:off x="7160222" y="3766870"/>
              <a:ext cx="239888" cy="541151"/>
            </a:xfrm>
            <a:prstGeom prst="rect">
              <a:avLst/>
            </a:prstGeom>
            <a:solidFill>
              <a:srgbClr val="80BD41">
                <a:alpha val="100000"/>
              </a:srgbClr>
            </a:solidFill>
          </p:spPr>
          <p:txBody>
            <a:bodyPr/>
            <a:lstStyle/>
            <a:p/>
          </p:txBody>
        </p:sp>
        <p:sp>
          <p:nvSpPr>
            <p:cNvPr id="67" name="rc67"/>
            <p:cNvSpPr/>
            <p:nvPr/>
          </p:nvSpPr>
          <p:spPr>
            <a:xfrm>
              <a:off x="7160222" y="3475481"/>
              <a:ext cx="239888" cy="291388"/>
            </a:xfrm>
            <a:prstGeom prst="rect">
              <a:avLst/>
            </a:prstGeom>
            <a:solidFill>
              <a:srgbClr val="E2231A">
                <a:alpha val="100000"/>
              </a:srgbClr>
            </a:solidFill>
          </p:spPr>
          <p:txBody>
            <a:bodyPr/>
            <a:lstStyle/>
            <a:p/>
          </p:txBody>
        </p:sp>
        <p:sp>
          <p:nvSpPr>
            <p:cNvPr id="68" name="rc68"/>
            <p:cNvSpPr/>
            <p:nvPr/>
          </p:nvSpPr>
          <p:spPr>
            <a:xfrm>
              <a:off x="7426765" y="3620329"/>
              <a:ext cx="239888" cy="687692"/>
            </a:xfrm>
            <a:prstGeom prst="rect">
              <a:avLst/>
            </a:prstGeom>
            <a:solidFill>
              <a:srgbClr val="80BD41">
                <a:alpha val="100000"/>
              </a:srgbClr>
            </a:solidFill>
          </p:spPr>
          <p:txBody>
            <a:bodyPr/>
            <a:lstStyle/>
            <a:p/>
          </p:txBody>
        </p:sp>
        <p:sp>
          <p:nvSpPr>
            <p:cNvPr id="69" name="rc69"/>
            <p:cNvSpPr/>
            <p:nvPr/>
          </p:nvSpPr>
          <p:spPr>
            <a:xfrm>
              <a:off x="7426765" y="3448406"/>
              <a:ext cx="239888" cy="171923"/>
            </a:xfrm>
            <a:prstGeom prst="rect">
              <a:avLst/>
            </a:prstGeom>
            <a:solidFill>
              <a:srgbClr val="E2231A">
                <a:alpha val="100000"/>
              </a:srgbClr>
            </a:solidFill>
          </p:spPr>
          <p:txBody>
            <a:bodyPr/>
            <a:lstStyle/>
            <a:p/>
          </p:txBody>
        </p:sp>
        <p:sp>
          <p:nvSpPr>
            <p:cNvPr id="70" name="rc70"/>
            <p:cNvSpPr/>
            <p:nvPr/>
          </p:nvSpPr>
          <p:spPr>
            <a:xfrm>
              <a:off x="7693308" y="3596033"/>
              <a:ext cx="239888" cy="711987"/>
            </a:xfrm>
            <a:prstGeom prst="rect">
              <a:avLst/>
            </a:prstGeom>
            <a:solidFill>
              <a:srgbClr val="80BD41">
                <a:alpha val="100000"/>
              </a:srgbClr>
            </a:solidFill>
          </p:spPr>
          <p:txBody>
            <a:bodyPr/>
            <a:lstStyle/>
            <a:p/>
          </p:txBody>
        </p:sp>
        <p:sp>
          <p:nvSpPr>
            <p:cNvPr id="71" name="rc71"/>
            <p:cNvSpPr/>
            <p:nvPr/>
          </p:nvSpPr>
          <p:spPr>
            <a:xfrm>
              <a:off x="7693308" y="3429024"/>
              <a:ext cx="239888" cy="167009"/>
            </a:xfrm>
            <a:prstGeom prst="rect">
              <a:avLst/>
            </a:prstGeom>
            <a:solidFill>
              <a:srgbClr val="E2231A">
                <a:alpha val="100000"/>
              </a:srgbClr>
            </a:solidFill>
          </p:spPr>
          <p:txBody>
            <a:bodyPr/>
            <a:lstStyle/>
            <a:p/>
          </p:txBody>
        </p:sp>
        <p:sp>
          <p:nvSpPr>
            <p:cNvPr id="72" name="rc72"/>
            <p:cNvSpPr/>
            <p:nvPr/>
          </p:nvSpPr>
          <p:spPr>
            <a:xfrm>
              <a:off x="7959851" y="3574825"/>
              <a:ext cx="239888" cy="733195"/>
            </a:xfrm>
            <a:prstGeom prst="rect">
              <a:avLst/>
            </a:prstGeom>
            <a:solidFill>
              <a:srgbClr val="80BD41">
                <a:alpha val="100000"/>
              </a:srgbClr>
            </a:solidFill>
          </p:spPr>
          <p:txBody>
            <a:bodyPr/>
            <a:lstStyle/>
            <a:p/>
          </p:txBody>
        </p:sp>
        <p:sp>
          <p:nvSpPr>
            <p:cNvPr id="73" name="rc73"/>
            <p:cNvSpPr/>
            <p:nvPr/>
          </p:nvSpPr>
          <p:spPr>
            <a:xfrm>
              <a:off x="7959851" y="3413880"/>
              <a:ext cx="239888" cy="160945"/>
            </a:xfrm>
            <a:prstGeom prst="rect">
              <a:avLst/>
            </a:prstGeom>
            <a:solidFill>
              <a:srgbClr val="E2231A">
                <a:alpha val="100000"/>
              </a:srgbClr>
            </a:solidFill>
          </p:spPr>
          <p:txBody>
            <a:bodyPr/>
            <a:lstStyle/>
            <a:p/>
          </p:txBody>
        </p:sp>
        <p:sp>
          <p:nvSpPr>
            <p:cNvPr id="74" name="pl74"/>
            <p:cNvSpPr/>
            <p:nvPr/>
          </p:nvSpPr>
          <p:spPr>
            <a:xfrm>
              <a:off x="1416218" y="2407972"/>
              <a:ext cx="6663577" cy="1072968"/>
            </a:xfrm>
            <a:custGeom>
              <a:avLst/>
              <a:pathLst>
                <a:path w="6663577" h="1072968">
                  <a:moveTo>
                    <a:pt x="0" y="1072968"/>
                  </a:moveTo>
                  <a:lnTo>
                    <a:pt x="266543" y="1028261"/>
                  </a:lnTo>
                  <a:lnTo>
                    <a:pt x="533086" y="983554"/>
                  </a:lnTo>
                  <a:lnTo>
                    <a:pt x="799629" y="938847"/>
                  </a:lnTo>
                  <a:lnTo>
                    <a:pt x="1066172" y="894140"/>
                  </a:lnTo>
                  <a:lnTo>
                    <a:pt x="1332715" y="849433"/>
                  </a:lnTo>
                  <a:lnTo>
                    <a:pt x="1599258" y="715312"/>
                  </a:lnTo>
                  <a:lnTo>
                    <a:pt x="1865801" y="558837"/>
                  </a:lnTo>
                  <a:lnTo>
                    <a:pt x="2132344" y="424716"/>
                  </a:lnTo>
                  <a:lnTo>
                    <a:pt x="2398888" y="357656"/>
                  </a:lnTo>
                  <a:lnTo>
                    <a:pt x="2665431" y="402363"/>
                  </a:lnTo>
                  <a:lnTo>
                    <a:pt x="2931974" y="357656"/>
                  </a:lnTo>
                  <a:lnTo>
                    <a:pt x="3198517" y="223535"/>
                  </a:lnTo>
                  <a:lnTo>
                    <a:pt x="3465060" y="111767"/>
                  </a:lnTo>
                  <a:lnTo>
                    <a:pt x="3731603" y="111767"/>
                  </a:lnTo>
                  <a:lnTo>
                    <a:pt x="3998146" y="0"/>
                  </a:lnTo>
                  <a:lnTo>
                    <a:pt x="4264689" y="201181"/>
                  </a:lnTo>
                  <a:lnTo>
                    <a:pt x="4531233" y="67060"/>
                  </a:lnTo>
                  <a:lnTo>
                    <a:pt x="4797776" y="178828"/>
                  </a:lnTo>
                  <a:lnTo>
                    <a:pt x="5064319" y="134121"/>
                  </a:lnTo>
                  <a:lnTo>
                    <a:pt x="5330862" y="134121"/>
                  </a:lnTo>
                  <a:lnTo>
                    <a:pt x="5597405" y="111767"/>
                  </a:lnTo>
                  <a:lnTo>
                    <a:pt x="5863948" y="447070"/>
                  </a:lnTo>
                  <a:lnTo>
                    <a:pt x="6130491" y="111767"/>
                  </a:lnTo>
                  <a:lnTo>
                    <a:pt x="6397034" y="89414"/>
                  </a:lnTo>
                  <a:lnTo>
                    <a:pt x="6663577" y="6706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6" name="tx76"/>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24790" y="3699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7" name="tx87"/>
            <p:cNvSpPr/>
            <p:nvPr/>
          </p:nvSpPr>
          <p:spPr>
            <a:xfrm>
              <a:off x="2657505" y="3624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8" name="tx88"/>
            <p:cNvSpPr/>
            <p:nvPr/>
          </p:nvSpPr>
          <p:spPr>
            <a:xfrm>
              <a:off x="3990221" y="353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9" name="tx89"/>
            <p:cNvSpPr/>
            <p:nvPr/>
          </p:nvSpPr>
          <p:spPr>
            <a:xfrm>
              <a:off x="5322937" y="344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0" name="tx90"/>
            <p:cNvSpPr/>
            <p:nvPr/>
          </p:nvSpPr>
          <p:spPr>
            <a:xfrm>
              <a:off x="6389109" y="3392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6655652" y="3380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92" name="tx92"/>
            <p:cNvSpPr/>
            <p:nvPr/>
          </p:nvSpPr>
          <p:spPr>
            <a:xfrm>
              <a:off x="6922195" y="336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3" name="tx93"/>
            <p:cNvSpPr/>
            <p:nvPr/>
          </p:nvSpPr>
          <p:spPr>
            <a:xfrm>
              <a:off x="7188738" y="3339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4" name="tx94"/>
            <p:cNvSpPr/>
            <p:nvPr/>
          </p:nvSpPr>
          <p:spPr>
            <a:xfrm>
              <a:off x="7455282" y="331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5" name="tx95"/>
            <p:cNvSpPr/>
            <p:nvPr/>
          </p:nvSpPr>
          <p:spPr>
            <a:xfrm>
              <a:off x="7721825" y="3293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16218"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4185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9" name="tx109"/>
            <p:cNvSpPr/>
            <p:nvPr/>
          </p:nvSpPr>
          <p:spPr>
            <a:xfrm>
              <a:off x="1324790" y="3949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10" name="tx110"/>
            <p:cNvSpPr/>
            <p:nvPr/>
          </p:nvSpPr>
          <p:spPr>
            <a:xfrm>
              <a:off x="2657505" y="41441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1" name="tx111"/>
            <p:cNvSpPr/>
            <p:nvPr/>
          </p:nvSpPr>
          <p:spPr>
            <a:xfrm>
              <a:off x="2657505" y="3870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2" name="tx112"/>
            <p:cNvSpPr/>
            <p:nvPr/>
          </p:nvSpPr>
          <p:spPr>
            <a:xfrm>
              <a:off x="3990221" y="4059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3" name="tx113"/>
            <p:cNvSpPr/>
            <p:nvPr/>
          </p:nvSpPr>
          <p:spPr>
            <a:xfrm>
              <a:off x="3990221" y="3740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4" name="tx114"/>
            <p:cNvSpPr/>
            <p:nvPr/>
          </p:nvSpPr>
          <p:spPr>
            <a:xfrm>
              <a:off x="5322937" y="3964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5" name="tx115"/>
            <p:cNvSpPr/>
            <p:nvPr/>
          </p:nvSpPr>
          <p:spPr>
            <a:xfrm>
              <a:off x="5322937" y="36009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6" name="tx116"/>
            <p:cNvSpPr/>
            <p:nvPr/>
          </p:nvSpPr>
          <p:spPr>
            <a:xfrm>
              <a:off x="6389109" y="3965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7" name="tx117"/>
            <p:cNvSpPr/>
            <p:nvPr/>
          </p:nvSpPr>
          <p:spPr>
            <a:xfrm>
              <a:off x="6415235" y="35754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8" name="tx118"/>
            <p:cNvSpPr/>
            <p:nvPr/>
          </p:nvSpPr>
          <p:spPr>
            <a:xfrm>
              <a:off x="6655652" y="3960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9" name="tx119"/>
            <p:cNvSpPr/>
            <p:nvPr/>
          </p:nvSpPr>
          <p:spPr>
            <a:xfrm>
              <a:off x="6681778" y="3564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0" name="tx120"/>
            <p:cNvSpPr/>
            <p:nvPr/>
          </p:nvSpPr>
          <p:spPr>
            <a:xfrm>
              <a:off x="6922195" y="3950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1" name="tx121"/>
            <p:cNvSpPr/>
            <p:nvPr/>
          </p:nvSpPr>
          <p:spPr>
            <a:xfrm>
              <a:off x="6948321" y="35482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2" name="tx122"/>
            <p:cNvSpPr/>
            <p:nvPr/>
          </p:nvSpPr>
          <p:spPr>
            <a:xfrm>
              <a:off x="7188738" y="4002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3" name="tx123"/>
            <p:cNvSpPr/>
            <p:nvPr/>
          </p:nvSpPr>
          <p:spPr>
            <a:xfrm>
              <a:off x="7188738" y="35860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4" name="tx124"/>
            <p:cNvSpPr/>
            <p:nvPr/>
          </p:nvSpPr>
          <p:spPr>
            <a:xfrm>
              <a:off x="7455282" y="3929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5" name="tx125"/>
            <p:cNvSpPr/>
            <p:nvPr/>
          </p:nvSpPr>
          <p:spPr>
            <a:xfrm>
              <a:off x="7455282" y="3499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6" name="tx126"/>
            <p:cNvSpPr/>
            <p:nvPr/>
          </p:nvSpPr>
          <p:spPr>
            <a:xfrm>
              <a:off x="7721825" y="3916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7" name="tx127"/>
            <p:cNvSpPr/>
            <p:nvPr/>
          </p:nvSpPr>
          <p:spPr>
            <a:xfrm>
              <a:off x="7747950" y="3477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8" name="tx128"/>
            <p:cNvSpPr/>
            <p:nvPr/>
          </p:nvSpPr>
          <p:spPr>
            <a:xfrm>
              <a:off x="7988368" y="3906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9" name="tx129"/>
            <p:cNvSpPr/>
            <p:nvPr/>
          </p:nvSpPr>
          <p:spPr>
            <a:xfrm>
              <a:off x="7988368" y="3459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4320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60653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159" name="pl159"/>
            <p:cNvSpPr/>
            <p:nvPr/>
          </p:nvSpPr>
          <p:spPr>
            <a:xfrm>
              <a:off x="2206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278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4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700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1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38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5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4527316" cy="129091"/>
            </a:xfrm>
            <a:prstGeom prst="rect">
              <a:avLst/>
            </a:prstGeom>
            <a:solidFill>
              <a:srgbClr val="80BD41">
                <a:alpha val="100000"/>
              </a:srgbClr>
            </a:solidFill>
          </p:spPr>
          <p:txBody>
            <a:bodyPr/>
            <a:lstStyle/>
            <a:p/>
          </p:txBody>
        </p:sp>
        <p:sp>
          <p:nvSpPr>
            <p:cNvPr id="171" name="rc171"/>
            <p:cNvSpPr/>
            <p:nvPr/>
          </p:nvSpPr>
          <p:spPr>
            <a:xfrm>
              <a:off x="5823590" y="5954972"/>
              <a:ext cx="1203462" cy="129091"/>
            </a:xfrm>
            <a:prstGeom prst="rect">
              <a:avLst/>
            </a:prstGeom>
            <a:solidFill>
              <a:srgbClr val="E2231A">
                <a:alpha val="100000"/>
              </a:srgbClr>
            </a:solidFill>
          </p:spPr>
          <p:txBody>
            <a:bodyPr/>
            <a:lstStyle/>
            <a:p/>
          </p:txBody>
        </p:sp>
        <p:sp>
          <p:nvSpPr>
            <p:cNvPr id="172" name="rc172"/>
            <p:cNvSpPr/>
            <p:nvPr/>
          </p:nvSpPr>
          <p:spPr>
            <a:xfrm>
              <a:off x="1296273" y="5793607"/>
              <a:ext cx="5235335" cy="129091"/>
            </a:xfrm>
            <a:prstGeom prst="rect">
              <a:avLst/>
            </a:prstGeom>
            <a:solidFill>
              <a:srgbClr val="80BD41">
                <a:alpha val="100000"/>
              </a:srgbClr>
            </a:solidFill>
          </p:spPr>
          <p:txBody>
            <a:bodyPr/>
            <a:lstStyle/>
            <a:p/>
          </p:txBody>
        </p:sp>
        <p:sp>
          <p:nvSpPr>
            <p:cNvPr id="173" name="rc173"/>
            <p:cNvSpPr/>
            <p:nvPr/>
          </p:nvSpPr>
          <p:spPr>
            <a:xfrm>
              <a:off x="6531609" y="5793607"/>
              <a:ext cx="1228041" cy="129091"/>
            </a:xfrm>
            <a:prstGeom prst="rect">
              <a:avLst/>
            </a:prstGeom>
            <a:solidFill>
              <a:srgbClr val="E2231A">
                <a:alpha val="100000"/>
              </a:srgbClr>
            </a:solidFill>
          </p:spPr>
          <p:txBody>
            <a:bodyPr/>
            <a:lstStyle/>
            <a:p/>
          </p:txBody>
        </p:sp>
        <p:sp>
          <p:nvSpPr>
            <p:cNvPr id="174" name="rc174"/>
            <p:cNvSpPr/>
            <p:nvPr/>
          </p:nvSpPr>
          <p:spPr>
            <a:xfrm>
              <a:off x="1296273" y="5632243"/>
              <a:ext cx="5391280" cy="129091"/>
            </a:xfrm>
            <a:prstGeom prst="rect">
              <a:avLst/>
            </a:prstGeom>
            <a:solidFill>
              <a:srgbClr val="80BD41">
                <a:alpha val="100000"/>
              </a:srgbClr>
            </a:solidFill>
          </p:spPr>
          <p:txBody>
            <a:bodyPr/>
            <a:lstStyle/>
            <a:p/>
          </p:txBody>
        </p:sp>
        <p:sp>
          <p:nvSpPr>
            <p:cNvPr id="175" name="rc175"/>
            <p:cNvSpPr/>
            <p:nvPr/>
          </p:nvSpPr>
          <p:spPr>
            <a:xfrm>
              <a:off x="6687554" y="5632243"/>
              <a:ext cx="1183449" cy="129091"/>
            </a:xfrm>
            <a:prstGeom prst="rect">
              <a:avLst/>
            </a:prstGeom>
            <a:solidFill>
              <a:srgbClr val="E2231A">
                <a:alpha val="100000"/>
              </a:srgbClr>
            </a:solidFill>
          </p:spPr>
          <p:txBody>
            <a:bodyPr/>
            <a:lstStyle/>
            <a:p/>
          </p:txBody>
        </p:sp>
        <p:sp>
          <p:nvSpPr>
            <p:cNvPr id="176" name="tx176"/>
            <p:cNvSpPr/>
            <p:nvPr/>
          </p:nvSpPr>
          <p:spPr>
            <a:xfrm>
              <a:off x="7201065"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77" name="tx177"/>
            <p:cNvSpPr/>
            <p:nvPr/>
          </p:nvSpPr>
          <p:spPr>
            <a:xfrm>
              <a:off x="797029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9" name="tx179"/>
            <p:cNvSpPr/>
            <p:nvPr/>
          </p:nvSpPr>
          <p:spPr>
            <a:xfrm>
              <a:off x="34544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0" name="tx180"/>
            <p:cNvSpPr/>
            <p:nvPr/>
          </p:nvSpPr>
          <p:spPr>
            <a:xfrm>
              <a:off x="634997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1" name="tx181"/>
            <p:cNvSpPr/>
            <p:nvPr/>
          </p:nvSpPr>
          <p:spPr>
            <a:xfrm>
              <a:off x="380844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2" name="tx182"/>
            <p:cNvSpPr/>
            <p:nvPr/>
          </p:nvSpPr>
          <p:spPr>
            <a:xfrm>
              <a:off x="707028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3" name="tx183"/>
            <p:cNvSpPr/>
            <p:nvPr/>
          </p:nvSpPr>
          <p:spPr>
            <a:xfrm>
              <a:off x="388642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84" name="tx184"/>
            <p:cNvSpPr/>
            <p:nvPr/>
          </p:nvSpPr>
          <p:spPr>
            <a:xfrm>
              <a:off x="717378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942664" y="6176783"/>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90" name="tx190"/>
            <p:cNvSpPr/>
            <p:nvPr/>
          </p:nvSpPr>
          <p:spPr>
            <a:xfrm>
              <a:off x="476374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91" name="tx191"/>
            <p:cNvSpPr/>
            <p:nvPr/>
          </p:nvSpPr>
          <p:spPr>
            <a:xfrm>
              <a:off x="658483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92" name="tx192"/>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(82%) was higher than in 2019 (79%).
The number of children vaccinated with MCV1 increased 19% compared to in 2019.
The number of surviving infants increased approximately 15%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5627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579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595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612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0709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0874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103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692365"/>
              <a:ext cx="420026" cy="213090"/>
            </a:xfrm>
            <a:prstGeom prst="rect">
              <a:avLst/>
            </a:prstGeom>
            <a:solidFill>
              <a:srgbClr val="1CABE2">
                <a:alpha val="100000"/>
              </a:srgbClr>
            </a:solidFill>
          </p:spPr>
          <p:txBody>
            <a:bodyPr/>
            <a:lstStyle/>
            <a:p/>
          </p:txBody>
        </p:sp>
        <p:sp>
          <p:nvSpPr>
            <p:cNvPr id="27" name="rc27"/>
            <p:cNvSpPr/>
            <p:nvPr/>
          </p:nvSpPr>
          <p:spPr>
            <a:xfrm>
              <a:off x="1425243" y="4621575"/>
              <a:ext cx="420026" cy="283880"/>
            </a:xfrm>
            <a:prstGeom prst="rect">
              <a:avLst/>
            </a:prstGeom>
            <a:solidFill>
              <a:srgbClr val="1CABE2">
                <a:alpha val="100000"/>
              </a:srgbClr>
            </a:solidFill>
          </p:spPr>
          <p:txBody>
            <a:bodyPr/>
            <a:lstStyle/>
            <a:p/>
          </p:txBody>
        </p:sp>
        <p:sp>
          <p:nvSpPr>
            <p:cNvPr id="28" name="rc28"/>
            <p:cNvSpPr/>
            <p:nvPr/>
          </p:nvSpPr>
          <p:spPr>
            <a:xfrm>
              <a:off x="1891939" y="4769984"/>
              <a:ext cx="420026" cy="135472"/>
            </a:xfrm>
            <a:prstGeom prst="rect">
              <a:avLst/>
            </a:prstGeom>
            <a:solidFill>
              <a:srgbClr val="1CABE2">
                <a:alpha val="100000"/>
              </a:srgbClr>
            </a:solidFill>
          </p:spPr>
          <p:txBody>
            <a:bodyPr/>
            <a:lstStyle/>
            <a:p/>
          </p:txBody>
        </p:sp>
        <p:sp>
          <p:nvSpPr>
            <p:cNvPr id="29" name="rc29"/>
            <p:cNvSpPr/>
            <p:nvPr/>
          </p:nvSpPr>
          <p:spPr>
            <a:xfrm>
              <a:off x="2358635" y="4633793"/>
              <a:ext cx="420026" cy="271663"/>
            </a:xfrm>
            <a:prstGeom prst="rect">
              <a:avLst/>
            </a:prstGeom>
            <a:solidFill>
              <a:srgbClr val="1CABE2">
                <a:alpha val="100000"/>
              </a:srgbClr>
            </a:solidFill>
          </p:spPr>
          <p:txBody>
            <a:bodyPr/>
            <a:lstStyle/>
            <a:p/>
          </p:txBody>
        </p:sp>
        <p:sp>
          <p:nvSpPr>
            <p:cNvPr id="30" name="rc30"/>
            <p:cNvSpPr/>
            <p:nvPr/>
          </p:nvSpPr>
          <p:spPr>
            <a:xfrm>
              <a:off x="2825330" y="4628762"/>
              <a:ext cx="420026" cy="276693"/>
            </a:xfrm>
            <a:prstGeom prst="rect">
              <a:avLst/>
            </a:prstGeom>
            <a:solidFill>
              <a:srgbClr val="1CABE2">
                <a:alpha val="100000"/>
              </a:srgbClr>
            </a:solidFill>
          </p:spPr>
          <p:txBody>
            <a:bodyPr/>
            <a:lstStyle/>
            <a:p/>
          </p:txBody>
        </p:sp>
        <p:sp>
          <p:nvSpPr>
            <p:cNvPr id="31" name="rc31"/>
            <p:cNvSpPr/>
            <p:nvPr/>
          </p:nvSpPr>
          <p:spPr>
            <a:xfrm>
              <a:off x="3292026" y="4764593"/>
              <a:ext cx="420026" cy="140862"/>
            </a:xfrm>
            <a:prstGeom prst="rect">
              <a:avLst/>
            </a:prstGeom>
            <a:solidFill>
              <a:srgbClr val="1CABE2">
                <a:alpha val="100000"/>
              </a:srgbClr>
            </a:solidFill>
          </p:spPr>
          <p:txBody>
            <a:bodyPr/>
            <a:lstStyle/>
            <a:p/>
          </p:txBody>
        </p:sp>
        <p:sp>
          <p:nvSpPr>
            <p:cNvPr id="32" name="rc32"/>
            <p:cNvSpPr/>
            <p:nvPr/>
          </p:nvSpPr>
          <p:spPr>
            <a:xfrm>
              <a:off x="3758722" y="4386205"/>
              <a:ext cx="420026" cy="519250"/>
            </a:xfrm>
            <a:prstGeom prst="rect">
              <a:avLst/>
            </a:prstGeom>
            <a:solidFill>
              <a:srgbClr val="1CABE2">
                <a:alpha val="100000"/>
              </a:srgbClr>
            </a:solidFill>
          </p:spPr>
          <p:txBody>
            <a:bodyPr/>
            <a:lstStyle/>
            <a:p/>
          </p:txBody>
        </p:sp>
        <p:sp>
          <p:nvSpPr>
            <p:cNvPr id="33" name="rc33"/>
            <p:cNvSpPr/>
            <p:nvPr/>
          </p:nvSpPr>
          <p:spPr>
            <a:xfrm>
              <a:off x="4225417" y="3982663"/>
              <a:ext cx="420026" cy="922792"/>
            </a:xfrm>
            <a:prstGeom prst="rect">
              <a:avLst/>
            </a:prstGeom>
            <a:solidFill>
              <a:srgbClr val="1CABE2">
                <a:alpha val="100000"/>
              </a:srgbClr>
            </a:solidFill>
          </p:spPr>
          <p:txBody>
            <a:bodyPr/>
            <a:lstStyle/>
            <a:p/>
          </p:txBody>
        </p:sp>
        <p:sp>
          <p:nvSpPr>
            <p:cNvPr id="34" name="rc34"/>
            <p:cNvSpPr/>
            <p:nvPr/>
          </p:nvSpPr>
          <p:spPr>
            <a:xfrm>
              <a:off x="4692113" y="4600374"/>
              <a:ext cx="420026" cy="305082"/>
            </a:xfrm>
            <a:prstGeom prst="rect">
              <a:avLst/>
            </a:prstGeom>
            <a:solidFill>
              <a:srgbClr val="1CABE2">
                <a:alpha val="100000"/>
              </a:srgbClr>
            </a:solidFill>
          </p:spPr>
          <p:txBody>
            <a:bodyPr/>
            <a:lstStyle/>
            <a:p/>
          </p:txBody>
        </p:sp>
        <p:sp>
          <p:nvSpPr>
            <p:cNvPr id="35" name="rc35"/>
            <p:cNvSpPr/>
            <p:nvPr/>
          </p:nvSpPr>
          <p:spPr>
            <a:xfrm>
              <a:off x="5158809" y="4622294"/>
              <a:ext cx="420026" cy="283162"/>
            </a:xfrm>
            <a:prstGeom prst="rect">
              <a:avLst/>
            </a:prstGeom>
            <a:solidFill>
              <a:srgbClr val="1CABE2">
                <a:alpha val="100000"/>
              </a:srgbClr>
            </a:solidFill>
          </p:spPr>
          <p:txBody>
            <a:bodyPr/>
            <a:lstStyle/>
            <a:p/>
          </p:txBody>
        </p:sp>
        <p:sp>
          <p:nvSpPr>
            <p:cNvPr id="36" name="rc36"/>
            <p:cNvSpPr/>
            <p:nvPr/>
          </p:nvSpPr>
          <p:spPr>
            <a:xfrm>
              <a:off x="5625505" y="4475322"/>
              <a:ext cx="420026" cy="430133"/>
            </a:xfrm>
            <a:prstGeom prst="rect">
              <a:avLst/>
            </a:prstGeom>
            <a:solidFill>
              <a:srgbClr val="1CABE2">
                <a:alpha val="100000"/>
              </a:srgbClr>
            </a:solidFill>
          </p:spPr>
          <p:txBody>
            <a:bodyPr/>
            <a:lstStyle/>
            <a:p/>
          </p:txBody>
        </p:sp>
        <p:sp>
          <p:nvSpPr>
            <p:cNvPr id="37" name="rc37"/>
            <p:cNvSpPr/>
            <p:nvPr/>
          </p:nvSpPr>
          <p:spPr>
            <a:xfrm>
              <a:off x="6092200" y="4661103"/>
              <a:ext cx="420026" cy="244353"/>
            </a:xfrm>
            <a:prstGeom prst="rect">
              <a:avLst/>
            </a:prstGeom>
            <a:solidFill>
              <a:srgbClr val="1CABE2">
                <a:alpha val="100000"/>
              </a:srgbClr>
            </a:solidFill>
          </p:spPr>
          <p:txBody>
            <a:bodyPr/>
            <a:lstStyle/>
            <a:p/>
          </p:txBody>
        </p:sp>
        <p:sp>
          <p:nvSpPr>
            <p:cNvPr id="38" name="rc38"/>
            <p:cNvSpPr/>
            <p:nvPr/>
          </p:nvSpPr>
          <p:spPr>
            <a:xfrm>
              <a:off x="6558896" y="4297088"/>
              <a:ext cx="420026" cy="608367"/>
            </a:xfrm>
            <a:prstGeom prst="rect">
              <a:avLst/>
            </a:prstGeom>
            <a:solidFill>
              <a:srgbClr val="1CABE2">
                <a:alpha val="100000"/>
              </a:srgbClr>
            </a:solidFill>
          </p:spPr>
          <p:txBody>
            <a:bodyPr/>
            <a:lstStyle/>
            <a:p/>
          </p:txBody>
        </p:sp>
        <p:sp>
          <p:nvSpPr>
            <p:cNvPr id="39" name="rc39"/>
            <p:cNvSpPr/>
            <p:nvPr/>
          </p:nvSpPr>
          <p:spPr>
            <a:xfrm>
              <a:off x="7025592" y="4510179"/>
              <a:ext cx="420026" cy="395277"/>
            </a:xfrm>
            <a:prstGeom prst="rect">
              <a:avLst/>
            </a:prstGeom>
            <a:solidFill>
              <a:srgbClr val="1CABE2">
                <a:alpha val="100000"/>
              </a:srgbClr>
            </a:solidFill>
          </p:spPr>
          <p:txBody>
            <a:bodyPr/>
            <a:lstStyle/>
            <a:p/>
          </p:txBody>
        </p:sp>
        <p:sp>
          <p:nvSpPr>
            <p:cNvPr id="40" name="pl40"/>
            <p:cNvSpPr/>
            <p:nvPr/>
          </p:nvSpPr>
          <p:spPr>
            <a:xfrm>
              <a:off x="1168561" y="2290877"/>
              <a:ext cx="6067044" cy="615194"/>
            </a:xfrm>
            <a:custGeom>
              <a:avLst/>
              <a:pathLst>
                <a:path w="6067044" h="615194">
                  <a:moveTo>
                    <a:pt x="0" y="307597"/>
                  </a:moveTo>
                  <a:lnTo>
                    <a:pt x="466695" y="153798"/>
                  </a:lnTo>
                  <a:lnTo>
                    <a:pt x="933391" y="153798"/>
                  </a:lnTo>
                  <a:lnTo>
                    <a:pt x="1400087" y="0"/>
                  </a:lnTo>
                  <a:lnTo>
                    <a:pt x="1866782" y="276837"/>
                  </a:lnTo>
                  <a:lnTo>
                    <a:pt x="2333478" y="92279"/>
                  </a:lnTo>
                  <a:lnTo>
                    <a:pt x="2800174" y="246077"/>
                  </a:lnTo>
                  <a:lnTo>
                    <a:pt x="3266869" y="184558"/>
                  </a:lnTo>
                  <a:lnTo>
                    <a:pt x="3733565" y="184558"/>
                  </a:lnTo>
                  <a:lnTo>
                    <a:pt x="4200261" y="153798"/>
                  </a:lnTo>
                  <a:lnTo>
                    <a:pt x="4666957" y="615194"/>
                  </a:lnTo>
                  <a:lnTo>
                    <a:pt x="5133652" y="153798"/>
                  </a:lnTo>
                  <a:lnTo>
                    <a:pt x="5600348" y="123038"/>
                  </a:lnTo>
                  <a:lnTo>
                    <a:pt x="6067044" y="92279"/>
                  </a:lnTo>
                </a:path>
              </a:pathLst>
            </a:custGeom>
            <a:ln w="27101" cap="flat">
              <a:solidFill>
                <a:srgbClr val="00833D">
                  <a:alpha val="100000"/>
                </a:srgbClr>
              </a:solidFill>
              <a:prstDash val="solid"/>
              <a:round/>
            </a:ln>
          </p:spPr>
          <p:txBody>
            <a:bodyPr/>
            <a:lstStyle/>
            <a:p/>
          </p:txBody>
        </p:sp>
        <p:sp>
          <p:nvSpPr>
            <p:cNvPr id="41" name="pl41"/>
            <p:cNvSpPr/>
            <p:nvPr/>
          </p:nvSpPr>
          <p:spPr>
            <a:xfrm>
              <a:off x="2101952" y="2444676"/>
              <a:ext cx="5133652" cy="2368500"/>
            </a:xfrm>
            <a:custGeom>
              <a:avLst/>
              <a:pathLst>
                <a:path w="5133652" h="2368500">
                  <a:moveTo>
                    <a:pt x="0" y="2368500"/>
                  </a:moveTo>
                  <a:lnTo>
                    <a:pt x="466695" y="1968623"/>
                  </a:lnTo>
                  <a:lnTo>
                    <a:pt x="933391" y="1507227"/>
                  </a:lnTo>
                  <a:lnTo>
                    <a:pt x="1400087" y="1045831"/>
                  </a:lnTo>
                  <a:lnTo>
                    <a:pt x="1866782" y="984311"/>
                  </a:lnTo>
                  <a:lnTo>
                    <a:pt x="2333478" y="676714"/>
                  </a:lnTo>
                  <a:lnTo>
                    <a:pt x="2800174" y="615194"/>
                  </a:lnTo>
                  <a:lnTo>
                    <a:pt x="3266869" y="430636"/>
                  </a:lnTo>
                  <a:lnTo>
                    <a:pt x="3733565" y="1168870"/>
                  </a:lnTo>
                  <a:lnTo>
                    <a:pt x="4200261" y="369116"/>
                  </a:lnTo>
                  <a:lnTo>
                    <a:pt x="4666957" y="92279"/>
                  </a:lnTo>
                  <a:lnTo>
                    <a:pt x="5133652" y="0"/>
                  </a:lnTo>
                </a:path>
              </a:pathLst>
            </a:custGeom>
            <a:ln w="27101" cap="flat">
              <a:solidFill>
                <a:srgbClr val="002759">
                  <a:alpha val="100000"/>
                </a:srgbClr>
              </a:solidFill>
              <a:prstDash val="solid"/>
              <a:round/>
            </a:ln>
          </p:spPr>
          <p:txBody>
            <a:bodyPr/>
            <a:lstStyle/>
            <a:p/>
          </p:txBody>
        </p:sp>
        <p:sp>
          <p:nvSpPr>
            <p:cNvPr id="42" name="pt42"/>
            <p:cNvSpPr/>
            <p:nvPr/>
          </p:nvSpPr>
          <p:spPr>
            <a:xfrm>
              <a:off x="1136959"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50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4438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4438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070351" y="47815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4381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39203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4589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3973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0897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30282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5819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250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24130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69083" y="456246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593</a:t>
              </a:r>
            </a:p>
          </p:txBody>
        </p:sp>
        <p:sp>
          <p:nvSpPr>
            <p:cNvPr id="69" name="tx69"/>
            <p:cNvSpPr/>
            <p:nvPr/>
          </p:nvSpPr>
          <p:spPr>
            <a:xfrm>
              <a:off x="1535778" y="449173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790</a:t>
              </a:r>
            </a:p>
          </p:txBody>
        </p:sp>
        <p:sp>
          <p:nvSpPr>
            <p:cNvPr id="70" name="tx70"/>
            <p:cNvSpPr/>
            <p:nvPr/>
          </p:nvSpPr>
          <p:spPr>
            <a:xfrm>
              <a:off x="2002474" y="464008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377</a:t>
              </a:r>
            </a:p>
          </p:txBody>
        </p:sp>
        <p:sp>
          <p:nvSpPr>
            <p:cNvPr id="71" name="tx71"/>
            <p:cNvSpPr/>
            <p:nvPr/>
          </p:nvSpPr>
          <p:spPr>
            <a:xfrm>
              <a:off x="2469170" y="45039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756</a:t>
              </a:r>
            </a:p>
          </p:txBody>
        </p:sp>
        <p:sp>
          <p:nvSpPr>
            <p:cNvPr id="72" name="tx72"/>
            <p:cNvSpPr/>
            <p:nvPr/>
          </p:nvSpPr>
          <p:spPr>
            <a:xfrm>
              <a:off x="2935865" y="44989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770</a:t>
              </a:r>
            </a:p>
          </p:txBody>
        </p:sp>
        <p:sp>
          <p:nvSpPr>
            <p:cNvPr id="73" name="tx73"/>
            <p:cNvSpPr/>
            <p:nvPr/>
          </p:nvSpPr>
          <p:spPr>
            <a:xfrm>
              <a:off x="3402561" y="463469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4" name="tx74"/>
            <p:cNvSpPr/>
            <p:nvPr/>
          </p:nvSpPr>
          <p:spPr>
            <a:xfrm>
              <a:off x="3819532" y="42409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1,445</a:t>
              </a:r>
            </a:p>
          </p:txBody>
        </p:sp>
        <p:sp>
          <p:nvSpPr>
            <p:cNvPr id="75" name="tx75"/>
            <p:cNvSpPr/>
            <p:nvPr/>
          </p:nvSpPr>
          <p:spPr>
            <a:xfrm>
              <a:off x="4286228"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2,568</a:t>
              </a:r>
            </a:p>
          </p:txBody>
        </p:sp>
        <p:sp>
          <p:nvSpPr>
            <p:cNvPr id="76" name="tx76"/>
            <p:cNvSpPr/>
            <p:nvPr/>
          </p:nvSpPr>
          <p:spPr>
            <a:xfrm>
              <a:off x="4802648" y="447053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849</a:t>
              </a:r>
            </a:p>
          </p:txBody>
        </p:sp>
        <p:sp>
          <p:nvSpPr>
            <p:cNvPr id="77" name="tx77"/>
            <p:cNvSpPr/>
            <p:nvPr/>
          </p:nvSpPr>
          <p:spPr>
            <a:xfrm>
              <a:off x="5269344" y="44924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788</a:t>
              </a:r>
            </a:p>
          </p:txBody>
        </p:sp>
        <p:sp>
          <p:nvSpPr>
            <p:cNvPr id="78" name="tx78"/>
            <p:cNvSpPr/>
            <p:nvPr/>
          </p:nvSpPr>
          <p:spPr>
            <a:xfrm>
              <a:off x="5686315" y="433005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1,197</a:t>
              </a:r>
            </a:p>
          </p:txBody>
        </p:sp>
        <p:sp>
          <p:nvSpPr>
            <p:cNvPr id="79" name="tx79"/>
            <p:cNvSpPr/>
            <p:nvPr/>
          </p:nvSpPr>
          <p:spPr>
            <a:xfrm>
              <a:off x="6202735" y="45312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680</a:t>
              </a:r>
            </a:p>
          </p:txBody>
        </p:sp>
        <p:sp>
          <p:nvSpPr>
            <p:cNvPr id="80" name="tx80"/>
            <p:cNvSpPr/>
            <p:nvPr/>
          </p:nvSpPr>
          <p:spPr>
            <a:xfrm>
              <a:off x="6619707" y="415181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81" name="tx81"/>
            <p:cNvSpPr/>
            <p:nvPr/>
          </p:nvSpPr>
          <p:spPr>
            <a:xfrm>
              <a:off x="7086402" y="436490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1,100</a:t>
              </a:r>
            </a:p>
          </p:txBody>
        </p:sp>
        <p:sp>
          <p:nvSpPr>
            <p:cNvPr id="82" name="pl82"/>
            <p:cNvSpPr/>
            <p:nvPr/>
          </p:nvSpPr>
          <p:spPr>
            <a:xfrm>
              <a:off x="7253769" y="2285274"/>
              <a:ext cx="608534" cy="95045"/>
            </a:xfrm>
            <a:custGeom>
              <a:avLst/>
              <a:pathLst>
                <a:path w="608534" h="95045">
                  <a:moveTo>
                    <a:pt x="608534" y="0"/>
                  </a:moveTo>
                  <a:lnTo>
                    <a:pt x="0" y="95045"/>
                  </a:lnTo>
                </a:path>
              </a:pathLst>
            </a:custGeom>
          </p:spPr>
          <p:txBody>
            <a:bodyPr/>
            <a:lstStyle/>
            <a:p/>
          </p:txBody>
        </p:sp>
        <p:sp>
          <p:nvSpPr>
            <p:cNvPr id="83" name="pl83"/>
            <p:cNvSpPr/>
            <p:nvPr/>
          </p:nvSpPr>
          <p:spPr>
            <a:xfrm>
              <a:off x="7253780" y="2447499"/>
              <a:ext cx="608523" cy="94534"/>
            </a:xfrm>
            <a:custGeom>
              <a:avLst/>
              <a:pathLst>
                <a:path w="608523" h="94534">
                  <a:moveTo>
                    <a:pt x="608523" y="94534"/>
                  </a:moveTo>
                  <a:lnTo>
                    <a:pt x="0" y="0"/>
                  </a:lnTo>
                </a:path>
              </a:pathLst>
            </a:custGeom>
          </p:spPr>
          <p:txBody>
            <a:bodyPr/>
            <a:lstStyle/>
            <a:p/>
          </p:txBody>
        </p:sp>
        <p:sp>
          <p:nvSpPr>
            <p:cNvPr id="84" name="pg84"/>
            <p:cNvSpPr/>
            <p:nvPr/>
          </p:nvSpPr>
          <p:spPr>
            <a:xfrm>
              <a:off x="7793724" y="219160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23272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86" name="pg86"/>
            <p:cNvSpPr/>
            <p:nvPr/>
          </p:nvSpPr>
          <p:spPr>
            <a:xfrm>
              <a:off x="7793724" y="24588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4999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8" name="rc88"/>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9432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1" name="tx91"/>
            <p:cNvSpPr/>
            <p:nvPr/>
          </p:nvSpPr>
          <p:spPr>
            <a:xfrm>
              <a:off x="508103" y="30449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1465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3" name="tx93"/>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34602"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201297"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3819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34658"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0138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3828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629279" y="5900002"/>
              <a:ext cx="201456" cy="201456"/>
            </a:xfrm>
            <a:prstGeom prst="rect">
              <a:avLst/>
            </a:prstGeom>
            <a:solidFill>
              <a:srgbClr val="1CABE2">
                <a:alpha val="100000"/>
              </a:srgbClr>
            </a:solidFill>
          </p:spPr>
          <p:txBody>
            <a:bodyPr/>
            <a:lstStyle/>
            <a:p/>
          </p:txBody>
        </p:sp>
        <p:sp>
          <p:nvSpPr>
            <p:cNvPr id="127" name="tx127"/>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2123358" y="1334104"/>
              <a:ext cx="52775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Niger,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1,100 confirmed measles cases in Niger. In the same year, MCV1 coverage was 82% and MCV2 coverage was 80%.
The number of cases in 2025 was 35% lower than in 2024 (n=1,693).
The highest number of measles cases was reported in 2019 (n=2,568). In this year, MCV1 coverage was 79%.
Niger reported measles vaccine stockouts in 2007, 2011, 2020, 2021, 2022, 2023, 2024, and 2025.
There were measles-containing vaccine supplementary immunization activities/campaigns in 2022, 2022, and 2025.</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saw a decrease in measles cases compared with 2024, while MCV1 coverage was 82% and MCV2 coverage was 80%.</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27101" cap="flat">
              <a:solidFill>
                <a:srgbClr val="0058AB">
                  <a:alpha val="80000"/>
                </a:srgbClr>
              </a:solidFill>
              <a:prstDash val="solid"/>
              <a:round/>
            </a:ln>
          </p:spPr>
          <p:txBody>
            <a:bodyPr/>
            <a:lstStyle/>
            <a:p/>
          </p:txBody>
        </p:sp>
        <p:sp>
          <p:nvSpPr>
            <p:cNvPr id="20" name="pl20"/>
            <p:cNvSpPr/>
            <p:nvPr/>
          </p:nvSpPr>
          <p:spPr>
            <a:xfrm>
              <a:off x="943464" y="4306251"/>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1" name="pl21"/>
            <p:cNvSpPr/>
            <p:nvPr/>
          </p:nvSpPr>
          <p:spPr>
            <a:xfrm>
              <a:off x="943464" y="2788588"/>
              <a:ext cx="3520101" cy="1802224"/>
            </a:xfrm>
            <a:custGeom>
              <a:avLst/>
              <a:pathLst>
                <a:path w="3520101" h="1802224">
                  <a:moveTo>
                    <a:pt x="0" y="94853"/>
                  </a:moveTo>
                  <a:lnTo>
                    <a:pt x="140804" y="0"/>
                  </a:lnTo>
                  <a:lnTo>
                    <a:pt x="281608" y="284561"/>
                  </a:lnTo>
                  <a:lnTo>
                    <a:pt x="422412" y="569123"/>
                  </a:lnTo>
                  <a:lnTo>
                    <a:pt x="563216" y="853685"/>
                  </a:lnTo>
                  <a:lnTo>
                    <a:pt x="704020" y="1233101"/>
                  </a:lnTo>
                  <a:lnTo>
                    <a:pt x="844824" y="1327955"/>
                  </a:lnTo>
                  <a:lnTo>
                    <a:pt x="985628" y="1422809"/>
                  </a:lnTo>
                  <a:lnTo>
                    <a:pt x="1126432" y="1517663"/>
                  </a:lnTo>
                  <a:lnTo>
                    <a:pt x="1267236" y="1612517"/>
                  </a:lnTo>
                  <a:lnTo>
                    <a:pt x="1408040" y="1802224"/>
                  </a:lnTo>
                  <a:lnTo>
                    <a:pt x="1548844" y="1612517"/>
                  </a:lnTo>
                  <a:lnTo>
                    <a:pt x="1689648" y="1612517"/>
                  </a:lnTo>
                  <a:lnTo>
                    <a:pt x="1830452" y="1707370"/>
                  </a:lnTo>
                  <a:lnTo>
                    <a:pt x="1971256" y="1707370"/>
                  </a:lnTo>
                  <a:lnTo>
                    <a:pt x="2112061" y="1517663"/>
                  </a:lnTo>
                  <a:lnTo>
                    <a:pt x="2252865" y="1612517"/>
                  </a:lnTo>
                  <a:lnTo>
                    <a:pt x="2393669" y="1612517"/>
                  </a:lnTo>
                  <a:lnTo>
                    <a:pt x="2534473" y="1707370"/>
                  </a:lnTo>
                  <a:lnTo>
                    <a:pt x="2675277" y="1802224"/>
                  </a:lnTo>
                  <a:lnTo>
                    <a:pt x="2816081" y="1612517"/>
                  </a:lnTo>
                  <a:lnTo>
                    <a:pt x="2956885" y="1517663"/>
                  </a:lnTo>
                  <a:lnTo>
                    <a:pt x="3097689" y="1517663"/>
                  </a:lnTo>
                  <a:lnTo>
                    <a:pt x="3238493" y="1517663"/>
                  </a:lnTo>
                  <a:lnTo>
                    <a:pt x="3379297" y="1612517"/>
                  </a:lnTo>
                  <a:lnTo>
                    <a:pt x="3520101" y="1612517"/>
                  </a:lnTo>
                </a:path>
              </a:pathLst>
            </a:custGeom>
            <a:ln w="27101" cap="flat">
              <a:solidFill>
                <a:srgbClr val="00833D">
                  <a:alpha val="80000"/>
                </a:srgbClr>
              </a:solidFill>
              <a:prstDash val="solid"/>
              <a:round/>
            </a:ln>
          </p:spPr>
          <p:txBody>
            <a:bodyPr/>
            <a:lstStyle/>
            <a:p/>
          </p:txBody>
        </p:sp>
        <p:sp>
          <p:nvSpPr>
            <p:cNvPr id="22" name="pl22"/>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43362" cap="flat">
              <a:solidFill>
                <a:srgbClr val="000000">
                  <a:alpha val="100000"/>
                </a:srgbClr>
              </a:solidFill>
              <a:prstDash val="solid"/>
              <a:round/>
            </a:ln>
          </p:spPr>
          <p:txBody>
            <a:bodyPr/>
            <a:lstStyle/>
            <a:p/>
          </p:txBody>
        </p:sp>
        <p:sp>
          <p:nvSpPr>
            <p:cNvPr id="23" name="pl23"/>
            <p:cNvSpPr/>
            <p:nvPr/>
          </p:nvSpPr>
          <p:spPr>
            <a:xfrm>
              <a:off x="943464" y="3073149"/>
              <a:ext cx="3520101" cy="1707370"/>
            </a:xfrm>
            <a:custGeom>
              <a:avLst/>
              <a:pathLst>
                <a:path w="3520101" h="1707370">
                  <a:moveTo>
                    <a:pt x="0" y="0"/>
                  </a:moveTo>
                  <a:lnTo>
                    <a:pt x="140804" y="94853"/>
                  </a:lnTo>
                  <a:lnTo>
                    <a:pt x="281608" y="189707"/>
                  </a:lnTo>
                  <a:lnTo>
                    <a:pt x="422412" y="284561"/>
                  </a:lnTo>
                  <a:lnTo>
                    <a:pt x="563216" y="284561"/>
                  </a:lnTo>
                  <a:lnTo>
                    <a:pt x="704020" y="379415"/>
                  </a:lnTo>
                  <a:lnTo>
                    <a:pt x="844824" y="663977"/>
                  </a:lnTo>
                  <a:lnTo>
                    <a:pt x="985628" y="948539"/>
                  </a:lnTo>
                  <a:lnTo>
                    <a:pt x="1126432" y="1327955"/>
                  </a:lnTo>
                  <a:lnTo>
                    <a:pt x="1267236" y="1327955"/>
                  </a:lnTo>
                  <a:lnTo>
                    <a:pt x="1408040" y="948539"/>
                  </a:lnTo>
                  <a:lnTo>
                    <a:pt x="1548844" y="1233101"/>
                  </a:lnTo>
                  <a:lnTo>
                    <a:pt x="1689648" y="948539"/>
                  </a:lnTo>
                  <a:lnTo>
                    <a:pt x="1830452" y="948539"/>
                  </a:lnTo>
                  <a:lnTo>
                    <a:pt x="1971256" y="1138247"/>
                  </a:lnTo>
                  <a:lnTo>
                    <a:pt x="2112061" y="1517663"/>
                  </a:lnTo>
                  <a:lnTo>
                    <a:pt x="2252865" y="1233101"/>
                  </a:lnTo>
                  <a:lnTo>
                    <a:pt x="2393669" y="1422809"/>
                  </a:lnTo>
                  <a:lnTo>
                    <a:pt x="2534473" y="1233101"/>
                  </a:lnTo>
                  <a:lnTo>
                    <a:pt x="2675277" y="1327955"/>
                  </a:lnTo>
                  <a:lnTo>
                    <a:pt x="2816081" y="1233101"/>
                  </a:lnTo>
                  <a:lnTo>
                    <a:pt x="2956885" y="1233101"/>
                  </a:lnTo>
                  <a:lnTo>
                    <a:pt x="3097689" y="1327955"/>
                  </a:lnTo>
                  <a:lnTo>
                    <a:pt x="3238493" y="1517663"/>
                  </a:lnTo>
                  <a:lnTo>
                    <a:pt x="3379297" y="1612517"/>
                  </a:lnTo>
                  <a:lnTo>
                    <a:pt x="3520101" y="1707370"/>
                  </a:lnTo>
                </a:path>
              </a:pathLst>
            </a:custGeom>
            <a:ln w="27101" cap="flat">
              <a:solidFill>
                <a:srgbClr val="0058AB">
                  <a:alpha val="100000"/>
                </a:srgbClr>
              </a:solidFill>
              <a:prstDash val="solid"/>
              <a:round/>
            </a:ln>
          </p:spPr>
          <p:txBody>
            <a:bodyPr/>
            <a:lstStyle/>
            <a:p/>
          </p:txBody>
        </p:sp>
        <p:sp>
          <p:nvSpPr>
            <p:cNvPr id="24" name="pl24"/>
            <p:cNvSpPr/>
            <p:nvPr/>
          </p:nvSpPr>
          <p:spPr>
            <a:xfrm>
              <a:off x="943464" y="278858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73712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11654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7220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75084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3" name="pg33"/>
            <p:cNvSpPr/>
            <p:nvPr/>
          </p:nvSpPr>
          <p:spPr>
            <a:xfrm>
              <a:off x="1560860"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5" name="pg35"/>
            <p:cNvSpPr/>
            <p:nvPr/>
          </p:nvSpPr>
          <p:spPr>
            <a:xfrm>
              <a:off x="2264881" y="36705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36993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96890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532117" y="40499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62471" y="408003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pg41"/>
            <p:cNvSpPr/>
            <p:nvPr/>
          </p:nvSpPr>
          <p:spPr>
            <a:xfrm>
              <a:off x="4264273"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3633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405077"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tx45"/>
            <p:cNvSpPr/>
            <p:nvPr/>
          </p:nvSpPr>
          <p:spPr>
            <a:xfrm>
              <a:off x="4523855" y="50260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61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4007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4007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54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07172" y="6093143"/>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3" name="tx63"/>
            <p:cNvSpPr/>
            <p:nvPr/>
          </p:nvSpPr>
          <p:spPr>
            <a:xfrm>
              <a:off x="25996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9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27101" cap="flat">
              <a:solidFill>
                <a:srgbClr val="0058AB">
                  <a:alpha val="80000"/>
                </a:srgbClr>
              </a:solidFill>
              <a:prstDash val="solid"/>
              <a:round/>
            </a:ln>
          </p:spPr>
          <p:txBody>
            <a:bodyPr/>
            <a:lstStyle/>
            <a:p/>
          </p:txBody>
        </p:sp>
        <p:sp>
          <p:nvSpPr>
            <p:cNvPr id="81" name="pl81"/>
            <p:cNvSpPr/>
            <p:nvPr/>
          </p:nvSpPr>
          <p:spPr>
            <a:xfrm>
              <a:off x="5308715" y="4211397"/>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2" name="pl82"/>
            <p:cNvSpPr/>
            <p:nvPr/>
          </p:nvSpPr>
          <p:spPr>
            <a:xfrm>
              <a:off x="5308715" y="2978295"/>
              <a:ext cx="3520101" cy="1517663"/>
            </a:xfrm>
            <a:custGeom>
              <a:avLst/>
              <a:pathLst>
                <a:path w="3520101" h="1517663">
                  <a:moveTo>
                    <a:pt x="0" y="0"/>
                  </a:moveTo>
                  <a:lnTo>
                    <a:pt x="140804" y="189707"/>
                  </a:lnTo>
                  <a:lnTo>
                    <a:pt x="281608" y="284561"/>
                  </a:lnTo>
                  <a:lnTo>
                    <a:pt x="422412" y="663977"/>
                  </a:lnTo>
                  <a:lnTo>
                    <a:pt x="563216" y="853685"/>
                  </a:lnTo>
                  <a:lnTo>
                    <a:pt x="704020" y="1138247"/>
                  </a:lnTo>
                  <a:lnTo>
                    <a:pt x="844824" y="1233101"/>
                  </a:lnTo>
                  <a:lnTo>
                    <a:pt x="985628" y="853685"/>
                  </a:lnTo>
                  <a:lnTo>
                    <a:pt x="1126432" y="948539"/>
                  </a:lnTo>
                  <a:lnTo>
                    <a:pt x="1267236" y="1138247"/>
                  </a:lnTo>
                  <a:lnTo>
                    <a:pt x="1408040" y="1517663"/>
                  </a:lnTo>
                  <a:lnTo>
                    <a:pt x="1548844" y="1233101"/>
                  </a:lnTo>
                  <a:lnTo>
                    <a:pt x="1689648" y="1233101"/>
                  </a:lnTo>
                  <a:lnTo>
                    <a:pt x="1830452" y="1422809"/>
                  </a:lnTo>
                  <a:lnTo>
                    <a:pt x="1971256" y="1233101"/>
                  </a:lnTo>
                  <a:lnTo>
                    <a:pt x="2112061" y="1043393"/>
                  </a:lnTo>
                  <a:lnTo>
                    <a:pt x="2252865" y="758831"/>
                  </a:lnTo>
                  <a:lnTo>
                    <a:pt x="2393669" y="948539"/>
                  </a:lnTo>
                  <a:lnTo>
                    <a:pt x="2534473" y="853685"/>
                  </a:lnTo>
                  <a:lnTo>
                    <a:pt x="2675277" y="853685"/>
                  </a:lnTo>
                  <a:lnTo>
                    <a:pt x="2816081" y="853685"/>
                  </a:lnTo>
                  <a:lnTo>
                    <a:pt x="2956885" y="663977"/>
                  </a:lnTo>
                  <a:lnTo>
                    <a:pt x="3097689" y="474269"/>
                  </a:lnTo>
                  <a:lnTo>
                    <a:pt x="3238493" y="474269"/>
                  </a:lnTo>
                  <a:lnTo>
                    <a:pt x="3379297" y="663977"/>
                  </a:lnTo>
                  <a:lnTo>
                    <a:pt x="3520101" y="569123"/>
                  </a:lnTo>
                </a:path>
              </a:pathLst>
            </a:custGeom>
            <a:ln w="27101" cap="flat">
              <a:solidFill>
                <a:srgbClr val="00833D">
                  <a:alpha val="80000"/>
                </a:srgbClr>
              </a:solidFill>
              <a:prstDash val="solid"/>
              <a:round/>
            </a:ln>
          </p:spPr>
          <p:txBody>
            <a:bodyPr/>
            <a:lstStyle/>
            <a:p/>
          </p:txBody>
        </p:sp>
        <p:sp>
          <p:nvSpPr>
            <p:cNvPr id="83" name="pl83"/>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43362" cap="flat">
              <a:solidFill>
                <a:srgbClr val="000000">
                  <a:alpha val="100000"/>
                </a:srgbClr>
              </a:solidFill>
              <a:prstDash val="solid"/>
              <a:round/>
            </a:ln>
          </p:spPr>
          <p:txBody>
            <a:bodyPr/>
            <a:lstStyle/>
            <a:p/>
          </p:txBody>
        </p:sp>
        <p:sp>
          <p:nvSpPr>
            <p:cNvPr id="84" name="pl84"/>
            <p:cNvSpPr/>
            <p:nvPr/>
          </p:nvSpPr>
          <p:spPr>
            <a:xfrm>
              <a:off x="5308715" y="2504026"/>
              <a:ext cx="3520101" cy="2181640"/>
            </a:xfrm>
            <a:custGeom>
              <a:avLst/>
              <a:pathLst>
                <a:path w="3520101" h="2181640">
                  <a:moveTo>
                    <a:pt x="0" y="1138247"/>
                  </a:moveTo>
                  <a:lnTo>
                    <a:pt x="140804" y="1233101"/>
                  </a:lnTo>
                  <a:lnTo>
                    <a:pt x="281608" y="1138247"/>
                  </a:lnTo>
                  <a:lnTo>
                    <a:pt x="422412" y="1233101"/>
                  </a:lnTo>
                  <a:lnTo>
                    <a:pt x="563216" y="1138247"/>
                  </a:lnTo>
                  <a:lnTo>
                    <a:pt x="704020" y="1233101"/>
                  </a:lnTo>
                  <a:lnTo>
                    <a:pt x="844824" y="1422809"/>
                  </a:lnTo>
                  <a:lnTo>
                    <a:pt x="985628" y="1802224"/>
                  </a:lnTo>
                  <a:lnTo>
                    <a:pt x="1126432" y="1802224"/>
                  </a:lnTo>
                  <a:lnTo>
                    <a:pt x="1267236" y="1612517"/>
                  </a:lnTo>
                  <a:lnTo>
                    <a:pt x="1408040" y="1233101"/>
                  </a:lnTo>
                  <a:lnTo>
                    <a:pt x="1548844" y="1138247"/>
                  </a:lnTo>
                  <a:lnTo>
                    <a:pt x="1689648" y="1707370"/>
                  </a:lnTo>
                  <a:lnTo>
                    <a:pt x="1830452" y="2086786"/>
                  </a:lnTo>
                  <a:lnTo>
                    <a:pt x="1971256" y="1517663"/>
                  </a:lnTo>
                  <a:lnTo>
                    <a:pt x="2112061" y="2181640"/>
                  </a:lnTo>
                  <a:lnTo>
                    <a:pt x="2252865" y="1422809"/>
                  </a:lnTo>
                  <a:lnTo>
                    <a:pt x="2393669" y="1707370"/>
                  </a:lnTo>
                  <a:lnTo>
                    <a:pt x="2534473" y="1612517"/>
                  </a:lnTo>
                  <a:lnTo>
                    <a:pt x="2675277" y="1707370"/>
                  </a:lnTo>
                  <a:lnTo>
                    <a:pt x="2816081" y="1612517"/>
                  </a:lnTo>
                  <a:lnTo>
                    <a:pt x="2956885" y="1612517"/>
                  </a:lnTo>
                  <a:lnTo>
                    <a:pt x="3097689" y="0"/>
                  </a:lnTo>
                  <a:lnTo>
                    <a:pt x="3238493" y="1612517"/>
                  </a:lnTo>
                  <a:lnTo>
                    <a:pt x="3379297" y="1612517"/>
                  </a:lnTo>
                  <a:lnTo>
                    <a:pt x="3520101" y="1707370"/>
                  </a:lnTo>
                </a:path>
              </a:pathLst>
            </a:custGeom>
            <a:ln w="27101" cap="flat">
              <a:solidFill>
                <a:srgbClr val="0058AB">
                  <a:alpha val="100000"/>
                </a:srgbClr>
              </a:solidFill>
              <a:prstDash val="solid"/>
              <a:round/>
            </a:ln>
          </p:spPr>
          <p:txBody>
            <a:bodyPr/>
            <a:lstStyle/>
            <a:p/>
          </p:txBody>
        </p:sp>
        <p:sp>
          <p:nvSpPr>
            <p:cNvPr id="85" name="pl85"/>
            <p:cNvSpPr/>
            <p:nvPr/>
          </p:nvSpPr>
          <p:spPr>
            <a:xfrm>
              <a:off x="5308715" y="335771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92683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92683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2911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3199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4" name="pg94"/>
            <p:cNvSpPr/>
            <p:nvPr/>
          </p:nvSpPr>
          <p:spPr>
            <a:xfrm>
              <a:off x="592611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663013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7362287"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3633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897368" y="3860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8903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2" name="pg102"/>
            <p:cNvSpPr/>
            <p:nvPr/>
          </p:nvSpPr>
          <p:spPr>
            <a:xfrm>
              <a:off x="8601388" y="3765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794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860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8903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tx106"/>
            <p:cNvSpPr/>
            <p:nvPr/>
          </p:nvSpPr>
          <p:spPr>
            <a:xfrm>
              <a:off x="8889106"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083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053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053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9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2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72423" y="6093143"/>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24" name="tx124"/>
            <p:cNvSpPr/>
            <p:nvPr/>
          </p:nvSpPr>
          <p:spPr>
            <a:xfrm>
              <a:off x="69648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34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8% of children who received DTP1 did not receive DTP3 (left), and 14%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Niger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(8%) and DTP1-MCV1 drop-out was high (14%) in Niger,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441211"/>
            </a:xfrm>
            <a:custGeom>
              <a:avLst/>
              <a:pathLst>
                <a:path w="2135265" h="441211">
                  <a:moveTo>
                    <a:pt x="0" y="381817"/>
                  </a:moveTo>
                  <a:lnTo>
                    <a:pt x="85410" y="356363"/>
                  </a:lnTo>
                  <a:lnTo>
                    <a:pt x="170821" y="330908"/>
                  </a:lnTo>
                  <a:lnTo>
                    <a:pt x="256231" y="313938"/>
                  </a:lnTo>
                  <a:lnTo>
                    <a:pt x="341642" y="288484"/>
                  </a:lnTo>
                  <a:lnTo>
                    <a:pt x="427053" y="263029"/>
                  </a:lnTo>
                  <a:lnTo>
                    <a:pt x="512463" y="220605"/>
                  </a:lnTo>
                  <a:lnTo>
                    <a:pt x="597874" y="186666"/>
                  </a:lnTo>
                  <a:lnTo>
                    <a:pt x="683284" y="144242"/>
                  </a:lnTo>
                  <a:lnTo>
                    <a:pt x="768695" y="76363"/>
                  </a:lnTo>
                  <a:lnTo>
                    <a:pt x="854106" y="118787"/>
                  </a:lnTo>
                  <a:lnTo>
                    <a:pt x="939516" y="356363"/>
                  </a:lnTo>
                  <a:lnTo>
                    <a:pt x="1024927" y="84848"/>
                  </a:lnTo>
                  <a:lnTo>
                    <a:pt x="1110337" y="441211"/>
                  </a:lnTo>
                  <a:lnTo>
                    <a:pt x="1195748" y="67878"/>
                  </a:lnTo>
                  <a:lnTo>
                    <a:pt x="1281159" y="8484"/>
                  </a:lnTo>
                  <a:lnTo>
                    <a:pt x="1366569" y="33939"/>
                  </a:lnTo>
                  <a:lnTo>
                    <a:pt x="1451980" y="25454"/>
                  </a:lnTo>
                  <a:lnTo>
                    <a:pt x="1537390" y="67878"/>
                  </a:lnTo>
                  <a:lnTo>
                    <a:pt x="1622801" y="212120"/>
                  </a:lnTo>
                  <a:lnTo>
                    <a:pt x="1708212" y="8484"/>
                  </a:lnTo>
                  <a:lnTo>
                    <a:pt x="1793622" y="0"/>
                  </a:lnTo>
                  <a:lnTo>
                    <a:pt x="1879033" y="0"/>
                  </a:lnTo>
                  <a:lnTo>
                    <a:pt x="1964443" y="16969"/>
                  </a:lnTo>
                  <a:lnTo>
                    <a:pt x="2049854" y="16969"/>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60702"/>
              <a:ext cx="854106" cy="509090"/>
            </a:xfrm>
            <a:custGeom>
              <a:avLst/>
              <a:pathLst>
                <a:path w="854106" h="509090">
                  <a:moveTo>
                    <a:pt x="0" y="509090"/>
                  </a:moveTo>
                  <a:lnTo>
                    <a:pt x="85410" y="110302"/>
                  </a:lnTo>
                  <a:lnTo>
                    <a:pt x="170821" y="16969"/>
                  </a:lnTo>
                  <a:lnTo>
                    <a:pt x="256231" y="67878"/>
                  </a:lnTo>
                  <a:lnTo>
                    <a:pt x="341642" y="50909"/>
                  </a:lnTo>
                  <a:lnTo>
                    <a:pt x="427053" y="50909"/>
                  </a:lnTo>
                  <a:lnTo>
                    <a:pt x="512463" y="42424"/>
                  </a:lnTo>
                  <a:lnTo>
                    <a:pt x="597874" y="25454"/>
                  </a:lnTo>
                  <a:lnTo>
                    <a:pt x="683284" y="16969"/>
                  </a:lnTo>
                  <a:lnTo>
                    <a:pt x="768695" y="8484"/>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185333" y="37787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86" name="tx86"/>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7" name="tx87"/>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8" name="tx88"/>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637879"/>
              <a:ext cx="939516" cy="610908"/>
            </a:xfrm>
            <a:custGeom>
              <a:avLst/>
              <a:pathLst>
                <a:path w="939516" h="610908">
                  <a:moveTo>
                    <a:pt x="0" y="610908"/>
                  </a:moveTo>
                  <a:lnTo>
                    <a:pt x="85410" y="373332"/>
                  </a:lnTo>
                  <a:lnTo>
                    <a:pt x="170821" y="93333"/>
                  </a:lnTo>
                  <a:lnTo>
                    <a:pt x="256231" y="50909"/>
                  </a:lnTo>
                  <a:lnTo>
                    <a:pt x="341642" y="101818"/>
                  </a:lnTo>
                  <a:lnTo>
                    <a:pt x="427053" y="84848"/>
                  </a:lnTo>
                  <a:lnTo>
                    <a:pt x="512463" y="67878"/>
                  </a:lnTo>
                  <a:lnTo>
                    <a:pt x="597874" y="50909"/>
                  </a:lnTo>
                  <a:lnTo>
                    <a:pt x="683284" y="42424"/>
                  </a:lnTo>
                  <a:lnTo>
                    <a:pt x="768695" y="25454"/>
                  </a:lnTo>
                  <a:lnTo>
                    <a:pt x="854106" y="8484"/>
                  </a:lnTo>
                  <a:lnTo>
                    <a:pt x="939516" y="0"/>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2307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831676"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917087"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087908"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515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22" name="tx122"/>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3" name="tx123"/>
            <p:cNvSpPr/>
            <p:nvPr/>
          </p:nvSpPr>
          <p:spPr>
            <a:xfrm>
              <a:off x="2624645"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4" name="tx124"/>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73222"/>
              <a:ext cx="2135265" cy="424241"/>
            </a:xfrm>
            <a:custGeom>
              <a:avLst/>
              <a:pathLst>
                <a:path w="2135265" h="424241">
                  <a:moveTo>
                    <a:pt x="0" y="424241"/>
                  </a:moveTo>
                  <a:lnTo>
                    <a:pt x="85410" y="407272"/>
                  </a:lnTo>
                  <a:lnTo>
                    <a:pt x="170821" y="381817"/>
                  </a:lnTo>
                  <a:lnTo>
                    <a:pt x="256231" y="364847"/>
                  </a:lnTo>
                  <a:lnTo>
                    <a:pt x="341642" y="339393"/>
                  </a:lnTo>
                  <a:lnTo>
                    <a:pt x="427053" y="322423"/>
                  </a:lnTo>
                  <a:lnTo>
                    <a:pt x="512463" y="271514"/>
                  </a:lnTo>
                  <a:lnTo>
                    <a:pt x="597874" y="229090"/>
                  </a:lnTo>
                  <a:lnTo>
                    <a:pt x="683284" y="169696"/>
                  </a:lnTo>
                  <a:lnTo>
                    <a:pt x="768695" y="127272"/>
                  </a:lnTo>
                  <a:lnTo>
                    <a:pt x="854106" y="110302"/>
                  </a:lnTo>
                  <a:lnTo>
                    <a:pt x="939516" y="84848"/>
                  </a:lnTo>
                  <a:lnTo>
                    <a:pt x="1024927" y="76363"/>
                  </a:lnTo>
                  <a:lnTo>
                    <a:pt x="1110337" y="59393"/>
                  </a:lnTo>
                  <a:lnTo>
                    <a:pt x="1195748" y="8484"/>
                  </a:lnTo>
                  <a:lnTo>
                    <a:pt x="1281159" y="25454"/>
                  </a:lnTo>
                  <a:lnTo>
                    <a:pt x="1366569" y="33939"/>
                  </a:lnTo>
                  <a:lnTo>
                    <a:pt x="1451980" y="8484"/>
                  </a:lnTo>
                  <a:lnTo>
                    <a:pt x="1537390" y="42424"/>
                  </a:lnTo>
                  <a:lnTo>
                    <a:pt x="1622801" y="33939"/>
                  </a:lnTo>
                  <a:lnTo>
                    <a:pt x="1708212" y="25454"/>
                  </a:lnTo>
                  <a:lnTo>
                    <a:pt x="1793622" y="16969"/>
                  </a:lnTo>
                  <a:lnTo>
                    <a:pt x="1879033" y="0"/>
                  </a:lnTo>
                  <a:lnTo>
                    <a:pt x="1964443" y="16969"/>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430115"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51552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7966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tx171"/>
            <p:cNvSpPr/>
            <p:nvPr/>
          </p:nvSpPr>
          <p:spPr>
            <a:xfrm>
              <a:off x="3698362"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72" name="tx172"/>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3" name="tx173"/>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4" name="tx174"/>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377672"/>
              <a:ext cx="2135265" cy="407272"/>
            </a:xfrm>
            <a:custGeom>
              <a:avLst/>
              <a:pathLst>
                <a:path w="2135265" h="407272">
                  <a:moveTo>
                    <a:pt x="0" y="407272"/>
                  </a:moveTo>
                  <a:lnTo>
                    <a:pt x="85410" y="390302"/>
                  </a:lnTo>
                  <a:lnTo>
                    <a:pt x="170821" y="373332"/>
                  </a:lnTo>
                  <a:lnTo>
                    <a:pt x="256231" y="356363"/>
                  </a:lnTo>
                  <a:lnTo>
                    <a:pt x="341642" y="339393"/>
                  </a:lnTo>
                  <a:lnTo>
                    <a:pt x="427053" y="322423"/>
                  </a:lnTo>
                  <a:lnTo>
                    <a:pt x="512463" y="271514"/>
                  </a:lnTo>
                  <a:lnTo>
                    <a:pt x="597874" y="212120"/>
                  </a:lnTo>
                  <a:lnTo>
                    <a:pt x="683284" y="161211"/>
                  </a:lnTo>
                  <a:lnTo>
                    <a:pt x="768695" y="135757"/>
                  </a:lnTo>
                  <a:lnTo>
                    <a:pt x="854106" y="152727"/>
                  </a:lnTo>
                  <a:lnTo>
                    <a:pt x="939516" y="135757"/>
                  </a:lnTo>
                  <a:lnTo>
                    <a:pt x="1024927" y="84848"/>
                  </a:lnTo>
                  <a:lnTo>
                    <a:pt x="1110337" y="42424"/>
                  </a:lnTo>
                  <a:lnTo>
                    <a:pt x="1195748" y="42424"/>
                  </a:lnTo>
                  <a:lnTo>
                    <a:pt x="1281159" y="0"/>
                  </a:lnTo>
                  <a:lnTo>
                    <a:pt x="1366569" y="76363"/>
                  </a:lnTo>
                  <a:lnTo>
                    <a:pt x="1451980" y="25454"/>
                  </a:lnTo>
                  <a:lnTo>
                    <a:pt x="1537390" y="67878"/>
                  </a:lnTo>
                  <a:lnTo>
                    <a:pt x="1622801" y="50909"/>
                  </a:lnTo>
                  <a:lnTo>
                    <a:pt x="1708212" y="50909"/>
                  </a:lnTo>
                  <a:lnTo>
                    <a:pt x="1793622" y="42424"/>
                  </a:lnTo>
                  <a:lnTo>
                    <a:pt x="1879033" y="169696"/>
                  </a:lnTo>
                  <a:lnTo>
                    <a:pt x="1964443" y="42424"/>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515526"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85716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625864"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1127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796685"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967506"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tx221"/>
            <p:cNvSpPr/>
            <p:nvPr/>
          </p:nvSpPr>
          <p:spPr>
            <a:xfrm>
              <a:off x="3698362" y="36926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22" name="tx222"/>
            <p:cNvSpPr/>
            <p:nvPr/>
          </p:nvSpPr>
          <p:spPr>
            <a:xfrm>
              <a:off x="601811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3" name="tx223"/>
            <p:cNvSpPr/>
            <p:nvPr/>
          </p:nvSpPr>
          <p:spPr>
            <a:xfrm>
              <a:off x="5418832"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4" name="tx224"/>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5" name="pl225"/>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3850292" y="4697273"/>
              <a:ext cx="2135265" cy="627877"/>
            </a:xfrm>
            <a:custGeom>
              <a:avLst/>
              <a:pathLst>
                <a:path w="2135265" h="627877">
                  <a:moveTo>
                    <a:pt x="0" y="627877"/>
                  </a:moveTo>
                  <a:lnTo>
                    <a:pt x="85410" y="585453"/>
                  </a:lnTo>
                  <a:lnTo>
                    <a:pt x="170821" y="534544"/>
                  </a:lnTo>
                  <a:lnTo>
                    <a:pt x="256231" y="492120"/>
                  </a:lnTo>
                  <a:lnTo>
                    <a:pt x="341642" y="441211"/>
                  </a:lnTo>
                  <a:lnTo>
                    <a:pt x="427053" y="398787"/>
                  </a:lnTo>
                  <a:lnTo>
                    <a:pt x="512463" y="441211"/>
                  </a:lnTo>
                  <a:lnTo>
                    <a:pt x="597874" y="441211"/>
                  </a:lnTo>
                  <a:lnTo>
                    <a:pt x="683284" y="313938"/>
                  </a:lnTo>
                  <a:lnTo>
                    <a:pt x="768695" y="144242"/>
                  </a:lnTo>
                  <a:lnTo>
                    <a:pt x="854106" y="169696"/>
                  </a:lnTo>
                  <a:lnTo>
                    <a:pt x="939516" y="271514"/>
                  </a:lnTo>
                  <a:lnTo>
                    <a:pt x="1024927" y="93333"/>
                  </a:lnTo>
                  <a:lnTo>
                    <a:pt x="1110337" y="76363"/>
                  </a:lnTo>
                  <a:lnTo>
                    <a:pt x="1195748" y="42424"/>
                  </a:lnTo>
                  <a:lnTo>
                    <a:pt x="1281159" y="0"/>
                  </a:lnTo>
                  <a:lnTo>
                    <a:pt x="1366569" y="67878"/>
                  </a:lnTo>
                  <a:lnTo>
                    <a:pt x="1451980" y="16969"/>
                  </a:lnTo>
                  <a:lnTo>
                    <a:pt x="1537390" y="50909"/>
                  </a:lnTo>
                  <a:lnTo>
                    <a:pt x="1622801" y="8484"/>
                  </a:lnTo>
                  <a:lnTo>
                    <a:pt x="1708212" y="144242"/>
                  </a:lnTo>
                  <a:lnTo>
                    <a:pt x="1793622" y="33939"/>
                  </a:lnTo>
                  <a:lnTo>
                    <a:pt x="1879033" y="33939"/>
                  </a:lnTo>
                  <a:lnTo>
                    <a:pt x="1964443" y="33939"/>
                  </a:lnTo>
                  <a:lnTo>
                    <a:pt x="2049854" y="25454"/>
                  </a:lnTo>
                  <a:lnTo>
                    <a:pt x="2135265" y="16969"/>
                  </a:lnTo>
                </a:path>
              </a:pathLst>
            </a:custGeom>
            <a:ln w="27101" cap="flat">
              <a:solidFill>
                <a:srgbClr val="1CABE2">
                  <a:alpha val="100000"/>
                </a:srgbClr>
              </a:solidFill>
              <a:prstDash val="solid"/>
              <a:round/>
            </a:ln>
          </p:spPr>
          <p:txBody>
            <a:bodyPr/>
            <a:lstStyle/>
            <a:p/>
          </p:txBody>
        </p:sp>
        <p:sp>
          <p:nvSpPr>
            <p:cNvPr id="245" name="pt245"/>
            <p:cNvSpPr/>
            <p:nvPr/>
          </p:nvSpPr>
          <p:spPr>
            <a:xfrm>
              <a:off x="3832241" y="530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3917652" y="526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03062" y="521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088473"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173883"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259294"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344705"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430115"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515526"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600936"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686347"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4771758"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485716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942579"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027989"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13400"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19881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284221"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369632"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455042"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540453"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625864"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711274"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79668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882095" y="47046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596750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3698362" y="52328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272" name="tx272"/>
            <p:cNvSpPr/>
            <p:nvPr/>
          </p:nvSpPr>
          <p:spPr>
            <a:xfrm>
              <a:off x="6018113"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3" name="tx273"/>
            <p:cNvSpPr/>
            <p:nvPr/>
          </p:nvSpPr>
          <p:spPr>
            <a:xfrm>
              <a:off x="5418832"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4" name="tx274"/>
            <p:cNvSpPr/>
            <p:nvPr/>
          </p:nvSpPr>
          <p:spPr>
            <a:xfrm>
              <a:off x="5845885"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5" name="pl27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2049586"/>
              <a:ext cx="2135265" cy="449696"/>
            </a:xfrm>
            <a:custGeom>
              <a:avLst/>
              <a:pathLst>
                <a:path w="2135265" h="449696">
                  <a:moveTo>
                    <a:pt x="0" y="449696"/>
                  </a:moveTo>
                  <a:lnTo>
                    <a:pt x="85410" y="432726"/>
                  </a:lnTo>
                  <a:lnTo>
                    <a:pt x="170821" y="407272"/>
                  </a:lnTo>
                  <a:lnTo>
                    <a:pt x="256231" y="390302"/>
                  </a:lnTo>
                  <a:lnTo>
                    <a:pt x="341642" y="373332"/>
                  </a:lnTo>
                  <a:lnTo>
                    <a:pt x="427053" y="356363"/>
                  </a:lnTo>
                  <a:lnTo>
                    <a:pt x="512463" y="296969"/>
                  </a:lnTo>
                  <a:lnTo>
                    <a:pt x="597874" y="246060"/>
                  </a:lnTo>
                  <a:lnTo>
                    <a:pt x="683284" y="169696"/>
                  </a:lnTo>
                  <a:lnTo>
                    <a:pt x="768695" y="135757"/>
                  </a:lnTo>
                  <a:lnTo>
                    <a:pt x="854106" y="144242"/>
                  </a:lnTo>
                  <a:lnTo>
                    <a:pt x="939516" y="101818"/>
                  </a:lnTo>
                  <a:lnTo>
                    <a:pt x="1024927" y="118787"/>
                  </a:lnTo>
                  <a:lnTo>
                    <a:pt x="1110337" y="101818"/>
                  </a:lnTo>
                  <a:lnTo>
                    <a:pt x="1195748" y="42424"/>
                  </a:lnTo>
                  <a:lnTo>
                    <a:pt x="1281159" y="25454"/>
                  </a:lnTo>
                  <a:lnTo>
                    <a:pt x="1366569" y="59393"/>
                  </a:lnTo>
                  <a:lnTo>
                    <a:pt x="1451980" y="16969"/>
                  </a:lnTo>
                  <a:lnTo>
                    <a:pt x="1537390" y="67878"/>
                  </a:lnTo>
                  <a:lnTo>
                    <a:pt x="1622801" y="50909"/>
                  </a:lnTo>
                  <a:lnTo>
                    <a:pt x="1708212" y="50909"/>
                  </a:lnTo>
                  <a:lnTo>
                    <a:pt x="1793622" y="42424"/>
                  </a:lnTo>
                  <a:lnTo>
                    <a:pt x="1879033" y="25454"/>
                  </a:lnTo>
                  <a:lnTo>
                    <a:pt x="1964443" y="16969"/>
                  </a:lnTo>
                  <a:lnTo>
                    <a:pt x="2049854" y="8484"/>
                  </a:lnTo>
                  <a:lnTo>
                    <a:pt x="2135265" y="0"/>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24812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23285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224302"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309713"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48053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65135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334640"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42005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505461"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76169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tx321"/>
            <p:cNvSpPr/>
            <p:nvPr/>
          </p:nvSpPr>
          <p:spPr>
            <a:xfrm>
              <a:off x="6492549" y="24069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322" name="tx322"/>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23" name="tx323"/>
            <p:cNvSpPr/>
            <p:nvPr/>
          </p:nvSpPr>
          <p:spPr>
            <a:xfrm>
              <a:off x="8213020"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24" name="tx324"/>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25" name="pl32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840227" y="3420096"/>
              <a:ext cx="939516" cy="653332"/>
            </a:xfrm>
            <a:custGeom>
              <a:avLst/>
              <a:pathLst>
                <a:path w="939516" h="653332">
                  <a:moveTo>
                    <a:pt x="0" y="653332"/>
                  </a:moveTo>
                  <a:lnTo>
                    <a:pt x="85410" y="543029"/>
                  </a:lnTo>
                  <a:lnTo>
                    <a:pt x="170821" y="415756"/>
                  </a:lnTo>
                  <a:lnTo>
                    <a:pt x="256231" y="288484"/>
                  </a:lnTo>
                  <a:lnTo>
                    <a:pt x="341642" y="271514"/>
                  </a:lnTo>
                  <a:lnTo>
                    <a:pt x="427053" y="186666"/>
                  </a:lnTo>
                  <a:lnTo>
                    <a:pt x="512463" y="169696"/>
                  </a:lnTo>
                  <a:lnTo>
                    <a:pt x="597874" y="118787"/>
                  </a:lnTo>
                  <a:lnTo>
                    <a:pt x="683284" y="322423"/>
                  </a:lnTo>
                  <a:lnTo>
                    <a:pt x="768695" y="101818"/>
                  </a:lnTo>
                  <a:lnTo>
                    <a:pt x="854106" y="25454"/>
                  </a:lnTo>
                  <a:lnTo>
                    <a:pt x="939516" y="0"/>
                  </a:lnTo>
                </a:path>
              </a:pathLst>
            </a:custGeom>
            <a:ln w="27101" cap="flat">
              <a:solidFill>
                <a:srgbClr val="1CABE2">
                  <a:alpha val="100000"/>
                </a:srgbClr>
              </a:solidFill>
              <a:prstDash val="solid"/>
              <a:round/>
            </a:ln>
          </p:spPr>
          <p:txBody>
            <a:bodyPr/>
            <a:lstStyle/>
            <a:p/>
          </p:txBody>
        </p:sp>
        <p:sp>
          <p:nvSpPr>
            <p:cNvPr id="345" name="pt345"/>
            <p:cNvSpPr/>
            <p:nvPr/>
          </p:nvSpPr>
          <p:spPr>
            <a:xfrm>
              <a:off x="7822177"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907587"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992998"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07840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16381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249230"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334640"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2" name="pt352"/>
            <p:cNvSpPr/>
            <p:nvPr/>
          </p:nvSpPr>
          <p:spPr>
            <a:xfrm>
              <a:off x="8420051"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pt353"/>
            <p:cNvSpPr/>
            <p:nvPr/>
          </p:nvSpPr>
          <p:spPr>
            <a:xfrm>
              <a:off x="8505461"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pt354"/>
            <p:cNvSpPr/>
            <p:nvPr/>
          </p:nvSpPr>
          <p:spPr>
            <a:xfrm>
              <a:off x="8590872"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676283"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pt356"/>
            <p:cNvSpPr/>
            <p:nvPr/>
          </p:nvSpPr>
          <p:spPr>
            <a:xfrm>
              <a:off x="876169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7764262"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358" name="tx358"/>
            <p:cNvSpPr/>
            <p:nvPr/>
          </p:nvSpPr>
          <p:spPr>
            <a:xfrm>
              <a:off x="8812300"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59" name="tx359"/>
            <p:cNvSpPr/>
            <p:nvPr/>
          </p:nvSpPr>
          <p:spPr>
            <a:xfrm>
              <a:off x="8213020"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60" name="tx360"/>
            <p:cNvSpPr/>
            <p:nvPr/>
          </p:nvSpPr>
          <p:spPr>
            <a:xfrm>
              <a:off x="8640073"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61" name="tx36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2" name="tx36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3" name="tx36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4" name="tx36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5" name="tx36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6" name="tx36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7" name="tx36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8" name="tx36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9" name="tx36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0" name="tx37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1" name="tx37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2" name="tx37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3" name="tx37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4" name="tx37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5" name="tx37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6" name="tx37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7" name="tx37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8" name="tx37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9" name="tx37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0" name="tx38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1" name="tx38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2" name="tx38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3" name="tx38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4" name="tx38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5" name="tx38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6" name="tx38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7" name="tx38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8" name="tx38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9" name="tx38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0" name="tx39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7" name="tx39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8" name="tx39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9" name="tx39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0" name="tx40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1" name="tx40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2" name="tx40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3" name="tx40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4" name="tx40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5" name="tx40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6" name="tx40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7" name="tx40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8" name="tx40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9" name="pt40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0" name="pt41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1" name="tx41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2" name="tx41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3" name="tx413"/>
            <p:cNvSpPr/>
            <p:nvPr/>
          </p:nvSpPr>
          <p:spPr>
            <a:xfrm>
              <a:off x="2476380" y="1330710"/>
              <a:ext cx="48830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Niger, 2000-2025</a:t>
              </a:r>
            </a:p>
          </p:txBody>
        </p:sp>
        <p:sp>
          <p:nvSpPr>
            <p:cNvPr id="414" name="tx41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5" name="tx41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(80%), followed by MCV1 and YFV (82%).
Compared to 2019, coverage of 7 vaccines increased (BCG, DTP1, DTP3, IPV1, MCV1, MCV2 and ROTAC) and one vaccine decreased (YFV).
Compared to 2024, coverage of one vaccine decreased (BCG), one vaccine remained constant (DTP1), and 6 vaccines increased (DTP3, IPV1, MCV1, MCV2, ROTAC and YFV).</a:t>
            </a:r>
          </a:p>
        </p:txBody>
      </p:sp>
      <p:sp>
        <p:nvSpPr>
          <p:cNvPr id="4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 had its lowest coverage in MCV2 (80%), while most other routine vaccines clustered around 82-95%; 7 antigens increased since 2019, and 6 antigens increased since 2024.</a:t>
            </a:r>
          </a:p>
        </p:txBody>
      </p:sp>
      <p:grpSp xmlns:pic="http://schemas.openxmlformats.org/drawingml/2006/picture">
        <p:nvGrpSpPr>
          <p:cNvPr id="418" name=""/>
          <p:cNvGrpSpPr/>
          <p:nvPr/>
        </p:nvGrpSpPr>
        <p:grpSpPr>
          <a:xfrm>
            <a:off x="292608" y="1097280"/>
            <a:ext cx="8595360" cy="28575"/>
            <a:chOff x="292608" y="1097280"/>
            <a:chExt cx="8595360" cy="28575"/>
          </a:xfrm>
        </p:grpSpPr>
        <p:sp>
          <p:nvSpPr>
            <p:cNvPr id="4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2514829"/>
            </a:xfrm>
            <a:custGeom>
              <a:avLst/>
              <a:pathLst>
                <a:path w="6518190" h="2514829">
                  <a:moveTo>
                    <a:pt x="0" y="2514829"/>
                  </a:moveTo>
                  <a:lnTo>
                    <a:pt x="260727" y="2419930"/>
                  </a:lnTo>
                  <a:lnTo>
                    <a:pt x="521455" y="2277581"/>
                  </a:lnTo>
                  <a:lnTo>
                    <a:pt x="782182" y="2182682"/>
                  </a:lnTo>
                  <a:lnTo>
                    <a:pt x="1042910" y="2087782"/>
                  </a:lnTo>
                  <a:lnTo>
                    <a:pt x="1303638" y="1992883"/>
                  </a:lnTo>
                  <a:lnTo>
                    <a:pt x="1564365" y="1660736"/>
                  </a:lnTo>
                  <a:lnTo>
                    <a:pt x="1825093" y="1376038"/>
                  </a:lnTo>
                  <a:lnTo>
                    <a:pt x="2085820" y="948992"/>
                  </a:lnTo>
                  <a:lnTo>
                    <a:pt x="2346548" y="759193"/>
                  </a:lnTo>
                  <a:lnTo>
                    <a:pt x="2607276" y="806643"/>
                  </a:lnTo>
                  <a:lnTo>
                    <a:pt x="2868003" y="569395"/>
                  </a:lnTo>
                  <a:lnTo>
                    <a:pt x="3128731" y="664294"/>
                  </a:lnTo>
                  <a:lnTo>
                    <a:pt x="3389458" y="569395"/>
                  </a:lnTo>
                  <a:lnTo>
                    <a:pt x="3650186" y="237248"/>
                  </a:lnTo>
                  <a:lnTo>
                    <a:pt x="3910914" y="142348"/>
                  </a:lnTo>
                  <a:lnTo>
                    <a:pt x="4171641" y="332147"/>
                  </a:lnTo>
                  <a:lnTo>
                    <a:pt x="4432369" y="94899"/>
                  </a:lnTo>
                  <a:lnTo>
                    <a:pt x="4693096" y="379596"/>
                  </a:lnTo>
                  <a:lnTo>
                    <a:pt x="4953824" y="284697"/>
                  </a:lnTo>
                  <a:lnTo>
                    <a:pt x="5214552" y="284697"/>
                  </a:lnTo>
                  <a:lnTo>
                    <a:pt x="5475279" y="237248"/>
                  </a:lnTo>
                  <a:lnTo>
                    <a:pt x="5736007" y="142348"/>
                  </a:lnTo>
                  <a:lnTo>
                    <a:pt x="5996734" y="94899"/>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481803" y="1500194"/>
              <a:ext cx="4171641" cy="806643"/>
            </a:xfrm>
            <a:custGeom>
              <a:avLst/>
              <a:pathLst>
                <a:path w="4171641" h="806643">
                  <a:moveTo>
                    <a:pt x="0" y="759193"/>
                  </a:moveTo>
                  <a:lnTo>
                    <a:pt x="260727" y="806643"/>
                  </a:lnTo>
                  <a:lnTo>
                    <a:pt x="521455" y="569395"/>
                  </a:lnTo>
                  <a:lnTo>
                    <a:pt x="782182" y="664294"/>
                  </a:lnTo>
                  <a:lnTo>
                    <a:pt x="1042910" y="569395"/>
                  </a:lnTo>
                  <a:lnTo>
                    <a:pt x="1303638" y="237248"/>
                  </a:lnTo>
                  <a:lnTo>
                    <a:pt x="1564365" y="142348"/>
                  </a:lnTo>
                  <a:lnTo>
                    <a:pt x="1825093" y="332147"/>
                  </a:lnTo>
                  <a:lnTo>
                    <a:pt x="2085820" y="94899"/>
                  </a:lnTo>
                  <a:lnTo>
                    <a:pt x="2346548" y="379596"/>
                  </a:lnTo>
                  <a:lnTo>
                    <a:pt x="2607276" y="284697"/>
                  </a:lnTo>
                  <a:lnTo>
                    <a:pt x="2868003" y="284697"/>
                  </a:lnTo>
                  <a:lnTo>
                    <a:pt x="3128731" y="237248"/>
                  </a:lnTo>
                  <a:lnTo>
                    <a:pt x="3389458" y="142348"/>
                  </a:lnTo>
                  <a:lnTo>
                    <a:pt x="3650186" y="94899"/>
                  </a:lnTo>
                  <a:lnTo>
                    <a:pt x="3910914" y="47449"/>
                  </a:lnTo>
                  <a:lnTo>
                    <a:pt x="4171641" y="0"/>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00194"/>
              <a:ext cx="4171641" cy="806643"/>
            </a:xfrm>
            <a:custGeom>
              <a:avLst/>
              <a:pathLst>
                <a:path w="4171641" h="806643">
                  <a:moveTo>
                    <a:pt x="0" y="759193"/>
                  </a:moveTo>
                  <a:lnTo>
                    <a:pt x="260727" y="806643"/>
                  </a:lnTo>
                  <a:lnTo>
                    <a:pt x="521455" y="569395"/>
                  </a:lnTo>
                  <a:lnTo>
                    <a:pt x="782182" y="664294"/>
                  </a:lnTo>
                  <a:lnTo>
                    <a:pt x="1042910" y="569395"/>
                  </a:lnTo>
                  <a:lnTo>
                    <a:pt x="1303638" y="237248"/>
                  </a:lnTo>
                  <a:lnTo>
                    <a:pt x="1564365" y="142348"/>
                  </a:lnTo>
                  <a:lnTo>
                    <a:pt x="1825093" y="332147"/>
                  </a:lnTo>
                  <a:lnTo>
                    <a:pt x="2085820" y="94899"/>
                  </a:lnTo>
                  <a:lnTo>
                    <a:pt x="2346548" y="379596"/>
                  </a:lnTo>
                  <a:lnTo>
                    <a:pt x="2607276" y="284697"/>
                  </a:lnTo>
                  <a:lnTo>
                    <a:pt x="2868003" y="284697"/>
                  </a:lnTo>
                  <a:lnTo>
                    <a:pt x="3128731" y="237248"/>
                  </a:lnTo>
                  <a:lnTo>
                    <a:pt x="3389458" y="142348"/>
                  </a:lnTo>
                  <a:lnTo>
                    <a:pt x="3650186" y="94899"/>
                  </a:lnTo>
                  <a:lnTo>
                    <a:pt x="3910914" y="47449"/>
                  </a:lnTo>
                  <a:lnTo>
                    <a:pt x="4171641"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500194"/>
              <a:ext cx="2607276" cy="2846976"/>
            </a:xfrm>
            <a:custGeom>
              <a:avLst/>
              <a:pathLst>
                <a:path w="2607276" h="2846976">
                  <a:moveTo>
                    <a:pt x="0" y="2846976"/>
                  </a:moveTo>
                  <a:lnTo>
                    <a:pt x="260727" y="616844"/>
                  </a:lnTo>
                  <a:lnTo>
                    <a:pt x="521455" y="94899"/>
                  </a:lnTo>
                  <a:lnTo>
                    <a:pt x="782182" y="379596"/>
                  </a:lnTo>
                  <a:lnTo>
                    <a:pt x="1042910" y="284697"/>
                  </a:lnTo>
                  <a:lnTo>
                    <a:pt x="1303638" y="284697"/>
                  </a:lnTo>
                  <a:lnTo>
                    <a:pt x="1564365" y="237248"/>
                  </a:lnTo>
                  <a:lnTo>
                    <a:pt x="1825093" y="142348"/>
                  </a:lnTo>
                  <a:lnTo>
                    <a:pt x="2085820" y="94899"/>
                  </a:lnTo>
                  <a:lnTo>
                    <a:pt x="2346548" y="4744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871262" y="1689993"/>
              <a:ext cx="782182" cy="474496"/>
            </a:xfrm>
            <a:custGeom>
              <a:avLst/>
              <a:pathLst>
                <a:path w="782182" h="474496">
                  <a:moveTo>
                    <a:pt x="0" y="474496"/>
                  </a:moveTo>
                  <a:lnTo>
                    <a:pt x="260727" y="47449"/>
                  </a:lnTo>
                  <a:lnTo>
                    <a:pt x="521455" y="0"/>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1595093"/>
              <a:ext cx="6518190" cy="2277581"/>
            </a:xfrm>
            <a:custGeom>
              <a:avLst/>
              <a:pathLst>
                <a:path w="6518190" h="2277581">
                  <a:moveTo>
                    <a:pt x="0" y="2277581"/>
                  </a:moveTo>
                  <a:lnTo>
                    <a:pt x="260727" y="2182682"/>
                  </a:lnTo>
                  <a:lnTo>
                    <a:pt x="521455" y="2087782"/>
                  </a:lnTo>
                  <a:lnTo>
                    <a:pt x="782182" y="1992883"/>
                  </a:lnTo>
                  <a:lnTo>
                    <a:pt x="1042910" y="1897984"/>
                  </a:lnTo>
                  <a:lnTo>
                    <a:pt x="1303638" y="1803085"/>
                  </a:lnTo>
                  <a:lnTo>
                    <a:pt x="1564365" y="1518387"/>
                  </a:lnTo>
                  <a:lnTo>
                    <a:pt x="1825093" y="1186240"/>
                  </a:lnTo>
                  <a:lnTo>
                    <a:pt x="2085820" y="901542"/>
                  </a:lnTo>
                  <a:lnTo>
                    <a:pt x="2346548" y="759193"/>
                  </a:lnTo>
                  <a:lnTo>
                    <a:pt x="2607276" y="854093"/>
                  </a:lnTo>
                  <a:lnTo>
                    <a:pt x="2868003" y="759193"/>
                  </a:lnTo>
                  <a:lnTo>
                    <a:pt x="3128731" y="474496"/>
                  </a:lnTo>
                  <a:lnTo>
                    <a:pt x="3389458" y="237248"/>
                  </a:lnTo>
                  <a:lnTo>
                    <a:pt x="3650186" y="237248"/>
                  </a:lnTo>
                  <a:lnTo>
                    <a:pt x="3910914" y="0"/>
                  </a:lnTo>
                  <a:lnTo>
                    <a:pt x="4171641" y="427046"/>
                  </a:lnTo>
                  <a:lnTo>
                    <a:pt x="4432369" y="142348"/>
                  </a:lnTo>
                  <a:lnTo>
                    <a:pt x="4693096" y="379596"/>
                  </a:lnTo>
                  <a:lnTo>
                    <a:pt x="4953824" y="284697"/>
                  </a:lnTo>
                  <a:lnTo>
                    <a:pt x="5214552" y="284697"/>
                  </a:lnTo>
                  <a:lnTo>
                    <a:pt x="5475279" y="237248"/>
                  </a:lnTo>
                  <a:lnTo>
                    <a:pt x="5736007" y="948992"/>
                  </a:lnTo>
                  <a:lnTo>
                    <a:pt x="5996734" y="237248"/>
                  </a:lnTo>
                  <a:lnTo>
                    <a:pt x="6257462" y="189798"/>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4785441" y="1832341"/>
              <a:ext cx="2868003" cy="3653620"/>
            </a:xfrm>
            <a:custGeom>
              <a:avLst/>
              <a:pathLst>
                <a:path w="2868003" h="3653620">
                  <a:moveTo>
                    <a:pt x="0" y="3653620"/>
                  </a:moveTo>
                  <a:lnTo>
                    <a:pt x="260727" y="3036775"/>
                  </a:lnTo>
                  <a:lnTo>
                    <a:pt x="521455" y="2325030"/>
                  </a:lnTo>
                  <a:lnTo>
                    <a:pt x="782182" y="1613286"/>
                  </a:lnTo>
                  <a:lnTo>
                    <a:pt x="1042910" y="1518387"/>
                  </a:lnTo>
                  <a:lnTo>
                    <a:pt x="1303638" y="1043891"/>
                  </a:lnTo>
                  <a:lnTo>
                    <a:pt x="1564365" y="948992"/>
                  </a:lnTo>
                  <a:lnTo>
                    <a:pt x="1825093" y="664294"/>
                  </a:lnTo>
                  <a:lnTo>
                    <a:pt x="2085820" y="1803085"/>
                  </a:lnTo>
                  <a:lnTo>
                    <a:pt x="2346548" y="569395"/>
                  </a:lnTo>
                  <a:lnTo>
                    <a:pt x="2607276" y="142348"/>
                  </a:lnTo>
                  <a:lnTo>
                    <a:pt x="2868003" y="0"/>
                  </a:lnTo>
                </a:path>
              </a:pathLst>
            </a:custGeom>
            <a:ln w="27101" cap="flat">
              <a:solidFill>
                <a:srgbClr val="FFC20E">
                  <a:alpha val="100000"/>
                </a:srgbClr>
              </a:solidFill>
              <a:prstDash val="solid"/>
              <a:round/>
            </a:ln>
          </p:spPr>
          <p:txBody>
            <a:bodyPr/>
            <a:lstStyle/>
            <a:p/>
          </p:txBody>
        </p:sp>
        <p:sp>
          <p:nvSpPr>
            <p:cNvPr id="45" name="pl45"/>
            <p:cNvSpPr/>
            <p:nvPr/>
          </p:nvSpPr>
          <p:spPr>
            <a:xfrm>
              <a:off x="4785441" y="1500194"/>
              <a:ext cx="2868003" cy="3511271"/>
            </a:xfrm>
            <a:custGeom>
              <a:avLst/>
              <a:pathLst>
                <a:path w="2868003" h="3511271">
                  <a:moveTo>
                    <a:pt x="0" y="3511271"/>
                  </a:moveTo>
                  <a:lnTo>
                    <a:pt x="260727" y="1803085"/>
                  </a:lnTo>
                  <a:lnTo>
                    <a:pt x="521455" y="521945"/>
                  </a:lnTo>
                  <a:lnTo>
                    <a:pt x="782182" y="94899"/>
                  </a:lnTo>
                  <a:lnTo>
                    <a:pt x="1042910" y="379596"/>
                  </a:lnTo>
                  <a:lnTo>
                    <a:pt x="1303638" y="284697"/>
                  </a:lnTo>
                  <a:lnTo>
                    <a:pt x="1564365" y="284697"/>
                  </a:lnTo>
                  <a:lnTo>
                    <a:pt x="1825093" y="237248"/>
                  </a:lnTo>
                  <a:lnTo>
                    <a:pt x="2085820" y="142348"/>
                  </a:lnTo>
                  <a:lnTo>
                    <a:pt x="2346548" y="94899"/>
                  </a:lnTo>
                  <a:lnTo>
                    <a:pt x="2607276" y="47449"/>
                  </a:lnTo>
                  <a:lnTo>
                    <a:pt x="286800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310396"/>
              <a:ext cx="2868003" cy="3416372"/>
            </a:xfrm>
            <a:custGeom>
              <a:avLst/>
              <a:pathLst>
                <a:path w="2868003" h="3416372">
                  <a:moveTo>
                    <a:pt x="0" y="3416372"/>
                  </a:moveTo>
                  <a:lnTo>
                    <a:pt x="260727" y="2087782"/>
                  </a:lnTo>
                  <a:lnTo>
                    <a:pt x="521455" y="521945"/>
                  </a:lnTo>
                  <a:lnTo>
                    <a:pt x="782182" y="284697"/>
                  </a:lnTo>
                  <a:lnTo>
                    <a:pt x="1042910" y="569395"/>
                  </a:lnTo>
                  <a:lnTo>
                    <a:pt x="1303638" y="474496"/>
                  </a:lnTo>
                  <a:lnTo>
                    <a:pt x="1564365" y="379596"/>
                  </a:lnTo>
                  <a:lnTo>
                    <a:pt x="1825093" y="284697"/>
                  </a:lnTo>
                  <a:lnTo>
                    <a:pt x="2085820" y="237248"/>
                  </a:lnTo>
                  <a:lnTo>
                    <a:pt x="2346548" y="142348"/>
                  </a:lnTo>
                  <a:lnTo>
                    <a:pt x="2607276" y="47449"/>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7665132" y="789425"/>
              <a:ext cx="687641" cy="512263"/>
            </a:xfrm>
            <a:custGeom>
              <a:avLst/>
              <a:pathLst>
                <a:path w="687641" h="512263">
                  <a:moveTo>
                    <a:pt x="687641" y="0"/>
                  </a:moveTo>
                  <a:lnTo>
                    <a:pt x="0" y="512263"/>
                  </a:lnTo>
                </a:path>
              </a:pathLst>
            </a:custGeom>
          </p:spPr>
          <p:txBody>
            <a:bodyPr/>
            <a:lstStyle/>
            <a:p/>
          </p:txBody>
        </p:sp>
        <p:sp>
          <p:nvSpPr>
            <p:cNvPr id="48" name="pl48"/>
            <p:cNvSpPr/>
            <p:nvPr/>
          </p:nvSpPr>
          <p:spPr>
            <a:xfrm>
              <a:off x="7666413" y="1052412"/>
              <a:ext cx="716531" cy="439821"/>
            </a:xfrm>
            <a:custGeom>
              <a:avLst/>
              <a:pathLst>
                <a:path w="716531" h="439821">
                  <a:moveTo>
                    <a:pt x="716531" y="0"/>
                  </a:moveTo>
                  <a:lnTo>
                    <a:pt x="0" y="439821"/>
                  </a:lnTo>
                </a:path>
              </a:pathLst>
            </a:custGeom>
          </p:spPr>
          <p:txBody>
            <a:bodyPr/>
            <a:lstStyle/>
            <a:p/>
          </p:txBody>
        </p:sp>
        <p:sp>
          <p:nvSpPr>
            <p:cNvPr id="49" name="pl49"/>
            <p:cNvSpPr/>
            <p:nvPr/>
          </p:nvSpPr>
          <p:spPr>
            <a:xfrm>
              <a:off x="7664099" y="1509408"/>
              <a:ext cx="664484" cy="574661"/>
            </a:xfrm>
            <a:custGeom>
              <a:avLst/>
              <a:pathLst>
                <a:path w="664484" h="574661">
                  <a:moveTo>
                    <a:pt x="664484" y="574661"/>
                  </a:moveTo>
                  <a:lnTo>
                    <a:pt x="0" y="0"/>
                  </a:lnTo>
                </a:path>
              </a:pathLst>
            </a:custGeom>
          </p:spPr>
          <p:txBody>
            <a:bodyPr/>
            <a:lstStyle/>
            <a:p/>
          </p:txBody>
        </p:sp>
        <p:sp>
          <p:nvSpPr>
            <p:cNvPr id="50" name="pl50"/>
            <p:cNvSpPr/>
            <p:nvPr/>
          </p:nvSpPr>
          <p:spPr>
            <a:xfrm>
              <a:off x="7668610" y="1506441"/>
              <a:ext cx="768484" cy="316554"/>
            </a:xfrm>
            <a:custGeom>
              <a:avLst/>
              <a:pathLst>
                <a:path w="768484" h="316554">
                  <a:moveTo>
                    <a:pt x="768484" y="316554"/>
                  </a:moveTo>
                  <a:lnTo>
                    <a:pt x="0" y="0"/>
                  </a:lnTo>
                </a:path>
              </a:pathLst>
            </a:custGeom>
          </p:spPr>
          <p:txBody>
            <a:bodyPr/>
            <a:lstStyle/>
            <a:p/>
          </p:txBody>
        </p:sp>
        <p:sp>
          <p:nvSpPr>
            <p:cNvPr id="51" name="pl51"/>
            <p:cNvSpPr/>
            <p:nvPr/>
          </p:nvSpPr>
          <p:spPr>
            <a:xfrm>
              <a:off x="7670345" y="1311275"/>
              <a:ext cx="754681" cy="184781"/>
            </a:xfrm>
            <a:custGeom>
              <a:avLst/>
              <a:pathLst>
                <a:path w="754681" h="184781">
                  <a:moveTo>
                    <a:pt x="754681" y="0"/>
                  </a:moveTo>
                  <a:lnTo>
                    <a:pt x="0" y="184781"/>
                  </a:lnTo>
                </a:path>
              </a:pathLst>
            </a:custGeom>
          </p:spPr>
          <p:txBody>
            <a:bodyPr/>
            <a:lstStyle/>
            <a:p/>
          </p:txBody>
        </p:sp>
        <p:sp>
          <p:nvSpPr>
            <p:cNvPr id="52" name="pl52"/>
            <p:cNvSpPr/>
            <p:nvPr/>
          </p:nvSpPr>
          <p:spPr>
            <a:xfrm>
              <a:off x="7671395" y="1501840"/>
              <a:ext cx="711550" cy="65228"/>
            </a:xfrm>
            <a:custGeom>
              <a:avLst/>
              <a:pathLst>
                <a:path w="711550" h="65228">
                  <a:moveTo>
                    <a:pt x="711550" y="65228"/>
                  </a:moveTo>
                  <a:lnTo>
                    <a:pt x="0" y="0"/>
                  </a:lnTo>
                </a:path>
              </a:pathLst>
            </a:custGeom>
          </p:spPr>
          <p:txBody>
            <a:bodyPr/>
            <a:lstStyle/>
            <a:p/>
          </p:txBody>
        </p:sp>
        <p:sp>
          <p:nvSpPr>
            <p:cNvPr id="53" name="pl53"/>
            <p:cNvSpPr/>
            <p:nvPr/>
          </p:nvSpPr>
          <p:spPr>
            <a:xfrm>
              <a:off x="7664052" y="1699228"/>
              <a:ext cx="742977" cy="646861"/>
            </a:xfrm>
            <a:custGeom>
              <a:avLst/>
              <a:pathLst>
                <a:path w="742977" h="646861">
                  <a:moveTo>
                    <a:pt x="742977" y="646861"/>
                  </a:moveTo>
                  <a:lnTo>
                    <a:pt x="0" y="0"/>
                  </a:lnTo>
                </a:path>
              </a:pathLst>
            </a:custGeom>
          </p:spPr>
          <p:txBody>
            <a:bodyPr/>
            <a:lstStyle/>
            <a:p/>
          </p:txBody>
        </p:sp>
        <p:sp>
          <p:nvSpPr>
            <p:cNvPr id="54" name="pl54"/>
            <p:cNvSpPr/>
            <p:nvPr/>
          </p:nvSpPr>
          <p:spPr>
            <a:xfrm>
              <a:off x="7661653" y="1747594"/>
              <a:ext cx="697208" cy="862338"/>
            </a:xfrm>
            <a:custGeom>
              <a:avLst/>
              <a:pathLst>
                <a:path w="697208" h="862338">
                  <a:moveTo>
                    <a:pt x="697208" y="862338"/>
                  </a:moveTo>
                  <a:lnTo>
                    <a:pt x="0" y="0"/>
                  </a:lnTo>
                </a:path>
              </a:pathLst>
            </a:custGeom>
          </p:spPr>
          <p:txBody>
            <a:bodyPr/>
            <a:lstStyle/>
            <a:p/>
          </p:txBody>
        </p:sp>
        <p:sp>
          <p:nvSpPr>
            <p:cNvPr id="55" name="pl55"/>
            <p:cNvSpPr/>
            <p:nvPr/>
          </p:nvSpPr>
          <p:spPr>
            <a:xfrm>
              <a:off x="7660543" y="1842818"/>
              <a:ext cx="698318" cy="1030707"/>
            </a:xfrm>
            <a:custGeom>
              <a:avLst/>
              <a:pathLst>
                <a:path w="698318" h="1030707">
                  <a:moveTo>
                    <a:pt x="698318" y="1030707"/>
                  </a:moveTo>
                  <a:lnTo>
                    <a:pt x="0" y="0"/>
                  </a:lnTo>
                </a:path>
              </a:pathLst>
            </a:custGeom>
          </p:spPr>
          <p:txBody>
            <a:bodyPr/>
            <a:lstStyle/>
            <a:p/>
          </p:txBody>
        </p:sp>
        <p:sp>
          <p:nvSpPr>
            <p:cNvPr id="56" name="pg56"/>
            <p:cNvSpPr/>
            <p:nvPr/>
          </p:nvSpPr>
          <p:spPr>
            <a:xfrm>
              <a:off x="8284194" y="6971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7" name="tx57"/>
            <p:cNvSpPr/>
            <p:nvPr/>
          </p:nvSpPr>
          <p:spPr>
            <a:xfrm>
              <a:off x="8307054" y="7387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91%</a:t>
              </a:r>
            </a:p>
          </p:txBody>
        </p:sp>
        <p:sp>
          <p:nvSpPr>
            <p:cNvPr id="58" name="pg58"/>
            <p:cNvSpPr/>
            <p:nvPr/>
          </p:nvSpPr>
          <p:spPr>
            <a:xfrm>
              <a:off x="8314365" y="9604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0020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0" name="pg60"/>
            <p:cNvSpPr/>
            <p:nvPr/>
          </p:nvSpPr>
          <p:spPr>
            <a:xfrm>
              <a:off x="8260004" y="20073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203017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2" name="pg62"/>
            <p:cNvSpPr/>
            <p:nvPr/>
          </p:nvSpPr>
          <p:spPr>
            <a:xfrm>
              <a:off x="8368515" y="174454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7860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4" name="pg64"/>
            <p:cNvSpPr/>
            <p:nvPr/>
          </p:nvSpPr>
          <p:spPr>
            <a:xfrm>
              <a:off x="8356446" y="122269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79306" y="126423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87%</a:t>
              </a:r>
            </a:p>
          </p:txBody>
        </p:sp>
        <p:sp>
          <p:nvSpPr>
            <p:cNvPr id="66" name="pg66"/>
            <p:cNvSpPr/>
            <p:nvPr/>
          </p:nvSpPr>
          <p:spPr>
            <a:xfrm>
              <a:off x="8314365" y="14832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37225" y="15248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87%</a:t>
              </a:r>
            </a:p>
          </p:txBody>
        </p:sp>
        <p:sp>
          <p:nvSpPr>
            <p:cNvPr id="68" name="pg68"/>
            <p:cNvSpPr/>
            <p:nvPr/>
          </p:nvSpPr>
          <p:spPr>
            <a:xfrm>
              <a:off x="8338449" y="226854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231008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83%</a:t>
              </a:r>
            </a:p>
          </p:txBody>
        </p:sp>
        <p:sp>
          <p:nvSpPr>
            <p:cNvPr id="70" name="pg70"/>
            <p:cNvSpPr/>
            <p:nvPr/>
          </p:nvSpPr>
          <p:spPr>
            <a:xfrm>
              <a:off x="8290281" y="25318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25733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72" name="pg72"/>
            <p:cNvSpPr/>
            <p:nvPr/>
          </p:nvSpPr>
          <p:spPr>
            <a:xfrm>
              <a:off x="8290281" y="27947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362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539219" y="401416"/>
              <a:ext cx="27531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Niger,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(80%), followed by MCV1 (82%).
Coverage of 7 vaccines increased (DTP3, HEPB3, HIB3, IPV1, MCV1, MCV2 and ROTAC) compared to respective coverage in 2019.
Coverage of 7 vaccines increased (DTP3, HEPB3, HIB3, IPV1, MCV1, MCV2 and ROTAC) and 1 vaccine was the same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5140" y="887626"/>
              <a:ext cx="1813764" cy="0"/>
            </a:xfrm>
            <a:custGeom>
              <a:avLst/>
              <a:pathLst>
                <a:path w="1813764" h="0">
                  <a:moveTo>
                    <a:pt x="0" y="0"/>
                  </a:moveTo>
                  <a:lnTo>
                    <a:pt x="1305910" y="0"/>
                  </a:lnTo>
                  <a:lnTo>
                    <a:pt x="1668663" y="0"/>
                  </a:lnTo>
                  <a:lnTo>
                    <a:pt x="1668663" y="0"/>
                  </a:lnTo>
                  <a:lnTo>
                    <a:pt x="1741214" y="0"/>
                  </a:lnTo>
                  <a:lnTo>
                    <a:pt x="1813764" y="0"/>
                  </a:lnTo>
                  <a:lnTo>
                    <a:pt x="1813764" y="0"/>
                  </a:lnTo>
                </a:path>
              </a:pathLst>
            </a:custGeom>
            <a:ln w="116535" cap="flat">
              <a:solidFill>
                <a:srgbClr val="E8E8E8">
                  <a:alpha val="100000"/>
                </a:srgbClr>
              </a:solidFill>
              <a:prstDash val="solid"/>
              <a:round/>
            </a:ln>
          </p:spPr>
          <p:txBody>
            <a:bodyPr/>
            <a:lstStyle/>
            <a:p/>
          </p:txBody>
        </p:sp>
        <p:sp>
          <p:nvSpPr>
            <p:cNvPr id="22" name="pl22"/>
            <p:cNvSpPr/>
            <p:nvPr/>
          </p:nvSpPr>
          <p:spPr>
            <a:xfrm>
              <a:off x="8131253" y="1266641"/>
              <a:ext cx="290202" cy="0"/>
            </a:xfrm>
            <a:custGeom>
              <a:avLst/>
              <a:pathLst>
                <a:path w="290202" h="0">
                  <a:moveTo>
                    <a:pt x="0" y="0"/>
                  </a:moveTo>
                  <a:lnTo>
                    <a:pt x="72550" y="0"/>
                  </a:lnTo>
                  <a:lnTo>
                    <a:pt x="145101" y="0"/>
                  </a:lnTo>
                  <a:lnTo>
                    <a:pt x="145101" y="0"/>
                  </a:lnTo>
                  <a:lnTo>
                    <a:pt x="217651" y="0"/>
                  </a:lnTo>
                  <a:lnTo>
                    <a:pt x="217651" y="0"/>
                  </a:lnTo>
                  <a:lnTo>
                    <a:pt x="290202" y="0"/>
                  </a:lnTo>
                </a:path>
              </a:pathLst>
            </a:custGeom>
            <a:ln w="116535" cap="flat">
              <a:solidFill>
                <a:srgbClr val="E8E8E8">
                  <a:alpha val="100000"/>
                </a:srgbClr>
              </a:solidFill>
              <a:prstDash val="solid"/>
              <a:round/>
            </a:ln>
          </p:spPr>
          <p:txBody>
            <a:bodyPr/>
            <a:lstStyle/>
            <a:p/>
          </p:txBody>
        </p:sp>
        <p:sp>
          <p:nvSpPr>
            <p:cNvPr id="23" name="pl23"/>
            <p:cNvSpPr/>
            <p:nvPr/>
          </p:nvSpPr>
          <p:spPr>
            <a:xfrm>
              <a:off x="7333196" y="1645655"/>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4" name="pl24"/>
            <p:cNvSpPr/>
            <p:nvPr/>
          </p:nvSpPr>
          <p:spPr>
            <a:xfrm>
              <a:off x="7333196" y="2024670"/>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5" name="pl25"/>
            <p:cNvSpPr/>
            <p:nvPr/>
          </p:nvSpPr>
          <p:spPr>
            <a:xfrm>
              <a:off x="7333196" y="2403685"/>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6" name="pl26"/>
            <p:cNvSpPr/>
            <p:nvPr/>
          </p:nvSpPr>
          <p:spPr>
            <a:xfrm>
              <a:off x="7333196" y="2782699"/>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27" name="pl27"/>
            <p:cNvSpPr/>
            <p:nvPr/>
          </p:nvSpPr>
          <p:spPr>
            <a:xfrm>
              <a:off x="6172387" y="3161714"/>
              <a:ext cx="1233360" cy="0"/>
            </a:xfrm>
            <a:custGeom>
              <a:avLst/>
              <a:pathLst>
                <a:path w="1233360" h="0">
                  <a:moveTo>
                    <a:pt x="0" y="0"/>
                  </a:moveTo>
                  <a:lnTo>
                    <a:pt x="1015708" y="0"/>
                  </a:lnTo>
                  <a:lnTo>
                    <a:pt x="1015708" y="0"/>
                  </a:lnTo>
                  <a:lnTo>
                    <a:pt x="1088258" y="0"/>
                  </a:lnTo>
                  <a:lnTo>
                    <a:pt x="1088258" y="0"/>
                  </a:lnTo>
                  <a:lnTo>
                    <a:pt x="1160809" y="0"/>
                  </a:lnTo>
                  <a:lnTo>
                    <a:pt x="1233360" y="0"/>
                  </a:lnTo>
                </a:path>
              </a:pathLst>
            </a:custGeom>
            <a:ln w="116535" cap="flat">
              <a:solidFill>
                <a:srgbClr val="E8E8E8">
                  <a:alpha val="100000"/>
                </a:srgbClr>
              </a:solidFill>
              <a:prstDash val="solid"/>
              <a:round/>
            </a:ln>
          </p:spPr>
          <p:txBody>
            <a:bodyPr/>
            <a:lstStyle/>
            <a:p/>
          </p:txBody>
        </p:sp>
        <p:sp>
          <p:nvSpPr>
            <p:cNvPr id="28" name="pl28"/>
            <p:cNvSpPr/>
            <p:nvPr/>
          </p:nvSpPr>
          <p:spPr>
            <a:xfrm>
              <a:off x="4503723" y="3540728"/>
              <a:ext cx="2756922" cy="0"/>
            </a:xfrm>
            <a:custGeom>
              <a:avLst/>
              <a:pathLst>
                <a:path w="2756922" h="0">
                  <a:moveTo>
                    <a:pt x="0" y="0"/>
                  </a:moveTo>
                  <a:lnTo>
                    <a:pt x="1160809" y="0"/>
                  </a:lnTo>
                  <a:lnTo>
                    <a:pt x="1305910" y="0"/>
                  </a:lnTo>
                  <a:lnTo>
                    <a:pt x="1741214" y="0"/>
                  </a:lnTo>
                  <a:lnTo>
                    <a:pt x="1886315" y="0"/>
                  </a:lnTo>
                  <a:lnTo>
                    <a:pt x="2539270" y="0"/>
                  </a:lnTo>
                  <a:lnTo>
                    <a:pt x="2756922" y="0"/>
                  </a:lnTo>
                </a:path>
              </a:pathLst>
            </a:custGeom>
            <a:ln w="116535" cap="flat">
              <a:solidFill>
                <a:srgbClr val="E8E8E8">
                  <a:alpha val="100000"/>
                </a:srgbClr>
              </a:solidFill>
              <a:prstDash val="solid"/>
              <a:round/>
            </a:ln>
          </p:spPr>
          <p:txBody>
            <a:bodyPr/>
            <a:lstStyle/>
            <a:p/>
          </p:txBody>
        </p:sp>
        <p:sp>
          <p:nvSpPr>
            <p:cNvPr id="29" name="pl29"/>
            <p:cNvSpPr/>
            <p:nvPr/>
          </p:nvSpPr>
          <p:spPr>
            <a:xfrm>
              <a:off x="7260646" y="3919743"/>
              <a:ext cx="290202" cy="0"/>
            </a:xfrm>
            <a:custGeom>
              <a:avLst/>
              <a:pathLst>
                <a:path w="290202" h="0">
                  <a:moveTo>
                    <a:pt x="0" y="0"/>
                  </a:moveTo>
                  <a:lnTo>
                    <a:pt x="72550" y="0"/>
                  </a:lnTo>
                  <a:lnTo>
                    <a:pt x="72550" y="0"/>
                  </a:lnTo>
                  <a:lnTo>
                    <a:pt x="72550" y="0"/>
                  </a:lnTo>
                  <a:lnTo>
                    <a:pt x="145101" y="0"/>
                  </a:lnTo>
                  <a:lnTo>
                    <a:pt x="145101" y="0"/>
                  </a:lnTo>
                  <a:lnTo>
                    <a:pt x="290202" y="0"/>
                  </a:lnTo>
                </a:path>
              </a:pathLst>
            </a:custGeom>
            <a:ln w="116535" cap="flat">
              <a:solidFill>
                <a:srgbClr val="E8E8E8">
                  <a:alpha val="100000"/>
                </a:srgbClr>
              </a:solidFill>
              <a:prstDash val="solid"/>
              <a:round/>
            </a:ln>
          </p:spPr>
          <p:txBody>
            <a:bodyPr/>
            <a:lstStyle/>
            <a:p/>
          </p:txBody>
        </p:sp>
        <p:sp>
          <p:nvSpPr>
            <p:cNvPr id="30" name="pl30"/>
            <p:cNvSpPr/>
            <p:nvPr/>
          </p:nvSpPr>
          <p:spPr>
            <a:xfrm>
              <a:off x="7333196" y="4298757"/>
              <a:ext cx="435303" cy="0"/>
            </a:xfrm>
            <a:custGeom>
              <a:avLst/>
              <a:pathLst>
                <a:path w="435303" h="0">
                  <a:moveTo>
                    <a:pt x="0" y="0"/>
                  </a:moveTo>
                  <a:lnTo>
                    <a:pt x="0" y="0"/>
                  </a:lnTo>
                  <a:lnTo>
                    <a:pt x="72550" y="0"/>
                  </a:lnTo>
                  <a:lnTo>
                    <a:pt x="217651" y="0"/>
                  </a:lnTo>
                  <a:lnTo>
                    <a:pt x="290202" y="0"/>
                  </a:lnTo>
                  <a:lnTo>
                    <a:pt x="362752" y="0"/>
                  </a:lnTo>
                  <a:lnTo>
                    <a:pt x="435303" y="0"/>
                  </a:lnTo>
                </a:path>
              </a:pathLst>
            </a:custGeom>
            <a:ln w="116535" cap="flat">
              <a:solidFill>
                <a:srgbClr val="E8E8E8">
                  <a:alpha val="100000"/>
                </a:srgbClr>
              </a:solidFill>
              <a:prstDash val="solid"/>
              <a:round/>
            </a:ln>
          </p:spPr>
          <p:txBody>
            <a:bodyPr/>
            <a:lstStyle/>
            <a:p/>
          </p:txBody>
        </p:sp>
        <p:sp>
          <p:nvSpPr>
            <p:cNvPr id="31" name="pl31"/>
            <p:cNvSpPr/>
            <p:nvPr/>
          </p:nvSpPr>
          <p:spPr>
            <a:xfrm>
              <a:off x="7333196" y="4677772"/>
              <a:ext cx="725505" cy="0"/>
            </a:xfrm>
            <a:custGeom>
              <a:avLst/>
              <a:pathLst>
                <a:path w="725505" h="0">
                  <a:moveTo>
                    <a:pt x="0" y="0"/>
                  </a:moveTo>
                  <a:lnTo>
                    <a:pt x="145101" y="0"/>
                  </a:lnTo>
                  <a:lnTo>
                    <a:pt x="290202" y="0"/>
                  </a:lnTo>
                  <a:lnTo>
                    <a:pt x="362752" y="0"/>
                  </a:lnTo>
                  <a:lnTo>
                    <a:pt x="507854" y="0"/>
                  </a:lnTo>
                  <a:lnTo>
                    <a:pt x="652955" y="0"/>
                  </a:lnTo>
                  <a:lnTo>
                    <a:pt x="725505" y="0"/>
                  </a:lnTo>
                </a:path>
              </a:pathLst>
            </a:custGeom>
            <a:ln w="116535" cap="flat">
              <a:solidFill>
                <a:srgbClr val="E8E8E8">
                  <a:alpha val="100000"/>
                </a:srgbClr>
              </a:solidFill>
              <a:prstDash val="solid"/>
              <a:round/>
            </a:ln>
          </p:spPr>
          <p:txBody>
            <a:bodyPr/>
            <a:lstStyle/>
            <a:p/>
          </p:txBody>
        </p:sp>
        <p:sp>
          <p:nvSpPr>
            <p:cNvPr id="32" name="pl32"/>
            <p:cNvSpPr/>
            <p:nvPr/>
          </p:nvSpPr>
          <p:spPr>
            <a:xfrm>
              <a:off x="6317488" y="5056787"/>
              <a:ext cx="1160809" cy="0"/>
            </a:xfrm>
            <a:custGeom>
              <a:avLst/>
              <a:pathLst>
                <a:path w="1160809" h="0">
                  <a:moveTo>
                    <a:pt x="0" y="0"/>
                  </a:moveTo>
                  <a:lnTo>
                    <a:pt x="943157" y="0"/>
                  </a:lnTo>
                  <a:lnTo>
                    <a:pt x="943157" y="0"/>
                  </a:lnTo>
                  <a:lnTo>
                    <a:pt x="943157" y="0"/>
                  </a:lnTo>
                  <a:lnTo>
                    <a:pt x="1015708" y="0"/>
                  </a:lnTo>
                  <a:lnTo>
                    <a:pt x="1088258" y="0"/>
                  </a:lnTo>
                  <a:lnTo>
                    <a:pt x="1160809" y="0"/>
                  </a:lnTo>
                </a:path>
              </a:pathLst>
            </a:custGeom>
            <a:ln w="116535" cap="flat">
              <a:solidFill>
                <a:srgbClr val="E8E8E8">
                  <a:alpha val="100000"/>
                </a:srgbClr>
              </a:solidFill>
              <a:prstDash val="solid"/>
              <a:round/>
            </a:ln>
          </p:spPr>
          <p:txBody>
            <a:bodyPr/>
            <a:lstStyle/>
            <a:p/>
          </p:txBody>
        </p:sp>
        <p:sp>
          <p:nvSpPr>
            <p:cNvPr id="33" name="pt33"/>
            <p:cNvSpPr/>
            <p:nvPr/>
          </p:nvSpPr>
          <p:spPr>
            <a:xfrm>
              <a:off x="653064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185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993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993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365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2675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930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18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695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18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440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440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286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286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0124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144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640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286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286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0124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188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144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640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286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286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124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188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144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640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286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286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124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63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188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144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640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8359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8359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561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678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561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286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124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6600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0513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4043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49922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855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3849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561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463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124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561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124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286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124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463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188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144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640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286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737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144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365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8165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4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737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31298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561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286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0124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7237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10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782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6848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613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613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042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31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0573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7042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31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0573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042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6331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0573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042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318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0573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2532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042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429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0176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022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19787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27042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27042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3429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27042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63318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0573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27042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92338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9593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4155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7042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3429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101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5632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72514"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50810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6916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093845" y="398022"/>
              <a:ext cx="30284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Niger,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(92%) and 2024 (95%). DTP1 coverage remained the same in 2025 (95%) compared to 2024, and was higher than in 2019. In 2019-2025, DTP1 coverage was at it's lowest level in 2019 (92%).
In 2024, 1 vaccine had lower coverage than in 2019.
In 2025, 1 vaccine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76946"/>
              <a:ext cx="6481656" cy="1536819"/>
            </a:xfrm>
            <a:custGeom>
              <a:avLst/>
              <a:pathLst>
                <a:path w="6481656" h="1536819">
                  <a:moveTo>
                    <a:pt x="0" y="1536819"/>
                  </a:moveTo>
                  <a:lnTo>
                    <a:pt x="259266" y="1478826"/>
                  </a:lnTo>
                  <a:lnTo>
                    <a:pt x="518532" y="1391836"/>
                  </a:lnTo>
                  <a:lnTo>
                    <a:pt x="777798" y="1333843"/>
                  </a:lnTo>
                  <a:lnTo>
                    <a:pt x="1037065" y="1275849"/>
                  </a:lnTo>
                  <a:lnTo>
                    <a:pt x="1296331" y="1217856"/>
                  </a:lnTo>
                  <a:lnTo>
                    <a:pt x="1555597" y="1014880"/>
                  </a:lnTo>
                  <a:lnTo>
                    <a:pt x="1814863" y="840901"/>
                  </a:lnTo>
                  <a:lnTo>
                    <a:pt x="2074130" y="579931"/>
                  </a:lnTo>
                  <a:lnTo>
                    <a:pt x="2333396" y="463945"/>
                  </a:lnTo>
                  <a:lnTo>
                    <a:pt x="2592662" y="492942"/>
                  </a:lnTo>
                  <a:lnTo>
                    <a:pt x="2851928" y="347959"/>
                  </a:lnTo>
                  <a:lnTo>
                    <a:pt x="3111195" y="405952"/>
                  </a:lnTo>
                  <a:lnTo>
                    <a:pt x="3370461" y="347959"/>
                  </a:lnTo>
                  <a:lnTo>
                    <a:pt x="3629727" y="144982"/>
                  </a:lnTo>
                  <a:lnTo>
                    <a:pt x="3888994" y="86989"/>
                  </a:lnTo>
                  <a:lnTo>
                    <a:pt x="4148260" y="202976"/>
                  </a:lnTo>
                  <a:lnTo>
                    <a:pt x="4407526" y="57993"/>
                  </a:lnTo>
                  <a:lnTo>
                    <a:pt x="4666792" y="231972"/>
                  </a:lnTo>
                  <a:lnTo>
                    <a:pt x="4926059" y="173979"/>
                  </a:lnTo>
                  <a:lnTo>
                    <a:pt x="5185325" y="173979"/>
                  </a:lnTo>
                  <a:lnTo>
                    <a:pt x="5444591" y="144982"/>
                  </a:lnTo>
                  <a:lnTo>
                    <a:pt x="5703857" y="86989"/>
                  </a:lnTo>
                  <a:lnTo>
                    <a:pt x="5963124" y="57993"/>
                  </a:lnTo>
                  <a:lnTo>
                    <a:pt x="6222390" y="28996"/>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5068747" y="2679923"/>
              <a:ext cx="2851928" cy="2232737"/>
            </a:xfrm>
            <a:custGeom>
              <a:avLst/>
              <a:pathLst>
                <a:path w="2851928" h="2232737">
                  <a:moveTo>
                    <a:pt x="0" y="2232737"/>
                  </a:moveTo>
                  <a:lnTo>
                    <a:pt x="259266" y="1855781"/>
                  </a:lnTo>
                  <a:lnTo>
                    <a:pt x="518532" y="1420832"/>
                  </a:lnTo>
                  <a:lnTo>
                    <a:pt x="777798" y="985884"/>
                  </a:lnTo>
                  <a:lnTo>
                    <a:pt x="1037065" y="927890"/>
                  </a:lnTo>
                  <a:lnTo>
                    <a:pt x="1296331" y="637924"/>
                  </a:lnTo>
                  <a:lnTo>
                    <a:pt x="1555597" y="579931"/>
                  </a:lnTo>
                  <a:lnTo>
                    <a:pt x="1814863" y="405952"/>
                  </a:lnTo>
                  <a:lnTo>
                    <a:pt x="2074130" y="1101870"/>
                  </a:lnTo>
                  <a:lnTo>
                    <a:pt x="2333396" y="347959"/>
                  </a:lnTo>
                  <a:lnTo>
                    <a:pt x="2592662" y="86989"/>
                  </a:lnTo>
                  <a:lnTo>
                    <a:pt x="2851928" y="0"/>
                  </a:lnTo>
                </a:path>
              </a:pathLst>
            </a:custGeom>
            <a:ln w="27101" cap="flat">
              <a:solidFill>
                <a:srgbClr val="00BA38">
                  <a:alpha val="100000"/>
                </a:srgbClr>
              </a:solidFill>
              <a:prstDash val="solid"/>
              <a:round/>
            </a:ln>
          </p:spPr>
          <p:txBody>
            <a:bodyPr/>
            <a:lstStyle/>
            <a:p/>
          </p:txBody>
        </p:sp>
        <p:sp>
          <p:nvSpPr>
            <p:cNvPr id="29" name="pl29"/>
            <p:cNvSpPr/>
            <p:nvPr/>
          </p:nvSpPr>
          <p:spPr>
            <a:xfrm>
              <a:off x="5068747" y="2476946"/>
              <a:ext cx="2851928" cy="2145747"/>
            </a:xfrm>
            <a:custGeom>
              <a:avLst/>
              <a:pathLst>
                <a:path w="2851928" h="2145747">
                  <a:moveTo>
                    <a:pt x="0" y="2145747"/>
                  </a:moveTo>
                  <a:lnTo>
                    <a:pt x="259266" y="1101870"/>
                  </a:lnTo>
                  <a:lnTo>
                    <a:pt x="518532" y="318962"/>
                  </a:lnTo>
                  <a:lnTo>
                    <a:pt x="777798" y="57993"/>
                  </a:lnTo>
                  <a:lnTo>
                    <a:pt x="1037065" y="231972"/>
                  </a:lnTo>
                  <a:lnTo>
                    <a:pt x="1296331" y="173979"/>
                  </a:lnTo>
                  <a:lnTo>
                    <a:pt x="1555597" y="173979"/>
                  </a:lnTo>
                  <a:lnTo>
                    <a:pt x="1814863" y="144982"/>
                  </a:lnTo>
                  <a:lnTo>
                    <a:pt x="2074130" y="86989"/>
                  </a:lnTo>
                  <a:lnTo>
                    <a:pt x="2333396" y="57993"/>
                  </a:lnTo>
                  <a:lnTo>
                    <a:pt x="2592662" y="28996"/>
                  </a:lnTo>
                  <a:lnTo>
                    <a:pt x="2851928"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38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64154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43857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9753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5030370" y="48742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458431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584" y="2480586"/>
              <a:ext cx="242357" cy="52168"/>
            </a:xfrm>
            <a:custGeom>
              <a:avLst/>
              <a:pathLst>
                <a:path w="242357" h="52168">
                  <a:moveTo>
                    <a:pt x="242357" y="52168"/>
                  </a:moveTo>
                  <a:lnTo>
                    <a:pt x="0" y="0"/>
                  </a:lnTo>
                </a:path>
              </a:pathLst>
            </a:custGeom>
          </p:spPr>
          <p:txBody>
            <a:bodyPr/>
            <a:lstStyle/>
            <a:p/>
          </p:txBody>
        </p:sp>
        <p:sp>
          <p:nvSpPr>
            <p:cNvPr id="38" name="pl38"/>
            <p:cNvSpPr/>
            <p:nvPr/>
          </p:nvSpPr>
          <p:spPr>
            <a:xfrm>
              <a:off x="7930332" y="2303142"/>
              <a:ext cx="249610" cy="167331"/>
            </a:xfrm>
            <a:custGeom>
              <a:avLst/>
              <a:pathLst>
                <a:path w="249610" h="167331">
                  <a:moveTo>
                    <a:pt x="249610" y="0"/>
                  </a:moveTo>
                  <a:lnTo>
                    <a:pt x="0" y="167331"/>
                  </a:lnTo>
                </a:path>
              </a:pathLst>
            </a:custGeom>
          </p:spPr>
          <p:txBody>
            <a:bodyPr/>
            <a:lstStyle/>
            <a:p/>
          </p:txBody>
        </p:sp>
        <p:sp>
          <p:nvSpPr>
            <p:cNvPr id="39" name="pl39"/>
            <p:cNvSpPr/>
            <p:nvPr/>
          </p:nvSpPr>
          <p:spPr>
            <a:xfrm>
              <a:off x="7933985" y="2685347"/>
              <a:ext cx="245956" cy="100237"/>
            </a:xfrm>
            <a:custGeom>
              <a:avLst/>
              <a:pathLst>
                <a:path w="245956" h="100237">
                  <a:moveTo>
                    <a:pt x="245956" y="100237"/>
                  </a:moveTo>
                  <a:lnTo>
                    <a:pt x="0" y="0"/>
                  </a:lnTo>
                </a:path>
              </a:pathLst>
            </a:custGeom>
          </p:spPr>
          <p:txBody>
            <a:bodyPr/>
            <a:lstStyle/>
            <a:p/>
          </p:txBody>
        </p:sp>
        <p:sp>
          <p:nvSpPr>
            <p:cNvPr id="40" name="pg40"/>
            <p:cNvSpPr/>
            <p:nvPr/>
          </p:nvSpPr>
          <p:spPr>
            <a:xfrm>
              <a:off x="8111362" y="24532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4940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2" name="pg42"/>
            <p:cNvSpPr/>
            <p:nvPr/>
          </p:nvSpPr>
          <p:spPr>
            <a:xfrm>
              <a:off x="8111362" y="21816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2224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87%</a:t>
              </a:r>
            </a:p>
          </p:txBody>
        </p:sp>
        <p:sp>
          <p:nvSpPr>
            <p:cNvPr id="44" name="pg44"/>
            <p:cNvSpPr/>
            <p:nvPr/>
          </p:nvSpPr>
          <p:spPr>
            <a:xfrm>
              <a:off x="8111362" y="27265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7674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6" name="pg46"/>
            <p:cNvSpPr/>
            <p:nvPr/>
          </p:nvSpPr>
          <p:spPr>
            <a:xfrm>
              <a:off x="1142646" y="39926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366" y="403634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34</a:t>
              </a:r>
            </a:p>
          </p:txBody>
        </p:sp>
        <p:sp>
          <p:nvSpPr>
            <p:cNvPr id="48" name="pg48"/>
            <p:cNvSpPr/>
            <p:nvPr/>
          </p:nvSpPr>
          <p:spPr>
            <a:xfrm>
              <a:off x="5136327" y="487811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5182047" y="492185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a:t>
              </a:r>
            </a:p>
          </p:txBody>
        </p:sp>
        <p:sp>
          <p:nvSpPr>
            <p:cNvPr id="50" name="pg50"/>
            <p:cNvSpPr/>
            <p:nvPr/>
          </p:nvSpPr>
          <p:spPr>
            <a:xfrm>
              <a:off x="4772573" y="46008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818293" y="464458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13</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91391" y="169436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Niger has 3 out of the 4 SDG vaccines.
In 2025, Niger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increased 1 percentage point from 86% in 2024 to 87% in 2025.
• There were there were &lt;1,000 more zero-dose children in 2025. This leaves 54,000 children without vaccination, vulnerable to vaccine-preventable diseases and a further 87,000 with incomplete protection.
• Niger accounted for 1.4% of zero-dose children in West and Central Africa (WCAR) and 0.4% of zero-dose children globally.
• MCV1 coverage increased 1 percentage point from 81% in 2024 to 82% in 2025. There were 195,000 children who missed out on the first measles vaccination.
• MCV2 coverage increased 3 percentage points from 77% in 2024 to 80%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Niger,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Niger.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P7TF5XRZ5TZD-1674051314-8254</_dlc_DocId>
    <_dlc_DocIdUrl xmlns="5ce71423-0d49-4a04-8822-86064e799dcd">
      <Url>https://unicef.sharepoint.com/teams/DAPM-DataComm/_layouts/15/DocIdRedir.aspx?ID=P7TF5XRZ5TZD-1674051314-8254</Url>
      <Description>P7TF5XRZ5TZD-1674051314-8254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F6BC2D3-4504-413B-BFEF-28022F7BFE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55c23c4e-5fa5-46ce-b2e5-274d3ca59b8e</vt:lpwstr>
  </property>
</Properties>
</file>