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viewProps" Target="viewProps.xml"/><Relationship Id="rId8" Type="http://schemas.openxmlformats.org/officeDocument/2006/relationships/slide" Target="slides/slide3.xml"/><Relationship Id="rId51"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hyperlink" Target="https://journals.plos.org/plosone/article?id=10.1371/journal.pone.0047806" TargetMode="External"/><Relationship Id="rId2" Type="http://schemas.openxmlformats.org/officeDocument/2006/relationships/hyperlink" Target="https://pubmed.ncbi.nlm.nih.gov/19649368/" TargetMode="External"/><Relationship Id="rId1" Type="http://schemas.openxmlformats.org/officeDocument/2006/relationships/slideLayout" Target="../slideLayouts/slideLayout5.xml"/><Relationship Id="rId5" Type="http://schemas.openxmlformats.org/officeDocument/2006/relationships/hyperlink" Target="https://gatesopenresearch.org/articles/5-77" TargetMode="External"/><Relationship Id="rId4" Type="http://schemas.openxmlformats.org/officeDocument/2006/relationships/hyperlink" Target="https://openpublichealthjournal.com/VOLUME/6/PAGE/73/ABSTRACT/"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hyperlink" Target="https://www.sciencedirect.com/science/article/pii/S0091743520304308?via%3Dihub" TargetMode="Externa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hyperlink" Target="https://worldhealthorg.shinyapps.io/wuenic-trends/" TargetMode="External"/><Relationship Id="rId2" Type="http://schemas.openxmlformats.org/officeDocument/2006/relationships/hyperlink" Target="https://data.unicef.org/resources/immunization/" TargetMode="Externa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hyperlink" Target="https://worldhealthorg.shinyapps.io/wuenic-trends/" TargetMode="External"/><Relationship Id="rId2" Type="http://schemas.openxmlformats.org/officeDocument/2006/relationships/hyperlink" Target="https://data.unicef.org/resources/immunization/" TargetMode="External"/><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2" Type="http://schemas.openxmlformats.org/officeDocument/2006/relationships/hyperlink" Target="https://forms.office.com/e/Qv1HXxxNZQ" TargetMode="Externa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marL="0" marR="0" algn="ctr">
              <a:lnSpc>
                <a:spcPct val="100000"/>
              </a:lnSpc>
              <a:spcBef>
                <a:spcPts val="0"/>
              </a:spcBef>
              <a:spcAft>
                <a:spcPts val="0"/>
              </a:spcAft>
              <a:buNone/>
            </a:pPr>
            <a:r>
              <a:rPr sz="4000" b="0" i="0" u="none" cap="none">
                <a:solidFill>
                  <a:srgbClr val="FFFFFF">
                    <a:alpha val="100000"/>
                  </a:srgbClr>
                </a:solidFill>
                <a:latin typeface="Arial"/>
                <a:cs typeface="Arial"/>
                <a:sym typeface="Arial"/>
              </a:rPr>
              <a:t>Mauritanie</a:t>
            </a:r>
          </a:p>
        </p:txBody>
      </p:sp>
      <p:sp>
        <p:nvSpPr>
          <p:cNvPr id="3" name="body"/>
          <p:cNvSpPr>
            <a:spLocks noGrp="1"/>
          </p:cNvSpPr>
          <p:nvPr>
            <p:ph/>
          </p:nvPr>
        </p:nvSpPr>
        <p:spPr>
          <a:xfrm>
            <a:off x="3054096" y="3584448"/>
            <a:ext cx="6108192" cy="1115568"/>
          </a:xfrm>
        </p:spPr>
        <p:txBody>
          <a:bodyPr/>
          <a:lstStyle/>
          <a:p>
            <a:pPr marL="0" marR="0" algn="ctr">
              <a:lnSpc>
                <a:spcPct val="100000"/>
              </a:lnSpc>
              <a:spcBef>
                <a:spcPts val="0"/>
              </a:spcBef>
              <a:spcAft>
                <a:spcPts val="0"/>
              </a:spcAft>
              <a:buNone/>
            </a:pPr>
            <a:r>
              <a:rPr sz="2200" b="0" i="0" u="none" cap="none">
                <a:solidFill>
                  <a:srgbClr val="FFFFFF">
                    <a:alpha val="100000"/>
                  </a:srgbClr>
                </a:solidFill>
                <a:latin typeface="Arial"/>
                <a:cs typeface="Arial"/>
                <a:sym typeface="Arial"/>
              </a:rPr>
              <a:t>Révision WUENIC 2025,
Publié le 15 juillet 2026</a:t>
            </a:r>
          </a:p>
        </p:txBody>
      </p:sp>
      <p:sp>
        <p:nvSpPr>
          <p:cNvPr id="4" name="body"/>
          <p:cNvSpPr>
            <a:spLocks noGrp="1"/>
          </p:cNvSpPr>
          <p:nvPr>
            <p:ph/>
          </p:nvPr>
        </p:nvSpPr>
        <p:spPr>
          <a:xfrm>
            <a:off x="36576" y="6565392"/>
            <a:ext cx="6190488" cy="265176"/>
          </a:xfrm>
        </p:spPr>
        <p:txBody>
          <a:bodyPr/>
          <a:lstStyle/>
          <a:p>
            <a:pPr marL="0" marR="0" algn="ctr">
              <a:lnSpc>
                <a:spcPct val="100000"/>
              </a:lnSpc>
              <a:spcBef>
                <a:spcPts val="0"/>
              </a:spcBef>
              <a:spcAft>
                <a:spcPts val="0"/>
              </a:spcAft>
              <a:buNone/>
            </a:pPr>
            <a:r>
              <a:rPr sz="1100" b="0" i="0" u="none" cap="none">
                <a:solidFill>
                  <a:srgbClr val="FFFFFF">
                    <a:alpha val="100000"/>
                  </a:srgbClr>
                </a:solidFill>
                <a:latin typeface="Arial"/>
                <a:cs typeface="Arial"/>
                <a:sym typeface="Arial"/>
              </a:rPr>
              <a:t>Traduit à l'aide de l'API DeepL Pro</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357042"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685384"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1013727"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342069"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670411"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9" name="rc9"/>
            <p:cNvSpPr/>
            <p:nvPr/>
          </p:nvSpPr>
          <p:spPr>
            <a:xfrm>
              <a:off x="343909" y="1538395"/>
              <a:ext cx="1379037" cy="181730"/>
            </a:xfrm>
            <a:prstGeom prst="rect">
              <a:avLst/>
            </a:prstGeom>
            <a:solidFill>
              <a:srgbClr val="D9D9D9">
                <a:alpha val="60000"/>
              </a:srgbClr>
            </a:solidFill>
          </p:spPr>
          <p:txBody>
            <a:bodyPr/>
            <a:lstStyle/>
            <a:p>
              <a:endParaRPr/>
            </a:p>
          </p:txBody>
        </p:sp>
        <p:sp>
          <p:nvSpPr>
            <p:cNvPr id="10" name="pl10"/>
            <p:cNvSpPr/>
            <p:nvPr/>
          </p:nvSpPr>
          <p:spPr>
            <a:xfrm>
              <a:off x="1358486" y="875080"/>
              <a:ext cx="0" cy="4597772"/>
            </a:xfrm>
            <a:custGeom>
              <a:avLst/>
              <a:gdLst/>
              <a:ahLst/>
              <a:cxnLst/>
              <a:rect l="0" t="0" r="0" b="0"/>
              <a:pathLst>
                <a:path h="4597772">
                  <a:moveTo>
                    <a:pt x="0" y="4597772"/>
                  </a:moveTo>
                  <a:lnTo>
                    <a:pt x="0" y="0"/>
                  </a:lnTo>
                  <a:lnTo>
                    <a:pt x="0" y="0"/>
                  </a:lnTo>
                </a:path>
              </a:pathLst>
            </a:custGeom>
            <a:ln w="13550" cap="flat">
              <a:solidFill>
                <a:srgbClr val="666666">
                  <a:alpha val="100000"/>
                </a:srgbClr>
              </a:solidFill>
              <a:prstDash val="dash"/>
              <a:round/>
            </a:ln>
          </p:spPr>
          <p:txBody>
            <a:bodyPr/>
            <a:lstStyle/>
            <a:p>
              <a:endParaRPr/>
            </a:p>
          </p:txBody>
        </p:sp>
        <p:sp>
          <p:nvSpPr>
            <p:cNvPr id="11" name="tx11"/>
            <p:cNvSpPr/>
            <p:nvPr/>
          </p:nvSpPr>
          <p:spPr>
            <a:xfrm>
              <a:off x="907979" y="888448"/>
              <a:ext cx="425881" cy="57246"/>
            </a:xfrm>
            <a:prstGeom prst="rect">
              <a:avLst/>
            </a:prstGeom>
            <a:noFill/>
          </p:spPr>
          <p:txBody>
            <a:bodyPr wrap="none" lIns="0" tIns="0" rIns="0" bIns="0" anchor="ctr" anchorCtr="1"/>
            <a:lstStyle/>
            <a:p>
              <a:pPr marL="0" marR="0" indent="0" algn="l">
                <a:lnSpc>
                  <a:spcPts val="597"/>
                </a:lnSpc>
                <a:spcBef>
                  <a:spcPts val="0"/>
                </a:spcBef>
                <a:spcAft>
                  <a:spcPts val="0"/>
                </a:spcAft>
              </a:pPr>
              <a:r>
                <a:rPr sz="597">
                  <a:solidFill>
                    <a:srgbClr val="4D4D4D">
                      <a:alpha val="100000"/>
                    </a:srgbClr>
                  </a:solidFill>
                  <a:latin typeface="Arial"/>
                  <a:cs typeface="Arial"/>
                </a:rPr>
                <a:t>WCAR: 81%</a:t>
              </a:r>
            </a:p>
          </p:txBody>
        </p:sp>
        <p:sp>
          <p:nvSpPr>
            <p:cNvPr id="12" name="pt12"/>
            <p:cNvSpPr/>
            <p:nvPr/>
          </p:nvSpPr>
          <p:spPr>
            <a:xfrm>
              <a:off x="948532"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3" name="pt13"/>
            <p:cNvSpPr/>
            <p:nvPr/>
          </p:nvSpPr>
          <p:spPr>
            <a:xfrm>
              <a:off x="1047035"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4" name="pt14"/>
            <p:cNvSpPr/>
            <p:nvPr/>
          </p:nvSpPr>
          <p:spPr>
            <a:xfrm>
              <a:off x="1129121" y="485162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5" name="pt15"/>
            <p:cNvSpPr/>
            <p:nvPr/>
          </p:nvSpPr>
          <p:spPr>
            <a:xfrm>
              <a:off x="1260457" y="466989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6" name="pt16"/>
            <p:cNvSpPr/>
            <p:nvPr/>
          </p:nvSpPr>
          <p:spPr>
            <a:xfrm>
              <a:off x="1326126" y="448816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7" name="pt17"/>
            <p:cNvSpPr/>
            <p:nvPr/>
          </p:nvSpPr>
          <p:spPr>
            <a:xfrm>
              <a:off x="1326126" y="43064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8" name="pt18"/>
            <p:cNvSpPr/>
            <p:nvPr/>
          </p:nvSpPr>
          <p:spPr>
            <a:xfrm>
              <a:off x="1358960" y="41247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9" name="pt19"/>
            <p:cNvSpPr/>
            <p:nvPr/>
          </p:nvSpPr>
          <p:spPr>
            <a:xfrm>
              <a:off x="1358960" y="39429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0" name="pt20"/>
            <p:cNvSpPr/>
            <p:nvPr/>
          </p:nvSpPr>
          <p:spPr>
            <a:xfrm>
              <a:off x="1358960" y="37612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1" name="pt21"/>
            <p:cNvSpPr/>
            <p:nvPr/>
          </p:nvSpPr>
          <p:spPr>
            <a:xfrm>
              <a:off x="1391794"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2" name="pt22"/>
            <p:cNvSpPr/>
            <p:nvPr/>
          </p:nvSpPr>
          <p:spPr>
            <a:xfrm>
              <a:off x="1391794"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3" name="pt23"/>
            <p:cNvSpPr/>
            <p:nvPr/>
          </p:nvSpPr>
          <p:spPr>
            <a:xfrm>
              <a:off x="1408211"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4" name="pt24"/>
            <p:cNvSpPr/>
            <p:nvPr/>
          </p:nvSpPr>
          <p:spPr>
            <a:xfrm>
              <a:off x="1457463" y="30343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5" name="pt25"/>
            <p:cNvSpPr/>
            <p:nvPr/>
          </p:nvSpPr>
          <p:spPr>
            <a:xfrm>
              <a:off x="1457463" y="285259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6" name="pt26"/>
            <p:cNvSpPr/>
            <p:nvPr/>
          </p:nvSpPr>
          <p:spPr>
            <a:xfrm>
              <a:off x="1473880" y="26708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7" name="pt27"/>
            <p:cNvSpPr/>
            <p:nvPr/>
          </p:nvSpPr>
          <p:spPr>
            <a:xfrm>
              <a:off x="1490297" y="24891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8" name="pt28"/>
            <p:cNvSpPr/>
            <p:nvPr/>
          </p:nvSpPr>
          <p:spPr>
            <a:xfrm>
              <a:off x="1506714" y="23074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9" name="pt29"/>
            <p:cNvSpPr/>
            <p:nvPr/>
          </p:nvSpPr>
          <p:spPr>
            <a:xfrm>
              <a:off x="1506714" y="212567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0" name="pt30"/>
            <p:cNvSpPr/>
            <p:nvPr/>
          </p:nvSpPr>
          <p:spPr>
            <a:xfrm>
              <a:off x="1523131"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1" name="pt31"/>
            <p:cNvSpPr/>
            <p:nvPr/>
          </p:nvSpPr>
          <p:spPr>
            <a:xfrm>
              <a:off x="1539548" y="176221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2" name="pt32"/>
            <p:cNvSpPr/>
            <p:nvPr/>
          </p:nvSpPr>
          <p:spPr>
            <a:xfrm>
              <a:off x="1539548" y="158048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3" name="pt33"/>
            <p:cNvSpPr/>
            <p:nvPr/>
          </p:nvSpPr>
          <p:spPr>
            <a:xfrm>
              <a:off x="1539548" y="13987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4" name="pt34"/>
            <p:cNvSpPr/>
            <p:nvPr/>
          </p:nvSpPr>
          <p:spPr>
            <a:xfrm>
              <a:off x="1539548" y="12170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5" name="pt35"/>
            <p:cNvSpPr/>
            <p:nvPr/>
          </p:nvSpPr>
          <p:spPr>
            <a:xfrm>
              <a:off x="1605217"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6" name="tx36"/>
            <p:cNvSpPr/>
            <p:nvPr/>
          </p:nvSpPr>
          <p:spPr>
            <a:xfrm>
              <a:off x="1079395" y="5233469"/>
              <a:ext cx="15899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CAF</a:t>
              </a:r>
            </a:p>
          </p:txBody>
        </p:sp>
        <p:sp>
          <p:nvSpPr>
            <p:cNvPr id="37" name="tx37"/>
            <p:cNvSpPr/>
            <p:nvPr/>
          </p:nvSpPr>
          <p:spPr>
            <a:xfrm>
              <a:off x="1177898" y="5051738"/>
              <a:ext cx="167883"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GAB</a:t>
              </a:r>
            </a:p>
          </p:txBody>
        </p:sp>
        <p:sp>
          <p:nvSpPr>
            <p:cNvPr id="38" name="tx38"/>
            <p:cNvSpPr/>
            <p:nvPr/>
          </p:nvSpPr>
          <p:spPr>
            <a:xfrm>
              <a:off x="1259983" y="4870008"/>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39" name="tx39"/>
            <p:cNvSpPr/>
            <p:nvPr/>
          </p:nvSpPr>
          <p:spPr>
            <a:xfrm>
              <a:off x="1391320" y="4688278"/>
              <a:ext cx="141332"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GIN</a:t>
              </a:r>
            </a:p>
          </p:txBody>
        </p:sp>
        <p:sp>
          <p:nvSpPr>
            <p:cNvPr id="40" name="tx40"/>
            <p:cNvSpPr/>
            <p:nvPr/>
          </p:nvSpPr>
          <p:spPr>
            <a:xfrm>
              <a:off x="1129360" y="4508489"/>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41" name="tx41"/>
            <p:cNvSpPr/>
            <p:nvPr/>
          </p:nvSpPr>
          <p:spPr>
            <a:xfrm>
              <a:off x="1116162" y="4324779"/>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42" name="tx42"/>
            <p:cNvSpPr/>
            <p:nvPr/>
          </p:nvSpPr>
          <p:spPr>
            <a:xfrm>
              <a:off x="1193131" y="4143088"/>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43" name="tx43"/>
            <p:cNvSpPr/>
            <p:nvPr/>
          </p:nvSpPr>
          <p:spPr>
            <a:xfrm>
              <a:off x="1144571" y="3957864"/>
              <a:ext cx="181080"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GNQ</a:t>
              </a:r>
            </a:p>
          </p:txBody>
        </p:sp>
        <p:sp>
          <p:nvSpPr>
            <p:cNvPr id="44" name="tx44"/>
            <p:cNvSpPr/>
            <p:nvPr/>
          </p:nvSpPr>
          <p:spPr>
            <a:xfrm>
              <a:off x="1144571" y="3779628"/>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45" name="tx45"/>
            <p:cNvSpPr/>
            <p:nvPr/>
          </p:nvSpPr>
          <p:spPr>
            <a:xfrm>
              <a:off x="1177444" y="3597897"/>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46" name="tx46"/>
            <p:cNvSpPr/>
            <p:nvPr/>
          </p:nvSpPr>
          <p:spPr>
            <a:xfrm>
              <a:off x="1195106" y="3416167"/>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47" name="tx47"/>
            <p:cNvSpPr/>
            <p:nvPr/>
          </p:nvSpPr>
          <p:spPr>
            <a:xfrm>
              <a:off x="1220295" y="3234437"/>
              <a:ext cx="1546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STP</a:t>
              </a:r>
            </a:p>
          </p:txBody>
        </p:sp>
        <p:sp>
          <p:nvSpPr>
            <p:cNvPr id="48" name="tx48"/>
            <p:cNvSpPr/>
            <p:nvPr/>
          </p:nvSpPr>
          <p:spPr>
            <a:xfrm>
              <a:off x="1251885" y="3052707"/>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49" name="tx49"/>
            <p:cNvSpPr/>
            <p:nvPr/>
          </p:nvSpPr>
          <p:spPr>
            <a:xfrm>
              <a:off x="1291634" y="2872918"/>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50" name="tx50"/>
            <p:cNvSpPr/>
            <p:nvPr/>
          </p:nvSpPr>
          <p:spPr>
            <a:xfrm>
              <a:off x="1285925" y="2691188"/>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51" name="tx51"/>
            <p:cNvSpPr/>
            <p:nvPr/>
          </p:nvSpPr>
          <p:spPr>
            <a:xfrm>
              <a:off x="1306728" y="2507517"/>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52" name="tx52"/>
            <p:cNvSpPr/>
            <p:nvPr/>
          </p:nvSpPr>
          <p:spPr>
            <a:xfrm>
              <a:off x="1309948" y="2325787"/>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CPV</a:t>
              </a:r>
            </a:p>
          </p:txBody>
        </p:sp>
        <p:sp>
          <p:nvSpPr>
            <p:cNvPr id="53" name="tx53"/>
            <p:cNvSpPr/>
            <p:nvPr/>
          </p:nvSpPr>
          <p:spPr>
            <a:xfrm>
              <a:off x="1292325" y="2144018"/>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54" name="tx54"/>
            <p:cNvSpPr/>
            <p:nvPr/>
          </p:nvSpPr>
          <p:spPr>
            <a:xfrm>
              <a:off x="1326365" y="1962326"/>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55" name="tx55"/>
            <p:cNvSpPr/>
            <p:nvPr/>
          </p:nvSpPr>
          <p:spPr>
            <a:xfrm>
              <a:off x="1351632" y="1782537"/>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56" name="tx56"/>
            <p:cNvSpPr/>
            <p:nvPr/>
          </p:nvSpPr>
          <p:spPr>
            <a:xfrm>
              <a:off x="1334048" y="1600807"/>
              <a:ext cx="17219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MRT</a:t>
              </a:r>
            </a:p>
          </p:txBody>
        </p:sp>
        <p:sp>
          <p:nvSpPr>
            <p:cNvPr id="57" name="tx57"/>
            <p:cNvSpPr/>
            <p:nvPr/>
          </p:nvSpPr>
          <p:spPr>
            <a:xfrm>
              <a:off x="1338396" y="1419077"/>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58" name="tx58"/>
            <p:cNvSpPr/>
            <p:nvPr/>
          </p:nvSpPr>
          <p:spPr>
            <a:xfrm>
              <a:off x="1334009" y="1235367"/>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59" name="tx59"/>
            <p:cNvSpPr/>
            <p:nvPr/>
          </p:nvSpPr>
          <p:spPr>
            <a:xfrm>
              <a:off x="1399639" y="1053676"/>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60" name="rc60"/>
            <p:cNvSpPr/>
            <p:nvPr/>
          </p:nvSpPr>
          <p:spPr>
            <a:xfrm>
              <a:off x="343909" y="875080"/>
              <a:ext cx="1379037" cy="4597772"/>
            </a:xfrm>
            <a:prstGeom prst="rect">
              <a:avLst/>
            </a:prstGeom>
            <a:ln w="13550" cap="rnd">
              <a:solidFill>
                <a:srgbClr val="999999">
                  <a:alpha val="100000"/>
                </a:srgbClr>
              </a:solidFill>
              <a:prstDash val="solid"/>
              <a:round/>
            </a:ln>
          </p:spPr>
          <p:txBody>
            <a:bodyPr/>
            <a:lstStyle/>
            <a:p>
              <a:endParaRPr/>
            </a:p>
          </p:txBody>
        </p:sp>
        <p:sp>
          <p:nvSpPr>
            <p:cNvPr id="61" name="pl61"/>
            <p:cNvSpPr/>
            <p:nvPr/>
          </p:nvSpPr>
          <p:spPr>
            <a:xfrm>
              <a:off x="1805669"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2" name="pl62"/>
            <p:cNvSpPr/>
            <p:nvPr/>
          </p:nvSpPr>
          <p:spPr>
            <a:xfrm>
              <a:off x="2134011"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3" name="pl63"/>
            <p:cNvSpPr/>
            <p:nvPr/>
          </p:nvSpPr>
          <p:spPr>
            <a:xfrm>
              <a:off x="2462353"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4" name="pl64"/>
            <p:cNvSpPr/>
            <p:nvPr/>
          </p:nvSpPr>
          <p:spPr>
            <a:xfrm>
              <a:off x="2790695"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3119037"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6" name="rc66"/>
            <p:cNvSpPr/>
            <p:nvPr/>
          </p:nvSpPr>
          <p:spPr>
            <a:xfrm>
              <a:off x="1792535" y="2447045"/>
              <a:ext cx="1379037" cy="181730"/>
            </a:xfrm>
            <a:prstGeom prst="rect">
              <a:avLst/>
            </a:prstGeom>
            <a:solidFill>
              <a:srgbClr val="D9D9D9">
                <a:alpha val="60000"/>
              </a:srgbClr>
            </a:solidFill>
          </p:spPr>
          <p:txBody>
            <a:bodyPr/>
            <a:lstStyle/>
            <a:p>
              <a:endParaRPr/>
            </a:p>
          </p:txBody>
        </p:sp>
        <p:sp>
          <p:nvSpPr>
            <p:cNvPr id="67" name="pl67"/>
            <p:cNvSpPr/>
            <p:nvPr/>
          </p:nvSpPr>
          <p:spPr>
            <a:xfrm>
              <a:off x="2642941" y="875080"/>
              <a:ext cx="0" cy="4597772"/>
            </a:xfrm>
            <a:custGeom>
              <a:avLst/>
              <a:gdLst/>
              <a:ahLst/>
              <a:cxnLst/>
              <a:rect l="0" t="0" r="0" b="0"/>
              <a:pathLst>
                <a:path h="4597772">
                  <a:moveTo>
                    <a:pt x="0" y="4597772"/>
                  </a:moveTo>
                  <a:lnTo>
                    <a:pt x="0" y="0"/>
                  </a:lnTo>
                  <a:lnTo>
                    <a:pt x="0" y="0"/>
                  </a:lnTo>
                </a:path>
              </a:pathLst>
            </a:custGeom>
            <a:ln w="13550" cap="flat">
              <a:solidFill>
                <a:srgbClr val="666666">
                  <a:alpha val="100000"/>
                </a:srgbClr>
              </a:solidFill>
              <a:prstDash val="dash"/>
              <a:round/>
            </a:ln>
          </p:spPr>
          <p:txBody>
            <a:bodyPr/>
            <a:lstStyle/>
            <a:p>
              <a:endParaRPr/>
            </a:p>
          </p:txBody>
        </p:sp>
        <p:sp>
          <p:nvSpPr>
            <p:cNvPr id="68" name="tx68"/>
            <p:cNvSpPr/>
            <p:nvPr/>
          </p:nvSpPr>
          <p:spPr>
            <a:xfrm>
              <a:off x="2192434" y="888448"/>
              <a:ext cx="425881" cy="57246"/>
            </a:xfrm>
            <a:prstGeom prst="rect">
              <a:avLst/>
            </a:prstGeom>
            <a:noFill/>
          </p:spPr>
          <p:txBody>
            <a:bodyPr wrap="none" lIns="0" tIns="0" rIns="0" bIns="0" anchor="ctr" anchorCtr="1"/>
            <a:lstStyle/>
            <a:p>
              <a:pPr marL="0" marR="0" indent="0" algn="l">
                <a:lnSpc>
                  <a:spcPts val="597"/>
                </a:lnSpc>
                <a:spcBef>
                  <a:spcPts val="0"/>
                </a:spcBef>
                <a:spcAft>
                  <a:spcPts val="0"/>
                </a:spcAft>
              </a:pPr>
              <a:r>
                <a:rPr sz="597">
                  <a:solidFill>
                    <a:srgbClr val="4D4D4D">
                      <a:alpha val="100000"/>
                    </a:srgbClr>
                  </a:solidFill>
                  <a:latin typeface="Arial"/>
                  <a:cs typeface="Arial"/>
                </a:rPr>
                <a:t>WCAR: 71%</a:t>
              </a:r>
            </a:p>
          </p:txBody>
        </p:sp>
        <p:sp>
          <p:nvSpPr>
            <p:cNvPr id="69" name="pt69"/>
            <p:cNvSpPr/>
            <p:nvPr/>
          </p:nvSpPr>
          <p:spPr>
            <a:xfrm>
              <a:off x="2183736"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70" name="pt70"/>
            <p:cNvSpPr/>
            <p:nvPr/>
          </p:nvSpPr>
          <p:spPr>
            <a:xfrm>
              <a:off x="2446410"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71" name="pt71"/>
            <p:cNvSpPr/>
            <p:nvPr/>
          </p:nvSpPr>
          <p:spPr>
            <a:xfrm>
              <a:off x="2446410"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72" name="pt72"/>
            <p:cNvSpPr/>
            <p:nvPr/>
          </p:nvSpPr>
          <p:spPr>
            <a:xfrm>
              <a:off x="2495661"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73" name="pt73"/>
            <p:cNvSpPr/>
            <p:nvPr/>
          </p:nvSpPr>
          <p:spPr>
            <a:xfrm>
              <a:off x="2495661"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74" name="pt74"/>
            <p:cNvSpPr/>
            <p:nvPr/>
          </p:nvSpPr>
          <p:spPr>
            <a:xfrm>
              <a:off x="2561330"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75" name="pt75"/>
            <p:cNvSpPr/>
            <p:nvPr/>
          </p:nvSpPr>
          <p:spPr>
            <a:xfrm>
              <a:off x="2577747" y="41247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76" name="pt76"/>
            <p:cNvSpPr/>
            <p:nvPr/>
          </p:nvSpPr>
          <p:spPr>
            <a:xfrm>
              <a:off x="2594164"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77" name="pt77"/>
            <p:cNvSpPr/>
            <p:nvPr/>
          </p:nvSpPr>
          <p:spPr>
            <a:xfrm>
              <a:off x="2709084"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78" name="pt78"/>
            <p:cNvSpPr/>
            <p:nvPr/>
          </p:nvSpPr>
          <p:spPr>
            <a:xfrm>
              <a:off x="2774752"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79" name="pt79"/>
            <p:cNvSpPr/>
            <p:nvPr/>
          </p:nvSpPr>
          <p:spPr>
            <a:xfrm>
              <a:off x="2791169"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80" name="pt80"/>
            <p:cNvSpPr/>
            <p:nvPr/>
          </p:nvSpPr>
          <p:spPr>
            <a:xfrm>
              <a:off x="2791169"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81" name="pt81"/>
            <p:cNvSpPr/>
            <p:nvPr/>
          </p:nvSpPr>
          <p:spPr>
            <a:xfrm>
              <a:off x="2807587"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82" name="pt82"/>
            <p:cNvSpPr/>
            <p:nvPr/>
          </p:nvSpPr>
          <p:spPr>
            <a:xfrm>
              <a:off x="2807587"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83" name="pt83"/>
            <p:cNvSpPr/>
            <p:nvPr/>
          </p:nvSpPr>
          <p:spPr>
            <a:xfrm>
              <a:off x="2824004"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84" name="pt84"/>
            <p:cNvSpPr/>
            <p:nvPr/>
          </p:nvSpPr>
          <p:spPr>
            <a:xfrm>
              <a:off x="2840421"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85" name="pt85"/>
            <p:cNvSpPr/>
            <p:nvPr/>
          </p:nvSpPr>
          <p:spPr>
            <a:xfrm>
              <a:off x="2856838"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86" name="pt86"/>
            <p:cNvSpPr/>
            <p:nvPr/>
          </p:nvSpPr>
          <p:spPr>
            <a:xfrm>
              <a:off x="2856838"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87" name="pt87"/>
            <p:cNvSpPr/>
            <p:nvPr/>
          </p:nvSpPr>
          <p:spPr>
            <a:xfrm>
              <a:off x="2906089"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88" name="pt88"/>
            <p:cNvSpPr/>
            <p:nvPr/>
          </p:nvSpPr>
          <p:spPr>
            <a:xfrm>
              <a:off x="2922506"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89" name="pt89"/>
            <p:cNvSpPr/>
            <p:nvPr/>
          </p:nvSpPr>
          <p:spPr>
            <a:xfrm>
              <a:off x="2922506"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90" name="pt90"/>
            <p:cNvSpPr/>
            <p:nvPr/>
          </p:nvSpPr>
          <p:spPr>
            <a:xfrm>
              <a:off x="2922506"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91" name="pt91"/>
            <p:cNvSpPr/>
            <p:nvPr/>
          </p:nvSpPr>
          <p:spPr>
            <a:xfrm>
              <a:off x="2955341"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92" name="pt92"/>
            <p:cNvSpPr/>
            <p:nvPr/>
          </p:nvSpPr>
          <p:spPr>
            <a:xfrm>
              <a:off x="3053843"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93" name="tx93"/>
            <p:cNvSpPr/>
            <p:nvPr/>
          </p:nvSpPr>
          <p:spPr>
            <a:xfrm>
              <a:off x="2314599" y="5233469"/>
              <a:ext cx="15899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CAF</a:t>
              </a:r>
            </a:p>
          </p:txBody>
        </p:sp>
        <p:sp>
          <p:nvSpPr>
            <p:cNvPr id="94" name="tx94"/>
            <p:cNvSpPr/>
            <p:nvPr/>
          </p:nvSpPr>
          <p:spPr>
            <a:xfrm>
              <a:off x="2577273" y="5051738"/>
              <a:ext cx="167883"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GAB</a:t>
              </a:r>
            </a:p>
          </p:txBody>
        </p:sp>
        <p:sp>
          <p:nvSpPr>
            <p:cNvPr id="95" name="tx95"/>
            <p:cNvSpPr/>
            <p:nvPr/>
          </p:nvSpPr>
          <p:spPr>
            <a:xfrm>
              <a:off x="2577273" y="4870008"/>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96" name="tx96"/>
            <p:cNvSpPr/>
            <p:nvPr/>
          </p:nvSpPr>
          <p:spPr>
            <a:xfrm>
              <a:off x="2626524" y="4688239"/>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97" name="tx97"/>
            <p:cNvSpPr/>
            <p:nvPr/>
          </p:nvSpPr>
          <p:spPr>
            <a:xfrm>
              <a:off x="2626524" y="4506548"/>
              <a:ext cx="141332"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GIN</a:t>
              </a:r>
            </a:p>
          </p:txBody>
        </p:sp>
        <p:sp>
          <p:nvSpPr>
            <p:cNvPr id="98" name="tx98"/>
            <p:cNvSpPr/>
            <p:nvPr/>
          </p:nvSpPr>
          <p:spPr>
            <a:xfrm>
              <a:off x="2692193" y="4326759"/>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99" name="tx99"/>
            <p:cNvSpPr/>
            <p:nvPr/>
          </p:nvSpPr>
          <p:spPr>
            <a:xfrm>
              <a:off x="2708610" y="4143088"/>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100" name="tx100"/>
            <p:cNvSpPr/>
            <p:nvPr/>
          </p:nvSpPr>
          <p:spPr>
            <a:xfrm>
              <a:off x="2725027" y="3961358"/>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101" name="tx101"/>
            <p:cNvSpPr/>
            <p:nvPr/>
          </p:nvSpPr>
          <p:spPr>
            <a:xfrm>
              <a:off x="2839947" y="3776134"/>
              <a:ext cx="181080"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GNQ</a:t>
              </a:r>
            </a:p>
          </p:txBody>
        </p:sp>
        <p:sp>
          <p:nvSpPr>
            <p:cNvPr id="102" name="tx102"/>
            <p:cNvSpPr/>
            <p:nvPr/>
          </p:nvSpPr>
          <p:spPr>
            <a:xfrm>
              <a:off x="2560363" y="3597897"/>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103" name="tx103"/>
            <p:cNvSpPr/>
            <p:nvPr/>
          </p:nvSpPr>
          <p:spPr>
            <a:xfrm>
              <a:off x="2576819" y="3416167"/>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104" name="tx104"/>
            <p:cNvSpPr/>
            <p:nvPr/>
          </p:nvSpPr>
          <p:spPr>
            <a:xfrm>
              <a:off x="2603215" y="3236378"/>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105" name="tx105"/>
            <p:cNvSpPr/>
            <p:nvPr/>
          </p:nvSpPr>
          <p:spPr>
            <a:xfrm>
              <a:off x="2602009" y="3052707"/>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106" name="tx106"/>
            <p:cNvSpPr/>
            <p:nvPr/>
          </p:nvSpPr>
          <p:spPr>
            <a:xfrm>
              <a:off x="2641757" y="2872918"/>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107" name="tx107"/>
            <p:cNvSpPr/>
            <p:nvPr/>
          </p:nvSpPr>
          <p:spPr>
            <a:xfrm>
              <a:off x="2609614" y="2689208"/>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108" name="tx108"/>
            <p:cNvSpPr/>
            <p:nvPr/>
          </p:nvSpPr>
          <p:spPr>
            <a:xfrm>
              <a:off x="2634921" y="2509458"/>
              <a:ext cx="17219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MRT</a:t>
              </a:r>
            </a:p>
          </p:txBody>
        </p:sp>
        <p:sp>
          <p:nvSpPr>
            <p:cNvPr id="109" name="tx109"/>
            <p:cNvSpPr/>
            <p:nvPr/>
          </p:nvSpPr>
          <p:spPr>
            <a:xfrm>
              <a:off x="2655685" y="2327727"/>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110" name="tx110"/>
            <p:cNvSpPr/>
            <p:nvPr/>
          </p:nvSpPr>
          <p:spPr>
            <a:xfrm>
              <a:off x="2668922" y="2144056"/>
              <a:ext cx="1546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STP</a:t>
              </a:r>
            </a:p>
          </p:txBody>
        </p:sp>
        <p:sp>
          <p:nvSpPr>
            <p:cNvPr id="111" name="tx111"/>
            <p:cNvSpPr/>
            <p:nvPr/>
          </p:nvSpPr>
          <p:spPr>
            <a:xfrm>
              <a:off x="2700550" y="1962288"/>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112" name="tx112"/>
            <p:cNvSpPr/>
            <p:nvPr/>
          </p:nvSpPr>
          <p:spPr>
            <a:xfrm>
              <a:off x="2734590" y="1782537"/>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113" name="tx113"/>
            <p:cNvSpPr/>
            <p:nvPr/>
          </p:nvSpPr>
          <p:spPr>
            <a:xfrm>
              <a:off x="2725740" y="1598866"/>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114" name="tx114"/>
            <p:cNvSpPr/>
            <p:nvPr/>
          </p:nvSpPr>
          <p:spPr>
            <a:xfrm>
              <a:off x="2738938" y="1417136"/>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115" name="tx115"/>
            <p:cNvSpPr/>
            <p:nvPr/>
          </p:nvSpPr>
          <p:spPr>
            <a:xfrm>
              <a:off x="2758574" y="1235406"/>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CPV</a:t>
              </a:r>
            </a:p>
          </p:txBody>
        </p:sp>
        <p:sp>
          <p:nvSpPr>
            <p:cNvPr id="116" name="tx116"/>
            <p:cNvSpPr/>
            <p:nvPr/>
          </p:nvSpPr>
          <p:spPr>
            <a:xfrm>
              <a:off x="2848265" y="1053676"/>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117" name="rc117"/>
            <p:cNvSpPr/>
            <p:nvPr/>
          </p:nvSpPr>
          <p:spPr>
            <a:xfrm>
              <a:off x="1792535" y="875080"/>
              <a:ext cx="1379037" cy="4597772"/>
            </a:xfrm>
            <a:prstGeom prst="rect">
              <a:avLst/>
            </a:prstGeom>
            <a:ln w="13550" cap="rnd">
              <a:solidFill>
                <a:srgbClr val="999999">
                  <a:alpha val="100000"/>
                </a:srgbClr>
              </a:solidFill>
              <a:prstDash val="solid"/>
              <a:round/>
            </a:ln>
          </p:spPr>
          <p:txBody>
            <a:bodyPr/>
            <a:lstStyle/>
            <a:p>
              <a:endParaRPr/>
            </a:p>
          </p:txBody>
        </p:sp>
        <p:sp>
          <p:nvSpPr>
            <p:cNvPr id="118" name="pl118"/>
            <p:cNvSpPr/>
            <p:nvPr/>
          </p:nvSpPr>
          <p:spPr>
            <a:xfrm>
              <a:off x="3254295"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3582637"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3910979"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4239322"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4567664"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23" name="rc123"/>
            <p:cNvSpPr/>
            <p:nvPr/>
          </p:nvSpPr>
          <p:spPr>
            <a:xfrm>
              <a:off x="3241161" y="2447045"/>
              <a:ext cx="1379037" cy="181730"/>
            </a:xfrm>
            <a:prstGeom prst="rect">
              <a:avLst/>
            </a:prstGeom>
            <a:solidFill>
              <a:srgbClr val="D9D9D9">
                <a:alpha val="60000"/>
              </a:srgbClr>
            </a:solidFill>
          </p:spPr>
          <p:txBody>
            <a:bodyPr/>
            <a:lstStyle/>
            <a:p>
              <a:endParaRPr/>
            </a:p>
          </p:txBody>
        </p:sp>
        <p:sp>
          <p:nvSpPr>
            <p:cNvPr id="124" name="pl124"/>
            <p:cNvSpPr/>
            <p:nvPr/>
          </p:nvSpPr>
          <p:spPr>
            <a:xfrm>
              <a:off x="4157236" y="875080"/>
              <a:ext cx="0" cy="4597772"/>
            </a:xfrm>
            <a:custGeom>
              <a:avLst/>
              <a:gdLst/>
              <a:ahLst/>
              <a:cxnLst/>
              <a:rect l="0" t="0" r="0" b="0"/>
              <a:pathLst>
                <a:path h="4597772">
                  <a:moveTo>
                    <a:pt x="0" y="4597772"/>
                  </a:moveTo>
                  <a:lnTo>
                    <a:pt x="0" y="0"/>
                  </a:lnTo>
                  <a:lnTo>
                    <a:pt x="0" y="0"/>
                  </a:lnTo>
                </a:path>
              </a:pathLst>
            </a:custGeom>
            <a:ln w="13550" cap="flat">
              <a:solidFill>
                <a:srgbClr val="666666">
                  <a:alpha val="100000"/>
                </a:srgbClr>
              </a:solidFill>
              <a:prstDash val="dash"/>
              <a:round/>
            </a:ln>
          </p:spPr>
          <p:txBody>
            <a:bodyPr/>
            <a:lstStyle/>
            <a:p>
              <a:endParaRPr/>
            </a:p>
          </p:txBody>
        </p:sp>
        <p:sp>
          <p:nvSpPr>
            <p:cNvPr id="125" name="tx125"/>
            <p:cNvSpPr/>
            <p:nvPr/>
          </p:nvSpPr>
          <p:spPr>
            <a:xfrm>
              <a:off x="3706729" y="888448"/>
              <a:ext cx="425881" cy="57246"/>
            </a:xfrm>
            <a:prstGeom prst="rect">
              <a:avLst/>
            </a:prstGeom>
            <a:noFill/>
          </p:spPr>
          <p:txBody>
            <a:bodyPr wrap="none" lIns="0" tIns="0" rIns="0" bIns="0" anchor="ctr" anchorCtr="1"/>
            <a:lstStyle/>
            <a:p>
              <a:pPr marL="0" marR="0" indent="0" algn="l">
                <a:lnSpc>
                  <a:spcPts val="597"/>
                </a:lnSpc>
                <a:spcBef>
                  <a:spcPts val="0"/>
                </a:spcBef>
                <a:spcAft>
                  <a:spcPts val="0"/>
                </a:spcAft>
              </a:pPr>
              <a:r>
                <a:rPr sz="597">
                  <a:solidFill>
                    <a:srgbClr val="4D4D4D">
                      <a:alpha val="100000"/>
                    </a:srgbClr>
                  </a:solidFill>
                  <a:latin typeface="Arial"/>
                  <a:cs typeface="Arial"/>
                </a:rPr>
                <a:t>WCAR: 75%</a:t>
              </a:r>
            </a:p>
          </p:txBody>
        </p:sp>
        <p:sp>
          <p:nvSpPr>
            <p:cNvPr id="126" name="pt126"/>
            <p:cNvSpPr/>
            <p:nvPr/>
          </p:nvSpPr>
          <p:spPr>
            <a:xfrm>
              <a:off x="3615946"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27" name="pt127"/>
            <p:cNvSpPr/>
            <p:nvPr/>
          </p:nvSpPr>
          <p:spPr>
            <a:xfrm>
              <a:off x="3878619"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28" name="pt128"/>
            <p:cNvSpPr/>
            <p:nvPr/>
          </p:nvSpPr>
          <p:spPr>
            <a:xfrm>
              <a:off x="3944288"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29" name="pt129"/>
            <p:cNvSpPr/>
            <p:nvPr/>
          </p:nvSpPr>
          <p:spPr>
            <a:xfrm>
              <a:off x="3993539"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30" name="pt130"/>
            <p:cNvSpPr/>
            <p:nvPr/>
          </p:nvSpPr>
          <p:spPr>
            <a:xfrm>
              <a:off x="4009956"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31" name="pt131"/>
            <p:cNvSpPr/>
            <p:nvPr/>
          </p:nvSpPr>
          <p:spPr>
            <a:xfrm>
              <a:off x="4009956"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32" name="pt132"/>
            <p:cNvSpPr/>
            <p:nvPr/>
          </p:nvSpPr>
          <p:spPr>
            <a:xfrm>
              <a:off x="4009956"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33" name="pt133"/>
            <p:cNvSpPr/>
            <p:nvPr/>
          </p:nvSpPr>
          <p:spPr>
            <a:xfrm>
              <a:off x="4108459"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34" name="pt134"/>
            <p:cNvSpPr/>
            <p:nvPr/>
          </p:nvSpPr>
          <p:spPr>
            <a:xfrm>
              <a:off x="4124876"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35" name="pt135"/>
            <p:cNvSpPr/>
            <p:nvPr/>
          </p:nvSpPr>
          <p:spPr>
            <a:xfrm>
              <a:off x="4190544"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36" name="pt136"/>
            <p:cNvSpPr/>
            <p:nvPr/>
          </p:nvSpPr>
          <p:spPr>
            <a:xfrm>
              <a:off x="4206962"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37" name="pt137"/>
            <p:cNvSpPr/>
            <p:nvPr/>
          </p:nvSpPr>
          <p:spPr>
            <a:xfrm>
              <a:off x="4223379"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38" name="pt138"/>
            <p:cNvSpPr/>
            <p:nvPr/>
          </p:nvSpPr>
          <p:spPr>
            <a:xfrm>
              <a:off x="4239796"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39" name="pt139"/>
            <p:cNvSpPr/>
            <p:nvPr/>
          </p:nvSpPr>
          <p:spPr>
            <a:xfrm>
              <a:off x="4239796"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40" name="pt140"/>
            <p:cNvSpPr/>
            <p:nvPr/>
          </p:nvSpPr>
          <p:spPr>
            <a:xfrm>
              <a:off x="4256213"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41" name="pt141"/>
            <p:cNvSpPr/>
            <p:nvPr/>
          </p:nvSpPr>
          <p:spPr>
            <a:xfrm>
              <a:off x="4256213"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42" name="pt142"/>
            <p:cNvSpPr/>
            <p:nvPr/>
          </p:nvSpPr>
          <p:spPr>
            <a:xfrm>
              <a:off x="4305464"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43" name="pt143"/>
            <p:cNvSpPr/>
            <p:nvPr/>
          </p:nvSpPr>
          <p:spPr>
            <a:xfrm>
              <a:off x="4305464"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44" name="pt144"/>
            <p:cNvSpPr/>
            <p:nvPr/>
          </p:nvSpPr>
          <p:spPr>
            <a:xfrm>
              <a:off x="4354716"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45" name="pt145"/>
            <p:cNvSpPr/>
            <p:nvPr/>
          </p:nvSpPr>
          <p:spPr>
            <a:xfrm>
              <a:off x="4371133"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46" name="pt146"/>
            <p:cNvSpPr/>
            <p:nvPr/>
          </p:nvSpPr>
          <p:spPr>
            <a:xfrm>
              <a:off x="4371133"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47" name="pt147"/>
            <p:cNvSpPr/>
            <p:nvPr/>
          </p:nvSpPr>
          <p:spPr>
            <a:xfrm>
              <a:off x="4420384"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48" name="pt148"/>
            <p:cNvSpPr/>
            <p:nvPr/>
          </p:nvSpPr>
          <p:spPr>
            <a:xfrm>
              <a:off x="4420384"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49" name="pt149"/>
            <p:cNvSpPr/>
            <p:nvPr/>
          </p:nvSpPr>
          <p:spPr>
            <a:xfrm>
              <a:off x="4469635"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50" name="tx150"/>
            <p:cNvSpPr/>
            <p:nvPr/>
          </p:nvSpPr>
          <p:spPr>
            <a:xfrm>
              <a:off x="3746808" y="5233469"/>
              <a:ext cx="15899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CAF</a:t>
              </a:r>
            </a:p>
          </p:txBody>
        </p:sp>
        <p:sp>
          <p:nvSpPr>
            <p:cNvPr id="151" name="tx151"/>
            <p:cNvSpPr/>
            <p:nvPr/>
          </p:nvSpPr>
          <p:spPr>
            <a:xfrm>
              <a:off x="4009482" y="5051738"/>
              <a:ext cx="167883"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GAB</a:t>
              </a:r>
            </a:p>
          </p:txBody>
        </p:sp>
        <p:sp>
          <p:nvSpPr>
            <p:cNvPr id="152" name="tx152"/>
            <p:cNvSpPr/>
            <p:nvPr/>
          </p:nvSpPr>
          <p:spPr>
            <a:xfrm>
              <a:off x="4075151" y="4870008"/>
              <a:ext cx="141332"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GIN</a:t>
              </a:r>
            </a:p>
          </p:txBody>
        </p:sp>
        <p:sp>
          <p:nvSpPr>
            <p:cNvPr id="153" name="tx153"/>
            <p:cNvSpPr/>
            <p:nvPr/>
          </p:nvSpPr>
          <p:spPr>
            <a:xfrm>
              <a:off x="4124402" y="4688278"/>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154" name="tx154"/>
            <p:cNvSpPr/>
            <p:nvPr/>
          </p:nvSpPr>
          <p:spPr>
            <a:xfrm>
              <a:off x="4140819" y="4508489"/>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155" name="tx155"/>
            <p:cNvSpPr/>
            <p:nvPr/>
          </p:nvSpPr>
          <p:spPr>
            <a:xfrm>
              <a:off x="4140819" y="4324779"/>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156" name="tx156"/>
            <p:cNvSpPr/>
            <p:nvPr/>
          </p:nvSpPr>
          <p:spPr>
            <a:xfrm>
              <a:off x="4140819" y="4143088"/>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157" name="tx157"/>
            <p:cNvSpPr/>
            <p:nvPr/>
          </p:nvSpPr>
          <p:spPr>
            <a:xfrm>
              <a:off x="4239322" y="3961358"/>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158" name="tx158"/>
            <p:cNvSpPr/>
            <p:nvPr/>
          </p:nvSpPr>
          <p:spPr>
            <a:xfrm>
              <a:off x="4255739" y="3781568"/>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159" name="tx159"/>
            <p:cNvSpPr/>
            <p:nvPr/>
          </p:nvSpPr>
          <p:spPr>
            <a:xfrm>
              <a:off x="3976155" y="3594404"/>
              <a:ext cx="181080"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GNQ</a:t>
              </a:r>
            </a:p>
          </p:txBody>
        </p:sp>
        <p:sp>
          <p:nvSpPr>
            <p:cNvPr id="160" name="tx160"/>
            <p:cNvSpPr/>
            <p:nvPr/>
          </p:nvSpPr>
          <p:spPr>
            <a:xfrm>
              <a:off x="3992611" y="3416167"/>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161" name="tx161"/>
            <p:cNvSpPr/>
            <p:nvPr/>
          </p:nvSpPr>
          <p:spPr>
            <a:xfrm>
              <a:off x="4035424" y="3236378"/>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162" name="tx162"/>
            <p:cNvSpPr/>
            <p:nvPr/>
          </p:nvSpPr>
          <p:spPr>
            <a:xfrm>
              <a:off x="4073967" y="3052707"/>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163" name="tx163"/>
            <p:cNvSpPr/>
            <p:nvPr/>
          </p:nvSpPr>
          <p:spPr>
            <a:xfrm>
              <a:off x="4025407" y="2870977"/>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164" name="tx164"/>
            <p:cNvSpPr/>
            <p:nvPr/>
          </p:nvSpPr>
          <p:spPr>
            <a:xfrm>
              <a:off x="4041824" y="2689208"/>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165" name="tx165"/>
            <p:cNvSpPr/>
            <p:nvPr/>
          </p:nvSpPr>
          <p:spPr>
            <a:xfrm>
              <a:off x="4050713" y="2509458"/>
              <a:ext cx="17219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MRT</a:t>
              </a:r>
            </a:p>
          </p:txBody>
        </p:sp>
        <p:sp>
          <p:nvSpPr>
            <p:cNvPr id="166" name="tx166"/>
            <p:cNvSpPr/>
            <p:nvPr/>
          </p:nvSpPr>
          <p:spPr>
            <a:xfrm>
              <a:off x="4104312" y="2327727"/>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167" name="tx167"/>
            <p:cNvSpPr/>
            <p:nvPr/>
          </p:nvSpPr>
          <p:spPr>
            <a:xfrm>
              <a:off x="4117548" y="2144056"/>
              <a:ext cx="1546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STP</a:t>
              </a:r>
            </a:p>
          </p:txBody>
        </p:sp>
        <p:sp>
          <p:nvSpPr>
            <p:cNvPr id="168" name="tx168"/>
            <p:cNvSpPr/>
            <p:nvPr/>
          </p:nvSpPr>
          <p:spPr>
            <a:xfrm>
              <a:off x="4149177" y="1962288"/>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169" name="tx169"/>
            <p:cNvSpPr/>
            <p:nvPr/>
          </p:nvSpPr>
          <p:spPr>
            <a:xfrm>
              <a:off x="4183217" y="1782537"/>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170" name="tx170"/>
            <p:cNvSpPr/>
            <p:nvPr/>
          </p:nvSpPr>
          <p:spPr>
            <a:xfrm>
              <a:off x="4187564" y="1598866"/>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171" name="tx171"/>
            <p:cNvSpPr/>
            <p:nvPr/>
          </p:nvSpPr>
          <p:spPr>
            <a:xfrm>
              <a:off x="4223618" y="1417136"/>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CPV</a:t>
              </a:r>
            </a:p>
          </p:txBody>
        </p:sp>
        <p:sp>
          <p:nvSpPr>
            <p:cNvPr id="172" name="tx172"/>
            <p:cNvSpPr/>
            <p:nvPr/>
          </p:nvSpPr>
          <p:spPr>
            <a:xfrm>
              <a:off x="4223618" y="1235406"/>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173" name="tx173"/>
            <p:cNvSpPr/>
            <p:nvPr/>
          </p:nvSpPr>
          <p:spPr>
            <a:xfrm>
              <a:off x="4264058" y="1053676"/>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174" name="rc174"/>
            <p:cNvSpPr/>
            <p:nvPr/>
          </p:nvSpPr>
          <p:spPr>
            <a:xfrm>
              <a:off x="3241161" y="875080"/>
              <a:ext cx="1379037" cy="4597772"/>
            </a:xfrm>
            <a:prstGeom prst="rect">
              <a:avLst/>
            </a:prstGeom>
            <a:ln w="13550" cap="rnd">
              <a:solidFill>
                <a:srgbClr val="999999">
                  <a:alpha val="100000"/>
                </a:srgbClr>
              </a:solidFill>
              <a:prstDash val="solid"/>
              <a:round/>
            </a:ln>
          </p:spPr>
          <p:txBody>
            <a:bodyPr/>
            <a:lstStyle/>
            <a:p>
              <a:endParaRPr/>
            </a:p>
          </p:txBody>
        </p:sp>
        <p:sp>
          <p:nvSpPr>
            <p:cNvPr id="175" name="pl175"/>
            <p:cNvSpPr/>
            <p:nvPr/>
          </p:nvSpPr>
          <p:spPr>
            <a:xfrm>
              <a:off x="4702921"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6" name="pl176"/>
            <p:cNvSpPr/>
            <p:nvPr/>
          </p:nvSpPr>
          <p:spPr>
            <a:xfrm>
              <a:off x="5031264"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7" name="pl177"/>
            <p:cNvSpPr/>
            <p:nvPr/>
          </p:nvSpPr>
          <p:spPr>
            <a:xfrm>
              <a:off x="5359606"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8" name="pl178"/>
            <p:cNvSpPr/>
            <p:nvPr/>
          </p:nvSpPr>
          <p:spPr>
            <a:xfrm>
              <a:off x="5687948"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9" name="pl179"/>
            <p:cNvSpPr/>
            <p:nvPr/>
          </p:nvSpPr>
          <p:spPr>
            <a:xfrm>
              <a:off x="6016290"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0" name="rc180"/>
            <p:cNvSpPr/>
            <p:nvPr/>
          </p:nvSpPr>
          <p:spPr>
            <a:xfrm>
              <a:off x="4689788" y="2338007"/>
              <a:ext cx="1379037" cy="278652"/>
            </a:xfrm>
            <a:prstGeom prst="rect">
              <a:avLst/>
            </a:prstGeom>
            <a:solidFill>
              <a:srgbClr val="D9D9D9">
                <a:alpha val="60000"/>
              </a:srgbClr>
            </a:solidFill>
          </p:spPr>
          <p:txBody>
            <a:bodyPr/>
            <a:lstStyle/>
            <a:p>
              <a:endParaRPr/>
            </a:p>
          </p:txBody>
        </p:sp>
        <p:sp>
          <p:nvSpPr>
            <p:cNvPr id="181" name="pl181"/>
            <p:cNvSpPr/>
            <p:nvPr/>
          </p:nvSpPr>
          <p:spPr>
            <a:xfrm>
              <a:off x="5343189" y="875080"/>
              <a:ext cx="0" cy="4597772"/>
            </a:xfrm>
            <a:custGeom>
              <a:avLst/>
              <a:gdLst/>
              <a:ahLst/>
              <a:cxnLst/>
              <a:rect l="0" t="0" r="0" b="0"/>
              <a:pathLst>
                <a:path h="4597772">
                  <a:moveTo>
                    <a:pt x="0" y="4597772"/>
                  </a:moveTo>
                  <a:lnTo>
                    <a:pt x="0" y="0"/>
                  </a:lnTo>
                  <a:lnTo>
                    <a:pt x="0" y="0"/>
                  </a:lnTo>
                </a:path>
              </a:pathLst>
            </a:custGeom>
            <a:ln w="13550" cap="flat">
              <a:solidFill>
                <a:srgbClr val="666666">
                  <a:alpha val="100000"/>
                </a:srgbClr>
              </a:solidFill>
              <a:prstDash val="dash"/>
              <a:round/>
            </a:ln>
          </p:spPr>
          <p:txBody>
            <a:bodyPr/>
            <a:lstStyle/>
            <a:p>
              <a:endParaRPr/>
            </a:p>
          </p:txBody>
        </p:sp>
        <p:sp>
          <p:nvSpPr>
            <p:cNvPr id="182" name="tx182"/>
            <p:cNvSpPr/>
            <p:nvPr/>
          </p:nvSpPr>
          <p:spPr>
            <a:xfrm>
              <a:off x="4892682" y="888448"/>
              <a:ext cx="425881" cy="57246"/>
            </a:xfrm>
            <a:prstGeom prst="rect">
              <a:avLst/>
            </a:prstGeom>
            <a:noFill/>
          </p:spPr>
          <p:txBody>
            <a:bodyPr wrap="none" lIns="0" tIns="0" rIns="0" bIns="0" anchor="ctr" anchorCtr="1"/>
            <a:lstStyle/>
            <a:p>
              <a:pPr marL="0" marR="0" indent="0" algn="l">
                <a:lnSpc>
                  <a:spcPts val="597"/>
                </a:lnSpc>
                <a:spcBef>
                  <a:spcPts val="0"/>
                </a:spcBef>
                <a:spcAft>
                  <a:spcPts val="0"/>
                </a:spcAft>
              </a:pPr>
              <a:r>
                <a:rPr sz="597">
                  <a:solidFill>
                    <a:srgbClr val="4D4D4D">
                      <a:alpha val="100000"/>
                    </a:srgbClr>
                  </a:solidFill>
                  <a:latin typeface="Arial"/>
                  <a:cs typeface="Arial"/>
                </a:rPr>
                <a:t>WCAR: 59%</a:t>
              </a:r>
            </a:p>
          </p:txBody>
        </p:sp>
        <p:sp>
          <p:nvSpPr>
            <p:cNvPr id="183" name="pt183"/>
            <p:cNvSpPr/>
            <p:nvPr/>
          </p:nvSpPr>
          <p:spPr>
            <a:xfrm>
              <a:off x="4998903"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84" name="pt184"/>
            <p:cNvSpPr/>
            <p:nvPr/>
          </p:nvSpPr>
          <p:spPr>
            <a:xfrm>
              <a:off x="5195909" y="493643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85" name="pt185"/>
            <p:cNvSpPr/>
            <p:nvPr/>
          </p:nvSpPr>
          <p:spPr>
            <a:xfrm>
              <a:off x="5212326" y="465777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86" name="pt186"/>
            <p:cNvSpPr/>
            <p:nvPr/>
          </p:nvSpPr>
          <p:spPr>
            <a:xfrm>
              <a:off x="5261577" y="43791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87" name="pt187"/>
            <p:cNvSpPr/>
            <p:nvPr/>
          </p:nvSpPr>
          <p:spPr>
            <a:xfrm>
              <a:off x="5310829" y="41004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88" name="pt188"/>
            <p:cNvSpPr/>
            <p:nvPr/>
          </p:nvSpPr>
          <p:spPr>
            <a:xfrm>
              <a:off x="5458583" y="382182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89" name="pt189"/>
            <p:cNvSpPr/>
            <p:nvPr/>
          </p:nvSpPr>
          <p:spPr>
            <a:xfrm>
              <a:off x="5458583" y="354316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90" name="pt190"/>
            <p:cNvSpPr/>
            <p:nvPr/>
          </p:nvSpPr>
          <p:spPr>
            <a:xfrm>
              <a:off x="5475000" y="326451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91" name="pt191"/>
            <p:cNvSpPr/>
            <p:nvPr/>
          </p:nvSpPr>
          <p:spPr>
            <a:xfrm>
              <a:off x="5475000" y="298586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92" name="pt192"/>
            <p:cNvSpPr/>
            <p:nvPr/>
          </p:nvSpPr>
          <p:spPr>
            <a:xfrm>
              <a:off x="5491417" y="27072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93" name="pt193"/>
            <p:cNvSpPr/>
            <p:nvPr/>
          </p:nvSpPr>
          <p:spPr>
            <a:xfrm>
              <a:off x="5507834" y="24285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94" name="pt194"/>
            <p:cNvSpPr/>
            <p:nvPr/>
          </p:nvSpPr>
          <p:spPr>
            <a:xfrm>
              <a:off x="5557085" y="21499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95" name="pt195"/>
            <p:cNvSpPr/>
            <p:nvPr/>
          </p:nvSpPr>
          <p:spPr>
            <a:xfrm>
              <a:off x="5557085" y="187125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96" name="pt196"/>
            <p:cNvSpPr/>
            <p:nvPr/>
          </p:nvSpPr>
          <p:spPr>
            <a:xfrm>
              <a:off x="5688422" y="159259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97" name="pt197"/>
            <p:cNvSpPr/>
            <p:nvPr/>
          </p:nvSpPr>
          <p:spPr>
            <a:xfrm>
              <a:off x="5721256" y="131394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98" name="pt198"/>
            <p:cNvSpPr/>
            <p:nvPr/>
          </p:nvSpPr>
          <p:spPr>
            <a:xfrm>
              <a:off x="5819759"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99" name="tx199"/>
            <p:cNvSpPr/>
            <p:nvPr/>
          </p:nvSpPr>
          <p:spPr>
            <a:xfrm>
              <a:off x="5129766" y="5233469"/>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CPV</a:t>
              </a:r>
            </a:p>
          </p:txBody>
        </p:sp>
        <p:sp>
          <p:nvSpPr>
            <p:cNvPr id="200" name="tx200"/>
            <p:cNvSpPr/>
            <p:nvPr/>
          </p:nvSpPr>
          <p:spPr>
            <a:xfrm>
              <a:off x="5326772" y="4954816"/>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201" name="tx201"/>
            <p:cNvSpPr/>
            <p:nvPr/>
          </p:nvSpPr>
          <p:spPr>
            <a:xfrm>
              <a:off x="5343189" y="4676124"/>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202" name="tx202"/>
            <p:cNvSpPr/>
            <p:nvPr/>
          </p:nvSpPr>
          <p:spPr>
            <a:xfrm>
              <a:off x="5392440" y="4397510"/>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203" name="tx203"/>
            <p:cNvSpPr/>
            <p:nvPr/>
          </p:nvSpPr>
          <p:spPr>
            <a:xfrm>
              <a:off x="5441691" y="4118818"/>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204" name="tx204"/>
            <p:cNvSpPr/>
            <p:nvPr/>
          </p:nvSpPr>
          <p:spPr>
            <a:xfrm>
              <a:off x="5589445" y="3842145"/>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205" name="tx205"/>
            <p:cNvSpPr/>
            <p:nvPr/>
          </p:nvSpPr>
          <p:spPr>
            <a:xfrm>
              <a:off x="5589445" y="3561513"/>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206" name="tx206"/>
            <p:cNvSpPr/>
            <p:nvPr/>
          </p:nvSpPr>
          <p:spPr>
            <a:xfrm>
              <a:off x="5605862" y="3282899"/>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207" name="tx207"/>
            <p:cNvSpPr/>
            <p:nvPr/>
          </p:nvSpPr>
          <p:spPr>
            <a:xfrm>
              <a:off x="5605862" y="3004246"/>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208" name="tx208"/>
            <p:cNvSpPr/>
            <p:nvPr/>
          </p:nvSpPr>
          <p:spPr>
            <a:xfrm>
              <a:off x="5622280" y="2725593"/>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209" name="tx209"/>
            <p:cNvSpPr/>
            <p:nvPr/>
          </p:nvSpPr>
          <p:spPr>
            <a:xfrm>
              <a:off x="5638697" y="2448881"/>
              <a:ext cx="17219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MRT</a:t>
              </a:r>
            </a:p>
          </p:txBody>
        </p:sp>
        <p:sp>
          <p:nvSpPr>
            <p:cNvPr id="210" name="tx210"/>
            <p:cNvSpPr/>
            <p:nvPr/>
          </p:nvSpPr>
          <p:spPr>
            <a:xfrm>
              <a:off x="5687948" y="2168287"/>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211" name="tx211"/>
            <p:cNvSpPr/>
            <p:nvPr/>
          </p:nvSpPr>
          <p:spPr>
            <a:xfrm>
              <a:off x="5687948" y="1889634"/>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212" name="tx212"/>
            <p:cNvSpPr/>
            <p:nvPr/>
          </p:nvSpPr>
          <p:spPr>
            <a:xfrm>
              <a:off x="5487270" y="1612922"/>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213" name="tx213"/>
            <p:cNvSpPr/>
            <p:nvPr/>
          </p:nvSpPr>
          <p:spPr>
            <a:xfrm>
              <a:off x="5533340" y="1334269"/>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214" name="tx214"/>
            <p:cNvSpPr/>
            <p:nvPr/>
          </p:nvSpPr>
          <p:spPr>
            <a:xfrm>
              <a:off x="5622993" y="1053676"/>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215" name="rc215"/>
            <p:cNvSpPr/>
            <p:nvPr/>
          </p:nvSpPr>
          <p:spPr>
            <a:xfrm>
              <a:off x="4689788" y="875080"/>
              <a:ext cx="1379037" cy="4597772"/>
            </a:xfrm>
            <a:prstGeom prst="rect">
              <a:avLst/>
            </a:prstGeom>
            <a:ln w="13550" cap="rnd">
              <a:solidFill>
                <a:srgbClr val="999999">
                  <a:alpha val="100000"/>
                </a:srgbClr>
              </a:solidFill>
              <a:prstDash val="solid"/>
              <a:round/>
            </a:ln>
          </p:spPr>
          <p:txBody>
            <a:bodyPr/>
            <a:lstStyle/>
            <a:p>
              <a:endParaRPr/>
            </a:p>
          </p:txBody>
        </p:sp>
        <p:sp>
          <p:nvSpPr>
            <p:cNvPr id="216" name="pl216"/>
            <p:cNvSpPr/>
            <p:nvPr/>
          </p:nvSpPr>
          <p:spPr>
            <a:xfrm>
              <a:off x="6151548"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7" name="pl217"/>
            <p:cNvSpPr/>
            <p:nvPr/>
          </p:nvSpPr>
          <p:spPr>
            <a:xfrm>
              <a:off x="6479890"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8" name="pl218"/>
            <p:cNvSpPr/>
            <p:nvPr/>
          </p:nvSpPr>
          <p:spPr>
            <a:xfrm>
              <a:off x="6808232"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9" name="pl219"/>
            <p:cNvSpPr/>
            <p:nvPr/>
          </p:nvSpPr>
          <p:spPr>
            <a:xfrm>
              <a:off x="7136574"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20" name="pl220"/>
            <p:cNvSpPr/>
            <p:nvPr/>
          </p:nvSpPr>
          <p:spPr>
            <a:xfrm>
              <a:off x="7464917"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21" name="rc221"/>
            <p:cNvSpPr/>
            <p:nvPr/>
          </p:nvSpPr>
          <p:spPr>
            <a:xfrm>
              <a:off x="6138414" y="1174934"/>
              <a:ext cx="1379037" cy="181730"/>
            </a:xfrm>
            <a:prstGeom prst="rect">
              <a:avLst/>
            </a:prstGeom>
            <a:solidFill>
              <a:srgbClr val="D9D9D9">
                <a:alpha val="60000"/>
              </a:srgbClr>
            </a:solidFill>
          </p:spPr>
          <p:txBody>
            <a:bodyPr/>
            <a:lstStyle/>
            <a:p>
              <a:endParaRPr/>
            </a:p>
          </p:txBody>
        </p:sp>
        <p:sp>
          <p:nvSpPr>
            <p:cNvPr id="222" name="pl222"/>
            <p:cNvSpPr/>
            <p:nvPr/>
          </p:nvSpPr>
          <p:spPr>
            <a:xfrm>
              <a:off x="6873901" y="875080"/>
              <a:ext cx="0" cy="4597772"/>
            </a:xfrm>
            <a:custGeom>
              <a:avLst/>
              <a:gdLst/>
              <a:ahLst/>
              <a:cxnLst/>
              <a:rect l="0" t="0" r="0" b="0"/>
              <a:pathLst>
                <a:path h="4597772">
                  <a:moveTo>
                    <a:pt x="0" y="4597772"/>
                  </a:moveTo>
                  <a:lnTo>
                    <a:pt x="0" y="0"/>
                  </a:lnTo>
                  <a:lnTo>
                    <a:pt x="0" y="0"/>
                  </a:lnTo>
                </a:path>
              </a:pathLst>
            </a:custGeom>
            <a:ln w="13550" cap="flat">
              <a:solidFill>
                <a:srgbClr val="666666">
                  <a:alpha val="100000"/>
                </a:srgbClr>
              </a:solidFill>
              <a:prstDash val="dash"/>
              <a:round/>
            </a:ln>
          </p:spPr>
          <p:txBody>
            <a:bodyPr/>
            <a:lstStyle/>
            <a:p>
              <a:endParaRPr/>
            </a:p>
          </p:txBody>
        </p:sp>
        <p:sp>
          <p:nvSpPr>
            <p:cNvPr id="223" name="tx223"/>
            <p:cNvSpPr/>
            <p:nvPr/>
          </p:nvSpPr>
          <p:spPr>
            <a:xfrm>
              <a:off x="6423394" y="888448"/>
              <a:ext cx="425881" cy="57246"/>
            </a:xfrm>
            <a:prstGeom prst="rect">
              <a:avLst/>
            </a:prstGeom>
            <a:noFill/>
          </p:spPr>
          <p:txBody>
            <a:bodyPr wrap="none" lIns="0" tIns="0" rIns="0" bIns="0" anchor="ctr" anchorCtr="1"/>
            <a:lstStyle/>
            <a:p>
              <a:pPr marL="0" marR="0" indent="0" algn="l">
                <a:lnSpc>
                  <a:spcPts val="597"/>
                </a:lnSpc>
                <a:spcBef>
                  <a:spcPts val="0"/>
                </a:spcBef>
                <a:spcAft>
                  <a:spcPts val="0"/>
                </a:spcAft>
              </a:pPr>
              <a:r>
                <a:rPr sz="597">
                  <a:solidFill>
                    <a:srgbClr val="4D4D4D">
                      <a:alpha val="100000"/>
                    </a:srgbClr>
                  </a:solidFill>
                  <a:latin typeface="Arial"/>
                  <a:cs typeface="Arial"/>
                </a:rPr>
                <a:t>WCAR: 64%</a:t>
              </a:r>
            </a:p>
          </p:txBody>
        </p:sp>
        <p:sp>
          <p:nvSpPr>
            <p:cNvPr id="224" name="pt224"/>
            <p:cNvSpPr/>
            <p:nvPr/>
          </p:nvSpPr>
          <p:spPr>
            <a:xfrm>
              <a:off x="6496781"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25" name="pt225"/>
            <p:cNvSpPr/>
            <p:nvPr/>
          </p:nvSpPr>
          <p:spPr>
            <a:xfrm>
              <a:off x="6578867" y="503335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26" name="pt226"/>
            <p:cNvSpPr/>
            <p:nvPr/>
          </p:nvSpPr>
          <p:spPr>
            <a:xfrm>
              <a:off x="6677369" y="485162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27" name="pt227"/>
            <p:cNvSpPr/>
            <p:nvPr/>
          </p:nvSpPr>
          <p:spPr>
            <a:xfrm>
              <a:off x="6693787" y="46698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28" name="pt228"/>
            <p:cNvSpPr/>
            <p:nvPr/>
          </p:nvSpPr>
          <p:spPr>
            <a:xfrm>
              <a:off x="6693787" y="448816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29" name="pt229"/>
            <p:cNvSpPr/>
            <p:nvPr/>
          </p:nvSpPr>
          <p:spPr>
            <a:xfrm>
              <a:off x="6726621" y="43064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30" name="pt230"/>
            <p:cNvSpPr/>
            <p:nvPr/>
          </p:nvSpPr>
          <p:spPr>
            <a:xfrm>
              <a:off x="6792289"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31" name="pt231"/>
            <p:cNvSpPr/>
            <p:nvPr/>
          </p:nvSpPr>
          <p:spPr>
            <a:xfrm>
              <a:off x="6792289" y="39429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32" name="pt232"/>
            <p:cNvSpPr/>
            <p:nvPr/>
          </p:nvSpPr>
          <p:spPr>
            <a:xfrm>
              <a:off x="6890792" y="376124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33" name="pt233"/>
            <p:cNvSpPr/>
            <p:nvPr/>
          </p:nvSpPr>
          <p:spPr>
            <a:xfrm>
              <a:off x="6890792" y="357951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34" name="pt234"/>
            <p:cNvSpPr/>
            <p:nvPr/>
          </p:nvSpPr>
          <p:spPr>
            <a:xfrm>
              <a:off x="6907209" y="339778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35" name="pt235"/>
            <p:cNvSpPr/>
            <p:nvPr/>
          </p:nvSpPr>
          <p:spPr>
            <a:xfrm>
              <a:off x="7005712" y="321605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36" name="pt236"/>
            <p:cNvSpPr/>
            <p:nvPr/>
          </p:nvSpPr>
          <p:spPr>
            <a:xfrm>
              <a:off x="7054963" y="303432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37" name="pt237"/>
            <p:cNvSpPr/>
            <p:nvPr/>
          </p:nvSpPr>
          <p:spPr>
            <a:xfrm>
              <a:off x="7104214"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38" name="pt238"/>
            <p:cNvSpPr/>
            <p:nvPr/>
          </p:nvSpPr>
          <p:spPr>
            <a:xfrm>
              <a:off x="7120631"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39" name="pt239"/>
            <p:cNvSpPr/>
            <p:nvPr/>
          </p:nvSpPr>
          <p:spPr>
            <a:xfrm>
              <a:off x="7120631"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40" name="pt240"/>
            <p:cNvSpPr/>
            <p:nvPr/>
          </p:nvSpPr>
          <p:spPr>
            <a:xfrm>
              <a:off x="7169883"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41" name="pt241"/>
            <p:cNvSpPr/>
            <p:nvPr/>
          </p:nvSpPr>
          <p:spPr>
            <a:xfrm>
              <a:off x="7202717"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42" name="pt242"/>
            <p:cNvSpPr/>
            <p:nvPr/>
          </p:nvSpPr>
          <p:spPr>
            <a:xfrm>
              <a:off x="7219134" y="19439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43" name="pt243"/>
            <p:cNvSpPr/>
            <p:nvPr/>
          </p:nvSpPr>
          <p:spPr>
            <a:xfrm>
              <a:off x="7251968"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44" name="pt244"/>
            <p:cNvSpPr/>
            <p:nvPr/>
          </p:nvSpPr>
          <p:spPr>
            <a:xfrm>
              <a:off x="7284803"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45" name="pt245"/>
            <p:cNvSpPr/>
            <p:nvPr/>
          </p:nvSpPr>
          <p:spPr>
            <a:xfrm>
              <a:off x="7301220"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46" name="pt246"/>
            <p:cNvSpPr/>
            <p:nvPr/>
          </p:nvSpPr>
          <p:spPr>
            <a:xfrm>
              <a:off x="7301220"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47" name="pt247"/>
            <p:cNvSpPr/>
            <p:nvPr/>
          </p:nvSpPr>
          <p:spPr>
            <a:xfrm>
              <a:off x="733405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48" name="tx248"/>
            <p:cNvSpPr/>
            <p:nvPr/>
          </p:nvSpPr>
          <p:spPr>
            <a:xfrm>
              <a:off x="6627644" y="5233469"/>
              <a:ext cx="15899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CAF</a:t>
              </a:r>
            </a:p>
          </p:txBody>
        </p:sp>
        <p:sp>
          <p:nvSpPr>
            <p:cNvPr id="249" name="tx249"/>
            <p:cNvSpPr/>
            <p:nvPr/>
          </p:nvSpPr>
          <p:spPr>
            <a:xfrm>
              <a:off x="6709729" y="5053679"/>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250" name="tx250"/>
            <p:cNvSpPr/>
            <p:nvPr/>
          </p:nvSpPr>
          <p:spPr>
            <a:xfrm>
              <a:off x="6808232" y="4869969"/>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251" name="tx251"/>
            <p:cNvSpPr/>
            <p:nvPr/>
          </p:nvSpPr>
          <p:spPr>
            <a:xfrm>
              <a:off x="6824649" y="4688278"/>
              <a:ext cx="167883"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GAB</a:t>
              </a:r>
            </a:p>
          </p:txBody>
        </p:sp>
        <p:sp>
          <p:nvSpPr>
            <p:cNvPr id="252" name="tx252"/>
            <p:cNvSpPr/>
            <p:nvPr/>
          </p:nvSpPr>
          <p:spPr>
            <a:xfrm>
              <a:off x="6824649" y="4506548"/>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253" name="tx253"/>
            <p:cNvSpPr/>
            <p:nvPr/>
          </p:nvSpPr>
          <p:spPr>
            <a:xfrm>
              <a:off x="6857483" y="4324818"/>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254" name="tx254"/>
            <p:cNvSpPr/>
            <p:nvPr/>
          </p:nvSpPr>
          <p:spPr>
            <a:xfrm>
              <a:off x="6923152" y="4139594"/>
              <a:ext cx="181080"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GNQ</a:t>
              </a:r>
            </a:p>
          </p:txBody>
        </p:sp>
        <p:sp>
          <p:nvSpPr>
            <p:cNvPr id="255" name="tx255"/>
            <p:cNvSpPr/>
            <p:nvPr/>
          </p:nvSpPr>
          <p:spPr>
            <a:xfrm>
              <a:off x="6923152" y="3961358"/>
              <a:ext cx="141332"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GIN</a:t>
              </a:r>
            </a:p>
          </p:txBody>
        </p:sp>
        <p:sp>
          <p:nvSpPr>
            <p:cNvPr id="256" name="tx256"/>
            <p:cNvSpPr/>
            <p:nvPr/>
          </p:nvSpPr>
          <p:spPr>
            <a:xfrm>
              <a:off x="7021655" y="3779628"/>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257" name="tx257"/>
            <p:cNvSpPr/>
            <p:nvPr/>
          </p:nvSpPr>
          <p:spPr>
            <a:xfrm>
              <a:off x="7021655" y="3599838"/>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258" name="tx258"/>
            <p:cNvSpPr/>
            <p:nvPr/>
          </p:nvSpPr>
          <p:spPr>
            <a:xfrm>
              <a:off x="7038072" y="3416167"/>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259" name="tx259"/>
            <p:cNvSpPr/>
            <p:nvPr/>
          </p:nvSpPr>
          <p:spPr>
            <a:xfrm>
              <a:off x="7136574" y="3234437"/>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260" name="tx260"/>
            <p:cNvSpPr/>
            <p:nvPr/>
          </p:nvSpPr>
          <p:spPr>
            <a:xfrm>
              <a:off x="7185826" y="3052707"/>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261" name="tx261"/>
            <p:cNvSpPr/>
            <p:nvPr/>
          </p:nvSpPr>
          <p:spPr>
            <a:xfrm>
              <a:off x="6898675" y="2870938"/>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262" name="tx262"/>
            <p:cNvSpPr/>
            <p:nvPr/>
          </p:nvSpPr>
          <p:spPr>
            <a:xfrm>
              <a:off x="6932677" y="2691188"/>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263" name="tx263"/>
            <p:cNvSpPr/>
            <p:nvPr/>
          </p:nvSpPr>
          <p:spPr>
            <a:xfrm>
              <a:off x="6919479" y="2509458"/>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264" name="tx264"/>
            <p:cNvSpPr/>
            <p:nvPr/>
          </p:nvSpPr>
          <p:spPr>
            <a:xfrm>
              <a:off x="6955494" y="2325748"/>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265" name="tx265"/>
            <p:cNvSpPr/>
            <p:nvPr/>
          </p:nvSpPr>
          <p:spPr>
            <a:xfrm>
              <a:off x="7014801" y="2144056"/>
              <a:ext cx="1546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STP</a:t>
              </a:r>
            </a:p>
          </p:txBody>
        </p:sp>
        <p:sp>
          <p:nvSpPr>
            <p:cNvPr id="266" name="tx266"/>
            <p:cNvSpPr/>
            <p:nvPr/>
          </p:nvSpPr>
          <p:spPr>
            <a:xfrm>
              <a:off x="7031218" y="1964267"/>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267" name="tx267"/>
            <p:cNvSpPr/>
            <p:nvPr/>
          </p:nvSpPr>
          <p:spPr>
            <a:xfrm>
              <a:off x="7068400" y="1780596"/>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268" name="tx268"/>
            <p:cNvSpPr/>
            <p:nvPr/>
          </p:nvSpPr>
          <p:spPr>
            <a:xfrm>
              <a:off x="7088036" y="1598866"/>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269" name="tx269"/>
            <p:cNvSpPr/>
            <p:nvPr/>
          </p:nvSpPr>
          <p:spPr>
            <a:xfrm>
              <a:off x="7095642" y="1417136"/>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270" name="tx270"/>
            <p:cNvSpPr/>
            <p:nvPr/>
          </p:nvSpPr>
          <p:spPr>
            <a:xfrm>
              <a:off x="7095720" y="1237347"/>
              <a:ext cx="17219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MRT</a:t>
              </a:r>
            </a:p>
          </p:txBody>
        </p:sp>
        <p:sp>
          <p:nvSpPr>
            <p:cNvPr id="271" name="tx271"/>
            <p:cNvSpPr/>
            <p:nvPr/>
          </p:nvSpPr>
          <p:spPr>
            <a:xfrm>
              <a:off x="7137288" y="1053676"/>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CPV</a:t>
              </a:r>
            </a:p>
          </p:txBody>
        </p:sp>
        <p:sp>
          <p:nvSpPr>
            <p:cNvPr id="272" name="rc272"/>
            <p:cNvSpPr/>
            <p:nvPr/>
          </p:nvSpPr>
          <p:spPr>
            <a:xfrm>
              <a:off x="6138414" y="875080"/>
              <a:ext cx="1379037" cy="4597772"/>
            </a:xfrm>
            <a:prstGeom prst="rect">
              <a:avLst/>
            </a:prstGeom>
            <a:ln w="13550" cap="rnd">
              <a:solidFill>
                <a:srgbClr val="999999">
                  <a:alpha val="100000"/>
                </a:srgbClr>
              </a:solidFill>
              <a:prstDash val="solid"/>
              <a:round/>
            </a:ln>
          </p:spPr>
          <p:txBody>
            <a:bodyPr/>
            <a:lstStyle/>
            <a:p>
              <a:endParaRPr/>
            </a:p>
          </p:txBody>
        </p:sp>
        <p:sp>
          <p:nvSpPr>
            <p:cNvPr id="273" name="pl273"/>
            <p:cNvSpPr/>
            <p:nvPr/>
          </p:nvSpPr>
          <p:spPr>
            <a:xfrm>
              <a:off x="7600174"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74" name="pl274"/>
            <p:cNvSpPr/>
            <p:nvPr/>
          </p:nvSpPr>
          <p:spPr>
            <a:xfrm>
              <a:off x="7928516"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75" name="pl275"/>
            <p:cNvSpPr/>
            <p:nvPr/>
          </p:nvSpPr>
          <p:spPr>
            <a:xfrm>
              <a:off x="8256859"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76" name="pl276"/>
            <p:cNvSpPr/>
            <p:nvPr/>
          </p:nvSpPr>
          <p:spPr>
            <a:xfrm>
              <a:off x="8585201"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77" name="pl277"/>
            <p:cNvSpPr/>
            <p:nvPr/>
          </p:nvSpPr>
          <p:spPr>
            <a:xfrm>
              <a:off x="8913543"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78" name="rc278"/>
            <p:cNvSpPr/>
            <p:nvPr/>
          </p:nvSpPr>
          <p:spPr>
            <a:xfrm>
              <a:off x="7587040" y="3173966"/>
              <a:ext cx="1379037" cy="199037"/>
            </a:xfrm>
            <a:prstGeom prst="rect">
              <a:avLst/>
            </a:prstGeom>
            <a:solidFill>
              <a:srgbClr val="D9D9D9">
                <a:alpha val="60000"/>
              </a:srgbClr>
            </a:solidFill>
          </p:spPr>
          <p:txBody>
            <a:bodyPr/>
            <a:lstStyle/>
            <a:p>
              <a:endParaRPr/>
            </a:p>
          </p:txBody>
        </p:sp>
        <p:sp>
          <p:nvSpPr>
            <p:cNvPr id="279" name="pl279"/>
            <p:cNvSpPr/>
            <p:nvPr/>
          </p:nvSpPr>
          <p:spPr>
            <a:xfrm>
              <a:off x="8092687" y="875080"/>
              <a:ext cx="0" cy="4597772"/>
            </a:xfrm>
            <a:custGeom>
              <a:avLst/>
              <a:gdLst/>
              <a:ahLst/>
              <a:cxnLst/>
              <a:rect l="0" t="0" r="0" b="0"/>
              <a:pathLst>
                <a:path h="4597772">
                  <a:moveTo>
                    <a:pt x="0" y="4597772"/>
                  </a:moveTo>
                  <a:lnTo>
                    <a:pt x="0" y="0"/>
                  </a:lnTo>
                  <a:lnTo>
                    <a:pt x="0" y="0"/>
                  </a:lnTo>
                </a:path>
              </a:pathLst>
            </a:custGeom>
            <a:ln w="13550" cap="flat">
              <a:solidFill>
                <a:srgbClr val="666666">
                  <a:alpha val="100000"/>
                </a:srgbClr>
              </a:solidFill>
              <a:prstDash val="dash"/>
              <a:round/>
            </a:ln>
          </p:spPr>
          <p:txBody>
            <a:bodyPr/>
            <a:lstStyle/>
            <a:p>
              <a:endParaRPr/>
            </a:p>
          </p:txBody>
        </p:sp>
        <p:sp>
          <p:nvSpPr>
            <p:cNvPr id="280" name="tx280"/>
            <p:cNvSpPr/>
            <p:nvPr/>
          </p:nvSpPr>
          <p:spPr>
            <a:xfrm>
              <a:off x="7642180" y="888448"/>
              <a:ext cx="425881" cy="57246"/>
            </a:xfrm>
            <a:prstGeom prst="rect">
              <a:avLst/>
            </a:prstGeom>
            <a:noFill/>
          </p:spPr>
          <p:txBody>
            <a:bodyPr wrap="none" lIns="0" tIns="0" rIns="0" bIns="0" anchor="ctr" anchorCtr="1"/>
            <a:lstStyle/>
            <a:p>
              <a:pPr marL="0" marR="0" indent="0" algn="l">
                <a:lnSpc>
                  <a:spcPts val="597"/>
                </a:lnSpc>
                <a:spcBef>
                  <a:spcPts val="0"/>
                </a:spcBef>
                <a:spcAft>
                  <a:spcPts val="0"/>
                </a:spcAft>
              </a:pPr>
              <a:r>
                <a:rPr sz="597">
                  <a:solidFill>
                    <a:srgbClr val="4D4D4D">
                      <a:alpha val="100000"/>
                    </a:srgbClr>
                  </a:solidFill>
                  <a:latin typeface="Arial"/>
                  <a:cs typeface="Arial"/>
                </a:rPr>
                <a:t>WCAR: 50%</a:t>
              </a:r>
            </a:p>
          </p:txBody>
        </p:sp>
        <p:sp>
          <p:nvSpPr>
            <p:cNvPr id="281" name="pt281"/>
            <p:cNvSpPr/>
            <p:nvPr/>
          </p:nvSpPr>
          <p:spPr>
            <a:xfrm>
              <a:off x="7600648"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82" name="pt282"/>
            <p:cNvSpPr/>
            <p:nvPr/>
          </p:nvSpPr>
          <p:spPr>
            <a:xfrm>
              <a:off x="7797654" y="50160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83" name="pt283"/>
            <p:cNvSpPr/>
            <p:nvPr/>
          </p:nvSpPr>
          <p:spPr>
            <a:xfrm>
              <a:off x="7814071" y="481700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84" name="pt284"/>
            <p:cNvSpPr/>
            <p:nvPr/>
          </p:nvSpPr>
          <p:spPr>
            <a:xfrm>
              <a:off x="7994659" y="461797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85" name="pt285"/>
            <p:cNvSpPr/>
            <p:nvPr/>
          </p:nvSpPr>
          <p:spPr>
            <a:xfrm>
              <a:off x="8027493" y="44189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86" name="pt286"/>
            <p:cNvSpPr/>
            <p:nvPr/>
          </p:nvSpPr>
          <p:spPr>
            <a:xfrm>
              <a:off x="8060327" y="42198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87" name="pt287"/>
            <p:cNvSpPr/>
            <p:nvPr/>
          </p:nvSpPr>
          <p:spPr>
            <a:xfrm>
              <a:off x="8076744" y="402085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88" name="pt288"/>
            <p:cNvSpPr/>
            <p:nvPr/>
          </p:nvSpPr>
          <p:spPr>
            <a:xfrm>
              <a:off x="8076744" y="382182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89" name="pt289"/>
            <p:cNvSpPr/>
            <p:nvPr/>
          </p:nvSpPr>
          <p:spPr>
            <a:xfrm>
              <a:off x="8093162" y="362278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90" name="pt290"/>
            <p:cNvSpPr/>
            <p:nvPr/>
          </p:nvSpPr>
          <p:spPr>
            <a:xfrm>
              <a:off x="8175247" y="342374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91" name="pt291"/>
            <p:cNvSpPr/>
            <p:nvPr/>
          </p:nvSpPr>
          <p:spPr>
            <a:xfrm>
              <a:off x="8191664" y="32247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92" name="pt292"/>
            <p:cNvSpPr/>
            <p:nvPr/>
          </p:nvSpPr>
          <p:spPr>
            <a:xfrm>
              <a:off x="8208081" y="302567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93" name="pt293"/>
            <p:cNvSpPr/>
            <p:nvPr/>
          </p:nvSpPr>
          <p:spPr>
            <a:xfrm>
              <a:off x="8257333" y="282663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94" name="pt294"/>
            <p:cNvSpPr/>
            <p:nvPr/>
          </p:nvSpPr>
          <p:spPr>
            <a:xfrm>
              <a:off x="8290167" y="262759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95" name="pt295"/>
            <p:cNvSpPr/>
            <p:nvPr/>
          </p:nvSpPr>
          <p:spPr>
            <a:xfrm>
              <a:off x="8306584" y="24285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96" name="pt296"/>
            <p:cNvSpPr/>
            <p:nvPr/>
          </p:nvSpPr>
          <p:spPr>
            <a:xfrm>
              <a:off x="8421504" y="222951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97" name="pt297"/>
            <p:cNvSpPr/>
            <p:nvPr/>
          </p:nvSpPr>
          <p:spPr>
            <a:xfrm>
              <a:off x="8503589" y="20304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98" name="pt298"/>
            <p:cNvSpPr/>
            <p:nvPr/>
          </p:nvSpPr>
          <p:spPr>
            <a:xfrm>
              <a:off x="8503589" y="18314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99" name="pt299"/>
            <p:cNvSpPr/>
            <p:nvPr/>
          </p:nvSpPr>
          <p:spPr>
            <a:xfrm>
              <a:off x="8536424" y="16324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00" name="pt300"/>
            <p:cNvSpPr/>
            <p:nvPr/>
          </p:nvSpPr>
          <p:spPr>
            <a:xfrm>
              <a:off x="8634926" y="143336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01" name="pt301"/>
            <p:cNvSpPr/>
            <p:nvPr/>
          </p:nvSpPr>
          <p:spPr>
            <a:xfrm>
              <a:off x="8651343" y="12343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02" name="pt302"/>
            <p:cNvSpPr/>
            <p:nvPr/>
          </p:nvSpPr>
          <p:spPr>
            <a:xfrm>
              <a:off x="8733429"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03" name="tx303"/>
            <p:cNvSpPr/>
            <p:nvPr/>
          </p:nvSpPr>
          <p:spPr>
            <a:xfrm>
              <a:off x="7731511" y="5235409"/>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304" name="tx304"/>
            <p:cNvSpPr/>
            <p:nvPr/>
          </p:nvSpPr>
          <p:spPr>
            <a:xfrm>
              <a:off x="7928516" y="5034431"/>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305" name="tx305"/>
            <p:cNvSpPr/>
            <p:nvPr/>
          </p:nvSpPr>
          <p:spPr>
            <a:xfrm>
              <a:off x="7944933" y="4835393"/>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306" name="tx306"/>
            <p:cNvSpPr/>
            <p:nvPr/>
          </p:nvSpPr>
          <p:spPr>
            <a:xfrm>
              <a:off x="8125522" y="4636355"/>
              <a:ext cx="141332"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GIN</a:t>
              </a:r>
            </a:p>
          </p:txBody>
        </p:sp>
        <p:sp>
          <p:nvSpPr>
            <p:cNvPr id="307" name="tx307"/>
            <p:cNvSpPr/>
            <p:nvPr/>
          </p:nvSpPr>
          <p:spPr>
            <a:xfrm>
              <a:off x="8158356" y="4437318"/>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308" name="tx308"/>
            <p:cNvSpPr/>
            <p:nvPr/>
          </p:nvSpPr>
          <p:spPr>
            <a:xfrm>
              <a:off x="8191190" y="4238241"/>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309" name="tx309"/>
            <p:cNvSpPr/>
            <p:nvPr/>
          </p:nvSpPr>
          <p:spPr>
            <a:xfrm>
              <a:off x="8207607" y="4039242"/>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310" name="tx310"/>
            <p:cNvSpPr/>
            <p:nvPr/>
          </p:nvSpPr>
          <p:spPr>
            <a:xfrm>
              <a:off x="8207607" y="3842145"/>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311" name="tx311"/>
            <p:cNvSpPr/>
            <p:nvPr/>
          </p:nvSpPr>
          <p:spPr>
            <a:xfrm>
              <a:off x="8224024" y="3637673"/>
              <a:ext cx="181080"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GNQ</a:t>
              </a:r>
            </a:p>
          </p:txBody>
        </p:sp>
        <p:sp>
          <p:nvSpPr>
            <p:cNvPr id="312" name="tx312"/>
            <p:cNvSpPr/>
            <p:nvPr/>
          </p:nvSpPr>
          <p:spPr>
            <a:xfrm>
              <a:off x="8306110" y="3442090"/>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313" name="tx313"/>
            <p:cNvSpPr/>
            <p:nvPr/>
          </p:nvSpPr>
          <p:spPr>
            <a:xfrm>
              <a:off x="8322527" y="3245032"/>
              <a:ext cx="17219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MRT</a:t>
              </a:r>
            </a:p>
          </p:txBody>
        </p:sp>
        <p:sp>
          <p:nvSpPr>
            <p:cNvPr id="314" name="tx314"/>
            <p:cNvSpPr/>
            <p:nvPr/>
          </p:nvSpPr>
          <p:spPr>
            <a:xfrm>
              <a:off x="8338944" y="3045994"/>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315" name="tx315"/>
            <p:cNvSpPr/>
            <p:nvPr/>
          </p:nvSpPr>
          <p:spPr>
            <a:xfrm>
              <a:off x="8388195" y="2844977"/>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316" name="tx316"/>
            <p:cNvSpPr/>
            <p:nvPr/>
          </p:nvSpPr>
          <p:spPr>
            <a:xfrm>
              <a:off x="8421030" y="2647919"/>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317" name="tx317"/>
            <p:cNvSpPr/>
            <p:nvPr/>
          </p:nvSpPr>
          <p:spPr>
            <a:xfrm>
              <a:off x="8437447" y="2446940"/>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318" name="tx318"/>
            <p:cNvSpPr/>
            <p:nvPr/>
          </p:nvSpPr>
          <p:spPr>
            <a:xfrm>
              <a:off x="8552367" y="2247902"/>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319" name="tx319"/>
            <p:cNvSpPr/>
            <p:nvPr/>
          </p:nvSpPr>
          <p:spPr>
            <a:xfrm>
              <a:off x="8634452" y="2048865"/>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320" name="tx320"/>
            <p:cNvSpPr/>
            <p:nvPr/>
          </p:nvSpPr>
          <p:spPr>
            <a:xfrm>
              <a:off x="8634452" y="1849827"/>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321" name="tx321"/>
            <p:cNvSpPr/>
            <p:nvPr/>
          </p:nvSpPr>
          <p:spPr>
            <a:xfrm>
              <a:off x="8335271" y="1652730"/>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322" name="tx322"/>
            <p:cNvSpPr/>
            <p:nvPr/>
          </p:nvSpPr>
          <p:spPr>
            <a:xfrm>
              <a:off x="8438160" y="1451751"/>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CPV</a:t>
              </a:r>
            </a:p>
          </p:txBody>
        </p:sp>
        <p:sp>
          <p:nvSpPr>
            <p:cNvPr id="323" name="tx323"/>
            <p:cNvSpPr/>
            <p:nvPr/>
          </p:nvSpPr>
          <p:spPr>
            <a:xfrm>
              <a:off x="8463427" y="1252714"/>
              <a:ext cx="1546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STP</a:t>
              </a:r>
            </a:p>
          </p:txBody>
        </p:sp>
        <p:sp>
          <p:nvSpPr>
            <p:cNvPr id="324" name="tx324"/>
            <p:cNvSpPr/>
            <p:nvPr/>
          </p:nvSpPr>
          <p:spPr>
            <a:xfrm>
              <a:off x="8527851" y="1053676"/>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325" name="rc325"/>
            <p:cNvSpPr/>
            <p:nvPr/>
          </p:nvSpPr>
          <p:spPr>
            <a:xfrm>
              <a:off x="7587040" y="875080"/>
              <a:ext cx="1379037" cy="4597772"/>
            </a:xfrm>
            <a:prstGeom prst="rect">
              <a:avLst/>
            </a:prstGeom>
            <a:ln w="13550" cap="rnd">
              <a:solidFill>
                <a:srgbClr val="999999">
                  <a:alpha val="100000"/>
                </a:srgbClr>
              </a:solidFill>
              <a:prstDash val="solid"/>
              <a:round/>
            </a:ln>
          </p:spPr>
          <p:txBody>
            <a:bodyPr/>
            <a:lstStyle/>
            <a:p>
              <a:endParaRPr/>
            </a:p>
          </p:txBody>
        </p:sp>
        <p:sp>
          <p:nvSpPr>
            <p:cNvPr id="326" name="pl326"/>
            <p:cNvSpPr/>
            <p:nvPr/>
          </p:nvSpPr>
          <p:spPr>
            <a:xfrm>
              <a:off x="9048800"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27" name="pl327"/>
            <p:cNvSpPr/>
            <p:nvPr/>
          </p:nvSpPr>
          <p:spPr>
            <a:xfrm>
              <a:off x="9377143"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28" name="pl328"/>
            <p:cNvSpPr/>
            <p:nvPr/>
          </p:nvSpPr>
          <p:spPr>
            <a:xfrm>
              <a:off x="9705485"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29" name="pl329"/>
            <p:cNvSpPr/>
            <p:nvPr/>
          </p:nvSpPr>
          <p:spPr>
            <a:xfrm>
              <a:off x="10033827"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30" name="pl330"/>
            <p:cNvSpPr/>
            <p:nvPr/>
          </p:nvSpPr>
          <p:spPr>
            <a:xfrm>
              <a:off x="10362169"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31" name="rc331"/>
            <p:cNvSpPr/>
            <p:nvPr/>
          </p:nvSpPr>
          <p:spPr>
            <a:xfrm>
              <a:off x="9035667" y="2733988"/>
              <a:ext cx="1379037" cy="219989"/>
            </a:xfrm>
            <a:prstGeom prst="rect">
              <a:avLst/>
            </a:prstGeom>
            <a:solidFill>
              <a:srgbClr val="D9D9D9">
                <a:alpha val="60000"/>
              </a:srgbClr>
            </a:solidFill>
          </p:spPr>
          <p:txBody>
            <a:bodyPr/>
            <a:lstStyle/>
            <a:p>
              <a:endParaRPr/>
            </a:p>
          </p:txBody>
        </p:sp>
        <p:sp>
          <p:nvSpPr>
            <p:cNvPr id="332" name="pl332"/>
            <p:cNvSpPr/>
            <p:nvPr/>
          </p:nvSpPr>
          <p:spPr>
            <a:xfrm>
              <a:off x="9820405" y="875080"/>
              <a:ext cx="0" cy="4597772"/>
            </a:xfrm>
            <a:custGeom>
              <a:avLst/>
              <a:gdLst/>
              <a:ahLst/>
              <a:cxnLst/>
              <a:rect l="0" t="0" r="0" b="0"/>
              <a:pathLst>
                <a:path h="4597772">
                  <a:moveTo>
                    <a:pt x="0" y="4597772"/>
                  </a:moveTo>
                  <a:lnTo>
                    <a:pt x="0" y="0"/>
                  </a:lnTo>
                  <a:lnTo>
                    <a:pt x="0" y="0"/>
                  </a:lnTo>
                </a:path>
              </a:pathLst>
            </a:custGeom>
            <a:ln w="13550" cap="flat">
              <a:solidFill>
                <a:srgbClr val="666666">
                  <a:alpha val="100000"/>
                </a:srgbClr>
              </a:solidFill>
              <a:prstDash val="dash"/>
              <a:round/>
            </a:ln>
          </p:spPr>
          <p:txBody>
            <a:bodyPr/>
            <a:lstStyle/>
            <a:p>
              <a:endParaRPr/>
            </a:p>
          </p:txBody>
        </p:sp>
        <p:sp>
          <p:nvSpPr>
            <p:cNvPr id="333" name="tx333"/>
            <p:cNvSpPr/>
            <p:nvPr/>
          </p:nvSpPr>
          <p:spPr>
            <a:xfrm>
              <a:off x="9369898" y="888448"/>
              <a:ext cx="425881" cy="57246"/>
            </a:xfrm>
            <a:prstGeom prst="rect">
              <a:avLst/>
            </a:prstGeom>
            <a:noFill/>
          </p:spPr>
          <p:txBody>
            <a:bodyPr wrap="none" lIns="0" tIns="0" rIns="0" bIns="0" anchor="ctr" anchorCtr="1"/>
            <a:lstStyle/>
            <a:p>
              <a:pPr marL="0" marR="0" indent="0" algn="l">
                <a:lnSpc>
                  <a:spcPts val="597"/>
                </a:lnSpc>
                <a:spcBef>
                  <a:spcPts val="0"/>
                </a:spcBef>
                <a:spcAft>
                  <a:spcPts val="0"/>
                </a:spcAft>
              </a:pPr>
              <a:r>
                <a:rPr sz="597">
                  <a:solidFill>
                    <a:srgbClr val="4D4D4D">
                      <a:alpha val="100000"/>
                    </a:srgbClr>
                  </a:solidFill>
                  <a:latin typeface="Arial"/>
                  <a:cs typeface="Arial"/>
                </a:rPr>
                <a:t>WCAR: 67%</a:t>
              </a:r>
            </a:p>
          </p:txBody>
        </p:sp>
        <p:sp>
          <p:nvSpPr>
            <p:cNvPr id="334" name="pt334"/>
            <p:cNvSpPr/>
            <p:nvPr/>
          </p:nvSpPr>
          <p:spPr>
            <a:xfrm>
              <a:off x="9410451"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335" name="pt335"/>
            <p:cNvSpPr/>
            <p:nvPr/>
          </p:nvSpPr>
          <p:spPr>
            <a:xfrm>
              <a:off x="9476119" y="49950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336" name="pt336"/>
            <p:cNvSpPr/>
            <p:nvPr/>
          </p:nvSpPr>
          <p:spPr>
            <a:xfrm>
              <a:off x="9640291" y="47751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337" name="pt337"/>
            <p:cNvSpPr/>
            <p:nvPr/>
          </p:nvSpPr>
          <p:spPr>
            <a:xfrm>
              <a:off x="9689542" y="455511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338" name="pt338"/>
            <p:cNvSpPr/>
            <p:nvPr/>
          </p:nvSpPr>
          <p:spPr>
            <a:xfrm>
              <a:off x="9705959" y="433512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339" name="pt339"/>
            <p:cNvSpPr/>
            <p:nvPr/>
          </p:nvSpPr>
          <p:spPr>
            <a:xfrm>
              <a:off x="9722376" y="411514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340" name="pt340"/>
            <p:cNvSpPr/>
            <p:nvPr/>
          </p:nvSpPr>
          <p:spPr>
            <a:xfrm>
              <a:off x="9985050" y="38951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41" name="pt341"/>
            <p:cNvSpPr/>
            <p:nvPr/>
          </p:nvSpPr>
          <p:spPr>
            <a:xfrm>
              <a:off x="10001467" y="36751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42" name="pt342"/>
            <p:cNvSpPr/>
            <p:nvPr/>
          </p:nvSpPr>
          <p:spPr>
            <a:xfrm>
              <a:off x="10017884" y="34551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43" name="pt343"/>
            <p:cNvSpPr/>
            <p:nvPr/>
          </p:nvSpPr>
          <p:spPr>
            <a:xfrm>
              <a:off x="10017884" y="323518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44" name="pt344"/>
            <p:cNvSpPr/>
            <p:nvPr/>
          </p:nvSpPr>
          <p:spPr>
            <a:xfrm>
              <a:off x="10067135" y="301519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45" name="pt345"/>
            <p:cNvSpPr/>
            <p:nvPr/>
          </p:nvSpPr>
          <p:spPr>
            <a:xfrm>
              <a:off x="10067135" y="27952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46" name="pt346"/>
            <p:cNvSpPr/>
            <p:nvPr/>
          </p:nvSpPr>
          <p:spPr>
            <a:xfrm>
              <a:off x="10083553" y="25752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47" name="pt347"/>
            <p:cNvSpPr/>
            <p:nvPr/>
          </p:nvSpPr>
          <p:spPr>
            <a:xfrm>
              <a:off x="10099970" y="235522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48" name="pt348"/>
            <p:cNvSpPr/>
            <p:nvPr/>
          </p:nvSpPr>
          <p:spPr>
            <a:xfrm>
              <a:off x="10132804" y="213523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49" name="pt349"/>
            <p:cNvSpPr/>
            <p:nvPr/>
          </p:nvSpPr>
          <p:spPr>
            <a:xfrm>
              <a:off x="10149221" y="191524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50" name="pt350"/>
            <p:cNvSpPr/>
            <p:nvPr/>
          </p:nvSpPr>
          <p:spPr>
            <a:xfrm>
              <a:off x="10165638" y="169525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51" name="pt351"/>
            <p:cNvSpPr/>
            <p:nvPr/>
          </p:nvSpPr>
          <p:spPr>
            <a:xfrm>
              <a:off x="10165638" y="14752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52" name="pt352"/>
            <p:cNvSpPr/>
            <p:nvPr/>
          </p:nvSpPr>
          <p:spPr>
            <a:xfrm>
              <a:off x="10198472" y="12552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53" name="pt353"/>
            <p:cNvSpPr/>
            <p:nvPr/>
          </p:nvSpPr>
          <p:spPr>
            <a:xfrm>
              <a:off x="10264141"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54" name="tx354"/>
            <p:cNvSpPr/>
            <p:nvPr/>
          </p:nvSpPr>
          <p:spPr>
            <a:xfrm>
              <a:off x="9541314" y="5233469"/>
              <a:ext cx="15899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CAF</a:t>
              </a:r>
            </a:p>
          </p:txBody>
        </p:sp>
        <p:sp>
          <p:nvSpPr>
            <p:cNvPr id="355" name="tx355"/>
            <p:cNvSpPr/>
            <p:nvPr/>
          </p:nvSpPr>
          <p:spPr>
            <a:xfrm>
              <a:off x="9606982" y="5013479"/>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356" name="tx356"/>
            <p:cNvSpPr/>
            <p:nvPr/>
          </p:nvSpPr>
          <p:spPr>
            <a:xfrm>
              <a:off x="9771153" y="4793490"/>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357" name="tx357"/>
            <p:cNvSpPr/>
            <p:nvPr/>
          </p:nvSpPr>
          <p:spPr>
            <a:xfrm>
              <a:off x="9820405" y="4573501"/>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358" name="tx358"/>
            <p:cNvSpPr/>
            <p:nvPr/>
          </p:nvSpPr>
          <p:spPr>
            <a:xfrm>
              <a:off x="9836822" y="4353473"/>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359" name="tx359"/>
            <p:cNvSpPr/>
            <p:nvPr/>
          </p:nvSpPr>
          <p:spPr>
            <a:xfrm>
              <a:off x="9853239" y="4135464"/>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360" name="tx360"/>
            <p:cNvSpPr/>
            <p:nvPr/>
          </p:nvSpPr>
          <p:spPr>
            <a:xfrm>
              <a:off x="9797095" y="3915475"/>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361" name="tx361"/>
            <p:cNvSpPr/>
            <p:nvPr/>
          </p:nvSpPr>
          <p:spPr>
            <a:xfrm>
              <a:off x="9835638" y="3695486"/>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362" name="tx362"/>
            <p:cNvSpPr/>
            <p:nvPr/>
          </p:nvSpPr>
          <p:spPr>
            <a:xfrm>
              <a:off x="9803534" y="3473556"/>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363" name="tx363"/>
            <p:cNvSpPr/>
            <p:nvPr/>
          </p:nvSpPr>
          <p:spPr>
            <a:xfrm>
              <a:off x="9803495" y="3253567"/>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364" name="tx364"/>
            <p:cNvSpPr/>
            <p:nvPr/>
          </p:nvSpPr>
          <p:spPr>
            <a:xfrm>
              <a:off x="9852746" y="3033539"/>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365" name="tx365"/>
            <p:cNvSpPr/>
            <p:nvPr/>
          </p:nvSpPr>
          <p:spPr>
            <a:xfrm>
              <a:off x="9861635" y="2815529"/>
              <a:ext cx="17219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MRT</a:t>
              </a:r>
            </a:p>
          </p:txBody>
        </p:sp>
        <p:sp>
          <p:nvSpPr>
            <p:cNvPr id="366" name="tx366"/>
            <p:cNvSpPr/>
            <p:nvPr/>
          </p:nvSpPr>
          <p:spPr>
            <a:xfrm>
              <a:off x="9895637" y="2593599"/>
              <a:ext cx="1546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STP</a:t>
              </a:r>
            </a:p>
          </p:txBody>
        </p:sp>
        <p:sp>
          <p:nvSpPr>
            <p:cNvPr id="367" name="tx367"/>
            <p:cNvSpPr/>
            <p:nvPr/>
          </p:nvSpPr>
          <p:spPr>
            <a:xfrm>
              <a:off x="9898817" y="2375551"/>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368" name="tx368"/>
            <p:cNvSpPr/>
            <p:nvPr/>
          </p:nvSpPr>
          <p:spPr>
            <a:xfrm>
              <a:off x="9927265" y="2153582"/>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369" name="tx369"/>
            <p:cNvSpPr/>
            <p:nvPr/>
          </p:nvSpPr>
          <p:spPr>
            <a:xfrm>
              <a:off x="9943643" y="1933632"/>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370" name="tx370"/>
            <p:cNvSpPr/>
            <p:nvPr/>
          </p:nvSpPr>
          <p:spPr>
            <a:xfrm>
              <a:off x="9977722" y="1715584"/>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371" name="tx371"/>
            <p:cNvSpPr/>
            <p:nvPr/>
          </p:nvSpPr>
          <p:spPr>
            <a:xfrm>
              <a:off x="9968872" y="1493654"/>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372" name="tx372"/>
            <p:cNvSpPr/>
            <p:nvPr/>
          </p:nvSpPr>
          <p:spPr>
            <a:xfrm>
              <a:off x="10014904" y="1273665"/>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373" name="tx373"/>
            <p:cNvSpPr/>
            <p:nvPr/>
          </p:nvSpPr>
          <p:spPr>
            <a:xfrm>
              <a:off x="10058563" y="1053676"/>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374" name="rc374"/>
            <p:cNvSpPr/>
            <p:nvPr/>
          </p:nvSpPr>
          <p:spPr>
            <a:xfrm>
              <a:off x="9035667" y="875080"/>
              <a:ext cx="1379037" cy="4597772"/>
            </a:xfrm>
            <a:prstGeom prst="rect">
              <a:avLst/>
            </a:prstGeom>
            <a:ln w="13550" cap="rnd">
              <a:solidFill>
                <a:srgbClr val="999999">
                  <a:alpha val="100000"/>
                </a:srgbClr>
              </a:solidFill>
              <a:prstDash val="solid"/>
              <a:round/>
            </a:ln>
          </p:spPr>
          <p:txBody>
            <a:bodyPr/>
            <a:lstStyle/>
            <a:p>
              <a:endParaRPr/>
            </a:p>
          </p:txBody>
        </p:sp>
        <p:sp>
          <p:nvSpPr>
            <p:cNvPr id="375" name="pl375"/>
            <p:cNvSpPr/>
            <p:nvPr/>
          </p:nvSpPr>
          <p:spPr>
            <a:xfrm>
              <a:off x="10497427"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76" name="pl376"/>
            <p:cNvSpPr/>
            <p:nvPr/>
          </p:nvSpPr>
          <p:spPr>
            <a:xfrm>
              <a:off x="10825769"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77" name="pl377"/>
            <p:cNvSpPr/>
            <p:nvPr/>
          </p:nvSpPr>
          <p:spPr>
            <a:xfrm>
              <a:off x="11154111"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78" name="pl378"/>
            <p:cNvSpPr/>
            <p:nvPr/>
          </p:nvSpPr>
          <p:spPr>
            <a:xfrm>
              <a:off x="11482453"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79" name="pl379"/>
            <p:cNvSpPr/>
            <p:nvPr/>
          </p:nvSpPr>
          <p:spPr>
            <a:xfrm>
              <a:off x="11810796"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80" name="rc380"/>
            <p:cNvSpPr/>
            <p:nvPr/>
          </p:nvSpPr>
          <p:spPr>
            <a:xfrm>
              <a:off x="10484293" y="2361228"/>
              <a:ext cx="1379037" cy="232210"/>
            </a:xfrm>
            <a:prstGeom prst="rect">
              <a:avLst/>
            </a:prstGeom>
            <a:solidFill>
              <a:srgbClr val="D9D9D9">
                <a:alpha val="60000"/>
              </a:srgbClr>
            </a:solidFill>
          </p:spPr>
          <p:txBody>
            <a:bodyPr/>
            <a:lstStyle/>
            <a:p>
              <a:endParaRPr/>
            </a:p>
          </p:txBody>
        </p:sp>
        <p:sp>
          <p:nvSpPr>
            <p:cNvPr id="381" name="pl381"/>
            <p:cNvSpPr/>
            <p:nvPr/>
          </p:nvSpPr>
          <p:spPr>
            <a:xfrm>
              <a:off x="11154111" y="875080"/>
              <a:ext cx="0" cy="4597772"/>
            </a:xfrm>
            <a:custGeom>
              <a:avLst/>
              <a:gdLst/>
              <a:ahLst/>
              <a:cxnLst/>
              <a:rect l="0" t="0" r="0" b="0"/>
              <a:pathLst>
                <a:path h="4597772">
                  <a:moveTo>
                    <a:pt x="0" y="4597772"/>
                  </a:moveTo>
                  <a:lnTo>
                    <a:pt x="0" y="0"/>
                  </a:lnTo>
                  <a:lnTo>
                    <a:pt x="0" y="0"/>
                  </a:lnTo>
                </a:path>
              </a:pathLst>
            </a:custGeom>
            <a:ln w="13550" cap="flat">
              <a:solidFill>
                <a:srgbClr val="666666">
                  <a:alpha val="100000"/>
                </a:srgbClr>
              </a:solidFill>
              <a:prstDash val="dash"/>
              <a:round/>
            </a:ln>
          </p:spPr>
          <p:txBody>
            <a:bodyPr/>
            <a:lstStyle/>
            <a:p>
              <a:endParaRPr/>
            </a:p>
          </p:txBody>
        </p:sp>
        <p:sp>
          <p:nvSpPr>
            <p:cNvPr id="382" name="tx382"/>
            <p:cNvSpPr/>
            <p:nvPr/>
          </p:nvSpPr>
          <p:spPr>
            <a:xfrm>
              <a:off x="10703604" y="888448"/>
              <a:ext cx="425881" cy="57246"/>
            </a:xfrm>
            <a:prstGeom prst="rect">
              <a:avLst/>
            </a:prstGeom>
            <a:noFill/>
          </p:spPr>
          <p:txBody>
            <a:bodyPr wrap="none" lIns="0" tIns="0" rIns="0" bIns="0" anchor="ctr" anchorCtr="1"/>
            <a:lstStyle/>
            <a:p>
              <a:pPr marL="0" marR="0" indent="0" algn="l">
                <a:lnSpc>
                  <a:spcPts val="597"/>
                </a:lnSpc>
                <a:spcBef>
                  <a:spcPts val="0"/>
                </a:spcBef>
                <a:spcAft>
                  <a:spcPts val="0"/>
                </a:spcAft>
              </a:pPr>
              <a:r>
                <a:rPr sz="597">
                  <a:solidFill>
                    <a:srgbClr val="4D4D4D">
                      <a:alpha val="100000"/>
                    </a:srgbClr>
                  </a:solidFill>
                  <a:latin typeface="Arial"/>
                  <a:cs typeface="Arial"/>
                </a:rPr>
                <a:t>WCAR: 60%</a:t>
              </a:r>
            </a:p>
          </p:txBody>
        </p:sp>
        <p:sp>
          <p:nvSpPr>
            <p:cNvPr id="383" name="pt383"/>
            <p:cNvSpPr/>
            <p:nvPr/>
          </p:nvSpPr>
          <p:spPr>
            <a:xfrm>
              <a:off x="10530735"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384" name="pt384"/>
            <p:cNvSpPr/>
            <p:nvPr/>
          </p:nvSpPr>
          <p:spPr>
            <a:xfrm>
              <a:off x="10891912" y="498287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385" name="pt385"/>
            <p:cNvSpPr/>
            <p:nvPr/>
          </p:nvSpPr>
          <p:spPr>
            <a:xfrm>
              <a:off x="11088917" y="475066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386" name="pt386"/>
            <p:cNvSpPr/>
            <p:nvPr/>
          </p:nvSpPr>
          <p:spPr>
            <a:xfrm>
              <a:off x="11154585" y="451845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387" name="pt387"/>
            <p:cNvSpPr/>
            <p:nvPr/>
          </p:nvSpPr>
          <p:spPr>
            <a:xfrm>
              <a:off x="11171003" y="428624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388" name="pt388"/>
            <p:cNvSpPr/>
            <p:nvPr/>
          </p:nvSpPr>
          <p:spPr>
            <a:xfrm>
              <a:off x="11335174" y="405403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389" name="pt389"/>
            <p:cNvSpPr/>
            <p:nvPr/>
          </p:nvSpPr>
          <p:spPr>
            <a:xfrm>
              <a:off x="11433676" y="382182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90" name="pt390"/>
            <p:cNvSpPr/>
            <p:nvPr/>
          </p:nvSpPr>
          <p:spPr>
            <a:xfrm>
              <a:off x="11433676" y="358961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91" name="pt391"/>
            <p:cNvSpPr/>
            <p:nvPr/>
          </p:nvSpPr>
          <p:spPr>
            <a:xfrm>
              <a:off x="11482928" y="335739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92" name="pt392"/>
            <p:cNvSpPr/>
            <p:nvPr/>
          </p:nvSpPr>
          <p:spPr>
            <a:xfrm>
              <a:off x="11482928" y="31251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93" name="pt393"/>
            <p:cNvSpPr/>
            <p:nvPr/>
          </p:nvSpPr>
          <p:spPr>
            <a:xfrm>
              <a:off x="11532179" y="289297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94" name="pt394"/>
            <p:cNvSpPr/>
            <p:nvPr/>
          </p:nvSpPr>
          <p:spPr>
            <a:xfrm>
              <a:off x="11532179" y="26607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95" name="pt395"/>
            <p:cNvSpPr/>
            <p:nvPr/>
          </p:nvSpPr>
          <p:spPr>
            <a:xfrm>
              <a:off x="11532179" y="24285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96" name="pt396"/>
            <p:cNvSpPr/>
            <p:nvPr/>
          </p:nvSpPr>
          <p:spPr>
            <a:xfrm>
              <a:off x="11548596" y="219634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97" name="pt397"/>
            <p:cNvSpPr/>
            <p:nvPr/>
          </p:nvSpPr>
          <p:spPr>
            <a:xfrm>
              <a:off x="11565013" y="1964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98" name="pt398"/>
            <p:cNvSpPr/>
            <p:nvPr/>
          </p:nvSpPr>
          <p:spPr>
            <a:xfrm>
              <a:off x="11597847" y="17319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99" name="pt399"/>
            <p:cNvSpPr/>
            <p:nvPr/>
          </p:nvSpPr>
          <p:spPr>
            <a:xfrm>
              <a:off x="11614265" y="149971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400" name="pt400"/>
            <p:cNvSpPr/>
            <p:nvPr/>
          </p:nvSpPr>
          <p:spPr>
            <a:xfrm>
              <a:off x="11614265" y="12675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401" name="pt401"/>
            <p:cNvSpPr/>
            <p:nvPr/>
          </p:nvSpPr>
          <p:spPr>
            <a:xfrm>
              <a:off x="11647099"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402" name="tx402"/>
            <p:cNvSpPr/>
            <p:nvPr/>
          </p:nvSpPr>
          <p:spPr>
            <a:xfrm>
              <a:off x="10661598" y="5233469"/>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403" name="tx403"/>
            <p:cNvSpPr/>
            <p:nvPr/>
          </p:nvSpPr>
          <p:spPr>
            <a:xfrm>
              <a:off x="11022774" y="5001258"/>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404" name="tx404"/>
            <p:cNvSpPr/>
            <p:nvPr/>
          </p:nvSpPr>
          <p:spPr>
            <a:xfrm>
              <a:off x="11219780" y="4769047"/>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405" name="tx405"/>
            <p:cNvSpPr/>
            <p:nvPr/>
          </p:nvSpPr>
          <p:spPr>
            <a:xfrm>
              <a:off x="11285448" y="4536798"/>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406" name="tx406"/>
            <p:cNvSpPr/>
            <p:nvPr/>
          </p:nvSpPr>
          <p:spPr>
            <a:xfrm>
              <a:off x="11301865" y="4306567"/>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407" name="tx407"/>
            <p:cNvSpPr/>
            <p:nvPr/>
          </p:nvSpPr>
          <p:spPr>
            <a:xfrm>
              <a:off x="11466036" y="4072376"/>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408" name="tx408"/>
            <p:cNvSpPr/>
            <p:nvPr/>
          </p:nvSpPr>
          <p:spPr>
            <a:xfrm>
              <a:off x="11219326" y="3840204"/>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409" name="tx409"/>
            <p:cNvSpPr/>
            <p:nvPr/>
          </p:nvSpPr>
          <p:spPr>
            <a:xfrm>
              <a:off x="11267847" y="3609934"/>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410" name="tx410"/>
            <p:cNvSpPr/>
            <p:nvPr/>
          </p:nvSpPr>
          <p:spPr>
            <a:xfrm>
              <a:off x="11268538" y="3375783"/>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411" name="tx411"/>
            <p:cNvSpPr/>
            <p:nvPr/>
          </p:nvSpPr>
          <p:spPr>
            <a:xfrm>
              <a:off x="11294973" y="3145513"/>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412" name="tx412"/>
            <p:cNvSpPr/>
            <p:nvPr/>
          </p:nvSpPr>
          <p:spPr>
            <a:xfrm>
              <a:off x="11344263" y="2913302"/>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413" name="tx413"/>
            <p:cNvSpPr/>
            <p:nvPr/>
          </p:nvSpPr>
          <p:spPr>
            <a:xfrm>
              <a:off x="11326601" y="2679151"/>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414" name="tx414"/>
            <p:cNvSpPr/>
            <p:nvPr/>
          </p:nvSpPr>
          <p:spPr>
            <a:xfrm>
              <a:off x="11326679" y="2448881"/>
              <a:ext cx="17219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MRT</a:t>
              </a:r>
            </a:p>
          </p:txBody>
        </p:sp>
        <p:sp>
          <p:nvSpPr>
            <p:cNvPr id="415" name="tx415"/>
            <p:cNvSpPr/>
            <p:nvPr/>
          </p:nvSpPr>
          <p:spPr>
            <a:xfrm>
              <a:off x="11360680" y="2214729"/>
              <a:ext cx="1546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STP</a:t>
              </a:r>
            </a:p>
          </p:txBody>
        </p:sp>
        <p:sp>
          <p:nvSpPr>
            <p:cNvPr id="416" name="tx416"/>
            <p:cNvSpPr/>
            <p:nvPr/>
          </p:nvSpPr>
          <p:spPr>
            <a:xfrm>
              <a:off x="11381445" y="1982519"/>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417" name="tx417"/>
            <p:cNvSpPr/>
            <p:nvPr/>
          </p:nvSpPr>
          <p:spPr>
            <a:xfrm>
              <a:off x="11401081" y="1750308"/>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418" name="tx418"/>
            <p:cNvSpPr/>
            <p:nvPr/>
          </p:nvSpPr>
          <p:spPr>
            <a:xfrm>
              <a:off x="11413112" y="1520038"/>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419" name="tx419"/>
            <p:cNvSpPr/>
            <p:nvPr/>
          </p:nvSpPr>
          <p:spPr>
            <a:xfrm>
              <a:off x="11408726" y="1285848"/>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420" name="tx420"/>
            <p:cNvSpPr/>
            <p:nvPr/>
          </p:nvSpPr>
          <p:spPr>
            <a:xfrm>
              <a:off x="11441521" y="1053676"/>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421" name="rc421"/>
            <p:cNvSpPr/>
            <p:nvPr/>
          </p:nvSpPr>
          <p:spPr>
            <a:xfrm>
              <a:off x="10484293" y="875080"/>
              <a:ext cx="1379037" cy="4597772"/>
            </a:xfrm>
            <a:prstGeom prst="rect">
              <a:avLst/>
            </a:prstGeom>
            <a:ln w="13550" cap="rnd">
              <a:solidFill>
                <a:srgbClr val="999999">
                  <a:alpha val="100000"/>
                </a:srgbClr>
              </a:solidFill>
              <a:prstDash val="solid"/>
              <a:round/>
            </a:ln>
          </p:spPr>
          <p:txBody>
            <a:bodyPr/>
            <a:lstStyle/>
            <a:p>
              <a:endParaRPr/>
            </a:p>
          </p:txBody>
        </p:sp>
        <p:sp>
          <p:nvSpPr>
            <p:cNvPr id="422" name="rc422"/>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23" name="tx423"/>
            <p:cNvSpPr/>
            <p:nvPr/>
          </p:nvSpPr>
          <p:spPr>
            <a:xfrm>
              <a:off x="726005" y="702764"/>
              <a:ext cx="61484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DTP1 (95%)</a:t>
              </a:r>
            </a:p>
          </p:txBody>
        </p:sp>
        <p:sp>
          <p:nvSpPr>
            <p:cNvPr id="424" name="rc424"/>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25" name="tx425"/>
            <p:cNvSpPr/>
            <p:nvPr/>
          </p:nvSpPr>
          <p:spPr>
            <a:xfrm>
              <a:off x="2174632" y="702764"/>
              <a:ext cx="61484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DTP3 (86%)</a:t>
              </a:r>
            </a:p>
          </p:txBody>
        </p:sp>
        <p:sp>
          <p:nvSpPr>
            <p:cNvPr id="426" name="rc426"/>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27" name="tx427"/>
            <p:cNvSpPr/>
            <p:nvPr/>
          </p:nvSpPr>
          <p:spPr>
            <a:xfrm>
              <a:off x="3644950" y="702764"/>
              <a:ext cx="57146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IPV1 (84%)</a:t>
              </a:r>
            </a:p>
          </p:txBody>
        </p:sp>
        <p:sp>
          <p:nvSpPr>
            <p:cNvPr id="428" name="rc428"/>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29" name="tx429"/>
            <p:cNvSpPr/>
            <p:nvPr/>
          </p:nvSpPr>
          <p:spPr>
            <a:xfrm>
              <a:off x="5084299" y="702764"/>
              <a:ext cx="59001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IPVC (72%)</a:t>
              </a:r>
            </a:p>
          </p:txBody>
        </p:sp>
        <p:sp>
          <p:nvSpPr>
            <p:cNvPr id="430" name="rc430"/>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31" name="tx431"/>
            <p:cNvSpPr/>
            <p:nvPr/>
          </p:nvSpPr>
          <p:spPr>
            <a:xfrm>
              <a:off x="6508096" y="702764"/>
              <a:ext cx="63967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MCV1 (93%)</a:t>
              </a:r>
            </a:p>
          </p:txBody>
        </p:sp>
        <p:sp>
          <p:nvSpPr>
            <p:cNvPr id="432" name="rc432"/>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33" name="tx433"/>
            <p:cNvSpPr/>
            <p:nvPr/>
          </p:nvSpPr>
          <p:spPr>
            <a:xfrm>
              <a:off x="7956722" y="702764"/>
              <a:ext cx="63967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MCV2 (59%)</a:t>
              </a:r>
            </a:p>
          </p:txBody>
        </p:sp>
        <p:sp>
          <p:nvSpPr>
            <p:cNvPr id="434" name="rc434"/>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35" name="tx435"/>
            <p:cNvSpPr/>
            <p:nvPr/>
          </p:nvSpPr>
          <p:spPr>
            <a:xfrm>
              <a:off x="9405349" y="702764"/>
              <a:ext cx="63967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PCVC (85%)</a:t>
              </a:r>
            </a:p>
          </p:txBody>
        </p:sp>
        <p:sp>
          <p:nvSpPr>
            <p:cNvPr id="436" name="rc436"/>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37" name="tx437"/>
            <p:cNvSpPr/>
            <p:nvPr/>
          </p:nvSpPr>
          <p:spPr>
            <a:xfrm>
              <a:off x="10813648" y="702710"/>
              <a:ext cx="720328"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ROTAC (86%)</a:t>
              </a:r>
            </a:p>
          </p:txBody>
        </p:sp>
        <p:sp>
          <p:nvSpPr>
            <p:cNvPr id="438" name="pl438"/>
            <p:cNvSpPr/>
            <p:nvPr/>
          </p:nvSpPr>
          <p:spPr>
            <a:xfrm>
              <a:off x="343909" y="5472852"/>
              <a:ext cx="1379037" cy="0"/>
            </a:xfrm>
            <a:custGeom>
              <a:avLst/>
              <a:gdLst/>
              <a:ahLst/>
              <a:cxnLst/>
              <a:rect l="0" t="0" r="0" b="0"/>
              <a:pathLst>
                <a:path w="1379037">
                  <a:moveTo>
                    <a:pt x="0" y="0"/>
                  </a:moveTo>
                  <a:lnTo>
                    <a:pt x="1379037" y="0"/>
                  </a:lnTo>
                </a:path>
              </a:pathLst>
            </a:custGeom>
            <a:ln w="8130" cap="flat">
              <a:solidFill>
                <a:srgbClr val="000000">
                  <a:alpha val="100000"/>
                </a:srgbClr>
              </a:solidFill>
              <a:prstDash val="solid"/>
              <a:round/>
            </a:ln>
          </p:spPr>
          <p:txBody>
            <a:bodyPr/>
            <a:lstStyle/>
            <a:p>
              <a:endParaRPr/>
            </a:p>
          </p:txBody>
        </p:sp>
        <p:sp>
          <p:nvSpPr>
            <p:cNvPr id="439" name="pl439"/>
            <p:cNvSpPr/>
            <p:nvPr/>
          </p:nvSpPr>
          <p:spPr>
            <a:xfrm>
              <a:off x="357042"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40" name="pl440"/>
            <p:cNvSpPr/>
            <p:nvPr/>
          </p:nvSpPr>
          <p:spPr>
            <a:xfrm>
              <a:off x="685384"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41" name="pl441"/>
            <p:cNvSpPr/>
            <p:nvPr/>
          </p:nvSpPr>
          <p:spPr>
            <a:xfrm>
              <a:off x="1013727"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42" name="pl442"/>
            <p:cNvSpPr/>
            <p:nvPr/>
          </p:nvSpPr>
          <p:spPr>
            <a:xfrm>
              <a:off x="1342069"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43" name="pl443"/>
            <p:cNvSpPr/>
            <p:nvPr/>
          </p:nvSpPr>
          <p:spPr>
            <a:xfrm>
              <a:off x="1670411"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44" name="tx444"/>
            <p:cNvSpPr/>
            <p:nvPr/>
          </p:nvSpPr>
          <p:spPr>
            <a:xfrm rot="-5400000">
              <a:off x="294041"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445" name="tx445"/>
            <p:cNvSpPr/>
            <p:nvPr/>
          </p:nvSpPr>
          <p:spPr>
            <a:xfrm rot="-5400000">
              <a:off x="622383"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446" name="tx446"/>
            <p:cNvSpPr/>
            <p:nvPr/>
          </p:nvSpPr>
          <p:spPr>
            <a:xfrm rot="-5400000">
              <a:off x="950725"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447" name="tx447"/>
            <p:cNvSpPr/>
            <p:nvPr/>
          </p:nvSpPr>
          <p:spPr>
            <a:xfrm rot="-5400000">
              <a:off x="1279067"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448" name="tx448"/>
            <p:cNvSpPr/>
            <p:nvPr/>
          </p:nvSpPr>
          <p:spPr>
            <a:xfrm rot="-5400000">
              <a:off x="1576332" y="5607075"/>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449" name="pl449"/>
            <p:cNvSpPr/>
            <p:nvPr/>
          </p:nvSpPr>
          <p:spPr>
            <a:xfrm>
              <a:off x="1792535" y="5472852"/>
              <a:ext cx="1379037" cy="0"/>
            </a:xfrm>
            <a:custGeom>
              <a:avLst/>
              <a:gdLst/>
              <a:ahLst/>
              <a:cxnLst/>
              <a:rect l="0" t="0" r="0" b="0"/>
              <a:pathLst>
                <a:path w="1379037">
                  <a:moveTo>
                    <a:pt x="0" y="0"/>
                  </a:moveTo>
                  <a:lnTo>
                    <a:pt x="1379037" y="0"/>
                  </a:lnTo>
                </a:path>
              </a:pathLst>
            </a:custGeom>
            <a:ln w="8130" cap="flat">
              <a:solidFill>
                <a:srgbClr val="000000">
                  <a:alpha val="100000"/>
                </a:srgbClr>
              </a:solidFill>
              <a:prstDash val="solid"/>
              <a:round/>
            </a:ln>
          </p:spPr>
          <p:txBody>
            <a:bodyPr/>
            <a:lstStyle/>
            <a:p>
              <a:endParaRPr/>
            </a:p>
          </p:txBody>
        </p:sp>
        <p:sp>
          <p:nvSpPr>
            <p:cNvPr id="450" name="pl450"/>
            <p:cNvSpPr/>
            <p:nvPr/>
          </p:nvSpPr>
          <p:spPr>
            <a:xfrm>
              <a:off x="1805669"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51" name="pl451"/>
            <p:cNvSpPr/>
            <p:nvPr/>
          </p:nvSpPr>
          <p:spPr>
            <a:xfrm>
              <a:off x="2134011"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52" name="pl452"/>
            <p:cNvSpPr/>
            <p:nvPr/>
          </p:nvSpPr>
          <p:spPr>
            <a:xfrm>
              <a:off x="2462353"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53" name="pl453"/>
            <p:cNvSpPr/>
            <p:nvPr/>
          </p:nvSpPr>
          <p:spPr>
            <a:xfrm>
              <a:off x="2790695"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54" name="pl454"/>
            <p:cNvSpPr/>
            <p:nvPr/>
          </p:nvSpPr>
          <p:spPr>
            <a:xfrm>
              <a:off x="3119037"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55" name="tx455"/>
            <p:cNvSpPr/>
            <p:nvPr/>
          </p:nvSpPr>
          <p:spPr>
            <a:xfrm rot="-5400000">
              <a:off x="1742667"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456" name="tx456"/>
            <p:cNvSpPr/>
            <p:nvPr/>
          </p:nvSpPr>
          <p:spPr>
            <a:xfrm rot="-5400000">
              <a:off x="2071009"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457" name="tx457"/>
            <p:cNvSpPr/>
            <p:nvPr/>
          </p:nvSpPr>
          <p:spPr>
            <a:xfrm rot="-5400000">
              <a:off x="2399352"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458" name="tx458"/>
            <p:cNvSpPr/>
            <p:nvPr/>
          </p:nvSpPr>
          <p:spPr>
            <a:xfrm rot="-5400000">
              <a:off x="2727694"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459" name="tx459"/>
            <p:cNvSpPr/>
            <p:nvPr/>
          </p:nvSpPr>
          <p:spPr>
            <a:xfrm rot="-5400000">
              <a:off x="3024958" y="5607075"/>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460" name="pl460"/>
            <p:cNvSpPr/>
            <p:nvPr/>
          </p:nvSpPr>
          <p:spPr>
            <a:xfrm>
              <a:off x="3241161" y="5472852"/>
              <a:ext cx="1379037" cy="0"/>
            </a:xfrm>
            <a:custGeom>
              <a:avLst/>
              <a:gdLst/>
              <a:ahLst/>
              <a:cxnLst/>
              <a:rect l="0" t="0" r="0" b="0"/>
              <a:pathLst>
                <a:path w="1379037">
                  <a:moveTo>
                    <a:pt x="0" y="0"/>
                  </a:moveTo>
                  <a:lnTo>
                    <a:pt x="1379037" y="0"/>
                  </a:lnTo>
                </a:path>
              </a:pathLst>
            </a:custGeom>
            <a:ln w="8130" cap="flat">
              <a:solidFill>
                <a:srgbClr val="000000">
                  <a:alpha val="100000"/>
                </a:srgbClr>
              </a:solidFill>
              <a:prstDash val="solid"/>
              <a:round/>
            </a:ln>
          </p:spPr>
          <p:txBody>
            <a:bodyPr/>
            <a:lstStyle/>
            <a:p>
              <a:endParaRPr/>
            </a:p>
          </p:txBody>
        </p:sp>
        <p:sp>
          <p:nvSpPr>
            <p:cNvPr id="461" name="pl461"/>
            <p:cNvSpPr/>
            <p:nvPr/>
          </p:nvSpPr>
          <p:spPr>
            <a:xfrm>
              <a:off x="3254295"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62" name="pl462"/>
            <p:cNvSpPr/>
            <p:nvPr/>
          </p:nvSpPr>
          <p:spPr>
            <a:xfrm>
              <a:off x="3582637"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63" name="pl463"/>
            <p:cNvSpPr/>
            <p:nvPr/>
          </p:nvSpPr>
          <p:spPr>
            <a:xfrm>
              <a:off x="3910979"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64" name="pl464"/>
            <p:cNvSpPr/>
            <p:nvPr/>
          </p:nvSpPr>
          <p:spPr>
            <a:xfrm>
              <a:off x="4239322"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65" name="pl465"/>
            <p:cNvSpPr/>
            <p:nvPr/>
          </p:nvSpPr>
          <p:spPr>
            <a:xfrm>
              <a:off x="4567664"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66" name="tx466"/>
            <p:cNvSpPr/>
            <p:nvPr/>
          </p:nvSpPr>
          <p:spPr>
            <a:xfrm rot="-5400000">
              <a:off x="3191294"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467" name="tx467"/>
            <p:cNvSpPr/>
            <p:nvPr/>
          </p:nvSpPr>
          <p:spPr>
            <a:xfrm rot="-5400000">
              <a:off x="3519636"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468" name="tx468"/>
            <p:cNvSpPr/>
            <p:nvPr/>
          </p:nvSpPr>
          <p:spPr>
            <a:xfrm rot="-5400000">
              <a:off x="3847978"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469" name="tx469"/>
            <p:cNvSpPr/>
            <p:nvPr/>
          </p:nvSpPr>
          <p:spPr>
            <a:xfrm rot="-5400000">
              <a:off x="4176320"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470" name="tx470"/>
            <p:cNvSpPr/>
            <p:nvPr/>
          </p:nvSpPr>
          <p:spPr>
            <a:xfrm rot="-5400000">
              <a:off x="4473585" y="5607075"/>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471" name="pl471"/>
            <p:cNvSpPr/>
            <p:nvPr/>
          </p:nvSpPr>
          <p:spPr>
            <a:xfrm>
              <a:off x="4689788" y="5472852"/>
              <a:ext cx="1379037" cy="0"/>
            </a:xfrm>
            <a:custGeom>
              <a:avLst/>
              <a:gdLst/>
              <a:ahLst/>
              <a:cxnLst/>
              <a:rect l="0" t="0" r="0" b="0"/>
              <a:pathLst>
                <a:path w="1379037">
                  <a:moveTo>
                    <a:pt x="0" y="0"/>
                  </a:moveTo>
                  <a:lnTo>
                    <a:pt x="1379037" y="0"/>
                  </a:lnTo>
                </a:path>
              </a:pathLst>
            </a:custGeom>
            <a:ln w="8130" cap="flat">
              <a:solidFill>
                <a:srgbClr val="000000">
                  <a:alpha val="100000"/>
                </a:srgbClr>
              </a:solidFill>
              <a:prstDash val="solid"/>
              <a:round/>
            </a:ln>
          </p:spPr>
          <p:txBody>
            <a:bodyPr/>
            <a:lstStyle/>
            <a:p>
              <a:endParaRPr/>
            </a:p>
          </p:txBody>
        </p:sp>
        <p:sp>
          <p:nvSpPr>
            <p:cNvPr id="472" name="pl472"/>
            <p:cNvSpPr/>
            <p:nvPr/>
          </p:nvSpPr>
          <p:spPr>
            <a:xfrm>
              <a:off x="4702921"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73" name="pl473"/>
            <p:cNvSpPr/>
            <p:nvPr/>
          </p:nvSpPr>
          <p:spPr>
            <a:xfrm>
              <a:off x="5031264"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74" name="pl474"/>
            <p:cNvSpPr/>
            <p:nvPr/>
          </p:nvSpPr>
          <p:spPr>
            <a:xfrm>
              <a:off x="5359606"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75" name="pl475"/>
            <p:cNvSpPr/>
            <p:nvPr/>
          </p:nvSpPr>
          <p:spPr>
            <a:xfrm>
              <a:off x="5687948"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76" name="pl476"/>
            <p:cNvSpPr/>
            <p:nvPr/>
          </p:nvSpPr>
          <p:spPr>
            <a:xfrm>
              <a:off x="6016290"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77" name="tx477"/>
            <p:cNvSpPr/>
            <p:nvPr/>
          </p:nvSpPr>
          <p:spPr>
            <a:xfrm rot="-5400000">
              <a:off x="4639920"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478" name="tx478"/>
            <p:cNvSpPr/>
            <p:nvPr/>
          </p:nvSpPr>
          <p:spPr>
            <a:xfrm rot="-5400000">
              <a:off x="4968262"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479" name="tx479"/>
            <p:cNvSpPr/>
            <p:nvPr/>
          </p:nvSpPr>
          <p:spPr>
            <a:xfrm rot="-5400000">
              <a:off x="5296604"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480" name="tx480"/>
            <p:cNvSpPr/>
            <p:nvPr/>
          </p:nvSpPr>
          <p:spPr>
            <a:xfrm rot="-5400000">
              <a:off x="5624947"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481" name="tx481"/>
            <p:cNvSpPr/>
            <p:nvPr/>
          </p:nvSpPr>
          <p:spPr>
            <a:xfrm rot="-5400000">
              <a:off x="5922211" y="5607075"/>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482" name="pl482"/>
            <p:cNvSpPr/>
            <p:nvPr/>
          </p:nvSpPr>
          <p:spPr>
            <a:xfrm>
              <a:off x="6138414" y="5472852"/>
              <a:ext cx="1379037" cy="0"/>
            </a:xfrm>
            <a:custGeom>
              <a:avLst/>
              <a:gdLst/>
              <a:ahLst/>
              <a:cxnLst/>
              <a:rect l="0" t="0" r="0" b="0"/>
              <a:pathLst>
                <a:path w="1379037">
                  <a:moveTo>
                    <a:pt x="0" y="0"/>
                  </a:moveTo>
                  <a:lnTo>
                    <a:pt x="1379037" y="0"/>
                  </a:lnTo>
                </a:path>
              </a:pathLst>
            </a:custGeom>
            <a:ln w="8130" cap="flat">
              <a:solidFill>
                <a:srgbClr val="000000">
                  <a:alpha val="100000"/>
                </a:srgbClr>
              </a:solidFill>
              <a:prstDash val="solid"/>
              <a:round/>
            </a:ln>
          </p:spPr>
          <p:txBody>
            <a:bodyPr/>
            <a:lstStyle/>
            <a:p>
              <a:endParaRPr/>
            </a:p>
          </p:txBody>
        </p:sp>
        <p:sp>
          <p:nvSpPr>
            <p:cNvPr id="483" name="pl483"/>
            <p:cNvSpPr/>
            <p:nvPr/>
          </p:nvSpPr>
          <p:spPr>
            <a:xfrm>
              <a:off x="6151548"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84" name="pl484"/>
            <p:cNvSpPr/>
            <p:nvPr/>
          </p:nvSpPr>
          <p:spPr>
            <a:xfrm>
              <a:off x="6479890"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85" name="pl485"/>
            <p:cNvSpPr/>
            <p:nvPr/>
          </p:nvSpPr>
          <p:spPr>
            <a:xfrm>
              <a:off x="6808232"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86" name="pl486"/>
            <p:cNvSpPr/>
            <p:nvPr/>
          </p:nvSpPr>
          <p:spPr>
            <a:xfrm>
              <a:off x="7136574"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87" name="pl487"/>
            <p:cNvSpPr/>
            <p:nvPr/>
          </p:nvSpPr>
          <p:spPr>
            <a:xfrm>
              <a:off x="7464917"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88" name="tx488"/>
            <p:cNvSpPr/>
            <p:nvPr/>
          </p:nvSpPr>
          <p:spPr>
            <a:xfrm rot="-5400000">
              <a:off x="6088546"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489" name="tx489"/>
            <p:cNvSpPr/>
            <p:nvPr/>
          </p:nvSpPr>
          <p:spPr>
            <a:xfrm rot="-5400000">
              <a:off x="6416889"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490" name="tx490"/>
            <p:cNvSpPr/>
            <p:nvPr/>
          </p:nvSpPr>
          <p:spPr>
            <a:xfrm rot="-5400000">
              <a:off x="6745231"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491" name="tx491"/>
            <p:cNvSpPr/>
            <p:nvPr/>
          </p:nvSpPr>
          <p:spPr>
            <a:xfrm rot="-5400000">
              <a:off x="7073573"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492" name="tx492"/>
            <p:cNvSpPr/>
            <p:nvPr/>
          </p:nvSpPr>
          <p:spPr>
            <a:xfrm rot="-5400000">
              <a:off x="7370837" y="5607075"/>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493" name="pl493"/>
            <p:cNvSpPr/>
            <p:nvPr/>
          </p:nvSpPr>
          <p:spPr>
            <a:xfrm>
              <a:off x="7587040" y="5472852"/>
              <a:ext cx="1379037" cy="0"/>
            </a:xfrm>
            <a:custGeom>
              <a:avLst/>
              <a:gdLst/>
              <a:ahLst/>
              <a:cxnLst/>
              <a:rect l="0" t="0" r="0" b="0"/>
              <a:pathLst>
                <a:path w="1379037">
                  <a:moveTo>
                    <a:pt x="0" y="0"/>
                  </a:moveTo>
                  <a:lnTo>
                    <a:pt x="1379037" y="0"/>
                  </a:lnTo>
                </a:path>
              </a:pathLst>
            </a:custGeom>
            <a:ln w="8130" cap="flat">
              <a:solidFill>
                <a:srgbClr val="000000">
                  <a:alpha val="100000"/>
                </a:srgbClr>
              </a:solidFill>
              <a:prstDash val="solid"/>
              <a:round/>
            </a:ln>
          </p:spPr>
          <p:txBody>
            <a:bodyPr/>
            <a:lstStyle/>
            <a:p>
              <a:endParaRPr/>
            </a:p>
          </p:txBody>
        </p:sp>
        <p:sp>
          <p:nvSpPr>
            <p:cNvPr id="494" name="pl494"/>
            <p:cNvSpPr/>
            <p:nvPr/>
          </p:nvSpPr>
          <p:spPr>
            <a:xfrm>
              <a:off x="7600174"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95" name="pl495"/>
            <p:cNvSpPr/>
            <p:nvPr/>
          </p:nvSpPr>
          <p:spPr>
            <a:xfrm>
              <a:off x="7928516"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96" name="pl496"/>
            <p:cNvSpPr/>
            <p:nvPr/>
          </p:nvSpPr>
          <p:spPr>
            <a:xfrm>
              <a:off x="8256859"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97" name="pl497"/>
            <p:cNvSpPr/>
            <p:nvPr/>
          </p:nvSpPr>
          <p:spPr>
            <a:xfrm>
              <a:off x="8585201"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98" name="pl498"/>
            <p:cNvSpPr/>
            <p:nvPr/>
          </p:nvSpPr>
          <p:spPr>
            <a:xfrm>
              <a:off x="8913543"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99" name="tx499"/>
            <p:cNvSpPr/>
            <p:nvPr/>
          </p:nvSpPr>
          <p:spPr>
            <a:xfrm rot="-5400000">
              <a:off x="7537173"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500" name="tx500"/>
            <p:cNvSpPr/>
            <p:nvPr/>
          </p:nvSpPr>
          <p:spPr>
            <a:xfrm rot="-5400000">
              <a:off x="7865515"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501" name="tx501"/>
            <p:cNvSpPr/>
            <p:nvPr/>
          </p:nvSpPr>
          <p:spPr>
            <a:xfrm rot="-5400000">
              <a:off x="8193857"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502" name="tx502"/>
            <p:cNvSpPr/>
            <p:nvPr/>
          </p:nvSpPr>
          <p:spPr>
            <a:xfrm rot="-5400000">
              <a:off x="8522199"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503" name="tx503"/>
            <p:cNvSpPr/>
            <p:nvPr/>
          </p:nvSpPr>
          <p:spPr>
            <a:xfrm rot="-5400000">
              <a:off x="8819464" y="5607075"/>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504" name="pl504"/>
            <p:cNvSpPr/>
            <p:nvPr/>
          </p:nvSpPr>
          <p:spPr>
            <a:xfrm>
              <a:off x="9035667" y="5472852"/>
              <a:ext cx="1379037" cy="0"/>
            </a:xfrm>
            <a:custGeom>
              <a:avLst/>
              <a:gdLst/>
              <a:ahLst/>
              <a:cxnLst/>
              <a:rect l="0" t="0" r="0" b="0"/>
              <a:pathLst>
                <a:path w="1379037">
                  <a:moveTo>
                    <a:pt x="0" y="0"/>
                  </a:moveTo>
                  <a:lnTo>
                    <a:pt x="1379037" y="0"/>
                  </a:lnTo>
                </a:path>
              </a:pathLst>
            </a:custGeom>
            <a:ln w="8130" cap="flat">
              <a:solidFill>
                <a:srgbClr val="000000">
                  <a:alpha val="100000"/>
                </a:srgbClr>
              </a:solidFill>
              <a:prstDash val="solid"/>
              <a:round/>
            </a:ln>
          </p:spPr>
          <p:txBody>
            <a:bodyPr/>
            <a:lstStyle/>
            <a:p>
              <a:endParaRPr/>
            </a:p>
          </p:txBody>
        </p:sp>
        <p:sp>
          <p:nvSpPr>
            <p:cNvPr id="505" name="pl505"/>
            <p:cNvSpPr/>
            <p:nvPr/>
          </p:nvSpPr>
          <p:spPr>
            <a:xfrm>
              <a:off x="9048800"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06" name="pl506"/>
            <p:cNvSpPr/>
            <p:nvPr/>
          </p:nvSpPr>
          <p:spPr>
            <a:xfrm>
              <a:off x="9377143"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07" name="pl507"/>
            <p:cNvSpPr/>
            <p:nvPr/>
          </p:nvSpPr>
          <p:spPr>
            <a:xfrm>
              <a:off x="9705485"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08" name="pl508"/>
            <p:cNvSpPr/>
            <p:nvPr/>
          </p:nvSpPr>
          <p:spPr>
            <a:xfrm>
              <a:off x="10033827"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09" name="pl509"/>
            <p:cNvSpPr/>
            <p:nvPr/>
          </p:nvSpPr>
          <p:spPr>
            <a:xfrm>
              <a:off x="10362169"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10" name="tx510"/>
            <p:cNvSpPr/>
            <p:nvPr/>
          </p:nvSpPr>
          <p:spPr>
            <a:xfrm rot="-5400000">
              <a:off x="8985799"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511" name="tx511"/>
            <p:cNvSpPr/>
            <p:nvPr/>
          </p:nvSpPr>
          <p:spPr>
            <a:xfrm rot="-5400000">
              <a:off x="9314141"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512" name="tx512"/>
            <p:cNvSpPr/>
            <p:nvPr/>
          </p:nvSpPr>
          <p:spPr>
            <a:xfrm rot="-5400000">
              <a:off x="9642483"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513" name="tx513"/>
            <p:cNvSpPr/>
            <p:nvPr/>
          </p:nvSpPr>
          <p:spPr>
            <a:xfrm rot="-5400000">
              <a:off x="9970826"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514" name="tx514"/>
            <p:cNvSpPr/>
            <p:nvPr/>
          </p:nvSpPr>
          <p:spPr>
            <a:xfrm rot="-5400000">
              <a:off x="10268090" y="5607075"/>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515" name="pl515"/>
            <p:cNvSpPr/>
            <p:nvPr/>
          </p:nvSpPr>
          <p:spPr>
            <a:xfrm>
              <a:off x="10484293" y="5472852"/>
              <a:ext cx="1379037" cy="0"/>
            </a:xfrm>
            <a:custGeom>
              <a:avLst/>
              <a:gdLst/>
              <a:ahLst/>
              <a:cxnLst/>
              <a:rect l="0" t="0" r="0" b="0"/>
              <a:pathLst>
                <a:path w="1379037">
                  <a:moveTo>
                    <a:pt x="0" y="0"/>
                  </a:moveTo>
                  <a:lnTo>
                    <a:pt x="1379037" y="0"/>
                  </a:lnTo>
                </a:path>
              </a:pathLst>
            </a:custGeom>
            <a:ln w="8130" cap="flat">
              <a:solidFill>
                <a:srgbClr val="000000">
                  <a:alpha val="100000"/>
                </a:srgbClr>
              </a:solidFill>
              <a:prstDash val="solid"/>
              <a:round/>
            </a:ln>
          </p:spPr>
          <p:txBody>
            <a:bodyPr/>
            <a:lstStyle/>
            <a:p>
              <a:endParaRPr/>
            </a:p>
          </p:txBody>
        </p:sp>
        <p:sp>
          <p:nvSpPr>
            <p:cNvPr id="516" name="pl516"/>
            <p:cNvSpPr/>
            <p:nvPr/>
          </p:nvSpPr>
          <p:spPr>
            <a:xfrm>
              <a:off x="10497427"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17" name="pl517"/>
            <p:cNvSpPr/>
            <p:nvPr/>
          </p:nvSpPr>
          <p:spPr>
            <a:xfrm>
              <a:off x="10825769"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18" name="pl518"/>
            <p:cNvSpPr/>
            <p:nvPr/>
          </p:nvSpPr>
          <p:spPr>
            <a:xfrm>
              <a:off x="11154111"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19" name="pl519"/>
            <p:cNvSpPr/>
            <p:nvPr/>
          </p:nvSpPr>
          <p:spPr>
            <a:xfrm>
              <a:off x="11482453"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20" name="pl520"/>
            <p:cNvSpPr/>
            <p:nvPr/>
          </p:nvSpPr>
          <p:spPr>
            <a:xfrm>
              <a:off x="11810796"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21" name="tx521"/>
            <p:cNvSpPr/>
            <p:nvPr/>
          </p:nvSpPr>
          <p:spPr>
            <a:xfrm rot="-5400000">
              <a:off x="10434425"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522" name="tx522"/>
            <p:cNvSpPr/>
            <p:nvPr/>
          </p:nvSpPr>
          <p:spPr>
            <a:xfrm rot="-5400000">
              <a:off x="10762768"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523" name="tx523"/>
            <p:cNvSpPr/>
            <p:nvPr/>
          </p:nvSpPr>
          <p:spPr>
            <a:xfrm rot="-5400000">
              <a:off x="11091110"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524" name="tx524"/>
            <p:cNvSpPr/>
            <p:nvPr/>
          </p:nvSpPr>
          <p:spPr>
            <a:xfrm rot="-5400000">
              <a:off x="11419452"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525" name="tx525"/>
            <p:cNvSpPr/>
            <p:nvPr/>
          </p:nvSpPr>
          <p:spPr>
            <a:xfrm rot="-5400000">
              <a:off x="11716716" y="5607075"/>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526" name="tx526"/>
            <p:cNvSpPr/>
            <p:nvPr/>
          </p:nvSpPr>
          <p:spPr>
            <a:xfrm>
              <a:off x="5630052" y="5744844"/>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527" name="tx527"/>
            <p:cNvSpPr/>
            <p:nvPr/>
          </p:nvSpPr>
          <p:spPr>
            <a:xfrm>
              <a:off x="3760260" y="6142739"/>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528" name="pt528"/>
            <p:cNvSpPr/>
            <p:nvPr/>
          </p:nvSpPr>
          <p:spPr>
            <a:xfrm>
              <a:off x="4837936"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529" name="pt529"/>
            <p:cNvSpPr/>
            <p:nvPr/>
          </p:nvSpPr>
          <p:spPr>
            <a:xfrm>
              <a:off x="5386148"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530" name="pt530"/>
            <p:cNvSpPr/>
            <p:nvPr/>
          </p:nvSpPr>
          <p:spPr>
            <a:xfrm>
              <a:off x="6030621"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531" name="pt531"/>
            <p:cNvSpPr/>
            <p:nvPr/>
          </p:nvSpPr>
          <p:spPr>
            <a:xfrm>
              <a:off x="6675094"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532" name="pt532"/>
            <p:cNvSpPr/>
            <p:nvPr/>
          </p:nvSpPr>
          <p:spPr>
            <a:xfrm>
              <a:off x="7319568"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533" name="pt533"/>
            <p:cNvSpPr/>
            <p:nvPr/>
          </p:nvSpPr>
          <p:spPr>
            <a:xfrm>
              <a:off x="7964041"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534" name="tx534"/>
            <p:cNvSpPr/>
            <p:nvPr/>
          </p:nvSpPr>
          <p:spPr>
            <a:xfrm>
              <a:off x="5066030" y="6182152"/>
              <a:ext cx="189577"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&lt;60</a:t>
              </a:r>
            </a:p>
          </p:txBody>
        </p:sp>
        <p:sp>
          <p:nvSpPr>
            <p:cNvPr id="535" name="tx535"/>
            <p:cNvSpPr/>
            <p:nvPr/>
          </p:nvSpPr>
          <p:spPr>
            <a:xfrm>
              <a:off x="5614242" y="6182152"/>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60-69</a:t>
              </a:r>
            </a:p>
          </p:txBody>
        </p:sp>
        <p:sp>
          <p:nvSpPr>
            <p:cNvPr id="536" name="tx536"/>
            <p:cNvSpPr/>
            <p:nvPr/>
          </p:nvSpPr>
          <p:spPr>
            <a:xfrm>
              <a:off x="6258715" y="6182152"/>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70-79</a:t>
              </a:r>
            </a:p>
          </p:txBody>
        </p:sp>
        <p:sp>
          <p:nvSpPr>
            <p:cNvPr id="537" name="tx537"/>
            <p:cNvSpPr/>
            <p:nvPr/>
          </p:nvSpPr>
          <p:spPr>
            <a:xfrm>
              <a:off x="6903189" y="6182152"/>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80-89</a:t>
              </a:r>
            </a:p>
          </p:txBody>
        </p:sp>
        <p:sp>
          <p:nvSpPr>
            <p:cNvPr id="538" name="tx538"/>
            <p:cNvSpPr/>
            <p:nvPr/>
          </p:nvSpPr>
          <p:spPr>
            <a:xfrm>
              <a:off x="7547662" y="6182152"/>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90-94</a:t>
              </a:r>
            </a:p>
          </p:txBody>
        </p:sp>
        <p:sp>
          <p:nvSpPr>
            <p:cNvPr id="539" name="tx539"/>
            <p:cNvSpPr/>
            <p:nvPr/>
          </p:nvSpPr>
          <p:spPr>
            <a:xfrm>
              <a:off x="8192135" y="6182152"/>
              <a:ext cx="254843"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&gt;=95</a:t>
              </a:r>
            </a:p>
          </p:txBody>
        </p:sp>
        <p:sp>
          <p:nvSpPr>
            <p:cNvPr id="540" name="tx540"/>
            <p:cNvSpPr/>
            <p:nvPr/>
          </p:nvSpPr>
          <p:spPr>
            <a:xfrm>
              <a:off x="343909" y="398022"/>
              <a:ext cx="6122052"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comparée à celle des autres pays de la région, WCAR, 2025</a:t>
              </a:r>
            </a:p>
          </p:txBody>
        </p:sp>
        <p:sp>
          <p:nvSpPr>
            <p:cNvPr id="541" name="tx541"/>
            <p:cNvSpPr/>
            <p:nvPr/>
          </p:nvSpPr>
          <p:spPr>
            <a:xfrm>
              <a:off x="7564772" y="64555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542" name="tx542"/>
            <p:cNvSpPr/>
            <p:nvPr/>
          </p:nvSpPr>
          <p:spPr>
            <a:xfrm>
              <a:off x="3078984" y="6568512"/>
              <a:ext cx="878434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Les codes ISO des pays sont affichés. La couverture (en mrt) est indiquée dans les en-têtes. La couverture moyenne régionale est représentée par la ligne pointillée.</a:t>
              </a: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847294"/>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3309886"/>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772479"/>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2235072"/>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4115997"/>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578590"/>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304118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2503776"/>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1966368"/>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416218"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748933"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4081649"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5414365"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480537"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747080"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013623"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280166"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546709"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813253"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8079796"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rc25"/>
            <p:cNvSpPr/>
            <p:nvPr/>
          </p:nvSpPr>
          <p:spPr>
            <a:xfrm>
              <a:off x="1296273" y="3434538"/>
              <a:ext cx="239888" cy="681459"/>
            </a:xfrm>
            <a:prstGeom prst="rect">
              <a:avLst/>
            </a:prstGeom>
            <a:solidFill>
              <a:srgbClr val="1CABE2">
                <a:alpha val="85098"/>
              </a:srgbClr>
            </a:solidFill>
          </p:spPr>
          <p:txBody>
            <a:bodyPr/>
            <a:lstStyle/>
            <a:p>
              <a:endParaRPr/>
            </a:p>
          </p:txBody>
        </p:sp>
        <p:sp>
          <p:nvSpPr>
            <p:cNvPr id="26" name="rc26"/>
            <p:cNvSpPr/>
            <p:nvPr/>
          </p:nvSpPr>
          <p:spPr>
            <a:xfrm>
              <a:off x="1562816" y="3493035"/>
              <a:ext cx="239888" cy="622962"/>
            </a:xfrm>
            <a:prstGeom prst="rect">
              <a:avLst/>
            </a:prstGeom>
            <a:solidFill>
              <a:srgbClr val="1CABE2">
                <a:alpha val="85098"/>
              </a:srgbClr>
            </a:solidFill>
          </p:spPr>
          <p:txBody>
            <a:bodyPr/>
            <a:lstStyle/>
            <a:p>
              <a:endParaRPr/>
            </a:p>
          </p:txBody>
        </p:sp>
        <p:sp>
          <p:nvSpPr>
            <p:cNvPr id="27" name="rc27"/>
            <p:cNvSpPr/>
            <p:nvPr/>
          </p:nvSpPr>
          <p:spPr>
            <a:xfrm>
              <a:off x="1829360" y="4010020"/>
              <a:ext cx="239888" cy="105976"/>
            </a:xfrm>
            <a:prstGeom prst="rect">
              <a:avLst/>
            </a:prstGeom>
            <a:solidFill>
              <a:srgbClr val="1CABE2">
                <a:alpha val="85098"/>
              </a:srgbClr>
            </a:solidFill>
          </p:spPr>
          <p:txBody>
            <a:bodyPr/>
            <a:lstStyle/>
            <a:p>
              <a:endParaRPr/>
            </a:p>
          </p:txBody>
        </p:sp>
        <p:sp>
          <p:nvSpPr>
            <p:cNvPr id="28" name="rc28"/>
            <p:cNvSpPr/>
            <p:nvPr/>
          </p:nvSpPr>
          <p:spPr>
            <a:xfrm>
              <a:off x="2095903" y="3871235"/>
              <a:ext cx="239888" cy="244762"/>
            </a:xfrm>
            <a:prstGeom prst="rect">
              <a:avLst/>
            </a:prstGeom>
            <a:solidFill>
              <a:srgbClr val="1CABE2">
                <a:alpha val="85098"/>
              </a:srgbClr>
            </a:solidFill>
          </p:spPr>
          <p:txBody>
            <a:bodyPr/>
            <a:lstStyle/>
            <a:p>
              <a:endParaRPr/>
            </a:p>
          </p:txBody>
        </p:sp>
        <p:sp>
          <p:nvSpPr>
            <p:cNvPr id="29" name="rc29"/>
            <p:cNvSpPr/>
            <p:nvPr/>
          </p:nvSpPr>
          <p:spPr>
            <a:xfrm>
              <a:off x="2362446" y="3637248"/>
              <a:ext cx="239888" cy="478749"/>
            </a:xfrm>
            <a:prstGeom prst="rect">
              <a:avLst/>
            </a:prstGeom>
            <a:solidFill>
              <a:srgbClr val="1CABE2">
                <a:alpha val="85098"/>
              </a:srgbClr>
            </a:solidFill>
          </p:spPr>
          <p:txBody>
            <a:bodyPr/>
            <a:lstStyle/>
            <a:p>
              <a:endParaRPr/>
            </a:p>
          </p:txBody>
        </p:sp>
        <p:sp>
          <p:nvSpPr>
            <p:cNvPr id="30" name="rc30"/>
            <p:cNvSpPr/>
            <p:nvPr/>
          </p:nvSpPr>
          <p:spPr>
            <a:xfrm>
              <a:off x="2628989" y="3680536"/>
              <a:ext cx="239888" cy="435461"/>
            </a:xfrm>
            <a:prstGeom prst="rect">
              <a:avLst/>
            </a:prstGeom>
            <a:solidFill>
              <a:srgbClr val="1CABE2">
                <a:alpha val="85098"/>
              </a:srgbClr>
            </a:solidFill>
          </p:spPr>
          <p:txBody>
            <a:bodyPr/>
            <a:lstStyle/>
            <a:p>
              <a:endParaRPr/>
            </a:p>
          </p:txBody>
        </p:sp>
        <p:sp>
          <p:nvSpPr>
            <p:cNvPr id="31" name="rc31"/>
            <p:cNvSpPr/>
            <p:nvPr/>
          </p:nvSpPr>
          <p:spPr>
            <a:xfrm>
              <a:off x="2895532" y="3664871"/>
              <a:ext cx="239888" cy="451126"/>
            </a:xfrm>
            <a:prstGeom prst="rect">
              <a:avLst/>
            </a:prstGeom>
            <a:solidFill>
              <a:srgbClr val="1CABE2">
                <a:alpha val="85098"/>
              </a:srgbClr>
            </a:solidFill>
          </p:spPr>
          <p:txBody>
            <a:bodyPr/>
            <a:lstStyle/>
            <a:p>
              <a:endParaRPr/>
            </a:p>
          </p:txBody>
        </p:sp>
        <p:sp>
          <p:nvSpPr>
            <p:cNvPr id="32" name="rc32"/>
            <p:cNvSpPr/>
            <p:nvPr/>
          </p:nvSpPr>
          <p:spPr>
            <a:xfrm>
              <a:off x="3162075" y="3866882"/>
              <a:ext cx="239888" cy="249115"/>
            </a:xfrm>
            <a:prstGeom prst="rect">
              <a:avLst/>
            </a:prstGeom>
            <a:solidFill>
              <a:srgbClr val="1CABE2">
                <a:alpha val="85098"/>
              </a:srgbClr>
            </a:solidFill>
          </p:spPr>
          <p:txBody>
            <a:bodyPr/>
            <a:lstStyle/>
            <a:p>
              <a:endParaRPr/>
            </a:p>
          </p:txBody>
        </p:sp>
        <p:sp>
          <p:nvSpPr>
            <p:cNvPr id="33" name="rc33"/>
            <p:cNvSpPr/>
            <p:nvPr/>
          </p:nvSpPr>
          <p:spPr>
            <a:xfrm>
              <a:off x="3428618" y="3730542"/>
              <a:ext cx="239888" cy="385455"/>
            </a:xfrm>
            <a:prstGeom prst="rect">
              <a:avLst/>
            </a:prstGeom>
            <a:solidFill>
              <a:srgbClr val="1CABE2">
                <a:alpha val="85098"/>
              </a:srgbClr>
            </a:solidFill>
          </p:spPr>
          <p:txBody>
            <a:bodyPr/>
            <a:lstStyle/>
            <a:p>
              <a:endParaRPr/>
            </a:p>
          </p:txBody>
        </p:sp>
        <p:sp>
          <p:nvSpPr>
            <p:cNvPr id="34" name="rc34"/>
            <p:cNvSpPr/>
            <p:nvPr/>
          </p:nvSpPr>
          <p:spPr>
            <a:xfrm>
              <a:off x="3695161" y="3420350"/>
              <a:ext cx="239888" cy="695646"/>
            </a:xfrm>
            <a:prstGeom prst="rect">
              <a:avLst/>
            </a:prstGeom>
            <a:solidFill>
              <a:srgbClr val="1CABE2">
                <a:alpha val="85098"/>
              </a:srgbClr>
            </a:solidFill>
          </p:spPr>
          <p:txBody>
            <a:bodyPr/>
            <a:lstStyle/>
            <a:p>
              <a:endParaRPr/>
            </a:p>
          </p:txBody>
        </p:sp>
        <p:sp>
          <p:nvSpPr>
            <p:cNvPr id="35" name="rc35"/>
            <p:cNvSpPr/>
            <p:nvPr/>
          </p:nvSpPr>
          <p:spPr>
            <a:xfrm>
              <a:off x="3961705" y="3500773"/>
              <a:ext cx="239888" cy="615223"/>
            </a:xfrm>
            <a:prstGeom prst="rect">
              <a:avLst/>
            </a:prstGeom>
            <a:solidFill>
              <a:srgbClr val="1CABE2">
                <a:alpha val="85098"/>
              </a:srgbClr>
            </a:solidFill>
          </p:spPr>
          <p:txBody>
            <a:bodyPr/>
            <a:lstStyle/>
            <a:p>
              <a:endParaRPr/>
            </a:p>
          </p:txBody>
        </p:sp>
        <p:sp>
          <p:nvSpPr>
            <p:cNvPr id="36" name="rc36"/>
            <p:cNvSpPr/>
            <p:nvPr/>
          </p:nvSpPr>
          <p:spPr>
            <a:xfrm>
              <a:off x="4228248" y="3797933"/>
              <a:ext cx="239888" cy="318064"/>
            </a:xfrm>
            <a:prstGeom prst="rect">
              <a:avLst/>
            </a:prstGeom>
            <a:solidFill>
              <a:srgbClr val="1CABE2">
                <a:alpha val="85098"/>
              </a:srgbClr>
            </a:solidFill>
          </p:spPr>
          <p:txBody>
            <a:bodyPr/>
            <a:lstStyle/>
            <a:p>
              <a:endParaRPr/>
            </a:p>
          </p:txBody>
        </p:sp>
        <p:sp>
          <p:nvSpPr>
            <p:cNvPr id="37" name="rc37"/>
            <p:cNvSpPr/>
            <p:nvPr/>
          </p:nvSpPr>
          <p:spPr>
            <a:xfrm>
              <a:off x="4494791" y="3934219"/>
              <a:ext cx="239888" cy="181777"/>
            </a:xfrm>
            <a:prstGeom prst="rect">
              <a:avLst/>
            </a:prstGeom>
            <a:solidFill>
              <a:srgbClr val="1CABE2">
                <a:alpha val="85098"/>
              </a:srgbClr>
            </a:solidFill>
          </p:spPr>
          <p:txBody>
            <a:bodyPr/>
            <a:lstStyle/>
            <a:p>
              <a:endParaRPr/>
            </a:p>
          </p:txBody>
        </p:sp>
        <p:sp>
          <p:nvSpPr>
            <p:cNvPr id="38" name="rc38"/>
            <p:cNvSpPr/>
            <p:nvPr/>
          </p:nvSpPr>
          <p:spPr>
            <a:xfrm>
              <a:off x="4761334" y="3929409"/>
              <a:ext cx="239888" cy="186587"/>
            </a:xfrm>
            <a:prstGeom prst="rect">
              <a:avLst/>
            </a:prstGeom>
            <a:solidFill>
              <a:srgbClr val="1CABE2">
                <a:alpha val="85098"/>
              </a:srgbClr>
            </a:solidFill>
          </p:spPr>
          <p:txBody>
            <a:bodyPr/>
            <a:lstStyle/>
            <a:p>
              <a:endParaRPr/>
            </a:p>
          </p:txBody>
        </p:sp>
        <p:sp>
          <p:nvSpPr>
            <p:cNvPr id="39" name="rc39"/>
            <p:cNvSpPr/>
            <p:nvPr/>
          </p:nvSpPr>
          <p:spPr>
            <a:xfrm>
              <a:off x="5027877" y="3925459"/>
              <a:ext cx="239888" cy="190537"/>
            </a:xfrm>
            <a:prstGeom prst="rect">
              <a:avLst/>
            </a:prstGeom>
            <a:solidFill>
              <a:srgbClr val="1CABE2">
                <a:alpha val="85098"/>
              </a:srgbClr>
            </a:solidFill>
          </p:spPr>
          <p:txBody>
            <a:bodyPr/>
            <a:lstStyle/>
            <a:p>
              <a:endParaRPr/>
            </a:p>
          </p:txBody>
        </p:sp>
        <p:sp>
          <p:nvSpPr>
            <p:cNvPr id="40" name="rc40"/>
            <p:cNvSpPr/>
            <p:nvPr/>
          </p:nvSpPr>
          <p:spPr>
            <a:xfrm>
              <a:off x="5294420" y="3609733"/>
              <a:ext cx="239888" cy="506264"/>
            </a:xfrm>
            <a:prstGeom prst="rect">
              <a:avLst/>
            </a:prstGeom>
            <a:solidFill>
              <a:srgbClr val="1CABE2">
                <a:alpha val="85098"/>
              </a:srgbClr>
            </a:solidFill>
          </p:spPr>
          <p:txBody>
            <a:bodyPr/>
            <a:lstStyle/>
            <a:p>
              <a:endParaRPr/>
            </a:p>
          </p:txBody>
        </p:sp>
        <p:sp>
          <p:nvSpPr>
            <p:cNvPr id="41" name="rc41"/>
            <p:cNvSpPr/>
            <p:nvPr/>
          </p:nvSpPr>
          <p:spPr>
            <a:xfrm>
              <a:off x="5560963" y="3599119"/>
              <a:ext cx="239888" cy="516878"/>
            </a:xfrm>
            <a:prstGeom prst="rect">
              <a:avLst/>
            </a:prstGeom>
            <a:solidFill>
              <a:srgbClr val="1CABE2">
                <a:alpha val="85098"/>
              </a:srgbClr>
            </a:solidFill>
          </p:spPr>
          <p:txBody>
            <a:bodyPr/>
            <a:lstStyle/>
            <a:p>
              <a:endParaRPr/>
            </a:p>
          </p:txBody>
        </p:sp>
        <p:sp>
          <p:nvSpPr>
            <p:cNvPr id="42" name="rc42"/>
            <p:cNvSpPr/>
            <p:nvPr/>
          </p:nvSpPr>
          <p:spPr>
            <a:xfrm>
              <a:off x="5827506" y="3547474"/>
              <a:ext cx="239888" cy="568523"/>
            </a:xfrm>
            <a:prstGeom prst="rect">
              <a:avLst/>
            </a:prstGeom>
            <a:solidFill>
              <a:srgbClr val="1CABE2">
                <a:alpha val="85098"/>
              </a:srgbClr>
            </a:solidFill>
          </p:spPr>
          <p:txBody>
            <a:bodyPr/>
            <a:lstStyle/>
            <a:p>
              <a:endParaRPr/>
            </a:p>
          </p:txBody>
        </p:sp>
        <p:sp>
          <p:nvSpPr>
            <p:cNvPr id="43" name="rc43"/>
            <p:cNvSpPr/>
            <p:nvPr/>
          </p:nvSpPr>
          <p:spPr>
            <a:xfrm>
              <a:off x="6094049" y="3536565"/>
              <a:ext cx="239888" cy="579432"/>
            </a:xfrm>
            <a:prstGeom prst="rect">
              <a:avLst/>
            </a:prstGeom>
            <a:solidFill>
              <a:srgbClr val="1CABE2">
                <a:alpha val="85098"/>
              </a:srgbClr>
            </a:solidFill>
          </p:spPr>
          <p:txBody>
            <a:bodyPr/>
            <a:lstStyle/>
            <a:p>
              <a:endParaRPr/>
            </a:p>
          </p:txBody>
        </p:sp>
        <p:sp>
          <p:nvSpPr>
            <p:cNvPr id="44" name="rc44"/>
            <p:cNvSpPr/>
            <p:nvPr/>
          </p:nvSpPr>
          <p:spPr>
            <a:xfrm>
              <a:off x="6360593" y="3609813"/>
              <a:ext cx="239888" cy="506183"/>
            </a:xfrm>
            <a:prstGeom prst="rect">
              <a:avLst/>
            </a:prstGeom>
            <a:solidFill>
              <a:srgbClr val="1CABE2">
                <a:alpha val="85098"/>
              </a:srgbClr>
            </a:solidFill>
          </p:spPr>
          <p:txBody>
            <a:bodyPr/>
            <a:lstStyle/>
            <a:p>
              <a:endParaRPr/>
            </a:p>
          </p:txBody>
        </p:sp>
        <p:sp>
          <p:nvSpPr>
            <p:cNvPr id="45" name="rc45"/>
            <p:cNvSpPr/>
            <p:nvPr/>
          </p:nvSpPr>
          <p:spPr>
            <a:xfrm>
              <a:off x="6627136" y="3772836"/>
              <a:ext cx="239888" cy="343161"/>
            </a:xfrm>
            <a:prstGeom prst="rect">
              <a:avLst/>
            </a:prstGeom>
            <a:solidFill>
              <a:srgbClr val="1CABE2">
                <a:alpha val="85098"/>
              </a:srgbClr>
            </a:solidFill>
          </p:spPr>
          <p:txBody>
            <a:bodyPr/>
            <a:lstStyle/>
            <a:p>
              <a:endParaRPr/>
            </a:p>
          </p:txBody>
        </p:sp>
        <p:sp>
          <p:nvSpPr>
            <p:cNvPr id="46" name="rc46"/>
            <p:cNvSpPr/>
            <p:nvPr/>
          </p:nvSpPr>
          <p:spPr>
            <a:xfrm>
              <a:off x="6893679" y="3547904"/>
              <a:ext cx="239888" cy="568093"/>
            </a:xfrm>
            <a:prstGeom prst="rect">
              <a:avLst/>
            </a:prstGeom>
            <a:solidFill>
              <a:srgbClr val="1CABE2">
                <a:alpha val="85098"/>
              </a:srgbClr>
            </a:solidFill>
          </p:spPr>
          <p:txBody>
            <a:bodyPr/>
            <a:lstStyle/>
            <a:p>
              <a:endParaRPr/>
            </a:p>
          </p:txBody>
        </p:sp>
        <p:sp>
          <p:nvSpPr>
            <p:cNvPr id="47" name="rc47"/>
            <p:cNvSpPr/>
            <p:nvPr/>
          </p:nvSpPr>
          <p:spPr>
            <a:xfrm>
              <a:off x="7160222" y="3938411"/>
              <a:ext cx="239888" cy="177586"/>
            </a:xfrm>
            <a:prstGeom prst="rect">
              <a:avLst/>
            </a:prstGeom>
            <a:solidFill>
              <a:srgbClr val="1CABE2">
                <a:alpha val="85098"/>
              </a:srgbClr>
            </a:solidFill>
          </p:spPr>
          <p:txBody>
            <a:bodyPr/>
            <a:lstStyle/>
            <a:p>
              <a:endParaRPr/>
            </a:p>
          </p:txBody>
        </p:sp>
        <p:sp>
          <p:nvSpPr>
            <p:cNvPr id="48" name="rc48"/>
            <p:cNvSpPr/>
            <p:nvPr/>
          </p:nvSpPr>
          <p:spPr>
            <a:xfrm>
              <a:off x="7426765" y="3935133"/>
              <a:ext cx="239888" cy="180864"/>
            </a:xfrm>
            <a:prstGeom prst="rect">
              <a:avLst/>
            </a:prstGeom>
            <a:solidFill>
              <a:srgbClr val="1CABE2">
                <a:alpha val="85098"/>
              </a:srgbClr>
            </a:solidFill>
          </p:spPr>
          <p:txBody>
            <a:bodyPr/>
            <a:lstStyle/>
            <a:p>
              <a:endParaRPr/>
            </a:p>
          </p:txBody>
        </p:sp>
        <p:sp>
          <p:nvSpPr>
            <p:cNvPr id="49" name="rc49"/>
            <p:cNvSpPr/>
            <p:nvPr/>
          </p:nvSpPr>
          <p:spPr>
            <a:xfrm>
              <a:off x="7693308" y="3885772"/>
              <a:ext cx="239888" cy="230225"/>
            </a:xfrm>
            <a:prstGeom prst="rect">
              <a:avLst/>
            </a:prstGeom>
            <a:solidFill>
              <a:srgbClr val="1CABE2">
                <a:alpha val="85098"/>
              </a:srgbClr>
            </a:solidFill>
          </p:spPr>
          <p:txBody>
            <a:bodyPr/>
            <a:lstStyle/>
            <a:p>
              <a:endParaRPr/>
            </a:p>
          </p:txBody>
        </p:sp>
        <p:sp>
          <p:nvSpPr>
            <p:cNvPr id="50" name="rc50"/>
            <p:cNvSpPr/>
            <p:nvPr/>
          </p:nvSpPr>
          <p:spPr>
            <a:xfrm>
              <a:off x="7959851" y="3881661"/>
              <a:ext cx="239888" cy="234336"/>
            </a:xfrm>
            <a:prstGeom prst="rect">
              <a:avLst/>
            </a:prstGeom>
            <a:solidFill>
              <a:srgbClr val="1CABE2">
                <a:alpha val="85098"/>
              </a:srgbClr>
            </a:solidFill>
          </p:spPr>
          <p:txBody>
            <a:bodyPr/>
            <a:lstStyle/>
            <a:p>
              <a:endParaRPr/>
            </a:p>
          </p:txBody>
        </p:sp>
        <p:sp>
          <p:nvSpPr>
            <p:cNvPr id="51" name="rc51"/>
            <p:cNvSpPr/>
            <p:nvPr/>
          </p:nvSpPr>
          <p:spPr>
            <a:xfrm>
              <a:off x="1296273" y="2879289"/>
              <a:ext cx="239888" cy="555249"/>
            </a:xfrm>
            <a:prstGeom prst="rect">
              <a:avLst/>
            </a:prstGeom>
            <a:solidFill>
              <a:srgbClr val="B3B3B3">
                <a:alpha val="85098"/>
              </a:srgbClr>
            </a:solidFill>
          </p:spPr>
          <p:txBody>
            <a:bodyPr/>
            <a:lstStyle/>
            <a:p>
              <a:endParaRPr/>
            </a:p>
          </p:txBody>
        </p:sp>
        <p:sp>
          <p:nvSpPr>
            <p:cNvPr id="52" name="rc52"/>
            <p:cNvSpPr/>
            <p:nvPr/>
          </p:nvSpPr>
          <p:spPr>
            <a:xfrm>
              <a:off x="1562816" y="3467105"/>
              <a:ext cx="239888" cy="25929"/>
            </a:xfrm>
            <a:prstGeom prst="rect">
              <a:avLst/>
            </a:prstGeom>
            <a:solidFill>
              <a:srgbClr val="B3B3B3">
                <a:alpha val="85098"/>
              </a:srgbClr>
            </a:solidFill>
          </p:spPr>
          <p:txBody>
            <a:bodyPr/>
            <a:lstStyle/>
            <a:p>
              <a:endParaRPr/>
            </a:p>
          </p:txBody>
        </p:sp>
        <p:sp>
          <p:nvSpPr>
            <p:cNvPr id="53" name="rc53"/>
            <p:cNvSpPr/>
            <p:nvPr/>
          </p:nvSpPr>
          <p:spPr>
            <a:xfrm>
              <a:off x="1829360" y="3824588"/>
              <a:ext cx="239888" cy="185432"/>
            </a:xfrm>
            <a:prstGeom prst="rect">
              <a:avLst/>
            </a:prstGeom>
            <a:solidFill>
              <a:srgbClr val="B3B3B3">
                <a:alpha val="85098"/>
              </a:srgbClr>
            </a:solidFill>
          </p:spPr>
          <p:txBody>
            <a:bodyPr/>
            <a:lstStyle/>
            <a:p>
              <a:endParaRPr/>
            </a:p>
          </p:txBody>
        </p:sp>
        <p:sp>
          <p:nvSpPr>
            <p:cNvPr id="54" name="rc54"/>
            <p:cNvSpPr/>
            <p:nvPr/>
          </p:nvSpPr>
          <p:spPr>
            <a:xfrm>
              <a:off x="2095903" y="3463289"/>
              <a:ext cx="239888" cy="407945"/>
            </a:xfrm>
            <a:prstGeom prst="rect">
              <a:avLst/>
            </a:prstGeom>
            <a:solidFill>
              <a:srgbClr val="B3B3B3">
                <a:alpha val="85098"/>
              </a:srgbClr>
            </a:solidFill>
          </p:spPr>
          <p:txBody>
            <a:bodyPr/>
            <a:lstStyle/>
            <a:p>
              <a:endParaRPr/>
            </a:p>
          </p:txBody>
        </p:sp>
        <p:sp>
          <p:nvSpPr>
            <p:cNvPr id="55" name="rc55"/>
            <p:cNvSpPr/>
            <p:nvPr/>
          </p:nvSpPr>
          <p:spPr>
            <a:xfrm>
              <a:off x="2362446" y="3271139"/>
              <a:ext cx="239888" cy="366108"/>
            </a:xfrm>
            <a:prstGeom prst="rect">
              <a:avLst/>
            </a:prstGeom>
            <a:solidFill>
              <a:srgbClr val="B3B3B3">
                <a:alpha val="85098"/>
              </a:srgbClr>
            </a:solidFill>
          </p:spPr>
          <p:txBody>
            <a:bodyPr/>
            <a:lstStyle/>
            <a:p>
              <a:endParaRPr/>
            </a:p>
          </p:txBody>
        </p:sp>
        <p:sp>
          <p:nvSpPr>
            <p:cNvPr id="56" name="rc56"/>
            <p:cNvSpPr/>
            <p:nvPr/>
          </p:nvSpPr>
          <p:spPr>
            <a:xfrm>
              <a:off x="2628989" y="3274122"/>
              <a:ext cx="239888" cy="406414"/>
            </a:xfrm>
            <a:prstGeom prst="rect">
              <a:avLst/>
            </a:prstGeom>
            <a:solidFill>
              <a:srgbClr val="B3B3B3">
                <a:alpha val="85098"/>
              </a:srgbClr>
            </a:solidFill>
          </p:spPr>
          <p:txBody>
            <a:bodyPr/>
            <a:lstStyle/>
            <a:p>
              <a:endParaRPr/>
            </a:p>
          </p:txBody>
        </p:sp>
        <p:sp>
          <p:nvSpPr>
            <p:cNvPr id="57" name="rc57"/>
            <p:cNvSpPr/>
            <p:nvPr/>
          </p:nvSpPr>
          <p:spPr>
            <a:xfrm>
              <a:off x="2895532" y="3153608"/>
              <a:ext cx="239888" cy="511262"/>
            </a:xfrm>
            <a:prstGeom prst="rect">
              <a:avLst/>
            </a:prstGeom>
            <a:solidFill>
              <a:srgbClr val="B3B3B3">
                <a:alpha val="85098"/>
              </a:srgbClr>
            </a:solidFill>
          </p:spPr>
          <p:txBody>
            <a:bodyPr/>
            <a:lstStyle/>
            <a:p>
              <a:endParaRPr/>
            </a:p>
          </p:txBody>
        </p:sp>
        <p:sp>
          <p:nvSpPr>
            <p:cNvPr id="58" name="rc58"/>
            <p:cNvSpPr/>
            <p:nvPr/>
          </p:nvSpPr>
          <p:spPr>
            <a:xfrm>
              <a:off x="3162075" y="3337482"/>
              <a:ext cx="239888" cy="529399"/>
            </a:xfrm>
            <a:prstGeom prst="rect">
              <a:avLst/>
            </a:prstGeom>
            <a:solidFill>
              <a:srgbClr val="B3B3B3">
                <a:alpha val="85098"/>
              </a:srgbClr>
            </a:solidFill>
          </p:spPr>
          <p:txBody>
            <a:bodyPr/>
            <a:lstStyle/>
            <a:p>
              <a:endParaRPr/>
            </a:p>
          </p:txBody>
        </p:sp>
        <p:sp>
          <p:nvSpPr>
            <p:cNvPr id="59" name="rc59"/>
            <p:cNvSpPr/>
            <p:nvPr/>
          </p:nvSpPr>
          <p:spPr>
            <a:xfrm>
              <a:off x="3428618" y="3280840"/>
              <a:ext cx="239888" cy="449702"/>
            </a:xfrm>
            <a:prstGeom prst="rect">
              <a:avLst/>
            </a:prstGeom>
            <a:solidFill>
              <a:srgbClr val="B3B3B3">
                <a:alpha val="85098"/>
              </a:srgbClr>
            </a:solidFill>
          </p:spPr>
          <p:txBody>
            <a:bodyPr/>
            <a:lstStyle/>
            <a:p>
              <a:endParaRPr/>
            </a:p>
          </p:txBody>
        </p:sp>
        <p:sp>
          <p:nvSpPr>
            <p:cNvPr id="60" name="rc60"/>
            <p:cNvSpPr/>
            <p:nvPr/>
          </p:nvSpPr>
          <p:spPr>
            <a:xfrm>
              <a:off x="3695161" y="2923491"/>
              <a:ext cx="239888" cy="496859"/>
            </a:xfrm>
            <a:prstGeom prst="rect">
              <a:avLst/>
            </a:prstGeom>
            <a:solidFill>
              <a:srgbClr val="B3B3B3">
                <a:alpha val="85098"/>
              </a:srgbClr>
            </a:solidFill>
          </p:spPr>
          <p:txBody>
            <a:bodyPr/>
            <a:lstStyle/>
            <a:p>
              <a:endParaRPr/>
            </a:p>
          </p:txBody>
        </p:sp>
        <p:sp>
          <p:nvSpPr>
            <p:cNvPr id="61" name="rc61"/>
            <p:cNvSpPr/>
            <p:nvPr/>
          </p:nvSpPr>
          <p:spPr>
            <a:xfrm>
              <a:off x="3961705" y="2885550"/>
              <a:ext cx="239888" cy="615223"/>
            </a:xfrm>
            <a:prstGeom prst="rect">
              <a:avLst/>
            </a:prstGeom>
            <a:solidFill>
              <a:srgbClr val="B3B3B3">
                <a:alpha val="85098"/>
              </a:srgbClr>
            </a:solidFill>
          </p:spPr>
          <p:txBody>
            <a:bodyPr/>
            <a:lstStyle/>
            <a:p>
              <a:endParaRPr/>
            </a:p>
          </p:txBody>
        </p:sp>
        <p:sp>
          <p:nvSpPr>
            <p:cNvPr id="62" name="rc62"/>
            <p:cNvSpPr/>
            <p:nvPr/>
          </p:nvSpPr>
          <p:spPr>
            <a:xfrm>
              <a:off x="4228248" y="3232473"/>
              <a:ext cx="239888" cy="565459"/>
            </a:xfrm>
            <a:prstGeom prst="rect">
              <a:avLst/>
            </a:prstGeom>
            <a:solidFill>
              <a:srgbClr val="B3B3B3">
                <a:alpha val="85098"/>
              </a:srgbClr>
            </a:solidFill>
          </p:spPr>
          <p:txBody>
            <a:bodyPr/>
            <a:lstStyle/>
            <a:p>
              <a:endParaRPr/>
            </a:p>
          </p:txBody>
        </p:sp>
        <p:sp>
          <p:nvSpPr>
            <p:cNvPr id="63" name="rc63"/>
            <p:cNvSpPr/>
            <p:nvPr/>
          </p:nvSpPr>
          <p:spPr>
            <a:xfrm>
              <a:off x="4494791" y="3388885"/>
              <a:ext cx="239888" cy="545333"/>
            </a:xfrm>
            <a:prstGeom prst="rect">
              <a:avLst/>
            </a:prstGeom>
            <a:solidFill>
              <a:srgbClr val="B3B3B3">
                <a:alpha val="85098"/>
              </a:srgbClr>
            </a:solidFill>
          </p:spPr>
          <p:txBody>
            <a:bodyPr/>
            <a:lstStyle/>
            <a:p>
              <a:endParaRPr/>
            </a:p>
          </p:txBody>
        </p:sp>
        <p:sp>
          <p:nvSpPr>
            <p:cNvPr id="64" name="rc64"/>
            <p:cNvSpPr/>
            <p:nvPr/>
          </p:nvSpPr>
          <p:spPr>
            <a:xfrm>
              <a:off x="4761334" y="3369592"/>
              <a:ext cx="239888" cy="559817"/>
            </a:xfrm>
            <a:prstGeom prst="rect">
              <a:avLst/>
            </a:prstGeom>
            <a:solidFill>
              <a:srgbClr val="B3B3B3">
                <a:alpha val="85098"/>
              </a:srgbClr>
            </a:solidFill>
          </p:spPr>
          <p:txBody>
            <a:bodyPr/>
            <a:lstStyle/>
            <a:p>
              <a:endParaRPr/>
            </a:p>
          </p:txBody>
        </p:sp>
        <p:sp>
          <p:nvSpPr>
            <p:cNvPr id="65" name="rc65"/>
            <p:cNvSpPr/>
            <p:nvPr/>
          </p:nvSpPr>
          <p:spPr>
            <a:xfrm>
              <a:off x="5027877" y="3391895"/>
              <a:ext cx="239888" cy="533564"/>
            </a:xfrm>
            <a:prstGeom prst="rect">
              <a:avLst/>
            </a:prstGeom>
            <a:solidFill>
              <a:srgbClr val="B3B3B3">
                <a:alpha val="85098"/>
              </a:srgbClr>
            </a:solidFill>
          </p:spPr>
          <p:txBody>
            <a:bodyPr/>
            <a:lstStyle/>
            <a:p>
              <a:endParaRPr/>
            </a:p>
          </p:txBody>
        </p:sp>
        <p:sp>
          <p:nvSpPr>
            <p:cNvPr id="66" name="rc66"/>
            <p:cNvSpPr/>
            <p:nvPr/>
          </p:nvSpPr>
          <p:spPr>
            <a:xfrm>
              <a:off x="5294420" y="3064506"/>
              <a:ext cx="239888" cy="545226"/>
            </a:xfrm>
            <a:prstGeom prst="rect">
              <a:avLst/>
            </a:prstGeom>
            <a:solidFill>
              <a:srgbClr val="B3B3B3">
                <a:alpha val="85098"/>
              </a:srgbClr>
            </a:solidFill>
          </p:spPr>
          <p:txBody>
            <a:bodyPr/>
            <a:lstStyle/>
            <a:p>
              <a:endParaRPr/>
            </a:p>
          </p:txBody>
        </p:sp>
        <p:sp>
          <p:nvSpPr>
            <p:cNvPr id="67" name="rc67"/>
            <p:cNvSpPr/>
            <p:nvPr/>
          </p:nvSpPr>
          <p:spPr>
            <a:xfrm>
              <a:off x="5560963" y="3082214"/>
              <a:ext cx="239888" cy="516905"/>
            </a:xfrm>
            <a:prstGeom prst="rect">
              <a:avLst/>
            </a:prstGeom>
            <a:solidFill>
              <a:srgbClr val="B3B3B3">
                <a:alpha val="85098"/>
              </a:srgbClr>
            </a:solidFill>
          </p:spPr>
          <p:txBody>
            <a:bodyPr/>
            <a:lstStyle/>
            <a:p>
              <a:endParaRPr/>
            </a:p>
          </p:txBody>
        </p:sp>
        <p:sp>
          <p:nvSpPr>
            <p:cNvPr id="68" name="rc68"/>
            <p:cNvSpPr/>
            <p:nvPr/>
          </p:nvSpPr>
          <p:spPr>
            <a:xfrm>
              <a:off x="5827506" y="3141409"/>
              <a:ext cx="239888" cy="406064"/>
            </a:xfrm>
            <a:prstGeom prst="rect">
              <a:avLst/>
            </a:prstGeom>
            <a:solidFill>
              <a:srgbClr val="B3B3B3">
                <a:alpha val="85098"/>
              </a:srgbClr>
            </a:solidFill>
          </p:spPr>
          <p:txBody>
            <a:bodyPr/>
            <a:lstStyle/>
            <a:p>
              <a:endParaRPr/>
            </a:p>
          </p:txBody>
        </p:sp>
        <p:sp>
          <p:nvSpPr>
            <p:cNvPr id="69" name="rc69"/>
            <p:cNvSpPr/>
            <p:nvPr/>
          </p:nvSpPr>
          <p:spPr>
            <a:xfrm>
              <a:off x="6094049" y="3164088"/>
              <a:ext cx="239888" cy="372476"/>
            </a:xfrm>
            <a:prstGeom prst="rect">
              <a:avLst/>
            </a:prstGeom>
            <a:solidFill>
              <a:srgbClr val="B3B3B3">
                <a:alpha val="85098"/>
              </a:srgbClr>
            </a:solidFill>
          </p:spPr>
          <p:txBody>
            <a:bodyPr/>
            <a:lstStyle/>
            <a:p>
              <a:endParaRPr/>
            </a:p>
          </p:txBody>
        </p:sp>
        <p:sp>
          <p:nvSpPr>
            <p:cNvPr id="70" name="rc70"/>
            <p:cNvSpPr/>
            <p:nvPr/>
          </p:nvSpPr>
          <p:spPr>
            <a:xfrm>
              <a:off x="6360593" y="3272348"/>
              <a:ext cx="239888" cy="337464"/>
            </a:xfrm>
            <a:prstGeom prst="rect">
              <a:avLst/>
            </a:prstGeom>
            <a:solidFill>
              <a:srgbClr val="B3B3B3">
                <a:alpha val="85098"/>
              </a:srgbClr>
            </a:solidFill>
          </p:spPr>
          <p:txBody>
            <a:bodyPr/>
            <a:lstStyle/>
            <a:p>
              <a:endParaRPr/>
            </a:p>
          </p:txBody>
        </p:sp>
        <p:sp>
          <p:nvSpPr>
            <p:cNvPr id="71" name="rc71"/>
            <p:cNvSpPr/>
            <p:nvPr/>
          </p:nvSpPr>
          <p:spPr>
            <a:xfrm>
              <a:off x="6627136" y="3300992"/>
              <a:ext cx="239888" cy="471843"/>
            </a:xfrm>
            <a:prstGeom prst="rect">
              <a:avLst/>
            </a:prstGeom>
            <a:solidFill>
              <a:srgbClr val="B3B3B3">
                <a:alpha val="85098"/>
              </a:srgbClr>
            </a:solidFill>
          </p:spPr>
          <p:txBody>
            <a:bodyPr/>
            <a:lstStyle/>
            <a:p>
              <a:endParaRPr/>
            </a:p>
          </p:txBody>
        </p:sp>
        <p:sp>
          <p:nvSpPr>
            <p:cNvPr id="72" name="rc72"/>
            <p:cNvSpPr/>
            <p:nvPr/>
          </p:nvSpPr>
          <p:spPr>
            <a:xfrm>
              <a:off x="6893679" y="3110911"/>
              <a:ext cx="239888" cy="436992"/>
            </a:xfrm>
            <a:prstGeom prst="rect">
              <a:avLst/>
            </a:prstGeom>
            <a:solidFill>
              <a:srgbClr val="B3B3B3">
                <a:alpha val="85098"/>
              </a:srgbClr>
            </a:solidFill>
          </p:spPr>
          <p:txBody>
            <a:bodyPr/>
            <a:lstStyle/>
            <a:p>
              <a:endParaRPr/>
            </a:p>
          </p:txBody>
        </p:sp>
        <p:sp>
          <p:nvSpPr>
            <p:cNvPr id="73" name="rc73"/>
            <p:cNvSpPr/>
            <p:nvPr/>
          </p:nvSpPr>
          <p:spPr>
            <a:xfrm>
              <a:off x="7160222" y="3450042"/>
              <a:ext cx="239888" cy="488368"/>
            </a:xfrm>
            <a:prstGeom prst="rect">
              <a:avLst/>
            </a:prstGeom>
            <a:solidFill>
              <a:srgbClr val="B3B3B3">
                <a:alpha val="85098"/>
              </a:srgbClr>
            </a:solidFill>
          </p:spPr>
          <p:txBody>
            <a:bodyPr/>
            <a:lstStyle/>
            <a:p>
              <a:endParaRPr/>
            </a:p>
          </p:txBody>
        </p:sp>
        <p:sp>
          <p:nvSpPr>
            <p:cNvPr id="74" name="rc74"/>
            <p:cNvSpPr/>
            <p:nvPr/>
          </p:nvSpPr>
          <p:spPr>
            <a:xfrm>
              <a:off x="7426765" y="3663876"/>
              <a:ext cx="239888" cy="271256"/>
            </a:xfrm>
            <a:prstGeom prst="rect">
              <a:avLst/>
            </a:prstGeom>
            <a:solidFill>
              <a:srgbClr val="B3B3B3">
                <a:alpha val="85098"/>
              </a:srgbClr>
            </a:solidFill>
          </p:spPr>
          <p:txBody>
            <a:bodyPr/>
            <a:lstStyle/>
            <a:p>
              <a:endParaRPr/>
            </a:p>
          </p:txBody>
        </p:sp>
        <p:sp>
          <p:nvSpPr>
            <p:cNvPr id="75" name="rc75"/>
            <p:cNvSpPr/>
            <p:nvPr/>
          </p:nvSpPr>
          <p:spPr>
            <a:xfrm>
              <a:off x="7693308" y="3471350"/>
              <a:ext cx="239888" cy="414421"/>
            </a:xfrm>
            <a:prstGeom prst="rect">
              <a:avLst/>
            </a:prstGeom>
            <a:solidFill>
              <a:srgbClr val="B3B3B3">
                <a:alpha val="85098"/>
              </a:srgbClr>
            </a:solidFill>
          </p:spPr>
          <p:txBody>
            <a:bodyPr/>
            <a:lstStyle/>
            <a:p>
              <a:endParaRPr/>
            </a:p>
          </p:txBody>
        </p:sp>
        <p:sp>
          <p:nvSpPr>
            <p:cNvPr id="76" name="rc76"/>
            <p:cNvSpPr/>
            <p:nvPr/>
          </p:nvSpPr>
          <p:spPr>
            <a:xfrm>
              <a:off x="7959851" y="3459823"/>
              <a:ext cx="239888" cy="421837"/>
            </a:xfrm>
            <a:prstGeom prst="rect">
              <a:avLst/>
            </a:prstGeom>
            <a:solidFill>
              <a:srgbClr val="B3B3B3">
                <a:alpha val="85098"/>
              </a:srgbClr>
            </a:solidFill>
          </p:spPr>
          <p:txBody>
            <a:bodyPr/>
            <a:lstStyle/>
            <a:p>
              <a:endParaRPr/>
            </a:p>
          </p:txBody>
        </p:sp>
        <p:sp>
          <p:nvSpPr>
            <p:cNvPr id="77" name="pl77"/>
            <p:cNvSpPr/>
            <p:nvPr/>
          </p:nvSpPr>
          <p:spPr>
            <a:xfrm>
              <a:off x="1416218" y="2137264"/>
              <a:ext cx="6663577" cy="474071"/>
            </a:xfrm>
            <a:custGeom>
              <a:avLst/>
              <a:gdLst/>
              <a:ahLst/>
              <a:cxnLst/>
              <a:rect l="0" t="0" r="0" b="0"/>
              <a:pathLst>
                <a:path w="6663577" h="474071">
                  <a:moveTo>
                    <a:pt x="0" y="474071"/>
                  </a:moveTo>
                  <a:lnTo>
                    <a:pt x="266543" y="412236"/>
                  </a:lnTo>
                  <a:lnTo>
                    <a:pt x="533086" y="0"/>
                  </a:lnTo>
                  <a:lnTo>
                    <a:pt x="799629" y="103059"/>
                  </a:lnTo>
                  <a:lnTo>
                    <a:pt x="1066172" y="267953"/>
                  </a:lnTo>
                  <a:lnTo>
                    <a:pt x="1332715" y="226729"/>
                  </a:lnTo>
                  <a:lnTo>
                    <a:pt x="1599258" y="226729"/>
                  </a:lnTo>
                  <a:lnTo>
                    <a:pt x="1865801" y="82447"/>
                  </a:lnTo>
                  <a:lnTo>
                    <a:pt x="2132344" y="164894"/>
                  </a:lnTo>
                  <a:lnTo>
                    <a:pt x="2398888" y="350400"/>
                  </a:lnTo>
                  <a:lnTo>
                    <a:pt x="2665431" y="288565"/>
                  </a:lnTo>
                  <a:lnTo>
                    <a:pt x="2931974" y="103059"/>
                  </a:lnTo>
                  <a:lnTo>
                    <a:pt x="3198517" y="20611"/>
                  </a:lnTo>
                  <a:lnTo>
                    <a:pt x="3465060" y="20611"/>
                  </a:lnTo>
                  <a:lnTo>
                    <a:pt x="3731603" y="20611"/>
                  </a:lnTo>
                  <a:lnTo>
                    <a:pt x="3998146" y="185506"/>
                  </a:lnTo>
                  <a:lnTo>
                    <a:pt x="4264689" y="185506"/>
                  </a:lnTo>
                  <a:lnTo>
                    <a:pt x="4531233" y="206118"/>
                  </a:lnTo>
                  <a:lnTo>
                    <a:pt x="4797776" y="206118"/>
                  </a:lnTo>
                  <a:lnTo>
                    <a:pt x="5064319" y="164894"/>
                  </a:lnTo>
                  <a:lnTo>
                    <a:pt x="5330862" y="82447"/>
                  </a:lnTo>
                  <a:lnTo>
                    <a:pt x="5597405" y="185506"/>
                  </a:lnTo>
                  <a:lnTo>
                    <a:pt x="5863948" y="0"/>
                  </a:lnTo>
                  <a:lnTo>
                    <a:pt x="6130491" y="0"/>
                  </a:lnTo>
                  <a:lnTo>
                    <a:pt x="6397034" y="20611"/>
                  </a:lnTo>
                  <a:lnTo>
                    <a:pt x="6663577" y="20611"/>
                  </a:lnTo>
                </a:path>
              </a:pathLst>
            </a:custGeom>
            <a:ln w="27101" cap="flat">
              <a:solidFill>
                <a:srgbClr val="0058AB">
                  <a:alpha val="100000"/>
                </a:srgbClr>
              </a:solidFill>
              <a:prstDash val="solid"/>
              <a:round/>
            </a:ln>
          </p:spPr>
          <p:txBody>
            <a:bodyPr/>
            <a:lstStyle/>
            <a:p>
              <a:endParaRPr/>
            </a:p>
          </p:txBody>
        </p:sp>
        <p:sp>
          <p:nvSpPr>
            <p:cNvPr id="78" name="pl78"/>
            <p:cNvSpPr/>
            <p:nvPr/>
          </p:nvSpPr>
          <p:spPr>
            <a:xfrm>
              <a:off x="1416218" y="2260935"/>
              <a:ext cx="6663577" cy="803860"/>
            </a:xfrm>
            <a:custGeom>
              <a:avLst/>
              <a:gdLst/>
              <a:ahLst/>
              <a:cxnLst/>
              <a:rect l="0" t="0" r="0" b="0"/>
              <a:pathLst>
                <a:path w="6663577" h="803860">
                  <a:moveTo>
                    <a:pt x="0" y="803860"/>
                  </a:moveTo>
                  <a:lnTo>
                    <a:pt x="266543" y="309177"/>
                  </a:lnTo>
                  <a:lnTo>
                    <a:pt x="533086" y="20611"/>
                  </a:lnTo>
                  <a:lnTo>
                    <a:pt x="799629" y="288565"/>
                  </a:lnTo>
                  <a:lnTo>
                    <a:pt x="1066172" y="412236"/>
                  </a:lnTo>
                  <a:lnTo>
                    <a:pt x="1332715" y="391624"/>
                  </a:lnTo>
                  <a:lnTo>
                    <a:pt x="1599258" y="453459"/>
                  </a:lnTo>
                  <a:lnTo>
                    <a:pt x="1865801" y="309177"/>
                  </a:lnTo>
                  <a:lnTo>
                    <a:pt x="2132344" y="329788"/>
                  </a:lnTo>
                  <a:lnTo>
                    <a:pt x="2398888" y="535906"/>
                  </a:lnTo>
                  <a:lnTo>
                    <a:pt x="2665431" y="535906"/>
                  </a:lnTo>
                  <a:lnTo>
                    <a:pt x="2931974" y="309177"/>
                  </a:lnTo>
                  <a:lnTo>
                    <a:pt x="3198517" y="206118"/>
                  </a:lnTo>
                  <a:lnTo>
                    <a:pt x="3465060" y="206118"/>
                  </a:lnTo>
                  <a:lnTo>
                    <a:pt x="3731603" y="185506"/>
                  </a:lnTo>
                  <a:lnTo>
                    <a:pt x="3998146" y="350400"/>
                  </a:lnTo>
                  <a:lnTo>
                    <a:pt x="4264689" y="329788"/>
                  </a:lnTo>
                  <a:lnTo>
                    <a:pt x="4531233" y="288565"/>
                  </a:lnTo>
                  <a:lnTo>
                    <a:pt x="4797776" y="267953"/>
                  </a:lnTo>
                  <a:lnTo>
                    <a:pt x="5064319" y="206118"/>
                  </a:lnTo>
                  <a:lnTo>
                    <a:pt x="5330862" y="185506"/>
                  </a:lnTo>
                  <a:lnTo>
                    <a:pt x="5597405" y="267953"/>
                  </a:lnTo>
                  <a:lnTo>
                    <a:pt x="5863948" y="103059"/>
                  </a:lnTo>
                  <a:lnTo>
                    <a:pt x="6130491" y="0"/>
                  </a:lnTo>
                  <a:lnTo>
                    <a:pt x="6397034" y="82447"/>
                  </a:lnTo>
                  <a:lnTo>
                    <a:pt x="6663577" y="82447"/>
                  </a:lnTo>
                </a:path>
              </a:pathLst>
            </a:custGeom>
            <a:ln w="27101" cap="flat">
              <a:solidFill>
                <a:srgbClr val="F26A21">
                  <a:alpha val="100000"/>
                </a:srgbClr>
              </a:solidFill>
              <a:prstDash val="solid"/>
              <a:round/>
            </a:ln>
          </p:spPr>
          <p:txBody>
            <a:bodyPr/>
            <a:lstStyle/>
            <a:p>
              <a:endParaRPr/>
            </a:p>
          </p:txBody>
        </p:sp>
        <p:sp>
          <p:nvSpPr>
            <p:cNvPr id="79" name="tx79"/>
            <p:cNvSpPr/>
            <p:nvPr/>
          </p:nvSpPr>
          <p:spPr>
            <a:xfrm>
              <a:off x="1355928" y="245444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73</a:t>
              </a:r>
            </a:p>
          </p:txBody>
        </p:sp>
        <p:sp>
          <p:nvSpPr>
            <p:cNvPr id="80" name="tx80"/>
            <p:cNvSpPr/>
            <p:nvPr/>
          </p:nvSpPr>
          <p:spPr>
            <a:xfrm>
              <a:off x="2688644" y="22071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85</a:t>
              </a:r>
            </a:p>
          </p:txBody>
        </p:sp>
        <p:sp>
          <p:nvSpPr>
            <p:cNvPr id="81" name="tx81"/>
            <p:cNvSpPr/>
            <p:nvPr/>
          </p:nvSpPr>
          <p:spPr>
            <a:xfrm>
              <a:off x="4021359" y="226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82</a:t>
              </a:r>
            </a:p>
          </p:txBody>
        </p:sp>
        <p:sp>
          <p:nvSpPr>
            <p:cNvPr id="82" name="tx82"/>
            <p:cNvSpPr/>
            <p:nvPr/>
          </p:nvSpPr>
          <p:spPr>
            <a:xfrm>
              <a:off x="5354075" y="216593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87</a:t>
              </a:r>
            </a:p>
          </p:txBody>
        </p:sp>
        <p:sp>
          <p:nvSpPr>
            <p:cNvPr id="83" name="tx83"/>
            <p:cNvSpPr/>
            <p:nvPr/>
          </p:nvSpPr>
          <p:spPr>
            <a:xfrm>
              <a:off x="6420247" y="21453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88</a:t>
              </a:r>
            </a:p>
          </p:txBody>
        </p:sp>
        <p:sp>
          <p:nvSpPr>
            <p:cNvPr id="84" name="tx84"/>
            <p:cNvSpPr/>
            <p:nvPr/>
          </p:nvSpPr>
          <p:spPr>
            <a:xfrm>
              <a:off x="6686790" y="206287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92</a:t>
              </a:r>
            </a:p>
          </p:txBody>
        </p:sp>
        <p:sp>
          <p:nvSpPr>
            <p:cNvPr id="85" name="tx85"/>
            <p:cNvSpPr/>
            <p:nvPr/>
          </p:nvSpPr>
          <p:spPr>
            <a:xfrm>
              <a:off x="6953334" y="216593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87</a:t>
              </a:r>
            </a:p>
          </p:txBody>
        </p:sp>
        <p:sp>
          <p:nvSpPr>
            <p:cNvPr id="86" name="tx86"/>
            <p:cNvSpPr/>
            <p:nvPr/>
          </p:nvSpPr>
          <p:spPr>
            <a:xfrm>
              <a:off x="7219877" y="198042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96</a:t>
              </a:r>
            </a:p>
          </p:txBody>
        </p:sp>
        <p:sp>
          <p:nvSpPr>
            <p:cNvPr id="87" name="tx87"/>
            <p:cNvSpPr/>
            <p:nvPr/>
          </p:nvSpPr>
          <p:spPr>
            <a:xfrm>
              <a:off x="7486420" y="198042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96</a:t>
              </a:r>
            </a:p>
          </p:txBody>
        </p:sp>
        <p:sp>
          <p:nvSpPr>
            <p:cNvPr id="88" name="tx88"/>
            <p:cNvSpPr/>
            <p:nvPr/>
          </p:nvSpPr>
          <p:spPr>
            <a:xfrm>
              <a:off x="7752963" y="20010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95</a:t>
              </a:r>
            </a:p>
          </p:txBody>
        </p:sp>
        <p:sp>
          <p:nvSpPr>
            <p:cNvPr id="89" name="tx89"/>
            <p:cNvSpPr/>
            <p:nvPr/>
          </p:nvSpPr>
          <p:spPr>
            <a:xfrm>
              <a:off x="8019506" y="20010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95</a:t>
              </a:r>
            </a:p>
          </p:txBody>
        </p:sp>
        <p:sp>
          <p:nvSpPr>
            <p:cNvPr id="90" name="tx90"/>
            <p:cNvSpPr/>
            <p:nvPr/>
          </p:nvSpPr>
          <p:spPr>
            <a:xfrm>
              <a:off x="1355928" y="311747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51</a:t>
              </a:r>
            </a:p>
          </p:txBody>
        </p:sp>
        <p:sp>
          <p:nvSpPr>
            <p:cNvPr id="91" name="tx91"/>
            <p:cNvSpPr/>
            <p:nvPr/>
          </p:nvSpPr>
          <p:spPr>
            <a:xfrm>
              <a:off x="2688644" y="270656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71</a:t>
              </a:r>
            </a:p>
          </p:txBody>
        </p:sp>
        <p:sp>
          <p:nvSpPr>
            <p:cNvPr id="92" name="tx92"/>
            <p:cNvSpPr/>
            <p:nvPr/>
          </p:nvSpPr>
          <p:spPr>
            <a:xfrm>
              <a:off x="4021359" y="28495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64</a:t>
              </a:r>
            </a:p>
          </p:txBody>
        </p:sp>
        <p:sp>
          <p:nvSpPr>
            <p:cNvPr id="93" name="tx93"/>
            <p:cNvSpPr/>
            <p:nvPr/>
          </p:nvSpPr>
          <p:spPr>
            <a:xfrm>
              <a:off x="5354075" y="266396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73</a:t>
              </a:r>
            </a:p>
          </p:txBody>
        </p:sp>
        <p:sp>
          <p:nvSpPr>
            <p:cNvPr id="94" name="tx94"/>
            <p:cNvSpPr/>
            <p:nvPr/>
          </p:nvSpPr>
          <p:spPr>
            <a:xfrm>
              <a:off x="6420247" y="25197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80</a:t>
              </a:r>
            </a:p>
          </p:txBody>
        </p:sp>
        <p:sp>
          <p:nvSpPr>
            <p:cNvPr id="95" name="tx95"/>
            <p:cNvSpPr/>
            <p:nvPr/>
          </p:nvSpPr>
          <p:spPr>
            <a:xfrm>
              <a:off x="6686790" y="2499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81</a:t>
              </a:r>
            </a:p>
          </p:txBody>
        </p:sp>
        <p:sp>
          <p:nvSpPr>
            <p:cNvPr id="96" name="tx96"/>
            <p:cNvSpPr/>
            <p:nvPr/>
          </p:nvSpPr>
          <p:spPr>
            <a:xfrm>
              <a:off x="6953334" y="2584213"/>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77</a:t>
              </a:r>
            </a:p>
          </p:txBody>
        </p:sp>
        <p:sp>
          <p:nvSpPr>
            <p:cNvPr id="97" name="tx97"/>
            <p:cNvSpPr/>
            <p:nvPr/>
          </p:nvSpPr>
          <p:spPr>
            <a:xfrm>
              <a:off x="7219877" y="24166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85</a:t>
              </a:r>
            </a:p>
          </p:txBody>
        </p:sp>
        <p:sp>
          <p:nvSpPr>
            <p:cNvPr id="98" name="tx98"/>
            <p:cNvSpPr/>
            <p:nvPr/>
          </p:nvSpPr>
          <p:spPr>
            <a:xfrm>
              <a:off x="7486420" y="231361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90</a:t>
              </a:r>
            </a:p>
          </p:txBody>
        </p:sp>
        <p:sp>
          <p:nvSpPr>
            <p:cNvPr id="99" name="tx99"/>
            <p:cNvSpPr/>
            <p:nvPr/>
          </p:nvSpPr>
          <p:spPr>
            <a:xfrm>
              <a:off x="7752963" y="23960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86</a:t>
              </a:r>
            </a:p>
          </p:txBody>
        </p:sp>
        <p:sp>
          <p:nvSpPr>
            <p:cNvPr id="100" name="tx100"/>
            <p:cNvSpPr/>
            <p:nvPr/>
          </p:nvSpPr>
          <p:spPr>
            <a:xfrm>
              <a:off x="8019506" y="23960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86</a:t>
              </a:r>
            </a:p>
          </p:txBody>
        </p:sp>
        <p:sp>
          <p:nvSpPr>
            <p:cNvPr id="101" name="tx101"/>
            <p:cNvSpPr/>
            <p:nvPr/>
          </p:nvSpPr>
          <p:spPr>
            <a:xfrm>
              <a:off x="1310724" y="3734827"/>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25.4</a:t>
              </a:r>
            </a:p>
          </p:txBody>
        </p:sp>
        <p:sp>
          <p:nvSpPr>
            <p:cNvPr id="102" name="tx102"/>
            <p:cNvSpPr/>
            <p:nvPr/>
          </p:nvSpPr>
          <p:spPr>
            <a:xfrm>
              <a:off x="2643440" y="3857826"/>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16.2</a:t>
              </a:r>
            </a:p>
          </p:txBody>
        </p:sp>
        <p:sp>
          <p:nvSpPr>
            <p:cNvPr id="103" name="tx103"/>
            <p:cNvSpPr/>
            <p:nvPr/>
          </p:nvSpPr>
          <p:spPr>
            <a:xfrm>
              <a:off x="3976155" y="3767945"/>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22.9</a:t>
              </a:r>
            </a:p>
          </p:txBody>
        </p:sp>
        <p:sp>
          <p:nvSpPr>
            <p:cNvPr id="104" name="tx104"/>
            <p:cNvSpPr/>
            <p:nvPr/>
          </p:nvSpPr>
          <p:spPr>
            <a:xfrm>
              <a:off x="5308871" y="3822425"/>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18.8</a:t>
              </a:r>
            </a:p>
          </p:txBody>
        </p:sp>
        <p:sp>
          <p:nvSpPr>
            <p:cNvPr id="105" name="tx105"/>
            <p:cNvSpPr/>
            <p:nvPr/>
          </p:nvSpPr>
          <p:spPr>
            <a:xfrm>
              <a:off x="6375043" y="3822465"/>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18.8</a:t>
              </a:r>
            </a:p>
          </p:txBody>
        </p:sp>
        <p:sp>
          <p:nvSpPr>
            <p:cNvPr id="106" name="tx106"/>
            <p:cNvSpPr/>
            <p:nvPr/>
          </p:nvSpPr>
          <p:spPr>
            <a:xfrm>
              <a:off x="6641586" y="3903976"/>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12.8</a:t>
              </a:r>
            </a:p>
          </p:txBody>
        </p:sp>
        <p:sp>
          <p:nvSpPr>
            <p:cNvPr id="107" name="tx107"/>
            <p:cNvSpPr/>
            <p:nvPr/>
          </p:nvSpPr>
          <p:spPr>
            <a:xfrm>
              <a:off x="6908130" y="3792834"/>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21.1</a:t>
              </a:r>
            </a:p>
          </p:txBody>
        </p:sp>
        <p:sp>
          <p:nvSpPr>
            <p:cNvPr id="108" name="tx108"/>
            <p:cNvSpPr/>
            <p:nvPr/>
          </p:nvSpPr>
          <p:spPr>
            <a:xfrm>
              <a:off x="7204817" y="398676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6.6</a:t>
              </a:r>
            </a:p>
          </p:txBody>
        </p:sp>
        <p:sp>
          <p:nvSpPr>
            <p:cNvPr id="109" name="tx109"/>
            <p:cNvSpPr/>
            <p:nvPr/>
          </p:nvSpPr>
          <p:spPr>
            <a:xfrm>
              <a:off x="7471361" y="398512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6.7</a:t>
              </a:r>
            </a:p>
          </p:txBody>
        </p:sp>
        <p:sp>
          <p:nvSpPr>
            <p:cNvPr id="110" name="tx110"/>
            <p:cNvSpPr/>
            <p:nvPr/>
          </p:nvSpPr>
          <p:spPr>
            <a:xfrm>
              <a:off x="7737904" y="396044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8.6</a:t>
              </a:r>
            </a:p>
          </p:txBody>
        </p:sp>
        <p:sp>
          <p:nvSpPr>
            <p:cNvPr id="111" name="tx111"/>
            <p:cNvSpPr/>
            <p:nvPr/>
          </p:nvSpPr>
          <p:spPr>
            <a:xfrm>
              <a:off x="8004447" y="395838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8.7</a:t>
              </a:r>
            </a:p>
          </p:txBody>
        </p:sp>
        <p:sp>
          <p:nvSpPr>
            <p:cNvPr id="112" name="tx112"/>
            <p:cNvSpPr/>
            <p:nvPr/>
          </p:nvSpPr>
          <p:spPr>
            <a:xfrm>
              <a:off x="1310724" y="3116473"/>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20.7</a:t>
              </a:r>
            </a:p>
          </p:txBody>
        </p:sp>
        <p:sp>
          <p:nvSpPr>
            <p:cNvPr id="113" name="tx113"/>
            <p:cNvSpPr/>
            <p:nvPr/>
          </p:nvSpPr>
          <p:spPr>
            <a:xfrm>
              <a:off x="2643440" y="3436889"/>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15.1</a:t>
              </a:r>
            </a:p>
          </p:txBody>
        </p:sp>
        <p:sp>
          <p:nvSpPr>
            <p:cNvPr id="114" name="tx114"/>
            <p:cNvSpPr/>
            <p:nvPr/>
          </p:nvSpPr>
          <p:spPr>
            <a:xfrm>
              <a:off x="3976155" y="3152721"/>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22.9</a:t>
              </a:r>
            </a:p>
          </p:txBody>
        </p:sp>
        <p:sp>
          <p:nvSpPr>
            <p:cNvPr id="115" name="tx115"/>
            <p:cNvSpPr/>
            <p:nvPr/>
          </p:nvSpPr>
          <p:spPr>
            <a:xfrm>
              <a:off x="5308871" y="3296626"/>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20.3</a:t>
              </a:r>
            </a:p>
          </p:txBody>
        </p:sp>
        <p:sp>
          <p:nvSpPr>
            <p:cNvPr id="116" name="tx116"/>
            <p:cNvSpPr/>
            <p:nvPr/>
          </p:nvSpPr>
          <p:spPr>
            <a:xfrm>
              <a:off x="6375043" y="3400641"/>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12.6</a:t>
              </a:r>
            </a:p>
          </p:txBody>
        </p:sp>
        <p:sp>
          <p:nvSpPr>
            <p:cNvPr id="117" name="tx117"/>
            <p:cNvSpPr/>
            <p:nvPr/>
          </p:nvSpPr>
          <p:spPr>
            <a:xfrm>
              <a:off x="6641586" y="3496474"/>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17.6</a:t>
              </a:r>
            </a:p>
          </p:txBody>
        </p:sp>
        <p:sp>
          <p:nvSpPr>
            <p:cNvPr id="118" name="tx118"/>
            <p:cNvSpPr/>
            <p:nvPr/>
          </p:nvSpPr>
          <p:spPr>
            <a:xfrm>
              <a:off x="6908130" y="3288915"/>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16.3</a:t>
              </a:r>
            </a:p>
          </p:txBody>
        </p:sp>
        <p:sp>
          <p:nvSpPr>
            <p:cNvPr id="119" name="tx119"/>
            <p:cNvSpPr/>
            <p:nvPr/>
          </p:nvSpPr>
          <p:spPr>
            <a:xfrm>
              <a:off x="7174673" y="3653786"/>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18.2</a:t>
              </a:r>
            </a:p>
          </p:txBody>
        </p:sp>
        <p:sp>
          <p:nvSpPr>
            <p:cNvPr id="120" name="tx120"/>
            <p:cNvSpPr/>
            <p:nvPr/>
          </p:nvSpPr>
          <p:spPr>
            <a:xfrm>
              <a:off x="7441216" y="3759064"/>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10.1</a:t>
              </a:r>
            </a:p>
          </p:txBody>
        </p:sp>
        <p:sp>
          <p:nvSpPr>
            <p:cNvPr id="121" name="tx121"/>
            <p:cNvSpPr/>
            <p:nvPr/>
          </p:nvSpPr>
          <p:spPr>
            <a:xfrm>
              <a:off x="7707759" y="3638121"/>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15.4</a:t>
              </a:r>
            </a:p>
          </p:txBody>
        </p:sp>
        <p:sp>
          <p:nvSpPr>
            <p:cNvPr id="122" name="tx122"/>
            <p:cNvSpPr/>
            <p:nvPr/>
          </p:nvSpPr>
          <p:spPr>
            <a:xfrm>
              <a:off x="7974302" y="3630302"/>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15.7</a:t>
              </a:r>
            </a:p>
          </p:txBody>
        </p:sp>
        <p:sp>
          <p:nvSpPr>
            <p:cNvPr id="123" name="tx123"/>
            <p:cNvSpPr/>
            <p:nvPr/>
          </p:nvSpPr>
          <p:spPr>
            <a:xfrm>
              <a:off x="1355928" y="27612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46</a:t>
              </a:r>
            </a:p>
          </p:txBody>
        </p:sp>
        <p:sp>
          <p:nvSpPr>
            <p:cNvPr id="124" name="tx124"/>
            <p:cNvSpPr/>
            <p:nvPr/>
          </p:nvSpPr>
          <p:spPr>
            <a:xfrm>
              <a:off x="2643440" y="3156030"/>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31.3</a:t>
              </a:r>
            </a:p>
          </p:txBody>
        </p:sp>
        <p:sp>
          <p:nvSpPr>
            <p:cNvPr id="125" name="tx125"/>
            <p:cNvSpPr/>
            <p:nvPr/>
          </p:nvSpPr>
          <p:spPr>
            <a:xfrm>
              <a:off x="3976155" y="2767511"/>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45.8</a:t>
              </a:r>
            </a:p>
          </p:txBody>
        </p:sp>
        <p:sp>
          <p:nvSpPr>
            <p:cNvPr id="126" name="tx126"/>
            <p:cNvSpPr/>
            <p:nvPr/>
          </p:nvSpPr>
          <p:spPr>
            <a:xfrm>
              <a:off x="5308871" y="2946415"/>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39.1</a:t>
              </a:r>
            </a:p>
          </p:txBody>
        </p:sp>
        <p:sp>
          <p:nvSpPr>
            <p:cNvPr id="127" name="tx127"/>
            <p:cNvSpPr/>
            <p:nvPr/>
          </p:nvSpPr>
          <p:spPr>
            <a:xfrm>
              <a:off x="6375043" y="3154257"/>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31.4</a:t>
              </a:r>
            </a:p>
          </p:txBody>
        </p:sp>
        <p:sp>
          <p:nvSpPr>
            <p:cNvPr id="128" name="tx128"/>
            <p:cNvSpPr/>
            <p:nvPr/>
          </p:nvSpPr>
          <p:spPr>
            <a:xfrm>
              <a:off x="6641586" y="3182901"/>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30.3</a:t>
              </a:r>
            </a:p>
          </p:txBody>
        </p:sp>
        <p:sp>
          <p:nvSpPr>
            <p:cNvPr id="129" name="tx129"/>
            <p:cNvSpPr/>
            <p:nvPr/>
          </p:nvSpPr>
          <p:spPr>
            <a:xfrm>
              <a:off x="6908130" y="2992820"/>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37.4</a:t>
              </a:r>
            </a:p>
          </p:txBody>
        </p:sp>
        <p:sp>
          <p:nvSpPr>
            <p:cNvPr id="130" name="tx130"/>
            <p:cNvSpPr/>
            <p:nvPr/>
          </p:nvSpPr>
          <p:spPr>
            <a:xfrm>
              <a:off x="7174673" y="3332004"/>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24.8</a:t>
              </a:r>
            </a:p>
          </p:txBody>
        </p:sp>
        <p:sp>
          <p:nvSpPr>
            <p:cNvPr id="131" name="tx131"/>
            <p:cNvSpPr/>
            <p:nvPr/>
          </p:nvSpPr>
          <p:spPr>
            <a:xfrm>
              <a:off x="7441216" y="3545838"/>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16.8</a:t>
              </a:r>
            </a:p>
          </p:txBody>
        </p:sp>
        <p:sp>
          <p:nvSpPr>
            <p:cNvPr id="132" name="tx132"/>
            <p:cNvSpPr/>
            <p:nvPr/>
          </p:nvSpPr>
          <p:spPr>
            <a:xfrm>
              <a:off x="7752963" y="335463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133" name="tx133"/>
            <p:cNvSpPr/>
            <p:nvPr/>
          </p:nvSpPr>
          <p:spPr>
            <a:xfrm>
              <a:off x="7974302" y="3343108"/>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24.4</a:t>
              </a:r>
            </a:p>
          </p:txBody>
        </p:sp>
        <p:sp>
          <p:nvSpPr>
            <p:cNvPr id="134" name="tx134"/>
            <p:cNvSpPr/>
            <p:nvPr/>
          </p:nvSpPr>
          <p:spPr>
            <a:xfrm>
              <a:off x="717597" y="4063883"/>
              <a:ext cx="1708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0K</a:t>
              </a:r>
            </a:p>
          </p:txBody>
        </p:sp>
        <p:sp>
          <p:nvSpPr>
            <p:cNvPr id="135" name="tx135"/>
            <p:cNvSpPr/>
            <p:nvPr/>
          </p:nvSpPr>
          <p:spPr>
            <a:xfrm>
              <a:off x="639902" y="3526475"/>
              <a:ext cx="24856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20K</a:t>
              </a:r>
            </a:p>
          </p:txBody>
        </p:sp>
        <p:sp>
          <p:nvSpPr>
            <p:cNvPr id="136" name="tx136"/>
            <p:cNvSpPr/>
            <p:nvPr/>
          </p:nvSpPr>
          <p:spPr>
            <a:xfrm>
              <a:off x="639902" y="2989068"/>
              <a:ext cx="24856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40K</a:t>
              </a:r>
            </a:p>
          </p:txBody>
        </p:sp>
        <p:sp>
          <p:nvSpPr>
            <p:cNvPr id="137" name="tx137"/>
            <p:cNvSpPr/>
            <p:nvPr/>
          </p:nvSpPr>
          <p:spPr>
            <a:xfrm>
              <a:off x="639902" y="2451661"/>
              <a:ext cx="24856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60K</a:t>
              </a:r>
            </a:p>
          </p:txBody>
        </p:sp>
        <p:sp>
          <p:nvSpPr>
            <p:cNvPr id="138" name="tx138"/>
            <p:cNvSpPr/>
            <p:nvPr/>
          </p:nvSpPr>
          <p:spPr>
            <a:xfrm>
              <a:off x="639902" y="1914254"/>
              <a:ext cx="24856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80K</a:t>
              </a:r>
            </a:p>
          </p:txBody>
        </p:sp>
        <p:sp>
          <p:nvSpPr>
            <p:cNvPr id="139" name="tx139"/>
            <p:cNvSpPr/>
            <p:nvPr/>
          </p:nvSpPr>
          <p:spPr>
            <a:xfrm>
              <a:off x="8607544" y="4063883"/>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54858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03329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19702"/>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02702"/>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259771"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592487"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3925203"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257918"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24091"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590634"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57177"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23720"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390229" y="4391137"/>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56806"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23349"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903044" y="2968325"/>
              <a:ext cx="27019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56" name="tx156"/>
            <p:cNvSpPr/>
            <p:nvPr/>
          </p:nvSpPr>
          <p:spPr>
            <a:xfrm rot="5400000">
              <a:off x="8333845" y="2968325"/>
              <a:ext cx="127305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DTC (%)</a:t>
              </a:r>
            </a:p>
          </p:txBody>
        </p:sp>
        <p:sp>
          <p:nvSpPr>
            <p:cNvPr id="157" name="pl157"/>
            <p:cNvSpPr/>
            <p:nvPr/>
          </p:nvSpPr>
          <p:spPr>
            <a:xfrm>
              <a:off x="3035891" y="5080307"/>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58" name="pl158"/>
            <p:cNvSpPr/>
            <p:nvPr/>
          </p:nvSpPr>
          <p:spPr>
            <a:xfrm>
              <a:off x="3751620" y="5080307"/>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159" name="tx159"/>
            <p:cNvSpPr/>
            <p:nvPr/>
          </p:nvSpPr>
          <p:spPr>
            <a:xfrm>
              <a:off x="3302990" y="5029897"/>
              <a:ext cx="357094"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a:t>
              </a:r>
            </a:p>
          </p:txBody>
        </p:sp>
        <p:sp>
          <p:nvSpPr>
            <p:cNvPr id="160" name="tx160"/>
            <p:cNvSpPr/>
            <p:nvPr/>
          </p:nvSpPr>
          <p:spPr>
            <a:xfrm>
              <a:off x="4018719" y="5028124"/>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161" name="rc161"/>
            <p:cNvSpPr/>
            <p:nvPr/>
          </p:nvSpPr>
          <p:spPr>
            <a:xfrm>
              <a:off x="4663170" y="4979579"/>
              <a:ext cx="201456" cy="201456"/>
            </a:xfrm>
            <a:prstGeom prst="rect">
              <a:avLst/>
            </a:prstGeom>
            <a:solidFill>
              <a:srgbClr val="B3B3B3">
                <a:alpha val="85098"/>
              </a:srgbClr>
            </a:solidFill>
          </p:spPr>
          <p:txBody>
            <a:bodyPr/>
            <a:lstStyle/>
            <a:p>
              <a:endParaRPr/>
            </a:p>
          </p:txBody>
        </p:sp>
        <p:sp>
          <p:nvSpPr>
            <p:cNvPr id="162" name="rc162"/>
            <p:cNvSpPr/>
            <p:nvPr/>
          </p:nvSpPr>
          <p:spPr>
            <a:xfrm>
              <a:off x="5565324" y="4979579"/>
              <a:ext cx="201456" cy="201456"/>
            </a:xfrm>
            <a:prstGeom prst="rect">
              <a:avLst/>
            </a:prstGeom>
            <a:solidFill>
              <a:srgbClr val="1CABE2">
                <a:alpha val="85098"/>
              </a:srgbClr>
            </a:solidFill>
          </p:spPr>
          <p:txBody>
            <a:bodyPr/>
            <a:lstStyle/>
            <a:p>
              <a:endParaRPr/>
            </a:p>
          </p:txBody>
        </p:sp>
        <p:sp>
          <p:nvSpPr>
            <p:cNvPr id="163" name="tx163"/>
            <p:cNvSpPr/>
            <p:nvPr/>
          </p:nvSpPr>
          <p:spPr>
            <a:xfrm>
              <a:off x="4943215" y="5002544"/>
              <a:ext cx="543520"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Drop-out</a:t>
              </a:r>
            </a:p>
          </p:txBody>
        </p:sp>
        <p:sp>
          <p:nvSpPr>
            <p:cNvPr id="164" name="tx164"/>
            <p:cNvSpPr/>
            <p:nvPr/>
          </p:nvSpPr>
          <p:spPr>
            <a:xfrm>
              <a:off x="5845369" y="5028670"/>
              <a:ext cx="63669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951100" y="1402264"/>
              <a:ext cx="7915096" cy="155361"/>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insuffisamment vaccinés pour le DTC,</a:t>
              </a:r>
            </a:p>
          </p:txBody>
        </p:sp>
        <p:sp>
          <p:nvSpPr>
            <p:cNvPr id="166" name="tx166"/>
            <p:cNvSpPr/>
            <p:nvPr/>
          </p:nvSpPr>
          <p:spPr>
            <a:xfrm>
              <a:off x="951100" y="1594448"/>
              <a:ext cx="1677545" cy="144229"/>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Mauritanie, 2000-2025</a:t>
              </a:r>
            </a:p>
          </p:txBody>
        </p:sp>
        <p:sp>
          <p:nvSpPr>
            <p:cNvPr id="167" name="pl167"/>
            <p:cNvSpPr/>
            <p:nvPr/>
          </p:nvSpPr>
          <p:spPr>
            <a:xfrm>
              <a:off x="2395657" y="5398802"/>
              <a:ext cx="0" cy="476132"/>
            </a:xfrm>
            <a:custGeom>
              <a:avLst/>
              <a:gdLst/>
              <a:ahLst/>
              <a:cxnLst/>
              <a:rect l="0" t="0" r="0" b="0"/>
              <a:pathLst>
                <a:path h="476132">
                  <a:moveTo>
                    <a:pt x="0" y="476132"/>
                  </a:moveTo>
                  <a:lnTo>
                    <a:pt x="0" y="0"/>
                  </a:lnTo>
                  <a:lnTo>
                    <a:pt x="0" y="0"/>
                  </a:lnTo>
                </a:path>
              </a:pathLst>
            </a:custGeom>
            <a:ln w="6775" cap="flat">
              <a:solidFill>
                <a:srgbClr val="EBEBEB">
                  <a:alpha val="100000"/>
                </a:srgbClr>
              </a:solidFill>
              <a:prstDash val="solid"/>
              <a:round/>
            </a:ln>
          </p:spPr>
          <p:txBody>
            <a:bodyPr/>
            <a:lstStyle/>
            <a:p>
              <a:endParaRPr/>
            </a:p>
          </p:txBody>
        </p:sp>
        <p:sp>
          <p:nvSpPr>
            <p:cNvPr id="168" name="pl168"/>
            <p:cNvSpPr/>
            <p:nvPr/>
          </p:nvSpPr>
          <p:spPr>
            <a:xfrm>
              <a:off x="4594423" y="5398802"/>
              <a:ext cx="0" cy="476132"/>
            </a:xfrm>
            <a:custGeom>
              <a:avLst/>
              <a:gdLst/>
              <a:ahLst/>
              <a:cxnLst/>
              <a:rect l="0" t="0" r="0" b="0"/>
              <a:pathLst>
                <a:path h="476132">
                  <a:moveTo>
                    <a:pt x="0" y="476132"/>
                  </a:moveTo>
                  <a:lnTo>
                    <a:pt x="0" y="0"/>
                  </a:lnTo>
                  <a:lnTo>
                    <a:pt x="0" y="0"/>
                  </a:lnTo>
                </a:path>
              </a:pathLst>
            </a:custGeom>
            <a:ln w="6775" cap="flat">
              <a:solidFill>
                <a:srgbClr val="EBEBEB">
                  <a:alpha val="100000"/>
                </a:srgbClr>
              </a:solidFill>
              <a:prstDash val="solid"/>
              <a:round/>
            </a:ln>
          </p:spPr>
          <p:txBody>
            <a:bodyPr/>
            <a:lstStyle/>
            <a:p>
              <a:endParaRPr/>
            </a:p>
          </p:txBody>
        </p:sp>
        <p:sp>
          <p:nvSpPr>
            <p:cNvPr id="169" name="pl169"/>
            <p:cNvSpPr/>
            <p:nvPr/>
          </p:nvSpPr>
          <p:spPr>
            <a:xfrm>
              <a:off x="6793189" y="5398802"/>
              <a:ext cx="0" cy="476132"/>
            </a:xfrm>
            <a:custGeom>
              <a:avLst/>
              <a:gdLst/>
              <a:ahLst/>
              <a:cxnLst/>
              <a:rect l="0" t="0" r="0" b="0"/>
              <a:pathLst>
                <a:path h="476132">
                  <a:moveTo>
                    <a:pt x="0" y="476132"/>
                  </a:moveTo>
                  <a:lnTo>
                    <a:pt x="0" y="0"/>
                  </a:lnTo>
                  <a:lnTo>
                    <a:pt x="0" y="0"/>
                  </a:lnTo>
                </a:path>
              </a:pathLst>
            </a:custGeom>
            <a:ln w="6775" cap="flat">
              <a:solidFill>
                <a:srgbClr val="EBEBEB">
                  <a:alpha val="100000"/>
                </a:srgbClr>
              </a:solidFill>
              <a:prstDash val="solid"/>
              <a:round/>
            </a:ln>
          </p:spPr>
          <p:txBody>
            <a:bodyPr/>
            <a:lstStyle/>
            <a:p>
              <a:endParaRPr/>
            </a:p>
          </p:txBody>
        </p:sp>
        <p:sp>
          <p:nvSpPr>
            <p:cNvPr id="170" name="pl170"/>
            <p:cNvSpPr/>
            <p:nvPr/>
          </p:nvSpPr>
          <p:spPr>
            <a:xfrm>
              <a:off x="951100" y="5785660"/>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71" name="pl171"/>
            <p:cNvSpPr/>
            <p:nvPr/>
          </p:nvSpPr>
          <p:spPr>
            <a:xfrm>
              <a:off x="951100" y="5636868"/>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72" name="pl172"/>
            <p:cNvSpPr/>
            <p:nvPr/>
          </p:nvSpPr>
          <p:spPr>
            <a:xfrm>
              <a:off x="951100" y="5488077"/>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73" name="pl173"/>
            <p:cNvSpPr/>
            <p:nvPr/>
          </p:nvSpPr>
          <p:spPr>
            <a:xfrm>
              <a:off x="1296273"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4" name="pl174"/>
            <p:cNvSpPr/>
            <p:nvPr/>
          </p:nvSpPr>
          <p:spPr>
            <a:xfrm>
              <a:off x="3495040"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5" name="pl175"/>
            <p:cNvSpPr/>
            <p:nvPr/>
          </p:nvSpPr>
          <p:spPr>
            <a:xfrm>
              <a:off x="5693806"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6" name="pl176"/>
            <p:cNvSpPr/>
            <p:nvPr/>
          </p:nvSpPr>
          <p:spPr>
            <a:xfrm>
              <a:off x="7892572"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7" name="rc177"/>
            <p:cNvSpPr/>
            <p:nvPr/>
          </p:nvSpPr>
          <p:spPr>
            <a:xfrm>
              <a:off x="1296273" y="5726143"/>
              <a:ext cx="4142036" cy="119033"/>
            </a:xfrm>
            <a:prstGeom prst="rect">
              <a:avLst/>
            </a:prstGeom>
            <a:solidFill>
              <a:srgbClr val="1CABE2">
                <a:alpha val="85098"/>
              </a:srgbClr>
            </a:solidFill>
          </p:spPr>
          <p:txBody>
            <a:bodyPr/>
            <a:lstStyle/>
            <a:p>
              <a:endParaRPr/>
            </a:p>
          </p:txBody>
        </p:sp>
        <p:sp>
          <p:nvSpPr>
            <p:cNvPr id="178" name="rc178"/>
            <p:cNvSpPr/>
            <p:nvPr/>
          </p:nvSpPr>
          <p:spPr>
            <a:xfrm>
              <a:off x="1296273" y="5577352"/>
              <a:ext cx="1883903" cy="119033"/>
            </a:xfrm>
            <a:prstGeom prst="rect">
              <a:avLst/>
            </a:prstGeom>
            <a:solidFill>
              <a:srgbClr val="1CABE2">
                <a:alpha val="85098"/>
              </a:srgbClr>
            </a:solidFill>
          </p:spPr>
          <p:txBody>
            <a:bodyPr/>
            <a:lstStyle/>
            <a:p>
              <a:endParaRPr/>
            </a:p>
          </p:txBody>
        </p:sp>
        <p:sp>
          <p:nvSpPr>
            <p:cNvPr id="179" name="rc179"/>
            <p:cNvSpPr/>
            <p:nvPr/>
          </p:nvSpPr>
          <p:spPr>
            <a:xfrm>
              <a:off x="1296273" y="5428560"/>
              <a:ext cx="1917544" cy="119033"/>
            </a:xfrm>
            <a:prstGeom prst="rect">
              <a:avLst/>
            </a:prstGeom>
            <a:solidFill>
              <a:srgbClr val="1CABE2">
                <a:alpha val="85098"/>
              </a:srgbClr>
            </a:solidFill>
          </p:spPr>
          <p:txBody>
            <a:bodyPr/>
            <a:lstStyle/>
            <a:p>
              <a:endParaRPr/>
            </a:p>
          </p:txBody>
        </p:sp>
        <p:sp>
          <p:nvSpPr>
            <p:cNvPr id="180" name="rc180"/>
            <p:cNvSpPr/>
            <p:nvPr/>
          </p:nvSpPr>
          <p:spPr>
            <a:xfrm>
              <a:off x="5438309" y="5726143"/>
              <a:ext cx="2761430" cy="119033"/>
            </a:xfrm>
            <a:prstGeom prst="rect">
              <a:avLst/>
            </a:prstGeom>
            <a:solidFill>
              <a:srgbClr val="B3B3B3">
                <a:alpha val="85098"/>
              </a:srgbClr>
            </a:solidFill>
          </p:spPr>
          <p:txBody>
            <a:bodyPr/>
            <a:lstStyle/>
            <a:p>
              <a:endParaRPr/>
            </a:p>
          </p:txBody>
        </p:sp>
        <p:sp>
          <p:nvSpPr>
            <p:cNvPr id="181" name="rc181"/>
            <p:cNvSpPr/>
            <p:nvPr/>
          </p:nvSpPr>
          <p:spPr>
            <a:xfrm>
              <a:off x="3180176" y="5577352"/>
              <a:ext cx="3391157" cy="119033"/>
            </a:xfrm>
            <a:prstGeom prst="rect">
              <a:avLst/>
            </a:prstGeom>
            <a:solidFill>
              <a:srgbClr val="B3B3B3">
                <a:alpha val="85098"/>
              </a:srgbClr>
            </a:solidFill>
          </p:spPr>
          <p:txBody>
            <a:bodyPr/>
            <a:lstStyle/>
            <a:p>
              <a:endParaRPr/>
            </a:p>
          </p:txBody>
        </p:sp>
        <p:sp>
          <p:nvSpPr>
            <p:cNvPr id="182" name="rc182"/>
            <p:cNvSpPr/>
            <p:nvPr/>
          </p:nvSpPr>
          <p:spPr>
            <a:xfrm>
              <a:off x="3213818" y="5428560"/>
              <a:ext cx="3451843" cy="119033"/>
            </a:xfrm>
            <a:prstGeom prst="rect">
              <a:avLst/>
            </a:prstGeom>
            <a:solidFill>
              <a:srgbClr val="B3B3B3">
                <a:alpha val="85098"/>
              </a:srgbClr>
            </a:solidFill>
          </p:spPr>
          <p:txBody>
            <a:bodyPr/>
            <a:lstStyle/>
            <a:p>
              <a:endParaRPr/>
            </a:p>
          </p:txBody>
        </p:sp>
        <p:sp>
          <p:nvSpPr>
            <p:cNvPr id="183" name="tx183"/>
            <p:cNvSpPr/>
            <p:nvPr/>
          </p:nvSpPr>
          <p:spPr>
            <a:xfrm>
              <a:off x="8312267" y="5742467"/>
              <a:ext cx="225053"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31.4</a:t>
              </a:r>
            </a:p>
          </p:txBody>
        </p:sp>
        <p:sp>
          <p:nvSpPr>
            <p:cNvPr id="184" name="tx184"/>
            <p:cNvSpPr/>
            <p:nvPr/>
          </p:nvSpPr>
          <p:spPr>
            <a:xfrm>
              <a:off x="6635643" y="5595144"/>
              <a:ext cx="128618" cy="83110"/>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24</a:t>
              </a:r>
            </a:p>
          </p:txBody>
        </p:sp>
        <p:sp>
          <p:nvSpPr>
            <p:cNvPr id="185" name="tx185"/>
            <p:cNvSpPr/>
            <p:nvPr/>
          </p:nvSpPr>
          <p:spPr>
            <a:xfrm>
              <a:off x="6778187" y="5446352"/>
              <a:ext cx="225053" cy="83110"/>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24.4</a:t>
              </a:r>
            </a:p>
          </p:txBody>
        </p:sp>
        <p:sp>
          <p:nvSpPr>
            <p:cNvPr id="186" name="tx186"/>
            <p:cNvSpPr/>
            <p:nvPr/>
          </p:nvSpPr>
          <p:spPr>
            <a:xfrm>
              <a:off x="3254765" y="5742523"/>
              <a:ext cx="225053"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18.8</a:t>
              </a:r>
            </a:p>
          </p:txBody>
        </p:sp>
        <p:sp>
          <p:nvSpPr>
            <p:cNvPr id="187" name="tx187"/>
            <p:cNvSpPr/>
            <p:nvPr/>
          </p:nvSpPr>
          <p:spPr>
            <a:xfrm>
              <a:off x="2157853" y="5593732"/>
              <a:ext cx="160744"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8.6</a:t>
              </a:r>
            </a:p>
          </p:txBody>
        </p:sp>
        <p:sp>
          <p:nvSpPr>
            <p:cNvPr id="188" name="tx188"/>
            <p:cNvSpPr/>
            <p:nvPr/>
          </p:nvSpPr>
          <p:spPr>
            <a:xfrm>
              <a:off x="2174673" y="5444941"/>
              <a:ext cx="160744"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8.7</a:t>
              </a:r>
            </a:p>
          </p:txBody>
        </p:sp>
        <p:sp>
          <p:nvSpPr>
            <p:cNvPr id="189" name="tx189"/>
            <p:cNvSpPr/>
            <p:nvPr/>
          </p:nvSpPr>
          <p:spPr>
            <a:xfrm>
              <a:off x="6706498" y="5742523"/>
              <a:ext cx="225053"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12.6</a:t>
              </a:r>
            </a:p>
          </p:txBody>
        </p:sp>
        <p:sp>
          <p:nvSpPr>
            <p:cNvPr id="190" name="tx190"/>
            <p:cNvSpPr/>
            <p:nvPr/>
          </p:nvSpPr>
          <p:spPr>
            <a:xfrm>
              <a:off x="4763228" y="5593732"/>
              <a:ext cx="225053"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15.4</a:t>
              </a:r>
            </a:p>
          </p:txBody>
        </p:sp>
        <p:sp>
          <p:nvSpPr>
            <p:cNvPr id="191" name="tx191"/>
            <p:cNvSpPr/>
            <p:nvPr/>
          </p:nvSpPr>
          <p:spPr>
            <a:xfrm>
              <a:off x="4827213" y="5444941"/>
              <a:ext cx="225053"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15.7</a:t>
              </a:r>
            </a:p>
          </p:txBody>
        </p:sp>
        <p:sp>
          <p:nvSpPr>
            <p:cNvPr id="192" name="tx192"/>
            <p:cNvSpPr/>
            <p:nvPr/>
          </p:nvSpPr>
          <p:spPr>
            <a:xfrm>
              <a:off x="577692" y="573354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93" name="tx193"/>
            <p:cNvSpPr/>
            <p:nvPr/>
          </p:nvSpPr>
          <p:spPr>
            <a:xfrm>
              <a:off x="577692" y="558475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94" name="tx194"/>
            <p:cNvSpPr/>
            <p:nvPr/>
          </p:nvSpPr>
          <p:spPr>
            <a:xfrm>
              <a:off x="577692" y="5435962"/>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95" name="tx195"/>
            <p:cNvSpPr/>
            <p:nvPr/>
          </p:nvSpPr>
          <p:spPr>
            <a:xfrm>
              <a:off x="1210837" y="5935450"/>
              <a:ext cx="1708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0K</a:t>
              </a:r>
            </a:p>
          </p:txBody>
        </p:sp>
        <p:sp>
          <p:nvSpPr>
            <p:cNvPr id="196" name="tx196"/>
            <p:cNvSpPr/>
            <p:nvPr/>
          </p:nvSpPr>
          <p:spPr>
            <a:xfrm>
              <a:off x="3370756" y="5935450"/>
              <a:ext cx="24856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10K</a:t>
              </a:r>
            </a:p>
          </p:txBody>
        </p:sp>
        <p:sp>
          <p:nvSpPr>
            <p:cNvPr id="197" name="tx197"/>
            <p:cNvSpPr/>
            <p:nvPr/>
          </p:nvSpPr>
          <p:spPr>
            <a:xfrm>
              <a:off x="5569522" y="5935450"/>
              <a:ext cx="24856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20K</a:t>
              </a:r>
            </a:p>
          </p:txBody>
        </p:sp>
        <p:sp>
          <p:nvSpPr>
            <p:cNvPr id="198" name="tx198"/>
            <p:cNvSpPr/>
            <p:nvPr/>
          </p:nvSpPr>
          <p:spPr>
            <a:xfrm>
              <a:off x="7768289" y="5935382"/>
              <a:ext cx="24856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30K</a:t>
              </a:r>
            </a:p>
          </p:txBody>
        </p:sp>
        <p:sp>
          <p:nvSpPr>
            <p:cNvPr id="199" name="tx199"/>
            <p:cNvSpPr/>
            <p:nvPr/>
          </p:nvSpPr>
          <p:spPr>
            <a:xfrm>
              <a:off x="3397016" y="6070654"/>
              <a:ext cx="27019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200" name="tx200"/>
            <p:cNvSpPr/>
            <p:nvPr/>
          </p:nvSpPr>
          <p:spPr>
            <a:xfrm>
              <a:off x="4246355" y="62835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01" name="tx201"/>
            <p:cNvSpPr/>
            <p:nvPr/>
          </p:nvSpPr>
          <p:spPr>
            <a:xfrm>
              <a:off x="3920079" y="6396565"/>
              <a:ext cx="462483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indiquent le nombre d'enfants.</a:t>
              </a:r>
            </a:p>
          </p:txBody>
        </p:sp>
        <p:sp>
          <p:nvSpPr>
            <p:cNvPr id="202" name="tx202"/>
            <p:cNvSpPr/>
            <p:nvPr/>
          </p:nvSpPr>
          <p:spPr>
            <a:xfrm>
              <a:off x="4420544" y="6517265"/>
              <a:ext cx="412436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enfants n'ayant reçu aucune dose sont ceux qui n'ont pas reçu le vaccin DTC1.</a:t>
              </a:r>
            </a:p>
          </p:txBody>
        </p:sp>
      </p:grpSp>
      <p:sp>
        <p:nvSpPr>
          <p:cNvPr id="20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00" b="0" i="0" u="none" cap="none">
                <a:solidFill>
                  <a:srgbClr val="FFFFFF">
                    <a:alpha val="100000"/>
                  </a:srgbClr>
                </a:solidFill>
                <a:latin typeface="Arial"/>
                <a:cs typeface="Arial"/>
                <a:sym typeface="Arial"/>
              </a:rPr>
              <a:t>L'objectif principal du Programme de vaccination 2030 est de rendre la vaccination accessible à tous, partout dans le monde, d'ici 2030.
Ce graphique montre les tendances en matière de couverture vaccinale pour la première dose (DTC1) et la troisième dose (DTC3) du vaccin contre la diphtérie, le tétanos et la coqueluche, le nombre d'enfants n'ayant reçu aucune dose et le taux d'abandon de la vaccination DTC au Mauritanie.
En 2025, la couverture vaccinale contre la diphtérie, le tétanos et la coqueluche (DTC1) en Mauritanie est restée stable à 95 %. Le nombre d’enfants n’ayant reçu aucune dose de vaccin DTC (enfants « zéro dose ») est resté stable, passant de 9 000 en 2024 à 9 000 en 2025.
La couverture vaccinale contre la DTP3 est restée stable à 86 % en 2025, laissant 24 000 enfants exposés à des maladies évitables par la vaccination.</a:t>
            </a:r>
          </a:p>
        </p:txBody>
      </p:sp>
      <p:sp>
        <p:nvSpPr>
          <p:cNvPr id="20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En 2025, le taux de couverture vaccinale pour le DTP1 était de 95 % et celui pour le DTP3 de 86 %, ce qui signifie que 24 000 enfants n'étaient pas vaccinés ou l'étaient insuffisamment, dont 9 000 n'avaient reçu aucune dose et 16 000 ne bénéficiaient que d'une protection partielle.</a:t>
            </a:r>
          </a:p>
        </p:txBody>
      </p:sp>
      <p:grpSp>
        <p:nvGrpSpPr>
          <p:cNvPr id="205" name="Group 204"/>
          <p:cNvGrpSpPr/>
          <p:nvPr/>
        </p:nvGrpSpPr>
        <p:grpSpPr>
          <a:xfrm>
            <a:off x="292608" y="1005840"/>
            <a:ext cx="8595360" cy="28575"/>
            <a:chOff x="292608" y="1005840"/>
            <a:chExt cx="8595360" cy="28575"/>
          </a:xfrm>
        </p:grpSpPr>
        <p:sp>
          <p:nvSpPr>
            <p:cNvPr id="20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0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699867"/>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3175189"/>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650512"/>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2125835"/>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3962205"/>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437528"/>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291285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2388173"/>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1863496"/>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120965"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800423"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479882"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159341"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382366"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702908"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518258"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120965" y="1947444"/>
              <a:ext cx="3397293" cy="482703"/>
            </a:xfrm>
            <a:custGeom>
              <a:avLst/>
              <a:gdLst/>
              <a:ahLst/>
              <a:cxnLst/>
              <a:rect l="0" t="0" r="0" b="0"/>
              <a:pathLst>
                <a:path w="3397293" h="482703">
                  <a:moveTo>
                    <a:pt x="0" y="482703"/>
                  </a:moveTo>
                  <a:lnTo>
                    <a:pt x="135891" y="419741"/>
                  </a:lnTo>
                  <a:lnTo>
                    <a:pt x="271783" y="0"/>
                  </a:lnTo>
                  <a:lnTo>
                    <a:pt x="407675" y="104935"/>
                  </a:lnTo>
                  <a:lnTo>
                    <a:pt x="543566" y="272832"/>
                  </a:lnTo>
                  <a:lnTo>
                    <a:pt x="679458" y="230858"/>
                  </a:lnTo>
                  <a:lnTo>
                    <a:pt x="815350" y="230858"/>
                  </a:lnTo>
                  <a:lnTo>
                    <a:pt x="951242" y="83948"/>
                  </a:lnTo>
                  <a:lnTo>
                    <a:pt x="1087133" y="167896"/>
                  </a:lnTo>
                  <a:lnTo>
                    <a:pt x="1223025" y="356780"/>
                  </a:lnTo>
                  <a:lnTo>
                    <a:pt x="1358917" y="293819"/>
                  </a:lnTo>
                  <a:lnTo>
                    <a:pt x="1494809" y="104935"/>
                  </a:lnTo>
                  <a:lnTo>
                    <a:pt x="1630700" y="20987"/>
                  </a:lnTo>
                  <a:lnTo>
                    <a:pt x="1766592" y="20987"/>
                  </a:lnTo>
                  <a:lnTo>
                    <a:pt x="1902484" y="20987"/>
                  </a:lnTo>
                  <a:lnTo>
                    <a:pt x="2038375" y="188883"/>
                  </a:lnTo>
                  <a:lnTo>
                    <a:pt x="2174267" y="188883"/>
                  </a:lnTo>
                  <a:lnTo>
                    <a:pt x="2310159" y="209870"/>
                  </a:lnTo>
                  <a:lnTo>
                    <a:pt x="2446051" y="209870"/>
                  </a:lnTo>
                  <a:lnTo>
                    <a:pt x="2581942" y="167896"/>
                  </a:lnTo>
                  <a:lnTo>
                    <a:pt x="2717834" y="83948"/>
                  </a:lnTo>
                  <a:lnTo>
                    <a:pt x="2853726" y="188883"/>
                  </a:lnTo>
                  <a:lnTo>
                    <a:pt x="2989618" y="0"/>
                  </a:lnTo>
                  <a:lnTo>
                    <a:pt x="3125509" y="0"/>
                  </a:lnTo>
                  <a:lnTo>
                    <a:pt x="3261401" y="20987"/>
                  </a:lnTo>
                  <a:lnTo>
                    <a:pt x="3397293" y="20987"/>
                  </a:lnTo>
                </a:path>
              </a:pathLst>
            </a:custGeom>
            <a:ln w="27101" cap="flat">
              <a:solidFill>
                <a:srgbClr val="0058AB">
                  <a:alpha val="100000"/>
                </a:srgbClr>
              </a:solidFill>
              <a:prstDash val="solid"/>
              <a:round/>
            </a:ln>
          </p:spPr>
          <p:txBody>
            <a:bodyPr/>
            <a:lstStyle/>
            <a:p>
              <a:endParaRPr/>
            </a:p>
          </p:txBody>
        </p:sp>
        <p:sp>
          <p:nvSpPr>
            <p:cNvPr id="22" name="pl22"/>
            <p:cNvSpPr/>
            <p:nvPr/>
          </p:nvSpPr>
          <p:spPr>
            <a:xfrm>
              <a:off x="1120965" y="2052380"/>
              <a:ext cx="3397293" cy="188883"/>
            </a:xfrm>
            <a:custGeom>
              <a:avLst/>
              <a:gdLst/>
              <a:ahLst/>
              <a:cxnLst/>
              <a:rect l="0" t="0" r="0" b="0"/>
              <a:pathLst>
                <a:path w="3397293" h="188883">
                  <a:moveTo>
                    <a:pt x="0" y="188883"/>
                  </a:moveTo>
                  <a:lnTo>
                    <a:pt x="135891" y="167896"/>
                  </a:lnTo>
                  <a:lnTo>
                    <a:pt x="271783" y="167896"/>
                  </a:lnTo>
                  <a:lnTo>
                    <a:pt x="407675" y="146909"/>
                  </a:lnTo>
                  <a:lnTo>
                    <a:pt x="543566" y="125922"/>
                  </a:lnTo>
                  <a:lnTo>
                    <a:pt x="679458" y="104935"/>
                  </a:lnTo>
                  <a:lnTo>
                    <a:pt x="815350" y="83948"/>
                  </a:lnTo>
                  <a:lnTo>
                    <a:pt x="951242" y="83948"/>
                  </a:lnTo>
                  <a:lnTo>
                    <a:pt x="1087133" y="62961"/>
                  </a:lnTo>
                  <a:lnTo>
                    <a:pt x="1223025" y="41974"/>
                  </a:lnTo>
                  <a:lnTo>
                    <a:pt x="1358917" y="41974"/>
                  </a:lnTo>
                  <a:lnTo>
                    <a:pt x="1494809" y="20987"/>
                  </a:lnTo>
                  <a:lnTo>
                    <a:pt x="1630700" y="41974"/>
                  </a:lnTo>
                  <a:lnTo>
                    <a:pt x="1766592" y="41974"/>
                  </a:lnTo>
                  <a:lnTo>
                    <a:pt x="1902484" y="41974"/>
                  </a:lnTo>
                  <a:lnTo>
                    <a:pt x="2038375" y="41974"/>
                  </a:lnTo>
                  <a:lnTo>
                    <a:pt x="2174267" y="20987"/>
                  </a:lnTo>
                  <a:lnTo>
                    <a:pt x="2310159" y="20987"/>
                  </a:lnTo>
                  <a:lnTo>
                    <a:pt x="2446051" y="20987"/>
                  </a:lnTo>
                  <a:lnTo>
                    <a:pt x="2581942" y="0"/>
                  </a:lnTo>
                  <a:lnTo>
                    <a:pt x="2717834" y="62961"/>
                  </a:lnTo>
                  <a:lnTo>
                    <a:pt x="2853726" y="104935"/>
                  </a:lnTo>
                  <a:lnTo>
                    <a:pt x="2989618" y="41974"/>
                  </a:lnTo>
                  <a:lnTo>
                    <a:pt x="3125509" y="41974"/>
                  </a:lnTo>
                  <a:lnTo>
                    <a:pt x="3261401" y="41974"/>
                  </a:lnTo>
                  <a:lnTo>
                    <a:pt x="3397293" y="20987"/>
                  </a:lnTo>
                </a:path>
              </a:pathLst>
            </a:custGeom>
            <a:ln w="27101" cap="flat">
              <a:solidFill>
                <a:srgbClr val="80BD41">
                  <a:alpha val="100000"/>
                </a:srgbClr>
              </a:solidFill>
              <a:prstDash val="solid"/>
              <a:round/>
            </a:ln>
          </p:spPr>
          <p:txBody>
            <a:bodyPr/>
            <a:lstStyle/>
            <a:p>
              <a:endParaRPr/>
            </a:p>
          </p:txBody>
        </p:sp>
        <p:sp>
          <p:nvSpPr>
            <p:cNvPr id="23" name="pl23"/>
            <p:cNvSpPr/>
            <p:nvPr/>
          </p:nvSpPr>
          <p:spPr>
            <a:xfrm>
              <a:off x="1120965" y="2262251"/>
              <a:ext cx="3397293" cy="503690"/>
            </a:xfrm>
            <a:custGeom>
              <a:avLst/>
              <a:gdLst/>
              <a:ahLst/>
              <a:cxnLst/>
              <a:rect l="0" t="0" r="0" b="0"/>
              <a:pathLst>
                <a:path w="3397293" h="503690">
                  <a:moveTo>
                    <a:pt x="0" y="503690"/>
                  </a:moveTo>
                  <a:lnTo>
                    <a:pt x="135891" y="503690"/>
                  </a:lnTo>
                  <a:lnTo>
                    <a:pt x="271783" y="482703"/>
                  </a:lnTo>
                  <a:lnTo>
                    <a:pt x="407675" y="440728"/>
                  </a:lnTo>
                  <a:lnTo>
                    <a:pt x="543566" y="377767"/>
                  </a:lnTo>
                  <a:lnTo>
                    <a:pt x="679458" y="314806"/>
                  </a:lnTo>
                  <a:lnTo>
                    <a:pt x="815350" y="272832"/>
                  </a:lnTo>
                  <a:lnTo>
                    <a:pt x="951242" y="230858"/>
                  </a:lnTo>
                  <a:lnTo>
                    <a:pt x="1087133" y="125922"/>
                  </a:lnTo>
                  <a:lnTo>
                    <a:pt x="1223025" y="41974"/>
                  </a:lnTo>
                  <a:lnTo>
                    <a:pt x="1358917" y="167896"/>
                  </a:lnTo>
                  <a:lnTo>
                    <a:pt x="1494809" y="188883"/>
                  </a:lnTo>
                  <a:lnTo>
                    <a:pt x="1630700" y="209870"/>
                  </a:lnTo>
                  <a:lnTo>
                    <a:pt x="1766592" y="251845"/>
                  </a:lnTo>
                  <a:lnTo>
                    <a:pt x="1902484" y="230858"/>
                  </a:lnTo>
                  <a:lnTo>
                    <a:pt x="2038375" y="209870"/>
                  </a:lnTo>
                  <a:lnTo>
                    <a:pt x="2174267" y="104935"/>
                  </a:lnTo>
                  <a:lnTo>
                    <a:pt x="2310159" y="83948"/>
                  </a:lnTo>
                  <a:lnTo>
                    <a:pt x="2446051" y="41974"/>
                  </a:lnTo>
                  <a:lnTo>
                    <a:pt x="2581942" y="20987"/>
                  </a:lnTo>
                  <a:lnTo>
                    <a:pt x="2717834" y="41974"/>
                  </a:lnTo>
                  <a:lnTo>
                    <a:pt x="2853726" y="146909"/>
                  </a:lnTo>
                  <a:lnTo>
                    <a:pt x="2989618" y="83948"/>
                  </a:lnTo>
                  <a:lnTo>
                    <a:pt x="3125509" y="20987"/>
                  </a:lnTo>
                  <a:lnTo>
                    <a:pt x="3261401" y="0"/>
                  </a:lnTo>
                  <a:lnTo>
                    <a:pt x="3397293" y="0"/>
                  </a:lnTo>
                </a:path>
              </a:pathLst>
            </a:custGeom>
            <a:ln w="27101" cap="flat">
              <a:solidFill>
                <a:srgbClr val="961A49">
                  <a:alpha val="100000"/>
                </a:srgbClr>
              </a:solidFill>
              <a:prstDash val="solid"/>
              <a:round/>
            </a:ln>
          </p:spPr>
          <p:txBody>
            <a:bodyPr/>
            <a:lstStyle/>
            <a:p>
              <a:endParaRPr/>
            </a:p>
          </p:txBody>
        </p:sp>
        <p:sp>
          <p:nvSpPr>
            <p:cNvPr id="24" name="pl24"/>
            <p:cNvSpPr/>
            <p:nvPr/>
          </p:nvSpPr>
          <p:spPr>
            <a:xfrm>
              <a:off x="1120965" y="1947444"/>
              <a:ext cx="3397293" cy="482703"/>
            </a:xfrm>
            <a:custGeom>
              <a:avLst/>
              <a:gdLst/>
              <a:ahLst/>
              <a:cxnLst/>
              <a:rect l="0" t="0" r="0" b="0"/>
              <a:pathLst>
                <a:path w="3397293" h="482703">
                  <a:moveTo>
                    <a:pt x="0" y="482703"/>
                  </a:moveTo>
                  <a:lnTo>
                    <a:pt x="135891" y="419741"/>
                  </a:lnTo>
                  <a:lnTo>
                    <a:pt x="271783" y="0"/>
                  </a:lnTo>
                  <a:lnTo>
                    <a:pt x="407675" y="104935"/>
                  </a:lnTo>
                  <a:lnTo>
                    <a:pt x="543566" y="272832"/>
                  </a:lnTo>
                  <a:lnTo>
                    <a:pt x="679458" y="230858"/>
                  </a:lnTo>
                  <a:lnTo>
                    <a:pt x="815350" y="230858"/>
                  </a:lnTo>
                  <a:lnTo>
                    <a:pt x="951242" y="83948"/>
                  </a:lnTo>
                  <a:lnTo>
                    <a:pt x="1087133" y="167896"/>
                  </a:lnTo>
                  <a:lnTo>
                    <a:pt x="1223025" y="356780"/>
                  </a:lnTo>
                  <a:lnTo>
                    <a:pt x="1358917" y="293819"/>
                  </a:lnTo>
                  <a:lnTo>
                    <a:pt x="1494809" y="104935"/>
                  </a:lnTo>
                  <a:lnTo>
                    <a:pt x="1630700" y="20987"/>
                  </a:lnTo>
                  <a:lnTo>
                    <a:pt x="1766592" y="20987"/>
                  </a:lnTo>
                  <a:lnTo>
                    <a:pt x="1902484" y="20987"/>
                  </a:lnTo>
                  <a:lnTo>
                    <a:pt x="2038375" y="188883"/>
                  </a:lnTo>
                  <a:lnTo>
                    <a:pt x="2174267" y="188883"/>
                  </a:lnTo>
                  <a:lnTo>
                    <a:pt x="2310159" y="209870"/>
                  </a:lnTo>
                  <a:lnTo>
                    <a:pt x="2446051" y="209870"/>
                  </a:lnTo>
                  <a:lnTo>
                    <a:pt x="2581942" y="167896"/>
                  </a:lnTo>
                  <a:lnTo>
                    <a:pt x="2717834" y="83948"/>
                  </a:lnTo>
                  <a:lnTo>
                    <a:pt x="2853726" y="188883"/>
                  </a:lnTo>
                  <a:lnTo>
                    <a:pt x="2989618" y="0"/>
                  </a:lnTo>
                  <a:lnTo>
                    <a:pt x="3125509" y="0"/>
                  </a:lnTo>
                  <a:lnTo>
                    <a:pt x="3261401" y="20987"/>
                  </a:lnTo>
                  <a:lnTo>
                    <a:pt x="3397293" y="20987"/>
                  </a:lnTo>
                </a:path>
              </a:pathLst>
            </a:custGeom>
            <a:ln w="43362" cap="flat">
              <a:solidFill>
                <a:srgbClr val="000000">
                  <a:alpha val="100000"/>
                </a:srgbClr>
              </a:solidFill>
              <a:prstDash val="solid"/>
              <a:round/>
            </a:ln>
          </p:spPr>
          <p:txBody>
            <a:bodyPr/>
            <a:lstStyle/>
            <a:p>
              <a:endParaRPr/>
            </a:p>
          </p:txBody>
        </p:sp>
        <p:sp>
          <p:nvSpPr>
            <p:cNvPr id="25" name="pl25"/>
            <p:cNvSpPr/>
            <p:nvPr/>
          </p:nvSpPr>
          <p:spPr>
            <a:xfrm>
              <a:off x="1120965" y="1821522"/>
              <a:ext cx="0" cy="608625"/>
            </a:xfrm>
            <a:custGeom>
              <a:avLst/>
              <a:gdLst/>
              <a:ahLst/>
              <a:cxnLst/>
              <a:rect l="0" t="0" r="0" b="0"/>
              <a:pathLst>
                <a:path h="608625">
                  <a:moveTo>
                    <a:pt x="0" y="0"/>
                  </a:moveTo>
                  <a:lnTo>
                    <a:pt x="0" y="608625"/>
                  </a:lnTo>
                </a:path>
              </a:pathLst>
            </a:custGeom>
            <a:ln w="13550" cap="flat">
              <a:solidFill>
                <a:srgbClr val="0058AB">
                  <a:alpha val="100000"/>
                </a:srgbClr>
              </a:solidFill>
              <a:prstDash val="dot"/>
              <a:round/>
            </a:ln>
          </p:spPr>
          <p:txBody>
            <a:bodyPr/>
            <a:lstStyle/>
            <a:p>
              <a:endParaRPr/>
            </a:p>
          </p:txBody>
        </p:sp>
        <p:sp>
          <p:nvSpPr>
            <p:cNvPr id="26" name="pl26"/>
            <p:cNvSpPr/>
            <p:nvPr/>
          </p:nvSpPr>
          <p:spPr>
            <a:xfrm>
              <a:off x="1800423" y="1821522"/>
              <a:ext cx="0" cy="356780"/>
            </a:xfrm>
            <a:custGeom>
              <a:avLst/>
              <a:gdLst/>
              <a:ahLst/>
              <a:cxnLst/>
              <a:rect l="0" t="0" r="0" b="0"/>
              <a:pathLst>
                <a:path h="356780">
                  <a:moveTo>
                    <a:pt x="0" y="0"/>
                  </a:moveTo>
                  <a:lnTo>
                    <a:pt x="0" y="356780"/>
                  </a:lnTo>
                </a:path>
              </a:pathLst>
            </a:custGeom>
            <a:ln w="13550" cap="flat">
              <a:solidFill>
                <a:srgbClr val="0058AB">
                  <a:alpha val="100000"/>
                </a:srgbClr>
              </a:solidFill>
              <a:prstDash val="dot"/>
              <a:round/>
            </a:ln>
          </p:spPr>
          <p:txBody>
            <a:bodyPr/>
            <a:lstStyle/>
            <a:p>
              <a:endParaRPr/>
            </a:p>
          </p:txBody>
        </p:sp>
        <p:sp>
          <p:nvSpPr>
            <p:cNvPr id="27" name="pl27"/>
            <p:cNvSpPr/>
            <p:nvPr/>
          </p:nvSpPr>
          <p:spPr>
            <a:xfrm>
              <a:off x="2479882" y="1821522"/>
              <a:ext cx="0" cy="419741"/>
            </a:xfrm>
            <a:custGeom>
              <a:avLst/>
              <a:gdLst/>
              <a:ahLst/>
              <a:cxnLst/>
              <a:rect l="0" t="0" r="0" b="0"/>
              <a:pathLst>
                <a:path h="419741">
                  <a:moveTo>
                    <a:pt x="0" y="0"/>
                  </a:moveTo>
                  <a:lnTo>
                    <a:pt x="0" y="419741"/>
                  </a:lnTo>
                </a:path>
              </a:pathLst>
            </a:custGeom>
            <a:ln w="13550" cap="flat">
              <a:solidFill>
                <a:srgbClr val="0058AB">
                  <a:alpha val="100000"/>
                </a:srgbClr>
              </a:solidFill>
              <a:prstDash val="dot"/>
              <a:round/>
            </a:ln>
          </p:spPr>
          <p:txBody>
            <a:bodyPr/>
            <a:lstStyle/>
            <a:p>
              <a:endParaRPr/>
            </a:p>
          </p:txBody>
        </p:sp>
        <p:sp>
          <p:nvSpPr>
            <p:cNvPr id="28" name="pl28"/>
            <p:cNvSpPr/>
            <p:nvPr/>
          </p:nvSpPr>
          <p:spPr>
            <a:xfrm>
              <a:off x="3159341" y="1821522"/>
              <a:ext cx="0" cy="314806"/>
            </a:xfrm>
            <a:custGeom>
              <a:avLst/>
              <a:gdLst/>
              <a:ahLst/>
              <a:cxnLst/>
              <a:rect l="0" t="0" r="0" b="0"/>
              <a:pathLst>
                <a:path h="314806">
                  <a:moveTo>
                    <a:pt x="0" y="0"/>
                  </a:moveTo>
                  <a:lnTo>
                    <a:pt x="0" y="314806"/>
                  </a:lnTo>
                </a:path>
              </a:pathLst>
            </a:custGeom>
            <a:ln w="13550" cap="flat">
              <a:solidFill>
                <a:srgbClr val="0058AB">
                  <a:alpha val="100000"/>
                </a:srgbClr>
              </a:solidFill>
              <a:prstDash val="dot"/>
              <a:round/>
            </a:ln>
          </p:spPr>
          <p:txBody>
            <a:bodyPr/>
            <a:lstStyle/>
            <a:p>
              <a:endParaRPr/>
            </a:p>
          </p:txBody>
        </p:sp>
        <p:sp>
          <p:nvSpPr>
            <p:cNvPr id="29" name="pl29"/>
            <p:cNvSpPr/>
            <p:nvPr/>
          </p:nvSpPr>
          <p:spPr>
            <a:xfrm>
              <a:off x="3702908" y="1821522"/>
              <a:ext cx="0" cy="293819"/>
            </a:xfrm>
            <a:custGeom>
              <a:avLst/>
              <a:gdLst/>
              <a:ahLst/>
              <a:cxnLst/>
              <a:rect l="0" t="0" r="0" b="0"/>
              <a:pathLst>
                <a:path h="293819">
                  <a:moveTo>
                    <a:pt x="0" y="0"/>
                  </a:moveTo>
                  <a:lnTo>
                    <a:pt x="0" y="293819"/>
                  </a:lnTo>
                </a:path>
              </a:pathLst>
            </a:custGeom>
            <a:ln w="13550" cap="flat">
              <a:solidFill>
                <a:srgbClr val="0058AB">
                  <a:alpha val="100000"/>
                </a:srgbClr>
              </a:solidFill>
              <a:prstDash val="dot"/>
              <a:round/>
            </a:ln>
          </p:spPr>
          <p:txBody>
            <a:bodyPr/>
            <a:lstStyle/>
            <a:p>
              <a:endParaRPr/>
            </a:p>
          </p:txBody>
        </p:sp>
        <p:sp>
          <p:nvSpPr>
            <p:cNvPr id="30" name="pl30"/>
            <p:cNvSpPr/>
            <p:nvPr/>
          </p:nvSpPr>
          <p:spPr>
            <a:xfrm>
              <a:off x="4382366" y="1821522"/>
              <a:ext cx="0" cy="146909"/>
            </a:xfrm>
            <a:custGeom>
              <a:avLst/>
              <a:gdLst/>
              <a:ahLst/>
              <a:cxnLst/>
              <a:rect l="0" t="0" r="0" b="0"/>
              <a:pathLst>
                <a:path h="146909">
                  <a:moveTo>
                    <a:pt x="0" y="0"/>
                  </a:moveTo>
                  <a:lnTo>
                    <a:pt x="0" y="146909"/>
                  </a:lnTo>
                </a:path>
              </a:pathLst>
            </a:custGeom>
            <a:ln w="13550" cap="flat">
              <a:solidFill>
                <a:srgbClr val="0058AB">
                  <a:alpha val="100000"/>
                </a:srgbClr>
              </a:solidFill>
              <a:prstDash val="dot"/>
              <a:round/>
            </a:ln>
          </p:spPr>
          <p:txBody>
            <a:bodyPr/>
            <a:lstStyle/>
            <a:p>
              <a:endParaRPr/>
            </a:p>
          </p:txBody>
        </p:sp>
        <p:sp>
          <p:nvSpPr>
            <p:cNvPr id="31" name="pl31"/>
            <p:cNvSpPr/>
            <p:nvPr/>
          </p:nvSpPr>
          <p:spPr>
            <a:xfrm>
              <a:off x="4518258" y="1821522"/>
              <a:ext cx="0" cy="146909"/>
            </a:xfrm>
            <a:custGeom>
              <a:avLst/>
              <a:gdLst/>
              <a:ahLst/>
              <a:cxnLst/>
              <a:rect l="0" t="0" r="0" b="0"/>
              <a:pathLst>
                <a:path h="146909">
                  <a:moveTo>
                    <a:pt x="0" y="0"/>
                  </a:moveTo>
                  <a:lnTo>
                    <a:pt x="0" y="146909"/>
                  </a:lnTo>
                </a:path>
              </a:pathLst>
            </a:custGeom>
            <a:ln w="13550" cap="flat">
              <a:solidFill>
                <a:srgbClr val="0058AB">
                  <a:alpha val="100000"/>
                </a:srgbClr>
              </a:solidFill>
              <a:prstDash val="dot"/>
              <a:round/>
            </a:ln>
          </p:spPr>
          <p:txBody>
            <a:bodyPr/>
            <a:lstStyle/>
            <a:p>
              <a:endParaRPr/>
            </a:p>
          </p:txBody>
        </p:sp>
        <p:sp>
          <p:nvSpPr>
            <p:cNvPr id="32" name="pl32"/>
            <p:cNvSpPr/>
            <p:nvPr/>
          </p:nvSpPr>
          <p:spPr>
            <a:xfrm>
              <a:off x="1120965" y="1947444"/>
              <a:ext cx="3397293" cy="482703"/>
            </a:xfrm>
            <a:custGeom>
              <a:avLst/>
              <a:gdLst/>
              <a:ahLst/>
              <a:cxnLst/>
              <a:rect l="0" t="0" r="0" b="0"/>
              <a:pathLst>
                <a:path w="3397293" h="482703">
                  <a:moveTo>
                    <a:pt x="0" y="482703"/>
                  </a:moveTo>
                  <a:lnTo>
                    <a:pt x="135891" y="419741"/>
                  </a:lnTo>
                  <a:lnTo>
                    <a:pt x="271783" y="0"/>
                  </a:lnTo>
                  <a:lnTo>
                    <a:pt x="407675" y="104935"/>
                  </a:lnTo>
                  <a:lnTo>
                    <a:pt x="543566" y="272832"/>
                  </a:lnTo>
                  <a:lnTo>
                    <a:pt x="679458" y="230858"/>
                  </a:lnTo>
                  <a:lnTo>
                    <a:pt x="815350" y="230858"/>
                  </a:lnTo>
                  <a:lnTo>
                    <a:pt x="951242" y="83948"/>
                  </a:lnTo>
                  <a:lnTo>
                    <a:pt x="1087133" y="167896"/>
                  </a:lnTo>
                  <a:lnTo>
                    <a:pt x="1223025" y="356780"/>
                  </a:lnTo>
                  <a:lnTo>
                    <a:pt x="1358917" y="293819"/>
                  </a:lnTo>
                  <a:lnTo>
                    <a:pt x="1494809" y="104935"/>
                  </a:lnTo>
                  <a:lnTo>
                    <a:pt x="1630700" y="20987"/>
                  </a:lnTo>
                  <a:lnTo>
                    <a:pt x="1766592" y="20987"/>
                  </a:lnTo>
                  <a:lnTo>
                    <a:pt x="1902484" y="20987"/>
                  </a:lnTo>
                  <a:lnTo>
                    <a:pt x="2038375" y="188883"/>
                  </a:lnTo>
                  <a:lnTo>
                    <a:pt x="2174267" y="188883"/>
                  </a:lnTo>
                  <a:lnTo>
                    <a:pt x="2310159" y="209870"/>
                  </a:lnTo>
                  <a:lnTo>
                    <a:pt x="2446051" y="209870"/>
                  </a:lnTo>
                  <a:lnTo>
                    <a:pt x="2581942" y="167896"/>
                  </a:lnTo>
                  <a:lnTo>
                    <a:pt x="2717834" y="83948"/>
                  </a:lnTo>
                  <a:lnTo>
                    <a:pt x="2853726" y="188883"/>
                  </a:lnTo>
                  <a:lnTo>
                    <a:pt x="2989618" y="0"/>
                  </a:lnTo>
                  <a:lnTo>
                    <a:pt x="3125509" y="0"/>
                  </a:lnTo>
                  <a:lnTo>
                    <a:pt x="3261401" y="20987"/>
                  </a:lnTo>
                  <a:lnTo>
                    <a:pt x="3397293" y="20987"/>
                  </a:lnTo>
                </a:path>
              </a:pathLst>
            </a:custGeom>
            <a:ln w="27101" cap="flat">
              <a:solidFill>
                <a:srgbClr val="0058AB">
                  <a:alpha val="100000"/>
                </a:srgbClr>
              </a:solidFill>
              <a:prstDash val="solid"/>
              <a:round/>
            </a:ln>
          </p:spPr>
          <p:txBody>
            <a:bodyPr/>
            <a:lstStyle/>
            <a:p>
              <a:endParaRPr/>
            </a:p>
          </p:txBody>
        </p:sp>
        <p:sp>
          <p:nvSpPr>
            <p:cNvPr id="33" name="tx33"/>
            <p:cNvSpPr/>
            <p:nvPr/>
          </p:nvSpPr>
          <p:spPr>
            <a:xfrm>
              <a:off x="1060675" y="16910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73</a:t>
              </a:r>
            </a:p>
          </p:txBody>
        </p:sp>
        <p:sp>
          <p:nvSpPr>
            <p:cNvPr id="34" name="tx34"/>
            <p:cNvSpPr/>
            <p:nvPr/>
          </p:nvSpPr>
          <p:spPr>
            <a:xfrm>
              <a:off x="1740134"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85</a:t>
              </a:r>
            </a:p>
          </p:txBody>
        </p:sp>
        <p:sp>
          <p:nvSpPr>
            <p:cNvPr id="35" name="tx35"/>
            <p:cNvSpPr/>
            <p:nvPr/>
          </p:nvSpPr>
          <p:spPr>
            <a:xfrm>
              <a:off x="2419592"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82</a:t>
              </a:r>
            </a:p>
          </p:txBody>
        </p:sp>
        <p:sp>
          <p:nvSpPr>
            <p:cNvPr id="36" name="tx36"/>
            <p:cNvSpPr/>
            <p:nvPr/>
          </p:nvSpPr>
          <p:spPr>
            <a:xfrm>
              <a:off x="3099051"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87</a:t>
              </a:r>
            </a:p>
          </p:txBody>
        </p:sp>
        <p:sp>
          <p:nvSpPr>
            <p:cNvPr id="37" name="tx37"/>
            <p:cNvSpPr/>
            <p:nvPr/>
          </p:nvSpPr>
          <p:spPr>
            <a:xfrm>
              <a:off x="3642618"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88</a:t>
              </a:r>
            </a:p>
          </p:txBody>
        </p:sp>
        <p:sp>
          <p:nvSpPr>
            <p:cNvPr id="38" name="tx38"/>
            <p:cNvSpPr/>
            <p:nvPr/>
          </p:nvSpPr>
          <p:spPr>
            <a:xfrm>
              <a:off x="4322076"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20329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2218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91009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596960" y="4940249"/>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6" name="pl56"/>
            <p:cNvSpPr/>
            <p:nvPr/>
          </p:nvSpPr>
          <p:spPr>
            <a:xfrm>
              <a:off x="1596960" y="4940249"/>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7" name="pl57"/>
            <p:cNvSpPr/>
            <p:nvPr/>
          </p:nvSpPr>
          <p:spPr>
            <a:xfrm>
              <a:off x="2607846" y="4940249"/>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8" name="pl58"/>
            <p:cNvSpPr/>
            <p:nvPr/>
          </p:nvSpPr>
          <p:spPr>
            <a:xfrm>
              <a:off x="3370300" y="4940249"/>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59" name="tx59"/>
            <p:cNvSpPr/>
            <p:nvPr/>
          </p:nvSpPr>
          <p:spPr>
            <a:xfrm>
              <a:off x="1864060" y="4888612"/>
              <a:ext cx="65225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Mauritanie</a:t>
              </a:r>
            </a:p>
          </p:txBody>
        </p:sp>
        <p:sp>
          <p:nvSpPr>
            <p:cNvPr id="60" name="tx60"/>
            <p:cNvSpPr/>
            <p:nvPr/>
          </p:nvSpPr>
          <p:spPr>
            <a:xfrm>
              <a:off x="2874945" y="4886838"/>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400" y="4886838"/>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438784" y="1415599"/>
              <a:ext cx="2761654" cy="13111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couverture, Mauritanie, 2000-2025</a:t>
              </a:r>
            </a:p>
          </p:txBody>
        </p:sp>
        <p:sp>
          <p:nvSpPr>
            <p:cNvPr id="63" name="pl63"/>
            <p:cNvSpPr/>
            <p:nvPr/>
          </p:nvSpPr>
          <p:spPr>
            <a:xfrm>
              <a:off x="5267799" y="4069700"/>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267799" y="353222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5267799" y="2994751"/>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5267799" y="2457277"/>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7" name="pl67"/>
            <p:cNvSpPr/>
            <p:nvPr/>
          </p:nvSpPr>
          <p:spPr>
            <a:xfrm>
              <a:off x="5267799" y="1919803"/>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8" name="pl68"/>
            <p:cNvSpPr/>
            <p:nvPr/>
          </p:nvSpPr>
          <p:spPr>
            <a:xfrm>
              <a:off x="5267799" y="3800963"/>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5267799" y="3263489"/>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267799" y="2726014"/>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5267799" y="2188540"/>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5267799" y="1651065"/>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5437664"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6117122"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6796581"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7476039"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8019606"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8699065"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8834957"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5437664" y="2296035"/>
              <a:ext cx="3397293" cy="1236191"/>
            </a:xfrm>
            <a:custGeom>
              <a:avLst/>
              <a:gdLst/>
              <a:ahLst/>
              <a:cxnLst/>
              <a:rect l="0" t="0" r="0" b="0"/>
              <a:pathLst>
                <a:path w="3397293" h="1236191">
                  <a:moveTo>
                    <a:pt x="0" y="1236191"/>
                  </a:moveTo>
                  <a:lnTo>
                    <a:pt x="135891" y="1074948"/>
                  </a:lnTo>
                  <a:lnTo>
                    <a:pt x="271783" y="0"/>
                  </a:lnTo>
                  <a:lnTo>
                    <a:pt x="407675" y="268737"/>
                  </a:lnTo>
                  <a:lnTo>
                    <a:pt x="543566" y="698716"/>
                  </a:lnTo>
                  <a:lnTo>
                    <a:pt x="679458" y="591221"/>
                  </a:lnTo>
                  <a:lnTo>
                    <a:pt x="815350" y="591221"/>
                  </a:lnTo>
                  <a:lnTo>
                    <a:pt x="951242" y="214989"/>
                  </a:lnTo>
                  <a:lnTo>
                    <a:pt x="1087133" y="429979"/>
                  </a:lnTo>
                  <a:lnTo>
                    <a:pt x="1223025" y="913706"/>
                  </a:lnTo>
                  <a:lnTo>
                    <a:pt x="1358917" y="752464"/>
                  </a:lnTo>
                  <a:lnTo>
                    <a:pt x="1494809" y="268737"/>
                  </a:lnTo>
                  <a:lnTo>
                    <a:pt x="1630700" y="53747"/>
                  </a:lnTo>
                  <a:lnTo>
                    <a:pt x="1766592" y="53747"/>
                  </a:lnTo>
                  <a:lnTo>
                    <a:pt x="1902484" y="53747"/>
                  </a:lnTo>
                  <a:lnTo>
                    <a:pt x="2038375" y="483726"/>
                  </a:lnTo>
                  <a:lnTo>
                    <a:pt x="2174267" y="483726"/>
                  </a:lnTo>
                  <a:lnTo>
                    <a:pt x="2310159" y="537474"/>
                  </a:lnTo>
                  <a:lnTo>
                    <a:pt x="2446051" y="537474"/>
                  </a:lnTo>
                  <a:lnTo>
                    <a:pt x="2581942" y="429979"/>
                  </a:lnTo>
                  <a:lnTo>
                    <a:pt x="2717834" y="214989"/>
                  </a:lnTo>
                  <a:lnTo>
                    <a:pt x="2853726" y="483726"/>
                  </a:lnTo>
                  <a:lnTo>
                    <a:pt x="2989618" y="0"/>
                  </a:lnTo>
                  <a:lnTo>
                    <a:pt x="3125509" y="0"/>
                  </a:lnTo>
                  <a:lnTo>
                    <a:pt x="3261401" y="53747"/>
                  </a:lnTo>
                  <a:lnTo>
                    <a:pt x="3397293" y="53747"/>
                  </a:lnTo>
                </a:path>
              </a:pathLst>
            </a:custGeom>
            <a:ln w="27101" cap="flat">
              <a:solidFill>
                <a:srgbClr val="0058AB">
                  <a:alpha val="100000"/>
                </a:srgbClr>
              </a:solidFill>
              <a:prstDash val="solid"/>
              <a:round/>
            </a:ln>
          </p:spPr>
          <p:txBody>
            <a:bodyPr/>
            <a:lstStyle/>
            <a:p>
              <a:endParaRPr/>
            </a:p>
          </p:txBody>
        </p:sp>
        <p:sp>
          <p:nvSpPr>
            <p:cNvPr id="81" name="pl81"/>
            <p:cNvSpPr/>
            <p:nvPr/>
          </p:nvSpPr>
          <p:spPr>
            <a:xfrm>
              <a:off x="5437664" y="2726014"/>
              <a:ext cx="3397293" cy="483726"/>
            </a:xfrm>
            <a:custGeom>
              <a:avLst/>
              <a:gdLst/>
              <a:ahLst/>
              <a:cxnLst/>
              <a:rect l="0" t="0" r="0" b="0"/>
              <a:pathLst>
                <a:path w="3397293" h="483726">
                  <a:moveTo>
                    <a:pt x="0" y="483726"/>
                  </a:moveTo>
                  <a:lnTo>
                    <a:pt x="135891" y="429979"/>
                  </a:lnTo>
                  <a:lnTo>
                    <a:pt x="271783" y="429979"/>
                  </a:lnTo>
                  <a:lnTo>
                    <a:pt x="407675" y="376232"/>
                  </a:lnTo>
                  <a:lnTo>
                    <a:pt x="543566" y="322484"/>
                  </a:lnTo>
                  <a:lnTo>
                    <a:pt x="679458" y="268737"/>
                  </a:lnTo>
                  <a:lnTo>
                    <a:pt x="815350" y="214989"/>
                  </a:lnTo>
                  <a:lnTo>
                    <a:pt x="951242" y="214989"/>
                  </a:lnTo>
                  <a:lnTo>
                    <a:pt x="1087133" y="161242"/>
                  </a:lnTo>
                  <a:lnTo>
                    <a:pt x="1223025" y="107494"/>
                  </a:lnTo>
                  <a:lnTo>
                    <a:pt x="1358917" y="107494"/>
                  </a:lnTo>
                  <a:lnTo>
                    <a:pt x="1494809" y="53747"/>
                  </a:lnTo>
                  <a:lnTo>
                    <a:pt x="1630700" y="107494"/>
                  </a:lnTo>
                  <a:lnTo>
                    <a:pt x="1766592" y="107494"/>
                  </a:lnTo>
                  <a:lnTo>
                    <a:pt x="1902484" y="107494"/>
                  </a:lnTo>
                  <a:lnTo>
                    <a:pt x="2038375" y="107494"/>
                  </a:lnTo>
                  <a:lnTo>
                    <a:pt x="2174267" y="53747"/>
                  </a:lnTo>
                  <a:lnTo>
                    <a:pt x="2310159" y="53747"/>
                  </a:lnTo>
                  <a:lnTo>
                    <a:pt x="2446051" y="53747"/>
                  </a:lnTo>
                  <a:lnTo>
                    <a:pt x="2581942" y="0"/>
                  </a:lnTo>
                  <a:lnTo>
                    <a:pt x="2717834" y="161242"/>
                  </a:lnTo>
                  <a:lnTo>
                    <a:pt x="2853726" y="268737"/>
                  </a:lnTo>
                  <a:lnTo>
                    <a:pt x="2989618" y="107494"/>
                  </a:lnTo>
                  <a:lnTo>
                    <a:pt x="3125509" y="107494"/>
                  </a:lnTo>
                  <a:lnTo>
                    <a:pt x="3261401" y="107494"/>
                  </a:lnTo>
                  <a:lnTo>
                    <a:pt x="3397293" y="53747"/>
                  </a:lnTo>
                </a:path>
              </a:pathLst>
            </a:custGeom>
            <a:ln w="27101" cap="flat">
              <a:solidFill>
                <a:srgbClr val="80BD41">
                  <a:alpha val="100000"/>
                </a:srgbClr>
              </a:solidFill>
              <a:prstDash val="solid"/>
              <a:round/>
            </a:ln>
          </p:spPr>
          <p:txBody>
            <a:bodyPr/>
            <a:lstStyle/>
            <a:p>
              <a:endParaRPr/>
            </a:p>
          </p:txBody>
        </p:sp>
        <p:sp>
          <p:nvSpPr>
            <p:cNvPr id="82" name="pl82"/>
            <p:cNvSpPr/>
            <p:nvPr/>
          </p:nvSpPr>
          <p:spPr>
            <a:xfrm>
              <a:off x="5437664" y="2672267"/>
              <a:ext cx="3397293" cy="1289938"/>
            </a:xfrm>
            <a:custGeom>
              <a:avLst/>
              <a:gdLst/>
              <a:ahLst/>
              <a:cxnLst/>
              <a:rect l="0" t="0" r="0" b="0"/>
              <a:pathLst>
                <a:path w="3397293" h="1289938">
                  <a:moveTo>
                    <a:pt x="0" y="1289938"/>
                  </a:moveTo>
                  <a:lnTo>
                    <a:pt x="135891" y="1289938"/>
                  </a:lnTo>
                  <a:lnTo>
                    <a:pt x="271783" y="1236191"/>
                  </a:lnTo>
                  <a:lnTo>
                    <a:pt x="407675" y="1128696"/>
                  </a:lnTo>
                  <a:lnTo>
                    <a:pt x="543566" y="967453"/>
                  </a:lnTo>
                  <a:lnTo>
                    <a:pt x="679458" y="806211"/>
                  </a:lnTo>
                  <a:lnTo>
                    <a:pt x="815350" y="698716"/>
                  </a:lnTo>
                  <a:lnTo>
                    <a:pt x="951242" y="591221"/>
                  </a:lnTo>
                  <a:lnTo>
                    <a:pt x="1087133" y="322484"/>
                  </a:lnTo>
                  <a:lnTo>
                    <a:pt x="1223025" y="107494"/>
                  </a:lnTo>
                  <a:lnTo>
                    <a:pt x="1358917" y="429979"/>
                  </a:lnTo>
                  <a:lnTo>
                    <a:pt x="1494809" y="483726"/>
                  </a:lnTo>
                  <a:lnTo>
                    <a:pt x="1630700" y="537474"/>
                  </a:lnTo>
                  <a:lnTo>
                    <a:pt x="1766592" y="644969"/>
                  </a:lnTo>
                  <a:lnTo>
                    <a:pt x="1902484" y="591221"/>
                  </a:lnTo>
                  <a:lnTo>
                    <a:pt x="2038375" y="537474"/>
                  </a:lnTo>
                  <a:lnTo>
                    <a:pt x="2174267" y="268737"/>
                  </a:lnTo>
                  <a:lnTo>
                    <a:pt x="2310159" y="214989"/>
                  </a:lnTo>
                  <a:lnTo>
                    <a:pt x="2446051" y="107494"/>
                  </a:lnTo>
                  <a:lnTo>
                    <a:pt x="2581942" y="53747"/>
                  </a:lnTo>
                  <a:lnTo>
                    <a:pt x="2717834" y="107494"/>
                  </a:lnTo>
                  <a:lnTo>
                    <a:pt x="2853726" y="376232"/>
                  </a:lnTo>
                  <a:lnTo>
                    <a:pt x="2989618" y="214989"/>
                  </a:lnTo>
                  <a:lnTo>
                    <a:pt x="3125509" y="53747"/>
                  </a:lnTo>
                  <a:lnTo>
                    <a:pt x="3261401" y="0"/>
                  </a:lnTo>
                  <a:lnTo>
                    <a:pt x="3397293" y="0"/>
                  </a:lnTo>
                </a:path>
              </a:pathLst>
            </a:custGeom>
            <a:ln w="27101" cap="flat">
              <a:solidFill>
                <a:srgbClr val="961A49">
                  <a:alpha val="100000"/>
                </a:srgbClr>
              </a:solidFill>
              <a:prstDash val="solid"/>
              <a:round/>
            </a:ln>
          </p:spPr>
          <p:txBody>
            <a:bodyPr/>
            <a:lstStyle/>
            <a:p>
              <a:endParaRPr/>
            </a:p>
          </p:txBody>
        </p:sp>
        <p:sp>
          <p:nvSpPr>
            <p:cNvPr id="83" name="pl83"/>
            <p:cNvSpPr/>
            <p:nvPr/>
          </p:nvSpPr>
          <p:spPr>
            <a:xfrm>
              <a:off x="5437664" y="2726014"/>
              <a:ext cx="3397293" cy="0"/>
            </a:xfrm>
            <a:custGeom>
              <a:avLst/>
              <a:gdLst/>
              <a:ahLst/>
              <a:cxnLst/>
              <a:rect l="0" t="0" r="0" b="0"/>
              <a:pathLst>
                <a:path w="3397293">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a:endParaRPr/>
            </a:p>
          </p:txBody>
        </p:sp>
        <p:sp>
          <p:nvSpPr>
            <p:cNvPr id="84" name="pl84"/>
            <p:cNvSpPr/>
            <p:nvPr/>
          </p:nvSpPr>
          <p:spPr>
            <a:xfrm>
              <a:off x="5437664" y="2296035"/>
              <a:ext cx="3397293" cy="1236191"/>
            </a:xfrm>
            <a:custGeom>
              <a:avLst/>
              <a:gdLst/>
              <a:ahLst/>
              <a:cxnLst/>
              <a:rect l="0" t="0" r="0" b="0"/>
              <a:pathLst>
                <a:path w="3397293" h="1236191">
                  <a:moveTo>
                    <a:pt x="0" y="1236191"/>
                  </a:moveTo>
                  <a:lnTo>
                    <a:pt x="135891" y="1074948"/>
                  </a:lnTo>
                  <a:lnTo>
                    <a:pt x="271783" y="0"/>
                  </a:lnTo>
                  <a:lnTo>
                    <a:pt x="407675" y="268737"/>
                  </a:lnTo>
                  <a:lnTo>
                    <a:pt x="543566" y="698716"/>
                  </a:lnTo>
                  <a:lnTo>
                    <a:pt x="679458" y="591221"/>
                  </a:lnTo>
                  <a:lnTo>
                    <a:pt x="815350" y="591221"/>
                  </a:lnTo>
                  <a:lnTo>
                    <a:pt x="951242" y="214989"/>
                  </a:lnTo>
                  <a:lnTo>
                    <a:pt x="1087133" y="429979"/>
                  </a:lnTo>
                  <a:lnTo>
                    <a:pt x="1223025" y="913706"/>
                  </a:lnTo>
                  <a:lnTo>
                    <a:pt x="1358917" y="752464"/>
                  </a:lnTo>
                  <a:lnTo>
                    <a:pt x="1494809" y="268737"/>
                  </a:lnTo>
                  <a:lnTo>
                    <a:pt x="1630700" y="53747"/>
                  </a:lnTo>
                  <a:lnTo>
                    <a:pt x="1766592" y="53747"/>
                  </a:lnTo>
                  <a:lnTo>
                    <a:pt x="1902484" y="53747"/>
                  </a:lnTo>
                  <a:lnTo>
                    <a:pt x="2038375" y="483726"/>
                  </a:lnTo>
                  <a:lnTo>
                    <a:pt x="2174267" y="483726"/>
                  </a:lnTo>
                  <a:lnTo>
                    <a:pt x="2310159" y="537474"/>
                  </a:lnTo>
                  <a:lnTo>
                    <a:pt x="2446051" y="537474"/>
                  </a:lnTo>
                  <a:lnTo>
                    <a:pt x="2581942" y="429979"/>
                  </a:lnTo>
                  <a:lnTo>
                    <a:pt x="2717834" y="214989"/>
                  </a:lnTo>
                  <a:lnTo>
                    <a:pt x="2853726" y="483726"/>
                  </a:lnTo>
                  <a:lnTo>
                    <a:pt x="2989618" y="0"/>
                  </a:lnTo>
                  <a:lnTo>
                    <a:pt x="3125509" y="0"/>
                  </a:lnTo>
                  <a:lnTo>
                    <a:pt x="3261401" y="53747"/>
                  </a:lnTo>
                  <a:lnTo>
                    <a:pt x="3397293" y="53747"/>
                  </a:lnTo>
                </a:path>
              </a:pathLst>
            </a:custGeom>
            <a:ln w="43362" cap="flat">
              <a:solidFill>
                <a:srgbClr val="000000">
                  <a:alpha val="100000"/>
                </a:srgbClr>
              </a:solidFill>
              <a:prstDash val="solid"/>
              <a:round/>
            </a:ln>
          </p:spPr>
          <p:txBody>
            <a:bodyPr/>
            <a:lstStyle/>
            <a:p>
              <a:endParaRPr/>
            </a:p>
          </p:txBody>
        </p:sp>
        <p:sp>
          <p:nvSpPr>
            <p:cNvPr id="85" name="pl85"/>
            <p:cNvSpPr/>
            <p:nvPr/>
          </p:nvSpPr>
          <p:spPr>
            <a:xfrm>
              <a:off x="5437664" y="2296035"/>
              <a:ext cx="3397293" cy="1236191"/>
            </a:xfrm>
            <a:custGeom>
              <a:avLst/>
              <a:gdLst/>
              <a:ahLst/>
              <a:cxnLst/>
              <a:rect l="0" t="0" r="0" b="0"/>
              <a:pathLst>
                <a:path w="3397293" h="1236191">
                  <a:moveTo>
                    <a:pt x="0" y="1236191"/>
                  </a:moveTo>
                  <a:lnTo>
                    <a:pt x="135891" y="1074948"/>
                  </a:lnTo>
                  <a:lnTo>
                    <a:pt x="271783" y="0"/>
                  </a:lnTo>
                  <a:lnTo>
                    <a:pt x="407675" y="268737"/>
                  </a:lnTo>
                  <a:lnTo>
                    <a:pt x="543566" y="698716"/>
                  </a:lnTo>
                  <a:lnTo>
                    <a:pt x="679458" y="591221"/>
                  </a:lnTo>
                  <a:lnTo>
                    <a:pt x="815350" y="591221"/>
                  </a:lnTo>
                  <a:lnTo>
                    <a:pt x="951242" y="214989"/>
                  </a:lnTo>
                  <a:lnTo>
                    <a:pt x="1087133" y="429979"/>
                  </a:lnTo>
                  <a:lnTo>
                    <a:pt x="1223025" y="913706"/>
                  </a:lnTo>
                  <a:lnTo>
                    <a:pt x="1358917" y="752464"/>
                  </a:lnTo>
                  <a:lnTo>
                    <a:pt x="1494809" y="268737"/>
                  </a:lnTo>
                  <a:lnTo>
                    <a:pt x="1630700" y="53747"/>
                  </a:lnTo>
                  <a:lnTo>
                    <a:pt x="1766592" y="53747"/>
                  </a:lnTo>
                  <a:lnTo>
                    <a:pt x="1902484" y="53747"/>
                  </a:lnTo>
                  <a:lnTo>
                    <a:pt x="2038375" y="483726"/>
                  </a:lnTo>
                  <a:lnTo>
                    <a:pt x="2174267" y="483726"/>
                  </a:lnTo>
                  <a:lnTo>
                    <a:pt x="2310159" y="537474"/>
                  </a:lnTo>
                  <a:lnTo>
                    <a:pt x="2446051" y="537474"/>
                  </a:lnTo>
                  <a:lnTo>
                    <a:pt x="2581942" y="429979"/>
                  </a:lnTo>
                  <a:lnTo>
                    <a:pt x="2717834" y="214989"/>
                  </a:lnTo>
                  <a:lnTo>
                    <a:pt x="2853726" y="483726"/>
                  </a:lnTo>
                  <a:lnTo>
                    <a:pt x="2989618" y="0"/>
                  </a:lnTo>
                  <a:lnTo>
                    <a:pt x="3125509" y="0"/>
                  </a:lnTo>
                  <a:lnTo>
                    <a:pt x="3261401" y="53747"/>
                  </a:lnTo>
                  <a:lnTo>
                    <a:pt x="3397293" y="53747"/>
                  </a:lnTo>
                </a:path>
              </a:pathLst>
            </a:custGeom>
            <a:ln w="27101" cap="flat">
              <a:solidFill>
                <a:srgbClr val="0058AB">
                  <a:alpha val="100000"/>
                </a:srgbClr>
              </a:solidFill>
              <a:prstDash val="solid"/>
              <a:round/>
            </a:ln>
          </p:spPr>
          <p:txBody>
            <a:bodyPr/>
            <a:lstStyle/>
            <a:p>
              <a:endParaRPr/>
            </a:p>
          </p:txBody>
        </p:sp>
        <p:sp>
          <p:nvSpPr>
            <p:cNvPr id="86" name="tx86"/>
            <p:cNvSpPr/>
            <p:nvPr/>
          </p:nvSpPr>
          <p:spPr>
            <a:xfrm>
              <a:off x="8902429" y="2740645"/>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-1</a:t>
              </a:r>
            </a:p>
          </p:txBody>
        </p:sp>
        <p:sp>
          <p:nvSpPr>
            <p:cNvPr id="87" name="tx87"/>
            <p:cNvSpPr/>
            <p:nvPr/>
          </p:nvSpPr>
          <p:spPr>
            <a:xfrm>
              <a:off x="8877160" y="263315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1</a:t>
              </a:r>
            </a:p>
          </p:txBody>
        </p:sp>
        <p:sp>
          <p:nvSpPr>
            <p:cNvPr id="88" name="tx88"/>
            <p:cNvSpPr/>
            <p:nvPr/>
          </p:nvSpPr>
          <p:spPr>
            <a:xfrm>
              <a:off x="5003259" y="3748848"/>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89" name="tx89"/>
            <p:cNvSpPr/>
            <p:nvPr/>
          </p:nvSpPr>
          <p:spPr>
            <a:xfrm>
              <a:off x="5003259" y="3211374"/>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90" name="tx90"/>
            <p:cNvSpPr/>
            <p:nvPr/>
          </p:nvSpPr>
          <p:spPr>
            <a:xfrm>
              <a:off x="5127474" y="2673900"/>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91" name="tx91"/>
            <p:cNvSpPr/>
            <p:nvPr/>
          </p:nvSpPr>
          <p:spPr>
            <a:xfrm>
              <a:off x="5049780" y="2136425"/>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92" name="tx92"/>
            <p:cNvSpPr/>
            <p:nvPr/>
          </p:nvSpPr>
          <p:spPr>
            <a:xfrm>
              <a:off x="5049780" y="159895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93" name="tx93"/>
            <p:cNvSpPr/>
            <p:nvPr/>
          </p:nvSpPr>
          <p:spPr>
            <a:xfrm rot="-5400000">
              <a:off x="5281217"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94" name="tx94"/>
            <p:cNvSpPr/>
            <p:nvPr/>
          </p:nvSpPr>
          <p:spPr>
            <a:xfrm rot="-5400000">
              <a:off x="5960676"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95" name="tx95"/>
            <p:cNvSpPr/>
            <p:nvPr/>
          </p:nvSpPr>
          <p:spPr>
            <a:xfrm rot="-5400000">
              <a:off x="6640135"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96" name="tx96"/>
            <p:cNvSpPr/>
            <p:nvPr/>
          </p:nvSpPr>
          <p:spPr>
            <a:xfrm rot="-5400000">
              <a:off x="7319593"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97" name="tx97"/>
            <p:cNvSpPr/>
            <p:nvPr/>
          </p:nvSpPr>
          <p:spPr>
            <a:xfrm rot="-5400000">
              <a:off x="7863160"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98" name="tx98"/>
            <p:cNvSpPr/>
            <p:nvPr/>
          </p:nvSpPr>
          <p:spPr>
            <a:xfrm rot="-5400000">
              <a:off x="8542619"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99" name="tx99"/>
            <p:cNvSpPr/>
            <p:nvPr/>
          </p:nvSpPr>
          <p:spPr>
            <a:xfrm rot="-5400000">
              <a:off x="8678510"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00" name="tx100"/>
            <p:cNvSpPr/>
            <p:nvPr/>
          </p:nvSpPr>
          <p:spPr>
            <a:xfrm rot="-5400000">
              <a:off x="4153407" y="2788871"/>
              <a:ext cx="142294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01" name="pl101"/>
            <p:cNvSpPr/>
            <p:nvPr/>
          </p:nvSpPr>
          <p:spPr>
            <a:xfrm>
              <a:off x="5913659" y="4940249"/>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02" name="pl102"/>
            <p:cNvSpPr/>
            <p:nvPr/>
          </p:nvSpPr>
          <p:spPr>
            <a:xfrm>
              <a:off x="5913659" y="4940249"/>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03" name="pl103"/>
            <p:cNvSpPr/>
            <p:nvPr/>
          </p:nvSpPr>
          <p:spPr>
            <a:xfrm>
              <a:off x="6924545" y="4940249"/>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04" name="pl104"/>
            <p:cNvSpPr/>
            <p:nvPr/>
          </p:nvSpPr>
          <p:spPr>
            <a:xfrm>
              <a:off x="7686999" y="4940249"/>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105" name="tx105"/>
            <p:cNvSpPr/>
            <p:nvPr/>
          </p:nvSpPr>
          <p:spPr>
            <a:xfrm>
              <a:off x="6180759" y="4888612"/>
              <a:ext cx="65225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Mauritanie</a:t>
              </a:r>
            </a:p>
          </p:txBody>
        </p:sp>
        <p:sp>
          <p:nvSpPr>
            <p:cNvPr id="106" name="tx106"/>
            <p:cNvSpPr/>
            <p:nvPr/>
          </p:nvSpPr>
          <p:spPr>
            <a:xfrm>
              <a:off x="7191644" y="4886838"/>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107" name="tx107"/>
            <p:cNvSpPr/>
            <p:nvPr/>
          </p:nvSpPr>
          <p:spPr>
            <a:xfrm>
              <a:off x="7954099" y="4886838"/>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108" name="tx108"/>
            <p:cNvSpPr/>
            <p:nvPr/>
          </p:nvSpPr>
          <p:spPr>
            <a:xfrm>
              <a:off x="5653759" y="1405479"/>
              <a:ext cx="2965102"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09" name="pl109"/>
            <p:cNvSpPr/>
            <p:nvPr/>
          </p:nvSpPr>
          <p:spPr>
            <a:xfrm>
              <a:off x="2288827" y="5469496"/>
              <a:ext cx="0" cy="440728"/>
            </a:xfrm>
            <a:custGeom>
              <a:avLst/>
              <a:gdLst/>
              <a:ahLst/>
              <a:cxnLst/>
              <a:rect l="0" t="0" r="0" b="0"/>
              <a:pathLst>
                <a:path h="440728">
                  <a:moveTo>
                    <a:pt x="0" y="440728"/>
                  </a:moveTo>
                  <a:lnTo>
                    <a:pt x="0" y="0"/>
                  </a:lnTo>
                  <a:lnTo>
                    <a:pt x="0" y="0"/>
                  </a:lnTo>
                </a:path>
              </a:pathLst>
            </a:custGeom>
            <a:ln w="6775" cap="flat">
              <a:solidFill>
                <a:srgbClr val="EBEBEB">
                  <a:alpha val="100000"/>
                </a:srgbClr>
              </a:solidFill>
              <a:prstDash val="solid"/>
              <a:round/>
            </a:ln>
          </p:spPr>
          <p:txBody>
            <a:bodyPr/>
            <a:lstStyle/>
            <a:p>
              <a:endParaRPr/>
            </a:p>
          </p:txBody>
        </p:sp>
        <p:sp>
          <p:nvSpPr>
            <p:cNvPr id="110" name="pl110"/>
            <p:cNvSpPr/>
            <p:nvPr/>
          </p:nvSpPr>
          <p:spPr>
            <a:xfrm>
              <a:off x="4232123" y="5469496"/>
              <a:ext cx="0" cy="440728"/>
            </a:xfrm>
            <a:custGeom>
              <a:avLst/>
              <a:gdLst/>
              <a:ahLst/>
              <a:cxnLst/>
              <a:rect l="0" t="0" r="0" b="0"/>
              <a:pathLst>
                <a:path h="440728">
                  <a:moveTo>
                    <a:pt x="0" y="440728"/>
                  </a:moveTo>
                  <a:lnTo>
                    <a:pt x="0" y="0"/>
                  </a:lnTo>
                  <a:lnTo>
                    <a:pt x="0" y="0"/>
                  </a:lnTo>
                </a:path>
              </a:pathLst>
            </a:custGeom>
            <a:ln w="6775" cap="flat">
              <a:solidFill>
                <a:srgbClr val="EBEBEB">
                  <a:alpha val="100000"/>
                </a:srgbClr>
              </a:solidFill>
              <a:prstDash val="solid"/>
              <a:round/>
            </a:ln>
          </p:spPr>
          <p:txBody>
            <a:bodyPr/>
            <a:lstStyle/>
            <a:p>
              <a:endParaRPr/>
            </a:p>
          </p:txBody>
        </p:sp>
        <p:sp>
          <p:nvSpPr>
            <p:cNvPr id="111" name="pl111"/>
            <p:cNvSpPr/>
            <p:nvPr/>
          </p:nvSpPr>
          <p:spPr>
            <a:xfrm>
              <a:off x="6175420" y="5469496"/>
              <a:ext cx="0" cy="440728"/>
            </a:xfrm>
            <a:custGeom>
              <a:avLst/>
              <a:gdLst/>
              <a:ahLst/>
              <a:cxnLst/>
              <a:rect l="0" t="0" r="0" b="0"/>
              <a:pathLst>
                <a:path h="440728">
                  <a:moveTo>
                    <a:pt x="0" y="440728"/>
                  </a:moveTo>
                  <a:lnTo>
                    <a:pt x="0" y="0"/>
                  </a:lnTo>
                  <a:lnTo>
                    <a:pt x="0" y="0"/>
                  </a:lnTo>
                </a:path>
              </a:pathLst>
            </a:custGeom>
            <a:ln w="6775" cap="flat">
              <a:solidFill>
                <a:srgbClr val="EBEBEB">
                  <a:alpha val="100000"/>
                </a:srgbClr>
              </a:solidFill>
              <a:prstDash val="solid"/>
              <a:round/>
            </a:ln>
          </p:spPr>
          <p:txBody>
            <a:bodyPr/>
            <a:lstStyle/>
            <a:p>
              <a:endParaRPr/>
            </a:p>
          </p:txBody>
        </p:sp>
        <p:sp>
          <p:nvSpPr>
            <p:cNvPr id="112" name="pl112"/>
            <p:cNvSpPr/>
            <p:nvPr/>
          </p:nvSpPr>
          <p:spPr>
            <a:xfrm>
              <a:off x="8118717" y="5469496"/>
              <a:ext cx="0" cy="440728"/>
            </a:xfrm>
            <a:custGeom>
              <a:avLst/>
              <a:gdLst/>
              <a:ahLst/>
              <a:cxnLst/>
              <a:rect l="0" t="0" r="0" b="0"/>
              <a:pathLst>
                <a:path h="440728">
                  <a:moveTo>
                    <a:pt x="0" y="440728"/>
                  </a:moveTo>
                  <a:lnTo>
                    <a:pt x="0" y="0"/>
                  </a:lnTo>
                  <a:lnTo>
                    <a:pt x="0" y="0"/>
                  </a:lnTo>
                </a:path>
              </a:pathLst>
            </a:custGeom>
            <a:ln w="6775" cap="flat">
              <a:solidFill>
                <a:srgbClr val="EBEBEB">
                  <a:alpha val="100000"/>
                </a:srgbClr>
              </a:solidFill>
              <a:prstDash val="solid"/>
              <a:round/>
            </a:ln>
          </p:spPr>
          <p:txBody>
            <a:bodyPr/>
            <a:lstStyle/>
            <a:p>
              <a:endParaRPr/>
            </a:p>
          </p:txBody>
        </p:sp>
        <p:sp>
          <p:nvSpPr>
            <p:cNvPr id="113" name="pl113"/>
            <p:cNvSpPr/>
            <p:nvPr/>
          </p:nvSpPr>
          <p:spPr>
            <a:xfrm>
              <a:off x="951100" y="5827589"/>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14" name="pl114"/>
            <p:cNvSpPr/>
            <p:nvPr/>
          </p:nvSpPr>
          <p:spPr>
            <a:xfrm>
              <a:off x="951100" y="5689861"/>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15" name="pl115"/>
            <p:cNvSpPr/>
            <p:nvPr/>
          </p:nvSpPr>
          <p:spPr>
            <a:xfrm>
              <a:off x="951100" y="5552133"/>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16" name="pl116"/>
            <p:cNvSpPr/>
            <p:nvPr/>
          </p:nvSpPr>
          <p:spPr>
            <a:xfrm>
              <a:off x="1317178"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3260475"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5203772"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7147069"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0" name="rc120"/>
            <p:cNvSpPr/>
            <p:nvPr/>
          </p:nvSpPr>
          <p:spPr>
            <a:xfrm>
              <a:off x="1317178" y="5772498"/>
              <a:ext cx="7321564" cy="110182"/>
            </a:xfrm>
            <a:prstGeom prst="rect">
              <a:avLst/>
            </a:prstGeom>
            <a:solidFill>
              <a:srgbClr val="1CABE2">
                <a:alpha val="80000"/>
              </a:srgbClr>
            </a:solidFill>
          </p:spPr>
          <p:txBody>
            <a:bodyPr/>
            <a:lstStyle/>
            <a:p>
              <a:endParaRPr/>
            </a:p>
          </p:txBody>
        </p:sp>
        <p:sp>
          <p:nvSpPr>
            <p:cNvPr id="121" name="rc121"/>
            <p:cNvSpPr/>
            <p:nvPr/>
          </p:nvSpPr>
          <p:spPr>
            <a:xfrm>
              <a:off x="1317178" y="5634770"/>
              <a:ext cx="3330033" cy="110182"/>
            </a:xfrm>
            <a:prstGeom prst="rect">
              <a:avLst/>
            </a:prstGeom>
            <a:solidFill>
              <a:srgbClr val="1CABE2">
                <a:alpha val="80000"/>
              </a:srgbClr>
            </a:solidFill>
          </p:spPr>
          <p:txBody>
            <a:bodyPr/>
            <a:lstStyle/>
            <a:p>
              <a:endParaRPr/>
            </a:p>
          </p:txBody>
        </p:sp>
        <p:sp>
          <p:nvSpPr>
            <p:cNvPr id="122" name="rc122"/>
            <p:cNvSpPr/>
            <p:nvPr/>
          </p:nvSpPr>
          <p:spPr>
            <a:xfrm>
              <a:off x="1317178" y="5497042"/>
              <a:ext cx="3389498" cy="110182"/>
            </a:xfrm>
            <a:prstGeom prst="rect">
              <a:avLst/>
            </a:prstGeom>
            <a:solidFill>
              <a:srgbClr val="1CABE2">
                <a:alpha val="80000"/>
              </a:srgbClr>
            </a:solidFill>
          </p:spPr>
          <p:txBody>
            <a:bodyPr/>
            <a:lstStyle/>
            <a:p>
              <a:endParaRPr/>
            </a:p>
          </p:txBody>
        </p:sp>
        <p:sp>
          <p:nvSpPr>
            <p:cNvPr id="123" name="tx123"/>
            <p:cNvSpPr/>
            <p:nvPr/>
          </p:nvSpPr>
          <p:spPr>
            <a:xfrm>
              <a:off x="577692" y="57754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24" name="tx124"/>
            <p:cNvSpPr/>
            <p:nvPr/>
          </p:nvSpPr>
          <p:spPr>
            <a:xfrm>
              <a:off x="577692" y="563774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25" name="tx125"/>
            <p:cNvSpPr/>
            <p:nvPr/>
          </p:nvSpPr>
          <p:spPr>
            <a:xfrm>
              <a:off x="577692" y="550001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26" name="tx126"/>
            <p:cNvSpPr/>
            <p:nvPr/>
          </p:nvSpPr>
          <p:spPr>
            <a:xfrm>
              <a:off x="1239484" y="598544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2910884" y="5967364"/>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5,000</a:t>
              </a:r>
            </a:p>
          </p:txBody>
        </p:sp>
        <p:sp>
          <p:nvSpPr>
            <p:cNvPr id="128" name="tx128"/>
            <p:cNvSpPr/>
            <p:nvPr/>
          </p:nvSpPr>
          <p:spPr>
            <a:xfrm>
              <a:off x="4776486" y="5967364"/>
              <a:ext cx="427285"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10,000</a:t>
              </a:r>
            </a:p>
          </p:txBody>
        </p:sp>
        <p:sp>
          <p:nvSpPr>
            <p:cNvPr id="129" name="tx129"/>
            <p:cNvSpPr/>
            <p:nvPr/>
          </p:nvSpPr>
          <p:spPr>
            <a:xfrm>
              <a:off x="6719783" y="5967364"/>
              <a:ext cx="427285"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15,000</a:t>
              </a:r>
            </a:p>
          </p:txBody>
        </p:sp>
        <p:sp>
          <p:nvSpPr>
            <p:cNvPr id="130" name="tx130"/>
            <p:cNvSpPr/>
            <p:nvPr/>
          </p:nvSpPr>
          <p:spPr>
            <a:xfrm>
              <a:off x="951100" y="5224811"/>
              <a:ext cx="437934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Nombre d'enfants n'ayant reçu aucune dose, 2019, 2024 et 2025</a:t>
              </a:r>
            </a:p>
          </p:txBody>
        </p:sp>
        <p:sp>
          <p:nvSpPr>
            <p:cNvPr id="131" name="tx131"/>
            <p:cNvSpPr/>
            <p:nvPr/>
          </p:nvSpPr>
          <p:spPr>
            <a:xfrm>
              <a:off x="4706263" y="62835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32" name="tx132"/>
            <p:cNvSpPr/>
            <p:nvPr/>
          </p:nvSpPr>
          <p:spPr>
            <a:xfrm>
              <a:off x="2320013" y="6397874"/>
              <a:ext cx="668480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33" name="tx133"/>
            <p:cNvSpPr/>
            <p:nvPr/>
          </p:nvSpPr>
          <p:spPr>
            <a:xfrm>
              <a:off x="4873412" y="6518575"/>
              <a:ext cx="4131409"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00" b="0" i="0" u="none" cap="none">
                <a:solidFill>
                  <a:srgbClr val="FFFFFF">
                    <a:alpha val="100000"/>
                  </a:srgbClr>
                </a:solidFill>
                <a:latin typeface="Arial"/>
                <a:cs typeface="Arial"/>
                <a:sym typeface="Arial"/>
              </a:rPr>
              <a:t>En 2025, la couverture vaccinale contre la DTP1 en Mauritanie (95 %) était supérieure de 5 points de pourcentage à la moyenne mondiale (90 %) et de 14 points de pourcentage à la moyenne de l’ensemble des pays de l’ WCAR e (81 %).
La couverture nationale du DTP1 était supérieure de 7 points de pourcentage à celle de 2019 (88 %).
Cela correspond à 9 000 enfants n’ayant reçu aucune dose en 2025, contre 19 000 en 2019.</a:t>
            </a:r>
          </a:p>
        </p:txBody>
      </p:sp>
      <p:sp>
        <p:nvSpPr>
          <p:cNvPr id="135"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En 2025, le taux de couverture par la DTP1 en Mauritanie s'élevait à 95 %, soit 7 points de pourcentage de plus qu'en 2019 et un niveau supérieur aux moyennes mondiales et régionales.</a:t>
            </a:r>
          </a:p>
        </p:txBody>
      </p:sp>
      <p:grpSp>
        <p:nvGrpSpPr>
          <p:cNvPr id="136" name="Group 135"/>
          <p:cNvGrpSpPr/>
          <p:nvPr/>
        </p:nvGrpSpPr>
        <p:grpSpPr>
          <a:xfrm>
            <a:off x="292608" y="1005840"/>
            <a:ext cx="8595360" cy="28575"/>
            <a:chOff x="292608" y="1005840"/>
            <a:chExt cx="8595360" cy="28575"/>
          </a:xfrm>
        </p:grpSpPr>
        <p:sp>
          <p:nvSpPr>
            <p:cNvPr id="13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38"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00" b="0" i="0" u="none" cap="none">
                <a:solidFill>
                  <a:srgbClr val="FFFFFF">
                    <a:alpha val="100000"/>
                  </a:srgbClr>
                </a:solidFill>
                <a:latin typeface="Arial"/>
                <a:cs typeface="Arial"/>
                <a:sym typeface="Arial"/>
              </a:rPr>
              <a:t>Ce graphique montre la couverture vaccinale contre la diphtérie, le tétanos et le polio (DTC1) dans les pays de la région WCAR, classés du plus faible au plus élevé, ainsi que le classement des 10 pays comptant le plus grand nombre d'enfants n'ayant reçu aucune dose, sur la base des chiffres absolus.
En 2025, la Mauritanie occupait la 20e place sur 24 pays en termes de couverture la plus faible pour le DTP1 (en cas d'égalité de classement).
La Mauritanie ne figurait pas parmi les 10 pays comptant le plus grand nombre d'enfants n'ayant reçu aucune dose.
Remarque : les pays à forte cohorte peuvent compter un nombre élevé d'enfants n'ayant reçu aucune dose malgré une couverture vaccinale élevée. Il est important de tenir compte à la fois de la couverture vaccinale et du nombre absolu d'enfants non vaccinés afin de ne pas négliger les pays vulnérables dont les cohortes de naissance sont faibles.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En 2025, la Mauritanie figurait parmi les pays affichant la couverture vaccinale la plus élevée et ne figurait pas parmi les dix pays de la région comptant le plus grand nombre d'enfants n'ayant reçu aucune dose de vaccin.</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695044" y="89958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695044" y="110772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695044" y="131586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695044" y="152401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695044" y="173215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695044" y="1940297"/>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695044" y="214844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695044" y="2356583"/>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695044" y="256472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695044" y="2772869"/>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695044" y="298101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695044" y="318915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95044" y="339729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95044" y="360544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95044" y="381358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95044" y="4021727"/>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95044" y="422987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95044" y="4438013"/>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95044" y="464615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95044" y="4854299"/>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695044" y="506244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695044" y="527058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695044" y="547872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695044" y="568687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2482252" y="2356653"/>
              <a:ext cx="4687757" cy="208073"/>
            </a:xfrm>
            <a:custGeom>
              <a:avLst/>
              <a:gdLst/>
              <a:ahLst/>
              <a:cxnLst/>
              <a:rect l="0" t="0" r="0" b="0"/>
              <a:pathLst>
                <a:path w="4687757" h="208073">
                  <a:moveTo>
                    <a:pt x="0" y="208073"/>
                  </a:moveTo>
                  <a:lnTo>
                    <a:pt x="11837" y="208073"/>
                  </a:lnTo>
                  <a:lnTo>
                    <a:pt x="23675" y="208073"/>
                  </a:lnTo>
                  <a:lnTo>
                    <a:pt x="35513" y="208073"/>
                  </a:lnTo>
                  <a:lnTo>
                    <a:pt x="47351" y="208073"/>
                  </a:lnTo>
                  <a:lnTo>
                    <a:pt x="59188" y="208073"/>
                  </a:lnTo>
                  <a:lnTo>
                    <a:pt x="71026" y="208073"/>
                  </a:lnTo>
                  <a:lnTo>
                    <a:pt x="82864" y="208073"/>
                  </a:lnTo>
                  <a:lnTo>
                    <a:pt x="94702" y="208073"/>
                  </a:lnTo>
                  <a:lnTo>
                    <a:pt x="106539" y="208073"/>
                  </a:lnTo>
                  <a:lnTo>
                    <a:pt x="118377" y="208073"/>
                  </a:lnTo>
                  <a:lnTo>
                    <a:pt x="130215" y="208073"/>
                  </a:lnTo>
                  <a:lnTo>
                    <a:pt x="142053" y="208073"/>
                  </a:lnTo>
                  <a:lnTo>
                    <a:pt x="153891" y="208073"/>
                  </a:lnTo>
                  <a:lnTo>
                    <a:pt x="165728" y="208073"/>
                  </a:lnTo>
                  <a:lnTo>
                    <a:pt x="177566" y="208073"/>
                  </a:lnTo>
                  <a:lnTo>
                    <a:pt x="189404" y="208073"/>
                  </a:lnTo>
                  <a:lnTo>
                    <a:pt x="201242" y="208073"/>
                  </a:lnTo>
                  <a:lnTo>
                    <a:pt x="213079" y="208073"/>
                  </a:lnTo>
                  <a:lnTo>
                    <a:pt x="224917" y="208073"/>
                  </a:lnTo>
                  <a:lnTo>
                    <a:pt x="236755" y="208073"/>
                  </a:lnTo>
                  <a:lnTo>
                    <a:pt x="248593" y="208073"/>
                  </a:lnTo>
                  <a:lnTo>
                    <a:pt x="260430" y="208073"/>
                  </a:lnTo>
                  <a:lnTo>
                    <a:pt x="272268" y="208073"/>
                  </a:lnTo>
                  <a:lnTo>
                    <a:pt x="284106" y="208073"/>
                  </a:lnTo>
                  <a:lnTo>
                    <a:pt x="295944" y="208073"/>
                  </a:lnTo>
                  <a:lnTo>
                    <a:pt x="307782" y="208073"/>
                  </a:lnTo>
                  <a:lnTo>
                    <a:pt x="319619" y="208073"/>
                  </a:lnTo>
                  <a:lnTo>
                    <a:pt x="331457" y="208073"/>
                  </a:lnTo>
                  <a:lnTo>
                    <a:pt x="343295" y="208073"/>
                  </a:lnTo>
                  <a:lnTo>
                    <a:pt x="355133" y="208073"/>
                  </a:lnTo>
                  <a:lnTo>
                    <a:pt x="366970" y="208073"/>
                  </a:lnTo>
                  <a:lnTo>
                    <a:pt x="378808" y="208073"/>
                  </a:lnTo>
                  <a:lnTo>
                    <a:pt x="390646" y="208073"/>
                  </a:lnTo>
                  <a:lnTo>
                    <a:pt x="402484" y="208073"/>
                  </a:lnTo>
                  <a:lnTo>
                    <a:pt x="414321" y="208073"/>
                  </a:lnTo>
                  <a:lnTo>
                    <a:pt x="426159" y="208073"/>
                  </a:lnTo>
                  <a:lnTo>
                    <a:pt x="437997" y="208073"/>
                  </a:lnTo>
                  <a:lnTo>
                    <a:pt x="449835" y="208073"/>
                  </a:lnTo>
                  <a:lnTo>
                    <a:pt x="461673" y="208073"/>
                  </a:lnTo>
                  <a:lnTo>
                    <a:pt x="473510" y="208073"/>
                  </a:lnTo>
                  <a:lnTo>
                    <a:pt x="485348" y="208073"/>
                  </a:lnTo>
                  <a:lnTo>
                    <a:pt x="497186" y="208073"/>
                  </a:lnTo>
                  <a:lnTo>
                    <a:pt x="509024" y="208073"/>
                  </a:lnTo>
                  <a:lnTo>
                    <a:pt x="520861" y="208073"/>
                  </a:lnTo>
                  <a:lnTo>
                    <a:pt x="532699" y="208073"/>
                  </a:lnTo>
                  <a:lnTo>
                    <a:pt x="544537" y="208073"/>
                  </a:lnTo>
                  <a:lnTo>
                    <a:pt x="556375" y="208073"/>
                  </a:lnTo>
                  <a:lnTo>
                    <a:pt x="568213" y="208073"/>
                  </a:lnTo>
                  <a:lnTo>
                    <a:pt x="580050" y="208073"/>
                  </a:lnTo>
                  <a:lnTo>
                    <a:pt x="591888" y="208073"/>
                  </a:lnTo>
                  <a:lnTo>
                    <a:pt x="603726" y="208073"/>
                  </a:lnTo>
                  <a:lnTo>
                    <a:pt x="615564" y="208073"/>
                  </a:lnTo>
                  <a:lnTo>
                    <a:pt x="627401" y="208073"/>
                  </a:lnTo>
                  <a:lnTo>
                    <a:pt x="639239" y="208073"/>
                  </a:lnTo>
                  <a:lnTo>
                    <a:pt x="651077" y="208073"/>
                  </a:lnTo>
                  <a:lnTo>
                    <a:pt x="662915" y="208073"/>
                  </a:lnTo>
                  <a:lnTo>
                    <a:pt x="674752" y="208073"/>
                  </a:lnTo>
                  <a:lnTo>
                    <a:pt x="686590" y="208073"/>
                  </a:lnTo>
                  <a:lnTo>
                    <a:pt x="698428" y="208073"/>
                  </a:lnTo>
                  <a:lnTo>
                    <a:pt x="710266" y="208073"/>
                  </a:lnTo>
                  <a:lnTo>
                    <a:pt x="722104" y="208073"/>
                  </a:lnTo>
                  <a:lnTo>
                    <a:pt x="733941" y="208073"/>
                  </a:lnTo>
                  <a:lnTo>
                    <a:pt x="745779" y="208073"/>
                  </a:lnTo>
                  <a:lnTo>
                    <a:pt x="757617" y="208073"/>
                  </a:lnTo>
                  <a:lnTo>
                    <a:pt x="769455" y="208073"/>
                  </a:lnTo>
                  <a:lnTo>
                    <a:pt x="781292" y="208073"/>
                  </a:lnTo>
                  <a:lnTo>
                    <a:pt x="793130" y="208073"/>
                  </a:lnTo>
                  <a:lnTo>
                    <a:pt x="804968" y="208073"/>
                  </a:lnTo>
                  <a:lnTo>
                    <a:pt x="816806" y="208073"/>
                  </a:lnTo>
                  <a:lnTo>
                    <a:pt x="828643" y="208073"/>
                  </a:lnTo>
                  <a:lnTo>
                    <a:pt x="840481" y="208073"/>
                  </a:lnTo>
                  <a:lnTo>
                    <a:pt x="852319" y="208073"/>
                  </a:lnTo>
                  <a:lnTo>
                    <a:pt x="864157" y="208073"/>
                  </a:lnTo>
                  <a:lnTo>
                    <a:pt x="875995" y="208073"/>
                  </a:lnTo>
                  <a:lnTo>
                    <a:pt x="887832" y="208073"/>
                  </a:lnTo>
                  <a:lnTo>
                    <a:pt x="899670" y="208073"/>
                  </a:lnTo>
                  <a:lnTo>
                    <a:pt x="911508" y="208073"/>
                  </a:lnTo>
                  <a:lnTo>
                    <a:pt x="923346" y="208073"/>
                  </a:lnTo>
                  <a:lnTo>
                    <a:pt x="935183" y="208073"/>
                  </a:lnTo>
                  <a:lnTo>
                    <a:pt x="947021" y="208073"/>
                  </a:lnTo>
                  <a:lnTo>
                    <a:pt x="958859" y="208073"/>
                  </a:lnTo>
                  <a:lnTo>
                    <a:pt x="970697" y="208073"/>
                  </a:lnTo>
                  <a:lnTo>
                    <a:pt x="982534" y="208073"/>
                  </a:lnTo>
                  <a:lnTo>
                    <a:pt x="994372" y="208073"/>
                  </a:lnTo>
                  <a:lnTo>
                    <a:pt x="1006210" y="208073"/>
                  </a:lnTo>
                  <a:lnTo>
                    <a:pt x="1018048" y="208073"/>
                  </a:lnTo>
                  <a:lnTo>
                    <a:pt x="1029886" y="208073"/>
                  </a:lnTo>
                  <a:lnTo>
                    <a:pt x="1041723" y="208073"/>
                  </a:lnTo>
                  <a:lnTo>
                    <a:pt x="1053561" y="208073"/>
                  </a:lnTo>
                  <a:lnTo>
                    <a:pt x="1065399" y="208073"/>
                  </a:lnTo>
                  <a:lnTo>
                    <a:pt x="1077237" y="208073"/>
                  </a:lnTo>
                  <a:lnTo>
                    <a:pt x="1089074" y="208073"/>
                  </a:lnTo>
                  <a:lnTo>
                    <a:pt x="1100912" y="208073"/>
                  </a:lnTo>
                  <a:lnTo>
                    <a:pt x="1112750" y="208073"/>
                  </a:lnTo>
                  <a:lnTo>
                    <a:pt x="1124588" y="208073"/>
                  </a:lnTo>
                  <a:lnTo>
                    <a:pt x="1136426" y="208073"/>
                  </a:lnTo>
                  <a:lnTo>
                    <a:pt x="1148263" y="208073"/>
                  </a:lnTo>
                  <a:lnTo>
                    <a:pt x="1160101" y="208073"/>
                  </a:lnTo>
                  <a:lnTo>
                    <a:pt x="1171939" y="20807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003"/>
                  </a:lnTo>
                  <a:lnTo>
                    <a:pt x="2355716" y="207991"/>
                  </a:lnTo>
                  <a:lnTo>
                    <a:pt x="2367554" y="207976"/>
                  </a:lnTo>
                  <a:lnTo>
                    <a:pt x="2379391" y="207959"/>
                  </a:lnTo>
                  <a:lnTo>
                    <a:pt x="2391229" y="207940"/>
                  </a:lnTo>
                  <a:lnTo>
                    <a:pt x="2403067" y="207916"/>
                  </a:lnTo>
                  <a:lnTo>
                    <a:pt x="2414905" y="207889"/>
                  </a:lnTo>
                  <a:lnTo>
                    <a:pt x="2426743" y="207856"/>
                  </a:lnTo>
                  <a:lnTo>
                    <a:pt x="2438580" y="207819"/>
                  </a:lnTo>
                  <a:lnTo>
                    <a:pt x="2450418" y="207774"/>
                  </a:lnTo>
                  <a:lnTo>
                    <a:pt x="2462256" y="207722"/>
                  </a:lnTo>
                  <a:lnTo>
                    <a:pt x="2474094" y="207660"/>
                  </a:lnTo>
                  <a:lnTo>
                    <a:pt x="2485931" y="207588"/>
                  </a:lnTo>
                  <a:lnTo>
                    <a:pt x="2497769" y="207503"/>
                  </a:lnTo>
                  <a:lnTo>
                    <a:pt x="2509607" y="207404"/>
                  </a:lnTo>
                  <a:lnTo>
                    <a:pt x="2521445" y="207287"/>
                  </a:lnTo>
                  <a:lnTo>
                    <a:pt x="2533283" y="207150"/>
                  </a:lnTo>
                  <a:lnTo>
                    <a:pt x="2545120" y="206989"/>
                  </a:lnTo>
                  <a:lnTo>
                    <a:pt x="2556958" y="206800"/>
                  </a:lnTo>
                  <a:lnTo>
                    <a:pt x="2568796" y="206578"/>
                  </a:lnTo>
                  <a:lnTo>
                    <a:pt x="2580634" y="206318"/>
                  </a:lnTo>
                  <a:lnTo>
                    <a:pt x="2592471" y="206014"/>
                  </a:lnTo>
                  <a:lnTo>
                    <a:pt x="2604309" y="205657"/>
                  </a:lnTo>
                  <a:lnTo>
                    <a:pt x="2616147" y="205239"/>
                  </a:lnTo>
                  <a:lnTo>
                    <a:pt x="2627985" y="204750"/>
                  </a:lnTo>
                  <a:lnTo>
                    <a:pt x="2639822" y="204178"/>
                  </a:lnTo>
                  <a:lnTo>
                    <a:pt x="2651660" y="203509"/>
                  </a:lnTo>
                  <a:lnTo>
                    <a:pt x="2663498" y="202729"/>
                  </a:lnTo>
                  <a:lnTo>
                    <a:pt x="2675336" y="201820"/>
                  </a:lnTo>
                  <a:lnTo>
                    <a:pt x="2687174" y="200762"/>
                  </a:lnTo>
                  <a:lnTo>
                    <a:pt x="2699011" y="199532"/>
                  </a:lnTo>
                  <a:lnTo>
                    <a:pt x="2710849" y="198106"/>
                  </a:lnTo>
                  <a:lnTo>
                    <a:pt x="2722687" y="196455"/>
                  </a:lnTo>
                  <a:lnTo>
                    <a:pt x="2734525" y="194550"/>
                  </a:lnTo>
                  <a:lnTo>
                    <a:pt x="2746362" y="192357"/>
                  </a:lnTo>
                  <a:lnTo>
                    <a:pt x="2758200" y="189842"/>
                  </a:lnTo>
                  <a:lnTo>
                    <a:pt x="2770038" y="186968"/>
                  </a:lnTo>
                  <a:lnTo>
                    <a:pt x="2781876" y="183700"/>
                  </a:lnTo>
                  <a:lnTo>
                    <a:pt x="2793713" y="180001"/>
                  </a:lnTo>
                  <a:lnTo>
                    <a:pt x="2805551" y="175839"/>
                  </a:lnTo>
                  <a:lnTo>
                    <a:pt x="2817389" y="171187"/>
                  </a:lnTo>
                  <a:lnTo>
                    <a:pt x="2829227" y="166024"/>
                  </a:lnTo>
                  <a:lnTo>
                    <a:pt x="2841065" y="160340"/>
                  </a:lnTo>
                  <a:lnTo>
                    <a:pt x="2852902" y="154137"/>
                  </a:lnTo>
                  <a:lnTo>
                    <a:pt x="2864740" y="147432"/>
                  </a:lnTo>
                  <a:lnTo>
                    <a:pt x="2876578" y="140261"/>
                  </a:lnTo>
                  <a:lnTo>
                    <a:pt x="2888416" y="132675"/>
                  </a:lnTo>
                  <a:lnTo>
                    <a:pt x="2900253" y="124744"/>
                  </a:lnTo>
                  <a:lnTo>
                    <a:pt x="2912091" y="116555"/>
                  </a:lnTo>
                  <a:lnTo>
                    <a:pt x="2923929" y="108204"/>
                  </a:lnTo>
                  <a:lnTo>
                    <a:pt x="2935767" y="99799"/>
                  </a:lnTo>
                  <a:lnTo>
                    <a:pt x="2947604" y="91448"/>
                  </a:lnTo>
                  <a:lnTo>
                    <a:pt x="2959442" y="83258"/>
                  </a:lnTo>
                  <a:lnTo>
                    <a:pt x="2971280" y="75327"/>
                  </a:lnTo>
                  <a:lnTo>
                    <a:pt x="2983118" y="67741"/>
                  </a:lnTo>
                  <a:lnTo>
                    <a:pt x="2994956" y="60570"/>
                  </a:lnTo>
                  <a:lnTo>
                    <a:pt x="3006793" y="53865"/>
                  </a:lnTo>
                  <a:lnTo>
                    <a:pt x="3018631" y="47662"/>
                  </a:lnTo>
                  <a:lnTo>
                    <a:pt x="3030469" y="41978"/>
                  </a:lnTo>
                  <a:lnTo>
                    <a:pt x="3042307" y="36815"/>
                  </a:lnTo>
                  <a:lnTo>
                    <a:pt x="3054144" y="32163"/>
                  </a:lnTo>
                  <a:lnTo>
                    <a:pt x="3065982" y="28002"/>
                  </a:lnTo>
                  <a:lnTo>
                    <a:pt x="3077820" y="24303"/>
                  </a:lnTo>
                  <a:lnTo>
                    <a:pt x="3089658" y="21034"/>
                  </a:lnTo>
                  <a:lnTo>
                    <a:pt x="3101496" y="18161"/>
                  </a:lnTo>
                  <a:lnTo>
                    <a:pt x="3113333" y="15646"/>
                  </a:lnTo>
                  <a:lnTo>
                    <a:pt x="3125171" y="13453"/>
                  </a:lnTo>
                  <a:lnTo>
                    <a:pt x="3137009" y="11547"/>
                  </a:lnTo>
                  <a:lnTo>
                    <a:pt x="3148847" y="9896"/>
                  </a:lnTo>
                  <a:lnTo>
                    <a:pt x="3160684" y="8470"/>
                  </a:lnTo>
                  <a:lnTo>
                    <a:pt x="3172522" y="7240"/>
                  </a:lnTo>
                  <a:lnTo>
                    <a:pt x="3184360" y="6182"/>
                  </a:lnTo>
                  <a:lnTo>
                    <a:pt x="3196198" y="5273"/>
                  </a:lnTo>
                  <a:lnTo>
                    <a:pt x="3208035" y="4493"/>
                  </a:lnTo>
                  <a:lnTo>
                    <a:pt x="3219873" y="3825"/>
                  </a:lnTo>
                  <a:lnTo>
                    <a:pt x="3231711" y="3253"/>
                  </a:lnTo>
                  <a:lnTo>
                    <a:pt x="3243549" y="2764"/>
                  </a:lnTo>
                  <a:lnTo>
                    <a:pt x="3255387" y="2346"/>
                  </a:lnTo>
                  <a:lnTo>
                    <a:pt x="3267224" y="1989"/>
                  </a:lnTo>
                  <a:lnTo>
                    <a:pt x="3279062" y="1684"/>
                  </a:lnTo>
                  <a:lnTo>
                    <a:pt x="3290900" y="1424"/>
                  </a:lnTo>
                  <a:lnTo>
                    <a:pt x="3302738" y="1202"/>
                  </a:lnTo>
                  <a:lnTo>
                    <a:pt x="3314575" y="1014"/>
                  </a:lnTo>
                  <a:lnTo>
                    <a:pt x="3326413" y="852"/>
                  </a:lnTo>
                  <a:lnTo>
                    <a:pt x="3338251" y="715"/>
                  </a:lnTo>
                  <a:lnTo>
                    <a:pt x="3350089" y="598"/>
                  </a:lnTo>
                  <a:lnTo>
                    <a:pt x="3361926" y="499"/>
                  </a:lnTo>
                  <a:lnTo>
                    <a:pt x="3373764" y="414"/>
                  </a:lnTo>
                  <a:lnTo>
                    <a:pt x="3385602" y="342"/>
                  </a:lnTo>
                  <a:lnTo>
                    <a:pt x="3397440" y="281"/>
                  </a:lnTo>
                  <a:lnTo>
                    <a:pt x="3409278" y="228"/>
                  </a:lnTo>
                  <a:lnTo>
                    <a:pt x="3421115" y="184"/>
                  </a:lnTo>
                  <a:lnTo>
                    <a:pt x="3432953" y="146"/>
                  </a:lnTo>
                  <a:lnTo>
                    <a:pt x="3444791" y="114"/>
                  </a:lnTo>
                  <a:lnTo>
                    <a:pt x="3456629" y="86"/>
                  </a:lnTo>
                  <a:lnTo>
                    <a:pt x="3468466" y="63"/>
                  </a:lnTo>
                  <a:lnTo>
                    <a:pt x="3480304" y="43"/>
                  </a:lnTo>
                  <a:lnTo>
                    <a:pt x="3492142" y="26"/>
                  </a:lnTo>
                  <a:lnTo>
                    <a:pt x="3503980" y="12"/>
                  </a:lnTo>
                  <a:lnTo>
                    <a:pt x="3515818" y="0"/>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E8E8E8">
                  <a:alpha val="100000"/>
                </a:srgbClr>
              </a:solidFill>
              <a:prstDash val="solid"/>
              <a:round/>
            </a:ln>
          </p:spPr>
          <p:txBody>
            <a:bodyPr/>
            <a:lstStyle/>
            <a:p>
              <a:endParaRPr/>
            </a:p>
          </p:txBody>
        </p:sp>
        <p:sp>
          <p:nvSpPr>
            <p:cNvPr id="29" name="pl29"/>
            <p:cNvSpPr/>
            <p:nvPr/>
          </p:nvSpPr>
          <p:spPr>
            <a:xfrm>
              <a:off x="2482252" y="2981012"/>
              <a:ext cx="4687757" cy="416216"/>
            </a:xfrm>
            <a:custGeom>
              <a:avLst/>
              <a:gdLst/>
              <a:ahLst/>
              <a:cxnLst/>
              <a:rect l="0" t="0" r="0" b="0"/>
              <a:pathLst>
                <a:path w="4687757" h="416216">
                  <a:moveTo>
                    <a:pt x="0" y="416216"/>
                  </a:moveTo>
                  <a:lnTo>
                    <a:pt x="11837" y="416203"/>
                  </a:lnTo>
                  <a:lnTo>
                    <a:pt x="23675" y="416189"/>
                  </a:lnTo>
                  <a:lnTo>
                    <a:pt x="35513" y="416172"/>
                  </a:lnTo>
                  <a:lnTo>
                    <a:pt x="47351" y="416152"/>
                  </a:lnTo>
                  <a:lnTo>
                    <a:pt x="59188" y="416129"/>
                  </a:lnTo>
                  <a:lnTo>
                    <a:pt x="71026" y="416102"/>
                  </a:lnTo>
                  <a:lnTo>
                    <a:pt x="82864" y="416069"/>
                  </a:lnTo>
                  <a:lnTo>
                    <a:pt x="94702" y="416031"/>
                  </a:lnTo>
                  <a:lnTo>
                    <a:pt x="106539" y="415987"/>
                  </a:lnTo>
                  <a:lnTo>
                    <a:pt x="118377" y="415935"/>
                  </a:lnTo>
                  <a:lnTo>
                    <a:pt x="130215" y="415873"/>
                  </a:lnTo>
                  <a:lnTo>
                    <a:pt x="142053" y="415801"/>
                  </a:lnTo>
                  <a:lnTo>
                    <a:pt x="153891" y="415716"/>
                  </a:lnTo>
                  <a:lnTo>
                    <a:pt x="165728" y="415617"/>
                  </a:lnTo>
                  <a:lnTo>
                    <a:pt x="177566" y="415500"/>
                  </a:lnTo>
                  <a:lnTo>
                    <a:pt x="189404" y="415363"/>
                  </a:lnTo>
                  <a:lnTo>
                    <a:pt x="201242" y="415202"/>
                  </a:lnTo>
                  <a:lnTo>
                    <a:pt x="213079" y="415013"/>
                  </a:lnTo>
                  <a:lnTo>
                    <a:pt x="224917" y="414791"/>
                  </a:lnTo>
                  <a:lnTo>
                    <a:pt x="236755" y="414531"/>
                  </a:lnTo>
                  <a:lnTo>
                    <a:pt x="248593" y="414227"/>
                  </a:lnTo>
                  <a:lnTo>
                    <a:pt x="260430" y="413870"/>
                  </a:lnTo>
                  <a:lnTo>
                    <a:pt x="272268" y="413452"/>
                  </a:lnTo>
                  <a:lnTo>
                    <a:pt x="284106" y="412962"/>
                  </a:lnTo>
                  <a:lnTo>
                    <a:pt x="295944" y="412390"/>
                  </a:lnTo>
                  <a:lnTo>
                    <a:pt x="307782" y="411722"/>
                  </a:lnTo>
                  <a:lnTo>
                    <a:pt x="319619" y="410942"/>
                  </a:lnTo>
                  <a:lnTo>
                    <a:pt x="331457" y="410033"/>
                  </a:lnTo>
                  <a:lnTo>
                    <a:pt x="343295" y="408975"/>
                  </a:lnTo>
                  <a:lnTo>
                    <a:pt x="355133" y="407745"/>
                  </a:lnTo>
                  <a:lnTo>
                    <a:pt x="366970" y="406319"/>
                  </a:lnTo>
                  <a:lnTo>
                    <a:pt x="378808" y="404668"/>
                  </a:lnTo>
                  <a:lnTo>
                    <a:pt x="390646" y="402763"/>
                  </a:lnTo>
                  <a:lnTo>
                    <a:pt x="402484" y="400570"/>
                  </a:lnTo>
                  <a:lnTo>
                    <a:pt x="414321" y="398054"/>
                  </a:lnTo>
                  <a:lnTo>
                    <a:pt x="426159" y="395181"/>
                  </a:lnTo>
                  <a:lnTo>
                    <a:pt x="437997" y="391912"/>
                  </a:lnTo>
                  <a:lnTo>
                    <a:pt x="449835" y="388214"/>
                  </a:lnTo>
                  <a:lnTo>
                    <a:pt x="461673" y="384052"/>
                  </a:lnTo>
                  <a:lnTo>
                    <a:pt x="473510" y="379400"/>
                  </a:lnTo>
                  <a:lnTo>
                    <a:pt x="485348" y="374237"/>
                  </a:lnTo>
                  <a:lnTo>
                    <a:pt x="497186" y="368553"/>
                  </a:lnTo>
                  <a:lnTo>
                    <a:pt x="509024" y="362350"/>
                  </a:lnTo>
                  <a:lnTo>
                    <a:pt x="520861" y="355645"/>
                  </a:lnTo>
                  <a:lnTo>
                    <a:pt x="532699" y="348474"/>
                  </a:lnTo>
                  <a:lnTo>
                    <a:pt x="544537" y="340888"/>
                  </a:lnTo>
                  <a:lnTo>
                    <a:pt x="556375" y="332957"/>
                  </a:lnTo>
                  <a:lnTo>
                    <a:pt x="568213" y="324767"/>
                  </a:lnTo>
                  <a:lnTo>
                    <a:pt x="580050" y="316417"/>
                  </a:lnTo>
                  <a:lnTo>
                    <a:pt x="591888" y="308011"/>
                  </a:lnTo>
                  <a:lnTo>
                    <a:pt x="603726" y="299661"/>
                  </a:lnTo>
                  <a:lnTo>
                    <a:pt x="615564" y="291471"/>
                  </a:lnTo>
                  <a:lnTo>
                    <a:pt x="627401" y="283540"/>
                  </a:lnTo>
                  <a:lnTo>
                    <a:pt x="639239" y="275954"/>
                  </a:lnTo>
                  <a:lnTo>
                    <a:pt x="651077" y="268783"/>
                  </a:lnTo>
                  <a:lnTo>
                    <a:pt x="662915" y="262078"/>
                  </a:lnTo>
                  <a:lnTo>
                    <a:pt x="674752" y="255875"/>
                  </a:lnTo>
                  <a:lnTo>
                    <a:pt x="686590" y="250191"/>
                  </a:lnTo>
                  <a:lnTo>
                    <a:pt x="698428" y="245028"/>
                  </a:lnTo>
                  <a:lnTo>
                    <a:pt x="710266" y="240376"/>
                  </a:lnTo>
                  <a:lnTo>
                    <a:pt x="722104" y="236214"/>
                  </a:lnTo>
                  <a:lnTo>
                    <a:pt x="733941" y="232516"/>
                  </a:lnTo>
                  <a:lnTo>
                    <a:pt x="745779" y="229247"/>
                  </a:lnTo>
                  <a:lnTo>
                    <a:pt x="757617" y="226374"/>
                  </a:lnTo>
                  <a:lnTo>
                    <a:pt x="769455" y="223858"/>
                  </a:lnTo>
                  <a:lnTo>
                    <a:pt x="781292" y="221665"/>
                  </a:lnTo>
                  <a:lnTo>
                    <a:pt x="793130" y="219760"/>
                  </a:lnTo>
                  <a:lnTo>
                    <a:pt x="804968" y="218109"/>
                  </a:lnTo>
                  <a:lnTo>
                    <a:pt x="816806" y="216683"/>
                  </a:lnTo>
                  <a:lnTo>
                    <a:pt x="828643" y="215453"/>
                  </a:lnTo>
                  <a:lnTo>
                    <a:pt x="840481" y="214395"/>
                  </a:lnTo>
                  <a:lnTo>
                    <a:pt x="852319" y="213486"/>
                  </a:lnTo>
                  <a:lnTo>
                    <a:pt x="864157" y="212706"/>
                  </a:lnTo>
                  <a:lnTo>
                    <a:pt x="875995" y="212038"/>
                  </a:lnTo>
                  <a:lnTo>
                    <a:pt x="887832" y="211466"/>
                  </a:lnTo>
                  <a:lnTo>
                    <a:pt x="899670" y="210977"/>
                  </a:lnTo>
                  <a:lnTo>
                    <a:pt x="911508" y="210558"/>
                  </a:lnTo>
                  <a:lnTo>
                    <a:pt x="923346" y="210202"/>
                  </a:lnTo>
                  <a:lnTo>
                    <a:pt x="935183" y="209897"/>
                  </a:lnTo>
                  <a:lnTo>
                    <a:pt x="947021" y="209637"/>
                  </a:lnTo>
                  <a:lnTo>
                    <a:pt x="958859" y="209415"/>
                  </a:lnTo>
                  <a:lnTo>
                    <a:pt x="970697" y="209226"/>
                  </a:lnTo>
                  <a:lnTo>
                    <a:pt x="982534" y="209065"/>
                  </a:lnTo>
                  <a:lnTo>
                    <a:pt x="994372" y="208928"/>
                  </a:lnTo>
                  <a:lnTo>
                    <a:pt x="1006210" y="208811"/>
                  </a:lnTo>
                  <a:lnTo>
                    <a:pt x="1018048" y="208712"/>
                  </a:lnTo>
                  <a:lnTo>
                    <a:pt x="1029886" y="208627"/>
                  </a:lnTo>
                  <a:lnTo>
                    <a:pt x="1041723" y="208555"/>
                  </a:lnTo>
                  <a:lnTo>
                    <a:pt x="1053561" y="208493"/>
                  </a:lnTo>
                  <a:lnTo>
                    <a:pt x="1065399" y="208441"/>
                  </a:lnTo>
                  <a:lnTo>
                    <a:pt x="1077237" y="208397"/>
                  </a:lnTo>
                  <a:lnTo>
                    <a:pt x="1089074" y="208359"/>
                  </a:lnTo>
                  <a:lnTo>
                    <a:pt x="1100912" y="208326"/>
                  </a:lnTo>
                  <a:lnTo>
                    <a:pt x="1112750" y="208299"/>
                  </a:lnTo>
                  <a:lnTo>
                    <a:pt x="1124588" y="208276"/>
                  </a:lnTo>
                  <a:lnTo>
                    <a:pt x="1136426" y="208256"/>
                  </a:lnTo>
                  <a:lnTo>
                    <a:pt x="1148263" y="208239"/>
                  </a:lnTo>
                  <a:lnTo>
                    <a:pt x="1160101" y="208225"/>
                  </a:lnTo>
                  <a:lnTo>
                    <a:pt x="1171939" y="208212"/>
                  </a:lnTo>
                  <a:lnTo>
                    <a:pt x="1171939" y="208143"/>
                  </a:lnTo>
                  <a:lnTo>
                    <a:pt x="1183777" y="208143"/>
                  </a:lnTo>
                  <a:lnTo>
                    <a:pt x="1195614" y="208143"/>
                  </a:lnTo>
                  <a:lnTo>
                    <a:pt x="1207452" y="208143"/>
                  </a:lnTo>
                  <a:lnTo>
                    <a:pt x="1219290" y="208143"/>
                  </a:lnTo>
                  <a:lnTo>
                    <a:pt x="1231128" y="208143"/>
                  </a:lnTo>
                  <a:lnTo>
                    <a:pt x="1242965" y="208143"/>
                  </a:lnTo>
                  <a:lnTo>
                    <a:pt x="1254803" y="208143"/>
                  </a:lnTo>
                  <a:lnTo>
                    <a:pt x="1266641" y="208143"/>
                  </a:lnTo>
                  <a:lnTo>
                    <a:pt x="1278479" y="208143"/>
                  </a:lnTo>
                  <a:lnTo>
                    <a:pt x="1290317" y="208143"/>
                  </a:lnTo>
                  <a:lnTo>
                    <a:pt x="1302154" y="208143"/>
                  </a:lnTo>
                  <a:lnTo>
                    <a:pt x="1313992" y="208143"/>
                  </a:lnTo>
                  <a:lnTo>
                    <a:pt x="1325830" y="208143"/>
                  </a:lnTo>
                  <a:lnTo>
                    <a:pt x="1337668" y="208143"/>
                  </a:lnTo>
                  <a:lnTo>
                    <a:pt x="1349505" y="208143"/>
                  </a:lnTo>
                  <a:lnTo>
                    <a:pt x="1361343" y="208143"/>
                  </a:lnTo>
                  <a:lnTo>
                    <a:pt x="1373181" y="208143"/>
                  </a:lnTo>
                  <a:lnTo>
                    <a:pt x="1385019" y="208143"/>
                  </a:lnTo>
                  <a:lnTo>
                    <a:pt x="1396856" y="208143"/>
                  </a:lnTo>
                  <a:lnTo>
                    <a:pt x="1408694" y="208143"/>
                  </a:lnTo>
                  <a:lnTo>
                    <a:pt x="1420532" y="208143"/>
                  </a:lnTo>
                  <a:lnTo>
                    <a:pt x="1432370" y="208143"/>
                  </a:lnTo>
                  <a:lnTo>
                    <a:pt x="1444208" y="208143"/>
                  </a:lnTo>
                  <a:lnTo>
                    <a:pt x="1456045" y="208143"/>
                  </a:lnTo>
                  <a:lnTo>
                    <a:pt x="1467883" y="208143"/>
                  </a:lnTo>
                  <a:lnTo>
                    <a:pt x="1479721" y="208143"/>
                  </a:lnTo>
                  <a:lnTo>
                    <a:pt x="1491559" y="208143"/>
                  </a:lnTo>
                  <a:lnTo>
                    <a:pt x="1503396" y="208143"/>
                  </a:lnTo>
                  <a:lnTo>
                    <a:pt x="1515234" y="208143"/>
                  </a:lnTo>
                  <a:lnTo>
                    <a:pt x="1527072" y="208143"/>
                  </a:lnTo>
                  <a:lnTo>
                    <a:pt x="1538910" y="208143"/>
                  </a:lnTo>
                  <a:lnTo>
                    <a:pt x="1550748" y="208143"/>
                  </a:lnTo>
                  <a:lnTo>
                    <a:pt x="1562585" y="208143"/>
                  </a:lnTo>
                  <a:lnTo>
                    <a:pt x="1574423" y="208143"/>
                  </a:lnTo>
                  <a:lnTo>
                    <a:pt x="1586261" y="208143"/>
                  </a:lnTo>
                  <a:lnTo>
                    <a:pt x="1598099" y="208143"/>
                  </a:lnTo>
                  <a:lnTo>
                    <a:pt x="1609936" y="208143"/>
                  </a:lnTo>
                  <a:lnTo>
                    <a:pt x="1621774" y="208143"/>
                  </a:lnTo>
                  <a:lnTo>
                    <a:pt x="1633612" y="208143"/>
                  </a:lnTo>
                  <a:lnTo>
                    <a:pt x="1645450" y="208143"/>
                  </a:lnTo>
                  <a:lnTo>
                    <a:pt x="1657287" y="208143"/>
                  </a:lnTo>
                  <a:lnTo>
                    <a:pt x="1669125" y="208143"/>
                  </a:lnTo>
                  <a:lnTo>
                    <a:pt x="1680963" y="208143"/>
                  </a:lnTo>
                  <a:lnTo>
                    <a:pt x="1692801" y="208143"/>
                  </a:lnTo>
                  <a:lnTo>
                    <a:pt x="1704639" y="208143"/>
                  </a:lnTo>
                  <a:lnTo>
                    <a:pt x="1716476" y="208143"/>
                  </a:lnTo>
                  <a:lnTo>
                    <a:pt x="1728314" y="208143"/>
                  </a:lnTo>
                  <a:lnTo>
                    <a:pt x="1740152" y="208143"/>
                  </a:lnTo>
                  <a:lnTo>
                    <a:pt x="1751990" y="208143"/>
                  </a:lnTo>
                  <a:lnTo>
                    <a:pt x="1763827" y="208143"/>
                  </a:lnTo>
                  <a:lnTo>
                    <a:pt x="1775665" y="208143"/>
                  </a:lnTo>
                  <a:lnTo>
                    <a:pt x="1787503" y="208143"/>
                  </a:lnTo>
                  <a:lnTo>
                    <a:pt x="1799341" y="208143"/>
                  </a:lnTo>
                  <a:lnTo>
                    <a:pt x="1811178" y="208143"/>
                  </a:lnTo>
                  <a:lnTo>
                    <a:pt x="1823016" y="208143"/>
                  </a:lnTo>
                  <a:lnTo>
                    <a:pt x="1834854" y="208143"/>
                  </a:lnTo>
                  <a:lnTo>
                    <a:pt x="1846692" y="208143"/>
                  </a:lnTo>
                  <a:lnTo>
                    <a:pt x="1858530" y="208143"/>
                  </a:lnTo>
                  <a:lnTo>
                    <a:pt x="1870367" y="208143"/>
                  </a:lnTo>
                  <a:lnTo>
                    <a:pt x="1882205" y="208143"/>
                  </a:lnTo>
                  <a:lnTo>
                    <a:pt x="1894043" y="208143"/>
                  </a:lnTo>
                  <a:lnTo>
                    <a:pt x="1905881" y="208143"/>
                  </a:lnTo>
                  <a:lnTo>
                    <a:pt x="1917718" y="208143"/>
                  </a:lnTo>
                  <a:lnTo>
                    <a:pt x="1929556" y="208143"/>
                  </a:lnTo>
                  <a:lnTo>
                    <a:pt x="1941394" y="208143"/>
                  </a:lnTo>
                  <a:lnTo>
                    <a:pt x="1953232" y="208143"/>
                  </a:lnTo>
                  <a:lnTo>
                    <a:pt x="1965069" y="208143"/>
                  </a:lnTo>
                  <a:lnTo>
                    <a:pt x="1976907" y="208143"/>
                  </a:lnTo>
                  <a:lnTo>
                    <a:pt x="1988745" y="208143"/>
                  </a:lnTo>
                  <a:lnTo>
                    <a:pt x="2000583" y="208143"/>
                  </a:lnTo>
                  <a:lnTo>
                    <a:pt x="2012421" y="208143"/>
                  </a:lnTo>
                  <a:lnTo>
                    <a:pt x="2024258" y="208143"/>
                  </a:lnTo>
                  <a:lnTo>
                    <a:pt x="2036096" y="208143"/>
                  </a:lnTo>
                  <a:lnTo>
                    <a:pt x="2047934" y="208143"/>
                  </a:lnTo>
                  <a:lnTo>
                    <a:pt x="2059772" y="208143"/>
                  </a:lnTo>
                  <a:lnTo>
                    <a:pt x="2071609" y="208143"/>
                  </a:lnTo>
                  <a:lnTo>
                    <a:pt x="2083447" y="208143"/>
                  </a:lnTo>
                  <a:lnTo>
                    <a:pt x="2095285" y="208143"/>
                  </a:lnTo>
                  <a:lnTo>
                    <a:pt x="2107123" y="208143"/>
                  </a:lnTo>
                  <a:lnTo>
                    <a:pt x="2118961" y="208143"/>
                  </a:lnTo>
                  <a:lnTo>
                    <a:pt x="2130798" y="208143"/>
                  </a:lnTo>
                  <a:lnTo>
                    <a:pt x="2142636" y="208143"/>
                  </a:lnTo>
                  <a:lnTo>
                    <a:pt x="2154474" y="208143"/>
                  </a:lnTo>
                  <a:lnTo>
                    <a:pt x="2166312" y="208143"/>
                  </a:lnTo>
                  <a:lnTo>
                    <a:pt x="2178149" y="208143"/>
                  </a:lnTo>
                  <a:lnTo>
                    <a:pt x="2189987" y="208143"/>
                  </a:lnTo>
                  <a:lnTo>
                    <a:pt x="2201825" y="208143"/>
                  </a:lnTo>
                  <a:lnTo>
                    <a:pt x="2213663" y="208143"/>
                  </a:lnTo>
                  <a:lnTo>
                    <a:pt x="2225500" y="208143"/>
                  </a:lnTo>
                  <a:lnTo>
                    <a:pt x="2237338" y="208143"/>
                  </a:lnTo>
                  <a:lnTo>
                    <a:pt x="2249176" y="208143"/>
                  </a:lnTo>
                  <a:lnTo>
                    <a:pt x="2261014" y="208143"/>
                  </a:lnTo>
                  <a:lnTo>
                    <a:pt x="2272852" y="208143"/>
                  </a:lnTo>
                  <a:lnTo>
                    <a:pt x="2284689" y="208143"/>
                  </a:lnTo>
                  <a:lnTo>
                    <a:pt x="2296527" y="208143"/>
                  </a:lnTo>
                  <a:lnTo>
                    <a:pt x="2308365" y="208143"/>
                  </a:lnTo>
                  <a:lnTo>
                    <a:pt x="2320203" y="208143"/>
                  </a:lnTo>
                  <a:lnTo>
                    <a:pt x="2332040" y="208143"/>
                  </a:lnTo>
                  <a:lnTo>
                    <a:pt x="2343878" y="208143"/>
                  </a:lnTo>
                  <a:lnTo>
                    <a:pt x="2343878" y="208073"/>
                  </a:lnTo>
                  <a:lnTo>
                    <a:pt x="2355716" y="208060"/>
                  </a:lnTo>
                  <a:lnTo>
                    <a:pt x="2367554" y="208046"/>
                  </a:lnTo>
                  <a:lnTo>
                    <a:pt x="2379391" y="208029"/>
                  </a:lnTo>
                  <a:lnTo>
                    <a:pt x="2391229" y="208009"/>
                  </a:lnTo>
                  <a:lnTo>
                    <a:pt x="2403067" y="207986"/>
                  </a:lnTo>
                  <a:lnTo>
                    <a:pt x="2414905" y="207959"/>
                  </a:lnTo>
                  <a:lnTo>
                    <a:pt x="2426743" y="207926"/>
                  </a:lnTo>
                  <a:lnTo>
                    <a:pt x="2438580" y="207888"/>
                  </a:lnTo>
                  <a:lnTo>
                    <a:pt x="2450418" y="207844"/>
                  </a:lnTo>
                  <a:lnTo>
                    <a:pt x="2462256" y="207792"/>
                  </a:lnTo>
                  <a:lnTo>
                    <a:pt x="2474094" y="207730"/>
                  </a:lnTo>
                  <a:lnTo>
                    <a:pt x="2485931" y="207658"/>
                  </a:lnTo>
                  <a:lnTo>
                    <a:pt x="2497769" y="207573"/>
                  </a:lnTo>
                  <a:lnTo>
                    <a:pt x="2509607" y="207474"/>
                  </a:lnTo>
                  <a:lnTo>
                    <a:pt x="2521445" y="207357"/>
                  </a:lnTo>
                  <a:lnTo>
                    <a:pt x="2533283" y="207220"/>
                  </a:lnTo>
                  <a:lnTo>
                    <a:pt x="2545120" y="207059"/>
                  </a:lnTo>
                  <a:lnTo>
                    <a:pt x="2556958" y="206870"/>
                  </a:lnTo>
                  <a:lnTo>
                    <a:pt x="2568796" y="206648"/>
                  </a:lnTo>
                  <a:lnTo>
                    <a:pt x="2580634" y="206388"/>
                  </a:lnTo>
                  <a:lnTo>
                    <a:pt x="2592471" y="206084"/>
                  </a:lnTo>
                  <a:lnTo>
                    <a:pt x="2604309" y="205727"/>
                  </a:lnTo>
                  <a:lnTo>
                    <a:pt x="2616147" y="205309"/>
                  </a:lnTo>
                  <a:lnTo>
                    <a:pt x="2627985" y="204819"/>
                  </a:lnTo>
                  <a:lnTo>
                    <a:pt x="2639822" y="204247"/>
                  </a:lnTo>
                  <a:lnTo>
                    <a:pt x="2651660" y="203579"/>
                  </a:lnTo>
                  <a:lnTo>
                    <a:pt x="2663498" y="202799"/>
                  </a:lnTo>
                  <a:lnTo>
                    <a:pt x="2675336" y="201890"/>
                  </a:lnTo>
                  <a:lnTo>
                    <a:pt x="2687174" y="200832"/>
                  </a:lnTo>
                  <a:lnTo>
                    <a:pt x="2699011" y="199602"/>
                  </a:lnTo>
                  <a:lnTo>
                    <a:pt x="2710849" y="198176"/>
                  </a:lnTo>
                  <a:lnTo>
                    <a:pt x="2722687" y="196525"/>
                  </a:lnTo>
                  <a:lnTo>
                    <a:pt x="2734525" y="194620"/>
                  </a:lnTo>
                  <a:lnTo>
                    <a:pt x="2746362" y="192427"/>
                  </a:lnTo>
                  <a:lnTo>
                    <a:pt x="2758200" y="189911"/>
                  </a:lnTo>
                  <a:lnTo>
                    <a:pt x="2770038" y="187038"/>
                  </a:lnTo>
                  <a:lnTo>
                    <a:pt x="2781876" y="183769"/>
                  </a:lnTo>
                  <a:lnTo>
                    <a:pt x="2793713" y="180071"/>
                  </a:lnTo>
                  <a:lnTo>
                    <a:pt x="2805551" y="175909"/>
                  </a:lnTo>
                  <a:lnTo>
                    <a:pt x="2817389" y="171257"/>
                  </a:lnTo>
                  <a:lnTo>
                    <a:pt x="2829227" y="166094"/>
                  </a:lnTo>
                  <a:lnTo>
                    <a:pt x="2841065" y="160410"/>
                  </a:lnTo>
                  <a:lnTo>
                    <a:pt x="2852902" y="154207"/>
                  </a:lnTo>
                  <a:lnTo>
                    <a:pt x="2864740" y="147502"/>
                  </a:lnTo>
                  <a:lnTo>
                    <a:pt x="2876578" y="140331"/>
                  </a:lnTo>
                  <a:lnTo>
                    <a:pt x="2888416" y="132745"/>
                  </a:lnTo>
                  <a:lnTo>
                    <a:pt x="2900253" y="124814"/>
                  </a:lnTo>
                  <a:lnTo>
                    <a:pt x="2912091" y="116624"/>
                  </a:lnTo>
                  <a:lnTo>
                    <a:pt x="2923929" y="108274"/>
                  </a:lnTo>
                  <a:lnTo>
                    <a:pt x="2935767" y="99868"/>
                  </a:lnTo>
                  <a:lnTo>
                    <a:pt x="2947604" y="91518"/>
                  </a:lnTo>
                  <a:lnTo>
                    <a:pt x="2959442" y="83328"/>
                  </a:lnTo>
                  <a:lnTo>
                    <a:pt x="2971280" y="75397"/>
                  </a:lnTo>
                  <a:lnTo>
                    <a:pt x="2983118" y="67811"/>
                  </a:lnTo>
                  <a:lnTo>
                    <a:pt x="2994956" y="60640"/>
                  </a:lnTo>
                  <a:lnTo>
                    <a:pt x="3006793" y="53935"/>
                  </a:lnTo>
                  <a:lnTo>
                    <a:pt x="3018631" y="47732"/>
                  </a:lnTo>
                  <a:lnTo>
                    <a:pt x="3030469" y="42048"/>
                  </a:lnTo>
                  <a:lnTo>
                    <a:pt x="3042307" y="36885"/>
                  </a:lnTo>
                  <a:lnTo>
                    <a:pt x="3054144" y="32233"/>
                  </a:lnTo>
                  <a:lnTo>
                    <a:pt x="3065982" y="28071"/>
                  </a:lnTo>
                  <a:lnTo>
                    <a:pt x="3077820" y="24373"/>
                  </a:lnTo>
                  <a:lnTo>
                    <a:pt x="3089658" y="21104"/>
                  </a:lnTo>
                  <a:lnTo>
                    <a:pt x="3101496" y="18231"/>
                  </a:lnTo>
                  <a:lnTo>
                    <a:pt x="3113333" y="15715"/>
                  </a:lnTo>
                  <a:lnTo>
                    <a:pt x="3125171" y="13522"/>
                  </a:lnTo>
                  <a:lnTo>
                    <a:pt x="3137009" y="11617"/>
                  </a:lnTo>
                  <a:lnTo>
                    <a:pt x="3148847" y="9966"/>
                  </a:lnTo>
                  <a:lnTo>
                    <a:pt x="3160684" y="8540"/>
                  </a:lnTo>
                  <a:lnTo>
                    <a:pt x="3172522" y="7310"/>
                  </a:lnTo>
                  <a:lnTo>
                    <a:pt x="3184360" y="6252"/>
                  </a:lnTo>
                  <a:lnTo>
                    <a:pt x="3196198" y="5343"/>
                  </a:lnTo>
                  <a:lnTo>
                    <a:pt x="3208035" y="4563"/>
                  </a:lnTo>
                  <a:lnTo>
                    <a:pt x="3219873" y="3895"/>
                  </a:lnTo>
                  <a:lnTo>
                    <a:pt x="3231711" y="3323"/>
                  </a:lnTo>
                  <a:lnTo>
                    <a:pt x="3243549" y="2833"/>
                  </a:lnTo>
                  <a:lnTo>
                    <a:pt x="3255387" y="2415"/>
                  </a:lnTo>
                  <a:lnTo>
                    <a:pt x="3267224" y="2059"/>
                  </a:lnTo>
                  <a:lnTo>
                    <a:pt x="3279062" y="1754"/>
                  </a:lnTo>
                  <a:lnTo>
                    <a:pt x="3290900" y="1494"/>
                  </a:lnTo>
                  <a:lnTo>
                    <a:pt x="3302738" y="1272"/>
                  </a:lnTo>
                  <a:lnTo>
                    <a:pt x="3314575" y="1083"/>
                  </a:lnTo>
                  <a:lnTo>
                    <a:pt x="3326413" y="922"/>
                  </a:lnTo>
                  <a:lnTo>
                    <a:pt x="3338251" y="785"/>
                  </a:lnTo>
                  <a:lnTo>
                    <a:pt x="3350089" y="668"/>
                  </a:lnTo>
                  <a:lnTo>
                    <a:pt x="3361926" y="569"/>
                  </a:lnTo>
                  <a:lnTo>
                    <a:pt x="3373764" y="484"/>
                  </a:lnTo>
                  <a:lnTo>
                    <a:pt x="3385602" y="412"/>
                  </a:lnTo>
                  <a:lnTo>
                    <a:pt x="3397440" y="350"/>
                  </a:lnTo>
                  <a:lnTo>
                    <a:pt x="3409278" y="298"/>
                  </a:lnTo>
                  <a:lnTo>
                    <a:pt x="3421115" y="254"/>
                  </a:lnTo>
                  <a:lnTo>
                    <a:pt x="3432953" y="216"/>
                  </a:lnTo>
                  <a:lnTo>
                    <a:pt x="3444791" y="183"/>
                  </a:lnTo>
                  <a:lnTo>
                    <a:pt x="3456629" y="156"/>
                  </a:lnTo>
                  <a:lnTo>
                    <a:pt x="3468466" y="133"/>
                  </a:lnTo>
                  <a:lnTo>
                    <a:pt x="3480304" y="113"/>
                  </a:lnTo>
                  <a:lnTo>
                    <a:pt x="3492142" y="96"/>
                  </a:lnTo>
                  <a:lnTo>
                    <a:pt x="3503980" y="82"/>
                  </a:lnTo>
                  <a:lnTo>
                    <a:pt x="3515818" y="6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a:endParaRPr/>
            </a:p>
          </p:txBody>
        </p:sp>
        <p:sp>
          <p:nvSpPr>
            <p:cNvPr id="30" name="pl30"/>
            <p:cNvSpPr/>
            <p:nvPr/>
          </p:nvSpPr>
          <p:spPr>
            <a:xfrm>
              <a:off x="2482252" y="5478798"/>
              <a:ext cx="4687757" cy="208073"/>
            </a:xfrm>
            <a:custGeom>
              <a:avLst/>
              <a:gdLst/>
              <a:ahLst/>
              <a:cxnLst/>
              <a:rect l="0" t="0" r="0" b="0"/>
              <a:pathLst>
                <a:path w="4687757" h="208073">
                  <a:moveTo>
                    <a:pt x="0" y="0"/>
                  </a:moveTo>
                  <a:lnTo>
                    <a:pt x="11837" y="12"/>
                  </a:lnTo>
                  <a:lnTo>
                    <a:pt x="23675" y="26"/>
                  </a:lnTo>
                  <a:lnTo>
                    <a:pt x="35513" y="43"/>
                  </a:lnTo>
                  <a:lnTo>
                    <a:pt x="47351" y="63"/>
                  </a:lnTo>
                  <a:lnTo>
                    <a:pt x="59188" y="86"/>
                  </a:lnTo>
                  <a:lnTo>
                    <a:pt x="71026" y="114"/>
                  </a:lnTo>
                  <a:lnTo>
                    <a:pt x="82864" y="146"/>
                  </a:lnTo>
                  <a:lnTo>
                    <a:pt x="94702" y="184"/>
                  </a:lnTo>
                  <a:lnTo>
                    <a:pt x="106539" y="228"/>
                  </a:lnTo>
                  <a:lnTo>
                    <a:pt x="118377" y="281"/>
                  </a:lnTo>
                  <a:lnTo>
                    <a:pt x="130215" y="342"/>
                  </a:lnTo>
                  <a:lnTo>
                    <a:pt x="142053" y="414"/>
                  </a:lnTo>
                  <a:lnTo>
                    <a:pt x="153891" y="499"/>
                  </a:lnTo>
                  <a:lnTo>
                    <a:pt x="165728" y="598"/>
                  </a:lnTo>
                  <a:lnTo>
                    <a:pt x="177566" y="715"/>
                  </a:lnTo>
                  <a:lnTo>
                    <a:pt x="189404" y="852"/>
                  </a:lnTo>
                  <a:lnTo>
                    <a:pt x="201242" y="1014"/>
                  </a:lnTo>
                  <a:lnTo>
                    <a:pt x="213079" y="1202"/>
                  </a:lnTo>
                  <a:lnTo>
                    <a:pt x="224917" y="1424"/>
                  </a:lnTo>
                  <a:lnTo>
                    <a:pt x="236755" y="1684"/>
                  </a:lnTo>
                  <a:lnTo>
                    <a:pt x="248593" y="1989"/>
                  </a:lnTo>
                  <a:lnTo>
                    <a:pt x="260430" y="2346"/>
                  </a:lnTo>
                  <a:lnTo>
                    <a:pt x="272268" y="2764"/>
                  </a:lnTo>
                  <a:lnTo>
                    <a:pt x="284106" y="3253"/>
                  </a:lnTo>
                  <a:lnTo>
                    <a:pt x="295944" y="3825"/>
                  </a:lnTo>
                  <a:lnTo>
                    <a:pt x="307782" y="4493"/>
                  </a:lnTo>
                  <a:lnTo>
                    <a:pt x="319619" y="5273"/>
                  </a:lnTo>
                  <a:lnTo>
                    <a:pt x="331457" y="6182"/>
                  </a:lnTo>
                  <a:lnTo>
                    <a:pt x="343295" y="7240"/>
                  </a:lnTo>
                  <a:lnTo>
                    <a:pt x="355133" y="8470"/>
                  </a:lnTo>
                  <a:lnTo>
                    <a:pt x="366970" y="9896"/>
                  </a:lnTo>
                  <a:lnTo>
                    <a:pt x="378808" y="11547"/>
                  </a:lnTo>
                  <a:lnTo>
                    <a:pt x="390646" y="13453"/>
                  </a:lnTo>
                  <a:lnTo>
                    <a:pt x="402484" y="15646"/>
                  </a:lnTo>
                  <a:lnTo>
                    <a:pt x="414321" y="18161"/>
                  </a:lnTo>
                  <a:lnTo>
                    <a:pt x="426159" y="21034"/>
                  </a:lnTo>
                  <a:lnTo>
                    <a:pt x="437997" y="24303"/>
                  </a:lnTo>
                  <a:lnTo>
                    <a:pt x="449835" y="28002"/>
                  </a:lnTo>
                  <a:lnTo>
                    <a:pt x="461673" y="32163"/>
                  </a:lnTo>
                  <a:lnTo>
                    <a:pt x="473510" y="36815"/>
                  </a:lnTo>
                  <a:lnTo>
                    <a:pt x="485348" y="41978"/>
                  </a:lnTo>
                  <a:lnTo>
                    <a:pt x="497186" y="47662"/>
                  </a:lnTo>
                  <a:lnTo>
                    <a:pt x="509024" y="53865"/>
                  </a:lnTo>
                  <a:lnTo>
                    <a:pt x="520861" y="60570"/>
                  </a:lnTo>
                  <a:lnTo>
                    <a:pt x="532699" y="67741"/>
                  </a:lnTo>
                  <a:lnTo>
                    <a:pt x="544537" y="75327"/>
                  </a:lnTo>
                  <a:lnTo>
                    <a:pt x="556375" y="83258"/>
                  </a:lnTo>
                  <a:lnTo>
                    <a:pt x="568213" y="91448"/>
                  </a:lnTo>
                  <a:lnTo>
                    <a:pt x="580050" y="99799"/>
                  </a:lnTo>
                  <a:lnTo>
                    <a:pt x="591888" y="108204"/>
                  </a:lnTo>
                  <a:lnTo>
                    <a:pt x="603726" y="116555"/>
                  </a:lnTo>
                  <a:lnTo>
                    <a:pt x="615564" y="124744"/>
                  </a:lnTo>
                  <a:lnTo>
                    <a:pt x="627401" y="132675"/>
                  </a:lnTo>
                  <a:lnTo>
                    <a:pt x="639239" y="140261"/>
                  </a:lnTo>
                  <a:lnTo>
                    <a:pt x="651077" y="147432"/>
                  </a:lnTo>
                  <a:lnTo>
                    <a:pt x="662915" y="154137"/>
                  </a:lnTo>
                  <a:lnTo>
                    <a:pt x="674752" y="160340"/>
                  </a:lnTo>
                  <a:lnTo>
                    <a:pt x="686590" y="166024"/>
                  </a:lnTo>
                  <a:lnTo>
                    <a:pt x="698428" y="171187"/>
                  </a:lnTo>
                  <a:lnTo>
                    <a:pt x="710266" y="175839"/>
                  </a:lnTo>
                  <a:lnTo>
                    <a:pt x="722104" y="180001"/>
                  </a:lnTo>
                  <a:lnTo>
                    <a:pt x="733941" y="183700"/>
                  </a:lnTo>
                  <a:lnTo>
                    <a:pt x="745779" y="186968"/>
                  </a:lnTo>
                  <a:lnTo>
                    <a:pt x="757617" y="189842"/>
                  </a:lnTo>
                  <a:lnTo>
                    <a:pt x="769455" y="192357"/>
                  </a:lnTo>
                  <a:lnTo>
                    <a:pt x="781292" y="194550"/>
                  </a:lnTo>
                  <a:lnTo>
                    <a:pt x="793130" y="196455"/>
                  </a:lnTo>
                  <a:lnTo>
                    <a:pt x="804968" y="198106"/>
                  </a:lnTo>
                  <a:lnTo>
                    <a:pt x="816806" y="199532"/>
                  </a:lnTo>
                  <a:lnTo>
                    <a:pt x="828643" y="200762"/>
                  </a:lnTo>
                  <a:lnTo>
                    <a:pt x="840481" y="201820"/>
                  </a:lnTo>
                  <a:lnTo>
                    <a:pt x="852319" y="202729"/>
                  </a:lnTo>
                  <a:lnTo>
                    <a:pt x="864157" y="203509"/>
                  </a:lnTo>
                  <a:lnTo>
                    <a:pt x="875995" y="204178"/>
                  </a:lnTo>
                  <a:lnTo>
                    <a:pt x="887832" y="204750"/>
                  </a:lnTo>
                  <a:lnTo>
                    <a:pt x="899670" y="205239"/>
                  </a:lnTo>
                  <a:lnTo>
                    <a:pt x="911508" y="205657"/>
                  </a:lnTo>
                  <a:lnTo>
                    <a:pt x="923346" y="206014"/>
                  </a:lnTo>
                  <a:lnTo>
                    <a:pt x="935183" y="206318"/>
                  </a:lnTo>
                  <a:lnTo>
                    <a:pt x="947021" y="206578"/>
                  </a:lnTo>
                  <a:lnTo>
                    <a:pt x="958859" y="206800"/>
                  </a:lnTo>
                  <a:lnTo>
                    <a:pt x="970697" y="206989"/>
                  </a:lnTo>
                  <a:lnTo>
                    <a:pt x="982534" y="207150"/>
                  </a:lnTo>
                  <a:lnTo>
                    <a:pt x="994372" y="207287"/>
                  </a:lnTo>
                  <a:lnTo>
                    <a:pt x="1006210" y="207404"/>
                  </a:lnTo>
                  <a:lnTo>
                    <a:pt x="1018048" y="207503"/>
                  </a:lnTo>
                  <a:lnTo>
                    <a:pt x="1029886" y="207588"/>
                  </a:lnTo>
                  <a:lnTo>
                    <a:pt x="1041723" y="207660"/>
                  </a:lnTo>
                  <a:lnTo>
                    <a:pt x="1053561" y="207722"/>
                  </a:lnTo>
                  <a:lnTo>
                    <a:pt x="1065399" y="207774"/>
                  </a:lnTo>
                  <a:lnTo>
                    <a:pt x="1077237" y="207819"/>
                  </a:lnTo>
                  <a:lnTo>
                    <a:pt x="1089074" y="207856"/>
                  </a:lnTo>
                  <a:lnTo>
                    <a:pt x="1100912" y="207889"/>
                  </a:lnTo>
                  <a:lnTo>
                    <a:pt x="1112750" y="207916"/>
                  </a:lnTo>
                  <a:lnTo>
                    <a:pt x="1124588" y="207940"/>
                  </a:lnTo>
                  <a:lnTo>
                    <a:pt x="1136426" y="207959"/>
                  </a:lnTo>
                  <a:lnTo>
                    <a:pt x="1148263" y="207976"/>
                  </a:lnTo>
                  <a:lnTo>
                    <a:pt x="1160101" y="207991"/>
                  </a:lnTo>
                  <a:lnTo>
                    <a:pt x="1171939" y="20800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073"/>
                  </a:lnTo>
                  <a:lnTo>
                    <a:pt x="2355716" y="208073"/>
                  </a:lnTo>
                  <a:lnTo>
                    <a:pt x="2367554" y="208073"/>
                  </a:lnTo>
                  <a:lnTo>
                    <a:pt x="2379391" y="208073"/>
                  </a:lnTo>
                  <a:lnTo>
                    <a:pt x="2391229" y="208073"/>
                  </a:lnTo>
                  <a:lnTo>
                    <a:pt x="2403067" y="208073"/>
                  </a:lnTo>
                  <a:lnTo>
                    <a:pt x="2414905" y="208073"/>
                  </a:lnTo>
                  <a:lnTo>
                    <a:pt x="2426743" y="208073"/>
                  </a:lnTo>
                  <a:lnTo>
                    <a:pt x="2438580" y="208073"/>
                  </a:lnTo>
                  <a:lnTo>
                    <a:pt x="2450418" y="208073"/>
                  </a:lnTo>
                  <a:lnTo>
                    <a:pt x="2462256" y="208073"/>
                  </a:lnTo>
                  <a:lnTo>
                    <a:pt x="2474094" y="208073"/>
                  </a:lnTo>
                  <a:lnTo>
                    <a:pt x="2485931" y="208073"/>
                  </a:lnTo>
                  <a:lnTo>
                    <a:pt x="2497769" y="208073"/>
                  </a:lnTo>
                  <a:lnTo>
                    <a:pt x="2509607" y="208073"/>
                  </a:lnTo>
                  <a:lnTo>
                    <a:pt x="2521445" y="208073"/>
                  </a:lnTo>
                  <a:lnTo>
                    <a:pt x="2533283" y="208073"/>
                  </a:lnTo>
                  <a:lnTo>
                    <a:pt x="2545120" y="208073"/>
                  </a:lnTo>
                  <a:lnTo>
                    <a:pt x="2556958" y="208073"/>
                  </a:lnTo>
                  <a:lnTo>
                    <a:pt x="2568796" y="208073"/>
                  </a:lnTo>
                  <a:lnTo>
                    <a:pt x="2580634" y="208073"/>
                  </a:lnTo>
                  <a:lnTo>
                    <a:pt x="2592471" y="208073"/>
                  </a:lnTo>
                  <a:lnTo>
                    <a:pt x="2604309" y="208073"/>
                  </a:lnTo>
                  <a:lnTo>
                    <a:pt x="2616147" y="208073"/>
                  </a:lnTo>
                  <a:lnTo>
                    <a:pt x="2627985" y="208073"/>
                  </a:lnTo>
                  <a:lnTo>
                    <a:pt x="2639822" y="208073"/>
                  </a:lnTo>
                  <a:lnTo>
                    <a:pt x="2651660" y="208073"/>
                  </a:lnTo>
                  <a:lnTo>
                    <a:pt x="2663498" y="208073"/>
                  </a:lnTo>
                  <a:lnTo>
                    <a:pt x="2675336" y="208073"/>
                  </a:lnTo>
                  <a:lnTo>
                    <a:pt x="2687174" y="208073"/>
                  </a:lnTo>
                  <a:lnTo>
                    <a:pt x="2699011" y="208073"/>
                  </a:lnTo>
                  <a:lnTo>
                    <a:pt x="2710849" y="208073"/>
                  </a:lnTo>
                  <a:lnTo>
                    <a:pt x="2722687" y="208073"/>
                  </a:lnTo>
                  <a:lnTo>
                    <a:pt x="2734525" y="208073"/>
                  </a:lnTo>
                  <a:lnTo>
                    <a:pt x="2746362" y="208073"/>
                  </a:lnTo>
                  <a:lnTo>
                    <a:pt x="2758200" y="208073"/>
                  </a:lnTo>
                  <a:lnTo>
                    <a:pt x="2770038" y="208073"/>
                  </a:lnTo>
                  <a:lnTo>
                    <a:pt x="2781876" y="208073"/>
                  </a:lnTo>
                  <a:lnTo>
                    <a:pt x="2793713" y="208073"/>
                  </a:lnTo>
                  <a:lnTo>
                    <a:pt x="2805551" y="208073"/>
                  </a:lnTo>
                  <a:lnTo>
                    <a:pt x="2817389" y="208073"/>
                  </a:lnTo>
                  <a:lnTo>
                    <a:pt x="2829227" y="208073"/>
                  </a:lnTo>
                  <a:lnTo>
                    <a:pt x="2841065" y="208073"/>
                  </a:lnTo>
                  <a:lnTo>
                    <a:pt x="2852902" y="208073"/>
                  </a:lnTo>
                  <a:lnTo>
                    <a:pt x="2864740" y="208073"/>
                  </a:lnTo>
                  <a:lnTo>
                    <a:pt x="2876578" y="208073"/>
                  </a:lnTo>
                  <a:lnTo>
                    <a:pt x="2888416" y="208073"/>
                  </a:lnTo>
                  <a:lnTo>
                    <a:pt x="2900253" y="208073"/>
                  </a:lnTo>
                  <a:lnTo>
                    <a:pt x="2912091" y="208073"/>
                  </a:lnTo>
                  <a:lnTo>
                    <a:pt x="2923929" y="208073"/>
                  </a:lnTo>
                  <a:lnTo>
                    <a:pt x="2935767" y="208073"/>
                  </a:lnTo>
                  <a:lnTo>
                    <a:pt x="2947604" y="208073"/>
                  </a:lnTo>
                  <a:lnTo>
                    <a:pt x="2959442" y="208073"/>
                  </a:lnTo>
                  <a:lnTo>
                    <a:pt x="2971280" y="208073"/>
                  </a:lnTo>
                  <a:lnTo>
                    <a:pt x="2983118" y="208073"/>
                  </a:lnTo>
                  <a:lnTo>
                    <a:pt x="2994956" y="208073"/>
                  </a:lnTo>
                  <a:lnTo>
                    <a:pt x="3006793" y="208073"/>
                  </a:lnTo>
                  <a:lnTo>
                    <a:pt x="3018631" y="208073"/>
                  </a:lnTo>
                  <a:lnTo>
                    <a:pt x="3030469" y="208073"/>
                  </a:lnTo>
                  <a:lnTo>
                    <a:pt x="3042307" y="208073"/>
                  </a:lnTo>
                  <a:lnTo>
                    <a:pt x="3054144" y="208073"/>
                  </a:lnTo>
                  <a:lnTo>
                    <a:pt x="3065982" y="208073"/>
                  </a:lnTo>
                  <a:lnTo>
                    <a:pt x="3077820" y="208073"/>
                  </a:lnTo>
                  <a:lnTo>
                    <a:pt x="3089658" y="208073"/>
                  </a:lnTo>
                  <a:lnTo>
                    <a:pt x="3101496" y="208073"/>
                  </a:lnTo>
                  <a:lnTo>
                    <a:pt x="3113333" y="208073"/>
                  </a:lnTo>
                  <a:lnTo>
                    <a:pt x="3125171" y="208073"/>
                  </a:lnTo>
                  <a:lnTo>
                    <a:pt x="3137009" y="208073"/>
                  </a:lnTo>
                  <a:lnTo>
                    <a:pt x="3148847" y="208073"/>
                  </a:lnTo>
                  <a:lnTo>
                    <a:pt x="3160684" y="208073"/>
                  </a:lnTo>
                  <a:lnTo>
                    <a:pt x="3172522" y="208073"/>
                  </a:lnTo>
                  <a:lnTo>
                    <a:pt x="3184360" y="208073"/>
                  </a:lnTo>
                  <a:lnTo>
                    <a:pt x="3196198" y="208073"/>
                  </a:lnTo>
                  <a:lnTo>
                    <a:pt x="3208035" y="208073"/>
                  </a:lnTo>
                  <a:lnTo>
                    <a:pt x="3219873" y="208073"/>
                  </a:lnTo>
                  <a:lnTo>
                    <a:pt x="3231711" y="208073"/>
                  </a:lnTo>
                  <a:lnTo>
                    <a:pt x="3243549" y="208073"/>
                  </a:lnTo>
                  <a:lnTo>
                    <a:pt x="3255387" y="208073"/>
                  </a:lnTo>
                  <a:lnTo>
                    <a:pt x="3267224" y="208073"/>
                  </a:lnTo>
                  <a:lnTo>
                    <a:pt x="3279062" y="208073"/>
                  </a:lnTo>
                  <a:lnTo>
                    <a:pt x="3290900" y="208073"/>
                  </a:lnTo>
                  <a:lnTo>
                    <a:pt x="3302738" y="208073"/>
                  </a:lnTo>
                  <a:lnTo>
                    <a:pt x="3314575" y="208073"/>
                  </a:lnTo>
                  <a:lnTo>
                    <a:pt x="3326413" y="208073"/>
                  </a:lnTo>
                  <a:lnTo>
                    <a:pt x="3338251" y="208073"/>
                  </a:lnTo>
                  <a:lnTo>
                    <a:pt x="3350089" y="208073"/>
                  </a:lnTo>
                  <a:lnTo>
                    <a:pt x="3361926" y="208073"/>
                  </a:lnTo>
                  <a:lnTo>
                    <a:pt x="3373764" y="208073"/>
                  </a:lnTo>
                  <a:lnTo>
                    <a:pt x="3385602" y="208073"/>
                  </a:lnTo>
                  <a:lnTo>
                    <a:pt x="3397440" y="208073"/>
                  </a:lnTo>
                  <a:lnTo>
                    <a:pt x="3409278" y="208073"/>
                  </a:lnTo>
                  <a:lnTo>
                    <a:pt x="3421115" y="208073"/>
                  </a:lnTo>
                  <a:lnTo>
                    <a:pt x="3432953" y="208073"/>
                  </a:lnTo>
                  <a:lnTo>
                    <a:pt x="3444791" y="208073"/>
                  </a:lnTo>
                  <a:lnTo>
                    <a:pt x="3456629" y="208073"/>
                  </a:lnTo>
                  <a:lnTo>
                    <a:pt x="3468466" y="208073"/>
                  </a:lnTo>
                  <a:lnTo>
                    <a:pt x="3480304" y="208073"/>
                  </a:lnTo>
                  <a:lnTo>
                    <a:pt x="3492142" y="208073"/>
                  </a:lnTo>
                  <a:lnTo>
                    <a:pt x="3503980" y="208073"/>
                  </a:lnTo>
                  <a:lnTo>
                    <a:pt x="3515818" y="208073"/>
                  </a:lnTo>
                  <a:lnTo>
                    <a:pt x="3515818" y="208073"/>
                  </a:lnTo>
                  <a:lnTo>
                    <a:pt x="3527655" y="208073"/>
                  </a:lnTo>
                  <a:lnTo>
                    <a:pt x="3539493" y="208073"/>
                  </a:lnTo>
                  <a:lnTo>
                    <a:pt x="3551331" y="208073"/>
                  </a:lnTo>
                  <a:lnTo>
                    <a:pt x="3563169" y="208073"/>
                  </a:lnTo>
                  <a:lnTo>
                    <a:pt x="3575006" y="208073"/>
                  </a:lnTo>
                  <a:lnTo>
                    <a:pt x="3586844" y="208073"/>
                  </a:lnTo>
                  <a:lnTo>
                    <a:pt x="3598682" y="208073"/>
                  </a:lnTo>
                  <a:lnTo>
                    <a:pt x="3610520" y="208073"/>
                  </a:lnTo>
                  <a:lnTo>
                    <a:pt x="3622357" y="208073"/>
                  </a:lnTo>
                  <a:lnTo>
                    <a:pt x="3634195" y="208073"/>
                  </a:lnTo>
                  <a:lnTo>
                    <a:pt x="3646033" y="208073"/>
                  </a:lnTo>
                  <a:lnTo>
                    <a:pt x="3657871" y="208073"/>
                  </a:lnTo>
                  <a:lnTo>
                    <a:pt x="3669709" y="208073"/>
                  </a:lnTo>
                  <a:lnTo>
                    <a:pt x="3681546" y="208073"/>
                  </a:lnTo>
                  <a:lnTo>
                    <a:pt x="3693384" y="208073"/>
                  </a:lnTo>
                  <a:lnTo>
                    <a:pt x="3705222" y="208073"/>
                  </a:lnTo>
                  <a:lnTo>
                    <a:pt x="3717060" y="208073"/>
                  </a:lnTo>
                  <a:lnTo>
                    <a:pt x="3728897" y="208073"/>
                  </a:lnTo>
                  <a:lnTo>
                    <a:pt x="3740735" y="208073"/>
                  </a:lnTo>
                  <a:lnTo>
                    <a:pt x="3752573" y="208073"/>
                  </a:lnTo>
                  <a:lnTo>
                    <a:pt x="3764411" y="208073"/>
                  </a:lnTo>
                  <a:lnTo>
                    <a:pt x="3776248" y="208073"/>
                  </a:lnTo>
                  <a:lnTo>
                    <a:pt x="3788086" y="208073"/>
                  </a:lnTo>
                  <a:lnTo>
                    <a:pt x="3799924" y="208073"/>
                  </a:lnTo>
                  <a:lnTo>
                    <a:pt x="3811762" y="208073"/>
                  </a:lnTo>
                  <a:lnTo>
                    <a:pt x="3823600" y="208073"/>
                  </a:lnTo>
                  <a:lnTo>
                    <a:pt x="3835437" y="208073"/>
                  </a:lnTo>
                  <a:lnTo>
                    <a:pt x="3847275" y="208073"/>
                  </a:lnTo>
                  <a:lnTo>
                    <a:pt x="3859113" y="208073"/>
                  </a:lnTo>
                  <a:lnTo>
                    <a:pt x="3870951" y="208073"/>
                  </a:lnTo>
                  <a:lnTo>
                    <a:pt x="3882788" y="208073"/>
                  </a:lnTo>
                  <a:lnTo>
                    <a:pt x="3894626" y="208073"/>
                  </a:lnTo>
                  <a:lnTo>
                    <a:pt x="3906464" y="208073"/>
                  </a:lnTo>
                  <a:lnTo>
                    <a:pt x="3918302" y="208073"/>
                  </a:lnTo>
                  <a:lnTo>
                    <a:pt x="3930139" y="208073"/>
                  </a:lnTo>
                  <a:lnTo>
                    <a:pt x="3941977" y="208073"/>
                  </a:lnTo>
                  <a:lnTo>
                    <a:pt x="3953815" y="208073"/>
                  </a:lnTo>
                  <a:lnTo>
                    <a:pt x="3965653" y="208073"/>
                  </a:lnTo>
                  <a:lnTo>
                    <a:pt x="3977491" y="208073"/>
                  </a:lnTo>
                  <a:lnTo>
                    <a:pt x="3989328" y="208073"/>
                  </a:lnTo>
                  <a:lnTo>
                    <a:pt x="4001166" y="208073"/>
                  </a:lnTo>
                  <a:lnTo>
                    <a:pt x="4013004" y="208073"/>
                  </a:lnTo>
                  <a:lnTo>
                    <a:pt x="4024842" y="208073"/>
                  </a:lnTo>
                  <a:lnTo>
                    <a:pt x="4036679" y="208073"/>
                  </a:lnTo>
                  <a:lnTo>
                    <a:pt x="4048517" y="208073"/>
                  </a:lnTo>
                  <a:lnTo>
                    <a:pt x="4060355" y="208073"/>
                  </a:lnTo>
                  <a:lnTo>
                    <a:pt x="4072193" y="208073"/>
                  </a:lnTo>
                  <a:lnTo>
                    <a:pt x="4084031" y="208073"/>
                  </a:lnTo>
                  <a:lnTo>
                    <a:pt x="4095868" y="208073"/>
                  </a:lnTo>
                  <a:lnTo>
                    <a:pt x="4107706" y="208073"/>
                  </a:lnTo>
                  <a:lnTo>
                    <a:pt x="4119544" y="208073"/>
                  </a:lnTo>
                  <a:lnTo>
                    <a:pt x="4131382" y="208073"/>
                  </a:lnTo>
                  <a:lnTo>
                    <a:pt x="4143219" y="208073"/>
                  </a:lnTo>
                  <a:lnTo>
                    <a:pt x="4155057" y="208073"/>
                  </a:lnTo>
                  <a:lnTo>
                    <a:pt x="4166895" y="208073"/>
                  </a:lnTo>
                  <a:lnTo>
                    <a:pt x="4178733" y="208073"/>
                  </a:lnTo>
                  <a:lnTo>
                    <a:pt x="4190570" y="208073"/>
                  </a:lnTo>
                  <a:lnTo>
                    <a:pt x="4202408" y="208073"/>
                  </a:lnTo>
                  <a:lnTo>
                    <a:pt x="4214246" y="208073"/>
                  </a:lnTo>
                  <a:lnTo>
                    <a:pt x="4226084" y="208073"/>
                  </a:lnTo>
                  <a:lnTo>
                    <a:pt x="4237922" y="208073"/>
                  </a:lnTo>
                  <a:lnTo>
                    <a:pt x="4249759" y="208073"/>
                  </a:lnTo>
                  <a:lnTo>
                    <a:pt x="4261597" y="208073"/>
                  </a:lnTo>
                  <a:lnTo>
                    <a:pt x="4273435" y="208073"/>
                  </a:lnTo>
                  <a:lnTo>
                    <a:pt x="4285273" y="208073"/>
                  </a:lnTo>
                  <a:lnTo>
                    <a:pt x="4297110" y="208073"/>
                  </a:lnTo>
                  <a:lnTo>
                    <a:pt x="4308948" y="208073"/>
                  </a:lnTo>
                  <a:lnTo>
                    <a:pt x="4320786" y="208073"/>
                  </a:lnTo>
                  <a:lnTo>
                    <a:pt x="4332624" y="208073"/>
                  </a:lnTo>
                  <a:lnTo>
                    <a:pt x="4344461" y="208073"/>
                  </a:lnTo>
                  <a:lnTo>
                    <a:pt x="4356299" y="208073"/>
                  </a:lnTo>
                  <a:lnTo>
                    <a:pt x="4368137" y="208073"/>
                  </a:lnTo>
                  <a:lnTo>
                    <a:pt x="4379975" y="208073"/>
                  </a:lnTo>
                  <a:lnTo>
                    <a:pt x="4391813" y="208073"/>
                  </a:lnTo>
                  <a:lnTo>
                    <a:pt x="4403650" y="208073"/>
                  </a:lnTo>
                  <a:lnTo>
                    <a:pt x="4415488" y="208073"/>
                  </a:lnTo>
                  <a:lnTo>
                    <a:pt x="4427326" y="208073"/>
                  </a:lnTo>
                  <a:lnTo>
                    <a:pt x="4439164" y="208073"/>
                  </a:lnTo>
                  <a:lnTo>
                    <a:pt x="4451001" y="208073"/>
                  </a:lnTo>
                  <a:lnTo>
                    <a:pt x="4462839" y="208073"/>
                  </a:lnTo>
                  <a:lnTo>
                    <a:pt x="4474677" y="208073"/>
                  </a:lnTo>
                  <a:lnTo>
                    <a:pt x="4486515" y="208073"/>
                  </a:lnTo>
                  <a:lnTo>
                    <a:pt x="4498352" y="208073"/>
                  </a:lnTo>
                  <a:lnTo>
                    <a:pt x="4510190" y="208073"/>
                  </a:lnTo>
                  <a:lnTo>
                    <a:pt x="4522028" y="208073"/>
                  </a:lnTo>
                  <a:lnTo>
                    <a:pt x="4533866" y="208073"/>
                  </a:lnTo>
                  <a:lnTo>
                    <a:pt x="4545704" y="208073"/>
                  </a:lnTo>
                  <a:lnTo>
                    <a:pt x="4557541" y="208073"/>
                  </a:lnTo>
                  <a:lnTo>
                    <a:pt x="4569379" y="208073"/>
                  </a:lnTo>
                  <a:lnTo>
                    <a:pt x="4581217" y="208073"/>
                  </a:lnTo>
                  <a:lnTo>
                    <a:pt x="4593055" y="208073"/>
                  </a:lnTo>
                  <a:lnTo>
                    <a:pt x="4604892" y="208073"/>
                  </a:lnTo>
                  <a:lnTo>
                    <a:pt x="4616730" y="208073"/>
                  </a:lnTo>
                  <a:lnTo>
                    <a:pt x="4628568" y="208073"/>
                  </a:lnTo>
                  <a:lnTo>
                    <a:pt x="4640406" y="208073"/>
                  </a:lnTo>
                  <a:lnTo>
                    <a:pt x="4652244" y="208073"/>
                  </a:lnTo>
                  <a:lnTo>
                    <a:pt x="4664081" y="208073"/>
                  </a:lnTo>
                  <a:lnTo>
                    <a:pt x="4675919" y="208073"/>
                  </a:lnTo>
                  <a:lnTo>
                    <a:pt x="4687757" y="208073"/>
                  </a:lnTo>
                </a:path>
              </a:pathLst>
            </a:custGeom>
            <a:ln w="40651" cap="flat">
              <a:solidFill>
                <a:srgbClr val="E8E8E8">
                  <a:alpha val="100000"/>
                </a:srgbClr>
              </a:solidFill>
              <a:prstDash val="solid"/>
              <a:round/>
            </a:ln>
          </p:spPr>
          <p:txBody>
            <a:bodyPr/>
            <a:lstStyle/>
            <a:p>
              <a:endParaRPr/>
            </a:p>
          </p:txBody>
        </p:sp>
        <p:sp>
          <p:nvSpPr>
            <p:cNvPr id="31" name="pl31"/>
            <p:cNvSpPr/>
            <p:nvPr/>
          </p:nvSpPr>
          <p:spPr>
            <a:xfrm>
              <a:off x="2482252" y="1315868"/>
              <a:ext cx="4687757" cy="208143"/>
            </a:xfrm>
            <a:custGeom>
              <a:avLst/>
              <a:gdLst/>
              <a:ahLst/>
              <a:cxnLst/>
              <a:rect l="0" t="0" r="0" b="0"/>
              <a:pathLst>
                <a:path w="4687757" h="208143">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69"/>
                  </a:lnTo>
                  <a:lnTo>
                    <a:pt x="2355716" y="82"/>
                  </a:lnTo>
                  <a:lnTo>
                    <a:pt x="2367554" y="96"/>
                  </a:lnTo>
                  <a:lnTo>
                    <a:pt x="2379391" y="113"/>
                  </a:lnTo>
                  <a:lnTo>
                    <a:pt x="2391229" y="133"/>
                  </a:lnTo>
                  <a:lnTo>
                    <a:pt x="2403067" y="156"/>
                  </a:lnTo>
                  <a:lnTo>
                    <a:pt x="2414905" y="183"/>
                  </a:lnTo>
                  <a:lnTo>
                    <a:pt x="2426743" y="216"/>
                  </a:lnTo>
                  <a:lnTo>
                    <a:pt x="2438580" y="254"/>
                  </a:lnTo>
                  <a:lnTo>
                    <a:pt x="2450418" y="298"/>
                  </a:lnTo>
                  <a:lnTo>
                    <a:pt x="2462256" y="350"/>
                  </a:lnTo>
                  <a:lnTo>
                    <a:pt x="2474094" y="412"/>
                  </a:lnTo>
                  <a:lnTo>
                    <a:pt x="2485931" y="484"/>
                  </a:lnTo>
                  <a:lnTo>
                    <a:pt x="2497769" y="569"/>
                  </a:lnTo>
                  <a:lnTo>
                    <a:pt x="2509607" y="668"/>
                  </a:lnTo>
                  <a:lnTo>
                    <a:pt x="2521445" y="785"/>
                  </a:lnTo>
                  <a:lnTo>
                    <a:pt x="2533283" y="922"/>
                  </a:lnTo>
                  <a:lnTo>
                    <a:pt x="2545120" y="1083"/>
                  </a:lnTo>
                  <a:lnTo>
                    <a:pt x="2556958" y="1272"/>
                  </a:lnTo>
                  <a:lnTo>
                    <a:pt x="2568796" y="1494"/>
                  </a:lnTo>
                  <a:lnTo>
                    <a:pt x="2580634" y="1754"/>
                  </a:lnTo>
                  <a:lnTo>
                    <a:pt x="2592471" y="2059"/>
                  </a:lnTo>
                  <a:lnTo>
                    <a:pt x="2604309" y="2415"/>
                  </a:lnTo>
                  <a:lnTo>
                    <a:pt x="2616147" y="2833"/>
                  </a:lnTo>
                  <a:lnTo>
                    <a:pt x="2627985" y="3323"/>
                  </a:lnTo>
                  <a:lnTo>
                    <a:pt x="2639822" y="3895"/>
                  </a:lnTo>
                  <a:lnTo>
                    <a:pt x="2651660" y="4563"/>
                  </a:lnTo>
                  <a:lnTo>
                    <a:pt x="2663498" y="5343"/>
                  </a:lnTo>
                  <a:lnTo>
                    <a:pt x="2675336" y="6252"/>
                  </a:lnTo>
                  <a:lnTo>
                    <a:pt x="2687174" y="7310"/>
                  </a:lnTo>
                  <a:lnTo>
                    <a:pt x="2699011" y="8540"/>
                  </a:lnTo>
                  <a:lnTo>
                    <a:pt x="2710849" y="9966"/>
                  </a:lnTo>
                  <a:lnTo>
                    <a:pt x="2722687" y="11617"/>
                  </a:lnTo>
                  <a:lnTo>
                    <a:pt x="2734525" y="13522"/>
                  </a:lnTo>
                  <a:lnTo>
                    <a:pt x="2746362" y="15715"/>
                  </a:lnTo>
                  <a:lnTo>
                    <a:pt x="2758200" y="18231"/>
                  </a:lnTo>
                  <a:lnTo>
                    <a:pt x="2770038" y="21104"/>
                  </a:lnTo>
                  <a:lnTo>
                    <a:pt x="2781876" y="24373"/>
                  </a:lnTo>
                  <a:lnTo>
                    <a:pt x="2793713" y="28071"/>
                  </a:lnTo>
                  <a:lnTo>
                    <a:pt x="2805551" y="32233"/>
                  </a:lnTo>
                  <a:lnTo>
                    <a:pt x="2817389" y="36885"/>
                  </a:lnTo>
                  <a:lnTo>
                    <a:pt x="2829227" y="42048"/>
                  </a:lnTo>
                  <a:lnTo>
                    <a:pt x="2841065" y="47732"/>
                  </a:lnTo>
                  <a:lnTo>
                    <a:pt x="2852902" y="53935"/>
                  </a:lnTo>
                  <a:lnTo>
                    <a:pt x="2864740" y="60640"/>
                  </a:lnTo>
                  <a:lnTo>
                    <a:pt x="2876578" y="67811"/>
                  </a:lnTo>
                  <a:lnTo>
                    <a:pt x="2888416" y="75397"/>
                  </a:lnTo>
                  <a:lnTo>
                    <a:pt x="2900253" y="83328"/>
                  </a:lnTo>
                  <a:lnTo>
                    <a:pt x="2912091" y="91518"/>
                  </a:lnTo>
                  <a:lnTo>
                    <a:pt x="2923929" y="99868"/>
                  </a:lnTo>
                  <a:lnTo>
                    <a:pt x="2935767" y="108274"/>
                  </a:lnTo>
                  <a:lnTo>
                    <a:pt x="2947604" y="116624"/>
                  </a:lnTo>
                  <a:lnTo>
                    <a:pt x="2959442" y="124814"/>
                  </a:lnTo>
                  <a:lnTo>
                    <a:pt x="2971280" y="132745"/>
                  </a:lnTo>
                  <a:lnTo>
                    <a:pt x="2983118" y="140331"/>
                  </a:lnTo>
                  <a:lnTo>
                    <a:pt x="2994956" y="147502"/>
                  </a:lnTo>
                  <a:lnTo>
                    <a:pt x="3006793" y="154207"/>
                  </a:lnTo>
                  <a:lnTo>
                    <a:pt x="3018631" y="160410"/>
                  </a:lnTo>
                  <a:lnTo>
                    <a:pt x="3030469" y="166094"/>
                  </a:lnTo>
                  <a:lnTo>
                    <a:pt x="3042307" y="171257"/>
                  </a:lnTo>
                  <a:lnTo>
                    <a:pt x="3054144" y="175909"/>
                  </a:lnTo>
                  <a:lnTo>
                    <a:pt x="3065982" y="180071"/>
                  </a:lnTo>
                  <a:lnTo>
                    <a:pt x="3077820" y="183769"/>
                  </a:lnTo>
                  <a:lnTo>
                    <a:pt x="3089658" y="187038"/>
                  </a:lnTo>
                  <a:lnTo>
                    <a:pt x="3101496" y="189911"/>
                  </a:lnTo>
                  <a:lnTo>
                    <a:pt x="3113333" y="192427"/>
                  </a:lnTo>
                  <a:lnTo>
                    <a:pt x="3125171" y="194620"/>
                  </a:lnTo>
                  <a:lnTo>
                    <a:pt x="3137009" y="196525"/>
                  </a:lnTo>
                  <a:lnTo>
                    <a:pt x="3148847" y="198176"/>
                  </a:lnTo>
                  <a:lnTo>
                    <a:pt x="3160684" y="199602"/>
                  </a:lnTo>
                  <a:lnTo>
                    <a:pt x="3172522" y="200832"/>
                  </a:lnTo>
                  <a:lnTo>
                    <a:pt x="3184360" y="201890"/>
                  </a:lnTo>
                  <a:lnTo>
                    <a:pt x="3196198" y="202799"/>
                  </a:lnTo>
                  <a:lnTo>
                    <a:pt x="3208035" y="203579"/>
                  </a:lnTo>
                  <a:lnTo>
                    <a:pt x="3219873" y="204247"/>
                  </a:lnTo>
                  <a:lnTo>
                    <a:pt x="3231711" y="204819"/>
                  </a:lnTo>
                  <a:lnTo>
                    <a:pt x="3243549" y="205309"/>
                  </a:lnTo>
                  <a:lnTo>
                    <a:pt x="3255387" y="205727"/>
                  </a:lnTo>
                  <a:lnTo>
                    <a:pt x="3267224" y="206084"/>
                  </a:lnTo>
                  <a:lnTo>
                    <a:pt x="3279062" y="206388"/>
                  </a:lnTo>
                  <a:lnTo>
                    <a:pt x="3290900" y="206648"/>
                  </a:lnTo>
                  <a:lnTo>
                    <a:pt x="3302738" y="206870"/>
                  </a:lnTo>
                  <a:lnTo>
                    <a:pt x="3314575" y="207059"/>
                  </a:lnTo>
                  <a:lnTo>
                    <a:pt x="3326413" y="207220"/>
                  </a:lnTo>
                  <a:lnTo>
                    <a:pt x="3338251" y="207357"/>
                  </a:lnTo>
                  <a:lnTo>
                    <a:pt x="3350089" y="207474"/>
                  </a:lnTo>
                  <a:lnTo>
                    <a:pt x="3361926" y="207573"/>
                  </a:lnTo>
                  <a:lnTo>
                    <a:pt x="3373764" y="207658"/>
                  </a:lnTo>
                  <a:lnTo>
                    <a:pt x="3385602" y="207730"/>
                  </a:lnTo>
                  <a:lnTo>
                    <a:pt x="3397440" y="207792"/>
                  </a:lnTo>
                  <a:lnTo>
                    <a:pt x="3409278" y="207844"/>
                  </a:lnTo>
                  <a:lnTo>
                    <a:pt x="3421115" y="207888"/>
                  </a:lnTo>
                  <a:lnTo>
                    <a:pt x="3432953" y="207926"/>
                  </a:lnTo>
                  <a:lnTo>
                    <a:pt x="3444791" y="207959"/>
                  </a:lnTo>
                  <a:lnTo>
                    <a:pt x="3456629" y="207986"/>
                  </a:lnTo>
                  <a:lnTo>
                    <a:pt x="3468466" y="208009"/>
                  </a:lnTo>
                  <a:lnTo>
                    <a:pt x="3480304" y="208029"/>
                  </a:lnTo>
                  <a:lnTo>
                    <a:pt x="3492142" y="208046"/>
                  </a:lnTo>
                  <a:lnTo>
                    <a:pt x="3503980" y="208060"/>
                  </a:lnTo>
                  <a:lnTo>
                    <a:pt x="3515818" y="208073"/>
                  </a:lnTo>
                  <a:lnTo>
                    <a:pt x="3515818" y="208143"/>
                  </a:lnTo>
                  <a:lnTo>
                    <a:pt x="3527655" y="208143"/>
                  </a:lnTo>
                  <a:lnTo>
                    <a:pt x="3539493" y="208143"/>
                  </a:lnTo>
                  <a:lnTo>
                    <a:pt x="3551331" y="208143"/>
                  </a:lnTo>
                  <a:lnTo>
                    <a:pt x="3563169" y="208143"/>
                  </a:lnTo>
                  <a:lnTo>
                    <a:pt x="3575006" y="208143"/>
                  </a:lnTo>
                  <a:lnTo>
                    <a:pt x="3586844" y="208143"/>
                  </a:lnTo>
                  <a:lnTo>
                    <a:pt x="3598682" y="208143"/>
                  </a:lnTo>
                  <a:lnTo>
                    <a:pt x="3610520" y="208143"/>
                  </a:lnTo>
                  <a:lnTo>
                    <a:pt x="3622357" y="208143"/>
                  </a:lnTo>
                  <a:lnTo>
                    <a:pt x="3634195" y="208143"/>
                  </a:lnTo>
                  <a:lnTo>
                    <a:pt x="3646033" y="208143"/>
                  </a:lnTo>
                  <a:lnTo>
                    <a:pt x="3657871" y="208143"/>
                  </a:lnTo>
                  <a:lnTo>
                    <a:pt x="3669709" y="208143"/>
                  </a:lnTo>
                  <a:lnTo>
                    <a:pt x="3681546" y="208143"/>
                  </a:lnTo>
                  <a:lnTo>
                    <a:pt x="3693384" y="208143"/>
                  </a:lnTo>
                  <a:lnTo>
                    <a:pt x="3705222" y="208143"/>
                  </a:lnTo>
                  <a:lnTo>
                    <a:pt x="3717060" y="208143"/>
                  </a:lnTo>
                  <a:lnTo>
                    <a:pt x="3728897" y="208143"/>
                  </a:lnTo>
                  <a:lnTo>
                    <a:pt x="3740735" y="208143"/>
                  </a:lnTo>
                  <a:lnTo>
                    <a:pt x="3752573" y="208143"/>
                  </a:lnTo>
                  <a:lnTo>
                    <a:pt x="3764411" y="208143"/>
                  </a:lnTo>
                  <a:lnTo>
                    <a:pt x="3776248" y="208143"/>
                  </a:lnTo>
                  <a:lnTo>
                    <a:pt x="3788086" y="208143"/>
                  </a:lnTo>
                  <a:lnTo>
                    <a:pt x="3799924" y="208143"/>
                  </a:lnTo>
                  <a:lnTo>
                    <a:pt x="3811762" y="208143"/>
                  </a:lnTo>
                  <a:lnTo>
                    <a:pt x="3823600" y="208143"/>
                  </a:lnTo>
                  <a:lnTo>
                    <a:pt x="3835437" y="208143"/>
                  </a:lnTo>
                  <a:lnTo>
                    <a:pt x="3847275" y="208143"/>
                  </a:lnTo>
                  <a:lnTo>
                    <a:pt x="3859113" y="208143"/>
                  </a:lnTo>
                  <a:lnTo>
                    <a:pt x="3870951" y="208143"/>
                  </a:lnTo>
                  <a:lnTo>
                    <a:pt x="3882788" y="208143"/>
                  </a:lnTo>
                  <a:lnTo>
                    <a:pt x="3894626" y="208143"/>
                  </a:lnTo>
                  <a:lnTo>
                    <a:pt x="3906464" y="208143"/>
                  </a:lnTo>
                  <a:lnTo>
                    <a:pt x="3918302" y="208143"/>
                  </a:lnTo>
                  <a:lnTo>
                    <a:pt x="3930139" y="208143"/>
                  </a:lnTo>
                  <a:lnTo>
                    <a:pt x="3941977" y="208143"/>
                  </a:lnTo>
                  <a:lnTo>
                    <a:pt x="3953815" y="208143"/>
                  </a:lnTo>
                  <a:lnTo>
                    <a:pt x="3965653" y="208143"/>
                  </a:lnTo>
                  <a:lnTo>
                    <a:pt x="3977491" y="208143"/>
                  </a:lnTo>
                  <a:lnTo>
                    <a:pt x="3989328" y="208143"/>
                  </a:lnTo>
                  <a:lnTo>
                    <a:pt x="4001166" y="208143"/>
                  </a:lnTo>
                  <a:lnTo>
                    <a:pt x="4013004" y="208143"/>
                  </a:lnTo>
                  <a:lnTo>
                    <a:pt x="4024842" y="208143"/>
                  </a:lnTo>
                  <a:lnTo>
                    <a:pt x="4036679" y="208143"/>
                  </a:lnTo>
                  <a:lnTo>
                    <a:pt x="4048517" y="208143"/>
                  </a:lnTo>
                  <a:lnTo>
                    <a:pt x="4060355" y="208143"/>
                  </a:lnTo>
                  <a:lnTo>
                    <a:pt x="4072193" y="208143"/>
                  </a:lnTo>
                  <a:lnTo>
                    <a:pt x="4084031" y="208143"/>
                  </a:lnTo>
                  <a:lnTo>
                    <a:pt x="4095868" y="208143"/>
                  </a:lnTo>
                  <a:lnTo>
                    <a:pt x="4107706" y="208143"/>
                  </a:lnTo>
                  <a:lnTo>
                    <a:pt x="4119544" y="208143"/>
                  </a:lnTo>
                  <a:lnTo>
                    <a:pt x="4131382" y="208143"/>
                  </a:lnTo>
                  <a:lnTo>
                    <a:pt x="4143219" y="208143"/>
                  </a:lnTo>
                  <a:lnTo>
                    <a:pt x="4155057" y="208143"/>
                  </a:lnTo>
                  <a:lnTo>
                    <a:pt x="4166895" y="208143"/>
                  </a:lnTo>
                  <a:lnTo>
                    <a:pt x="4178733" y="208143"/>
                  </a:lnTo>
                  <a:lnTo>
                    <a:pt x="4190570" y="208143"/>
                  </a:lnTo>
                  <a:lnTo>
                    <a:pt x="4202408" y="208143"/>
                  </a:lnTo>
                  <a:lnTo>
                    <a:pt x="4214246" y="208143"/>
                  </a:lnTo>
                  <a:lnTo>
                    <a:pt x="4226084" y="208143"/>
                  </a:lnTo>
                  <a:lnTo>
                    <a:pt x="4237922" y="208143"/>
                  </a:lnTo>
                  <a:lnTo>
                    <a:pt x="4249759" y="208143"/>
                  </a:lnTo>
                  <a:lnTo>
                    <a:pt x="4261597" y="208143"/>
                  </a:lnTo>
                  <a:lnTo>
                    <a:pt x="4273435" y="208143"/>
                  </a:lnTo>
                  <a:lnTo>
                    <a:pt x="4285273" y="208143"/>
                  </a:lnTo>
                  <a:lnTo>
                    <a:pt x="4297110" y="208143"/>
                  </a:lnTo>
                  <a:lnTo>
                    <a:pt x="4308948" y="208143"/>
                  </a:lnTo>
                  <a:lnTo>
                    <a:pt x="4320786" y="208143"/>
                  </a:lnTo>
                  <a:lnTo>
                    <a:pt x="4332624" y="208143"/>
                  </a:lnTo>
                  <a:lnTo>
                    <a:pt x="4344461" y="208143"/>
                  </a:lnTo>
                  <a:lnTo>
                    <a:pt x="4356299" y="208143"/>
                  </a:lnTo>
                  <a:lnTo>
                    <a:pt x="4368137" y="208143"/>
                  </a:lnTo>
                  <a:lnTo>
                    <a:pt x="4379975" y="208143"/>
                  </a:lnTo>
                  <a:lnTo>
                    <a:pt x="4391813" y="208143"/>
                  </a:lnTo>
                  <a:lnTo>
                    <a:pt x="4403650" y="208143"/>
                  </a:lnTo>
                  <a:lnTo>
                    <a:pt x="4415488" y="208143"/>
                  </a:lnTo>
                  <a:lnTo>
                    <a:pt x="4427326" y="208143"/>
                  </a:lnTo>
                  <a:lnTo>
                    <a:pt x="4439164" y="208143"/>
                  </a:lnTo>
                  <a:lnTo>
                    <a:pt x="4451001" y="208143"/>
                  </a:lnTo>
                  <a:lnTo>
                    <a:pt x="4462839" y="208143"/>
                  </a:lnTo>
                  <a:lnTo>
                    <a:pt x="4474677" y="208143"/>
                  </a:lnTo>
                  <a:lnTo>
                    <a:pt x="4486515" y="208143"/>
                  </a:lnTo>
                  <a:lnTo>
                    <a:pt x="4498352" y="208143"/>
                  </a:lnTo>
                  <a:lnTo>
                    <a:pt x="4510190" y="208143"/>
                  </a:lnTo>
                  <a:lnTo>
                    <a:pt x="4522028" y="208143"/>
                  </a:lnTo>
                  <a:lnTo>
                    <a:pt x="4533866" y="208143"/>
                  </a:lnTo>
                  <a:lnTo>
                    <a:pt x="4545704" y="208143"/>
                  </a:lnTo>
                  <a:lnTo>
                    <a:pt x="4557541" y="208143"/>
                  </a:lnTo>
                  <a:lnTo>
                    <a:pt x="4569379" y="208143"/>
                  </a:lnTo>
                  <a:lnTo>
                    <a:pt x="4581217" y="208143"/>
                  </a:lnTo>
                  <a:lnTo>
                    <a:pt x="4593055" y="208143"/>
                  </a:lnTo>
                  <a:lnTo>
                    <a:pt x="4604892" y="208143"/>
                  </a:lnTo>
                  <a:lnTo>
                    <a:pt x="4616730" y="208143"/>
                  </a:lnTo>
                  <a:lnTo>
                    <a:pt x="4628568" y="208143"/>
                  </a:lnTo>
                  <a:lnTo>
                    <a:pt x="4640406" y="208143"/>
                  </a:lnTo>
                  <a:lnTo>
                    <a:pt x="4652244" y="208143"/>
                  </a:lnTo>
                  <a:lnTo>
                    <a:pt x="4664081" y="208143"/>
                  </a:lnTo>
                  <a:lnTo>
                    <a:pt x="4675919" y="208143"/>
                  </a:lnTo>
                  <a:lnTo>
                    <a:pt x="4687757" y="208143"/>
                  </a:lnTo>
                </a:path>
              </a:pathLst>
            </a:custGeom>
            <a:ln w="40651" cap="flat">
              <a:solidFill>
                <a:srgbClr val="E8E8E8">
                  <a:alpha val="100000"/>
                </a:srgbClr>
              </a:solidFill>
              <a:prstDash val="solid"/>
              <a:round/>
            </a:ln>
          </p:spPr>
          <p:txBody>
            <a:bodyPr/>
            <a:lstStyle/>
            <a:p>
              <a:endParaRPr/>
            </a:p>
          </p:txBody>
        </p:sp>
        <p:sp>
          <p:nvSpPr>
            <p:cNvPr id="32" name="pl32"/>
            <p:cNvSpPr/>
            <p:nvPr/>
          </p:nvSpPr>
          <p:spPr>
            <a:xfrm>
              <a:off x="2482252" y="3189225"/>
              <a:ext cx="4687757" cy="1040505"/>
            </a:xfrm>
            <a:custGeom>
              <a:avLst/>
              <a:gdLst/>
              <a:ahLst/>
              <a:cxnLst/>
              <a:rect l="0" t="0" r="0" b="0"/>
              <a:pathLst>
                <a:path w="4687757" h="1040505">
                  <a:moveTo>
                    <a:pt x="0" y="0"/>
                  </a:moveTo>
                  <a:lnTo>
                    <a:pt x="11837" y="12"/>
                  </a:lnTo>
                  <a:lnTo>
                    <a:pt x="23675" y="26"/>
                  </a:lnTo>
                  <a:lnTo>
                    <a:pt x="35513" y="43"/>
                  </a:lnTo>
                  <a:lnTo>
                    <a:pt x="47351" y="63"/>
                  </a:lnTo>
                  <a:lnTo>
                    <a:pt x="59188" y="86"/>
                  </a:lnTo>
                  <a:lnTo>
                    <a:pt x="71026" y="114"/>
                  </a:lnTo>
                  <a:lnTo>
                    <a:pt x="82864" y="146"/>
                  </a:lnTo>
                  <a:lnTo>
                    <a:pt x="94702" y="184"/>
                  </a:lnTo>
                  <a:lnTo>
                    <a:pt x="106539" y="228"/>
                  </a:lnTo>
                  <a:lnTo>
                    <a:pt x="118377" y="281"/>
                  </a:lnTo>
                  <a:lnTo>
                    <a:pt x="130215" y="342"/>
                  </a:lnTo>
                  <a:lnTo>
                    <a:pt x="142053" y="414"/>
                  </a:lnTo>
                  <a:lnTo>
                    <a:pt x="153891" y="499"/>
                  </a:lnTo>
                  <a:lnTo>
                    <a:pt x="165728" y="598"/>
                  </a:lnTo>
                  <a:lnTo>
                    <a:pt x="177566" y="715"/>
                  </a:lnTo>
                  <a:lnTo>
                    <a:pt x="189404" y="852"/>
                  </a:lnTo>
                  <a:lnTo>
                    <a:pt x="201242" y="1014"/>
                  </a:lnTo>
                  <a:lnTo>
                    <a:pt x="213079" y="1202"/>
                  </a:lnTo>
                  <a:lnTo>
                    <a:pt x="224917" y="1424"/>
                  </a:lnTo>
                  <a:lnTo>
                    <a:pt x="236755" y="1684"/>
                  </a:lnTo>
                  <a:lnTo>
                    <a:pt x="248593" y="1989"/>
                  </a:lnTo>
                  <a:lnTo>
                    <a:pt x="260430" y="2346"/>
                  </a:lnTo>
                  <a:lnTo>
                    <a:pt x="272268" y="2764"/>
                  </a:lnTo>
                  <a:lnTo>
                    <a:pt x="284106" y="3253"/>
                  </a:lnTo>
                  <a:lnTo>
                    <a:pt x="295944" y="3825"/>
                  </a:lnTo>
                  <a:lnTo>
                    <a:pt x="307782" y="4493"/>
                  </a:lnTo>
                  <a:lnTo>
                    <a:pt x="319619" y="5273"/>
                  </a:lnTo>
                  <a:lnTo>
                    <a:pt x="331457" y="6182"/>
                  </a:lnTo>
                  <a:lnTo>
                    <a:pt x="343295" y="7240"/>
                  </a:lnTo>
                  <a:lnTo>
                    <a:pt x="355133" y="8470"/>
                  </a:lnTo>
                  <a:lnTo>
                    <a:pt x="366970" y="9896"/>
                  </a:lnTo>
                  <a:lnTo>
                    <a:pt x="378808" y="11547"/>
                  </a:lnTo>
                  <a:lnTo>
                    <a:pt x="390646" y="13453"/>
                  </a:lnTo>
                  <a:lnTo>
                    <a:pt x="402484" y="15646"/>
                  </a:lnTo>
                  <a:lnTo>
                    <a:pt x="414321" y="18161"/>
                  </a:lnTo>
                  <a:lnTo>
                    <a:pt x="426159" y="21034"/>
                  </a:lnTo>
                  <a:lnTo>
                    <a:pt x="437997" y="24303"/>
                  </a:lnTo>
                  <a:lnTo>
                    <a:pt x="449835" y="28002"/>
                  </a:lnTo>
                  <a:lnTo>
                    <a:pt x="461673" y="32163"/>
                  </a:lnTo>
                  <a:lnTo>
                    <a:pt x="473510" y="36815"/>
                  </a:lnTo>
                  <a:lnTo>
                    <a:pt x="485348" y="41978"/>
                  </a:lnTo>
                  <a:lnTo>
                    <a:pt x="497186" y="47662"/>
                  </a:lnTo>
                  <a:lnTo>
                    <a:pt x="509024" y="53865"/>
                  </a:lnTo>
                  <a:lnTo>
                    <a:pt x="520861" y="60570"/>
                  </a:lnTo>
                  <a:lnTo>
                    <a:pt x="532699" y="67741"/>
                  </a:lnTo>
                  <a:lnTo>
                    <a:pt x="544537" y="75327"/>
                  </a:lnTo>
                  <a:lnTo>
                    <a:pt x="556375" y="83258"/>
                  </a:lnTo>
                  <a:lnTo>
                    <a:pt x="568213" y="91448"/>
                  </a:lnTo>
                  <a:lnTo>
                    <a:pt x="580050" y="99799"/>
                  </a:lnTo>
                  <a:lnTo>
                    <a:pt x="591888" y="108204"/>
                  </a:lnTo>
                  <a:lnTo>
                    <a:pt x="603726" y="116555"/>
                  </a:lnTo>
                  <a:lnTo>
                    <a:pt x="615564" y="124744"/>
                  </a:lnTo>
                  <a:lnTo>
                    <a:pt x="627401" y="132675"/>
                  </a:lnTo>
                  <a:lnTo>
                    <a:pt x="639239" y="140261"/>
                  </a:lnTo>
                  <a:lnTo>
                    <a:pt x="651077" y="147432"/>
                  </a:lnTo>
                  <a:lnTo>
                    <a:pt x="662915" y="154137"/>
                  </a:lnTo>
                  <a:lnTo>
                    <a:pt x="674752" y="160340"/>
                  </a:lnTo>
                  <a:lnTo>
                    <a:pt x="686590" y="166024"/>
                  </a:lnTo>
                  <a:lnTo>
                    <a:pt x="698428" y="171187"/>
                  </a:lnTo>
                  <a:lnTo>
                    <a:pt x="710266" y="175839"/>
                  </a:lnTo>
                  <a:lnTo>
                    <a:pt x="722104" y="180001"/>
                  </a:lnTo>
                  <a:lnTo>
                    <a:pt x="733941" y="183700"/>
                  </a:lnTo>
                  <a:lnTo>
                    <a:pt x="745779" y="186968"/>
                  </a:lnTo>
                  <a:lnTo>
                    <a:pt x="757617" y="189842"/>
                  </a:lnTo>
                  <a:lnTo>
                    <a:pt x="769455" y="192357"/>
                  </a:lnTo>
                  <a:lnTo>
                    <a:pt x="781292" y="194550"/>
                  </a:lnTo>
                  <a:lnTo>
                    <a:pt x="793130" y="196455"/>
                  </a:lnTo>
                  <a:lnTo>
                    <a:pt x="804968" y="198106"/>
                  </a:lnTo>
                  <a:lnTo>
                    <a:pt x="816806" y="199532"/>
                  </a:lnTo>
                  <a:lnTo>
                    <a:pt x="828643" y="200762"/>
                  </a:lnTo>
                  <a:lnTo>
                    <a:pt x="840481" y="201820"/>
                  </a:lnTo>
                  <a:lnTo>
                    <a:pt x="852319" y="202729"/>
                  </a:lnTo>
                  <a:lnTo>
                    <a:pt x="864157" y="203509"/>
                  </a:lnTo>
                  <a:lnTo>
                    <a:pt x="875995" y="204178"/>
                  </a:lnTo>
                  <a:lnTo>
                    <a:pt x="887832" y="204750"/>
                  </a:lnTo>
                  <a:lnTo>
                    <a:pt x="899670" y="205239"/>
                  </a:lnTo>
                  <a:lnTo>
                    <a:pt x="911508" y="205657"/>
                  </a:lnTo>
                  <a:lnTo>
                    <a:pt x="923346" y="206014"/>
                  </a:lnTo>
                  <a:lnTo>
                    <a:pt x="935183" y="206318"/>
                  </a:lnTo>
                  <a:lnTo>
                    <a:pt x="947021" y="206578"/>
                  </a:lnTo>
                  <a:lnTo>
                    <a:pt x="958859" y="206800"/>
                  </a:lnTo>
                  <a:lnTo>
                    <a:pt x="970697" y="206989"/>
                  </a:lnTo>
                  <a:lnTo>
                    <a:pt x="982534" y="207150"/>
                  </a:lnTo>
                  <a:lnTo>
                    <a:pt x="994372" y="207287"/>
                  </a:lnTo>
                  <a:lnTo>
                    <a:pt x="1006210" y="207404"/>
                  </a:lnTo>
                  <a:lnTo>
                    <a:pt x="1018048" y="207503"/>
                  </a:lnTo>
                  <a:lnTo>
                    <a:pt x="1029886" y="207588"/>
                  </a:lnTo>
                  <a:lnTo>
                    <a:pt x="1041723" y="207660"/>
                  </a:lnTo>
                  <a:lnTo>
                    <a:pt x="1053561" y="207722"/>
                  </a:lnTo>
                  <a:lnTo>
                    <a:pt x="1065399" y="207774"/>
                  </a:lnTo>
                  <a:lnTo>
                    <a:pt x="1077237" y="207819"/>
                  </a:lnTo>
                  <a:lnTo>
                    <a:pt x="1089074" y="207856"/>
                  </a:lnTo>
                  <a:lnTo>
                    <a:pt x="1100912" y="207889"/>
                  </a:lnTo>
                  <a:lnTo>
                    <a:pt x="1112750" y="207916"/>
                  </a:lnTo>
                  <a:lnTo>
                    <a:pt x="1124588" y="207940"/>
                  </a:lnTo>
                  <a:lnTo>
                    <a:pt x="1136426" y="207959"/>
                  </a:lnTo>
                  <a:lnTo>
                    <a:pt x="1148263" y="207976"/>
                  </a:lnTo>
                  <a:lnTo>
                    <a:pt x="1160101" y="207991"/>
                  </a:lnTo>
                  <a:lnTo>
                    <a:pt x="1171939" y="20800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212"/>
                  </a:lnTo>
                  <a:lnTo>
                    <a:pt x="2355716" y="208237"/>
                  </a:lnTo>
                  <a:lnTo>
                    <a:pt x="2367554" y="208266"/>
                  </a:lnTo>
                  <a:lnTo>
                    <a:pt x="2379391" y="208299"/>
                  </a:lnTo>
                  <a:lnTo>
                    <a:pt x="2391229" y="208339"/>
                  </a:lnTo>
                  <a:lnTo>
                    <a:pt x="2403067" y="208386"/>
                  </a:lnTo>
                  <a:lnTo>
                    <a:pt x="2414905" y="208441"/>
                  </a:lnTo>
                  <a:lnTo>
                    <a:pt x="2426743" y="208505"/>
                  </a:lnTo>
                  <a:lnTo>
                    <a:pt x="2438580" y="208581"/>
                  </a:lnTo>
                  <a:lnTo>
                    <a:pt x="2450418" y="208670"/>
                  </a:lnTo>
                  <a:lnTo>
                    <a:pt x="2462256" y="208774"/>
                  </a:lnTo>
                  <a:lnTo>
                    <a:pt x="2474094" y="208897"/>
                  </a:lnTo>
                  <a:lnTo>
                    <a:pt x="2485931" y="209042"/>
                  </a:lnTo>
                  <a:lnTo>
                    <a:pt x="2497769" y="209211"/>
                  </a:lnTo>
                  <a:lnTo>
                    <a:pt x="2509607" y="209410"/>
                  </a:lnTo>
                  <a:lnTo>
                    <a:pt x="2521445" y="209644"/>
                  </a:lnTo>
                  <a:lnTo>
                    <a:pt x="2533283" y="209918"/>
                  </a:lnTo>
                  <a:lnTo>
                    <a:pt x="2545120" y="210240"/>
                  </a:lnTo>
                  <a:lnTo>
                    <a:pt x="2556958" y="210618"/>
                  </a:lnTo>
                  <a:lnTo>
                    <a:pt x="2568796" y="211062"/>
                  </a:lnTo>
                  <a:lnTo>
                    <a:pt x="2580634" y="211581"/>
                  </a:lnTo>
                  <a:lnTo>
                    <a:pt x="2592471" y="212191"/>
                  </a:lnTo>
                  <a:lnTo>
                    <a:pt x="2604309" y="212905"/>
                  </a:lnTo>
                  <a:lnTo>
                    <a:pt x="2616147" y="213741"/>
                  </a:lnTo>
                  <a:lnTo>
                    <a:pt x="2627985" y="214719"/>
                  </a:lnTo>
                  <a:lnTo>
                    <a:pt x="2639822" y="215863"/>
                  </a:lnTo>
                  <a:lnTo>
                    <a:pt x="2651660" y="217200"/>
                  </a:lnTo>
                  <a:lnTo>
                    <a:pt x="2663498" y="218759"/>
                  </a:lnTo>
                  <a:lnTo>
                    <a:pt x="2675336" y="220578"/>
                  </a:lnTo>
                  <a:lnTo>
                    <a:pt x="2687174" y="222694"/>
                  </a:lnTo>
                  <a:lnTo>
                    <a:pt x="2699011" y="225154"/>
                  </a:lnTo>
                  <a:lnTo>
                    <a:pt x="2710849" y="228006"/>
                  </a:lnTo>
                  <a:lnTo>
                    <a:pt x="2722687" y="231308"/>
                  </a:lnTo>
                  <a:lnTo>
                    <a:pt x="2734525" y="235118"/>
                  </a:lnTo>
                  <a:lnTo>
                    <a:pt x="2746362" y="239504"/>
                  </a:lnTo>
                  <a:lnTo>
                    <a:pt x="2758200" y="244535"/>
                  </a:lnTo>
                  <a:lnTo>
                    <a:pt x="2770038" y="250282"/>
                  </a:lnTo>
                  <a:lnTo>
                    <a:pt x="2781876" y="256819"/>
                  </a:lnTo>
                  <a:lnTo>
                    <a:pt x="2793713" y="264216"/>
                  </a:lnTo>
                  <a:lnTo>
                    <a:pt x="2805551" y="272539"/>
                  </a:lnTo>
                  <a:lnTo>
                    <a:pt x="2817389" y="281843"/>
                  </a:lnTo>
                  <a:lnTo>
                    <a:pt x="2829227" y="292169"/>
                  </a:lnTo>
                  <a:lnTo>
                    <a:pt x="2841065" y="303538"/>
                  </a:lnTo>
                  <a:lnTo>
                    <a:pt x="2852902" y="315944"/>
                  </a:lnTo>
                  <a:lnTo>
                    <a:pt x="2864740" y="329353"/>
                  </a:lnTo>
                  <a:lnTo>
                    <a:pt x="2876578" y="343696"/>
                  </a:lnTo>
                  <a:lnTo>
                    <a:pt x="2888416" y="358868"/>
                  </a:lnTo>
                  <a:lnTo>
                    <a:pt x="2900253" y="374729"/>
                  </a:lnTo>
                  <a:lnTo>
                    <a:pt x="2912091" y="391109"/>
                  </a:lnTo>
                  <a:lnTo>
                    <a:pt x="2923929" y="407810"/>
                  </a:lnTo>
                  <a:lnTo>
                    <a:pt x="2935767" y="424621"/>
                  </a:lnTo>
                  <a:lnTo>
                    <a:pt x="2947604" y="441322"/>
                  </a:lnTo>
                  <a:lnTo>
                    <a:pt x="2959442" y="457702"/>
                  </a:lnTo>
                  <a:lnTo>
                    <a:pt x="2971280" y="473563"/>
                  </a:lnTo>
                  <a:lnTo>
                    <a:pt x="2983118" y="488735"/>
                  </a:lnTo>
                  <a:lnTo>
                    <a:pt x="2994956" y="503078"/>
                  </a:lnTo>
                  <a:lnTo>
                    <a:pt x="3006793" y="516487"/>
                  </a:lnTo>
                  <a:lnTo>
                    <a:pt x="3018631" y="528894"/>
                  </a:lnTo>
                  <a:lnTo>
                    <a:pt x="3030469" y="540262"/>
                  </a:lnTo>
                  <a:lnTo>
                    <a:pt x="3042307" y="550588"/>
                  </a:lnTo>
                  <a:lnTo>
                    <a:pt x="3054144" y="559892"/>
                  </a:lnTo>
                  <a:lnTo>
                    <a:pt x="3065982" y="568215"/>
                  </a:lnTo>
                  <a:lnTo>
                    <a:pt x="3077820" y="575612"/>
                  </a:lnTo>
                  <a:lnTo>
                    <a:pt x="3089658" y="582149"/>
                  </a:lnTo>
                  <a:lnTo>
                    <a:pt x="3101496" y="587897"/>
                  </a:lnTo>
                  <a:lnTo>
                    <a:pt x="3113333" y="592927"/>
                  </a:lnTo>
                  <a:lnTo>
                    <a:pt x="3125171" y="597313"/>
                  </a:lnTo>
                  <a:lnTo>
                    <a:pt x="3137009" y="601124"/>
                  </a:lnTo>
                  <a:lnTo>
                    <a:pt x="3148847" y="604425"/>
                  </a:lnTo>
                  <a:lnTo>
                    <a:pt x="3160684" y="607278"/>
                  </a:lnTo>
                  <a:lnTo>
                    <a:pt x="3172522" y="609737"/>
                  </a:lnTo>
                  <a:lnTo>
                    <a:pt x="3184360" y="611854"/>
                  </a:lnTo>
                  <a:lnTo>
                    <a:pt x="3196198" y="613672"/>
                  </a:lnTo>
                  <a:lnTo>
                    <a:pt x="3208035" y="615232"/>
                  </a:lnTo>
                  <a:lnTo>
                    <a:pt x="3219873" y="616568"/>
                  </a:lnTo>
                  <a:lnTo>
                    <a:pt x="3231711" y="617712"/>
                  </a:lnTo>
                  <a:lnTo>
                    <a:pt x="3243549" y="618691"/>
                  </a:lnTo>
                  <a:lnTo>
                    <a:pt x="3255387" y="619527"/>
                  </a:lnTo>
                  <a:lnTo>
                    <a:pt x="3267224" y="620241"/>
                  </a:lnTo>
                  <a:lnTo>
                    <a:pt x="3279062" y="620850"/>
                  </a:lnTo>
                  <a:lnTo>
                    <a:pt x="3290900" y="621370"/>
                  </a:lnTo>
                  <a:lnTo>
                    <a:pt x="3302738" y="621813"/>
                  </a:lnTo>
                  <a:lnTo>
                    <a:pt x="3314575" y="622191"/>
                  </a:lnTo>
                  <a:lnTo>
                    <a:pt x="3326413" y="622513"/>
                  </a:lnTo>
                  <a:lnTo>
                    <a:pt x="3338251" y="622788"/>
                  </a:lnTo>
                  <a:lnTo>
                    <a:pt x="3350089" y="623021"/>
                  </a:lnTo>
                  <a:lnTo>
                    <a:pt x="3361926" y="623220"/>
                  </a:lnTo>
                  <a:lnTo>
                    <a:pt x="3373764" y="623390"/>
                  </a:lnTo>
                  <a:lnTo>
                    <a:pt x="3385602" y="623534"/>
                  </a:lnTo>
                  <a:lnTo>
                    <a:pt x="3397440" y="623657"/>
                  </a:lnTo>
                  <a:lnTo>
                    <a:pt x="3409278" y="623762"/>
                  </a:lnTo>
                  <a:lnTo>
                    <a:pt x="3421115" y="623851"/>
                  </a:lnTo>
                  <a:lnTo>
                    <a:pt x="3432953" y="623926"/>
                  </a:lnTo>
                  <a:lnTo>
                    <a:pt x="3444791" y="623991"/>
                  </a:lnTo>
                  <a:lnTo>
                    <a:pt x="3456629" y="624046"/>
                  </a:lnTo>
                  <a:lnTo>
                    <a:pt x="3468466" y="624092"/>
                  </a:lnTo>
                  <a:lnTo>
                    <a:pt x="3480304" y="624132"/>
                  </a:lnTo>
                  <a:lnTo>
                    <a:pt x="3492142" y="624166"/>
                  </a:lnTo>
                  <a:lnTo>
                    <a:pt x="3503980" y="624195"/>
                  </a:lnTo>
                  <a:lnTo>
                    <a:pt x="3515818" y="624219"/>
                  </a:lnTo>
                  <a:lnTo>
                    <a:pt x="3515818" y="624498"/>
                  </a:lnTo>
                  <a:lnTo>
                    <a:pt x="3527655" y="624523"/>
                  </a:lnTo>
                  <a:lnTo>
                    <a:pt x="3539493" y="624552"/>
                  </a:lnTo>
                  <a:lnTo>
                    <a:pt x="3551331" y="624585"/>
                  </a:lnTo>
                  <a:lnTo>
                    <a:pt x="3563169" y="624625"/>
                  </a:lnTo>
                  <a:lnTo>
                    <a:pt x="3575006" y="624672"/>
                  </a:lnTo>
                  <a:lnTo>
                    <a:pt x="3586844" y="624727"/>
                  </a:lnTo>
                  <a:lnTo>
                    <a:pt x="3598682" y="624791"/>
                  </a:lnTo>
                  <a:lnTo>
                    <a:pt x="3610520" y="624867"/>
                  </a:lnTo>
                  <a:lnTo>
                    <a:pt x="3622357" y="624956"/>
                  </a:lnTo>
                  <a:lnTo>
                    <a:pt x="3634195" y="625060"/>
                  </a:lnTo>
                  <a:lnTo>
                    <a:pt x="3646033" y="625183"/>
                  </a:lnTo>
                  <a:lnTo>
                    <a:pt x="3657871" y="625328"/>
                  </a:lnTo>
                  <a:lnTo>
                    <a:pt x="3669709" y="625497"/>
                  </a:lnTo>
                  <a:lnTo>
                    <a:pt x="3681546" y="625696"/>
                  </a:lnTo>
                  <a:lnTo>
                    <a:pt x="3693384" y="625930"/>
                  </a:lnTo>
                  <a:lnTo>
                    <a:pt x="3705222" y="626204"/>
                  </a:lnTo>
                  <a:lnTo>
                    <a:pt x="3717060" y="626526"/>
                  </a:lnTo>
                  <a:lnTo>
                    <a:pt x="3728897" y="626904"/>
                  </a:lnTo>
                  <a:lnTo>
                    <a:pt x="3740735" y="627348"/>
                  </a:lnTo>
                  <a:lnTo>
                    <a:pt x="3752573" y="627867"/>
                  </a:lnTo>
                  <a:lnTo>
                    <a:pt x="3764411" y="628477"/>
                  </a:lnTo>
                  <a:lnTo>
                    <a:pt x="3776248" y="629191"/>
                  </a:lnTo>
                  <a:lnTo>
                    <a:pt x="3788086" y="630027"/>
                  </a:lnTo>
                  <a:lnTo>
                    <a:pt x="3799924" y="631005"/>
                  </a:lnTo>
                  <a:lnTo>
                    <a:pt x="3811762" y="632149"/>
                  </a:lnTo>
                  <a:lnTo>
                    <a:pt x="3823600" y="633486"/>
                  </a:lnTo>
                  <a:lnTo>
                    <a:pt x="3835437" y="635045"/>
                  </a:lnTo>
                  <a:lnTo>
                    <a:pt x="3847275" y="636864"/>
                  </a:lnTo>
                  <a:lnTo>
                    <a:pt x="3859113" y="638980"/>
                  </a:lnTo>
                  <a:lnTo>
                    <a:pt x="3870951" y="641440"/>
                  </a:lnTo>
                  <a:lnTo>
                    <a:pt x="3882788" y="644292"/>
                  </a:lnTo>
                  <a:lnTo>
                    <a:pt x="3894626" y="647594"/>
                  </a:lnTo>
                  <a:lnTo>
                    <a:pt x="3906464" y="651404"/>
                  </a:lnTo>
                  <a:lnTo>
                    <a:pt x="3918302" y="655790"/>
                  </a:lnTo>
                  <a:lnTo>
                    <a:pt x="3930139" y="660821"/>
                  </a:lnTo>
                  <a:lnTo>
                    <a:pt x="3941977" y="666568"/>
                  </a:lnTo>
                  <a:lnTo>
                    <a:pt x="3953815" y="673105"/>
                  </a:lnTo>
                  <a:lnTo>
                    <a:pt x="3965653" y="680502"/>
                  </a:lnTo>
                  <a:lnTo>
                    <a:pt x="3977491" y="688825"/>
                  </a:lnTo>
                  <a:lnTo>
                    <a:pt x="3989328" y="698130"/>
                  </a:lnTo>
                  <a:lnTo>
                    <a:pt x="4001166" y="708455"/>
                  </a:lnTo>
                  <a:lnTo>
                    <a:pt x="4013004" y="719824"/>
                  </a:lnTo>
                  <a:lnTo>
                    <a:pt x="4024842" y="732230"/>
                  </a:lnTo>
                  <a:lnTo>
                    <a:pt x="4036679" y="745639"/>
                  </a:lnTo>
                  <a:lnTo>
                    <a:pt x="4048517" y="759982"/>
                  </a:lnTo>
                  <a:lnTo>
                    <a:pt x="4060355" y="775154"/>
                  </a:lnTo>
                  <a:lnTo>
                    <a:pt x="4072193" y="791015"/>
                  </a:lnTo>
                  <a:lnTo>
                    <a:pt x="4084031" y="807395"/>
                  </a:lnTo>
                  <a:lnTo>
                    <a:pt x="4095868" y="824096"/>
                  </a:lnTo>
                  <a:lnTo>
                    <a:pt x="4107706" y="840907"/>
                  </a:lnTo>
                  <a:lnTo>
                    <a:pt x="4119544" y="857608"/>
                  </a:lnTo>
                  <a:lnTo>
                    <a:pt x="4131382" y="873988"/>
                  </a:lnTo>
                  <a:lnTo>
                    <a:pt x="4143219" y="889849"/>
                  </a:lnTo>
                  <a:lnTo>
                    <a:pt x="4155057" y="905021"/>
                  </a:lnTo>
                  <a:lnTo>
                    <a:pt x="4166895" y="919364"/>
                  </a:lnTo>
                  <a:lnTo>
                    <a:pt x="4178733" y="932773"/>
                  </a:lnTo>
                  <a:lnTo>
                    <a:pt x="4190570" y="945180"/>
                  </a:lnTo>
                  <a:lnTo>
                    <a:pt x="4202408" y="956548"/>
                  </a:lnTo>
                  <a:lnTo>
                    <a:pt x="4214246" y="966874"/>
                  </a:lnTo>
                  <a:lnTo>
                    <a:pt x="4226084" y="976178"/>
                  </a:lnTo>
                  <a:lnTo>
                    <a:pt x="4237922" y="984501"/>
                  </a:lnTo>
                  <a:lnTo>
                    <a:pt x="4249759" y="991898"/>
                  </a:lnTo>
                  <a:lnTo>
                    <a:pt x="4261597" y="998435"/>
                  </a:lnTo>
                  <a:lnTo>
                    <a:pt x="4273435" y="1004183"/>
                  </a:lnTo>
                  <a:lnTo>
                    <a:pt x="4285273" y="1009213"/>
                  </a:lnTo>
                  <a:lnTo>
                    <a:pt x="4297110" y="1013599"/>
                  </a:lnTo>
                  <a:lnTo>
                    <a:pt x="4308948" y="1017410"/>
                  </a:lnTo>
                  <a:lnTo>
                    <a:pt x="4320786" y="1020711"/>
                  </a:lnTo>
                  <a:lnTo>
                    <a:pt x="4332624" y="1023564"/>
                  </a:lnTo>
                  <a:lnTo>
                    <a:pt x="4344461" y="1026023"/>
                  </a:lnTo>
                  <a:lnTo>
                    <a:pt x="4356299" y="1028140"/>
                  </a:lnTo>
                  <a:lnTo>
                    <a:pt x="4368137" y="1029958"/>
                  </a:lnTo>
                  <a:lnTo>
                    <a:pt x="4379975" y="1031518"/>
                  </a:lnTo>
                  <a:lnTo>
                    <a:pt x="4391813" y="1032854"/>
                  </a:lnTo>
                  <a:lnTo>
                    <a:pt x="4403650" y="1033998"/>
                  </a:lnTo>
                  <a:lnTo>
                    <a:pt x="4415488" y="1034977"/>
                  </a:lnTo>
                  <a:lnTo>
                    <a:pt x="4427326" y="1035813"/>
                  </a:lnTo>
                  <a:lnTo>
                    <a:pt x="4439164" y="1036527"/>
                  </a:lnTo>
                  <a:lnTo>
                    <a:pt x="4451001" y="1037136"/>
                  </a:lnTo>
                  <a:lnTo>
                    <a:pt x="4462839" y="1037656"/>
                  </a:lnTo>
                  <a:lnTo>
                    <a:pt x="4474677" y="1038099"/>
                  </a:lnTo>
                  <a:lnTo>
                    <a:pt x="4486515" y="1038477"/>
                  </a:lnTo>
                  <a:lnTo>
                    <a:pt x="4498352" y="1038799"/>
                  </a:lnTo>
                  <a:lnTo>
                    <a:pt x="4510190" y="1039074"/>
                  </a:lnTo>
                  <a:lnTo>
                    <a:pt x="4522028" y="1039307"/>
                  </a:lnTo>
                  <a:lnTo>
                    <a:pt x="4533866" y="1039506"/>
                  </a:lnTo>
                  <a:lnTo>
                    <a:pt x="4545704" y="1039676"/>
                  </a:lnTo>
                  <a:lnTo>
                    <a:pt x="4557541" y="1039820"/>
                  </a:lnTo>
                  <a:lnTo>
                    <a:pt x="4569379" y="1039943"/>
                  </a:lnTo>
                  <a:lnTo>
                    <a:pt x="4581217" y="1040048"/>
                  </a:lnTo>
                  <a:lnTo>
                    <a:pt x="4593055" y="1040137"/>
                  </a:lnTo>
                  <a:lnTo>
                    <a:pt x="4604892" y="1040212"/>
                  </a:lnTo>
                  <a:lnTo>
                    <a:pt x="4616730" y="1040277"/>
                  </a:lnTo>
                  <a:lnTo>
                    <a:pt x="4628568" y="1040332"/>
                  </a:lnTo>
                  <a:lnTo>
                    <a:pt x="4640406" y="1040378"/>
                  </a:lnTo>
                  <a:lnTo>
                    <a:pt x="4652244" y="1040418"/>
                  </a:lnTo>
                  <a:lnTo>
                    <a:pt x="4664081" y="1040452"/>
                  </a:lnTo>
                  <a:lnTo>
                    <a:pt x="4675919" y="1040481"/>
                  </a:lnTo>
                  <a:lnTo>
                    <a:pt x="4687757" y="1040505"/>
                  </a:lnTo>
                </a:path>
              </a:pathLst>
            </a:custGeom>
            <a:ln w="40651" cap="flat">
              <a:solidFill>
                <a:srgbClr val="E8E8E8">
                  <a:alpha val="100000"/>
                </a:srgbClr>
              </a:solidFill>
              <a:prstDash val="solid"/>
              <a:round/>
            </a:ln>
          </p:spPr>
          <p:txBody>
            <a:bodyPr/>
            <a:lstStyle/>
            <a:p>
              <a:endParaRPr/>
            </a:p>
          </p:txBody>
        </p:sp>
        <p:sp>
          <p:nvSpPr>
            <p:cNvPr id="33" name="pl33"/>
            <p:cNvSpPr/>
            <p:nvPr/>
          </p:nvSpPr>
          <p:spPr>
            <a:xfrm>
              <a:off x="2482252" y="1315868"/>
              <a:ext cx="4687757" cy="624289"/>
            </a:xfrm>
            <a:custGeom>
              <a:avLst/>
              <a:gdLst/>
              <a:ahLst/>
              <a:cxnLst/>
              <a:rect l="0" t="0" r="0" b="0"/>
              <a:pathLst>
                <a:path w="4687757" h="624289">
                  <a:moveTo>
                    <a:pt x="0" y="624289"/>
                  </a:moveTo>
                  <a:lnTo>
                    <a:pt x="11837" y="624264"/>
                  </a:lnTo>
                  <a:lnTo>
                    <a:pt x="23675" y="624236"/>
                  </a:lnTo>
                  <a:lnTo>
                    <a:pt x="35513" y="624202"/>
                  </a:lnTo>
                  <a:lnTo>
                    <a:pt x="47351" y="624162"/>
                  </a:lnTo>
                  <a:lnTo>
                    <a:pt x="59188" y="624115"/>
                  </a:lnTo>
                  <a:lnTo>
                    <a:pt x="71026" y="624061"/>
                  </a:lnTo>
                  <a:lnTo>
                    <a:pt x="82864" y="623996"/>
                  </a:lnTo>
                  <a:lnTo>
                    <a:pt x="94702" y="623920"/>
                  </a:lnTo>
                  <a:lnTo>
                    <a:pt x="106539" y="623831"/>
                  </a:lnTo>
                  <a:lnTo>
                    <a:pt x="118377" y="623727"/>
                  </a:lnTo>
                  <a:lnTo>
                    <a:pt x="130215" y="623604"/>
                  </a:lnTo>
                  <a:lnTo>
                    <a:pt x="142053" y="623460"/>
                  </a:lnTo>
                  <a:lnTo>
                    <a:pt x="153891" y="623290"/>
                  </a:lnTo>
                  <a:lnTo>
                    <a:pt x="165728" y="623091"/>
                  </a:lnTo>
                  <a:lnTo>
                    <a:pt x="177566" y="622857"/>
                  </a:lnTo>
                  <a:lnTo>
                    <a:pt x="189404" y="622583"/>
                  </a:lnTo>
                  <a:lnTo>
                    <a:pt x="201242" y="622261"/>
                  </a:lnTo>
                  <a:lnTo>
                    <a:pt x="213079" y="621883"/>
                  </a:lnTo>
                  <a:lnTo>
                    <a:pt x="224917" y="621440"/>
                  </a:lnTo>
                  <a:lnTo>
                    <a:pt x="236755" y="620920"/>
                  </a:lnTo>
                  <a:lnTo>
                    <a:pt x="248593" y="620311"/>
                  </a:lnTo>
                  <a:lnTo>
                    <a:pt x="260430" y="619597"/>
                  </a:lnTo>
                  <a:lnTo>
                    <a:pt x="272268" y="618761"/>
                  </a:lnTo>
                  <a:lnTo>
                    <a:pt x="284106" y="617782"/>
                  </a:lnTo>
                  <a:lnTo>
                    <a:pt x="295944" y="616638"/>
                  </a:lnTo>
                  <a:lnTo>
                    <a:pt x="307782" y="615302"/>
                  </a:lnTo>
                  <a:lnTo>
                    <a:pt x="319619" y="613742"/>
                  </a:lnTo>
                  <a:lnTo>
                    <a:pt x="331457" y="611924"/>
                  </a:lnTo>
                  <a:lnTo>
                    <a:pt x="343295" y="609807"/>
                  </a:lnTo>
                  <a:lnTo>
                    <a:pt x="355133" y="607348"/>
                  </a:lnTo>
                  <a:lnTo>
                    <a:pt x="366970" y="604495"/>
                  </a:lnTo>
                  <a:lnTo>
                    <a:pt x="378808" y="601194"/>
                  </a:lnTo>
                  <a:lnTo>
                    <a:pt x="390646" y="597383"/>
                  </a:lnTo>
                  <a:lnTo>
                    <a:pt x="402484" y="592997"/>
                  </a:lnTo>
                  <a:lnTo>
                    <a:pt x="414321" y="587966"/>
                  </a:lnTo>
                  <a:lnTo>
                    <a:pt x="426159" y="582219"/>
                  </a:lnTo>
                  <a:lnTo>
                    <a:pt x="437997" y="575682"/>
                  </a:lnTo>
                  <a:lnTo>
                    <a:pt x="449835" y="568285"/>
                  </a:lnTo>
                  <a:lnTo>
                    <a:pt x="461673" y="559962"/>
                  </a:lnTo>
                  <a:lnTo>
                    <a:pt x="473510" y="550658"/>
                  </a:lnTo>
                  <a:lnTo>
                    <a:pt x="485348" y="540332"/>
                  </a:lnTo>
                  <a:lnTo>
                    <a:pt x="497186" y="528963"/>
                  </a:lnTo>
                  <a:lnTo>
                    <a:pt x="509024" y="516557"/>
                  </a:lnTo>
                  <a:lnTo>
                    <a:pt x="520861" y="503148"/>
                  </a:lnTo>
                  <a:lnTo>
                    <a:pt x="532699" y="488805"/>
                  </a:lnTo>
                  <a:lnTo>
                    <a:pt x="544537" y="473633"/>
                  </a:lnTo>
                  <a:lnTo>
                    <a:pt x="556375" y="457772"/>
                  </a:lnTo>
                  <a:lnTo>
                    <a:pt x="568213" y="441392"/>
                  </a:lnTo>
                  <a:lnTo>
                    <a:pt x="580050" y="424691"/>
                  </a:lnTo>
                  <a:lnTo>
                    <a:pt x="591888" y="407880"/>
                  </a:lnTo>
                  <a:lnTo>
                    <a:pt x="603726" y="391179"/>
                  </a:lnTo>
                  <a:lnTo>
                    <a:pt x="615564" y="374799"/>
                  </a:lnTo>
                  <a:lnTo>
                    <a:pt x="627401" y="358938"/>
                  </a:lnTo>
                  <a:lnTo>
                    <a:pt x="639239" y="343766"/>
                  </a:lnTo>
                  <a:lnTo>
                    <a:pt x="651077" y="329423"/>
                  </a:lnTo>
                  <a:lnTo>
                    <a:pt x="662915" y="316014"/>
                  </a:lnTo>
                  <a:lnTo>
                    <a:pt x="674752" y="303608"/>
                  </a:lnTo>
                  <a:lnTo>
                    <a:pt x="686590" y="292239"/>
                  </a:lnTo>
                  <a:lnTo>
                    <a:pt x="698428" y="281913"/>
                  </a:lnTo>
                  <a:lnTo>
                    <a:pt x="710266" y="272609"/>
                  </a:lnTo>
                  <a:lnTo>
                    <a:pt x="722104" y="264286"/>
                  </a:lnTo>
                  <a:lnTo>
                    <a:pt x="733941" y="256889"/>
                  </a:lnTo>
                  <a:lnTo>
                    <a:pt x="745779" y="250352"/>
                  </a:lnTo>
                  <a:lnTo>
                    <a:pt x="757617" y="244605"/>
                  </a:lnTo>
                  <a:lnTo>
                    <a:pt x="769455" y="239574"/>
                  </a:lnTo>
                  <a:lnTo>
                    <a:pt x="781292" y="235188"/>
                  </a:lnTo>
                  <a:lnTo>
                    <a:pt x="793130" y="231377"/>
                  </a:lnTo>
                  <a:lnTo>
                    <a:pt x="804968" y="228076"/>
                  </a:lnTo>
                  <a:lnTo>
                    <a:pt x="816806" y="225223"/>
                  </a:lnTo>
                  <a:lnTo>
                    <a:pt x="828643" y="222764"/>
                  </a:lnTo>
                  <a:lnTo>
                    <a:pt x="840481" y="220647"/>
                  </a:lnTo>
                  <a:lnTo>
                    <a:pt x="852319" y="218829"/>
                  </a:lnTo>
                  <a:lnTo>
                    <a:pt x="864157" y="217269"/>
                  </a:lnTo>
                  <a:lnTo>
                    <a:pt x="875995" y="215933"/>
                  </a:lnTo>
                  <a:lnTo>
                    <a:pt x="887832" y="214789"/>
                  </a:lnTo>
                  <a:lnTo>
                    <a:pt x="899670" y="213811"/>
                  </a:lnTo>
                  <a:lnTo>
                    <a:pt x="911508" y="212974"/>
                  </a:lnTo>
                  <a:lnTo>
                    <a:pt x="923346" y="212261"/>
                  </a:lnTo>
                  <a:lnTo>
                    <a:pt x="935183" y="211651"/>
                  </a:lnTo>
                  <a:lnTo>
                    <a:pt x="947021" y="211131"/>
                  </a:lnTo>
                  <a:lnTo>
                    <a:pt x="958859" y="210688"/>
                  </a:lnTo>
                  <a:lnTo>
                    <a:pt x="970697" y="210310"/>
                  </a:lnTo>
                  <a:lnTo>
                    <a:pt x="982534" y="209988"/>
                  </a:lnTo>
                  <a:lnTo>
                    <a:pt x="994372" y="209714"/>
                  </a:lnTo>
                  <a:lnTo>
                    <a:pt x="1006210" y="209480"/>
                  </a:lnTo>
                  <a:lnTo>
                    <a:pt x="1018048" y="209281"/>
                  </a:lnTo>
                  <a:lnTo>
                    <a:pt x="1029886" y="209111"/>
                  </a:lnTo>
                  <a:lnTo>
                    <a:pt x="1041723" y="208967"/>
                  </a:lnTo>
                  <a:lnTo>
                    <a:pt x="1053561" y="208844"/>
                  </a:lnTo>
                  <a:lnTo>
                    <a:pt x="1065399" y="208740"/>
                  </a:lnTo>
                  <a:lnTo>
                    <a:pt x="1077237" y="208651"/>
                  </a:lnTo>
                  <a:lnTo>
                    <a:pt x="1089074" y="208575"/>
                  </a:lnTo>
                  <a:lnTo>
                    <a:pt x="1100912" y="208510"/>
                  </a:lnTo>
                  <a:lnTo>
                    <a:pt x="1112750" y="208456"/>
                  </a:lnTo>
                  <a:lnTo>
                    <a:pt x="1124588" y="208409"/>
                  </a:lnTo>
                  <a:lnTo>
                    <a:pt x="1136426" y="208369"/>
                  </a:lnTo>
                  <a:lnTo>
                    <a:pt x="1148263" y="208335"/>
                  </a:lnTo>
                  <a:lnTo>
                    <a:pt x="1160101" y="208307"/>
                  </a:lnTo>
                  <a:lnTo>
                    <a:pt x="1171939" y="208282"/>
                  </a:lnTo>
                  <a:lnTo>
                    <a:pt x="1171939" y="208143"/>
                  </a:lnTo>
                  <a:lnTo>
                    <a:pt x="1183777" y="208143"/>
                  </a:lnTo>
                  <a:lnTo>
                    <a:pt x="1195614" y="208143"/>
                  </a:lnTo>
                  <a:lnTo>
                    <a:pt x="1207452" y="208143"/>
                  </a:lnTo>
                  <a:lnTo>
                    <a:pt x="1219290" y="208143"/>
                  </a:lnTo>
                  <a:lnTo>
                    <a:pt x="1231128" y="208143"/>
                  </a:lnTo>
                  <a:lnTo>
                    <a:pt x="1242965" y="208143"/>
                  </a:lnTo>
                  <a:lnTo>
                    <a:pt x="1254803" y="208143"/>
                  </a:lnTo>
                  <a:lnTo>
                    <a:pt x="1266641" y="208143"/>
                  </a:lnTo>
                  <a:lnTo>
                    <a:pt x="1278479" y="208143"/>
                  </a:lnTo>
                  <a:lnTo>
                    <a:pt x="1290317" y="208143"/>
                  </a:lnTo>
                  <a:lnTo>
                    <a:pt x="1302154" y="208143"/>
                  </a:lnTo>
                  <a:lnTo>
                    <a:pt x="1313992" y="208143"/>
                  </a:lnTo>
                  <a:lnTo>
                    <a:pt x="1325830" y="208143"/>
                  </a:lnTo>
                  <a:lnTo>
                    <a:pt x="1337668" y="208143"/>
                  </a:lnTo>
                  <a:lnTo>
                    <a:pt x="1349505" y="208143"/>
                  </a:lnTo>
                  <a:lnTo>
                    <a:pt x="1361343" y="208143"/>
                  </a:lnTo>
                  <a:lnTo>
                    <a:pt x="1373181" y="208143"/>
                  </a:lnTo>
                  <a:lnTo>
                    <a:pt x="1385019" y="208143"/>
                  </a:lnTo>
                  <a:lnTo>
                    <a:pt x="1396856" y="208143"/>
                  </a:lnTo>
                  <a:lnTo>
                    <a:pt x="1408694" y="208143"/>
                  </a:lnTo>
                  <a:lnTo>
                    <a:pt x="1420532" y="208143"/>
                  </a:lnTo>
                  <a:lnTo>
                    <a:pt x="1432370" y="208143"/>
                  </a:lnTo>
                  <a:lnTo>
                    <a:pt x="1444208" y="208143"/>
                  </a:lnTo>
                  <a:lnTo>
                    <a:pt x="1456045" y="208143"/>
                  </a:lnTo>
                  <a:lnTo>
                    <a:pt x="1467883" y="208143"/>
                  </a:lnTo>
                  <a:lnTo>
                    <a:pt x="1479721" y="208143"/>
                  </a:lnTo>
                  <a:lnTo>
                    <a:pt x="1491559" y="208143"/>
                  </a:lnTo>
                  <a:lnTo>
                    <a:pt x="1503396" y="208143"/>
                  </a:lnTo>
                  <a:lnTo>
                    <a:pt x="1515234" y="208143"/>
                  </a:lnTo>
                  <a:lnTo>
                    <a:pt x="1527072" y="208143"/>
                  </a:lnTo>
                  <a:lnTo>
                    <a:pt x="1538910" y="208143"/>
                  </a:lnTo>
                  <a:lnTo>
                    <a:pt x="1550748" y="208143"/>
                  </a:lnTo>
                  <a:lnTo>
                    <a:pt x="1562585" y="208143"/>
                  </a:lnTo>
                  <a:lnTo>
                    <a:pt x="1574423" y="208143"/>
                  </a:lnTo>
                  <a:lnTo>
                    <a:pt x="1586261" y="208143"/>
                  </a:lnTo>
                  <a:lnTo>
                    <a:pt x="1598099" y="208143"/>
                  </a:lnTo>
                  <a:lnTo>
                    <a:pt x="1609936" y="208143"/>
                  </a:lnTo>
                  <a:lnTo>
                    <a:pt x="1621774" y="208143"/>
                  </a:lnTo>
                  <a:lnTo>
                    <a:pt x="1633612" y="208143"/>
                  </a:lnTo>
                  <a:lnTo>
                    <a:pt x="1645450" y="208143"/>
                  </a:lnTo>
                  <a:lnTo>
                    <a:pt x="1657287" y="208143"/>
                  </a:lnTo>
                  <a:lnTo>
                    <a:pt x="1669125" y="208143"/>
                  </a:lnTo>
                  <a:lnTo>
                    <a:pt x="1680963" y="208143"/>
                  </a:lnTo>
                  <a:lnTo>
                    <a:pt x="1692801" y="208143"/>
                  </a:lnTo>
                  <a:lnTo>
                    <a:pt x="1704639" y="208143"/>
                  </a:lnTo>
                  <a:lnTo>
                    <a:pt x="1716476" y="208143"/>
                  </a:lnTo>
                  <a:lnTo>
                    <a:pt x="1728314" y="208143"/>
                  </a:lnTo>
                  <a:lnTo>
                    <a:pt x="1740152" y="208143"/>
                  </a:lnTo>
                  <a:lnTo>
                    <a:pt x="1751990" y="208143"/>
                  </a:lnTo>
                  <a:lnTo>
                    <a:pt x="1763827" y="208143"/>
                  </a:lnTo>
                  <a:lnTo>
                    <a:pt x="1775665" y="208143"/>
                  </a:lnTo>
                  <a:lnTo>
                    <a:pt x="1787503" y="208143"/>
                  </a:lnTo>
                  <a:lnTo>
                    <a:pt x="1799341" y="208143"/>
                  </a:lnTo>
                  <a:lnTo>
                    <a:pt x="1811178" y="208143"/>
                  </a:lnTo>
                  <a:lnTo>
                    <a:pt x="1823016" y="208143"/>
                  </a:lnTo>
                  <a:lnTo>
                    <a:pt x="1834854" y="208143"/>
                  </a:lnTo>
                  <a:lnTo>
                    <a:pt x="1846692" y="208143"/>
                  </a:lnTo>
                  <a:lnTo>
                    <a:pt x="1858530" y="208143"/>
                  </a:lnTo>
                  <a:lnTo>
                    <a:pt x="1870367" y="208143"/>
                  </a:lnTo>
                  <a:lnTo>
                    <a:pt x="1882205" y="208143"/>
                  </a:lnTo>
                  <a:lnTo>
                    <a:pt x="1894043" y="208143"/>
                  </a:lnTo>
                  <a:lnTo>
                    <a:pt x="1905881" y="208143"/>
                  </a:lnTo>
                  <a:lnTo>
                    <a:pt x="1917718" y="208143"/>
                  </a:lnTo>
                  <a:lnTo>
                    <a:pt x="1929556" y="208143"/>
                  </a:lnTo>
                  <a:lnTo>
                    <a:pt x="1941394" y="208143"/>
                  </a:lnTo>
                  <a:lnTo>
                    <a:pt x="1953232" y="208143"/>
                  </a:lnTo>
                  <a:lnTo>
                    <a:pt x="1965069" y="208143"/>
                  </a:lnTo>
                  <a:lnTo>
                    <a:pt x="1976907" y="208143"/>
                  </a:lnTo>
                  <a:lnTo>
                    <a:pt x="1988745" y="208143"/>
                  </a:lnTo>
                  <a:lnTo>
                    <a:pt x="2000583" y="208143"/>
                  </a:lnTo>
                  <a:lnTo>
                    <a:pt x="2012421" y="208143"/>
                  </a:lnTo>
                  <a:lnTo>
                    <a:pt x="2024258" y="208143"/>
                  </a:lnTo>
                  <a:lnTo>
                    <a:pt x="2036096" y="208143"/>
                  </a:lnTo>
                  <a:lnTo>
                    <a:pt x="2047934" y="208143"/>
                  </a:lnTo>
                  <a:lnTo>
                    <a:pt x="2059772" y="208143"/>
                  </a:lnTo>
                  <a:lnTo>
                    <a:pt x="2071609" y="208143"/>
                  </a:lnTo>
                  <a:lnTo>
                    <a:pt x="2083447" y="208143"/>
                  </a:lnTo>
                  <a:lnTo>
                    <a:pt x="2095285" y="208143"/>
                  </a:lnTo>
                  <a:lnTo>
                    <a:pt x="2107123" y="208143"/>
                  </a:lnTo>
                  <a:lnTo>
                    <a:pt x="2118961" y="208143"/>
                  </a:lnTo>
                  <a:lnTo>
                    <a:pt x="2130798" y="208143"/>
                  </a:lnTo>
                  <a:lnTo>
                    <a:pt x="2142636" y="208143"/>
                  </a:lnTo>
                  <a:lnTo>
                    <a:pt x="2154474" y="208143"/>
                  </a:lnTo>
                  <a:lnTo>
                    <a:pt x="2166312" y="208143"/>
                  </a:lnTo>
                  <a:lnTo>
                    <a:pt x="2178149" y="208143"/>
                  </a:lnTo>
                  <a:lnTo>
                    <a:pt x="2189987" y="208143"/>
                  </a:lnTo>
                  <a:lnTo>
                    <a:pt x="2201825" y="208143"/>
                  </a:lnTo>
                  <a:lnTo>
                    <a:pt x="2213663" y="208143"/>
                  </a:lnTo>
                  <a:lnTo>
                    <a:pt x="2225500" y="208143"/>
                  </a:lnTo>
                  <a:lnTo>
                    <a:pt x="2237338" y="208143"/>
                  </a:lnTo>
                  <a:lnTo>
                    <a:pt x="2249176" y="208143"/>
                  </a:lnTo>
                  <a:lnTo>
                    <a:pt x="2261014" y="208143"/>
                  </a:lnTo>
                  <a:lnTo>
                    <a:pt x="2272852" y="208143"/>
                  </a:lnTo>
                  <a:lnTo>
                    <a:pt x="2284689" y="208143"/>
                  </a:lnTo>
                  <a:lnTo>
                    <a:pt x="2296527" y="208143"/>
                  </a:lnTo>
                  <a:lnTo>
                    <a:pt x="2308365" y="208143"/>
                  </a:lnTo>
                  <a:lnTo>
                    <a:pt x="2320203" y="208143"/>
                  </a:lnTo>
                  <a:lnTo>
                    <a:pt x="2332040" y="208143"/>
                  </a:lnTo>
                  <a:lnTo>
                    <a:pt x="2343878" y="208143"/>
                  </a:lnTo>
                  <a:lnTo>
                    <a:pt x="2343878" y="208073"/>
                  </a:lnTo>
                  <a:lnTo>
                    <a:pt x="2355716" y="208060"/>
                  </a:lnTo>
                  <a:lnTo>
                    <a:pt x="2367554" y="208046"/>
                  </a:lnTo>
                  <a:lnTo>
                    <a:pt x="2379391" y="208029"/>
                  </a:lnTo>
                  <a:lnTo>
                    <a:pt x="2391229" y="208009"/>
                  </a:lnTo>
                  <a:lnTo>
                    <a:pt x="2403067" y="207986"/>
                  </a:lnTo>
                  <a:lnTo>
                    <a:pt x="2414905" y="207959"/>
                  </a:lnTo>
                  <a:lnTo>
                    <a:pt x="2426743" y="207926"/>
                  </a:lnTo>
                  <a:lnTo>
                    <a:pt x="2438580" y="207888"/>
                  </a:lnTo>
                  <a:lnTo>
                    <a:pt x="2450418" y="207844"/>
                  </a:lnTo>
                  <a:lnTo>
                    <a:pt x="2462256" y="207792"/>
                  </a:lnTo>
                  <a:lnTo>
                    <a:pt x="2474094" y="207730"/>
                  </a:lnTo>
                  <a:lnTo>
                    <a:pt x="2485931" y="207658"/>
                  </a:lnTo>
                  <a:lnTo>
                    <a:pt x="2497769" y="207573"/>
                  </a:lnTo>
                  <a:lnTo>
                    <a:pt x="2509607" y="207474"/>
                  </a:lnTo>
                  <a:lnTo>
                    <a:pt x="2521445" y="207357"/>
                  </a:lnTo>
                  <a:lnTo>
                    <a:pt x="2533283" y="207220"/>
                  </a:lnTo>
                  <a:lnTo>
                    <a:pt x="2545120" y="207059"/>
                  </a:lnTo>
                  <a:lnTo>
                    <a:pt x="2556958" y="206870"/>
                  </a:lnTo>
                  <a:lnTo>
                    <a:pt x="2568796" y="206648"/>
                  </a:lnTo>
                  <a:lnTo>
                    <a:pt x="2580634" y="206388"/>
                  </a:lnTo>
                  <a:lnTo>
                    <a:pt x="2592471" y="206084"/>
                  </a:lnTo>
                  <a:lnTo>
                    <a:pt x="2604309" y="205727"/>
                  </a:lnTo>
                  <a:lnTo>
                    <a:pt x="2616147" y="205309"/>
                  </a:lnTo>
                  <a:lnTo>
                    <a:pt x="2627985" y="204819"/>
                  </a:lnTo>
                  <a:lnTo>
                    <a:pt x="2639822" y="204247"/>
                  </a:lnTo>
                  <a:lnTo>
                    <a:pt x="2651660" y="203579"/>
                  </a:lnTo>
                  <a:lnTo>
                    <a:pt x="2663498" y="202799"/>
                  </a:lnTo>
                  <a:lnTo>
                    <a:pt x="2675336" y="201890"/>
                  </a:lnTo>
                  <a:lnTo>
                    <a:pt x="2687174" y="200832"/>
                  </a:lnTo>
                  <a:lnTo>
                    <a:pt x="2699011" y="199602"/>
                  </a:lnTo>
                  <a:lnTo>
                    <a:pt x="2710849" y="198176"/>
                  </a:lnTo>
                  <a:lnTo>
                    <a:pt x="2722687" y="196525"/>
                  </a:lnTo>
                  <a:lnTo>
                    <a:pt x="2734525" y="194620"/>
                  </a:lnTo>
                  <a:lnTo>
                    <a:pt x="2746362" y="192427"/>
                  </a:lnTo>
                  <a:lnTo>
                    <a:pt x="2758200" y="189911"/>
                  </a:lnTo>
                  <a:lnTo>
                    <a:pt x="2770038" y="187038"/>
                  </a:lnTo>
                  <a:lnTo>
                    <a:pt x="2781876" y="183769"/>
                  </a:lnTo>
                  <a:lnTo>
                    <a:pt x="2793713" y="180071"/>
                  </a:lnTo>
                  <a:lnTo>
                    <a:pt x="2805551" y="175909"/>
                  </a:lnTo>
                  <a:lnTo>
                    <a:pt x="2817389" y="171257"/>
                  </a:lnTo>
                  <a:lnTo>
                    <a:pt x="2829227" y="166094"/>
                  </a:lnTo>
                  <a:lnTo>
                    <a:pt x="2841065" y="160410"/>
                  </a:lnTo>
                  <a:lnTo>
                    <a:pt x="2852902" y="154207"/>
                  </a:lnTo>
                  <a:lnTo>
                    <a:pt x="2864740" y="147502"/>
                  </a:lnTo>
                  <a:lnTo>
                    <a:pt x="2876578" y="140331"/>
                  </a:lnTo>
                  <a:lnTo>
                    <a:pt x="2888416" y="132745"/>
                  </a:lnTo>
                  <a:lnTo>
                    <a:pt x="2900253" y="124814"/>
                  </a:lnTo>
                  <a:lnTo>
                    <a:pt x="2912091" y="116624"/>
                  </a:lnTo>
                  <a:lnTo>
                    <a:pt x="2923929" y="108274"/>
                  </a:lnTo>
                  <a:lnTo>
                    <a:pt x="2935767" y="99868"/>
                  </a:lnTo>
                  <a:lnTo>
                    <a:pt x="2947604" y="91518"/>
                  </a:lnTo>
                  <a:lnTo>
                    <a:pt x="2959442" y="83328"/>
                  </a:lnTo>
                  <a:lnTo>
                    <a:pt x="2971280" y="75397"/>
                  </a:lnTo>
                  <a:lnTo>
                    <a:pt x="2983118" y="67811"/>
                  </a:lnTo>
                  <a:lnTo>
                    <a:pt x="2994956" y="60640"/>
                  </a:lnTo>
                  <a:lnTo>
                    <a:pt x="3006793" y="53935"/>
                  </a:lnTo>
                  <a:lnTo>
                    <a:pt x="3018631" y="47732"/>
                  </a:lnTo>
                  <a:lnTo>
                    <a:pt x="3030469" y="42048"/>
                  </a:lnTo>
                  <a:lnTo>
                    <a:pt x="3042307" y="36885"/>
                  </a:lnTo>
                  <a:lnTo>
                    <a:pt x="3054144" y="32233"/>
                  </a:lnTo>
                  <a:lnTo>
                    <a:pt x="3065982" y="28071"/>
                  </a:lnTo>
                  <a:lnTo>
                    <a:pt x="3077820" y="24373"/>
                  </a:lnTo>
                  <a:lnTo>
                    <a:pt x="3089658" y="21104"/>
                  </a:lnTo>
                  <a:lnTo>
                    <a:pt x="3101496" y="18231"/>
                  </a:lnTo>
                  <a:lnTo>
                    <a:pt x="3113333" y="15715"/>
                  </a:lnTo>
                  <a:lnTo>
                    <a:pt x="3125171" y="13522"/>
                  </a:lnTo>
                  <a:lnTo>
                    <a:pt x="3137009" y="11617"/>
                  </a:lnTo>
                  <a:lnTo>
                    <a:pt x="3148847" y="9966"/>
                  </a:lnTo>
                  <a:lnTo>
                    <a:pt x="3160684" y="8540"/>
                  </a:lnTo>
                  <a:lnTo>
                    <a:pt x="3172522" y="7310"/>
                  </a:lnTo>
                  <a:lnTo>
                    <a:pt x="3184360" y="6252"/>
                  </a:lnTo>
                  <a:lnTo>
                    <a:pt x="3196198" y="5343"/>
                  </a:lnTo>
                  <a:lnTo>
                    <a:pt x="3208035" y="4563"/>
                  </a:lnTo>
                  <a:lnTo>
                    <a:pt x="3219873" y="3895"/>
                  </a:lnTo>
                  <a:lnTo>
                    <a:pt x="3231711" y="3323"/>
                  </a:lnTo>
                  <a:lnTo>
                    <a:pt x="3243549" y="2833"/>
                  </a:lnTo>
                  <a:lnTo>
                    <a:pt x="3255387" y="2415"/>
                  </a:lnTo>
                  <a:lnTo>
                    <a:pt x="3267224" y="2059"/>
                  </a:lnTo>
                  <a:lnTo>
                    <a:pt x="3279062" y="1754"/>
                  </a:lnTo>
                  <a:lnTo>
                    <a:pt x="3290900" y="1494"/>
                  </a:lnTo>
                  <a:lnTo>
                    <a:pt x="3302738" y="1272"/>
                  </a:lnTo>
                  <a:lnTo>
                    <a:pt x="3314575" y="1083"/>
                  </a:lnTo>
                  <a:lnTo>
                    <a:pt x="3326413" y="922"/>
                  </a:lnTo>
                  <a:lnTo>
                    <a:pt x="3338251" y="785"/>
                  </a:lnTo>
                  <a:lnTo>
                    <a:pt x="3350089" y="668"/>
                  </a:lnTo>
                  <a:lnTo>
                    <a:pt x="3361926" y="569"/>
                  </a:lnTo>
                  <a:lnTo>
                    <a:pt x="3373764" y="484"/>
                  </a:lnTo>
                  <a:lnTo>
                    <a:pt x="3385602" y="412"/>
                  </a:lnTo>
                  <a:lnTo>
                    <a:pt x="3397440" y="350"/>
                  </a:lnTo>
                  <a:lnTo>
                    <a:pt x="3409278" y="298"/>
                  </a:lnTo>
                  <a:lnTo>
                    <a:pt x="3421115" y="254"/>
                  </a:lnTo>
                  <a:lnTo>
                    <a:pt x="3432953" y="216"/>
                  </a:lnTo>
                  <a:lnTo>
                    <a:pt x="3444791" y="183"/>
                  </a:lnTo>
                  <a:lnTo>
                    <a:pt x="3456629" y="156"/>
                  </a:lnTo>
                  <a:lnTo>
                    <a:pt x="3468466" y="133"/>
                  </a:lnTo>
                  <a:lnTo>
                    <a:pt x="3480304" y="113"/>
                  </a:lnTo>
                  <a:lnTo>
                    <a:pt x="3492142" y="96"/>
                  </a:lnTo>
                  <a:lnTo>
                    <a:pt x="3503980" y="82"/>
                  </a:lnTo>
                  <a:lnTo>
                    <a:pt x="3515818" y="6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a:endParaRPr/>
            </a:p>
          </p:txBody>
        </p:sp>
        <p:sp>
          <p:nvSpPr>
            <p:cNvPr id="34" name="pl34"/>
            <p:cNvSpPr/>
            <p:nvPr/>
          </p:nvSpPr>
          <p:spPr>
            <a:xfrm>
              <a:off x="2482252" y="3189225"/>
              <a:ext cx="4687757" cy="1040435"/>
            </a:xfrm>
            <a:custGeom>
              <a:avLst/>
              <a:gdLst/>
              <a:ahLst/>
              <a:cxnLst/>
              <a:rect l="0" t="0" r="0" b="0"/>
              <a:pathLst>
                <a:path w="4687757" h="1040435">
                  <a:moveTo>
                    <a:pt x="0" y="1040435"/>
                  </a:moveTo>
                  <a:lnTo>
                    <a:pt x="11837" y="1040399"/>
                  </a:lnTo>
                  <a:lnTo>
                    <a:pt x="23675" y="1040355"/>
                  </a:lnTo>
                  <a:lnTo>
                    <a:pt x="35513" y="1040305"/>
                  </a:lnTo>
                  <a:lnTo>
                    <a:pt x="47351" y="1040245"/>
                  </a:lnTo>
                  <a:lnTo>
                    <a:pt x="59188" y="1040175"/>
                  </a:lnTo>
                  <a:lnTo>
                    <a:pt x="71026" y="1040093"/>
                  </a:lnTo>
                  <a:lnTo>
                    <a:pt x="82864" y="1039996"/>
                  </a:lnTo>
                  <a:lnTo>
                    <a:pt x="94702" y="1039882"/>
                  </a:lnTo>
                  <a:lnTo>
                    <a:pt x="106539" y="1039749"/>
                  </a:lnTo>
                  <a:lnTo>
                    <a:pt x="118377" y="1039592"/>
                  </a:lnTo>
                  <a:lnTo>
                    <a:pt x="130215" y="1039408"/>
                  </a:lnTo>
                  <a:lnTo>
                    <a:pt x="142053" y="1039191"/>
                  </a:lnTo>
                  <a:lnTo>
                    <a:pt x="153891" y="1038937"/>
                  </a:lnTo>
                  <a:lnTo>
                    <a:pt x="165728" y="1038639"/>
                  </a:lnTo>
                  <a:lnTo>
                    <a:pt x="177566" y="1038288"/>
                  </a:lnTo>
                  <a:lnTo>
                    <a:pt x="189404" y="1037876"/>
                  </a:lnTo>
                  <a:lnTo>
                    <a:pt x="201242" y="1037393"/>
                  </a:lnTo>
                  <a:lnTo>
                    <a:pt x="213079" y="1036826"/>
                  </a:lnTo>
                  <a:lnTo>
                    <a:pt x="224917" y="1036162"/>
                  </a:lnTo>
                  <a:lnTo>
                    <a:pt x="236755" y="1035382"/>
                  </a:lnTo>
                  <a:lnTo>
                    <a:pt x="248593" y="1034468"/>
                  </a:lnTo>
                  <a:lnTo>
                    <a:pt x="260430" y="1033397"/>
                  </a:lnTo>
                  <a:lnTo>
                    <a:pt x="272268" y="1032143"/>
                  </a:lnTo>
                  <a:lnTo>
                    <a:pt x="284106" y="1030675"/>
                  </a:lnTo>
                  <a:lnTo>
                    <a:pt x="295944" y="1028959"/>
                  </a:lnTo>
                  <a:lnTo>
                    <a:pt x="307782" y="1026954"/>
                  </a:lnTo>
                  <a:lnTo>
                    <a:pt x="319619" y="1024615"/>
                  </a:lnTo>
                  <a:lnTo>
                    <a:pt x="331457" y="1021887"/>
                  </a:lnTo>
                  <a:lnTo>
                    <a:pt x="343295" y="1018713"/>
                  </a:lnTo>
                  <a:lnTo>
                    <a:pt x="355133" y="1015023"/>
                  </a:lnTo>
                  <a:lnTo>
                    <a:pt x="366970" y="1010744"/>
                  </a:lnTo>
                  <a:lnTo>
                    <a:pt x="378808" y="1005792"/>
                  </a:lnTo>
                  <a:lnTo>
                    <a:pt x="390646" y="1000076"/>
                  </a:lnTo>
                  <a:lnTo>
                    <a:pt x="402484" y="993497"/>
                  </a:lnTo>
                  <a:lnTo>
                    <a:pt x="414321" y="985952"/>
                  </a:lnTo>
                  <a:lnTo>
                    <a:pt x="426159" y="977331"/>
                  </a:lnTo>
                  <a:lnTo>
                    <a:pt x="437997" y="967525"/>
                  </a:lnTo>
                  <a:lnTo>
                    <a:pt x="449835" y="956429"/>
                  </a:lnTo>
                  <a:lnTo>
                    <a:pt x="461673" y="943945"/>
                  </a:lnTo>
                  <a:lnTo>
                    <a:pt x="473510" y="929989"/>
                  </a:lnTo>
                  <a:lnTo>
                    <a:pt x="485348" y="914500"/>
                  </a:lnTo>
                  <a:lnTo>
                    <a:pt x="497186" y="897447"/>
                  </a:lnTo>
                  <a:lnTo>
                    <a:pt x="509024" y="878838"/>
                  </a:lnTo>
                  <a:lnTo>
                    <a:pt x="520861" y="858724"/>
                  </a:lnTo>
                  <a:lnTo>
                    <a:pt x="532699" y="837210"/>
                  </a:lnTo>
                  <a:lnTo>
                    <a:pt x="544537" y="814452"/>
                  </a:lnTo>
                  <a:lnTo>
                    <a:pt x="556375" y="790660"/>
                  </a:lnTo>
                  <a:lnTo>
                    <a:pt x="568213" y="766090"/>
                  </a:lnTo>
                  <a:lnTo>
                    <a:pt x="580050" y="741038"/>
                  </a:lnTo>
                  <a:lnTo>
                    <a:pt x="591888" y="715822"/>
                  </a:lnTo>
                  <a:lnTo>
                    <a:pt x="603726" y="690770"/>
                  </a:lnTo>
                  <a:lnTo>
                    <a:pt x="615564" y="666201"/>
                  </a:lnTo>
                  <a:lnTo>
                    <a:pt x="627401" y="642409"/>
                  </a:lnTo>
                  <a:lnTo>
                    <a:pt x="639239" y="619651"/>
                  </a:lnTo>
                  <a:lnTo>
                    <a:pt x="651077" y="598136"/>
                  </a:lnTo>
                  <a:lnTo>
                    <a:pt x="662915" y="578023"/>
                  </a:lnTo>
                  <a:lnTo>
                    <a:pt x="674752" y="559413"/>
                  </a:lnTo>
                  <a:lnTo>
                    <a:pt x="686590" y="542361"/>
                  </a:lnTo>
                  <a:lnTo>
                    <a:pt x="698428" y="526872"/>
                  </a:lnTo>
                  <a:lnTo>
                    <a:pt x="710266" y="512916"/>
                  </a:lnTo>
                  <a:lnTo>
                    <a:pt x="722104" y="500431"/>
                  </a:lnTo>
                  <a:lnTo>
                    <a:pt x="733941" y="489335"/>
                  </a:lnTo>
                  <a:lnTo>
                    <a:pt x="745779" y="479530"/>
                  </a:lnTo>
                  <a:lnTo>
                    <a:pt x="757617" y="470909"/>
                  </a:lnTo>
                  <a:lnTo>
                    <a:pt x="769455" y="463363"/>
                  </a:lnTo>
                  <a:lnTo>
                    <a:pt x="781292" y="456784"/>
                  </a:lnTo>
                  <a:lnTo>
                    <a:pt x="793130" y="451068"/>
                  </a:lnTo>
                  <a:lnTo>
                    <a:pt x="804968" y="446116"/>
                  </a:lnTo>
                  <a:lnTo>
                    <a:pt x="816806" y="441837"/>
                  </a:lnTo>
                  <a:lnTo>
                    <a:pt x="828643" y="438148"/>
                  </a:lnTo>
                  <a:lnTo>
                    <a:pt x="840481" y="434973"/>
                  </a:lnTo>
                  <a:lnTo>
                    <a:pt x="852319" y="432246"/>
                  </a:lnTo>
                  <a:lnTo>
                    <a:pt x="864157" y="429906"/>
                  </a:lnTo>
                  <a:lnTo>
                    <a:pt x="875995" y="427901"/>
                  </a:lnTo>
                  <a:lnTo>
                    <a:pt x="887832" y="426185"/>
                  </a:lnTo>
                  <a:lnTo>
                    <a:pt x="899670" y="424718"/>
                  </a:lnTo>
                  <a:lnTo>
                    <a:pt x="911508" y="423464"/>
                  </a:lnTo>
                  <a:lnTo>
                    <a:pt x="923346" y="422393"/>
                  </a:lnTo>
                  <a:lnTo>
                    <a:pt x="935183" y="421479"/>
                  </a:lnTo>
                  <a:lnTo>
                    <a:pt x="947021" y="420699"/>
                  </a:lnTo>
                  <a:lnTo>
                    <a:pt x="958859" y="420034"/>
                  </a:lnTo>
                  <a:lnTo>
                    <a:pt x="970697" y="419467"/>
                  </a:lnTo>
                  <a:lnTo>
                    <a:pt x="982534" y="418984"/>
                  </a:lnTo>
                  <a:lnTo>
                    <a:pt x="994372" y="418573"/>
                  </a:lnTo>
                  <a:lnTo>
                    <a:pt x="1006210" y="418222"/>
                  </a:lnTo>
                  <a:lnTo>
                    <a:pt x="1018048" y="417923"/>
                  </a:lnTo>
                  <a:lnTo>
                    <a:pt x="1029886" y="417669"/>
                  </a:lnTo>
                  <a:lnTo>
                    <a:pt x="1041723" y="417453"/>
                  </a:lnTo>
                  <a:lnTo>
                    <a:pt x="1053561" y="417268"/>
                  </a:lnTo>
                  <a:lnTo>
                    <a:pt x="1065399" y="417112"/>
                  </a:lnTo>
                  <a:lnTo>
                    <a:pt x="1077237" y="416978"/>
                  </a:lnTo>
                  <a:lnTo>
                    <a:pt x="1089074" y="416864"/>
                  </a:lnTo>
                  <a:lnTo>
                    <a:pt x="1100912" y="416768"/>
                  </a:lnTo>
                  <a:lnTo>
                    <a:pt x="1112750" y="416685"/>
                  </a:lnTo>
                  <a:lnTo>
                    <a:pt x="1124588" y="416615"/>
                  </a:lnTo>
                  <a:lnTo>
                    <a:pt x="1136426" y="416556"/>
                  </a:lnTo>
                  <a:lnTo>
                    <a:pt x="1148263" y="416505"/>
                  </a:lnTo>
                  <a:lnTo>
                    <a:pt x="1160101" y="416462"/>
                  </a:lnTo>
                  <a:lnTo>
                    <a:pt x="1171939" y="416425"/>
                  </a:lnTo>
                  <a:lnTo>
                    <a:pt x="1171939" y="416286"/>
                  </a:lnTo>
                  <a:lnTo>
                    <a:pt x="1183777" y="416298"/>
                  </a:lnTo>
                  <a:lnTo>
                    <a:pt x="1195614" y="416312"/>
                  </a:lnTo>
                  <a:lnTo>
                    <a:pt x="1207452" y="416329"/>
                  </a:lnTo>
                  <a:lnTo>
                    <a:pt x="1219290" y="416349"/>
                  </a:lnTo>
                  <a:lnTo>
                    <a:pt x="1231128" y="416372"/>
                  </a:lnTo>
                  <a:lnTo>
                    <a:pt x="1242965" y="416400"/>
                  </a:lnTo>
                  <a:lnTo>
                    <a:pt x="1254803" y="416432"/>
                  </a:lnTo>
                  <a:lnTo>
                    <a:pt x="1266641" y="416470"/>
                  </a:lnTo>
                  <a:lnTo>
                    <a:pt x="1278479" y="416514"/>
                  </a:lnTo>
                  <a:lnTo>
                    <a:pt x="1290317" y="416567"/>
                  </a:lnTo>
                  <a:lnTo>
                    <a:pt x="1302154" y="416628"/>
                  </a:lnTo>
                  <a:lnTo>
                    <a:pt x="1313992" y="416700"/>
                  </a:lnTo>
                  <a:lnTo>
                    <a:pt x="1325830" y="416785"/>
                  </a:lnTo>
                  <a:lnTo>
                    <a:pt x="1337668" y="416884"/>
                  </a:lnTo>
                  <a:lnTo>
                    <a:pt x="1349505" y="417001"/>
                  </a:lnTo>
                  <a:lnTo>
                    <a:pt x="1361343" y="417139"/>
                  </a:lnTo>
                  <a:lnTo>
                    <a:pt x="1373181" y="417300"/>
                  </a:lnTo>
                  <a:lnTo>
                    <a:pt x="1385019" y="417488"/>
                  </a:lnTo>
                  <a:lnTo>
                    <a:pt x="1396856" y="417710"/>
                  </a:lnTo>
                  <a:lnTo>
                    <a:pt x="1408694" y="417970"/>
                  </a:lnTo>
                  <a:lnTo>
                    <a:pt x="1420532" y="418275"/>
                  </a:lnTo>
                  <a:lnTo>
                    <a:pt x="1432370" y="418632"/>
                  </a:lnTo>
                  <a:lnTo>
                    <a:pt x="1444208" y="419050"/>
                  </a:lnTo>
                  <a:lnTo>
                    <a:pt x="1456045" y="419539"/>
                  </a:lnTo>
                  <a:lnTo>
                    <a:pt x="1467883" y="420111"/>
                  </a:lnTo>
                  <a:lnTo>
                    <a:pt x="1479721" y="420779"/>
                  </a:lnTo>
                  <a:lnTo>
                    <a:pt x="1491559" y="421559"/>
                  </a:lnTo>
                  <a:lnTo>
                    <a:pt x="1503396" y="422468"/>
                  </a:lnTo>
                  <a:lnTo>
                    <a:pt x="1515234" y="423526"/>
                  </a:lnTo>
                  <a:lnTo>
                    <a:pt x="1527072" y="424756"/>
                  </a:lnTo>
                  <a:lnTo>
                    <a:pt x="1538910" y="426183"/>
                  </a:lnTo>
                  <a:lnTo>
                    <a:pt x="1550748" y="427833"/>
                  </a:lnTo>
                  <a:lnTo>
                    <a:pt x="1562585" y="429739"/>
                  </a:lnTo>
                  <a:lnTo>
                    <a:pt x="1574423" y="431932"/>
                  </a:lnTo>
                  <a:lnTo>
                    <a:pt x="1586261" y="434447"/>
                  </a:lnTo>
                  <a:lnTo>
                    <a:pt x="1598099" y="437320"/>
                  </a:lnTo>
                  <a:lnTo>
                    <a:pt x="1609936" y="440589"/>
                  </a:lnTo>
                  <a:lnTo>
                    <a:pt x="1621774" y="444288"/>
                  </a:lnTo>
                  <a:lnTo>
                    <a:pt x="1633612" y="448449"/>
                  </a:lnTo>
                  <a:lnTo>
                    <a:pt x="1645450" y="453101"/>
                  </a:lnTo>
                  <a:lnTo>
                    <a:pt x="1657287" y="458264"/>
                  </a:lnTo>
                  <a:lnTo>
                    <a:pt x="1669125" y="463948"/>
                  </a:lnTo>
                  <a:lnTo>
                    <a:pt x="1680963" y="470151"/>
                  </a:lnTo>
                  <a:lnTo>
                    <a:pt x="1692801" y="476856"/>
                  </a:lnTo>
                  <a:lnTo>
                    <a:pt x="1704639" y="484027"/>
                  </a:lnTo>
                  <a:lnTo>
                    <a:pt x="1716476" y="491613"/>
                  </a:lnTo>
                  <a:lnTo>
                    <a:pt x="1728314" y="499544"/>
                  </a:lnTo>
                  <a:lnTo>
                    <a:pt x="1740152" y="507734"/>
                  </a:lnTo>
                  <a:lnTo>
                    <a:pt x="1751990" y="516085"/>
                  </a:lnTo>
                  <a:lnTo>
                    <a:pt x="1763827" y="524490"/>
                  </a:lnTo>
                  <a:lnTo>
                    <a:pt x="1775665" y="532841"/>
                  </a:lnTo>
                  <a:lnTo>
                    <a:pt x="1787503" y="541030"/>
                  </a:lnTo>
                  <a:lnTo>
                    <a:pt x="1799341" y="548961"/>
                  </a:lnTo>
                  <a:lnTo>
                    <a:pt x="1811178" y="556547"/>
                  </a:lnTo>
                  <a:lnTo>
                    <a:pt x="1823016" y="563719"/>
                  </a:lnTo>
                  <a:lnTo>
                    <a:pt x="1834854" y="570423"/>
                  </a:lnTo>
                  <a:lnTo>
                    <a:pt x="1846692" y="576626"/>
                  </a:lnTo>
                  <a:lnTo>
                    <a:pt x="1858530" y="582310"/>
                  </a:lnTo>
                  <a:lnTo>
                    <a:pt x="1870367" y="587473"/>
                  </a:lnTo>
                  <a:lnTo>
                    <a:pt x="1882205" y="592125"/>
                  </a:lnTo>
                  <a:lnTo>
                    <a:pt x="1894043" y="596287"/>
                  </a:lnTo>
                  <a:lnTo>
                    <a:pt x="1905881" y="599986"/>
                  </a:lnTo>
                  <a:lnTo>
                    <a:pt x="1917718" y="603254"/>
                  </a:lnTo>
                  <a:lnTo>
                    <a:pt x="1929556" y="606128"/>
                  </a:lnTo>
                  <a:lnTo>
                    <a:pt x="1941394" y="608643"/>
                  </a:lnTo>
                  <a:lnTo>
                    <a:pt x="1953232" y="610836"/>
                  </a:lnTo>
                  <a:lnTo>
                    <a:pt x="1965069" y="612741"/>
                  </a:lnTo>
                  <a:lnTo>
                    <a:pt x="1976907" y="614392"/>
                  </a:lnTo>
                  <a:lnTo>
                    <a:pt x="1988745" y="615818"/>
                  </a:lnTo>
                  <a:lnTo>
                    <a:pt x="2000583" y="617048"/>
                  </a:lnTo>
                  <a:lnTo>
                    <a:pt x="2012421" y="618106"/>
                  </a:lnTo>
                  <a:lnTo>
                    <a:pt x="2024258" y="619015"/>
                  </a:lnTo>
                  <a:lnTo>
                    <a:pt x="2036096" y="619795"/>
                  </a:lnTo>
                  <a:lnTo>
                    <a:pt x="2047934" y="620464"/>
                  </a:lnTo>
                  <a:lnTo>
                    <a:pt x="2059772" y="621036"/>
                  </a:lnTo>
                  <a:lnTo>
                    <a:pt x="2071609" y="621525"/>
                  </a:lnTo>
                  <a:lnTo>
                    <a:pt x="2083447" y="621943"/>
                  </a:lnTo>
                  <a:lnTo>
                    <a:pt x="2095285" y="622300"/>
                  </a:lnTo>
                  <a:lnTo>
                    <a:pt x="2107123" y="622604"/>
                  </a:lnTo>
                  <a:lnTo>
                    <a:pt x="2118961" y="622864"/>
                  </a:lnTo>
                  <a:lnTo>
                    <a:pt x="2130798" y="623086"/>
                  </a:lnTo>
                  <a:lnTo>
                    <a:pt x="2142636" y="623275"/>
                  </a:lnTo>
                  <a:lnTo>
                    <a:pt x="2154474" y="623436"/>
                  </a:lnTo>
                  <a:lnTo>
                    <a:pt x="2166312" y="623573"/>
                  </a:lnTo>
                  <a:lnTo>
                    <a:pt x="2178149" y="623690"/>
                  </a:lnTo>
                  <a:lnTo>
                    <a:pt x="2189987" y="623790"/>
                  </a:lnTo>
                  <a:lnTo>
                    <a:pt x="2201825" y="623874"/>
                  </a:lnTo>
                  <a:lnTo>
                    <a:pt x="2213663" y="623946"/>
                  </a:lnTo>
                  <a:lnTo>
                    <a:pt x="2225500" y="624008"/>
                  </a:lnTo>
                  <a:lnTo>
                    <a:pt x="2237338" y="624060"/>
                  </a:lnTo>
                  <a:lnTo>
                    <a:pt x="2249176" y="624105"/>
                  </a:lnTo>
                  <a:lnTo>
                    <a:pt x="2261014" y="624143"/>
                  </a:lnTo>
                  <a:lnTo>
                    <a:pt x="2272852" y="624175"/>
                  </a:lnTo>
                  <a:lnTo>
                    <a:pt x="2284689" y="624202"/>
                  </a:lnTo>
                  <a:lnTo>
                    <a:pt x="2296527" y="624226"/>
                  </a:lnTo>
                  <a:lnTo>
                    <a:pt x="2308365" y="624245"/>
                  </a:lnTo>
                  <a:lnTo>
                    <a:pt x="2320203" y="624262"/>
                  </a:lnTo>
                  <a:lnTo>
                    <a:pt x="2332040" y="624277"/>
                  </a:lnTo>
                  <a:lnTo>
                    <a:pt x="2343878" y="624289"/>
                  </a:lnTo>
                  <a:lnTo>
                    <a:pt x="2343878" y="624149"/>
                  </a:lnTo>
                  <a:lnTo>
                    <a:pt x="2355716" y="624113"/>
                  </a:lnTo>
                  <a:lnTo>
                    <a:pt x="2367554" y="624069"/>
                  </a:lnTo>
                  <a:lnTo>
                    <a:pt x="2379391" y="624019"/>
                  </a:lnTo>
                  <a:lnTo>
                    <a:pt x="2391229" y="623959"/>
                  </a:lnTo>
                  <a:lnTo>
                    <a:pt x="2403067" y="623889"/>
                  </a:lnTo>
                  <a:lnTo>
                    <a:pt x="2414905" y="623807"/>
                  </a:lnTo>
                  <a:lnTo>
                    <a:pt x="2426743" y="623710"/>
                  </a:lnTo>
                  <a:lnTo>
                    <a:pt x="2438580" y="623596"/>
                  </a:lnTo>
                  <a:lnTo>
                    <a:pt x="2450418" y="623463"/>
                  </a:lnTo>
                  <a:lnTo>
                    <a:pt x="2462256" y="623306"/>
                  </a:lnTo>
                  <a:lnTo>
                    <a:pt x="2474094" y="623122"/>
                  </a:lnTo>
                  <a:lnTo>
                    <a:pt x="2485931" y="622905"/>
                  </a:lnTo>
                  <a:lnTo>
                    <a:pt x="2497769" y="622651"/>
                  </a:lnTo>
                  <a:lnTo>
                    <a:pt x="2509607" y="622353"/>
                  </a:lnTo>
                  <a:lnTo>
                    <a:pt x="2521445" y="622002"/>
                  </a:lnTo>
                  <a:lnTo>
                    <a:pt x="2533283" y="621590"/>
                  </a:lnTo>
                  <a:lnTo>
                    <a:pt x="2545120" y="621107"/>
                  </a:lnTo>
                  <a:lnTo>
                    <a:pt x="2556958" y="620540"/>
                  </a:lnTo>
                  <a:lnTo>
                    <a:pt x="2568796" y="619876"/>
                  </a:lnTo>
                  <a:lnTo>
                    <a:pt x="2580634" y="619096"/>
                  </a:lnTo>
                  <a:lnTo>
                    <a:pt x="2592471" y="618182"/>
                  </a:lnTo>
                  <a:lnTo>
                    <a:pt x="2604309" y="617111"/>
                  </a:lnTo>
                  <a:lnTo>
                    <a:pt x="2616147" y="615857"/>
                  </a:lnTo>
                  <a:lnTo>
                    <a:pt x="2627985" y="614389"/>
                  </a:lnTo>
                  <a:lnTo>
                    <a:pt x="2639822" y="612673"/>
                  </a:lnTo>
                  <a:lnTo>
                    <a:pt x="2651660" y="610668"/>
                  </a:lnTo>
                  <a:lnTo>
                    <a:pt x="2663498" y="608329"/>
                  </a:lnTo>
                  <a:lnTo>
                    <a:pt x="2675336" y="605601"/>
                  </a:lnTo>
                  <a:lnTo>
                    <a:pt x="2687174" y="602427"/>
                  </a:lnTo>
                  <a:lnTo>
                    <a:pt x="2699011" y="598737"/>
                  </a:lnTo>
                  <a:lnTo>
                    <a:pt x="2710849" y="594458"/>
                  </a:lnTo>
                  <a:lnTo>
                    <a:pt x="2722687" y="589506"/>
                  </a:lnTo>
                  <a:lnTo>
                    <a:pt x="2734525" y="583790"/>
                  </a:lnTo>
                  <a:lnTo>
                    <a:pt x="2746362" y="577211"/>
                  </a:lnTo>
                  <a:lnTo>
                    <a:pt x="2758200" y="569666"/>
                  </a:lnTo>
                  <a:lnTo>
                    <a:pt x="2770038" y="561045"/>
                  </a:lnTo>
                  <a:lnTo>
                    <a:pt x="2781876" y="551239"/>
                  </a:lnTo>
                  <a:lnTo>
                    <a:pt x="2793713" y="540143"/>
                  </a:lnTo>
                  <a:lnTo>
                    <a:pt x="2805551" y="527659"/>
                  </a:lnTo>
                  <a:lnTo>
                    <a:pt x="2817389" y="513703"/>
                  </a:lnTo>
                  <a:lnTo>
                    <a:pt x="2829227" y="498214"/>
                  </a:lnTo>
                  <a:lnTo>
                    <a:pt x="2841065" y="481161"/>
                  </a:lnTo>
                  <a:lnTo>
                    <a:pt x="2852902" y="462552"/>
                  </a:lnTo>
                  <a:lnTo>
                    <a:pt x="2864740" y="442438"/>
                  </a:lnTo>
                  <a:lnTo>
                    <a:pt x="2876578" y="420924"/>
                  </a:lnTo>
                  <a:lnTo>
                    <a:pt x="2888416" y="398166"/>
                  </a:lnTo>
                  <a:lnTo>
                    <a:pt x="2900253" y="374374"/>
                  </a:lnTo>
                  <a:lnTo>
                    <a:pt x="2912091" y="349804"/>
                  </a:lnTo>
                  <a:lnTo>
                    <a:pt x="2923929" y="324752"/>
                  </a:lnTo>
                  <a:lnTo>
                    <a:pt x="2935767" y="299536"/>
                  </a:lnTo>
                  <a:lnTo>
                    <a:pt x="2947604" y="274484"/>
                  </a:lnTo>
                  <a:lnTo>
                    <a:pt x="2959442" y="249915"/>
                  </a:lnTo>
                  <a:lnTo>
                    <a:pt x="2971280" y="226123"/>
                  </a:lnTo>
                  <a:lnTo>
                    <a:pt x="2983118" y="203365"/>
                  </a:lnTo>
                  <a:lnTo>
                    <a:pt x="2994956" y="181850"/>
                  </a:lnTo>
                  <a:lnTo>
                    <a:pt x="3006793" y="161737"/>
                  </a:lnTo>
                  <a:lnTo>
                    <a:pt x="3018631" y="143127"/>
                  </a:lnTo>
                  <a:lnTo>
                    <a:pt x="3030469" y="126075"/>
                  </a:lnTo>
                  <a:lnTo>
                    <a:pt x="3042307" y="110586"/>
                  </a:lnTo>
                  <a:lnTo>
                    <a:pt x="3054144" y="96630"/>
                  </a:lnTo>
                  <a:lnTo>
                    <a:pt x="3065982" y="84145"/>
                  </a:lnTo>
                  <a:lnTo>
                    <a:pt x="3077820" y="73049"/>
                  </a:lnTo>
                  <a:lnTo>
                    <a:pt x="3089658" y="63244"/>
                  </a:lnTo>
                  <a:lnTo>
                    <a:pt x="3101496" y="54623"/>
                  </a:lnTo>
                  <a:lnTo>
                    <a:pt x="3113333" y="47077"/>
                  </a:lnTo>
                  <a:lnTo>
                    <a:pt x="3125171" y="40498"/>
                  </a:lnTo>
                  <a:lnTo>
                    <a:pt x="3137009" y="34782"/>
                  </a:lnTo>
                  <a:lnTo>
                    <a:pt x="3148847" y="29830"/>
                  </a:lnTo>
                  <a:lnTo>
                    <a:pt x="3160684" y="25551"/>
                  </a:lnTo>
                  <a:lnTo>
                    <a:pt x="3172522" y="21862"/>
                  </a:lnTo>
                  <a:lnTo>
                    <a:pt x="3184360" y="18687"/>
                  </a:lnTo>
                  <a:lnTo>
                    <a:pt x="3196198" y="15960"/>
                  </a:lnTo>
                  <a:lnTo>
                    <a:pt x="3208035" y="13620"/>
                  </a:lnTo>
                  <a:lnTo>
                    <a:pt x="3219873" y="11615"/>
                  </a:lnTo>
                  <a:lnTo>
                    <a:pt x="3231711" y="9899"/>
                  </a:lnTo>
                  <a:lnTo>
                    <a:pt x="3243549" y="8432"/>
                  </a:lnTo>
                  <a:lnTo>
                    <a:pt x="3255387" y="7178"/>
                  </a:lnTo>
                  <a:lnTo>
                    <a:pt x="3267224" y="6107"/>
                  </a:lnTo>
                  <a:lnTo>
                    <a:pt x="3279062" y="5193"/>
                  </a:lnTo>
                  <a:lnTo>
                    <a:pt x="3290900" y="4413"/>
                  </a:lnTo>
                  <a:lnTo>
                    <a:pt x="3302738" y="3748"/>
                  </a:lnTo>
                  <a:lnTo>
                    <a:pt x="3314575" y="3181"/>
                  </a:lnTo>
                  <a:lnTo>
                    <a:pt x="3326413" y="2698"/>
                  </a:lnTo>
                  <a:lnTo>
                    <a:pt x="3338251" y="2286"/>
                  </a:lnTo>
                  <a:lnTo>
                    <a:pt x="3350089" y="1936"/>
                  </a:lnTo>
                  <a:lnTo>
                    <a:pt x="3361926" y="1637"/>
                  </a:lnTo>
                  <a:lnTo>
                    <a:pt x="3373764" y="1383"/>
                  </a:lnTo>
                  <a:lnTo>
                    <a:pt x="3385602" y="1167"/>
                  </a:lnTo>
                  <a:lnTo>
                    <a:pt x="3397440" y="982"/>
                  </a:lnTo>
                  <a:lnTo>
                    <a:pt x="3409278" y="825"/>
                  </a:lnTo>
                  <a:lnTo>
                    <a:pt x="3421115" y="692"/>
                  </a:lnTo>
                  <a:lnTo>
                    <a:pt x="3432953" y="578"/>
                  </a:lnTo>
                  <a:lnTo>
                    <a:pt x="3444791" y="482"/>
                  </a:lnTo>
                  <a:lnTo>
                    <a:pt x="3456629" y="399"/>
                  </a:lnTo>
                  <a:lnTo>
                    <a:pt x="3468466" y="329"/>
                  </a:lnTo>
                  <a:lnTo>
                    <a:pt x="3480304" y="270"/>
                  </a:lnTo>
                  <a:lnTo>
                    <a:pt x="3492142" y="219"/>
                  </a:lnTo>
                  <a:lnTo>
                    <a:pt x="3503980" y="176"/>
                  </a:lnTo>
                  <a:lnTo>
                    <a:pt x="3515818" y="139"/>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E8E8E8">
                  <a:alpha val="100000"/>
                </a:srgbClr>
              </a:solidFill>
              <a:prstDash val="solid"/>
              <a:round/>
            </a:ln>
          </p:spPr>
          <p:txBody>
            <a:bodyPr/>
            <a:lstStyle/>
            <a:p>
              <a:endParaRPr/>
            </a:p>
          </p:txBody>
        </p:sp>
        <p:sp>
          <p:nvSpPr>
            <p:cNvPr id="35" name="pl35"/>
            <p:cNvSpPr/>
            <p:nvPr/>
          </p:nvSpPr>
          <p:spPr>
            <a:xfrm>
              <a:off x="2482252" y="4229940"/>
              <a:ext cx="4687757" cy="416146"/>
            </a:xfrm>
            <a:custGeom>
              <a:avLst/>
              <a:gdLst/>
              <a:ahLst/>
              <a:cxnLst/>
              <a:rect l="0" t="0" r="0" b="0"/>
              <a:pathLst>
                <a:path w="4687757" h="416146">
                  <a:moveTo>
                    <a:pt x="0" y="416146"/>
                  </a:moveTo>
                  <a:lnTo>
                    <a:pt x="11837" y="416134"/>
                  </a:lnTo>
                  <a:lnTo>
                    <a:pt x="23675" y="416119"/>
                  </a:lnTo>
                  <a:lnTo>
                    <a:pt x="35513" y="416102"/>
                  </a:lnTo>
                  <a:lnTo>
                    <a:pt x="47351" y="416083"/>
                  </a:lnTo>
                  <a:lnTo>
                    <a:pt x="59188" y="416059"/>
                  </a:lnTo>
                  <a:lnTo>
                    <a:pt x="71026" y="416032"/>
                  </a:lnTo>
                  <a:lnTo>
                    <a:pt x="82864" y="416000"/>
                  </a:lnTo>
                  <a:lnTo>
                    <a:pt x="94702" y="415962"/>
                  </a:lnTo>
                  <a:lnTo>
                    <a:pt x="106539" y="415917"/>
                  </a:lnTo>
                  <a:lnTo>
                    <a:pt x="118377" y="415865"/>
                  </a:lnTo>
                  <a:lnTo>
                    <a:pt x="130215" y="415803"/>
                  </a:lnTo>
                  <a:lnTo>
                    <a:pt x="142053" y="415731"/>
                  </a:lnTo>
                  <a:lnTo>
                    <a:pt x="153891" y="415647"/>
                  </a:lnTo>
                  <a:lnTo>
                    <a:pt x="165728" y="415547"/>
                  </a:lnTo>
                  <a:lnTo>
                    <a:pt x="177566" y="415430"/>
                  </a:lnTo>
                  <a:lnTo>
                    <a:pt x="189404" y="415293"/>
                  </a:lnTo>
                  <a:lnTo>
                    <a:pt x="201242" y="415132"/>
                  </a:lnTo>
                  <a:lnTo>
                    <a:pt x="213079" y="414943"/>
                  </a:lnTo>
                  <a:lnTo>
                    <a:pt x="224917" y="414721"/>
                  </a:lnTo>
                  <a:lnTo>
                    <a:pt x="236755" y="414461"/>
                  </a:lnTo>
                  <a:lnTo>
                    <a:pt x="248593" y="414157"/>
                  </a:lnTo>
                  <a:lnTo>
                    <a:pt x="260430" y="413800"/>
                  </a:lnTo>
                  <a:lnTo>
                    <a:pt x="272268" y="413382"/>
                  </a:lnTo>
                  <a:lnTo>
                    <a:pt x="284106" y="412893"/>
                  </a:lnTo>
                  <a:lnTo>
                    <a:pt x="295944" y="412321"/>
                  </a:lnTo>
                  <a:lnTo>
                    <a:pt x="307782" y="411652"/>
                  </a:lnTo>
                  <a:lnTo>
                    <a:pt x="319619" y="410872"/>
                  </a:lnTo>
                  <a:lnTo>
                    <a:pt x="331457" y="409963"/>
                  </a:lnTo>
                  <a:lnTo>
                    <a:pt x="343295" y="408905"/>
                  </a:lnTo>
                  <a:lnTo>
                    <a:pt x="355133" y="407675"/>
                  </a:lnTo>
                  <a:lnTo>
                    <a:pt x="366970" y="406249"/>
                  </a:lnTo>
                  <a:lnTo>
                    <a:pt x="378808" y="404598"/>
                  </a:lnTo>
                  <a:lnTo>
                    <a:pt x="390646" y="402693"/>
                  </a:lnTo>
                  <a:lnTo>
                    <a:pt x="402484" y="400500"/>
                  </a:lnTo>
                  <a:lnTo>
                    <a:pt x="414321" y="397985"/>
                  </a:lnTo>
                  <a:lnTo>
                    <a:pt x="426159" y="395111"/>
                  </a:lnTo>
                  <a:lnTo>
                    <a:pt x="437997" y="391843"/>
                  </a:lnTo>
                  <a:lnTo>
                    <a:pt x="449835" y="388144"/>
                  </a:lnTo>
                  <a:lnTo>
                    <a:pt x="461673" y="383982"/>
                  </a:lnTo>
                  <a:lnTo>
                    <a:pt x="473510" y="379330"/>
                  </a:lnTo>
                  <a:lnTo>
                    <a:pt x="485348" y="374167"/>
                  </a:lnTo>
                  <a:lnTo>
                    <a:pt x="497186" y="368483"/>
                  </a:lnTo>
                  <a:lnTo>
                    <a:pt x="509024" y="362280"/>
                  </a:lnTo>
                  <a:lnTo>
                    <a:pt x="520861" y="355576"/>
                  </a:lnTo>
                  <a:lnTo>
                    <a:pt x="532699" y="348404"/>
                  </a:lnTo>
                  <a:lnTo>
                    <a:pt x="544537" y="340818"/>
                  </a:lnTo>
                  <a:lnTo>
                    <a:pt x="556375" y="332887"/>
                  </a:lnTo>
                  <a:lnTo>
                    <a:pt x="568213" y="324698"/>
                  </a:lnTo>
                  <a:lnTo>
                    <a:pt x="580050" y="316347"/>
                  </a:lnTo>
                  <a:lnTo>
                    <a:pt x="591888" y="307942"/>
                  </a:lnTo>
                  <a:lnTo>
                    <a:pt x="603726" y="299591"/>
                  </a:lnTo>
                  <a:lnTo>
                    <a:pt x="615564" y="291401"/>
                  </a:lnTo>
                  <a:lnTo>
                    <a:pt x="627401" y="283470"/>
                  </a:lnTo>
                  <a:lnTo>
                    <a:pt x="639239" y="275884"/>
                  </a:lnTo>
                  <a:lnTo>
                    <a:pt x="651077" y="268713"/>
                  </a:lnTo>
                  <a:lnTo>
                    <a:pt x="662915" y="262008"/>
                  </a:lnTo>
                  <a:lnTo>
                    <a:pt x="674752" y="255805"/>
                  </a:lnTo>
                  <a:lnTo>
                    <a:pt x="686590" y="250121"/>
                  </a:lnTo>
                  <a:lnTo>
                    <a:pt x="698428" y="244958"/>
                  </a:lnTo>
                  <a:lnTo>
                    <a:pt x="710266" y="240306"/>
                  </a:lnTo>
                  <a:lnTo>
                    <a:pt x="722104" y="236145"/>
                  </a:lnTo>
                  <a:lnTo>
                    <a:pt x="733941" y="232446"/>
                  </a:lnTo>
                  <a:lnTo>
                    <a:pt x="745779" y="229177"/>
                  </a:lnTo>
                  <a:lnTo>
                    <a:pt x="757617" y="226304"/>
                  </a:lnTo>
                  <a:lnTo>
                    <a:pt x="769455" y="223789"/>
                  </a:lnTo>
                  <a:lnTo>
                    <a:pt x="781292" y="221596"/>
                  </a:lnTo>
                  <a:lnTo>
                    <a:pt x="793130" y="219690"/>
                  </a:lnTo>
                  <a:lnTo>
                    <a:pt x="804968" y="218039"/>
                  </a:lnTo>
                  <a:lnTo>
                    <a:pt x="816806" y="216613"/>
                  </a:lnTo>
                  <a:lnTo>
                    <a:pt x="828643" y="215383"/>
                  </a:lnTo>
                  <a:lnTo>
                    <a:pt x="840481" y="214325"/>
                  </a:lnTo>
                  <a:lnTo>
                    <a:pt x="852319" y="213416"/>
                  </a:lnTo>
                  <a:lnTo>
                    <a:pt x="864157" y="212636"/>
                  </a:lnTo>
                  <a:lnTo>
                    <a:pt x="875995" y="211968"/>
                  </a:lnTo>
                  <a:lnTo>
                    <a:pt x="887832" y="211396"/>
                  </a:lnTo>
                  <a:lnTo>
                    <a:pt x="899670" y="210907"/>
                  </a:lnTo>
                  <a:lnTo>
                    <a:pt x="911508" y="210489"/>
                  </a:lnTo>
                  <a:lnTo>
                    <a:pt x="923346" y="210132"/>
                  </a:lnTo>
                  <a:lnTo>
                    <a:pt x="935183" y="209827"/>
                  </a:lnTo>
                  <a:lnTo>
                    <a:pt x="947021" y="209567"/>
                  </a:lnTo>
                  <a:lnTo>
                    <a:pt x="958859" y="209345"/>
                  </a:lnTo>
                  <a:lnTo>
                    <a:pt x="970697" y="209157"/>
                  </a:lnTo>
                  <a:lnTo>
                    <a:pt x="982534" y="208995"/>
                  </a:lnTo>
                  <a:lnTo>
                    <a:pt x="994372" y="208858"/>
                  </a:lnTo>
                  <a:lnTo>
                    <a:pt x="1006210" y="208741"/>
                  </a:lnTo>
                  <a:lnTo>
                    <a:pt x="1018048" y="208642"/>
                  </a:lnTo>
                  <a:lnTo>
                    <a:pt x="1029886" y="208557"/>
                  </a:lnTo>
                  <a:lnTo>
                    <a:pt x="1041723" y="208485"/>
                  </a:lnTo>
                  <a:lnTo>
                    <a:pt x="1053561" y="208424"/>
                  </a:lnTo>
                  <a:lnTo>
                    <a:pt x="1065399" y="208371"/>
                  </a:lnTo>
                  <a:lnTo>
                    <a:pt x="1077237" y="208327"/>
                  </a:lnTo>
                  <a:lnTo>
                    <a:pt x="1089074" y="208289"/>
                  </a:lnTo>
                  <a:lnTo>
                    <a:pt x="1100912" y="208257"/>
                  </a:lnTo>
                  <a:lnTo>
                    <a:pt x="1112750" y="208229"/>
                  </a:lnTo>
                  <a:lnTo>
                    <a:pt x="1124588" y="208206"/>
                  </a:lnTo>
                  <a:lnTo>
                    <a:pt x="1136426" y="208186"/>
                  </a:lnTo>
                  <a:lnTo>
                    <a:pt x="1148263" y="208169"/>
                  </a:lnTo>
                  <a:lnTo>
                    <a:pt x="1160101" y="208155"/>
                  </a:lnTo>
                  <a:lnTo>
                    <a:pt x="1171939" y="20814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003"/>
                  </a:lnTo>
                  <a:lnTo>
                    <a:pt x="2355716" y="207991"/>
                  </a:lnTo>
                  <a:lnTo>
                    <a:pt x="2367554" y="207976"/>
                  </a:lnTo>
                  <a:lnTo>
                    <a:pt x="2379391" y="207959"/>
                  </a:lnTo>
                  <a:lnTo>
                    <a:pt x="2391229" y="207940"/>
                  </a:lnTo>
                  <a:lnTo>
                    <a:pt x="2403067" y="207916"/>
                  </a:lnTo>
                  <a:lnTo>
                    <a:pt x="2414905" y="207889"/>
                  </a:lnTo>
                  <a:lnTo>
                    <a:pt x="2426743" y="207856"/>
                  </a:lnTo>
                  <a:lnTo>
                    <a:pt x="2438580" y="207819"/>
                  </a:lnTo>
                  <a:lnTo>
                    <a:pt x="2450418" y="207774"/>
                  </a:lnTo>
                  <a:lnTo>
                    <a:pt x="2462256" y="207722"/>
                  </a:lnTo>
                  <a:lnTo>
                    <a:pt x="2474094" y="207660"/>
                  </a:lnTo>
                  <a:lnTo>
                    <a:pt x="2485931" y="207588"/>
                  </a:lnTo>
                  <a:lnTo>
                    <a:pt x="2497769" y="207503"/>
                  </a:lnTo>
                  <a:lnTo>
                    <a:pt x="2509607" y="207404"/>
                  </a:lnTo>
                  <a:lnTo>
                    <a:pt x="2521445" y="207287"/>
                  </a:lnTo>
                  <a:lnTo>
                    <a:pt x="2533283" y="207150"/>
                  </a:lnTo>
                  <a:lnTo>
                    <a:pt x="2545120" y="206989"/>
                  </a:lnTo>
                  <a:lnTo>
                    <a:pt x="2556958" y="206800"/>
                  </a:lnTo>
                  <a:lnTo>
                    <a:pt x="2568796" y="206578"/>
                  </a:lnTo>
                  <a:lnTo>
                    <a:pt x="2580634" y="206318"/>
                  </a:lnTo>
                  <a:lnTo>
                    <a:pt x="2592471" y="206014"/>
                  </a:lnTo>
                  <a:lnTo>
                    <a:pt x="2604309" y="205657"/>
                  </a:lnTo>
                  <a:lnTo>
                    <a:pt x="2616147" y="205239"/>
                  </a:lnTo>
                  <a:lnTo>
                    <a:pt x="2627985" y="204750"/>
                  </a:lnTo>
                  <a:lnTo>
                    <a:pt x="2639822" y="204178"/>
                  </a:lnTo>
                  <a:lnTo>
                    <a:pt x="2651660" y="203509"/>
                  </a:lnTo>
                  <a:lnTo>
                    <a:pt x="2663498" y="202729"/>
                  </a:lnTo>
                  <a:lnTo>
                    <a:pt x="2675336" y="201820"/>
                  </a:lnTo>
                  <a:lnTo>
                    <a:pt x="2687174" y="200762"/>
                  </a:lnTo>
                  <a:lnTo>
                    <a:pt x="2699011" y="199532"/>
                  </a:lnTo>
                  <a:lnTo>
                    <a:pt x="2710849" y="198106"/>
                  </a:lnTo>
                  <a:lnTo>
                    <a:pt x="2722687" y="196455"/>
                  </a:lnTo>
                  <a:lnTo>
                    <a:pt x="2734525" y="194550"/>
                  </a:lnTo>
                  <a:lnTo>
                    <a:pt x="2746362" y="192357"/>
                  </a:lnTo>
                  <a:lnTo>
                    <a:pt x="2758200" y="189842"/>
                  </a:lnTo>
                  <a:lnTo>
                    <a:pt x="2770038" y="186968"/>
                  </a:lnTo>
                  <a:lnTo>
                    <a:pt x="2781876" y="183700"/>
                  </a:lnTo>
                  <a:lnTo>
                    <a:pt x="2793713" y="180001"/>
                  </a:lnTo>
                  <a:lnTo>
                    <a:pt x="2805551" y="175839"/>
                  </a:lnTo>
                  <a:lnTo>
                    <a:pt x="2817389" y="171187"/>
                  </a:lnTo>
                  <a:lnTo>
                    <a:pt x="2829227" y="166024"/>
                  </a:lnTo>
                  <a:lnTo>
                    <a:pt x="2841065" y="160340"/>
                  </a:lnTo>
                  <a:lnTo>
                    <a:pt x="2852902" y="154137"/>
                  </a:lnTo>
                  <a:lnTo>
                    <a:pt x="2864740" y="147432"/>
                  </a:lnTo>
                  <a:lnTo>
                    <a:pt x="2876578" y="140261"/>
                  </a:lnTo>
                  <a:lnTo>
                    <a:pt x="2888416" y="132675"/>
                  </a:lnTo>
                  <a:lnTo>
                    <a:pt x="2900253" y="124744"/>
                  </a:lnTo>
                  <a:lnTo>
                    <a:pt x="2912091" y="116555"/>
                  </a:lnTo>
                  <a:lnTo>
                    <a:pt x="2923929" y="108204"/>
                  </a:lnTo>
                  <a:lnTo>
                    <a:pt x="2935767" y="99799"/>
                  </a:lnTo>
                  <a:lnTo>
                    <a:pt x="2947604" y="91448"/>
                  </a:lnTo>
                  <a:lnTo>
                    <a:pt x="2959442" y="83258"/>
                  </a:lnTo>
                  <a:lnTo>
                    <a:pt x="2971280" y="75327"/>
                  </a:lnTo>
                  <a:lnTo>
                    <a:pt x="2983118" y="67741"/>
                  </a:lnTo>
                  <a:lnTo>
                    <a:pt x="2994956" y="60570"/>
                  </a:lnTo>
                  <a:lnTo>
                    <a:pt x="3006793" y="53865"/>
                  </a:lnTo>
                  <a:lnTo>
                    <a:pt x="3018631" y="47662"/>
                  </a:lnTo>
                  <a:lnTo>
                    <a:pt x="3030469" y="41978"/>
                  </a:lnTo>
                  <a:lnTo>
                    <a:pt x="3042307" y="36815"/>
                  </a:lnTo>
                  <a:lnTo>
                    <a:pt x="3054144" y="32163"/>
                  </a:lnTo>
                  <a:lnTo>
                    <a:pt x="3065982" y="28002"/>
                  </a:lnTo>
                  <a:lnTo>
                    <a:pt x="3077820" y="24303"/>
                  </a:lnTo>
                  <a:lnTo>
                    <a:pt x="3089658" y="21034"/>
                  </a:lnTo>
                  <a:lnTo>
                    <a:pt x="3101496" y="18161"/>
                  </a:lnTo>
                  <a:lnTo>
                    <a:pt x="3113333" y="15646"/>
                  </a:lnTo>
                  <a:lnTo>
                    <a:pt x="3125171" y="13453"/>
                  </a:lnTo>
                  <a:lnTo>
                    <a:pt x="3137009" y="11547"/>
                  </a:lnTo>
                  <a:lnTo>
                    <a:pt x="3148847" y="9896"/>
                  </a:lnTo>
                  <a:lnTo>
                    <a:pt x="3160684" y="8470"/>
                  </a:lnTo>
                  <a:lnTo>
                    <a:pt x="3172522" y="7240"/>
                  </a:lnTo>
                  <a:lnTo>
                    <a:pt x="3184360" y="6182"/>
                  </a:lnTo>
                  <a:lnTo>
                    <a:pt x="3196198" y="5273"/>
                  </a:lnTo>
                  <a:lnTo>
                    <a:pt x="3208035" y="4493"/>
                  </a:lnTo>
                  <a:lnTo>
                    <a:pt x="3219873" y="3825"/>
                  </a:lnTo>
                  <a:lnTo>
                    <a:pt x="3231711" y="3253"/>
                  </a:lnTo>
                  <a:lnTo>
                    <a:pt x="3243549" y="2764"/>
                  </a:lnTo>
                  <a:lnTo>
                    <a:pt x="3255387" y="2346"/>
                  </a:lnTo>
                  <a:lnTo>
                    <a:pt x="3267224" y="1989"/>
                  </a:lnTo>
                  <a:lnTo>
                    <a:pt x="3279062" y="1684"/>
                  </a:lnTo>
                  <a:lnTo>
                    <a:pt x="3290900" y="1424"/>
                  </a:lnTo>
                  <a:lnTo>
                    <a:pt x="3302738" y="1202"/>
                  </a:lnTo>
                  <a:lnTo>
                    <a:pt x="3314575" y="1014"/>
                  </a:lnTo>
                  <a:lnTo>
                    <a:pt x="3326413" y="852"/>
                  </a:lnTo>
                  <a:lnTo>
                    <a:pt x="3338251" y="715"/>
                  </a:lnTo>
                  <a:lnTo>
                    <a:pt x="3350089" y="598"/>
                  </a:lnTo>
                  <a:lnTo>
                    <a:pt x="3361926" y="499"/>
                  </a:lnTo>
                  <a:lnTo>
                    <a:pt x="3373764" y="414"/>
                  </a:lnTo>
                  <a:lnTo>
                    <a:pt x="3385602" y="342"/>
                  </a:lnTo>
                  <a:lnTo>
                    <a:pt x="3397440" y="281"/>
                  </a:lnTo>
                  <a:lnTo>
                    <a:pt x="3409278" y="228"/>
                  </a:lnTo>
                  <a:lnTo>
                    <a:pt x="3421115" y="184"/>
                  </a:lnTo>
                  <a:lnTo>
                    <a:pt x="3432953" y="146"/>
                  </a:lnTo>
                  <a:lnTo>
                    <a:pt x="3444791" y="114"/>
                  </a:lnTo>
                  <a:lnTo>
                    <a:pt x="3456629" y="86"/>
                  </a:lnTo>
                  <a:lnTo>
                    <a:pt x="3468466" y="63"/>
                  </a:lnTo>
                  <a:lnTo>
                    <a:pt x="3480304" y="43"/>
                  </a:lnTo>
                  <a:lnTo>
                    <a:pt x="3492142" y="26"/>
                  </a:lnTo>
                  <a:lnTo>
                    <a:pt x="3503980" y="12"/>
                  </a:lnTo>
                  <a:lnTo>
                    <a:pt x="3515818" y="0"/>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E8E8E8">
                  <a:alpha val="100000"/>
                </a:srgbClr>
              </a:solidFill>
              <a:prstDash val="solid"/>
              <a:round/>
            </a:ln>
          </p:spPr>
          <p:txBody>
            <a:bodyPr/>
            <a:lstStyle/>
            <a:p>
              <a:endParaRPr/>
            </a:p>
          </p:txBody>
        </p:sp>
        <p:sp>
          <p:nvSpPr>
            <p:cNvPr id="36" name="pl36"/>
            <p:cNvSpPr/>
            <p:nvPr/>
          </p:nvSpPr>
          <p:spPr>
            <a:xfrm>
              <a:off x="2482252" y="4854299"/>
              <a:ext cx="4687757" cy="208073"/>
            </a:xfrm>
            <a:custGeom>
              <a:avLst/>
              <a:gdLst/>
              <a:ahLst/>
              <a:cxnLst/>
              <a:rect l="0" t="0" r="0" b="0"/>
              <a:pathLst>
                <a:path w="4687757" h="208073">
                  <a:moveTo>
                    <a:pt x="0" y="208073"/>
                  </a:moveTo>
                  <a:lnTo>
                    <a:pt x="11837" y="208060"/>
                  </a:lnTo>
                  <a:lnTo>
                    <a:pt x="23675" y="208046"/>
                  </a:lnTo>
                  <a:lnTo>
                    <a:pt x="35513" y="208029"/>
                  </a:lnTo>
                  <a:lnTo>
                    <a:pt x="47351" y="208009"/>
                  </a:lnTo>
                  <a:lnTo>
                    <a:pt x="59188" y="207986"/>
                  </a:lnTo>
                  <a:lnTo>
                    <a:pt x="71026" y="207959"/>
                  </a:lnTo>
                  <a:lnTo>
                    <a:pt x="82864" y="207926"/>
                  </a:lnTo>
                  <a:lnTo>
                    <a:pt x="94702" y="207888"/>
                  </a:lnTo>
                  <a:lnTo>
                    <a:pt x="106539" y="207844"/>
                  </a:lnTo>
                  <a:lnTo>
                    <a:pt x="118377" y="207792"/>
                  </a:lnTo>
                  <a:lnTo>
                    <a:pt x="130215" y="207730"/>
                  </a:lnTo>
                  <a:lnTo>
                    <a:pt x="142053" y="207658"/>
                  </a:lnTo>
                  <a:lnTo>
                    <a:pt x="153891" y="207573"/>
                  </a:lnTo>
                  <a:lnTo>
                    <a:pt x="165728" y="207474"/>
                  </a:lnTo>
                  <a:lnTo>
                    <a:pt x="177566" y="207357"/>
                  </a:lnTo>
                  <a:lnTo>
                    <a:pt x="189404" y="207220"/>
                  </a:lnTo>
                  <a:lnTo>
                    <a:pt x="201242" y="207059"/>
                  </a:lnTo>
                  <a:lnTo>
                    <a:pt x="213079" y="206870"/>
                  </a:lnTo>
                  <a:lnTo>
                    <a:pt x="224917" y="206648"/>
                  </a:lnTo>
                  <a:lnTo>
                    <a:pt x="236755" y="206388"/>
                  </a:lnTo>
                  <a:lnTo>
                    <a:pt x="248593" y="206084"/>
                  </a:lnTo>
                  <a:lnTo>
                    <a:pt x="260430" y="205727"/>
                  </a:lnTo>
                  <a:lnTo>
                    <a:pt x="272268" y="205309"/>
                  </a:lnTo>
                  <a:lnTo>
                    <a:pt x="284106" y="204819"/>
                  </a:lnTo>
                  <a:lnTo>
                    <a:pt x="295944" y="204247"/>
                  </a:lnTo>
                  <a:lnTo>
                    <a:pt x="307782" y="203579"/>
                  </a:lnTo>
                  <a:lnTo>
                    <a:pt x="319619" y="202799"/>
                  </a:lnTo>
                  <a:lnTo>
                    <a:pt x="331457" y="201890"/>
                  </a:lnTo>
                  <a:lnTo>
                    <a:pt x="343295" y="200832"/>
                  </a:lnTo>
                  <a:lnTo>
                    <a:pt x="355133" y="199602"/>
                  </a:lnTo>
                  <a:lnTo>
                    <a:pt x="366970" y="198176"/>
                  </a:lnTo>
                  <a:lnTo>
                    <a:pt x="378808" y="196525"/>
                  </a:lnTo>
                  <a:lnTo>
                    <a:pt x="390646" y="194620"/>
                  </a:lnTo>
                  <a:lnTo>
                    <a:pt x="402484" y="192427"/>
                  </a:lnTo>
                  <a:lnTo>
                    <a:pt x="414321" y="189911"/>
                  </a:lnTo>
                  <a:lnTo>
                    <a:pt x="426159" y="187038"/>
                  </a:lnTo>
                  <a:lnTo>
                    <a:pt x="437997" y="183769"/>
                  </a:lnTo>
                  <a:lnTo>
                    <a:pt x="449835" y="180071"/>
                  </a:lnTo>
                  <a:lnTo>
                    <a:pt x="461673" y="175909"/>
                  </a:lnTo>
                  <a:lnTo>
                    <a:pt x="473510" y="171257"/>
                  </a:lnTo>
                  <a:lnTo>
                    <a:pt x="485348" y="166094"/>
                  </a:lnTo>
                  <a:lnTo>
                    <a:pt x="497186" y="160410"/>
                  </a:lnTo>
                  <a:lnTo>
                    <a:pt x="509024" y="154207"/>
                  </a:lnTo>
                  <a:lnTo>
                    <a:pt x="520861" y="147502"/>
                  </a:lnTo>
                  <a:lnTo>
                    <a:pt x="532699" y="140331"/>
                  </a:lnTo>
                  <a:lnTo>
                    <a:pt x="544537" y="132745"/>
                  </a:lnTo>
                  <a:lnTo>
                    <a:pt x="556375" y="124814"/>
                  </a:lnTo>
                  <a:lnTo>
                    <a:pt x="568213" y="116624"/>
                  </a:lnTo>
                  <a:lnTo>
                    <a:pt x="580050" y="108274"/>
                  </a:lnTo>
                  <a:lnTo>
                    <a:pt x="591888" y="99868"/>
                  </a:lnTo>
                  <a:lnTo>
                    <a:pt x="603726" y="91518"/>
                  </a:lnTo>
                  <a:lnTo>
                    <a:pt x="615564" y="83328"/>
                  </a:lnTo>
                  <a:lnTo>
                    <a:pt x="627401" y="75397"/>
                  </a:lnTo>
                  <a:lnTo>
                    <a:pt x="639239" y="67811"/>
                  </a:lnTo>
                  <a:lnTo>
                    <a:pt x="651077" y="60640"/>
                  </a:lnTo>
                  <a:lnTo>
                    <a:pt x="662915" y="53935"/>
                  </a:lnTo>
                  <a:lnTo>
                    <a:pt x="674752" y="47732"/>
                  </a:lnTo>
                  <a:lnTo>
                    <a:pt x="686590" y="42048"/>
                  </a:lnTo>
                  <a:lnTo>
                    <a:pt x="698428" y="36885"/>
                  </a:lnTo>
                  <a:lnTo>
                    <a:pt x="710266" y="32233"/>
                  </a:lnTo>
                  <a:lnTo>
                    <a:pt x="722104" y="28071"/>
                  </a:lnTo>
                  <a:lnTo>
                    <a:pt x="733941" y="24373"/>
                  </a:lnTo>
                  <a:lnTo>
                    <a:pt x="745779" y="21104"/>
                  </a:lnTo>
                  <a:lnTo>
                    <a:pt x="757617" y="18231"/>
                  </a:lnTo>
                  <a:lnTo>
                    <a:pt x="769455" y="15715"/>
                  </a:lnTo>
                  <a:lnTo>
                    <a:pt x="781292" y="13522"/>
                  </a:lnTo>
                  <a:lnTo>
                    <a:pt x="793130" y="11617"/>
                  </a:lnTo>
                  <a:lnTo>
                    <a:pt x="804968" y="9966"/>
                  </a:lnTo>
                  <a:lnTo>
                    <a:pt x="816806" y="8540"/>
                  </a:lnTo>
                  <a:lnTo>
                    <a:pt x="828643" y="7310"/>
                  </a:lnTo>
                  <a:lnTo>
                    <a:pt x="840481" y="6252"/>
                  </a:lnTo>
                  <a:lnTo>
                    <a:pt x="852319" y="5343"/>
                  </a:lnTo>
                  <a:lnTo>
                    <a:pt x="864157" y="4563"/>
                  </a:lnTo>
                  <a:lnTo>
                    <a:pt x="875995" y="3895"/>
                  </a:lnTo>
                  <a:lnTo>
                    <a:pt x="887832" y="3323"/>
                  </a:lnTo>
                  <a:lnTo>
                    <a:pt x="899670" y="2833"/>
                  </a:lnTo>
                  <a:lnTo>
                    <a:pt x="911508" y="2415"/>
                  </a:lnTo>
                  <a:lnTo>
                    <a:pt x="923346" y="2059"/>
                  </a:lnTo>
                  <a:lnTo>
                    <a:pt x="935183" y="1754"/>
                  </a:lnTo>
                  <a:lnTo>
                    <a:pt x="947021" y="1494"/>
                  </a:lnTo>
                  <a:lnTo>
                    <a:pt x="958859" y="1272"/>
                  </a:lnTo>
                  <a:lnTo>
                    <a:pt x="970697" y="1083"/>
                  </a:lnTo>
                  <a:lnTo>
                    <a:pt x="982534" y="922"/>
                  </a:lnTo>
                  <a:lnTo>
                    <a:pt x="994372" y="785"/>
                  </a:lnTo>
                  <a:lnTo>
                    <a:pt x="1006210" y="668"/>
                  </a:lnTo>
                  <a:lnTo>
                    <a:pt x="1018048" y="569"/>
                  </a:lnTo>
                  <a:lnTo>
                    <a:pt x="1029886" y="484"/>
                  </a:lnTo>
                  <a:lnTo>
                    <a:pt x="1041723" y="412"/>
                  </a:lnTo>
                  <a:lnTo>
                    <a:pt x="1053561" y="350"/>
                  </a:lnTo>
                  <a:lnTo>
                    <a:pt x="1065399" y="298"/>
                  </a:lnTo>
                  <a:lnTo>
                    <a:pt x="1077237" y="254"/>
                  </a:lnTo>
                  <a:lnTo>
                    <a:pt x="1089074" y="216"/>
                  </a:lnTo>
                  <a:lnTo>
                    <a:pt x="1100912" y="183"/>
                  </a:lnTo>
                  <a:lnTo>
                    <a:pt x="1112750" y="156"/>
                  </a:lnTo>
                  <a:lnTo>
                    <a:pt x="1124588" y="133"/>
                  </a:lnTo>
                  <a:lnTo>
                    <a:pt x="1136426" y="113"/>
                  </a:lnTo>
                  <a:lnTo>
                    <a:pt x="1148263" y="96"/>
                  </a:lnTo>
                  <a:lnTo>
                    <a:pt x="1160101" y="82"/>
                  </a:lnTo>
                  <a:lnTo>
                    <a:pt x="1171939" y="69"/>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a:endParaRPr/>
            </a:p>
          </p:txBody>
        </p:sp>
        <p:sp>
          <p:nvSpPr>
            <p:cNvPr id="37" name="pl37"/>
            <p:cNvSpPr/>
            <p:nvPr/>
          </p:nvSpPr>
          <p:spPr>
            <a:xfrm>
              <a:off x="2482252" y="1940367"/>
              <a:ext cx="4687757" cy="208073"/>
            </a:xfrm>
            <a:custGeom>
              <a:avLst/>
              <a:gdLst/>
              <a:ahLst/>
              <a:cxnLst/>
              <a:rect l="0" t="0" r="0" b="0"/>
              <a:pathLst>
                <a:path w="4687757" h="208073">
                  <a:moveTo>
                    <a:pt x="0" y="208073"/>
                  </a:moveTo>
                  <a:lnTo>
                    <a:pt x="11837" y="208073"/>
                  </a:lnTo>
                  <a:lnTo>
                    <a:pt x="23675" y="208073"/>
                  </a:lnTo>
                  <a:lnTo>
                    <a:pt x="35513" y="208073"/>
                  </a:lnTo>
                  <a:lnTo>
                    <a:pt x="47351" y="208073"/>
                  </a:lnTo>
                  <a:lnTo>
                    <a:pt x="59188" y="208073"/>
                  </a:lnTo>
                  <a:lnTo>
                    <a:pt x="71026" y="208073"/>
                  </a:lnTo>
                  <a:lnTo>
                    <a:pt x="82864" y="208073"/>
                  </a:lnTo>
                  <a:lnTo>
                    <a:pt x="94702" y="208073"/>
                  </a:lnTo>
                  <a:lnTo>
                    <a:pt x="106539" y="208073"/>
                  </a:lnTo>
                  <a:lnTo>
                    <a:pt x="118377" y="208073"/>
                  </a:lnTo>
                  <a:lnTo>
                    <a:pt x="130215" y="208073"/>
                  </a:lnTo>
                  <a:lnTo>
                    <a:pt x="142053" y="208073"/>
                  </a:lnTo>
                  <a:lnTo>
                    <a:pt x="153891" y="208073"/>
                  </a:lnTo>
                  <a:lnTo>
                    <a:pt x="165728" y="208073"/>
                  </a:lnTo>
                  <a:lnTo>
                    <a:pt x="177566" y="208073"/>
                  </a:lnTo>
                  <a:lnTo>
                    <a:pt x="189404" y="208073"/>
                  </a:lnTo>
                  <a:lnTo>
                    <a:pt x="201242" y="208073"/>
                  </a:lnTo>
                  <a:lnTo>
                    <a:pt x="213079" y="208073"/>
                  </a:lnTo>
                  <a:lnTo>
                    <a:pt x="224917" y="208073"/>
                  </a:lnTo>
                  <a:lnTo>
                    <a:pt x="236755" y="208073"/>
                  </a:lnTo>
                  <a:lnTo>
                    <a:pt x="248593" y="208073"/>
                  </a:lnTo>
                  <a:lnTo>
                    <a:pt x="260430" y="208073"/>
                  </a:lnTo>
                  <a:lnTo>
                    <a:pt x="272268" y="208073"/>
                  </a:lnTo>
                  <a:lnTo>
                    <a:pt x="284106" y="208073"/>
                  </a:lnTo>
                  <a:lnTo>
                    <a:pt x="295944" y="208073"/>
                  </a:lnTo>
                  <a:lnTo>
                    <a:pt x="307782" y="208073"/>
                  </a:lnTo>
                  <a:lnTo>
                    <a:pt x="319619" y="208073"/>
                  </a:lnTo>
                  <a:lnTo>
                    <a:pt x="331457" y="208073"/>
                  </a:lnTo>
                  <a:lnTo>
                    <a:pt x="343295" y="208073"/>
                  </a:lnTo>
                  <a:lnTo>
                    <a:pt x="355133" y="208073"/>
                  </a:lnTo>
                  <a:lnTo>
                    <a:pt x="366970" y="208073"/>
                  </a:lnTo>
                  <a:lnTo>
                    <a:pt x="378808" y="208073"/>
                  </a:lnTo>
                  <a:lnTo>
                    <a:pt x="390646" y="208073"/>
                  </a:lnTo>
                  <a:lnTo>
                    <a:pt x="402484" y="208073"/>
                  </a:lnTo>
                  <a:lnTo>
                    <a:pt x="414321" y="208073"/>
                  </a:lnTo>
                  <a:lnTo>
                    <a:pt x="426159" y="208073"/>
                  </a:lnTo>
                  <a:lnTo>
                    <a:pt x="437997" y="208073"/>
                  </a:lnTo>
                  <a:lnTo>
                    <a:pt x="449835" y="208073"/>
                  </a:lnTo>
                  <a:lnTo>
                    <a:pt x="461673" y="208073"/>
                  </a:lnTo>
                  <a:lnTo>
                    <a:pt x="473510" y="208073"/>
                  </a:lnTo>
                  <a:lnTo>
                    <a:pt x="485348" y="208073"/>
                  </a:lnTo>
                  <a:lnTo>
                    <a:pt x="497186" y="208073"/>
                  </a:lnTo>
                  <a:lnTo>
                    <a:pt x="509024" y="208073"/>
                  </a:lnTo>
                  <a:lnTo>
                    <a:pt x="520861" y="208073"/>
                  </a:lnTo>
                  <a:lnTo>
                    <a:pt x="532699" y="208073"/>
                  </a:lnTo>
                  <a:lnTo>
                    <a:pt x="544537" y="208073"/>
                  </a:lnTo>
                  <a:lnTo>
                    <a:pt x="556375" y="208073"/>
                  </a:lnTo>
                  <a:lnTo>
                    <a:pt x="568213" y="208073"/>
                  </a:lnTo>
                  <a:lnTo>
                    <a:pt x="580050" y="208073"/>
                  </a:lnTo>
                  <a:lnTo>
                    <a:pt x="591888" y="208073"/>
                  </a:lnTo>
                  <a:lnTo>
                    <a:pt x="603726" y="208073"/>
                  </a:lnTo>
                  <a:lnTo>
                    <a:pt x="615564" y="208073"/>
                  </a:lnTo>
                  <a:lnTo>
                    <a:pt x="627401" y="208073"/>
                  </a:lnTo>
                  <a:lnTo>
                    <a:pt x="639239" y="208073"/>
                  </a:lnTo>
                  <a:lnTo>
                    <a:pt x="651077" y="208073"/>
                  </a:lnTo>
                  <a:lnTo>
                    <a:pt x="662915" y="208073"/>
                  </a:lnTo>
                  <a:lnTo>
                    <a:pt x="674752" y="208073"/>
                  </a:lnTo>
                  <a:lnTo>
                    <a:pt x="686590" y="208073"/>
                  </a:lnTo>
                  <a:lnTo>
                    <a:pt x="698428" y="208073"/>
                  </a:lnTo>
                  <a:lnTo>
                    <a:pt x="710266" y="208073"/>
                  </a:lnTo>
                  <a:lnTo>
                    <a:pt x="722104" y="208073"/>
                  </a:lnTo>
                  <a:lnTo>
                    <a:pt x="733941" y="208073"/>
                  </a:lnTo>
                  <a:lnTo>
                    <a:pt x="745779" y="208073"/>
                  </a:lnTo>
                  <a:lnTo>
                    <a:pt x="757617" y="208073"/>
                  </a:lnTo>
                  <a:lnTo>
                    <a:pt x="769455" y="208073"/>
                  </a:lnTo>
                  <a:lnTo>
                    <a:pt x="781292" y="208073"/>
                  </a:lnTo>
                  <a:lnTo>
                    <a:pt x="793130" y="208073"/>
                  </a:lnTo>
                  <a:lnTo>
                    <a:pt x="804968" y="208073"/>
                  </a:lnTo>
                  <a:lnTo>
                    <a:pt x="816806" y="208073"/>
                  </a:lnTo>
                  <a:lnTo>
                    <a:pt x="828643" y="208073"/>
                  </a:lnTo>
                  <a:lnTo>
                    <a:pt x="840481" y="208073"/>
                  </a:lnTo>
                  <a:lnTo>
                    <a:pt x="852319" y="208073"/>
                  </a:lnTo>
                  <a:lnTo>
                    <a:pt x="864157" y="208073"/>
                  </a:lnTo>
                  <a:lnTo>
                    <a:pt x="875995" y="208073"/>
                  </a:lnTo>
                  <a:lnTo>
                    <a:pt x="887832" y="208073"/>
                  </a:lnTo>
                  <a:lnTo>
                    <a:pt x="899670" y="208073"/>
                  </a:lnTo>
                  <a:lnTo>
                    <a:pt x="911508" y="208073"/>
                  </a:lnTo>
                  <a:lnTo>
                    <a:pt x="923346" y="208073"/>
                  </a:lnTo>
                  <a:lnTo>
                    <a:pt x="935183" y="208073"/>
                  </a:lnTo>
                  <a:lnTo>
                    <a:pt x="947021" y="208073"/>
                  </a:lnTo>
                  <a:lnTo>
                    <a:pt x="958859" y="208073"/>
                  </a:lnTo>
                  <a:lnTo>
                    <a:pt x="970697" y="208073"/>
                  </a:lnTo>
                  <a:lnTo>
                    <a:pt x="982534" y="208073"/>
                  </a:lnTo>
                  <a:lnTo>
                    <a:pt x="994372" y="208073"/>
                  </a:lnTo>
                  <a:lnTo>
                    <a:pt x="1006210" y="208073"/>
                  </a:lnTo>
                  <a:lnTo>
                    <a:pt x="1018048" y="208073"/>
                  </a:lnTo>
                  <a:lnTo>
                    <a:pt x="1029886" y="208073"/>
                  </a:lnTo>
                  <a:lnTo>
                    <a:pt x="1041723" y="208073"/>
                  </a:lnTo>
                  <a:lnTo>
                    <a:pt x="1053561" y="208073"/>
                  </a:lnTo>
                  <a:lnTo>
                    <a:pt x="1065399" y="208073"/>
                  </a:lnTo>
                  <a:lnTo>
                    <a:pt x="1077237" y="208073"/>
                  </a:lnTo>
                  <a:lnTo>
                    <a:pt x="1089074" y="208073"/>
                  </a:lnTo>
                  <a:lnTo>
                    <a:pt x="1100912" y="208073"/>
                  </a:lnTo>
                  <a:lnTo>
                    <a:pt x="1112750" y="208073"/>
                  </a:lnTo>
                  <a:lnTo>
                    <a:pt x="1124588" y="208073"/>
                  </a:lnTo>
                  <a:lnTo>
                    <a:pt x="1136426" y="208073"/>
                  </a:lnTo>
                  <a:lnTo>
                    <a:pt x="1148263" y="208073"/>
                  </a:lnTo>
                  <a:lnTo>
                    <a:pt x="1160101" y="208073"/>
                  </a:lnTo>
                  <a:lnTo>
                    <a:pt x="1171939" y="208073"/>
                  </a:lnTo>
                  <a:lnTo>
                    <a:pt x="1171939" y="208003"/>
                  </a:lnTo>
                  <a:lnTo>
                    <a:pt x="1183777" y="207991"/>
                  </a:lnTo>
                  <a:lnTo>
                    <a:pt x="1195614" y="207976"/>
                  </a:lnTo>
                  <a:lnTo>
                    <a:pt x="1207452" y="207959"/>
                  </a:lnTo>
                  <a:lnTo>
                    <a:pt x="1219290" y="207940"/>
                  </a:lnTo>
                  <a:lnTo>
                    <a:pt x="1231128" y="207916"/>
                  </a:lnTo>
                  <a:lnTo>
                    <a:pt x="1242965" y="207889"/>
                  </a:lnTo>
                  <a:lnTo>
                    <a:pt x="1254803" y="207856"/>
                  </a:lnTo>
                  <a:lnTo>
                    <a:pt x="1266641" y="207819"/>
                  </a:lnTo>
                  <a:lnTo>
                    <a:pt x="1278479" y="207774"/>
                  </a:lnTo>
                  <a:lnTo>
                    <a:pt x="1290317" y="207722"/>
                  </a:lnTo>
                  <a:lnTo>
                    <a:pt x="1302154" y="207660"/>
                  </a:lnTo>
                  <a:lnTo>
                    <a:pt x="1313992" y="207588"/>
                  </a:lnTo>
                  <a:lnTo>
                    <a:pt x="1325830" y="207503"/>
                  </a:lnTo>
                  <a:lnTo>
                    <a:pt x="1337668" y="207404"/>
                  </a:lnTo>
                  <a:lnTo>
                    <a:pt x="1349505" y="207287"/>
                  </a:lnTo>
                  <a:lnTo>
                    <a:pt x="1361343" y="207150"/>
                  </a:lnTo>
                  <a:lnTo>
                    <a:pt x="1373181" y="206989"/>
                  </a:lnTo>
                  <a:lnTo>
                    <a:pt x="1385019" y="206800"/>
                  </a:lnTo>
                  <a:lnTo>
                    <a:pt x="1396856" y="206578"/>
                  </a:lnTo>
                  <a:lnTo>
                    <a:pt x="1408694" y="206318"/>
                  </a:lnTo>
                  <a:lnTo>
                    <a:pt x="1420532" y="206014"/>
                  </a:lnTo>
                  <a:lnTo>
                    <a:pt x="1432370" y="205657"/>
                  </a:lnTo>
                  <a:lnTo>
                    <a:pt x="1444208" y="205239"/>
                  </a:lnTo>
                  <a:lnTo>
                    <a:pt x="1456045" y="204750"/>
                  </a:lnTo>
                  <a:lnTo>
                    <a:pt x="1467883" y="204178"/>
                  </a:lnTo>
                  <a:lnTo>
                    <a:pt x="1479721" y="203509"/>
                  </a:lnTo>
                  <a:lnTo>
                    <a:pt x="1491559" y="202729"/>
                  </a:lnTo>
                  <a:lnTo>
                    <a:pt x="1503396" y="201820"/>
                  </a:lnTo>
                  <a:lnTo>
                    <a:pt x="1515234" y="200762"/>
                  </a:lnTo>
                  <a:lnTo>
                    <a:pt x="1527072" y="199532"/>
                  </a:lnTo>
                  <a:lnTo>
                    <a:pt x="1538910" y="198106"/>
                  </a:lnTo>
                  <a:lnTo>
                    <a:pt x="1550748" y="196455"/>
                  </a:lnTo>
                  <a:lnTo>
                    <a:pt x="1562585" y="194550"/>
                  </a:lnTo>
                  <a:lnTo>
                    <a:pt x="1574423" y="192357"/>
                  </a:lnTo>
                  <a:lnTo>
                    <a:pt x="1586261" y="189842"/>
                  </a:lnTo>
                  <a:lnTo>
                    <a:pt x="1598099" y="186968"/>
                  </a:lnTo>
                  <a:lnTo>
                    <a:pt x="1609936" y="183700"/>
                  </a:lnTo>
                  <a:lnTo>
                    <a:pt x="1621774" y="180001"/>
                  </a:lnTo>
                  <a:lnTo>
                    <a:pt x="1633612" y="175839"/>
                  </a:lnTo>
                  <a:lnTo>
                    <a:pt x="1645450" y="171187"/>
                  </a:lnTo>
                  <a:lnTo>
                    <a:pt x="1657287" y="166024"/>
                  </a:lnTo>
                  <a:lnTo>
                    <a:pt x="1669125" y="160340"/>
                  </a:lnTo>
                  <a:lnTo>
                    <a:pt x="1680963" y="154137"/>
                  </a:lnTo>
                  <a:lnTo>
                    <a:pt x="1692801" y="147432"/>
                  </a:lnTo>
                  <a:lnTo>
                    <a:pt x="1704639" y="140261"/>
                  </a:lnTo>
                  <a:lnTo>
                    <a:pt x="1716476" y="132675"/>
                  </a:lnTo>
                  <a:lnTo>
                    <a:pt x="1728314" y="124744"/>
                  </a:lnTo>
                  <a:lnTo>
                    <a:pt x="1740152" y="116555"/>
                  </a:lnTo>
                  <a:lnTo>
                    <a:pt x="1751990" y="108204"/>
                  </a:lnTo>
                  <a:lnTo>
                    <a:pt x="1763827" y="99799"/>
                  </a:lnTo>
                  <a:lnTo>
                    <a:pt x="1775665" y="91448"/>
                  </a:lnTo>
                  <a:lnTo>
                    <a:pt x="1787503" y="83258"/>
                  </a:lnTo>
                  <a:lnTo>
                    <a:pt x="1799341" y="75327"/>
                  </a:lnTo>
                  <a:lnTo>
                    <a:pt x="1811178" y="67741"/>
                  </a:lnTo>
                  <a:lnTo>
                    <a:pt x="1823016" y="60570"/>
                  </a:lnTo>
                  <a:lnTo>
                    <a:pt x="1834854" y="53865"/>
                  </a:lnTo>
                  <a:lnTo>
                    <a:pt x="1846692" y="47662"/>
                  </a:lnTo>
                  <a:lnTo>
                    <a:pt x="1858530" y="41978"/>
                  </a:lnTo>
                  <a:lnTo>
                    <a:pt x="1870367" y="36815"/>
                  </a:lnTo>
                  <a:lnTo>
                    <a:pt x="1882205" y="32163"/>
                  </a:lnTo>
                  <a:lnTo>
                    <a:pt x="1894043" y="28002"/>
                  </a:lnTo>
                  <a:lnTo>
                    <a:pt x="1905881" y="24303"/>
                  </a:lnTo>
                  <a:lnTo>
                    <a:pt x="1917718" y="21034"/>
                  </a:lnTo>
                  <a:lnTo>
                    <a:pt x="1929556" y="18161"/>
                  </a:lnTo>
                  <a:lnTo>
                    <a:pt x="1941394" y="15646"/>
                  </a:lnTo>
                  <a:lnTo>
                    <a:pt x="1953232" y="13453"/>
                  </a:lnTo>
                  <a:lnTo>
                    <a:pt x="1965069" y="11547"/>
                  </a:lnTo>
                  <a:lnTo>
                    <a:pt x="1976907" y="9896"/>
                  </a:lnTo>
                  <a:lnTo>
                    <a:pt x="1988745" y="8470"/>
                  </a:lnTo>
                  <a:lnTo>
                    <a:pt x="2000583" y="7240"/>
                  </a:lnTo>
                  <a:lnTo>
                    <a:pt x="2012421" y="6182"/>
                  </a:lnTo>
                  <a:lnTo>
                    <a:pt x="2024258" y="5273"/>
                  </a:lnTo>
                  <a:lnTo>
                    <a:pt x="2036096" y="4493"/>
                  </a:lnTo>
                  <a:lnTo>
                    <a:pt x="2047934" y="3825"/>
                  </a:lnTo>
                  <a:lnTo>
                    <a:pt x="2059772" y="3253"/>
                  </a:lnTo>
                  <a:lnTo>
                    <a:pt x="2071609" y="2764"/>
                  </a:lnTo>
                  <a:lnTo>
                    <a:pt x="2083447" y="2346"/>
                  </a:lnTo>
                  <a:lnTo>
                    <a:pt x="2095285" y="1989"/>
                  </a:lnTo>
                  <a:lnTo>
                    <a:pt x="2107123" y="1684"/>
                  </a:lnTo>
                  <a:lnTo>
                    <a:pt x="2118961" y="1424"/>
                  </a:lnTo>
                  <a:lnTo>
                    <a:pt x="2130798" y="1202"/>
                  </a:lnTo>
                  <a:lnTo>
                    <a:pt x="2142636" y="1014"/>
                  </a:lnTo>
                  <a:lnTo>
                    <a:pt x="2154474" y="852"/>
                  </a:lnTo>
                  <a:lnTo>
                    <a:pt x="2166312" y="715"/>
                  </a:lnTo>
                  <a:lnTo>
                    <a:pt x="2178149" y="598"/>
                  </a:lnTo>
                  <a:lnTo>
                    <a:pt x="2189987" y="499"/>
                  </a:lnTo>
                  <a:lnTo>
                    <a:pt x="2201825" y="414"/>
                  </a:lnTo>
                  <a:lnTo>
                    <a:pt x="2213663" y="342"/>
                  </a:lnTo>
                  <a:lnTo>
                    <a:pt x="2225500" y="281"/>
                  </a:lnTo>
                  <a:lnTo>
                    <a:pt x="2237338" y="228"/>
                  </a:lnTo>
                  <a:lnTo>
                    <a:pt x="2249176" y="184"/>
                  </a:lnTo>
                  <a:lnTo>
                    <a:pt x="2261014" y="146"/>
                  </a:lnTo>
                  <a:lnTo>
                    <a:pt x="2272852" y="114"/>
                  </a:lnTo>
                  <a:lnTo>
                    <a:pt x="2284689" y="86"/>
                  </a:lnTo>
                  <a:lnTo>
                    <a:pt x="2296527" y="63"/>
                  </a:lnTo>
                  <a:lnTo>
                    <a:pt x="2308365" y="43"/>
                  </a:lnTo>
                  <a:lnTo>
                    <a:pt x="2320203" y="26"/>
                  </a:lnTo>
                  <a:lnTo>
                    <a:pt x="2332040" y="12"/>
                  </a:lnTo>
                  <a:lnTo>
                    <a:pt x="2343878" y="0"/>
                  </a:lnTo>
                  <a:lnTo>
                    <a:pt x="2343878" y="0"/>
                  </a:lnTo>
                  <a:lnTo>
                    <a:pt x="2355716" y="12"/>
                  </a:lnTo>
                  <a:lnTo>
                    <a:pt x="2367554" y="26"/>
                  </a:lnTo>
                  <a:lnTo>
                    <a:pt x="2379391" y="43"/>
                  </a:lnTo>
                  <a:lnTo>
                    <a:pt x="2391229" y="63"/>
                  </a:lnTo>
                  <a:lnTo>
                    <a:pt x="2403067" y="86"/>
                  </a:lnTo>
                  <a:lnTo>
                    <a:pt x="2414905" y="114"/>
                  </a:lnTo>
                  <a:lnTo>
                    <a:pt x="2426743" y="146"/>
                  </a:lnTo>
                  <a:lnTo>
                    <a:pt x="2438580" y="184"/>
                  </a:lnTo>
                  <a:lnTo>
                    <a:pt x="2450418" y="228"/>
                  </a:lnTo>
                  <a:lnTo>
                    <a:pt x="2462256" y="281"/>
                  </a:lnTo>
                  <a:lnTo>
                    <a:pt x="2474094" y="342"/>
                  </a:lnTo>
                  <a:lnTo>
                    <a:pt x="2485931" y="414"/>
                  </a:lnTo>
                  <a:lnTo>
                    <a:pt x="2497769" y="499"/>
                  </a:lnTo>
                  <a:lnTo>
                    <a:pt x="2509607" y="598"/>
                  </a:lnTo>
                  <a:lnTo>
                    <a:pt x="2521445" y="715"/>
                  </a:lnTo>
                  <a:lnTo>
                    <a:pt x="2533283" y="852"/>
                  </a:lnTo>
                  <a:lnTo>
                    <a:pt x="2545120" y="1014"/>
                  </a:lnTo>
                  <a:lnTo>
                    <a:pt x="2556958" y="1202"/>
                  </a:lnTo>
                  <a:lnTo>
                    <a:pt x="2568796" y="1424"/>
                  </a:lnTo>
                  <a:lnTo>
                    <a:pt x="2580634" y="1684"/>
                  </a:lnTo>
                  <a:lnTo>
                    <a:pt x="2592471" y="1989"/>
                  </a:lnTo>
                  <a:lnTo>
                    <a:pt x="2604309" y="2346"/>
                  </a:lnTo>
                  <a:lnTo>
                    <a:pt x="2616147" y="2764"/>
                  </a:lnTo>
                  <a:lnTo>
                    <a:pt x="2627985" y="3253"/>
                  </a:lnTo>
                  <a:lnTo>
                    <a:pt x="2639822" y="3825"/>
                  </a:lnTo>
                  <a:lnTo>
                    <a:pt x="2651660" y="4493"/>
                  </a:lnTo>
                  <a:lnTo>
                    <a:pt x="2663498" y="5273"/>
                  </a:lnTo>
                  <a:lnTo>
                    <a:pt x="2675336" y="6182"/>
                  </a:lnTo>
                  <a:lnTo>
                    <a:pt x="2687174" y="7240"/>
                  </a:lnTo>
                  <a:lnTo>
                    <a:pt x="2699011" y="8470"/>
                  </a:lnTo>
                  <a:lnTo>
                    <a:pt x="2710849" y="9896"/>
                  </a:lnTo>
                  <a:lnTo>
                    <a:pt x="2722687" y="11547"/>
                  </a:lnTo>
                  <a:lnTo>
                    <a:pt x="2734525" y="13453"/>
                  </a:lnTo>
                  <a:lnTo>
                    <a:pt x="2746362" y="15646"/>
                  </a:lnTo>
                  <a:lnTo>
                    <a:pt x="2758200" y="18161"/>
                  </a:lnTo>
                  <a:lnTo>
                    <a:pt x="2770038" y="21034"/>
                  </a:lnTo>
                  <a:lnTo>
                    <a:pt x="2781876" y="24303"/>
                  </a:lnTo>
                  <a:lnTo>
                    <a:pt x="2793713" y="28002"/>
                  </a:lnTo>
                  <a:lnTo>
                    <a:pt x="2805551" y="32163"/>
                  </a:lnTo>
                  <a:lnTo>
                    <a:pt x="2817389" y="36815"/>
                  </a:lnTo>
                  <a:lnTo>
                    <a:pt x="2829227" y="41978"/>
                  </a:lnTo>
                  <a:lnTo>
                    <a:pt x="2841065" y="47662"/>
                  </a:lnTo>
                  <a:lnTo>
                    <a:pt x="2852902" y="53865"/>
                  </a:lnTo>
                  <a:lnTo>
                    <a:pt x="2864740" y="60570"/>
                  </a:lnTo>
                  <a:lnTo>
                    <a:pt x="2876578" y="67741"/>
                  </a:lnTo>
                  <a:lnTo>
                    <a:pt x="2888416" y="75327"/>
                  </a:lnTo>
                  <a:lnTo>
                    <a:pt x="2900253" y="83258"/>
                  </a:lnTo>
                  <a:lnTo>
                    <a:pt x="2912091" y="91448"/>
                  </a:lnTo>
                  <a:lnTo>
                    <a:pt x="2923929" y="99799"/>
                  </a:lnTo>
                  <a:lnTo>
                    <a:pt x="2935767" y="108204"/>
                  </a:lnTo>
                  <a:lnTo>
                    <a:pt x="2947604" y="116555"/>
                  </a:lnTo>
                  <a:lnTo>
                    <a:pt x="2959442" y="124744"/>
                  </a:lnTo>
                  <a:lnTo>
                    <a:pt x="2971280" y="132675"/>
                  </a:lnTo>
                  <a:lnTo>
                    <a:pt x="2983118" y="140261"/>
                  </a:lnTo>
                  <a:lnTo>
                    <a:pt x="2994956" y="147432"/>
                  </a:lnTo>
                  <a:lnTo>
                    <a:pt x="3006793" y="154137"/>
                  </a:lnTo>
                  <a:lnTo>
                    <a:pt x="3018631" y="160340"/>
                  </a:lnTo>
                  <a:lnTo>
                    <a:pt x="3030469" y="166024"/>
                  </a:lnTo>
                  <a:lnTo>
                    <a:pt x="3042307" y="171187"/>
                  </a:lnTo>
                  <a:lnTo>
                    <a:pt x="3054144" y="175839"/>
                  </a:lnTo>
                  <a:lnTo>
                    <a:pt x="3065982" y="180001"/>
                  </a:lnTo>
                  <a:lnTo>
                    <a:pt x="3077820" y="183700"/>
                  </a:lnTo>
                  <a:lnTo>
                    <a:pt x="3089658" y="186968"/>
                  </a:lnTo>
                  <a:lnTo>
                    <a:pt x="3101496" y="189842"/>
                  </a:lnTo>
                  <a:lnTo>
                    <a:pt x="3113333" y="192357"/>
                  </a:lnTo>
                  <a:lnTo>
                    <a:pt x="3125171" y="194550"/>
                  </a:lnTo>
                  <a:lnTo>
                    <a:pt x="3137009" y="196455"/>
                  </a:lnTo>
                  <a:lnTo>
                    <a:pt x="3148847" y="198106"/>
                  </a:lnTo>
                  <a:lnTo>
                    <a:pt x="3160684" y="199532"/>
                  </a:lnTo>
                  <a:lnTo>
                    <a:pt x="3172522" y="200762"/>
                  </a:lnTo>
                  <a:lnTo>
                    <a:pt x="3184360" y="201820"/>
                  </a:lnTo>
                  <a:lnTo>
                    <a:pt x="3196198" y="202729"/>
                  </a:lnTo>
                  <a:lnTo>
                    <a:pt x="3208035" y="203509"/>
                  </a:lnTo>
                  <a:lnTo>
                    <a:pt x="3219873" y="204178"/>
                  </a:lnTo>
                  <a:lnTo>
                    <a:pt x="3231711" y="204750"/>
                  </a:lnTo>
                  <a:lnTo>
                    <a:pt x="3243549" y="205239"/>
                  </a:lnTo>
                  <a:lnTo>
                    <a:pt x="3255387" y="205657"/>
                  </a:lnTo>
                  <a:lnTo>
                    <a:pt x="3267224" y="206014"/>
                  </a:lnTo>
                  <a:lnTo>
                    <a:pt x="3279062" y="206318"/>
                  </a:lnTo>
                  <a:lnTo>
                    <a:pt x="3290900" y="206578"/>
                  </a:lnTo>
                  <a:lnTo>
                    <a:pt x="3302738" y="206800"/>
                  </a:lnTo>
                  <a:lnTo>
                    <a:pt x="3314575" y="206989"/>
                  </a:lnTo>
                  <a:lnTo>
                    <a:pt x="3326413" y="207150"/>
                  </a:lnTo>
                  <a:lnTo>
                    <a:pt x="3338251" y="207287"/>
                  </a:lnTo>
                  <a:lnTo>
                    <a:pt x="3350089" y="207404"/>
                  </a:lnTo>
                  <a:lnTo>
                    <a:pt x="3361926" y="207503"/>
                  </a:lnTo>
                  <a:lnTo>
                    <a:pt x="3373764" y="207588"/>
                  </a:lnTo>
                  <a:lnTo>
                    <a:pt x="3385602" y="207660"/>
                  </a:lnTo>
                  <a:lnTo>
                    <a:pt x="3397440" y="207722"/>
                  </a:lnTo>
                  <a:lnTo>
                    <a:pt x="3409278" y="207774"/>
                  </a:lnTo>
                  <a:lnTo>
                    <a:pt x="3421115" y="207819"/>
                  </a:lnTo>
                  <a:lnTo>
                    <a:pt x="3432953" y="207856"/>
                  </a:lnTo>
                  <a:lnTo>
                    <a:pt x="3444791" y="207889"/>
                  </a:lnTo>
                  <a:lnTo>
                    <a:pt x="3456629" y="207916"/>
                  </a:lnTo>
                  <a:lnTo>
                    <a:pt x="3468466" y="207940"/>
                  </a:lnTo>
                  <a:lnTo>
                    <a:pt x="3480304" y="207959"/>
                  </a:lnTo>
                  <a:lnTo>
                    <a:pt x="3492142" y="207976"/>
                  </a:lnTo>
                  <a:lnTo>
                    <a:pt x="3503980" y="207991"/>
                  </a:lnTo>
                  <a:lnTo>
                    <a:pt x="3515818" y="208003"/>
                  </a:lnTo>
                  <a:lnTo>
                    <a:pt x="3515818" y="208003"/>
                  </a:lnTo>
                  <a:lnTo>
                    <a:pt x="3527655" y="207991"/>
                  </a:lnTo>
                  <a:lnTo>
                    <a:pt x="3539493" y="207976"/>
                  </a:lnTo>
                  <a:lnTo>
                    <a:pt x="3551331" y="207959"/>
                  </a:lnTo>
                  <a:lnTo>
                    <a:pt x="3563169" y="207940"/>
                  </a:lnTo>
                  <a:lnTo>
                    <a:pt x="3575006" y="207916"/>
                  </a:lnTo>
                  <a:lnTo>
                    <a:pt x="3586844" y="207889"/>
                  </a:lnTo>
                  <a:lnTo>
                    <a:pt x="3598682" y="207856"/>
                  </a:lnTo>
                  <a:lnTo>
                    <a:pt x="3610520" y="207819"/>
                  </a:lnTo>
                  <a:lnTo>
                    <a:pt x="3622357" y="207774"/>
                  </a:lnTo>
                  <a:lnTo>
                    <a:pt x="3634195" y="207722"/>
                  </a:lnTo>
                  <a:lnTo>
                    <a:pt x="3646033" y="207660"/>
                  </a:lnTo>
                  <a:lnTo>
                    <a:pt x="3657871" y="207588"/>
                  </a:lnTo>
                  <a:lnTo>
                    <a:pt x="3669709" y="207503"/>
                  </a:lnTo>
                  <a:lnTo>
                    <a:pt x="3681546" y="207404"/>
                  </a:lnTo>
                  <a:lnTo>
                    <a:pt x="3693384" y="207287"/>
                  </a:lnTo>
                  <a:lnTo>
                    <a:pt x="3705222" y="207150"/>
                  </a:lnTo>
                  <a:lnTo>
                    <a:pt x="3717060" y="206989"/>
                  </a:lnTo>
                  <a:lnTo>
                    <a:pt x="3728897" y="206800"/>
                  </a:lnTo>
                  <a:lnTo>
                    <a:pt x="3740735" y="206578"/>
                  </a:lnTo>
                  <a:lnTo>
                    <a:pt x="3752573" y="206318"/>
                  </a:lnTo>
                  <a:lnTo>
                    <a:pt x="3764411" y="206014"/>
                  </a:lnTo>
                  <a:lnTo>
                    <a:pt x="3776248" y="205657"/>
                  </a:lnTo>
                  <a:lnTo>
                    <a:pt x="3788086" y="205239"/>
                  </a:lnTo>
                  <a:lnTo>
                    <a:pt x="3799924" y="204750"/>
                  </a:lnTo>
                  <a:lnTo>
                    <a:pt x="3811762" y="204178"/>
                  </a:lnTo>
                  <a:lnTo>
                    <a:pt x="3823600" y="203509"/>
                  </a:lnTo>
                  <a:lnTo>
                    <a:pt x="3835437" y="202729"/>
                  </a:lnTo>
                  <a:lnTo>
                    <a:pt x="3847275" y="201820"/>
                  </a:lnTo>
                  <a:lnTo>
                    <a:pt x="3859113" y="200762"/>
                  </a:lnTo>
                  <a:lnTo>
                    <a:pt x="3870951" y="199532"/>
                  </a:lnTo>
                  <a:lnTo>
                    <a:pt x="3882788" y="198106"/>
                  </a:lnTo>
                  <a:lnTo>
                    <a:pt x="3894626" y="196455"/>
                  </a:lnTo>
                  <a:lnTo>
                    <a:pt x="3906464" y="194550"/>
                  </a:lnTo>
                  <a:lnTo>
                    <a:pt x="3918302" y="192357"/>
                  </a:lnTo>
                  <a:lnTo>
                    <a:pt x="3930139" y="189842"/>
                  </a:lnTo>
                  <a:lnTo>
                    <a:pt x="3941977" y="186968"/>
                  </a:lnTo>
                  <a:lnTo>
                    <a:pt x="3953815" y="183700"/>
                  </a:lnTo>
                  <a:lnTo>
                    <a:pt x="3965653" y="180001"/>
                  </a:lnTo>
                  <a:lnTo>
                    <a:pt x="3977491" y="175839"/>
                  </a:lnTo>
                  <a:lnTo>
                    <a:pt x="3989328" y="171187"/>
                  </a:lnTo>
                  <a:lnTo>
                    <a:pt x="4001166" y="166024"/>
                  </a:lnTo>
                  <a:lnTo>
                    <a:pt x="4013004" y="160340"/>
                  </a:lnTo>
                  <a:lnTo>
                    <a:pt x="4024842" y="154137"/>
                  </a:lnTo>
                  <a:lnTo>
                    <a:pt x="4036679" y="147432"/>
                  </a:lnTo>
                  <a:lnTo>
                    <a:pt x="4048517" y="140261"/>
                  </a:lnTo>
                  <a:lnTo>
                    <a:pt x="4060355" y="132675"/>
                  </a:lnTo>
                  <a:lnTo>
                    <a:pt x="4072193" y="124744"/>
                  </a:lnTo>
                  <a:lnTo>
                    <a:pt x="4084031" y="116555"/>
                  </a:lnTo>
                  <a:lnTo>
                    <a:pt x="4095868" y="108204"/>
                  </a:lnTo>
                  <a:lnTo>
                    <a:pt x="4107706" y="99799"/>
                  </a:lnTo>
                  <a:lnTo>
                    <a:pt x="4119544" y="91448"/>
                  </a:lnTo>
                  <a:lnTo>
                    <a:pt x="4131382" y="83258"/>
                  </a:lnTo>
                  <a:lnTo>
                    <a:pt x="4143219" y="75327"/>
                  </a:lnTo>
                  <a:lnTo>
                    <a:pt x="4155057" y="67741"/>
                  </a:lnTo>
                  <a:lnTo>
                    <a:pt x="4166895" y="60570"/>
                  </a:lnTo>
                  <a:lnTo>
                    <a:pt x="4178733" y="53865"/>
                  </a:lnTo>
                  <a:lnTo>
                    <a:pt x="4190570" y="47662"/>
                  </a:lnTo>
                  <a:lnTo>
                    <a:pt x="4202408" y="41978"/>
                  </a:lnTo>
                  <a:lnTo>
                    <a:pt x="4214246" y="36815"/>
                  </a:lnTo>
                  <a:lnTo>
                    <a:pt x="4226084" y="32163"/>
                  </a:lnTo>
                  <a:lnTo>
                    <a:pt x="4237922" y="28002"/>
                  </a:lnTo>
                  <a:lnTo>
                    <a:pt x="4249759" y="24303"/>
                  </a:lnTo>
                  <a:lnTo>
                    <a:pt x="4261597" y="21034"/>
                  </a:lnTo>
                  <a:lnTo>
                    <a:pt x="4273435" y="18161"/>
                  </a:lnTo>
                  <a:lnTo>
                    <a:pt x="4285273" y="15646"/>
                  </a:lnTo>
                  <a:lnTo>
                    <a:pt x="4297110" y="13453"/>
                  </a:lnTo>
                  <a:lnTo>
                    <a:pt x="4308948" y="11547"/>
                  </a:lnTo>
                  <a:lnTo>
                    <a:pt x="4320786" y="9896"/>
                  </a:lnTo>
                  <a:lnTo>
                    <a:pt x="4332624" y="8470"/>
                  </a:lnTo>
                  <a:lnTo>
                    <a:pt x="4344461" y="7240"/>
                  </a:lnTo>
                  <a:lnTo>
                    <a:pt x="4356299" y="6182"/>
                  </a:lnTo>
                  <a:lnTo>
                    <a:pt x="4368137" y="5273"/>
                  </a:lnTo>
                  <a:lnTo>
                    <a:pt x="4379975" y="4493"/>
                  </a:lnTo>
                  <a:lnTo>
                    <a:pt x="4391813" y="3825"/>
                  </a:lnTo>
                  <a:lnTo>
                    <a:pt x="4403650" y="3253"/>
                  </a:lnTo>
                  <a:lnTo>
                    <a:pt x="4415488" y="2764"/>
                  </a:lnTo>
                  <a:lnTo>
                    <a:pt x="4427326" y="2346"/>
                  </a:lnTo>
                  <a:lnTo>
                    <a:pt x="4439164" y="1989"/>
                  </a:lnTo>
                  <a:lnTo>
                    <a:pt x="4451001" y="1684"/>
                  </a:lnTo>
                  <a:lnTo>
                    <a:pt x="4462839" y="1424"/>
                  </a:lnTo>
                  <a:lnTo>
                    <a:pt x="4474677" y="1202"/>
                  </a:lnTo>
                  <a:lnTo>
                    <a:pt x="4486515" y="1014"/>
                  </a:lnTo>
                  <a:lnTo>
                    <a:pt x="4498352" y="852"/>
                  </a:lnTo>
                  <a:lnTo>
                    <a:pt x="4510190" y="715"/>
                  </a:lnTo>
                  <a:lnTo>
                    <a:pt x="4522028" y="598"/>
                  </a:lnTo>
                  <a:lnTo>
                    <a:pt x="4533866" y="499"/>
                  </a:lnTo>
                  <a:lnTo>
                    <a:pt x="4545704" y="414"/>
                  </a:lnTo>
                  <a:lnTo>
                    <a:pt x="4557541" y="342"/>
                  </a:lnTo>
                  <a:lnTo>
                    <a:pt x="4569379" y="281"/>
                  </a:lnTo>
                  <a:lnTo>
                    <a:pt x="4581217" y="228"/>
                  </a:lnTo>
                  <a:lnTo>
                    <a:pt x="4593055" y="184"/>
                  </a:lnTo>
                  <a:lnTo>
                    <a:pt x="4604892" y="146"/>
                  </a:lnTo>
                  <a:lnTo>
                    <a:pt x="4616730" y="114"/>
                  </a:lnTo>
                  <a:lnTo>
                    <a:pt x="4628568" y="86"/>
                  </a:lnTo>
                  <a:lnTo>
                    <a:pt x="4640406" y="63"/>
                  </a:lnTo>
                  <a:lnTo>
                    <a:pt x="4652244" y="43"/>
                  </a:lnTo>
                  <a:lnTo>
                    <a:pt x="4664081" y="26"/>
                  </a:lnTo>
                  <a:lnTo>
                    <a:pt x="4675919" y="12"/>
                  </a:lnTo>
                  <a:lnTo>
                    <a:pt x="4687757" y="0"/>
                  </a:lnTo>
                </a:path>
              </a:pathLst>
            </a:custGeom>
            <a:ln w="40651" cap="flat">
              <a:solidFill>
                <a:srgbClr val="E8E8E8">
                  <a:alpha val="100000"/>
                </a:srgbClr>
              </a:solidFill>
              <a:prstDash val="solid"/>
              <a:round/>
            </a:ln>
          </p:spPr>
          <p:txBody>
            <a:bodyPr/>
            <a:lstStyle/>
            <a:p>
              <a:endParaRPr/>
            </a:p>
          </p:txBody>
        </p:sp>
        <p:sp>
          <p:nvSpPr>
            <p:cNvPr id="38" name="pl38"/>
            <p:cNvSpPr/>
            <p:nvPr/>
          </p:nvSpPr>
          <p:spPr>
            <a:xfrm>
              <a:off x="2482252" y="5270585"/>
              <a:ext cx="4687757" cy="0"/>
            </a:xfrm>
            <a:custGeom>
              <a:avLst/>
              <a:gdLst/>
              <a:ahLst/>
              <a:cxnLst/>
              <a:rect l="0" t="0" r="0" b="0"/>
              <a:pathLst>
                <a:path w="468775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a:endParaRPr/>
            </a:p>
          </p:txBody>
        </p:sp>
        <p:sp>
          <p:nvSpPr>
            <p:cNvPr id="39" name="pl39"/>
            <p:cNvSpPr/>
            <p:nvPr/>
          </p:nvSpPr>
          <p:spPr>
            <a:xfrm>
              <a:off x="2482252" y="4230010"/>
              <a:ext cx="4687757" cy="624080"/>
            </a:xfrm>
            <a:custGeom>
              <a:avLst/>
              <a:gdLst/>
              <a:ahLst/>
              <a:cxnLst/>
              <a:rect l="0" t="0" r="0" b="0"/>
              <a:pathLst>
                <a:path w="4687757" h="624080">
                  <a:moveTo>
                    <a:pt x="0" y="624080"/>
                  </a:moveTo>
                  <a:lnTo>
                    <a:pt x="11837" y="624043"/>
                  </a:lnTo>
                  <a:lnTo>
                    <a:pt x="23675" y="624000"/>
                  </a:lnTo>
                  <a:lnTo>
                    <a:pt x="35513" y="623949"/>
                  </a:lnTo>
                  <a:lnTo>
                    <a:pt x="47351" y="623889"/>
                  </a:lnTo>
                  <a:lnTo>
                    <a:pt x="59188" y="623819"/>
                  </a:lnTo>
                  <a:lnTo>
                    <a:pt x="71026" y="623737"/>
                  </a:lnTo>
                  <a:lnTo>
                    <a:pt x="82864" y="623640"/>
                  </a:lnTo>
                  <a:lnTo>
                    <a:pt x="94702" y="623527"/>
                  </a:lnTo>
                  <a:lnTo>
                    <a:pt x="106539" y="623393"/>
                  </a:lnTo>
                  <a:lnTo>
                    <a:pt x="118377" y="623236"/>
                  </a:lnTo>
                  <a:lnTo>
                    <a:pt x="130215" y="623052"/>
                  </a:lnTo>
                  <a:lnTo>
                    <a:pt x="142053" y="622836"/>
                  </a:lnTo>
                  <a:lnTo>
                    <a:pt x="153891" y="622581"/>
                  </a:lnTo>
                  <a:lnTo>
                    <a:pt x="165728" y="622283"/>
                  </a:lnTo>
                  <a:lnTo>
                    <a:pt x="177566" y="621932"/>
                  </a:lnTo>
                  <a:lnTo>
                    <a:pt x="189404" y="621521"/>
                  </a:lnTo>
                  <a:lnTo>
                    <a:pt x="201242" y="621038"/>
                  </a:lnTo>
                  <a:lnTo>
                    <a:pt x="213079" y="620471"/>
                  </a:lnTo>
                  <a:lnTo>
                    <a:pt x="224917" y="619806"/>
                  </a:lnTo>
                  <a:lnTo>
                    <a:pt x="236755" y="619026"/>
                  </a:lnTo>
                  <a:lnTo>
                    <a:pt x="248593" y="618112"/>
                  </a:lnTo>
                  <a:lnTo>
                    <a:pt x="260430" y="617041"/>
                  </a:lnTo>
                  <a:lnTo>
                    <a:pt x="272268" y="615787"/>
                  </a:lnTo>
                  <a:lnTo>
                    <a:pt x="284106" y="614319"/>
                  </a:lnTo>
                  <a:lnTo>
                    <a:pt x="295944" y="612603"/>
                  </a:lnTo>
                  <a:lnTo>
                    <a:pt x="307782" y="610599"/>
                  </a:lnTo>
                  <a:lnTo>
                    <a:pt x="319619" y="608259"/>
                  </a:lnTo>
                  <a:lnTo>
                    <a:pt x="331457" y="605531"/>
                  </a:lnTo>
                  <a:lnTo>
                    <a:pt x="343295" y="602357"/>
                  </a:lnTo>
                  <a:lnTo>
                    <a:pt x="355133" y="598668"/>
                  </a:lnTo>
                  <a:lnTo>
                    <a:pt x="366970" y="594389"/>
                  </a:lnTo>
                  <a:lnTo>
                    <a:pt x="378808" y="589437"/>
                  </a:lnTo>
                  <a:lnTo>
                    <a:pt x="390646" y="583720"/>
                  </a:lnTo>
                  <a:lnTo>
                    <a:pt x="402484" y="577141"/>
                  </a:lnTo>
                  <a:lnTo>
                    <a:pt x="414321" y="569596"/>
                  </a:lnTo>
                  <a:lnTo>
                    <a:pt x="426159" y="560975"/>
                  </a:lnTo>
                  <a:lnTo>
                    <a:pt x="437997" y="551169"/>
                  </a:lnTo>
                  <a:lnTo>
                    <a:pt x="449835" y="540073"/>
                  </a:lnTo>
                  <a:lnTo>
                    <a:pt x="461673" y="527589"/>
                  </a:lnTo>
                  <a:lnTo>
                    <a:pt x="473510" y="513633"/>
                  </a:lnTo>
                  <a:lnTo>
                    <a:pt x="485348" y="498144"/>
                  </a:lnTo>
                  <a:lnTo>
                    <a:pt x="497186" y="481091"/>
                  </a:lnTo>
                  <a:lnTo>
                    <a:pt x="509024" y="462482"/>
                  </a:lnTo>
                  <a:lnTo>
                    <a:pt x="520861" y="442368"/>
                  </a:lnTo>
                  <a:lnTo>
                    <a:pt x="532699" y="420854"/>
                  </a:lnTo>
                  <a:lnTo>
                    <a:pt x="544537" y="398096"/>
                  </a:lnTo>
                  <a:lnTo>
                    <a:pt x="556375" y="374304"/>
                  </a:lnTo>
                  <a:lnTo>
                    <a:pt x="568213" y="349734"/>
                  </a:lnTo>
                  <a:lnTo>
                    <a:pt x="580050" y="324682"/>
                  </a:lnTo>
                  <a:lnTo>
                    <a:pt x="591888" y="299467"/>
                  </a:lnTo>
                  <a:lnTo>
                    <a:pt x="603726" y="274414"/>
                  </a:lnTo>
                  <a:lnTo>
                    <a:pt x="615564" y="249845"/>
                  </a:lnTo>
                  <a:lnTo>
                    <a:pt x="627401" y="226053"/>
                  </a:lnTo>
                  <a:lnTo>
                    <a:pt x="639239" y="203295"/>
                  </a:lnTo>
                  <a:lnTo>
                    <a:pt x="651077" y="181781"/>
                  </a:lnTo>
                  <a:lnTo>
                    <a:pt x="662915" y="161667"/>
                  </a:lnTo>
                  <a:lnTo>
                    <a:pt x="674752" y="143058"/>
                  </a:lnTo>
                  <a:lnTo>
                    <a:pt x="686590" y="126005"/>
                  </a:lnTo>
                  <a:lnTo>
                    <a:pt x="698428" y="110516"/>
                  </a:lnTo>
                  <a:lnTo>
                    <a:pt x="710266" y="96560"/>
                  </a:lnTo>
                  <a:lnTo>
                    <a:pt x="722104" y="84075"/>
                  </a:lnTo>
                  <a:lnTo>
                    <a:pt x="733941" y="72979"/>
                  </a:lnTo>
                  <a:lnTo>
                    <a:pt x="745779" y="63174"/>
                  </a:lnTo>
                  <a:lnTo>
                    <a:pt x="757617" y="54553"/>
                  </a:lnTo>
                  <a:lnTo>
                    <a:pt x="769455" y="47007"/>
                  </a:lnTo>
                  <a:lnTo>
                    <a:pt x="781292" y="40429"/>
                  </a:lnTo>
                  <a:lnTo>
                    <a:pt x="793130" y="34712"/>
                  </a:lnTo>
                  <a:lnTo>
                    <a:pt x="804968" y="29760"/>
                  </a:lnTo>
                  <a:lnTo>
                    <a:pt x="816806" y="25481"/>
                  </a:lnTo>
                  <a:lnTo>
                    <a:pt x="828643" y="21792"/>
                  </a:lnTo>
                  <a:lnTo>
                    <a:pt x="840481" y="18617"/>
                  </a:lnTo>
                  <a:lnTo>
                    <a:pt x="852319" y="15890"/>
                  </a:lnTo>
                  <a:lnTo>
                    <a:pt x="864157" y="13550"/>
                  </a:lnTo>
                  <a:lnTo>
                    <a:pt x="875995" y="11545"/>
                  </a:lnTo>
                  <a:lnTo>
                    <a:pt x="887832" y="9829"/>
                  </a:lnTo>
                  <a:lnTo>
                    <a:pt x="899670" y="8362"/>
                  </a:lnTo>
                  <a:lnTo>
                    <a:pt x="911508" y="7108"/>
                  </a:lnTo>
                  <a:lnTo>
                    <a:pt x="923346" y="6037"/>
                  </a:lnTo>
                  <a:lnTo>
                    <a:pt x="935183" y="5123"/>
                  </a:lnTo>
                  <a:lnTo>
                    <a:pt x="947021" y="4343"/>
                  </a:lnTo>
                  <a:lnTo>
                    <a:pt x="958859" y="3678"/>
                  </a:lnTo>
                  <a:lnTo>
                    <a:pt x="970697" y="3111"/>
                  </a:lnTo>
                  <a:lnTo>
                    <a:pt x="982534" y="2628"/>
                  </a:lnTo>
                  <a:lnTo>
                    <a:pt x="994372" y="2217"/>
                  </a:lnTo>
                  <a:lnTo>
                    <a:pt x="1006210" y="1866"/>
                  </a:lnTo>
                  <a:lnTo>
                    <a:pt x="1018048" y="1568"/>
                  </a:lnTo>
                  <a:lnTo>
                    <a:pt x="1029886" y="1313"/>
                  </a:lnTo>
                  <a:lnTo>
                    <a:pt x="1041723" y="1097"/>
                  </a:lnTo>
                  <a:lnTo>
                    <a:pt x="1053561" y="913"/>
                  </a:lnTo>
                  <a:lnTo>
                    <a:pt x="1065399" y="756"/>
                  </a:lnTo>
                  <a:lnTo>
                    <a:pt x="1077237" y="622"/>
                  </a:lnTo>
                  <a:lnTo>
                    <a:pt x="1089074" y="509"/>
                  </a:lnTo>
                  <a:lnTo>
                    <a:pt x="1100912" y="412"/>
                  </a:lnTo>
                  <a:lnTo>
                    <a:pt x="1112750" y="330"/>
                  </a:lnTo>
                  <a:lnTo>
                    <a:pt x="1124588" y="259"/>
                  </a:lnTo>
                  <a:lnTo>
                    <a:pt x="1136426" y="200"/>
                  </a:lnTo>
                  <a:lnTo>
                    <a:pt x="1148263" y="149"/>
                  </a:lnTo>
                  <a:lnTo>
                    <a:pt x="1160101" y="106"/>
                  </a:lnTo>
                  <a:lnTo>
                    <a:pt x="1171939" y="69"/>
                  </a:lnTo>
                  <a:lnTo>
                    <a:pt x="1171939" y="0"/>
                  </a:lnTo>
                  <a:lnTo>
                    <a:pt x="1183777" y="24"/>
                  </a:lnTo>
                  <a:lnTo>
                    <a:pt x="1195614" y="53"/>
                  </a:lnTo>
                  <a:lnTo>
                    <a:pt x="1207452" y="87"/>
                  </a:lnTo>
                  <a:lnTo>
                    <a:pt x="1219290" y="126"/>
                  </a:lnTo>
                  <a:lnTo>
                    <a:pt x="1231128" y="173"/>
                  </a:lnTo>
                  <a:lnTo>
                    <a:pt x="1242965" y="228"/>
                  </a:lnTo>
                  <a:lnTo>
                    <a:pt x="1254803" y="292"/>
                  </a:lnTo>
                  <a:lnTo>
                    <a:pt x="1266641" y="368"/>
                  </a:lnTo>
                  <a:lnTo>
                    <a:pt x="1278479" y="457"/>
                  </a:lnTo>
                  <a:lnTo>
                    <a:pt x="1290317" y="562"/>
                  </a:lnTo>
                  <a:lnTo>
                    <a:pt x="1302154" y="685"/>
                  </a:lnTo>
                  <a:lnTo>
                    <a:pt x="1313992" y="829"/>
                  </a:lnTo>
                  <a:lnTo>
                    <a:pt x="1325830" y="998"/>
                  </a:lnTo>
                  <a:lnTo>
                    <a:pt x="1337668" y="1197"/>
                  </a:lnTo>
                  <a:lnTo>
                    <a:pt x="1349505" y="1431"/>
                  </a:lnTo>
                  <a:lnTo>
                    <a:pt x="1361343" y="1705"/>
                  </a:lnTo>
                  <a:lnTo>
                    <a:pt x="1373181" y="2028"/>
                  </a:lnTo>
                  <a:lnTo>
                    <a:pt x="1385019" y="2405"/>
                  </a:lnTo>
                  <a:lnTo>
                    <a:pt x="1396856" y="2849"/>
                  </a:lnTo>
                  <a:lnTo>
                    <a:pt x="1408694" y="3369"/>
                  </a:lnTo>
                  <a:lnTo>
                    <a:pt x="1420532" y="3978"/>
                  </a:lnTo>
                  <a:lnTo>
                    <a:pt x="1432370" y="4692"/>
                  </a:lnTo>
                  <a:lnTo>
                    <a:pt x="1444208" y="5528"/>
                  </a:lnTo>
                  <a:lnTo>
                    <a:pt x="1456045" y="6506"/>
                  </a:lnTo>
                  <a:lnTo>
                    <a:pt x="1467883" y="7650"/>
                  </a:lnTo>
                  <a:lnTo>
                    <a:pt x="1479721" y="8987"/>
                  </a:lnTo>
                  <a:lnTo>
                    <a:pt x="1491559" y="10547"/>
                  </a:lnTo>
                  <a:lnTo>
                    <a:pt x="1503396" y="12365"/>
                  </a:lnTo>
                  <a:lnTo>
                    <a:pt x="1515234" y="14481"/>
                  </a:lnTo>
                  <a:lnTo>
                    <a:pt x="1527072" y="16941"/>
                  </a:lnTo>
                  <a:lnTo>
                    <a:pt x="1538910" y="19793"/>
                  </a:lnTo>
                  <a:lnTo>
                    <a:pt x="1550748" y="23095"/>
                  </a:lnTo>
                  <a:lnTo>
                    <a:pt x="1562585" y="26906"/>
                  </a:lnTo>
                  <a:lnTo>
                    <a:pt x="1574423" y="31292"/>
                  </a:lnTo>
                  <a:lnTo>
                    <a:pt x="1586261" y="36322"/>
                  </a:lnTo>
                  <a:lnTo>
                    <a:pt x="1598099" y="42069"/>
                  </a:lnTo>
                  <a:lnTo>
                    <a:pt x="1609936" y="48606"/>
                  </a:lnTo>
                  <a:lnTo>
                    <a:pt x="1621774" y="56004"/>
                  </a:lnTo>
                  <a:lnTo>
                    <a:pt x="1633612" y="64327"/>
                  </a:lnTo>
                  <a:lnTo>
                    <a:pt x="1645450" y="73631"/>
                  </a:lnTo>
                  <a:lnTo>
                    <a:pt x="1657287" y="83957"/>
                  </a:lnTo>
                  <a:lnTo>
                    <a:pt x="1669125" y="95325"/>
                  </a:lnTo>
                  <a:lnTo>
                    <a:pt x="1680963" y="107731"/>
                  </a:lnTo>
                  <a:lnTo>
                    <a:pt x="1692801" y="121140"/>
                  </a:lnTo>
                  <a:lnTo>
                    <a:pt x="1704639" y="135483"/>
                  </a:lnTo>
                  <a:lnTo>
                    <a:pt x="1716476" y="150655"/>
                  </a:lnTo>
                  <a:lnTo>
                    <a:pt x="1728314" y="166517"/>
                  </a:lnTo>
                  <a:lnTo>
                    <a:pt x="1740152" y="182896"/>
                  </a:lnTo>
                  <a:lnTo>
                    <a:pt x="1751990" y="199598"/>
                  </a:lnTo>
                  <a:lnTo>
                    <a:pt x="1763827" y="216408"/>
                  </a:lnTo>
                  <a:lnTo>
                    <a:pt x="1775665" y="233110"/>
                  </a:lnTo>
                  <a:lnTo>
                    <a:pt x="1787503" y="249489"/>
                  </a:lnTo>
                  <a:lnTo>
                    <a:pt x="1799341" y="265351"/>
                  </a:lnTo>
                  <a:lnTo>
                    <a:pt x="1811178" y="280523"/>
                  </a:lnTo>
                  <a:lnTo>
                    <a:pt x="1823016" y="294865"/>
                  </a:lnTo>
                  <a:lnTo>
                    <a:pt x="1834854" y="308275"/>
                  </a:lnTo>
                  <a:lnTo>
                    <a:pt x="1846692" y="320681"/>
                  </a:lnTo>
                  <a:lnTo>
                    <a:pt x="1858530" y="332049"/>
                  </a:lnTo>
                  <a:lnTo>
                    <a:pt x="1870367" y="342375"/>
                  </a:lnTo>
                  <a:lnTo>
                    <a:pt x="1882205" y="351679"/>
                  </a:lnTo>
                  <a:lnTo>
                    <a:pt x="1894043" y="360002"/>
                  </a:lnTo>
                  <a:lnTo>
                    <a:pt x="1905881" y="367400"/>
                  </a:lnTo>
                  <a:lnTo>
                    <a:pt x="1917718" y="373937"/>
                  </a:lnTo>
                  <a:lnTo>
                    <a:pt x="1929556" y="379684"/>
                  </a:lnTo>
                  <a:lnTo>
                    <a:pt x="1941394" y="384714"/>
                  </a:lnTo>
                  <a:lnTo>
                    <a:pt x="1953232" y="389100"/>
                  </a:lnTo>
                  <a:lnTo>
                    <a:pt x="1965069" y="392911"/>
                  </a:lnTo>
                  <a:lnTo>
                    <a:pt x="1976907" y="396212"/>
                  </a:lnTo>
                  <a:lnTo>
                    <a:pt x="1988745" y="399065"/>
                  </a:lnTo>
                  <a:lnTo>
                    <a:pt x="2000583" y="401525"/>
                  </a:lnTo>
                  <a:lnTo>
                    <a:pt x="2012421" y="403641"/>
                  </a:lnTo>
                  <a:lnTo>
                    <a:pt x="2024258" y="405459"/>
                  </a:lnTo>
                  <a:lnTo>
                    <a:pt x="2036096" y="407019"/>
                  </a:lnTo>
                  <a:lnTo>
                    <a:pt x="2047934" y="408356"/>
                  </a:lnTo>
                  <a:lnTo>
                    <a:pt x="2059772" y="409500"/>
                  </a:lnTo>
                  <a:lnTo>
                    <a:pt x="2071609" y="410478"/>
                  </a:lnTo>
                  <a:lnTo>
                    <a:pt x="2083447" y="411314"/>
                  </a:lnTo>
                  <a:lnTo>
                    <a:pt x="2095285" y="412028"/>
                  </a:lnTo>
                  <a:lnTo>
                    <a:pt x="2107123" y="412637"/>
                  </a:lnTo>
                  <a:lnTo>
                    <a:pt x="2118961" y="413157"/>
                  </a:lnTo>
                  <a:lnTo>
                    <a:pt x="2130798" y="413600"/>
                  </a:lnTo>
                  <a:lnTo>
                    <a:pt x="2142636" y="413978"/>
                  </a:lnTo>
                  <a:lnTo>
                    <a:pt x="2154474" y="414300"/>
                  </a:lnTo>
                  <a:lnTo>
                    <a:pt x="2166312" y="414575"/>
                  </a:lnTo>
                  <a:lnTo>
                    <a:pt x="2178149" y="414808"/>
                  </a:lnTo>
                  <a:lnTo>
                    <a:pt x="2189987" y="415007"/>
                  </a:lnTo>
                  <a:lnTo>
                    <a:pt x="2201825" y="415177"/>
                  </a:lnTo>
                  <a:lnTo>
                    <a:pt x="2213663" y="415321"/>
                  </a:lnTo>
                  <a:lnTo>
                    <a:pt x="2225500" y="415444"/>
                  </a:lnTo>
                  <a:lnTo>
                    <a:pt x="2237338" y="415549"/>
                  </a:lnTo>
                  <a:lnTo>
                    <a:pt x="2249176" y="415638"/>
                  </a:lnTo>
                  <a:lnTo>
                    <a:pt x="2261014" y="415713"/>
                  </a:lnTo>
                  <a:lnTo>
                    <a:pt x="2272852" y="415778"/>
                  </a:lnTo>
                  <a:lnTo>
                    <a:pt x="2284689" y="415833"/>
                  </a:lnTo>
                  <a:lnTo>
                    <a:pt x="2296527" y="415880"/>
                  </a:lnTo>
                  <a:lnTo>
                    <a:pt x="2308365" y="415919"/>
                  </a:lnTo>
                  <a:lnTo>
                    <a:pt x="2320203" y="415953"/>
                  </a:lnTo>
                  <a:lnTo>
                    <a:pt x="2332040" y="415982"/>
                  </a:lnTo>
                  <a:lnTo>
                    <a:pt x="2343878" y="416006"/>
                  </a:lnTo>
                  <a:lnTo>
                    <a:pt x="2343878" y="416146"/>
                  </a:lnTo>
                  <a:lnTo>
                    <a:pt x="2355716" y="416146"/>
                  </a:lnTo>
                  <a:lnTo>
                    <a:pt x="2367554" y="416146"/>
                  </a:lnTo>
                  <a:lnTo>
                    <a:pt x="2379391" y="416146"/>
                  </a:lnTo>
                  <a:lnTo>
                    <a:pt x="2391229" y="416146"/>
                  </a:lnTo>
                  <a:lnTo>
                    <a:pt x="2403067" y="416146"/>
                  </a:lnTo>
                  <a:lnTo>
                    <a:pt x="2414905" y="416146"/>
                  </a:lnTo>
                  <a:lnTo>
                    <a:pt x="2426743" y="416146"/>
                  </a:lnTo>
                  <a:lnTo>
                    <a:pt x="2438580" y="416146"/>
                  </a:lnTo>
                  <a:lnTo>
                    <a:pt x="2450418" y="416146"/>
                  </a:lnTo>
                  <a:lnTo>
                    <a:pt x="2462256" y="416146"/>
                  </a:lnTo>
                  <a:lnTo>
                    <a:pt x="2474094" y="416146"/>
                  </a:lnTo>
                  <a:lnTo>
                    <a:pt x="2485931" y="416146"/>
                  </a:lnTo>
                  <a:lnTo>
                    <a:pt x="2497769" y="416146"/>
                  </a:lnTo>
                  <a:lnTo>
                    <a:pt x="2509607" y="416146"/>
                  </a:lnTo>
                  <a:lnTo>
                    <a:pt x="2521445" y="416146"/>
                  </a:lnTo>
                  <a:lnTo>
                    <a:pt x="2533283" y="416146"/>
                  </a:lnTo>
                  <a:lnTo>
                    <a:pt x="2545120" y="416146"/>
                  </a:lnTo>
                  <a:lnTo>
                    <a:pt x="2556958" y="416146"/>
                  </a:lnTo>
                  <a:lnTo>
                    <a:pt x="2568796" y="416146"/>
                  </a:lnTo>
                  <a:lnTo>
                    <a:pt x="2580634" y="416146"/>
                  </a:lnTo>
                  <a:lnTo>
                    <a:pt x="2592471" y="416146"/>
                  </a:lnTo>
                  <a:lnTo>
                    <a:pt x="2604309" y="416146"/>
                  </a:lnTo>
                  <a:lnTo>
                    <a:pt x="2616147" y="416146"/>
                  </a:lnTo>
                  <a:lnTo>
                    <a:pt x="2627985" y="416146"/>
                  </a:lnTo>
                  <a:lnTo>
                    <a:pt x="2639822" y="416146"/>
                  </a:lnTo>
                  <a:lnTo>
                    <a:pt x="2651660" y="416146"/>
                  </a:lnTo>
                  <a:lnTo>
                    <a:pt x="2663498" y="416146"/>
                  </a:lnTo>
                  <a:lnTo>
                    <a:pt x="2675336" y="416146"/>
                  </a:lnTo>
                  <a:lnTo>
                    <a:pt x="2687174" y="416146"/>
                  </a:lnTo>
                  <a:lnTo>
                    <a:pt x="2699011" y="416146"/>
                  </a:lnTo>
                  <a:lnTo>
                    <a:pt x="2710849" y="416146"/>
                  </a:lnTo>
                  <a:lnTo>
                    <a:pt x="2722687" y="416146"/>
                  </a:lnTo>
                  <a:lnTo>
                    <a:pt x="2734525" y="416146"/>
                  </a:lnTo>
                  <a:lnTo>
                    <a:pt x="2746362" y="416146"/>
                  </a:lnTo>
                  <a:lnTo>
                    <a:pt x="2758200" y="416146"/>
                  </a:lnTo>
                  <a:lnTo>
                    <a:pt x="2770038" y="416146"/>
                  </a:lnTo>
                  <a:lnTo>
                    <a:pt x="2781876" y="416146"/>
                  </a:lnTo>
                  <a:lnTo>
                    <a:pt x="2793713" y="416146"/>
                  </a:lnTo>
                  <a:lnTo>
                    <a:pt x="2805551" y="416146"/>
                  </a:lnTo>
                  <a:lnTo>
                    <a:pt x="2817389" y="416146"/>
                  </a:lnTo>
                  <a:lnTo>
                    <a:pt x="2829227" y="416146"/>
                  </a:lnTo>
                  <a:lnTo>
                    <a:pt x="2841065" y="416146"/>
                  </a:lnTo>
                  <a:lnTo>
                    <a:pt x="2852902" y="416146"/>
                  </a:lnTo>
                  <a:lnTo>
                    <a:pt x="2864740" y="416146"/>
                  </a:lnTo>
                  <a:lnTo>
                    <a:pt x="2876578" y="416146"/>
                  </a:lnTo>
                  <a:lnTo>
                    <a:pt x="2888416" y="416146"/>
                  </a:lnTo>
                  <a:lnTo>
                    <a:pt x="2900253" y="416146"/>
                  </a:lnTo>
                  <a:lnTo>
                    <a:pt x="2912091" y="416146"/>
                  </a:lnTo>
                  <a:lnTo>
                    <a:pt x="2923929" y="416146"/>
                  </a:lnTo>
                  <a:lnTo>
                    <a:pt x="2935767" y="416146"/>
                  </a:lnTo>
                  <a:lnTo>
                    <a:pt x="2947604" y="416146"/>
                  </a:lnTo>
                  <a:lnTo>
                    <a:pt x="2959442" y="416146"/>
                  </a:lnTo>
                  <a:lnTo>
                    <a:pt x="2971280" y="416146"/>
                  </a:lnTo>
                  <a:lnTo>
                    <a:pt x="2983118" y="416146"/>
                  </a:lnTo>
                  <a:lnTo>
                    <a:pt x="2994956" y="416146"/>
                  </a:lnTo>
                  <a:lnTo>
                    <a:pt x="3006793" y="416146"/>
                  </a:lnTo>
                  <a:lnTo>
                    <a:pt x="3018631" y="416146"/>
                  </a:lnTo>
                  <a:lnTo>
                    <a:pt x="3030469" y="416146"/>
                  </a:lnTo>
                  <a:lnTo>
                    <a:pt x="3042307" y="416146"/>
                  </a:lnTo>
                  <a:lnTo>
                    <a:pt x="3054144" y="416146"/>
                  </a:lnTo>
                  <a:lnTo>
                    <a:pt x="3065982" y="416146"/>
                  </a:lnTo>
                  <a:lnTo>
                    <a:pt x="3077820" y="416146"/>
                  </a:lnTo>
                  <a:lnTo>
                    <a:pt x="3089658" y="416146"/>
                  </a:lnTo>
                  <a:lnTo>
                    <a:pt x="3101496" y="416146"/>
                  </a:lnTo>
                  <a:lnTo>
                    <a:pt x="3113333" y="416146"/>
                  </a:lnTo>
                  <a:lnTo>
                    <a:pt x="3125171" y="416146"/>
                  </a:lnTo>
                  <a:lnTo>
                    <a:pt x="3137009" y="416146"/>
                  </a:lnTo>
                  <a:lnTo>
                    <a:pt x="3148847" y="416146"/>
                  </a:lnTo>
                  <a:lnTo>
                    <a:pt x="3160684" y="416146"/>
                  </a:lnTo>
                  <a:lnTo>
                    <a:pt x="3172522" y="416146"/>
                  </a:lnTo>
                  <a:lnTo>
                    <a:pt x="3184360" y="416146"/>
                  </a:lnTo>
                  <a:lnTo>
                    <a:pt x="3196198" y="416146"/>
                  </a:lnTo>
                  <a:lnTo>
                    <a:pt x="3208035" y="416146"/>
                  </a:lnTo>
                  <a:lnTo>
                    <a:pt x="3219873" y="416146"/>
                  </a:lnTo>
                  <a:lnTo>
                    <a:pt x="3231711" y="416146"/>
                  </a:lnTo>
                  <a:lnTo>
                    <a:pt x="3243549" y="416146"/>
                  </a:lnTo>
                  <a:lnTo>
                    <a:pt x="3255387" y="416146"/>
                  </a:lnTo>
                  <a:lnTo>
                    <a:pt x="3267224" y="416146"/>
                  </a:lnTo>
                  <a:lnTo>
                    <a:pt x="3279062" y="416146"/>
                  </a:lnTo>
                  <a:lnTo>
                    <a:pt x="3290900" y="416146"/>
                  </a:lnTo>
                  <a:lnTo>
                    <a:pt x="3302738" y="416146"/>
                  </a:lnTo>
                  <a:lnTo>
                    <a:pt x="3314575" y="416146"/>
                  </a:lnTo>
                  <a:lnTo>
                    <a:pt x="3326413" y="416146"/>
                  </a:lnTo>
                  <a:lnTo>
                    <a:pt x="3338251" y="416146"/>
                  </a:lnTo>
                  <a:lnTo>
                    <a:pt x="3350089" y="416146"/>
                  </a:lnTo>
                  <a:lnTo>
                    <a:pt x="3361926" y="416146"/>
                  </a:lnTo>
                  <a:lnTo>
                    <a:pt x="3373764" y="416146"/>
                  </a:lnTo>
                  <a:lnTo>
                    <a:pt x="3385602" y="416146"/>
                  </a:lnTo>
                  <a:lnTo>
                    <a:pt x="3397440" y="416146"/>
                  </a:lnTo>
                  <a:lnTo>
                    <a:pt x="3409278" y="416146"/>
                  </a:lnTo>
                  <a:lnTo>
                    <a:pt x="3421115" y="416146"/>
                  </a:lnTo>
                  <a:lnTo>
                    <a:pt x="3432953" y="416146"/>
                  </a:lnTo>
                  <a:lnTo>
                    <a:pt x="3444791" y="416146"/>
                  </a:lnTo>
                  <a:lnTo>
                    <a:pt x="3456629" y="416146"/>
                  </a:lnTo>
                  <a:lnTo>
                    <a:pt x="3468466" y="416146"/>
                  </a:lnTo>
                  <a:lnTo>
                    <a:pt x="3480304" y="416146"/>
                  </a:lnTo>
                  <a:lnTo>
                    <a:pt x="3492142" y="416146"/>
                  </a:lnTo>
                  <a:lnTo>
                    <a:pt x="3503980" y="416146"/>
                  </a:lnTo>
                  <a:lnTo>
                    <a:pt x="3515818" y="416146"/>
                  </a:lnTo>
                  <a:lnTo>
                    <a:pt x="3515818" y="416146"/>
                  </a:lnTo>
                  <a:lnTo>
                    <a:pt x="3527655" y="416146"/>
                  </a:lnTo>
                  <a:lnTo>
                    <a:pt x="3539493" y="416146"/>
                  </a:lnTo>
                  <a:lnTo>
                    <a:pt x="3551331" y="416146"/>
                  </a:lnTo>
                  <a:lnTo>
                    <a:pt x="3563169" y="416146"/>
                  </a:lnTo>
                  <a:lnTo>
                    <a:pt x="3575006" y="416146"/>
                  </a:lnTo>
                  <a:lnTo>
                    <a:pt x="3586844" y="416146"/>
                  </a:lnTo>
                  <a:lnTo>
                    <a:pt x="3598682" y="416146"/>
                  </a:lnTo>
                  <a:lnTo>
                    <a:pt x="3610520" y="416146"/>
                  </a:lnTo>
                  <a:lnTo>
                    <a:pt x="3622357" y="416146"/>
                  </a:lnTo>
                  <a:lnTo>
                    <a:pt x="3634195" y="416146"/>
                  </a:lnTo>
                  <a:lnTo>
                    <a:pt x="3646033" y="416146"/>
                  </a:lnTo>
                  <a:lnTo>
                    <a:pt x="3657871" y="416146"/>
                  </a:lnTo>
                  <a:lnTo>
                    <a:pt x="3669709" y="416146"/>
                  </a:lnTo>
                  <a:lnTo>
                    <a:pt x="3681546" y="416146"/>
                  </a:lnTo>
                  <a:lnTo>
                    <a:pt x="3693384" y="416146"/>
                  </a:lnTo>
                  <a:lnTo>
                    <a:pt x="3705222" y="416146"/>
                  </a:lnTo>
                  <a:lnTo>
                    <a:pt x="3717060" y="416146"/>
                  </a:lnTo>
                  <a:lnTo>
                    <a:pt x="3728897" y="416146"/>
                  </a:lnTo>
                  <a:lnTo>
                    <a:pt x="3740735" y="416146"/>
                  </a:lnTo>
                  <a:lnTo>
                    <a:pt x="3752573" y="416146"/>
                  </a:lnTo>
                  <a:lnTo>
                    <a:pt x="3764411" y="416146"/>
                  </a:lnTo>
                  <a:lnTo>
                    <a:pt x="3776248" y="416146"/>
                  </a:lnTo>
                  <a:lnTo>
                    <a:pt x="3788086" y="416146"/>
                  </a:lnTo>
                  <a:lnTo>
                    <a:pt x="3799924" y="416146"/>
                  </a:lnTo>
                  <a:lnTo>
                    <a:pt x="3811762" y="416146"/>
                  </a:lnTo>
                  <a:lnTo>
                    <a:pt x="3823600" y="416146"/>
                  </a:lnTo>
                  <a:lnTo>
                    <a:pt x="3835437" y="416146"/>
                  </a:lnTo>
                  <a:lnTo>
                    <a:pt x="3847275" y="416146"/>
                  </a:lnTo>
                  <a:lnTo>
                    <a:pt x="3859113" y="416146"/>
                  </a:lnTo>
                  <a:lnTo>
                    <a:pt x="3870951" y="416146"/>
                  </a:lnTo>
                  <a:lnTo>
                    <a:pt x="3882788" y="416146"/>
                  </a:lnTo>
                  <a:lnTo>
                    <a:pt x="3894626" y="416146"/>
                  </a:lnTo>
                  <a:lnTo>
                    <a:pt x="3906464" y="416146"/>
                  </a:lnTo>
                  <a:lnTo>
                    <a:pt x="3918302" y="416146"/>
                  </a:lnTo>
                  <a:lnTo>
                    <a:pt x="3930139" y="416146"/>
                  </a:lnTo>
                  <a:lnTo>
                    <a:pt x="3941977" y="416146"/>
                  </a:lnTo>
                  <a:lnTo>
                    <a:pt x="3953815" y="416146"/>
                  </a:lnTo>
                  <a:lnTo>
                    <a:pt x="3965653" y="416146"/>
                  </a:lnTo>
                  <a:lnTo>
                    <a:pt x="3977491" y="416146"/>
                  </a:lnTo>
                  <a:lnTo>
                    <a:pt x="3989328" y="416146"/>
                  </a:lnTo>
                  <a:lnTo>
                    <a:pt x="4001166" y="416146"/>
                  </a:lnTo>
                  <a:lnTo>
                    <a:pt x="4013004" y="416146"/>
                  </a:lnTo>
                  <a:lnTo>
                    <a:pt x="4024842" y="416146"/>
                  </a:lnTo>
                  <a:lnTo>
                    <a:pt x="4036679" y="416146"/>
                  </a:lnTo>
                  <a:lnTo>
                    <a:pt x="4048517" y="416146"/>
                  </a:lnTo>
                  <a:lnTo>
                    <a:pt x="4060355" y="416146"/>
                  </a:lnTo>
                  <a:lnTo>
                    <a:pt x="4072193" y="416146"/>
                  </a:lnTo>
                  <a:lnTo>
                    <a:pt x="4084031" y="416146"/>
                  </a:lnTo>
                  <a:lnTo>
                    <a:pt x="4095868" y="416146"/>
                  </a:lnTo>
                  <a:lnTo>
                    <a:pt x="4107706" y="416146"/>
                  </a:lnTo>
                  <a:lnTo>
                    <a:pt x="4119544" y="416146"/>
                  </a:lnTo>
                  <a:lnTo>
                    <a:pt x="4131382" y="416146"/>
                  </a:lnTo>
                  <a:lnTo>
                    <a:pt x="4143219" y="416146"/>
                  </a:lnTo>
                  <a:lnTo>
                    <a:pt x="4155057" y="416146"/>
                  </a:lnTo>
                  <a:lnTo>
                    <a:pt x="4166895" y="416146"/>
                  </a:lnTo>
                  <a:lnTo>
                    <a:pt x="4178733" y="416146"/>
                  </a:lnTo>
                  <a:lnTo>
                    <a:pt x="4190570" y="416146"/>
                  </a:lnTo>
                  <a:lnTo>
                    <a:pt x="4202408" y="416146"/>
                  </a:lnTo>
                  <a:lnTo>
                    <a:pt x="4214246" y="416146"/>
                  </a:lnTo>
                  <a:lnTo>
                    <a:pt x="4226084" y="416146"/>
                  </a:lnTo>
                  <a:lnTo>
                    <a:pt x="4237922" y="416146"/>
                  </a:lnTo>
                  <a:lnTo>
                    <a:pt x="4249759" y="416146"/>
                  </a:lnTo>
                  <a:lnTo>
                    <a:pt x="4261597" y="416146"/>
                  </a:lnTo>
                  <a:lnTo>
                    <a:pt x="4273435" y="416146"/>
                  </a:lnTo>
                  <a:lnTo>
                    <a:pt x="4285273" y="416146"/>
                  </a:lnTo>
                  <a:lnTo>
                    <a:pt x="4297110" y="416146"/>
                  </a:lnTo>
                  <a:lnTo>
                    <a:pt x="4308948" y="416146"/>
                  </a:lnTo>
                  <a:lnTo>
                    <a:pt x="4320786" y="416146"/>
                  </a:lnTo>
                  <a:lnTo>
                    <a:pt x="4332624" y="416146"/>
                  </a:lnTo>
                  <a:lnTo>
                    <a:pt x="4344461" y="416146"/>
                  </a:lnTo>
                  <a:lnTo>
                    <a:pt x="4356299" y="416146"/>
                  </a:lnTo>
                  <a:lnTo>
                    <a:pt x="4368137" y="416146"/>
                  </a:lnTo>
                  <a:lnTo>
                    <a:pt x="4379975" y="416146"/>
                  </a:lnTo>
                  <a:lnTo>
                    <a:pt x="4391813" y="416146"/>
                  </a:lnTo>
                  <a:lnTo>
                    <a:pt x="4403650" y="416146"/>
                  </a:lnTo>
                  <a:lnTo>
                    <a:pt x="4415488" y="416146"/>
                  </a:lnTo>
                  <a:lnTo>
                    <a:pt x="4427326" y="416146"/>
                  </a:lnTo>
                  <a:lnTo>
                    <a:pt x="4439164" y="416146"/>
                  </a:lnTo>
                  <a:lnTo>
                    <a:pt x="4451001" y="416146"/>
                  </a:lnTo>
                  <a:lnTo>
                    <a:pt x="4462839" y="416146"/>
                  </a:lnTo>
                  <a:lnTo>
                    <a:pt x="4474677" y="416146"/>
                  </a:lnTo>
                  <a:lnTo>
                    <a:pt x="4486515" y="416146"/>
                  </a:lnTo>
                  <a:lnTo>
                    <a:pt x="4498352" y="416146"/>
                  </a:lnTo>
                  <a:lnTo>
                    <a:pt x="4510190" y="416146"/>
                  </a:lnTo>
                  <a:lnTo>
                    <a:pt x="4522028" y="416146"/>
                  </a:lnTo>
                  <a:lnTo>
                    <a:pt x="4533866" y="416146"/>
                  </a:lnTo>
                  <a:lnTo>
                    <a:pt x="4545704" y="416146"/>
                  </a:lnTo>
                  <a:lnTo>
                    <a:pt x="4557541" y="416146"/>
                  </a:lnTo>
                  <a:lnTo>
                    <a:pt x="4569379" y="416146"/>
                  </a:lnTo>
                  <a:lnTo>
                    <a:pt x="4581217" y="416146"/>
                  </a:lnTo>
                  <a:lnTo>
                    <a:pt x="4593055" y="416146"/>
                  </a:lnTo>
                  <a:lnTo>
                    <a:pt x="4604892" y="416146"/>
                  </a:lnTo>
                  <a:lnTo>
                    <a:pt x="4616730" y="416146"/>
                  </a:lnTo>
                  <a:lnTo>
                    <a:pt x="4628568" y="416146"/>
                  </a:lnTo>
                  <a:lnTo>
                    <a:pt x="4640406" y="416146"/>
                  </a:lnTo>
                  <a:lnTo>
                    <a:pt x="4652244" y="416146"/>
                  </a:lnTo>
                  <a:lnTo>
                    <a:pt x="4664081" y="416146"/>
                  </a:lnTo>
                  <a:lnTo>
                    <a:pt x="4675919" y="416146"/>
                  </a:lnTo>
                  <a:lnTo>
                    <a:pt x="4687757" y="416146"/>
                  </a:lnTo>
                </a:path>
              </a:pathLst>
            </a:custGeom>
            <a:ln w="40651" cap="flat">
              <a:solidFill>
                <a:srgbClr val="E8E8E8">
                  <a:alpha val="100000"/>
                </a:srgbClr>
              </a:solidFill>
              <a:prstDash val="solid"/>
              <a:round/>
            </a:ln>
          </p:spPr>
          <p:txBody>
            <a:bodyPr/>
            <a:lstStyle/>
            <a:p>
              <a:endParaRPr/>
            </a:p>
          </p:txBody>
        </p:sp>
        <p:sp>
          <p:nvSpPr>
            <p:cNvPr id="40" name="pl40"/>
            <p:cNvSpPr/>
            <p:nvPr/>
          </p:nvSpPr>
          <p:spPr>
            <a:xfrm>
              <a:off x="2482252" y="3605790"/>
              <a:ext cx="4687757" cy="1040156"/>
            </a:xfrm>
            <a:custGeom>
              <a:avLst/>
              <a:gdLst/>
              <a:ahLst/>
              <a:cxnLst/>
              <a:rect l="0" t="0" r="0" b="0"/>
              <a:pathLst>
                <a:path w="4687757" h="1040156">
                  <a:moveTo>
                    <a:pt x="0" y="0"/>
                  </a:moveTo>
                  <a:lnTo>
                    <a:pt x="11837" y="61"/>
                  </a:lnTo>
                  <a:lnTo>
                    <a:pt x="23675" y="133"/>
                  </a:lnTo>
                  <a:lnTo>
                    <a:pt x="35513" y="217"/>
                  </a:lnTo>
                  <a:lnTo>
                    <a:pt x="47351" y="316"/>
                  </a:lnTo>
                  <a:lnTo>
                    <a:pt x="59188" y="433"/>
                  </a:lnTo>
                  <a:lnTo>
                    <a:pt x="71026" y="570"/>
                  </a:lnTo>
                  <a:lnTo>
                    <a:pt x="82864" y="732"/>
                  </a:lnTo>
                  <a:lnTo>
                    <a:pt x="94702" y="921"/>
                  </a:lnTo>
                  <a:lnTo>
                    <a:pt x="106539" y="1143"/>
                  </a:lnTo>
                  <a:lnTo>
                    <a:pt x="118377" y="1405"/>
                  </a:lnTo>
                  <a:lnTo>
                    <a:pt x="130215" y="1712"/>
                  </a:lnTo>
                  <a:lnTo>
                    <a:pt x="142053" y="2073"/>
                  </a:lnTo>
                  <a:lnTo>
                    <a:pt x="153891" y="2497"/>
                  </a:lnTo>
                  <a:lnTo>
                    <a:pt x="165728" y="2994"/>
                  </a:lnTo>
                  <a:lnTo>
                    <a:pt x="177566" y="3578"/>
                  </a:lnTo>
                  <a:lnTo>
                    <a:pt x="189404" y="4264"/>
                  </a:lnTo>
                  <a:lnTo>
                    <a:pt x="201242" y="5070"/>
                  </a:lnTo>
                  <a:lnTo>
                    <a:pt x="213079" y="6014"/>
                  </a:lnTo>
                  <a:lnTo>
                    <a:pt x="224917" y="7123"/>
                  </a:lnTo>
                  <a:lnTo>
                    <a:pt x="236755" y="8422"/>
                  </a:lnTo>
                  <a:lnTo>
                    <a:pt x="248593" y="9946"/>
                  </a:lnTo>
                  <a:lnTo>
                    <a:pt x="260430" y="11730"/>
                  </a:lnTo>
                  <a:lnTo>
                    <a:pt x="272268" y="13820"/>
                  </a:lnTo>
                  <a:lnTo>
                    <a:pt x="284106" y="16266"/>
                  </a:lnTo>
                  <a:lnTo>
                    <a:pt x="295944" y="19126"/>
                  </a:lnTo>
                  <a:lnTo>
                    <a:pt x="307782" y="22468"/>
                  </a:lnTo>
                  <a:lnTo>
                    <a:pt x="319619" y="26367"/>
                  </a:lnTo>
                  <a:lnTo>
                    <a:pt x="331457" y="30913"/>
                  </a:lnTo>
                  <a:lnTo>
                    <a:pt x="343295" y="36204"/>
                  </a:lnTo>
                  <a:lnTo>
                    <a:pt x="355133" y="42353"/>
                  </a:lnTo>
                  <a:lnTo>
                    <a:pt x="366970" y="49484"/>
                  </a:lnTo>
                  <a:lnTo>
                    <a:pt x="378808" y="57738"/>
                  </a:lnTo>
                  <a:lnTo>
                    <a:pt x="390646" y="67265"/>
                  </a:lnTo>
                  <a:lnTo>
                    <a:pt x="402484" y="78230"/>
                  </a:lnTo>
                  <a:lnTo>
                    <a:pt x="414321" y="90806"/>
                  </a:lnTo>
                  <a:lnTo>
                    <a:pt x="426159" y="105174"/>
                  </a:lnTo>
                  <a:lnTo>
                    <a:pt x="437997" y="121516"/>
                  </a:lnTo>
                  <a:lnTo>
                    <a:pt x="449835" y="140010"/>
                  </a:lnTo>
                  <a:lnTo>
                    <a:pt x="461673" y="160817"/>
                  </a:lnTo>
                  <a:lnTo>
                    <a:pt x="473510" y="184077"/>
                  </a:lnTo>
                  <a:lnTo>
                    <a:pt x="485348" y="209892"/>
                  </a:lnTo>
                  <a:lnTo>
                    <a:pt x="497186" y="238313"/>
                  </a:lnTo>
                  <a:lnTo>
                    <a:pt x="509024" y="269329"/>
                  </a:lnTo>
                  <a:lnTo>
                    <a:pt x="520861" y="302852"/>
                  </a:lnTo>
                  <a:lnTo>
                    <a:pt x="532699" y="338709"/>
                  </a:lnTo>
                  <a:lnTo>
                    <a:pt x="544537" y="376639"/>
                  </a:lnTo>
                  <a:lnTo>
                    <a:pt x="556375" y="416292"/>
                  </a:lnTo>
                  <a:lnTo>
                    <a:pt x="568213" y="457241"/>
                  </a:lnTo>
                  <a:lnTo>
                    <a:pt x="580050" y="498995"/>
                  </a:lnTo>
                  <a:lnTo>
                    <a:pt x="591888" y="541021"/>
                  </a:lnTo>
                  <a:lnTo>
                    <a:pt x="603726" y="582775"/>
                  </a:lnTo>
                  <a:lnTo>
                    <a:pt x="615564" y="623724"/>
                  </a:lnTo>
                  <a:lnTo>
                    <a:pt x="627401" y="663377"/>
                  </a:lnTo>
                  <a:lnTo>
                    <a:pt x="639239" y="701307"/>
                  </a:lnTo>
                  <a:lnTo>
                    <a:pt x="651077" y="737164"/>
                  </a:lnTo>
                  <a:lnTo>
                    <a:pt x="662915" y="770687"/>
                  </a:lnTo>
                  <a:lnTo>
                    <a:pt x="674752" y="801703"/>
                  </a:lnTo>
                  <a:lnTo>
                    <a:pt x="686590" y="830124"/>
                  </a:lnTo>
                  <a:lnTo>
                    <a:pt x="698428" y="855939"/>
                  </a:lnTo>
                  <a:lnTo>
                    <a:pt x="710266" y="879199"/>
                  </a:lnTo>
                  <a:lnTo>
                    <a:pt x="722104" y="900006"/>
                  </a:lnTo>
                  <a:lnTo>
                    <a:pt x="733941" y="918500"/>
                  </a:lnTo>
                  <a:lnTo>
                    <a:pt x="745779" y="934842"/>
                  </a:lnTo>
                  <a:lnTo>
                    <a:pt x="757617" y="949210"/>
                  </a:lnTo>
                  <a:lnTo>
                    <a:pt x="769455" y="961786"/>
                  </a:lnTo>
                  <a:lnTo>
                    <a:pt x="781292" y="972751"/>
                  </a:lnTo>
                  <a:lnTo>
                    <a:pt x="793130" y="982278"/>
                  </a:lnTo>
                  <a:lnTo>
                    <a:pt x="804968" y="990532"/>
                  </a:lnTo>
                  <a:lnTo>
                    <a:pt x="816806" y="997663"/>
                  </a:lnTo>
                  <a:lnTo>
                    <a:pt x="828643" y="1003812"/>
                  </a:lnTo>
                  <a:lnTo>
                    <a:pt x="840481" y="1009103"/>
                  </a:lnTo>
                  <a:lnTo>
                    <a:pt x="852319" y="1013649"/>
                  </a:lnTo>
                  <a:lnTo>
                    <a:pt x="864157" y="1017548"/>
                  </a:lnTo>
                  <a:lnTo>
                    <a:pt x="875995" y="1020890"/>
                  </a:lnTo>
                  <a:lnTo>
                    <a:pt x="887832" y="1023750"/>
                  </a:lnTo>
                  <a:lnTo>
                    <a:pt x="899670" y="1026196"/>
                  </a:lnTo>
                  <a:lnTo>
                    <a:pt x="911508" y="1028286"/>
                  </a:lnTo>
                  <a:lnTo>
                    <a:pt x="923346" y="1030071"/>
                  </a:lnTo>
                  <a:lnTo>
                    <a:pt x="935183" y="1031594"/>
                  </a:lnTo>
                  <a:lnTo>
                    <a:pt x="947021" y="1032894"/>
                  </a:lnTo>
                  <a:lnTo>
                    <a:pt x="958859" y="1034002"/>
                  </a:lnTo>
                  <a:lnTo>
                    <a:pt x="970697" y="1034947"/>
                  </a:lnTo>
                  <a:lnTo>
                    <a:pt x="982534" y="1035752"/>
                  </a:lnTo>
                  <a:lnTo>
                    <a:pt x="994372" y="1036438"/>
                  </a:lnTo>
                  <a:lnTo>
                    <a:pt x="1006210" y="1037022"/>
                  </a:lnTo>
                  <a:lnTo>
                    <a:pt x="1018048" y="1037519"/>
                  </a:lnTo>
                  <a:lnTo>
                    <a:pt x="1029886" y="1037943"/>
                  </a:lnTo>
                  <a:lnTo>
                    <a:pt x="1041723" y="1038304"/>
                  </a:lnTo>
                  <a:lnTo>
                    <a:pt x="1053561" y="1038611"/>
                  </a:lnTo>
                  <a:lnTo>
                    <a:pt x="1065399" y="1038873"/>
                  </a:lnTo>
                  <a:lnTo>
                    <a:pt x="1077237" y="1039095"/>
                  </a:lnTo>
                  <a:lnTo>
                    <a:pt x="1089074" y="1039284"/>
                  </a:lnTo>
                  <a:lnTo>
                    <a:pt x="1100912" y="1039446"/>
                  </a:lnTo>
                  <a:lnTo>
                    <a:pt x="1112750" y="1039583"/>
                  </a:lnTo>
                  <a:lnTo>
                    <a:pt x="1124588" y="1039700"/>
                  </a:lnTo>
                  <a:lnTo>
                    <a:pt x="1136426" y="1039799"/>
                  </a:lnTo>
                  <a:lnTo>
                    <a:pt x="1148263" y="1039883"/>
                  </a:lnTo>
                  <a:lnTo>
                    <a:pt x="1160101" y="1039955"/>
                  </a:lnTo>
                  <a:lnTo>
                    <a:pt x="1171939" y="1040017"/>
                  </a:lnTo>
                  <a:lnTo>
                    <a:pt x="1171939" y="1040156"/>
                  </a:lnTo>
                  <a:lnTo>
                    <a:pt x="1183777" y="1040119"/>
                  </a:lnTo>
                  <a:lnTo>
                    <a:pt x="1195614" y="1040076"/>
                  </a:lnTo>
                  <a:lnTo>
                    <a:pt x="1207452" y="1040026"/>
                  </a:lnTo>
                  <a:lnTo>
                    <a:pt x="1219290" y="1039966"/>
                  </a:lnTo>
                  <a:lnTo>
                    <a:pt x="1231128" y="1039896"/>
                  </a:lnTo>
                  <a:lnTo>
                    <a:pt x="1242965" y="1039814"/>
                  </a:lnTo>
                  <a:lnTo>
                    <a:pt x="1254803" y="1039717"/>
                  </a:lnTo>
                  <a:lnTo>
                    <a:pt x="1266641" y="1039603"/>
                  </a:lnTo>
                  <a:lnTo>
                    <a:pt x="1278479" y="1039470"/>
                  </a:lnTo>
                  <a:lnTo>
                    <a:pt x="1290317" y="1039313"/>
                  </a:lnTo>
                  <a:lnTo>
                    <a:pt x="1302154" y="1039129"/>
                  </a:lnTo>
                  <a:lnTo>
                    <a:pt x="1313992" y="1038912"/>
                  </a:lnTo>
                  <a:lnTo>
                    <a:pt x="1325830" y="1038658"/>
                  </a:lnTo>
                  <a:lnTo>
                    <a:pt x="1337668" y="1038359"/>
                  </a:lnTo>
                  <a:lnTo>
                    <a:pt x="1349505" y="1038009"/>
                  </a:lnTo>
                  <a:lnTo>
                    <a:pt x="1361343" y="1037597"/>
                  </a:lnTo>
                  <a:lnTo>
                    <a:pt x="1373181" y="1037114"/>
                  </a:lnTo>
                  <a:lnTo>
                    <a:pt x="1385019" y="1036547"/>
                  </a:lnTo>
                  <a:lnTo>
                    <a:pt x="1396856" y="1035882"/>
                  </a:lnTo>
                  <a:lnTo>
                    <a:pt x="1408694" y="1035103"/>
                  </a:lnTo>
                  <a:lnTo>
                    <a:pt x="1420532" y="1034189"/>
                  </a:lnTo>
                  <a:lnTo>
                    <a:pt x="1432370" y="1033118"/>
                  </a:lnTo>
                  <a:lnTo>
                    <a:pt x="1444208" y="1031864"/>
                  </a:lnTo>
                  <a:lnTo>
                    <a:pt x="1456045" y="1030396"/>
                  </a:lnTo>
                  <a:lnTo>
                    <a:pt x="1467883" y="1028680"/>
                  </a:lnTo>
                  <a:lnTo>
                    <a:pt x="1479721" y="1026675"/>
                  </a:lnTo>
                  <a:lnTo>
                    <a:pt x="1491559" y="1024335"/>
                  </a:lnTo>
                  <a:lnTo>
                    <a:pt x="1503396" y="1021608"/>
                  </a:lnTo>
                  <a:lnTo>
                    <a:pt x="1515234" y="1018433"/>
                  </a:lnTo>
                  <a:lnTo>
                    <a:pt x="1527072" y="1014744"/>
                  </a:lnTo>
                  <a:lnTo>
                    <a:pt x="1538910" y="1010465"/>
                  </a:lnTo>
                  <a:lnTo>
                    <a:pt x="1550748" y="1005513"/>
                  </a:lnTo>
                  <a:lnTo>
                    <a:pt x="1562585" y="999797"/>
                  </a:lnTo>
                  <a:lnTo>
                    <a:pt x="1574423" y="993218"/>
                  </a:lnTo>
                  <a:lnTo>
                    <a:pt x="1586261" y="985672"/>
                  </a:lnTo>
                  <a:lnTo>
                    <a:pt x="1598099" y="977051"/>
                  </a:lnTo>
                  <a:lnTo>
                    <a:pt x="1609936" y="967246"/>
                  </a:lnTo>
                  <a:lnTo>
                    <a:pt x="1621774" y="956150"/>
                  </a:lnTo>
                  <a:lnTo>
                    <a:pt x="1633612" y="943666"/>
                  </a:lnTo>
                  <a:lnTo>
                    <a:pt x="1645450" y="929709"/>
                  </a:lnTo>
                  <a:lnTo>
                    <a:pt x="1657287" y="914220"/>
                  </a:lnTo>
                  <a:lnTo>
                    <a:pt x="1669125" y="897168"/>
                  </a:lnTo>
                  <a:lnTo>
                    <a:pt x="1680963" y="878558"/>
                  </a:lnTo>
                  <a:lnTo>
                    <a:pt x="1692801" y="858445"/>
                  </a:lnTo>
                  <a:lnTo>
                    <a:pt x="1704639" y="836931"/>
                  </a:lnTo>
                  <a:lnTo>
                    <a:pt x="1716476" y="814173"/>
                  </a:lnTo>
                  <a:lnTo>
                    <a:pt x="1728314" y="790380"/>
                  </a:lnTo>
                  <a:lnTo>
                    <a:pt x="1740152" y="765811"/>
                  </a:lnTo>
                  <a:lnTo>
                    <a:pt x="1751990" y="740759"/>
                  </a:lnTo>
                  <a:lnTo>
                    <a:pt x="1763827" y="715543"/>
                  </a:lnTo>
                  <a:lnTo>
                    <a:pt x="1775665" y="690491"/>
                  </a:lnTo>
                  <a:lnTo>
                    <a:pt x="1787503" y="665922"/>
                  </a:lnTo>
                  <a:lnTo>
                    <a:pt x="1799341" y="642129"/>
                  </a:lnTo>
                  <a:lnTo>
                    <a:pt x="1811178" y="619371"/>
                  </a:lnTo>
                  <a:lnTo>
                    <a:pt x="1823016" y="597857"/>
                  </a:lnTo>
                  <a:lnTo>
                    <a:pt x="1834854" y="577744"/>
                  </a:lnTo>
                  <a:lnTo>
                    <a:pt x="1846692" y="559134"/>
                  </a:lnTo>
                  <a:lnTo>
                    <a:pt x="1858530" y="542082"/>
                  </a:lnTo>
                  <a:lnTo>
                    <a:pt x="1870367" y="526593"/>
                  </a:lnTo>
                  <a:lnTo>
                    <a:pt x="1882205" y="512637"/>
                  </a:lnTo>
                  <a:lnTo>
                    <a:pt x="1894043" y="500152"/>
                  </a:lnTo>
                  <a:lnTo>
                    <a:pt x="1905881" y="489056"/>
                  </a:lnTo>
                  <a:lnTo>
                    <a:pt x="1917718" y="479251"/>
                  </a:lnTo>
                  <a:lnTo>
                    <a:pt x="1929556" y="470630"/>
                  </a:lnTo>
                  <a:lnTo>
                    <a:pt x="1941394" y="463084"/>
                  </a:lnTo>
                  <a:lnTo>
                    <a:pt x="1953232" y="456505"/>
                  </a:lnTo>
                  <a:lnTo>
                    <a:pt x="1965069" y="450789"/>
                  </a:lnTo>
                  <a:lnTo>
                    <a:pt x="1976907" y="445837"/>
                  </a:lnTo>
                  <a:lnTo>
                    <a:pt x="1988745" y="441558"/>
                  </a:lnTo>
                  <a:lnTo>
                    <a:pt x="2000583" y="437869"/>
                  </a:lnTo>
                  <a:lnTo>
                    <a:pt x="2012421" y="434694"/>
                  </a:lnTo>
                  <a:lnTo>
                    <a:pt x="2024258" y="431967"/>
                  </a:lnTo>
                  <a:lnTo>
                    <a:pt x="2036096" y="429627"/>
                  </a:lnTo>
                  <a:lnTo>
                    <a:pt x="2047934" y="427622"/>
                  </a:lnTo>
                  <a:lnTo>
                    <a:pt x="2059772" y="425906"/>
                  </a:lnTo>
                  <a:lnTo>
                    <a:pt x="2071609" y="424439"/>
                  </a:lnTo>
                  <a:lnTo>
                    <a:pt x="2083447" y="423184"/>
                  </a:lnTo>
                  <a:lnTo>
                    <a:pt x="2095285" y="422114"/>
                  </a:lnTo>
                  <a:lnTo>
                    <a:pt x="2107123" y="421199"/>
                  </a:lnTo>
                  <a:lnTo>
                    <a:pt x="2118961" y="420420"/>
                  </a:lnTo>
                  <a:lnTo>
                    <a:pt x="2130798" y="419755"/>
                  </a:lnTo>
                  <a:lnTo>
                    <a:pt x="2142636" y="419188"/>
                  </a:lnTo>
                  <a:lnTo>
                    <a:pt x="2154474" y="418705"/>
                  </a:lnTo>
                  <a:lnTo>
                    <a:pt x="2166312" y="418293"/>
                  </a:lnTo>
                  <a:lnTo>
                    <a:pt x="2178149" y="417943"/>
                  </a:lnTo>
                  <a:lnTo>
                    <a:pt x="2189987" y="417644"/>
                  </a:lnTo>
                  <a:lnTo>
                    <a:pt x="2201825" y="417390"/>
                  </a:lnTo>
                  <a:lnTo>
                    <a:pt x="2213663" y="417173"/>
                  </a:lnTo>
                  <a:lnTo>
                    <a:pt x="2225500" y="416989"/>
                  </a:lnTo>
                  <a:lnTo>
                    <a:pt x="2237338" y="416832"/>
                  </a:lnTo>
                  <a:lnTo>
                    <a:pt x="2249176" y="416699"/>
                  </a:lnTo>
                  <a:lnTo>
                    <a:pt x="2261014" y="416585"/>
                  </a:lnTo>
                  <a:lnTo>
                    <a:pt x="2272852" y="416488"/>
                  </a:lnTo>
                  <a:lnTo>
                    <a:pt x="2284689" y="416406"/>
                  </a:lnTo>
                  <a:lnTo>
                    <a:pt x="2296527" y="416336"/>
                  </a:lnTo>
                  <a:lnTo>
                    <a:pt x="2308365" y="416277"/>
                  </a:lnTo>
                  <a:lnTo>
                    <a:pt x="2320203" y="416226"/>
                  </a:lnTo>
                  <a:lnTo>
                    <a:pt x="2332040" y="416183"/>
                  </a:lnTo>
                  <a:lnTo>
                    <a:pt x="2343878" y="416146"/>
                  </a:lnTo>
                  <a:lnTo>
                    <a:pt x="2343878" y="415937"/>
                  </a:lnTo>
                  <a:lnTo>
                    <a:pt x="2355716" y="415937"/>
                  </a:lnTo>
                  <a:lnTo>
                    <a:pt x="2367554" y="415937"/>
                  </a:lnTo>
                  <a:lnTo>
                    <a:pt x="2379391" y="415937"/>
                  </a:lnTo>
                  <a:lnTo>
                    <a:pt x="2391229" y="415937"/>
                  </a:lnTo>
                  <a:lnTo>
                    <a:pt x="2403067" y="415937"/>
                  </a:lnTo>
                  <a:lnTo>
                    <a:pt x="2414905" y="415937"/>
                  </a:lnTo>
                  <a:lnTo>
                    <a:pt x="2426743" y="415937"/>
                  </a:lnTo>
                  <a:lnTo>
                    <a:pt x="2438580" y="415937"/>
                  </a:lnTo>
                  <a:lnTo>
                    <a:pt x="2450418" y="415937"/>
                  </a:lnTo>
                  <a:lnTo>
                    <a:pt x="2462256" y="415937"/>
                  </a:lnTo>
                  <a:lnTo>
                    <a:pt x="2474094" y="415937"/>
                  </a:lnTo>
                  <a:lnTo>
                    <a:pt x="2485931" y="415937"/>
                  </a:lnTo>
                  <a:lnTo>
                    <a:pt x="2497769" y="415937"/>
                  </a:lnTo>
                  <a:lnTo>
                    <a:pt x="2509607" y="415937"/>
                  </a:lnTo>
                  <a:lnTo>
                    <a:pt x="2521445" y="415937"/>
                  </a:lnTo>
                  <a:lnTo>
                    <a:pt x="2533283" y="415937"/>
                  </a:lnTo>
                  <a:lnTo>
                    <a:pt x="2545120" y="415937"/>
                  </a:lnTo>
                  <a:lnTo>
                    <a:pt x="2556958" y="415937"/>
                  </a:lnTo>
                  <a:lnTo>
                    <a:pt x="2568796" y="415937"/>
                  </a:lnTo>
                  <a:lnTo>
                    <a:pt x="2580634" y="415937"/>
                  </a:lnTo>
                  <a:lnTo>
                    <a:pt x="2592471" y="415937"/>
                  </a:lnTo>
                  <a:lnTo>
                    <a:pt x="2604309" y="415937"/>
                  </a:lnTo>
                  <a:lnTo>
                    <a:pt x="2616147" y="415937"/>
                  </a:lnTo>
                  <a:lnTo>
                    <a:pt x="2627985" y="415937"/>
                  </a:lnTo>
                  <a:lnTo>
                    <a:pt x="2639822" y="415937"/>
                  </a:lnTo>
                  <a:lnTo>
                    <a:pt x="2651660" y="415937"/>
                  </a:lnTo>
                  <a:lnTo>
                    <a:pt x="2663498" y="415937"/>
                  </a:lnTo>
                  <a:lnTo>
                    <a:pt x="2675336" y="415937"/>
                  </a:lnTo>
                  <a:lnTo>
                    <a:pt x="2687174" y="415937"/>
                  </a:lnTo>
                  <a:lnTo>
                    <a:pt x="2699011" y="415937"/>
                  </a:lnTo>
                  <a:lnTo>
                    <a:pt x="2710849" y="415937"/>
                  </a:lnTo>
                  <a:lnTo>
                    <a:pt x="2722687" y="415937"/>
                  </a:lnTo>
                  <a:lnTo>
                    <a:pt x="2734525" y="415937"/>
                  </a:lnTo>
                  <a:lnTo>
                    <a:pt x="2746362" y="415937"/>
                  </a:lnTo>
                  <a:lnTo>
                    <a:pt x="2758200" y="415937"/>
                  </a:lnTo>
                  <a:lnTo>
                    <a:pt x="2770038" y="415937"/>
                  </a:lnTo>
                  <a:lnTo>
                    <a:pt x="2781876" y="415937"/>
                  </a:lnTo>
                  <a:lnTo>
                    <a:pt x="2793713" y="415937"/>
                  </a:lnTo>
                  <a:lnTo>
                    <a:pt x="2805551" y="415937"/>
                  </a:lnTo>
                  <a:lnTo>
                    <a:pt x="2817389" y="415937"/>
                  </a:lnTo>
                  <a:lnTo>
                    <a:pt x="2829227" y="415937"/>
                  </a:lnTo>
                  <a:lnTo>
                    <a:pt x="2841065" y="415937"/>
                  </a:lnTo>
                  <a:lnTo>
                    <a:pt x="2852902" y="415937"/>
                  </a:lnTo>
                  <a:lnTo>
                    <a:pt x="2864740" y="415937"/>
                  </a:lnTo>
                  <a:lnTo>
                    <a:pt x="2876578" y="415937"/>
                  </a:lnTo>
                  <a:lnTo>
                    <a:pt x="2888416" y="415937"/>
                  </a:lnTo>
                  <a:lnTo>
                    <a:pt x="2900253" y="415937"/>
                  </a:lnTo>
                  <a:lnTo>
                    <a:pt x="2912091" y="415937"/>
                  </a:lnTo>
                  <a:lnTo>
                    <a:pt x="2923929" y="415937"/>
                  </a:lnTo>
                  <a:lnTo>
                    <a:pt x="2935767" y="415937"/>
                  </a:lnTo>
                  <a:lnTo>
                    <a:pt x="2947604" y="415937"/>
                  </a:lnTo>
                  <a:lnTo>
                    <a:pt x="2959442" y="415937"/>
                  </a:lnTo>
                  <a:lnTo>
                    <a:pt x="2971280" y="415937"/>
                  </a:lnTo>
                  <a:lnTo>
                    <a:pt x="2983118" y="415937"/>
                  </a:lnTo>
                  <a:lnTo>
                    <a:pt x="2994956" y="415937"/>
                  </a:lnTo>
                  <a:lnTo>
                    <a:pt x="3006793" y="415937"/>
                  </a:lnTo>
                  <a:lnTo>
                    <a:pt x="3018631" y="415937"/>
                  </a:lnTo>
                  <a:lnTo>
                    <a:pt x="3030469" y="415937"/>
                  </a:lnTo>
                  <a:lnTo>
                    <a:pt x="3042307" y="415937"/>
                  </a:lnTo>
                  <a:lnTo>
                    <a:pt x="3054144" y="415937"/>
                  </a:lnTo>
                  <a:lnTo>
                    <a:pt x="3065982" y="415937"/>
                  </a:lnTo>
                  <a:lnTo>
                    <a:pt x="3077820" y="415937"/>
                  </a:lnTo>
                  <a:lnTo>
                    <a:pt x="3089658" y="415937"/>
                  </a:lnTo>
                  <a:lnTo>
                    <a:pt x="3101496" y="415937"/>
                  </a:lnTo>
                  <a:lnTo>
                    <a:pt x="3113333" y="415937"/>
                  </a:lnTo>
                  <a:lnTo>
                    <a:pt x="3125171" y="415937"/>
                  </a:lnTo>
                  <a:lnTo>
                    <a:pt x="3137009" y="415937"/>
                  </a:lnTo>
                  <a:lnTo>
                    <a:pt x="3148847" y="415937"/>
                  </a:lnTo>
                  <a:lnTo>
                    <a:pt x="3160684" y="415937"/>
                  </a:lnTo>
                  <a:lnTo>
                    <a:pt x="3172522" y="415937"/>
                  </a:lnTo>
                  <a:lnTo>
                    <a:pt x="3184360" y="415937"/>
                  </a:lnTo>
                  <a:lnTo>
                    <a:pt x="3196198" y="415937"/>
                  </a:lnTo>
                  <a:lnTo>
                    <a:pt x="3208035" y="415937"/>
                  </a:lnTo>
                  <a:lnTo>
                    <a:pt x="3219873" y="415937"/>
                  </a:lnTo>
                  <a:lnTo>
                    <a:pt x="3231711" y="415937"/>
                  </a:lnTo>
                  <a:lnTo>
                    <a:pt x="3243549" y="415937"/>
                  </a:lnTo>
                  <a:lnTo>
                    <a:pt x="3255387" y="415937"/>
                  </a:lnTo>
                  <a:lnTo>
                    <a:pt x="3267224" y="415937"/>
                  </a:lnTo>
                  <a:lnTo>
                    <a:pt x="3279062" y="415937"/>
                  </a:lnTo>
                  <a:lnTo>
                    <a:pt x="3290900" y="415937"/>
                  </a:lnTo>
                  <a:lnTo>
                    <a:pt x="3302738" y="415937"/>
                  </a:lnTo>
                  <a:lnTo>
                    <a:pt x="3314575" y="415937"/>
                  </a:lnTo>
                  <a:lnTo>
                    <a:pt x="3326413" y="415937"/>
                  </a:lnTo>
                  <a:lnTo>
                    <a:pt x="3338251" y="415937"/>
                  </a:lnTo>
                  <a:lnTo>
                    <a:pt x="3350089" y="415937"/>
                  </a:lnTo>
                  <a:lnTo>
                    <a:pt x="3361926" y="415937"/>
                  </a:lnTo>
                  <a:lnTo>
                    <a:pt x="3373764" y="415937"/>
                  </a:lnTo>
                  <a:lnTo>
                    <a:pt x="3385602" y="415937"/>
                  </a:lnTo>
                  <a:lnTo>
                    <a:pt x="3397440" y="415937"/>
                  </a:lnTo>
                  <a:lnTo>
                    <a:pt x="3409278" y="415937"/>
                  </a:lnTo>
                  <a:lnTo>
                    <a:pt x="3421115" y="415937"/>
                  </a:lnTo>
                  <a:lnTo>
                    <a:pt x="3432953" y="415937"/>
                  </a:lnTo>
                  <a:lnTo>
                    <a:pt x="3444791" y="415937"/>
                  </a:lnTo>
                  <a:lnTo>
                    <a:pt x="3456629" y="415937"/>
                  </a:lnTo>
                  <a:lnTo>
                    <a:pt x="3468466" y="415937"/>
                  </a:lnTo>
                  <a:lnTo>
                    <a:pt x="3480304" y="415937"/>
                  </a:lnTo>
                  <a:lnTo>
                    <a:pt x="3492142" y="415937"/>
                  </a:lnTo>
                  <a:lnTo>
                    <a:pt x="3503980" y="415937"/>
                  </a:lnTo>
                  <a:lnTo>
                    <a:pt x="3515818" y="415937"/>
                  </a:lnTo>
                  <a:lnTo>
                    <a:pt x="3515818" y="415867"/>
                  </a:lnTo>
                  <a:lnTo>
                    <a:pt x="3527655" y="415854"/>
                  </a:lnTo>
                  <a:lnTo>
                    <a:pt x="3539493" y="415840"/>
                  </a:lnTo>
                  <a:lnTo>
                    <a:pt x="3551331" y="415823"/>
                  </a:lnTo>
                  <a:lnTo>
                    <a:pt x="3563169" y="415803"/>
                  </a:lnTo>
                  <a:lnTo>
                    <a:pt x="3575006" y="415780"/>
                  </a:lnTo>
                  <a:lnTo>
                    <a:pt x="3586844" y="415753"/>
                  </a:lnTo>
                  <a:lnTo>
                    <a:pt x="3598682" y="415720"/>
                  </a:lnTo>
                  <a:lnTo>
                    <a:pt x="3610520" y="415682"/>
                  </a:lnTo>
                  <a:lnTo>
                    <a:pt x="3622357" y="415638"/>
                  </a:lnTo>
                  <a:lnTo>
                    <a:pt x="3634195" y="415586"/>
                  </a:lnTo>
                  <a:lnTo>
                    <a:pt x="3646033" y="415524"/>
                  </a:lnTo>
                  <a:lnTo>
                    <a:pt x="3657871" y="415452"/>
                  </a:lnTo>
                  <a:lnTo>
                    <a:pt x="3669709" y="415367"/>
                  </a:lnTo>
                  <a:lnTo>
                    <a:pt x="3681546" y="415268"/>
                  </a:lnTo>
                  <a:lnTo>
                    <a:pt x="3693384" y="415151"/>
                  </a:lnTo>
                  <a:lnTo>
                    <a:pt x="3705222" y="415014"/>
                  </a:lnTo>
                  <a:lnTo>
                    <a:pt x="3717060" y="414853"/>
                  </a:lnTo>
                  <a:lnTo>
                    <a:pt x="3728897" y="414664"/>
                  </a:lnTo>
                  <a:lnTo>
                    <a:pt x="3740735" y="414442"/>
                  </a:lnTo>
                  <a:lnTo>
                    <a:pt x="3752573" y="414182"/>
                  </a:lnTo>
                  <a:lnTo>
                    <a:pt x="3764411" y="413878"/>
                  </a:lnTo>
                  <a:lnTo>
                    <a:pt x="3776248" y="413521"/>
                  </a:lnTo>
                  <a:lnTo>
                    <a:pt x="3788086" y="413103"/>
                  </a:lnTo>
                  <a:lnTo>
                    <a:pt x="3799924" y="412613"/>
                  </a:lnTo>
                  <a:lnTo>
                    <a:pt x="3811762" y="412041"/>
                  </a:lnTo>
                  <a:lnTo>
                    <a:pt x="3823600" y="411373"/>
                  </a:lnTo>
                  <a:lnTo>
                    <a:pt x="3835437" y="410593"/>
                  </a:lnTo>
                  <a:lnTo>
                    <a:pt x="3847275" y="409684"/>
                  </a:lnTo>
                  <a:lnTo>
                    <a:pt x="3859113" y="408626"/>
                  </a:lnTo>
                  <a:lnTo>
                    <a:pt x="3870951" y="407396"/>
                  </a:lnTo>
                  <a:lnTo>
                    <a:pt x="3882788" y="405970"/>
                  </a:lnTo>
                  <a:lnTo>
                    <a:pt x="3894626" y="404319"/>
                  </a:lnTo>
                  <a:lnTo>
                    <a:pt x="3906464" y="402414"/>
                  </a:lnTo>
                  <a:lnTo>
                    <a:pt x="3918302" y="400221"/>
                  </a:lnTo>
                  <a:lnTo>
                    <a:pt x="3930139" y="397705"/>
                  </a:lnTo>
                  <a:lnTo>
                    <a:pt x="3941977" y="394832"/>
                  </a:lnTo>
                  <a:lnTo>
                    <a:pt x="3953815" y="391563"/>
                  </a:lnTo>
                  <a:lnTo>
                    <a:pt x="3965653" y="387865"/>
                  </a:lnTo>
                  <a:lnTo>
                    <a:pt x="3977491" y="383703"/>
                  </a:lnTo>
                  <a:lnTo>
                    <a:pt x="3989328" y="379051"/>
                  </a:lnTo>
                  <a:lnTo>
                    <a:pt x="4001166" y="373888"/>
                  </a:lnTo>
                  <a:lnTo>
                    <a:pt x="4013004" y="368204"/>
                  </a:lnTo>
                  <a:lnTo>
                    <a:pt x="4024842" y="362001"/>
                  </a:lnTo>
                  <a:lnTo>
                    <a:pt x="4036679" y="355296"/>
                  </a:lnTo>
                  <a:lnTo>
                    <a:pt x="4048517" y="348125"/>
                  </a:lnTo>
                  <a:lnTo>
                    <a:pt x="4060355" y="340539"/>
                  </a:lnTo>
                  <a:lnTo>
                    <a:pt x="4072193" y="332608"/>
                  </a:lnTo>
                  <a:lnTo>
                    <a:pt x="4084031" y="324418"/>
                  </a:lnTo>
                  <a:lnTo>
                    <a:pt x="4095868" y="316068"/>
                  </a:lnTo>
                  <a:lnTo>
                    <a:pt x="4107706" y="307662"/>
                  </a:lnTo>
                  <a:lnTo>
                    <a:pt x="4119544" y="299312"/>
                  </a:lnTo>
                  <a:lnTo>
                    <a:pt x="4131382" y="291122"/>
                  </a:lnTo>
                  <a:lnTo>
                    <a:pt x="4143219" y="283191"/>
                  </a:lnTo>
                  <a:lnTo>
                    <a:pt x="4155057" y="275605"/>
                  </a:lnTo>
                  <a:lnTo>
                    <a:pt x="4166895" y="268434"/>
                  </a:lnTo>
                  <a:lnTo>
                    <a:pt x="4178733" y="261729"/>
                  </a:lnTo>
                  <a:lnTo>
                    <a:pt x="4190570" y="255526"/>
                  </a:lnTo>
                  <a:lnTo>
                    <a:pt x="4202408" y="249842"/>
                  </a:lnTo>
                  <a:lnTo>
                    <a:pt x="4214246" y="244679"/>
                  </a:lnTo>
                  <a:lnTo>
                    <a:pt x="4226084" y="240027"/>
                  </a:lnTo>
                  <a:lnTo>
                    <a:pt x="4237922" y="235865"/>
                  </a:lnTo>
                  <a:lnTo>
                    <a:pt x="4249759" y="232167"/>
                  </a:lnTo>
                  <a:lnTo>
                    <a:pt x="4261597" y="228898"/>
                  </a:lnTo>
                  <a:lnTo>
                    <a:pt x="4273435" y="226025"/>
                  </a:lnTo>
                  <a:lnTo>
                    <a:pt x="4285273" y="223509"/>
                  </a:lnTo>
                  <a:lnTo>
                    <a:pt x="4297110" y="221316"/>
                  </a:lnTo>
                  <a:lnTo>
                    <a:pt x="4308948" y="219411"/>
                  </a:lnTo>
                  <a:lnTo>
                    <a:pt x="4320786" y="217760"/>
                  </a:lnTo>
                  <a:lnTo>
                    <a:pt x="4332624" y="216334"/>
                  </a:lnTo>
                  <a:lnTo>
                    <a:pt x="4344461" y="215104"/>
                  </a:lnTo>
                  <a:lnTo>
                    <a:pt x="4356299" y="214046"/>
                  </a:lnTo>
                  <a:lnTo>
                    <a:pt x="4368137" y="213137"/>
                  </a:lnTo>
                  <a:lnTo>
                    <a:pt x="4379975" y="212357"/>
                  </a:lnTo>
                  <a:lnTo>
                    <a:pt x="4391813" y="211689"/>
                  </a:lnTo>
                  <a:lnTo>
                    <a:pt x="4403650" y="211117"/>
                  </a:lnTo>
                  <a:lnTo>
                    <a:pt x="4415488" y="210628"/>
                  </a:lnTo>
                  <a:lnTo>
                    <a:pt x="4427326" y="210209"/>
                  </a:lnTo>
                  <a:lnTo>
                    <a:pt x="4439164" y="209853"/>
                  </a:lnTo>
                  <a:lnTo>
                    <a:pt x="4451001" y="209548"/>
                  </a:lnTo>
                  <a:lnTo>
                    <a:pt x="4462839" y="209288"/>
                  </a:lnTo>
                  <a:lnTo>
                    <a:pt x="4474677" y="209066"/>
                  </a:lnTo>
                  <a:lnTo>
                    <a:pt x="4486515" y="208877"/>
                  </a:lnTo>
                  <a:lnTo>
                    <a:pt x="4498352" y="208716"/>
                  </a:lnTo>
                  <a:lnTo>
                    <a:pt x="4510190" y="208579"/>
                  </a:lnTo>
                  <a:lnTo>
                    <a:pt x="4522028" y="208462"/>
                  </a:lnTo>
                  <a:lnTo>
                    <a:pt x="4533866" y="208363"/>
                  </a:lnTo>
                  <a:lnTo>
                    <a:pt x="4545704" y="208278"/>
                  </a:lnTo>
                  <a:lnTo>
                    <a:pt x="4557541" y="208206"/>
                  </a:lnTo>
                  <a:lnTo>
                    <a:pt x="4569379" y="208144"/>
                  </a:lnTo>
                  <a:lnTo>
                    <a:pt x="4581217" y="208092"/>
                  </a:lnTo>
                  <a:lnTo>
                    <a:pt x="4593055" y="208048"/>
                  </a:lnTo>
                  <a:lnTo>
                    <a:pt x="4604892" y="208010"/>
                  </a:lnTo>
                  <a:lnTo>
                    <a:pt x="4616730" y="207977"/>
                  </a:lnTo>
                  <a:lnTo>
                    <a:pt x="4628568" y="207950"/>
                  </a:lnTo>
                  <a:lnTo>
                    <a:pt x="4640406" y="207927"/>
                  </a:lnTo>
                  <a:lnTo>
                    <a:pt x="4652244" y="207907"/>
                  </a:lnTo>
                  <a:lnTo>
                    <a:pt x="4664081" y="207890"/>
                  </a:lnTo>
                  <a:lnTo>
                    <a:pt x="4675919" y="207876"/>
                  </a:lnTo>
                  <a:lnTo>
                    <a:pt x="4687757" y="207863"/>
                  </a:lnTo>
                </a:path>
              </a:pathLst>
            </a:custGeom>
            <a:ln w="40651" cap="flat">
              <a:solidFill>
                <a:srgbClr val="E8E8E8">
                  <a:alpha val="100000"/>
                </a:srgbClr>
              </a:solidFill>
              <a:prstDash val="solid"/>
              <a:round/>
            </a:ln>
          </p:spPr>
          <p:txBody>
            <a:bodyPr/>
            <a:lstStyle/>
            <a:p>
              <a:endParaRPr/>
            </a:p>
          </p:txBody>
        </p:sp>
        <p:sp>
          <p:nvSpPr>
            <p:cNvPr id="41" name="pl41"/>
            <p:cNvSpPr/>
            <p:nvPr/>
          </p:nvSpPr>
          <p:spPr>
            <a:xfrm>
              <a:off x="2482252" y="1524081"/>
              <a:ext cx="4687757" cy="1040575"/>
            </a:xfrm>
            <a:custGeom>
              <a:avLst/>
              <a:gdLst/>
              <a:ahLst/>
              <a:cxnLst/>
              <a:rect l="0" t="0" r="0" b="0"/>
              <a:pathLst>
                <a:path w="4687757" h="1040575">
                  <a:moveTo>
                    <a:pt x="0" y="0"/>
                  </a:moveTo>
                  <a:lnTo>
                    <a:pt x="11837" y="12"/>
                  </a:lnTo>
                  <a:lnTo>
                    <a:pt x="23675" y="26"/>
                  </a:lnTo>
                  <a:lnTo>
                    <a:pt x="35513" y="43"/>
                  </a:lnTo>
                  <a:lnTo>
                    <a:pt x="47351" y="63"/>
                  </a:lnTo>
                  <a:lnTo>
                    <a:pt x="59188" y="86"/>
                  </a:lnTo>
                  <a:lnTo>
                    <a:pt x="71026" y="114"/>
                  </a:lnTo>
                  <a:lnTo>
                    <a:pt x="82864" y="146"/>
                  </a:lnTo>
                  <a:lnTo>
                    <a:pt x="94702" y="184"/>
                  </a:lnTo>
                  <a:lnTo>
                    <a:pt x="106539" y="228"/>
                  </a:lnTo>
                  <a:lnTo>
                    <a:pt x="118377" y="281"/>
                  </a:lnTo>
                  <a:lnTo>
                    <a:pt x="130215" y="342"/>
                  </a:lnTo>
                  <a:lnTo>
                    <a:pt x="142053" y="414"/>
                  </a:lnTo>
                  <a:lnTo>
                    <a:pt x="153891" y="499"/>
                  </a:lnTo>
                  <a:lnTo>
                    <a:pt x="165728" y="598"/>
                  </a:lnTo>
                  <a:lnTo>
                    <a:pt x="177566" y="715"/>
                  </a:lnTo>
                  <a:lnTo>
                    <a:pt x="189404" y="852"/>
                  </a:lnTo>
                  <a:lnTo>
                    <a:pt x="201242" y="1014"/>
                  </a:lnTo>
                  <a:lnTo>
                    <a:pt x="213079" y="1202"/>
                  </a:lnTo>
                  <a:lnTo>
                    <a:pt x="224917" y="1424"/>
                  </a:lnTo>
                  <a:lnTo>
                    <a:pt x="236755" y="1684"/>
                  </a:lnTo>
                  <a:lnTo>
                    <a:pt x="248593" y="1989"/>
                  </a:lnTo>
                  <a:lnTo>
                    <a:pt x="260430" y="2346"/>
                  </a:lnTo>
                  <a:lnTo>
                    <a:pt x="272268" y="2764"/>
                  </a:lnTo>
                  <a:lnTo>
                    <a:pt x="284106" y="3253"/>
                  </a:lnTo>
                  <a:lnTo>
                    <a:pt x="295944" y="3825"/>
                  </a:lnTo>
                  <a:lnTo>
                    <a:pt x="307782" y="4493"/>
                  </a:lnTo>
                  <a:lnTo>
                    <a:pt x="319619" y="5273"/>
                  </a:lnTo>
                  <a:lnTo>
                    <a:pt x="331457" y="6182"/>
                  </a:lnTo>
                  <a:lnTo>
                    <a:pt x="343295" y="7240"/>
                  </a:lnTo>
                  <a:lnTo>
                    <a:pt x="355133" y="8470"/>
                  </a:lnTo>
                  <a:lnTo>
                    <a:pt x="366970" y="9896"/>
                  </a:lnTo>
                  <a:lnTo>
                    <a:pt x="378808" y="11547"/>
                  </a:lnTo>
                  <a:lnTo>
                    <a:pt x="390646" y="13453"/>
                  </a:lnTo>
                  <a:lnTo>
                    <a:pt x="402484" y="15646"/>
                  </a:lnTo>
                  <a:lnTo>
                    <a:pt x="414321" y="18161"/>
                  </a:lnTo>
                  <a:lnTo>
                    <a:pt x="426159" y="21034"/>
                  </a:lnTo>
                  <a:lnTo>
                    <a:pt x="437997" y="24303"/>
                  </a:lnTo>
                  <a:lnTo>
                    <a:pt x="449835" y="28002"/>
                  </a:lnTo>
                  <a:lnTo>
                    <a:pt x="461673" y="32163"/>
                  </a:lnTo>
                  <a:lnTo>
                    <a:pt x="473510" y="36815"/>
                  </a:lnTo>
                  <a:lnTo>
                    <a:pt x="485348" y="41978"/>
                  </a:lnTo>
                  <a:lnTo>
                    <a:pt x="497186" y="47662"/>
                  </a:lnTo>
                  <a:lnTo>
                    <a:pt x="509024" y="53865"/>
                  </a:lnTo>
                  <a:lnTo>
                    <a:pt x="520861" y="60570"/>
                  </a:lnTo>
                  <a:lnTo>
                    <a:pt x="532699" y="67741"/>
                  </a:lnTo>
                  <a:lnTo>
                    <a:pt x="544537" y="75327"/>
                  </a:lnTo>
                  <a:lnTo>
                    <a:pt x="556375" y="83258"/>
                  </a:lnTo>
                  <a:lnTo>
                    <a:pt x="568213" y="91448"/>
                  </a:lnTo>
                  <a:lnTo>
                    <a:pt x="580050" y="99799"/>
                  </a:lnTo>
                  <a:lnTo>
                    <a:pt x="591888" y="108204"/>
                  </a:lnTo>
                  <a:lnTo>
                    <a:pt x="603726" y="116555"/>
                  </a:lnTo>
                  <a:lnTo>
                    <a:pt x="615564" y="124744"/>
                  </a:lnTo>
                  <a:lnTo>
                    <a:pt x="627401" y="132675"/>
                  </a:lnTo>
                  <a:lnTo>
                    <a:pt x="639239" y="140261"/>
                  </a:lnTo>
                  <a:lnTo>
                    <a:pt x="651077" y="147432"/>
                  </a:lnTo>
                  <a:lnTo>
                    <a:pt x="662915" y="154137"/>
                  </a:lnTo>
                  <a:lnTo>
                    <a:pt x="674752" y="160340"/>
                  </a:lnTo>
                  <a:lnTo>
                    <a:pt x="686590" y="166024"/>
                  </a:lnTo>
                  <a:lnTo>
                    <a:pt x="698428" y="171187"/>
                  </a:lnTo>
                  <a:lnTo>
                    <a:pt x="710266" y="175839"/>
                  </a:lnTo>
                  <a:lnTo>
                    <a:pt x="722104" y="180001"/>
                  </a:lnTo>
                  <a:lnTo>
                    <a:pt x="733941" y="183700"/>
                  </a:lnTo>
                  <a:lnTo>
                    <a:pt x="745779" y="186968"/>
                  </a:lnTo>
                  <a:lnTo>
                    <a:pt x="757617" y="189842"/>
                  </a:lnTo>
                  <a:lnTo>
                    <a:pt x="769455" y="192357"/>
                  </a:lnTo>
                  <a:lnTo>
                    <a:pt x="781292" y="194550"/>
                  </a:lnTo>
                  <a:lnTo>
                    <a:pt x="793130" y="196455"/>
                  </a:lnTo>
                  <a:lnTo>
                    <a:pt x="804968" y="198106"/>
                  </a:lnTo>
                  <a:lnTo>
                    <a:pt x="816806" y="199532"/>
                  </a:lnTo>
                  <a:lnTo>
                    <a:pt x="828643" y="200762"/>
                  </a:lnTo>
                  <a:lnTo>
                    <a:pt x="840481" y="201820"/>
                  </a:lnTo>
                  <a:lnTo>
                    <a:pt x="852319" y="202729"/>
                  </a:lnTo>
                  <a:lnTo>
                    <a:pt x="864157" y="203509"/>
                  </a:lnTo>
                  <a:lnTo>
                    <a:pt x="875995" y="204178"/>
                  </a:lnTo>
                  <a:lnTo>
                    <a:pt x="887832" y="204750"/>
                  </a:lnTo>
                  <a:lnTo>
                    <a:pt x="899670" y="205239"/>
                  </a:lnTo>
                  <a:lnTo>
                    <a:pt x="911508" y="205657"/>
                  </a:lnTo>
                  <a:lnTo>
                    <a:pt x="923346" y="206014"/>
                  </a:lnTo>
                  <a:lnTo>
                    <a:pt x="935183" y="206318"/>
                  </a:lnTo>
                  <a:lnTo>
                    <a:pt x="947021" y="206578"/>
                  </a:lnTo>
                  <a:lnTo>
                    <a:pt x="958859" y="206800"/>
                  </a:lnTo>
                  <a:lnTo>
                    <a:pt x="970697" y="206989"/>
                  </a:lnTo>
                  <a:lnTo>
                    <a:pt x="982534" y="207150"/>
                  </a:lnTo>
                  <a:lnTo>
                    <a:pt x="994372" y="207287"/>
                  </a:lnTo>
                  <a:lnTo>
                    <a:pt x="1006210" y="207404"/>
                  </a:lnTo>
                  <a:lnTo>
                    <a:pt x="1018048" y="207503"/>
                  </a:lnTo>
                  <a:lnTo>
                    <a:pt x="1029886" y="207588"/>
                  </a:lnTo>
                  <a:lnTo>
                    <a:pt x="1041723" y="207660"/>
                  </a:lnTo>
                  <a:lnTo>
                    <a:pt x="1053561" y="207722"/>
                  </a:lnTo>
                  <a:lnTo>
                    <a:pt x="1065399" y="207774"/>
                  </a:lnTo>
                  <a:lnTo>
                    <a:pt x="1077237" y="207819"/>
                  </a:lnTo>
                  <a:lnTo>
                    <a:pt x="1089074" y="207856"/>
                  </a:lnTo>
                  <a:lnTo>
                    <a:pt x="1100912" y="207889"/>
                  </a:lnTo>
                  <a:lnTo>
                    <a:pt x="1112750" y="207916"/>
                  </a:lnTo>
                  <a:lnTo>
                    <a:pt x="1124588" y="207940"/>
                  </a:lnTo>
                  <a:lnTo>
                    <a:pt x="1136426" y="207959"/>
                  </a:lnTo>
                  <a:lnTo>
                    <a:pt x="1148263" y="207976"/>
                  </a:lnTo>
                  <a:lnTo>
                    <a:pt x="1160101" y="207991"/>
                  </a:lnTo>
                  <a:lnTo>
                    <a:pt x="1171939" y="20800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352"/>
                  </a:lnTo>
                  <a:lnTo>
                    <a:pt x="2355716" y="208401"/>
                  </a:lnTo>
                  <a:lnTo>
                    <a:pt x="2367554" y="208458"/>
                  </a:lnTo>
                  <a:lnTo>
                    <a:pt x="2379391" y="208526"/>
                  </a:lnTo>
                  <a:lnTo>
                    <a:pt x="2391229" y="208605"/>
                  </a:lnTo>
                  <a:lnTo>
                    <a:pt x="2403067" y="208699"/>
                  </a:lnTo>
                  <a:lnTo>
                    <a:pt x="2414905" y="208809"/>
                  </a:lnTo>
                  <a:lnTo>
                    <a:pt x="2426743" y="208938"/>
                  </a:lnTo>
                  <a:lnTo>
                    <a:pt x="2438580" y="209089"/>
                  </a:lnTo>
                  <a:lnTo>
                    <a:pt x="2450418" y="209267"/>
                  </a:lnTo>
                  <a:lnTo>
                    <a:pt x="2462256" y="209476"/>
                  </a:lnTo>
                  <a:lnTo>
                    <a:pt x="2474094" y="209722"/>
                  </a:lnTo>
                  <a:lnTo>
                    <a:pt x="2485931" y="210011"/>
                  </a:lnTo>
                  <a:lnTo>
                    <a:pt x="2497769" y="210350"/>
                  </a:lnTo>
                  <a:lnTo>
                    <a:pt x="2509607" y="210748"/>
                  </a:lnTo>
                  <a:lnTo>
                    <a:pt x="2521445" y="211215"/>
                  </a:lnTo>
                  <a:lnTo>
                    <a:pt x="2533283" y="211764"/>
                  </a:lnTo>
                  <a:lnTo>
                    <a:pt x="2545120" y="212408"/>
                  </a:lnTo>
                  <a:lnTo>
                    <a:pt x="2556958" y="213164"/>
                  </a:lnTo>
                  <a:lnTo>
                    <a:pt x="2568796" y="214050"/>
                  </a:lnTo>
                  <a:lnTo>
                    <a:pt x="2580634" y="215090"/>
                  </a:lnTo>
                  <a:lnTo>
                    <a:pt x="2592471" y="216309"/>
                  </a:lnTo>
                  <a:lnTo>
                    <a:pt x="2604309" y="217737"/>
                  </a:lnTo>
                  <a:lnTo>
                    <a:pt x="2616147" y="219409"/>
                  </a:lnTo>
                  <a:lnTo>
                    <a:pt x="2627985" y="221365"/>
                  </a:lnTo>
                  <a:lnTo>
                    <a:pt x="2639822" y="223653"/>
                  </a:lnTo>
                  <a:lnTo>
                    <a:pt x="2651660" y="226326"/>
                  </a:lnTo>
                  <a:lnTo>
                    <a:pt x="2663498" y="229446"/>
                  </a:lnTo>
                  <a:lnTo>
                    <a:pt x="2675336" y="233083"/>
                  </a:lnTo>
                  <a:lnTo>
                    <a:pt x="2687174" y="237316"/>
                  </a:lnTo>
                  <a:lnTo>
                    <a:pt x="2699011" y="242234"/>
                  </a:lnTo>
                  <a:lnTo>
                    <a:pt x="2710849" y="247940"/>
                  </a:lnTo>
                  <a:lnTo>
                    <a:pt x="2722687" y="254543"/>
                  </a:lnTo>
                  <a:lnTo>
                    <a:pt x="2734525" y="262164"/>
                  </a:lnTo>
                  <a:lnTo>
                    <a:pt x="2746362" y="270936"/>
                  </a:lnTo>
                  <a:lnTo>
                    <a:pt x="2758200" y="280997"/>
                  </a:lnTo>
                  <a:lnTo>
                    <a:pt x="2770038" y="292491"/>
                  </a:lnTo>
                  <a:lnTo>
                    <a:pt x="2781876" y="305565"/>
                  </a:lnTo>
                  <a:lnTo>
                    <a:pt x="2793713" y="320360"/>
                  </a:lnTo>
                  <a:lnTo>
                    <a:pt x="2805551" y="337006"/>
                  </a:lnTo>
                  <a:lnTo>
                    <a:pt x="2817389" y="355614"/>
                  </a:lnTo>
                  <a:lnTo>
                    <a:pt x="2829227" y="376266"/>
                  </a:lnTo>
                  <a:lnTo>
                    <a:pt x="2841065" y="399003"/>
                  </a:lnTo>
                  <a:lnTo>
                    <a:pt x="2852902" y="423816"/>
                  </a:lnTo>
                  <a:lnTo>
                    <a:pt x="2864740" y="450634"/>
                  </a:lnTo>
                  <a:lnTo>
                    <a:pt x="2876578" y="479319"/>
                  </a:lnTo>
                  <a:lnTo>
                    <a:pt x="2888416" y="509663"/>
                  </a:lnTo>
                  <a:lnTo>
                    <a:pt x="2900253" y="541386"/>
                  </a:lnTo>
                  <a:lnTo>
                    <a:pt x="2912091" y="574145"/>
                  </a:lnTo>
                  <a:lnTo>
                    <a:pt x="2923929" y="607548"/>
                  </a:lnTo>
                  <a:lnTo>
                    <a:pt x="2935767" y="641169"/>
                  </a:lnTo>
                  <a:lnTo>
                    <a:pt x="2947604" y="674572"/>
                  </a:lnTo>
                  <a:lnTo>
                    <a:pt x="2959442" y="707331"/>
                  </a:lnTo>
                  <a:lnTo>
                    <a:pt x="2971280" y="739054"/>
                  </a:lnTo>
                  <a:lnTo>
                    <a:pt x="2983118" y="769398"/>
                  </a:lnTo>
                  <a:lnTo>
                    <a:pt x="2994956" y="798084"/>
                  </a:lnTo>
                  <a:lnTo>
                    <a:pt x="3006793" y="824902"/>
                  </a:lnTo>
                  <a:lnTo>
                    <a:pt x="3018631" y="849714"/>
                  </a:lnTo>
                  <a:lnTo>
                    <a:pt x="3030469" y="872451"/>
                  </a:lnTo>
                  <a:lnTo>
                    <a:pt x="3042307" y="893103"/>
                  </a:lnTo>
                  <a:lnTo>
                    <a:pt x="3054144" y="911711"/>
                  </a:lnTo>
                  <a:lnTo>
                    <a:pt x="3065982" y="928357"/>
                  </a:lnTo>
                  <a:lnTo>
                    <a:pt x="3077820" y="943152"/>
                  </a:lnTo>
                  <a:lnTo>
                    <a:pt x="3089658" y="956226"/>
                  </a:lnTo>
                  <a:lnTo>
                    <a:pt x="3101496" y="967721"/>
                  </a:lnTo>
                  <a:lnTo>
                    <a:pt x="3113333" y="977782"/>
                  </a:lnTo>
                  <a:lnTo>
                    <a:pt x="3125171" y="986553"/>
                  </a:lnTo>
                  <a:lnTo>
                    <a:pt x="3137009" y="994175"/>
                  </a:lnTo>
                  <a:lnTo>
                    <a:pt x="3148847" y="1000778"/>
                  </a:lnTo>
                  <a:lnTo>
                    <a:pt x="3160684" y="1006483"/>
                  </a:lnTo>
                  <a:lnTo>
                    <a:pt x="3172522" y="1011402"/>
                  </a:lnTo>
                  <a:lnTo>
                    <a:pt x="3184360" y="1015635"/>
                  </a:lnTo>
                  <a:lnTo>
                    <a:pt x="3196198" y="1019271"/>
                  </a:lnTo>
                  <a:lnTo>
                    <a:pt x="3208035" y="1022391"/>
                  </a:lnTo>
                  <a:lnTo>
                    <a:pt x="3219873" y="1025064"/>
                  </a:lnTo>
                  <a:lnTo>
                    <a:pt x="3231711" y="1027352"/>
                  </a:lnTo>
                  <a:lnTo>
                    <a:pt x="3243549" y="1029309"/>
                  </a:lnTo>
                  <a:lnTo>
                    <a:pt x="3255387" y="1030981"/>
                  </a:lnTo>
                  <a:lnTo>
                    <a:pt x="3267224" y="1032409"/>
                  </a:lnTo>
                  <a:lnTo>
                    <a:pt x="3279062" y="1033627"/>
                  </a:lnTo>
                  <a:lnTo>
                    <a:pt x="3290900" y="1034667"/>
                  </a:lnTo>
                  <a:lnTo>
                    <a:pt x="3302738" y="1035554"/>
                  </a:lnTo>
                  <a:lnTo>
                    <a:pt x="3314575" y="1036310"/>
                  </a:lnTo>
                  <a:lnTo>
                    <a:pt x="3326413" y="1036954"/>
                  </a:lnTo>
                  <a:lnTo>
                    <a:pt x="3338251" y="1037502"/>
                  </a:lnTo>
                  <a:lnTo>
                    <a:pt x="3350089" y="1037970"/>
                  </a:lnTo>
                  <a:lnTo>
                    <a:pt x="3361926" y="1038368"/>
                  </a:lnTo>
                  <a:lnTo>
                    <a:pt x="3373764" y="1038707"/>
                  </a:lnTo>
                  <a:lnTo>
                    <a:pt x="3385602" y="1038996"/>
                  </a:lnTo>
                  <a:lnTo>
                    <a:pt x="3397440" y="1039241"/>
                  </a:lnTo>
                  <a:lnTo>
                    <a:pt x="3409278" y="1039450"/>
                  </a:lnTo>
                  <a:lnTo>
                    <a:pt x="3421115" y="1039628"/>
                  </a:lnTo>
                  <a:lnTo>
                    <a:pt x="3432953" y="1039780"/>
                  </a:lnTo>
                  <a:lnTo>
                    <a:pt x="3444791" y="1039909"/>
                  </a:lnTo>
                  <a:lnTo>
                    <a:pt x="3456629" y="1040019"/>
                  </a:lnTo>
                  <a:lnTo>
                    <a:pt x="3468466" y="1040112"/>
                  </a:lnTo>
                  <a:lnTo>
                    <a:pt x="3480304" y="1040191"/>
                  </a:lnTo>
                  <a:lnTo>
                    <a:pt x="3492142" y="1040259"/>
                  </a:lnTo>
                  <a:lnTo>
                    <a:pt x="3503980" y="1040317"/>
                  </a:lnTo>
                  <a:lnTo>
                    <a:pt x="3515818" y="1040366"/>
                  </a:lnTo>
                  <a:lnTo>
                    <a:pt x="3515818" y="1040575"/>
                  </a:lnTo>
                  <a:lnTo>
                    <a:pt x="3527655" y="1040563"/>
                  </a:lnTo>
                  <a:lnTo>
                    <a:pt x="3539493" y="1040548"/>
                  </a:lnTo>
                  <a:lnTo>
                    <a:pt x="3551331" y="1040531"/>
                  </a:lnTo>
                  <a:lnTo>
                    <a:pt x="3563169" y="1040512"/>
                  </a:lnTo>
                  <a:lnTo>
                    <a:pt x="3575006" y="1040488"/>
                  </a:lnTo>
                  <a:lnTo>
                    <a:pt x="3586844" y="1040461"/>
                  </a:lnTo>
                  <a:lnTo>
                    <a:pt x="3598682" y="1040429"/>
                  </a:lnTo>
                  <a:lnTo>
                    <a:pt x="3610520" y="1040391"/>
                  </a:lnTo>
                  <a:lnTo>
                    <a:pt x="3622357" y="1040346"/>
                  </a:lnTo>
                  <a:lnTo>
                    <a:pt x="3634195" y="1040294"/>
                  </a:lnTo>
                  <a:lnTo>
                    <a:pt x="3646033" y="1040232"/>
                  </a:lnTo>
                  <a:lnTo>
                    <a:pt x="3657871" y="1040160"/>
                  </a:lnTo>
                  <a:lnTo>
                    <a:pt x="3669709" y="1040076"/>
                  </a:lnTo>
                  <a:lnTo>
                    <a:pt x="3681546" y="1039976"/>
                  </a:lnTo>
                  <a:lnTo>
                    <a:pt x="3693384" y="1039859"/>
                  </a:lnTo>
                  <a:lnTo>
                    <a:pt x="3705222" y="1039722"/>
                  </a:lnTo>
                  <a:lnTo>
                    <a:pt x="3717060" y="1039561"/>
                  </a:lnTo>
                  <a:lnTo>
                    <a:pt x="3728897" y="1039372"/>
                  </a:lnTo>
                  <a:lnTo>
                    <a:pt x="3740735" y="1039150"/>
                  </a:lnTo>
                  <a:lnTo>
                    <a:pt x="3752573" y="1038890"/>
                  </a:lnTo>
                  <a:lnTo>
                    <a:pt x="3764411" y="1038586"/>
                  </a:lnTo>
                  <a:lnTo>
                    <a:pt x="3776248" y="1038229"/>
                  </a:lnTo>
                  <a:lnTo>
                    <a:pt x="3788086" y="1037811"/>
                  </a:lnTo>
                  <a:lnTo>
                    <a:pt x="3799924" y="1037322"/>
                  </a:lnTo>
                  <a:lnTo>
                    <a:pt x="3811762" y="1036750"/>
                  </a:lnTo>
                  <a:lnTo>
                    <a:pt x="3823600" y="1036081"/>
                  </a:lnTo>
                  <a:lnTo>
                    <a:pt x="3835437" y="1035301"/>
                  </a:lnTo>
                  <a:lnTo>
                    <a:pt x="3847275" y="1034392"/>
                  </a:lnTo>
                  <a:lnTo>
                    <a:pt x="3859113" y="1033334"/>
                  </a:lnTo>
                  <a:lnTo>
                    <a:pt x="3870951" y="1032104"/>
                  </a:lnTo>
                  <a:lnTo>
                    <a:pt x="3882788" y="1030678"/>
                  </a:lnTo>
                  <a:lnTo>
                    <a:pt x="3894626" y="1029027"/>
                  </a:lnTo>
                  <a:lnTo>
                    <a:pt x="3906464" y="1027122"/>
                  </a:lnTo>
                  <a:lnTo>
                    <a:pt x="3918302" y="1024929"/>
                  </a:lnTo>
                  <a:lnTo>
                    <a:pt x="3930139" y="1022414"/>
                  </a:lnTo>
                  <a:lnTo>
                    <a:pt x="3941977" y="1019540"/>
                  </a:lnTo>
                  <a:lnTo>
                    <a:pt x="3953815" y="1016272"/>
                  </a:lnTo>
                  <a:lnTo>
                    <a:pt x="3965653" y="1012573"/>
                  </a:lnTo>
                  <a:lnTo>
                    <a:pt x="3977491" y="1008411"/>
                  </a:lnTo>
                  <a:lnTo>
                    <a:pt x="3989328" y="1003759"/>
                  </a:lnTo>
                  <a:lnTo>
                    <a:pt x="4001166" y="998596"/>
                  </a:lnTo>
                  <a:lnTo>
                    <a:pt x="4013004" y="992912"/>
                  </a:lnTo>
                  <a:lnTo>
                    <a:pt x="4024842" y="986709"/>
                  </a:lnTo>
                  <a:lnTo>
                    <a:pt x="4036679" y="980005"/>
                  </a:lnTo>
                  <a:lnTo>
                    <a:pt x="4048517" y="972833"/>
                  </a:lnTo>
                  <a:lnTo>
                    <a:pt x="4060355" y="965247"/>
                  </a:lnTo>
                  <a:lnTo>
                    <a:pt x="4072193" y="957316"/>
                  </a:lnTo>
                  <a:lnTo>
                    <a:pt x="4084031" y="949127"/>
                  </a:lnTo>
                  <a:lnTo>
                    <a:pt x="4095868" y="940776"/>
                  </a:lnTo>
                  <a:lnTo>
                    <a:pt x="4107706" y="932371"/>
                  </a:lnTo>
                  <a:lnTo>
                    <a:pt x="4119544" y="924020"/>
                  </a:lnTo>
                  <a:lnTo>
                    <a:pt x="4131382" y="915830"/>
                  </a:lnTo>
                  <a:lnTo>
                    <a:pt x="4143219" y="907899"/>
                  </a:lnTo>
                  <a:lnTo>
                    <a:pt x="4155057" y="900313"/>
                  </a:lnTo>
                  <a:lnTo>
                    <a:pt x="4166895" y="893142"/>
                  </a:lnTo>
                  <a:lnTo>
                    <a:pt x="4178733" y="886437"/>
                  </a:lnTo>
                  <a:lnTo>
                    <a:pt x="4190570" y="880234"/>
                  </a:lnTo>
                  <a:lnTo>
                    <a:pt x="4202408" y="874550"/>
                  </a:lnTo>
                  <a:lnTo>
                    <a:pt x="4214246" y="869387"/>
                  </a:lnTo>
                  <a:lnTo>
                    <a:pt x="4226084" y="864735"/>
                  </a:lnTo>
                  <a:lnTo>
                    <a:pt x="4237922" y="860574"/>
                  </a:lnTo>
                  <a:lnTo>
                    <a:pt x="4249759" y="856875"/>
                  </a:lnTo>
                  <a:lnTo>
                    <a:pt x="4261597" y="853606"/>
                  </a:lnTo>
                  <a:lnTo>
                    <a:pt x="4273435" y="850733"/>
                  </a:lnTo>
                  <a:lnTo>
                    <a:pt x="4285273" y="848218"/>
                  </a:lnTo>
                  <a:lnTo>
                    <a:pt x="4297110" y="846025"/>
                  </a:lnTo>
                  <a:lnTo>
                    <a:pt x="4308948" y="844119"/>
                  </a:lnTo>
                  <a:lnTo>
                    <a:pt x="4320786" y="842469"/>
                  </a:lnTo>
                  <a:lnTo>
                    <a:pt x="4332624" y="841042"/>
                  </a:lnTo>
                  <a:lnTo>
                    <a:pt x="4344461" y="839812"/>
                  </a:lnTo>
                  <a:lnTo>
                    <a:pt x="4356299" y="838754"/>
                  </a:lnTo>
                  <a:lnTo>
                    <a:pt x="4368137" y="837845"/>
                  </a:lnTo>
                  <a:lnTo>
                    <a:pt x="4379975" y="837065"/>
                  </a:lnTo>
                  <a:lnTo>
                    <a:pt x="4391813" y="836397"/>
                  </a:lnTo>
                  <a:lnTo>
                    <a:pt x="4403650" y="835825"/>
                  </a:lnTo>
                  <a:lnTo>
                    <a:pt x="4415488" y="835336"/>
                  </a:lnTo>
                  <a:lnTo>
                    <a:pt x="4427326" y="834918"/>
                  </a:lnTo>
                  <a:lnTo>
                    <a:pt x="4439164" y="834561"/>
                  </a:lnTo>
                  <a:lnTo>
                    <a:pt x="4451001" y="834256"/>
                  </a:lnTo>
                  <a:lnTo>
                    <a:pt x="4462839" y="833996"/>
                  </a:lnTo>
                  <a:lnTo>
                    <a:pt x="4474677" y="833774"/>
                  </a:lnTo>
                  <a:lnTo>
                    <a:pt x="4486515" y="833586"/>
                  </a:lnTo>
                  <a:lnTo>
                    <a:pt x="4498352" y="833425"/>
                  </a:lnTo>
                  <a:lnTo>
                    <a:pt x="4510190" y="833287"/>
                  </a:lnTo>
                  <a:lnTo>
                    <a:pt x="4522028" y="833170"/>
                  </a:lnTo>
                  <a:lnTo>
                    <a:pt x="4533866" y="833071"/>
                  </a:lnTo>
                  <a:lnTo>
                    <a:pt x="4545704" y="832986"/>
                  </a:lnTo>
                  <a:lnTo>
                    <a:pt x="4557541" y="832914"/>
                  </a:lnTo>
                  <a:lnTo>
                    <a:pt x="4569379" y="832853"/>
                  </a:lnTo>
                  <a:lnTo>
                    <a:pt x="4581217" y="832800"/>
                  </a:lnTo>
                  <a:lnTo>
                    <a:pt x="4593055" y="832756"/>
                  </a:lnTo>
                  <a:lnTo>
                    <a:pt x="4604892" y="832718"/>
                  </a:lnTo>
                  <a:lnTo>
                    <a:pt x="4616730" y="832686"/>
                  </a:lnTo>
                  <a:lnTo>
                    <a:pt x="4628568" y="832658"/>
                  </a:lnTo>
                  <a:lnTo>
                    <a:pt x="4640406" y="832635"/>
                  </a:lnTo>
                  <a:lnTo>
                    <a:pt x="4652244" y="832615"/>
                  </a:lnTo>
                  <a:lnTo>
                    <a:pt x="4664081" y="832598"/>
                  </a:lnTo>
                  <a:lnTo>
                    <a:pt x="4675919" y="832584"/>
                  </a:lnTo>
                  <a:lnTo>
                    <a:pt x="4687757" y="832572"/>
                  </a:lnTo>
                </a:path>
              </a:pathLst>
            </a:custGeom>
            <a:ln w="40651" cap="flat">
              <a:solidFill>
                <a:srgbClr val="E8E8E8">
                  <a:alpha val="100000"/>
                </a:srgbClr>
              </a:solidFill>
              <a:prstDash val="solid"/>
              <a:round/>
            </a:ln>
          </p:spPr>
          <p:txBody>
            <a:bodyPr/>
            <a:lstStyle/>
            <a:p>
              <a:endParaRPr/>
            </a:p>
          </p:txBody>
        </p:sp>
        <p:sp>
          <p:nvSpPr>
            <p:cNvPr id="42" name="pl42"/>
            <p:cNvSpPr/>
            <p:nvPr/>
          </p:nvSpPr>
          <p:spPr>
            <a:xfrm>
              <a:off x="2482252" y="3814003"/>
              <a:ext cx="4687757" cy="1248439"/>
            </a:xfrm>
            <a:custGeom>
              <a:avLst/>
              <a:gdLst/>
              <a:ahLst/>
              <a:cxnLst/>
              <a:rect l="0" t="0" r="0" b="0"/>
              <a:pathLst>
                <a:path w="4687757" h="1248439">
                  <a:moveTo>
                    <a:pt x="0" y="0"/>
                  </a:moveTo>
                  <a:lnTo>
                    <a:pt x="11837" y="73"/>
                  </a:lnTo>
                  <a:lnTo>
                    <a:pt x="23675" y="159"/>
                  </a:lnTo>
                  <a:lnTo>
                    <a:pt x="35513" y="261"/>
                  </a:lnTo>
                  <a:lnTo>
                    <a:pt x="47351" y="380"/>
                  </a:lnTo>
                  <a:lnTo>
                    <a:pt x="59188" y="520"/>
                  </a:lnTo>
                  <a:lnTo>
                    <a:pt x="71026" y="685"/>
                  </a:lnTo>
                  <a:lnTo>
                    <a:pt x="82864" y="878"/>
                  </a:lnTo>
                  <a:lnTo>
                    <a:pt x="94702" y="1105"/>
                  </a:lnTo>
                  <a:lnTo>
                    <a:pt x="106539" y="1372"/>
                  </a:lnTo>
                  <a:lnTo>
                    <a:pt x="118377" y="1686"/>
                  </a:lnTo>
                  <a:lnTo>
                    <a:pt x="130215" y="2055"/>
                  </a:lnTo>
                  <a:lnTo>
                    <a:pt x="142053" y="2487"/>
                  </a:lnTo>
                  <a:lnTo>
                    <a:pt x="153891" y="2996"/>
                  </a:lnTo>
                  <a:lnTo>
                    <a:pt x="165728" y="3593"/>
                  </a:lnTo>
                  <a:lnTo>
                    <a:pt x="177566" y="4294"/>
                  </a:lnTo>
                  <a:lnTo>
                    <a:pt x="189404" y="5117"/>
                  </a:lnTo>
                  <a:lnTo>
                    <a:pt x="201242" y="6084"/>
                  </a:lnTo>
                  <a:lnTo>
                    <a:pt x="213079" y="7217"/>
                  </a:lnTo>
                  <a:lnTo>
                    <a:pt x="224917" y="8547"/>
                  </a:lnTo>
                  <a:lnTo>
                    <a:pt x="236755" y="10107"/>
                  </a:lnTo>
                  <a:lnTo>
                    <a:pt x="248593" y="11935"/>
                  </a:lnTo>
                  <a:lnTo>
                    <a:pt x="260430" y="14077"/>
                  </a:lnTo>
                  <a:lnTo>
                    <a:pt x="272268" y="16585"/>
                  </a:lnTo>
                  <a:lnTo>
                    <a:pt x="284106" y="19520"/>
                  </a:lnTo>
                  <a:lnTo>
                    <a:pt x="295944" y="22952"/>
                  </a:lnTo>
                  <a:lnTo>
                    <a:pt x="307782" y="26961"/>
                  </a:lnTo>
                  <a:lnTo>
                    <a:pt x="319619" y="31641"/>
                  </a:lnTo>
                  <a:lnTo>
                    <a:pt x="331457" y="37096"/>
                  </a:lnTo>
                  <a:lnTo>
                    <a:pt x="343295" y="43445"/>
                  </a:lnTo>
                  <a:lnTo>
                    <a:pt x="355133" y="50823"/>
                  </a:lnTo>
                  <a:lnTo>
                    <a:pt x="366970" y="59381"/>
                  </a:lnTo>
                  <a:lnTo>
                    <a:pt x="378808" y="69285"/>
                  </a:lnTo>
                  <a:lnTo>
                    <a:pt x="390646" y="80718"/>
                  </a:lnTo>
                  <a:lnTo>
                    <a:pt x="402484" y="93876"/>
                  </a:lnTo>
                  <a:lnTo>
                    <a:pt x="414321" y="108967"/>
                  </a:lnTo>
                  <a:lnTo>
                    <a:pt x="426159" y="126209"/>
                  </a:lnTo>
                  <a:lnTo>
                    <a:pt x="437997" y="145820"/>
                  </a:lnTo>
                  <a:lnTo>
                    <a:pt x="449835" y="168012"/>
                  </a:lnTo>
                  <a:lnTo>
                    <a:pt x="461673" y="192981"/>
                  </a:lnTo>
                  <a:lnTo>
                    <a:pt x="473510" y="220893"/>
                  </a:lnTo>
                  <a:lnTo>
                    <a:pt x="485348" y="251871"/>
                  </a:lnTo>
                  <a:lnTo>
                    <a:pt x="497186" y="285976"/>
                  </a:lnTo>
                  <a:lnTo>
                    <a:pt x="509024" y="323195"/>
                  </a:lnTo>
                  <a:lnTo>
                    <a:pt x="520861" y="363422"/>
                  </a:lnTo>
                  <a:lnTo>
                    <a:pt x="532699" y="406451"/>
                  </a:lnTo>
                  <a:lnTo>
                    <a:pt x="544537" y="451967"/>
                  </a:lnTo>
                  <a:lnTo>
                    <a:pt x="556375" y="499551"/>
                  </a:lnTo>
                  <a:lnTo>
                    <a:pt x="568213" y="548690"/>
                  </a:lnTo>
                  <a:lnTo>
                    <a:pt x="580050" y="598794"/>
                  </a:lnTo>
                  <a:lnTo>
                    <a:pt x="591888" y="649225"/>
                  </a:lnTo>
                  <a:lnTo>
                    <a:pt x="603726" y="699330"/>
                  </a:lnTo>
                  <a:lnTo>
                    <a:pt x="615564" y="748468"/>
                  </a:lnTo>
                  <a:lnTo>
                    <a:pt x="627401" y="796053"/>
                  </a:lnTo>
                  <a:lnTo>
                    <a:pt x="639239" y="841569"/>
                  </a:lnTo>
                  <a:lnTo>
                    <a:pt x="651077" y="884597"/>
                  </a:lnTo>
                  <a:lnTo>
                    <a:pt x="662915" y="924825"/>
                  </a:lnTo>
                  <a:lnTo>
                    <a:pt x="674752" y="962043"/>
                  </a:lnTo>
                  <a:lnTo>
                    <a:pt x="686590" y="996149"/>
                  </a:lnTo>
                  <a:lnTo>
                    <a:pt x="698428" y="1027126"/>
                  </a:lnTo>
                  <a:lnTo>
                    <a:pt x="710266" y="1055039"/>
                  </a:lnTo>
                  <a:lnTo>
                    <a:pt x="722104" y="1080008"/>
                  </a:lnTo>
                  <a:lnTo>
                    <a:pt x="733941" y="1102200"/>
                  </a:lnTo>
                  <a:lnTo>
                    <a:pt x="745779" y="1121811"/>
                  </a:lnTo>
                  <a:lnTo>
                    <a:pt x="757617" y="1139052"/>
                  </a:lnTo>
                  <a:lnTo>
                    <a:pt x="769455" y="1154144"/>
                  </a:lnTo>
                  <a:lnTo>
                    <a:pt x="781292" y="1167301"/>
                  </a:lnTo>
                  <a:lnTo>
                    <a:pt x="793130" y="1178734"/>
                  </a:lnTo>
                  <a:lnTo>
                    <a:pt x="804968" y="1188638"/>
                  </a:lnTo>
                  <a:lnTo>
                    <a:pt x="816806" y="1197196"/>
                  </a:lnTo>
                  <a:lnTo>
                    <a:pt x="828643" y="1204575"/>
                  </a:lnTo>
                  <a:lnTo>
                    <a:pt x="840481" y="1210924"/>
                  </a:lnTo>
                  <a:lnTo>
                    <a:pt x="852319" y="1216379"/>
                  </a:lnTo>
                  <a:lnTo>
                    <a:pt x="864157" y="1221058"/>
                  </a:lnTo>
                  <a:lnTo>
                    <a:pt x="875995" y="1225068"/>
                  </a:lnTo>
                  <a:lnTo>
                    <a:pt x="887832" y="1228500"/>
                  </a:lnTo>
                  <a:lnTo>
                    <a:pt x="899670" y="1231435"/>
                  </a:lnTo>
                  <a:lnTo>
                    <a:pt x="911508" y="1233943"/>
                  </a:lnTo>
                  <a:lnTo>
                    <a:pt x="923346" y="1236085"/>
                  </a:lnTo>
                  <a:lnTo>
                    <a:pt x="935183" y="1237913"/>
                  </a:lnTo>
                  <a:lnTo>
                    <a:pt x="947021" y="1239472"/>
                  </a:lnTo>
                  <a:lnTo>
                    <a:pt x="958859" y="1240802"/>
                  </a:lnTo>
                  <a:lnTo>
                    <a:pt x="970697" y="1241936"/>
                  </a:lnTo>
                  <a:lnTo>
                    <a:pt x="982534" y="1242902"/>
                  </a:lnTo>
                  <a:lnTo>
                    <a:pt x="994372" y="1243725"/>
                  </a:lnTo>
                  <a:lnTo>
                    <a:pt x="1006210" y="1244426"/>
                  </a:lnTo>
                  <a:lnTo>
                    <a:pt x="1018048" y="1245023"/>
                  </a:lnTo>
                  <a:lnTo>
                    <a:pt x="1029886" y="1245532"/>
                  </a:lnTo>
                  <a:lnTo>
                    <a:pt x="1041723" y="1245965"/>
                  </a:lnTo>
                  <a:lnTo>
                    <a:pt x="1053561" y="1246333"/>
                  </a:lnTo>
                  <a:lnTo>
                    <a:pt x="1065399" y="1246647"/>
                  </a:lnTo>
                  <a:lnTo>
                    <a:pt x="1077237" y="1246914"/>
                  </a:lnTo>
                  <a:lnTo>
                    <a:pt x="1089074" y="1247141"/>
                  </a:lnTo>
                  <a:lnTo>
                    <a:pt x="1100912" y="1247335"/>
                  </a:lnTo>
                  <a:lnTo>
                    <a:pt x="1112750" y="1247500"/>
                  </a:lnTo>
                  <a:lnTo>
                    <a:pt x="1124588" y="1247640"/>
                  </a:lnTo>
                  <a:lnTo>
                    <a:pt x="1136426" y="1247759"/>
                  </a:lnTo>
                  <a:lnTo>
                    <a:pt x="1148263" y="1247860"/>
                  </a:lnTo>
                  <a:lnTo>
                    <a:pt x="1160101" y="1247947"/>
                  </a:lnTo>
                  <a:lnTo>
                    <a:pt x="1171939" y="1248020"/>
                  </a:lnTo>
                  <a:lnTo>
                    <a:pt x="1171939" y="1248439"/>
                  </a:lnTo>
                  <a:lnTo>
                    <a:pt x="1183777" y="1248439"/>
                  </a:lnTo>
                  <a:lnTo>
                    <a:pt x="1195614" y="1248439"/>
                  </a:lnTo>
                  <a:lnTo>
                    <a:pt x="1207452" y="1248439"/>
                  </a:lnTo>
                  <a:lnTo>
                    <a:pt x="1219290" y="1248439"/>
                  </a:lnTo>
                  <a:lnTo>
                    <a:pt x="1231128" y="1248439"/>
                  </a:lnTo>
                  <a:lnTo>
                    <a:pt x="1242965" y="1248439"/>
                  </a:lnTo>
                  <a:lnTo>
                    <a:pt x="1254803" y="1248439"/>
                  </a:lnTo>
                  <a:lnTo>
                    <a:pt x="1266641" y="1248439"/>
                  </a:lnTo>
                  <a:lnTo>
                    <a:pt x="1278479" y="1248439"/>
                  </a:lnTo>
                  <a:lnTo>
                    <a:pt x="1290317" y="1248439"/>
                  </a:lnTo>
                  <a:lnTo>
                    <a:pt x="1302154" y="1248439"/>
                  </a:lnTo>
                  <a:lnTo>
                    <a:pt x="1313992" y="1248439"/>
                  </a:lnTo>
                  <a:lnTo>
                    <a:pt x="1325830" y="1248439"/>
                  </a:lnTo>
                  <a:lnTo>
                    <a:pt x="1337668" y="1248439"/>
                  </a:lnTo>
                  <a:lnTo>
                    <a:pt x="1349505" y="1248439"/>
                  </a:lnTo>
                  <a:lnTo>
                    <a:pt x="1361343" y="1248439"/>
                  </a:lnTo>
                  <a:lnTo>
                    <a:pt x="1373181" y="1248439"/>
                  </a:lnTo>
                  <a:lnTo>
                    <a:pt x="1385019" y="1248439"/>
                  </a:lnTo>
                  <a:lnTo>
                    <a:pt x="1396856" y="1248439"/>
                  </a:lnTo>
                  <a:lnTo>
                    <a:pt x="1408694" y="1248439"/>
                  </a:lnTo>
                  <a:lnTo>
                    <a:pt x="1420532" y="1248439"/>
                  </a:lnTo>
                  <a:lnTo>
                    <a:pt x="1432370" y="1248439"/>
                  </a:lnTo>
                  <a:lnTo>
                    <a:pt x="1444208" y="1248439"/>
                  </a:lnTo>
                  <a:lnTo>
                    <a:pt x="1456045" y="1248439"/>
                  </a:lnTo>
                  <a:lnTo>
                    <a:pt x="1467883" y="1248439"/>
                  </a:lnTo>
                  <a:lnTo>
                    <a:pt x="1479721" y="1248439"/>
                  </a:lnTo>
                  <a:lnTo>
                    <a:pt x="1491559" y="1248439"/>
                  </a:lnTo>
                  <a:lnTo>
                    <a:pt x="1503396" y="1248439"/>
                  </a:lnTo>
                  <a:lnTo>
                    <a:pt x="1515234" y="1248439"/>
                  </a:lnTo>
                  <a:lnTo>
                    <a:pt x="1527072" y="1248439"/>
                  </a:lnTo>
                  <a:lnTo>
                    <a:pt x="1538910" y="1248439"/>
                  </a:lnTo>
                  <a:lnTo>
                    <a:pt x="1550748" y="1248439"/>
                  </a:lnTo>
                  <a:lnTo>
                    <a:pt x="1562585" y="1248439"/>
                  </a:lnTo>
                  <a:lnTo>
                    <a:pt x="1574423" y="1248439"/>
                  </a:lnTo>
                  <a:lnTo>
                    <a:pt x="1586261" y="1248439"/>
                  </a:lnTo>
                  <a:lnTo>
                    <a:pt x="1598099" y="1248439"/>
                  </a:lnTo>
                  <a:lnTo>
                    <a:pt x="1609936" y="1248439"/>
                  </a:lnTo>
                  <a:lnTo>
                    <a:pt x="1621774" y="1248439"/>
                  </a:lnTo>
                  <a:lnTo>
                    <a:pt x="1633612" y="1248439"/>
                  </a:lnTo>
                  <a:lnTo>
                    <a:pt x="1645450" y="1248439"/>
                  </a:lnTo>
                  <a:lnTo>
                    <a:pt x="1657287" y="1248439"/>
                  </a:lnTo>
                  <a:lnTo>
                    <a:pt x="1669125" y="1248439"/>
                  </a:lnTo>
                  <a:lnTo>
                    <a:pt x="1680963" y="1248439"/>
                  </a:lnTo>
                  <a:lnTo>
                    <a:pt x="1692801" y="1248439"/>
                  </a:lnTo>
                  <a:lnTo>
                    <a:pt x="1704639" y="1248439"/>
                  </a:lnTo>
                  <a:lnTo>
                    <a:pt x="1716476" y="1248439"/>
                  </a:lnTo>
                  <a:lnTo>
                    <a:pt x="1728314" y="1248439"/>
                  </a:lnTo>
                  <a:lnTo>
                    <a:pt x="1740152" y="1248439"/>
                  </a:lnTo>
                  <a:lnTo>
                    <a:pt x="1751990" y="1248439"/>
                  </a:lnTo>
                  <a:lnTo>
                    <a:pt x="1763827" y="1248439"/>
                  </a:lnTo>
                  <a:lnTo>
                    <a:pt x="1775665" y="1248439"/>
                  </a:lnTo>
                  <a:lnTo>
                    <a:pt x="1787503" y="1248439"/>
                  </a:lnTo>
                  <a:lnTo>
                    <a:pt x="1799341" y="1248439"/>
                  </a:lnTo>
                  <a:lnTo>
                    <a:pt x="1811178" y="1248439"/>
                  </a:lnTo>
                  <a:lnTo>
                    <a:pt x="1823016" y="1248439"/>
                  </a:lnTo>
                  <a:lnTo>
                    <a:pt x="1834854" y="1248439"/>
                  </a:lnTo>
                  <a:lnTo>
                    <a:pt x="1846692" y="1248439"/>
                  </a:lnTo>
                  <a:lnTo>
                    <a:pt x="1858530" y="1248439"/>
                  </a:lnTo>
                  <a:lnTo>
                    <a:pt x="1870367" y="1248439"/>
                  </a:lnTo>
                  <a:lnTo>
                    <a:pt x="1882205" y="1248439"/>
                  </a:lnTo>
                  <a:lnTo>
                    <a:pt x="1894043" y="1248439"/>
                  </a:lnTo>
                  <a:lnTo>
                    <a:pt x="1905881" y="1248439"/>
                  </a:lnTo>
                  <a:lnTo>
                    <a:pt x="1917718" y="1248439"/>
                  </a:lnTo>
                  <a:lnTo>
                    <a:pt x="1929556" y="1248439"/>
                  </a:lnTo>
                  <a:lnTo>
                    <a:pt x="1941394" y="1248439"/>
                  </a:lnTo>
                  <a:lnTo>
                    <a:pt x="1953232" y="1248439"/>
                  </a:lnTo>
                  <a:lnTo>
                    <a:pt x="1965069" y="1248439"/>
                  </a:lnTo>
                  <a:lnTo>
                    <a:pt x="1976907" y="1248439"/>
                  </a:lnTo>
                  <a:lnTo>
                    <a:pt x="1988745" y="1248439"/>
                  </a:lnTo>
                  <a:lnTo>
                    <a:pt x="2000583" y="1248439"/>
                  </a:lnTo>
                  <a:lnTo>
                    <a:pt x="2012421" y="1248439"/>
                  </a:lnTo>
                  <a:lnTo>
                    <a:pt x="2024258" y="1248439"/>
                  </a:lnTo>
                  <a:lnTo>
                    <a:pt x="2036096" y="1248439"/>
                  </a:lnTo>
                  <a:lnTo>
                    <a:pt x="2047934" y="1248439"/>
                  </a:lnTo>
                  <a:lnTo>
                    <a:pt x="2059772" y="1248439"/>
                  </a:lnTo>
                  <a:lnTo>
                    <a:pt x="2071609" y="1248439"/>
                  </a:lnTo>
                  <a:lnTo>
                    <a:pt x="2083447" y="1248439"/>
                  </a:lnTo>
                  <a:lnTo>
                    <a:pt x="2095285" y="1248439"/>
                  </a:lnTo>
                  <a:lnTo>
                    <a:pt x="2107123" y="1248439"/>
                  </a:lnTo>
                  <a:lnTo>
                    <a:pt x="2118961" y="1248439"/>
                  </a:lnTo>
                  <a:lnTo>
                    <a:pt x="2130798" y="1248439"/>
                  </a:lnTo>
                  <a:lnTo>
                    <a:pt x="2142636" y="1248439"/>
                  </a:lnTo>
                  <a:lnTo>
                    <a:pt x="2154474" y="1248439"/>
                  </a:lnTo>
                  <a:lnTo>
                    <a:pt x="2166312" y="1248439"/>
                  </a:lnTo>
                  <a:lnTo>
                    <a:pt x="2178149" y="1248439"/>
                  </a:lnTo>
                  <a:lnTo>
                    <a:pt x="2189987" y="1248439"/>
                  </a:lnTo>
                  <a:lnTo>
                    <a:pt x="2201825" y="1248439"/>
                  </a:lnTo>
                  <a:lnTo>
                    <a:pt x="2213663" y="1248439"/>
                  </a:lnTo>
                  <a:lnTo>
                    <a:pt x="2225500" y="1248439"/>
                  </a:lnTo>
                  <a:lnTo>
                    <a:pt x="2237338" y="1248439"/>
                  </a:lnTo>
                  <a:lnTo>
                    <a:pt x="2249176" y="1248439"/>
                  </a:lnTo>
                  <a:lnTo>
                    <a:pt x="2261014" y="1248439"/>
                  </a:lnTo>
                  <a:lnTo>
                    <a:pt x="2272852" y="1248439"/>
                  </a:lnTo>
                  <a:lnTo>
                    <a:pt x="2284689" y="1248439"/>
                  </a:lnTo>
                  <a:lnTo>
                    <a:pt x="2296527" y="1248439"/>
                  </a:lnTo>
                  <a:lnTo>
                    <a:pt x="2308365" y="1248439"/>
                  </a:lnTo>
                  <a:lnTo>
                    <a:pt x="2320203" y="1248439"/>
                  </a:lnTo>
                  <a:lnTo>
                    <a:pt x="2332040" y="1248439"/>
                  </a:lnTo>
                  <a:lnTo>
                    <a:pt x="2343878" y="1248439"/>
                  </a:lnTo>
                  <a:lnTo>
                    <a:pt x="2343878" y="1248439"/>
                  </a:lnTo>
                  <a:lnTo>
                    <a:pt x="2355716" y="1248439"/>
                  </a:lnTo>
                  <a:lnTo>
                    <a:pt x="2367554" y="1248439"/>
                  </a:lnTo>
                  <a:lnTo>
                    <a:pt x="2379391" y="1248439"/>
                  </a:lnTo>
                  <a:lnTo>
                    <a:pt x="2391229" y="1248439"/>
                  </a:lnTo>
                  <a:lnTo>
                    <a:pt x="2403067" y="1248439"/>
                  </a:lnTo>
                  <a:lnTo>
                    <a:pt x="2414905" y="1248439"/>
                  </a:lnTo>
                  <a:lnTo>
                    <a:pt x="2426743" y="1248439"/>
                  </a:lnTo>
                  <a:lnTo>
                    <a:pt x="2438580" y="1248439"/>
                  </a:lnTo>
                  <a:lnTo>
                    <a:pt x="2450418" y="1248439"/>
                  </a:lnTo>
                  <a:lnTo>
                    <a:pt x="2462256" y="1248439"/>
                  </a:lnTo>
                  <a:lnTo>
                    <a:pt x="2474094" y="1248439"/>
                  </a:lnTo>
                  <a:lnTo>
                    <a:pt x="2485931" y="1248439"/>
                  </a:lnTo>
                  <a:lnTo>
                    <a:pt x="2497769" y="1248439"/>
                  </a:lnTo>
                  <a:lnTo>
                    <a:pt x="2509607" y="1248439"/>
                  </a:lnTo>
                  <a:lnTo>
                    <a:pt x="2521445" y="1248439"/>
                  </a:lnTo>
                  <a:lnTo>
                    <a:pt x="2533283" y="1248439"/>
                  </a:lnTo>
                  <a:lnTo>
                    <a:pt x="2545120" y="1248439"/>
                  </a:lnTo>
                  <a:lnTo>
                    <a:pt x="2556958" y="1248439"/>
                  </a:lnTo>
                  <a:lnTo>
                    <a:pt x="2568796" y="1248439"/>
                  </a:lnTo>
                  <a:lnTo>
                    <a:pt x="2580634" y="1248439"/>
                  </a:lnTo>
                  <a:lnTo>
                    <a:pt x="2592471" y="1248439"/>
                  </a:lnTo>
                  <a:lnTo>
                    <a:pt x="2604309" y="1248439"/>
                  </a:lnTo>
                  <a:lnTo>
                    <a:pt x="2616147" y="1248439"/>
                  </a:lnTo>
                  <a:lnTo>
                    <a:pt x="2627985" y="1248439"/>
                  </a:lnTo>
                  <a:lnTo>
                    <a:pt x="2639822" y="1248439"/>
                  </a:lnTo>
                  <a:lnTo>
                    <a:pt x="2651660" y="1248439"/>
                  </a:lnTo>
                  <a:lnTo>
                    <a:pt x="2663498" y="1248439"/>
                  </a:lnTo>
                  <a:lnTo>
                    <a:pt x="2675336" y="1248439"/>
                  </a:lnTo>
                  <a:lnTo>
                    <a:pt x="2687174" y="1248439"/>
                  </a:lnTo>
                  <a:lnTo>
                    <a:pt x="2699011" y="1248439"/>
                  </a:lnTo>
                  <a:lnTo>
                    <a:pt x="2710849" y="1248439"/>
                  </a:lnTo>
                  <a:lnTo>
                    <a:pt x="2722687" y="1248439"/>
                  </a:lnTo>
                  <a:lnTo>
                    <a:pt x="2734525" y="1248439"/>
                  </a:lnTo>
                  <a:lnTo>
                    <a:pt x="2746362" y="1248439"/>
                  </a:lnTo>
                  <a:lnTo>
                    <a:pt x="2758200" y="1248439"/>
                  </a:lnTo>
                  <a:lnTo>
                    <a:pt x="2770038" y="1248439"/>
                  </a:lnTo>
                  <a:lnTo>
                    <a:pt x="2781876" y="1248439"/>
                  </a:lnTo>
                  <a:lnTo>
                    <a:pt x="2793713" y="1248439"/>
                  </a:lnTo>
                  <a:lnTo>
                    <a:pt x="2805551" y="1248439"/>
                  </a:lnTo>
                  <a:lnTo>
                    <a:pt x="2817389" y="1248439"/>
                  </a:lnTo>
                  <a:lnTo>
                    <a:pt x="2829227" y="1248439"/>
                  </a:lnTo>
                  <a:lnTo>
                    <a:pt x="2841065" y="1248439"/>
                  </a:lnTo>
                  <a:lnTo>
                    <a:pt x="2852902" y="1248439"/>
                  </a:lnTo>
                  <a:lnTo>
                    <a:pt x="2864740" y="1248439"/>
                  </a:lnTo>
                  <a:lnTo>
                    <a:pt x="2876578" y="1248439"/>
                  </a:lnTo>
                  <a:lnTo>
                    <a:pt x="2888416" y="1248439"/>
                  </a:lnTo>
                  <a:lnTo>
                    <a:pt x="2900253" y="1248439"/>
                  </a:lnTo>
                  <a:lnTo>
                    <a:pt x="2912091" y="1248439"/>
                  </a:lnTo>
                  <a:lnTo>
                    <a:pt x="2923929" y="1248439"/>
                  </a:lnTo>
                  <a:lnTo>
                    <a:pt x="2935767" y="1248439"/>
                  </a:lnTo>
                  <a:lnTo>
                    <a:pt x="2947604" y="1248439"/>
                  </a:lnTo>
                  <a:lnTo>
                    <a:pt x="2959442" y="1248439"/>
                  </a:lnTo>
                  <a:lnTo>
                    <a:pt x="2971280" y="1248439"/>
                  </a:lnTo>
                  <a:lnTo>
                    <a:pt x="2983118" y="1248439"/>
                  </a:lnTo>
                  <a:lnTo>
                    <a:pt x="2994956" y="1248439"/>
                  </a:lnTo>
                  <a:lnTo>
                    <a:pt x="3006793" y="1248439"/>
                  </a:lnTo>
                  <a:lnTo>
                    <a:pt x="3018631" y="1248439"/>
                  </a:lnTo>
                  <a:lnTo>
                    <a:pt x="3030469" y="1248439"/>
                  </a:lnTo>
                  <a:lnTo>
                    <a:pt x="3042307" y="1248439"/>
                  </a:lnTo>
                  <a:lnTo>
                    <a:pt x="3054144" y="1248439"/>
                  </a:lnTo>
                  <a:lnTo>
                    <a:pt x="3065982" y="1248439"/>
                  </a:lnTo>
                  <a:lnTo>
                    <a:pt x="3077820" y="1248439"/>
                  </a:lnTo>
                  <a:lnTo>
                    <a:pt x="3089658" y="1248439"/>
                  </a:lnTo>
                  <a:lnTo>
                    <a:pt x="3101496" y="1248439"/>
                  </a:lnTo>
                  <a:lnTo>
                    <a:pt x="3113333" y="1248439"/>
                  </a:lnTo>
                  <a:lnTo>
                    <a:pt x="3125171" y="1248439"/>
                  </a:lnTo>
                  <a:lnTo>
                    <a:pt x="3137009" y="1248439"/>
                  </a:lnTo>
                  <a:lnTo>
                    <a:pt x="3148847" y="1248439"/>
                  </a:lnTo>
                  <a:lnTo>
                    <a:pt x="3160684" y="1248439"/>
                  </a:lnTo>
                  <a:lnTo>
                    <a:pt x="3172522" y="1248439"/>
                  </a:lnTo>
                  <a:lnTo>
                    <a:pt x="3184360" y="1248439"/>
                  </a:lnTo>
                  <a:lnTo>
                    <a:pt x="3196198" y="1248439"/>
                  </a:lnTo>
                  <a:lnTo>
                    <a:pt x="3208035" y="1248439"/>
                  </a:lnTo>
                  <a:lnTo>
                    <a:pt x="3219873" y="1248439"/>
                  </a:lnTo>
                  <a:lnTo>
                    <a:pt x="3231711" y="1248439"/>
                  </a:lnTo>
                  <a:lnTo>
                    <a:pt x="3243549" y="1248439"/>
                  </a:lnTo>
                  <a:lnTo>
                    <a:pt x="3255387" y="1248439"/>
                  </a:lnTo>
                  <a:lnTo>
                    <a:pt x="3267224" y="1248439"/>
                  </a:lnTo>
                  <a:lnTo>
                    <a:pt x="3279062" y="1248439"/>
                  </a:lnTo>
                  <a:lnTo>
                    <a:pt x="3290900" y="1248439"/>
                  </a:lnTo>
                  <a:lnTo>
                    <a:pt x="3302738" y="1248439"/>
                  </a:lnTo>
                  <a:lnTo>
                    <a:pt x="3314575" y="1248439"/>
                  </a:lnTo>
                  <a:lnTo>
                    <a:pt x="3326413" y="1248439"/>
                  </a:lnTo>
                  <a:lnTo>
                    <a:pt x="3338251" y="1248439"/>
                  </a:lnTo>
                  <a:lnTo>
                    <a:pt x="3350089" y="1248439"/>
                  </a:lnTo>
                  <a:lnTo>
                    <a:pt x="3361926" y="1248439"/>
                  </a:lnTo>
                  <a:lnTo>
                    <a:pt x="3373764" y="1248439"/>
                  </a:lnTo>
                  <a:lnTo>
                    <a:pt x="3385602" y="1248439"/>
                  </a:lnTo>
                  <a:lnTo>
                    <a:pt x="3397440" y="1248439"/>
                  </a:lnTo>
                  <a:lnTo>
                    <a:pt x="3409278" y="1248439"/>
                  </a:lnTo>
                  <a:lnTo>
                    <a:pt x="3421115" y="1248439"/>
                  </a:lnTo>
                  <a:lnTo>
                    <a:pt x="3432953" y="1248439"/>
                  </a:lnTo>
                  <a:lnTo>
                    <a:pt x="3444791" y="1248439"/>
                  </a:lnTo>
                  <a:lnTo>
                    <a:pt x="3456629" y="1248439"/>
                  </a:lnTo>
                  <a:lnTo>
                    <a:pt x="3468466" y="1248439"/>
                  </a:lnTo>
                  <a:lnTo>
                    <a:pt x="3480304" y="1248439"/>
                  </a:lnTo>
                  <a:lnTo>
                    <a:pt x="3492142" y="1248439"/>
                  </a:lnTo>
                  <a:lnTo>
                    <a:pt x="3503980" y="1248439"/>
                  </a:lnTo>
                  <a:lnTo>
                    <a:pt x="3515818" y="1248439"/>
                  </a:lnTo>
                  <a:lnTo>
                    <a:pt x="3515818" y="1248439"/>
                  </a:lnTo>
                  <a:lnTo>
                    <a:pt x="3527655" y="1248439"/>
                  </a:lnTo>
                  <a:lnTo>
                    <a:pt x="3539493" y="1248439"/>
                  </a:lnTo>
                  <a:lnTo>
                    <a:pt x="3551331" y="1248439"/>
                  </a:lnTo>
                  <a:lnTo>
                    <a:pt x="3563169" y="1248439"/>
                  </a:lnTo>
                  <a:lnTo>
                    <a:pt x="3575006" y="1248439"/>
                  </a:lnTo>
                  <a:lnTo>
                    <a:pt x="3586844" y="1248439"/>
                  </a:lnTo>
                  <a:lnTo>
                    <a:pt x="3598682" y="1248439"/>
                  </a:lnTo>
                  <a:lnTo>
                    <a:pt x="3610520" y="1248439"/>
                  </a:lnTo>
                  <a:lnTo>
                    <a:pt x="3622357" y="1248439"/>
                  </a:lnTo>
                  <a:lnTo>
                    <a:pt x="3634195" y="1248439"/>
                  </a:lnTo>
                  <a:lnTo>
                    <a:pt x="3646033" y="1248439"/>
                  </a:lnTo>
                  <a:lnTo>
                    <a:pt x="3657871" y="1248439"/>
                  </a:lnTo>
                  <a:lnTo>
                    <a:pt x="3669709" y="1248439"/>
                  </a:lnTo>
                  <a:lnTo>
                    <a:pt x="3681546" y="1248439"/>
                  </a:lnTo>
                  <a:lnTo>
                    <a:pt x="3693384" y="1248439"/>
                  </a:lnTo>
                  <a:lnTo>
                    <a:pt x="3705222" y="1248439"/>
                  </a:lnTo>
                  <a:lnTo>
                    <a:pt x="3717060" y="1248439"/>
                  </a:lnTo>
                  <a:lnTo>
                    <a:pt x="3728897" y="1248439"/>
                  </a:lnTo>
                  <a:lnTo>
                    <a:pt x="3740735" y="1248439"/>
                  </a:lnTo>
                  <a:lnTo>
                    <a:pt x="3752573" y="1248439"/>
                  </a:lnTo>
                  <a:lnTo>
                    <a:pt x="3764411" y="1248439"/>
                  </a:lnTo>
                  <a:lnTo>
                    <a:pt x="3776248" y="1248439"/>
                  </a:lnTo>
                  <a:lnTo>
                    <a:pt x="3788086" y="1248439"/>
                  </a:lnTo>
                  <a:lnTo>
                    <a:pt x="3799924" y="1248439"/>
                  </a:lnTo>
                  <a:lnTo>
                    <a:pt x="3811762" y="1248439"/>
                  </a:lnTo>
                  <a:lnTo>
                    <a:pt x="3823600" y="1248439"/>
                  </a:lnTo>
                  <a:lnTo>
                    <a:pt x="3835437" y="1248439"/>
                  </a:lnTo>
                  <a:lnTo>
                    <a:pt x="3847275" y="1248439"/>
                  </a:lnTo>
                  <a:lnTo>
                    <a:pt x="3859113" y="1248439"/>
                  </a:lnTo>
                  <a:lnTo>
                    <a:pt x="3870951" y="1248439"/>
                  </a:lnTo>
                  <a:lnTo>
                    <a:pt x="3882788" y="1248439"/>
                  </a:lnTo>
                  <a:lnTo>
                    <a:pt x="3894626" y="1248439"/>
                  </a:lnTo>
                  <a:lnTo>
                    <a:pt x="3906464" y="1248439"/>
                  </a:lnTo>
                  <a:lnTo>
                    <a:pt x="3918302" y="1248439"/>
                  </a:lnTo>
                  <a:lnTo>
                    <a:pt x="3930139" y="1248439"/>
                  </a:lnTo>
                  <a:lnTo>
                    <a:pt x="3941977" y="1248439"/>
                  </a:lnTo>
                  <a:lnTo>
                    <a:pt x="3953815" y="1248439"/>
                  </a:lnTo>
                  <a:lnTo>
                    <a:pt x="3965653" y="1248439"/>
                  </a:lnTo>
                  <a:lnTo>
                    <a:pt x="3977491" y="1248439"/>
                  </a:lnTo>
                  <a:lnTo>
                    <a:pt x="3989328" y="1248439"/>
                  </a:lnTo>
                  <a:lnTo>
                    <a:pt x="4001166" y="1248439"/>
                  </a:lnTo>
                  <a:lnTo>
                    <a:pt x="4013004" y="1248439"/>
                  </a:lnTo>
                  <a:lnTo>
                    <a:pt x="4024842" y="1248439"/>
                  </a:lnTo>
                  <a:lnTo>
                    <a:pt x="4036679" y="1248439"/>
                  </a:lnTo>
                  <a:lnTo>
                    <a:pt x="4048517" y="1248439"/>
                  </a:lnTo>
                  <a:lnTo>
                    <a:pt x="4060355" y="1248439"/>
                  </a:lnTo>
                  <a:lnTo>
                    <a:pt x="4072193" y="1248439"/>
                  </a:lnTo>
                  <a:lnTo>
                    <a:pt x="4084031" y="1248439"/>
                  </a:lnTo>
                  <a:lnTo>
                    <a:pt x="4095868" y="1248439"/>
                  </a:lnTo>
                  <a:lnTo>
                    <a:pt x="4107706" y="1248439"/>
                  </a:lnTo>
                  <a:lnTo>
                    <a:pt x="4119544" y="1248439"/>
                  </a:lnTo>
                  <a:lnTo>
                    <a:pt x="4131382" y="1248439"/>
                  </a:lnTo>
                  <a:lnTo>
                    <a:pt x="4143219" y="1248439"/>
                  </a:lnTo>
                  <a:lnTo>
                    <a:pt x="4155057" y="1248439"/>
                  </a:lnTo>
                  <a:lnTo>
                    <a:pt x="4166895" y="1248439"/>
                  </a:lnTo>
                  <a:lnTo>
                    <a:pt x="4178733" y="1248439"/>
                  </a:lnTo>
                  <a:lnTo>
                    <a:pt x="4190570" y="1248439"/>
                  </a:lnTo>
                  <a:lnTo>
                    <a:pt x="4202408" y="1248439"/>
                  </a:lnTo>
                  <a:lnTo>
                    <a:pt x="4214246" y="1248439"/>
                  </a:lnTo>
                  <a:lnTo>
                    <a:pt x="4226084" y="1248439"/>
                  </a:lnTo>
                  <a:lnTo>
                    <a:pt x="4237922" y="1248439"/>
                  </a:lnTo>
                  <a:lnTo>
                    <a:pt x="4249759" y="1248439"/>
                  </a:lnTo>
                  <a:lnTo>
                    <a:pt x="4261597" y="1248439"/>
                  </a:lnTo>
                  <a:lnTo>
                    <a:pt x="4273435" y="1248439"/>
                  </a:lnTo>
                  <a:lnTo>
                    <a:pt x="4285273" y="1248439"/>
                  </a:lnTo>
                  <a:lnTo>
                    <a:pt x="4297110" y="1248439"/>
                  </a:lnTo>
                  <a:lnTo>
                    <a:pt x="4308948" y="1248439"/>
                  </a:lnTo>
                  <a:lnTo>
                    <a:pt x="4320786" y="1248439"/>
                  </a:lnTo>
                  <a:lnTo>
                    <a:pt x="4332624" y="1248439"/>
                  </a:lnTo>
                  <a:lnTo>
                    <a:pt x="4344461" y="1248439"/>
                  </a:lnTo>
                  <a:lnTo>
                    <a:pt x="4356299" y="1248439"/>
                  </a:lnTo>
                  <a:lnTo>
                    <a:pt x="4368137" y="1248439"/>
                  </a:lnTo>
                  <a:lnTo>
                    <a:pt x="4379975" y="1248439"/>
                  </a:lnTo>
                  <a:lnTo>
                    <a:pt x="4391813" y="1248439"/>
                  </a:lnTo>
                  <a:lnTo>
                    <a:pt x="4403650" y="1248439"/>
                  </a:lnTo>
                  <a:lnTo>
                    <a:pt x="4415488" y="1248439"/>
                  </a:lnTo>
                  <a:lnTo>
                    <a:pt x="4427326" y="1248439"/>
                  </a:lnTo>
                  <a:lnTo>
                    <a:pt x="4439164" y="1248439"/>
                  </a:lnTo>
                  <a:lnTo>
                    <a:pt x="4451001" y="1248439"/>
                  </a:lnTo>
                  <a:lnTo>
                    <a:pt x="4462839" y="1248439"/>
                  </a:lnTo>
                  <a:lnTo>
                    <a:pt x="4474677" y="1248439"/>
                  </a:lnTo>
                  <a:lnTo>
                    <a:pt x="4486515" y="1248439"/>
                  </a:lnTo>
                  <a:lnTo>
                    <a:pt x="4498352" y="1248439"/>
                  </a:lnTo>
                  <a:lnTo>
                    <a:pt x="4510190" y="1248439"/>
                  </a:lnTo>
                  <a:lnTo>
                    <a:pt x="4522028" y="1248439"/>
                  </a:lnTo>
                  <a:lnTo>
                    <a:pt x="4533866" y="1248439"/>
                  </a:lnTo>
                  <a:lnTo>
                    <a:pt x="4545704" y="1248439"/>
                  </a:lnTo>
                  <a:lnTo>
                    <a:pt x="4557541" y="1248439"/>
                  </a:lnTo>
                  <a:lnTo>
                    <a:pt x="4569379" y="1248439"/>
                  </a:lnTo>
                  <a:lnTo>
                    <a:pt x="4581217" y="1248439"/>
                  </a:lnTo>
                  <a:lnTo>
                    <a:pt x="4593055" y="1248439"/>
                  </a:lnTo>
                  <a:lnTo>
                    <a:pt x="4604892" y="1248439"/>
                  </a:lnTo>
                  <a:lnTo>
                    <a:pt x="4616730" y="1248439"/>
                  </a:lnTo>
                  <a:lnTo>
                    <a:pt x="4628568" y="1248439"/>
                  </a:lnTo>
                  <a:lnTo>
                    <a:pt x="4640406" y="1248439"/>
                  </a:lnTo>
                  <a:lnTo>
                    <a:pt x="4652244" y="1248439"/>
                  </a:lnTo>
                  <a:lnTo>
                    <a:pt x="4664081" y="1248439"/>
                  </a:lnTo>
                  <a:lnTo>
                    <a:pt x="4675919" y="1248439"/>
                  </a:lnTo>
                  <a:lnTo>
                    <a:pt x="4687757" y="1248439"/>
                  </a:lnTo>
                </a:path>
              </a:pathLst>
            </a:custGeom>
            <a:ln w="40651" cap="flat">
              <a:solidFill>
                <a:srgbClr val="F26A21">
                  <a:alpha val="100000"/>
                </a:srgbClr>
              </a:solidFill>
              <a:prstDash val="solid"/>
              <a:round/>
            </a:ln>
          </p:spPr>
          <p:txBody>
            <a:bodyPr/>
            <a:lstStyle/>
            <a:p>
              <a:endParaRPr/>
            </a:p>
          </p:txBody>
        </p:sp>
        <p:sp>
          <p:nvSpPr>
            <p:cNvPr id="43" name="pl43"/>
            <p:cNvSpPr/>
            <p:nvPr/>
          </p:nvSpPr>
          <p:spPr>
            <a:xfrm>
              <a:off x="2482252" y="2772869"/>
              <a:ext cx="4687757" cy="0"/>
            </a:xfrm>
            <a:custGeom>
              <a:avLst/>
              <a:gdLst/>
              <a:ahLst/>
              <a:cxnLst/>
              <a:rect l="0" t="0" r="0" b="0"/>
              <a:pathLst>
                <a:path w="468775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a:endParaRPr/>
            </a:p>
          </p:txBody>
        </p:sp>
        <p:sp>
          <p:nvSpPr>
            <p:cNvPr id="44" name="pl44"/>
            <p:cNvSpPr/>
            <p:nvPr/>
          </p:nvSpPr>
          <p:spPr>
            <a:xfrm>
              <a:off x="2482252" y="899582"/>
              <a:ext cx="4687757" cy="0"/>
            </a:xfrm>
            <a:custGeom>
              <a:avLst/>
              <a:gdLst/>
              <a:ahLst/>
              <a:cxnLst/>
              <a:rect l="0" t="0" r="0" b="0"/>
              <a:pathLst>
                <a:path w="468775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a:endParaRPr/>
            </a:p>
          </p:txBody>
        </p:sp>
        <p:sp>
          <p:nvSpPr>
            <p:cNvPr id="45" name="pl45"/>
            <p:cNvSpPr/>
            <p:nvPr/>
          </p:nvSpPr>
          <p:spPr>
            <a:xfrm>
              <a:off x="2482252" y="1107725"/>
              <a:ext cx="4687757" cy="0"/>
            </a:xfrm>
            <a:custGeom>
              <a:avLst/>
              <a:gdLst/>
              <a:ahLst/>
              <a:cxnLst/>
              <a:rect l="0" t="0" r="0" b="0"/>
              <a:pathLst>
                <a:path w="468775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a:endParaRPr/>
            </a:p>
          </p:txBody>
        </p:sp>
        <p:sp>
          <p:nvSpPr>
            <p:cNvPr id="46" name="pl46"/>
            <p:cNvSpPr/>
            <p:nvPr/>
          </p:nvSpPr>
          <p:spPr>
            <a:xfrm>
              <a:off x="2482252" y="1940367"/>
              <a:ext cx="4687757" cy="416216"/>
            </a:xfrm>
            <a:custGeom>
              <a:avLst/>
              <a:gdLst/>
              <a:ahLst/>
              <a:cxnLst/>
              <a:rect l="0" t="0" r="0" b="0"/>
              <a:pathLst>
                <a:path w="4687757" h="416216">
                  <a:moveTo>
                    <a:pt x="0" y="416216"/>
                  </a:moveTo>
                  <a:lnTo>
                    <a:pt x="11837" y="416216"/>
                  </a:lnTo>
                  <a:lnTo>
                    <a:pt x="23675" y="416216"/>
                  </a:lnTo>
                  <a:lnTo>
                    <a:pt x="35513" y="416216"/>
                  </a:lnTo>
                  <a:lnTo>
                    <a:pt x="47351" y="416216"/>
                  </a:lnTo>
                  <a:lnTo>
                    <a:pt x="59188" y="416216"/>
                  </a:lnTo>
                  <a:lnTo>
                    <a:pt x="71026" y="416216"/>
                  </a:lnTo>
                  <a:lnTo>
                    <a:pt x="82864" y="416216"/>
                  </a:lnTo>
                  <a:lnTo>
                    <a:pt x="94702" y="416216"/>
                  </a:lnTo>
                  <a:lnTo>
                    <a:pt x="106539" y="416216"/>
                  </a:lnTo>
                  <a:lnTo>
                    <a:pt x="118377" y="416216"/>
                  </a:lnTo>
                  <a:lnTo>
                    <a:pt x="130215" y="416216"/>
                  </a:lnTo>
                  <a:lnTo>
                    <a:pt x="142053" y="416216"/>
                  </a:lnTo>
                  <a:lnTo>
                    <a:pt x="153891" y="416216"/>
                  </a:lnTo>
                  <a:lnTo>
                    <a:pt x="165728" y="416216"/>
                  </a:lnTo>
                  <a:lnTo>
                    <a:pt x="177566" y="416216"/>
                  </a:lnTo>
                  <a:lnTo>
                    <a:pt x="189404" y="416216"/>
                  </a:lnTo>
                  <a:lnTo>
                    <a:pt x="201242" y="416216"/>
                  </a:lnTo>
                  <a:lnTo>
                    <a:pt x="213079" y="416216"/>
                  </a:lnTo>
                  <a:lnTo>
                    <a:pt x="224917" y="416216"/>
                  </a:lnTo>
                  <a:lnTo>
                    <a:pt x="236755" y="416216"/>
                  </a:lnTo>
                  <a:lnTo>
                    <a:pt x="248593" y="416216"/>
                  </a:lnTo>
                  <a:lnTo>
                    <a:pt x="260430" y="416216"/>
                  </a:lnTo>
                  <a:lnTo>
                    <a:pt x="272268" y="416216"/>
                  </a:lnTo>
                  <a:lnTo>
                    <a:pt x="284106" y="416216"/>
                  </a:lnTo>
                  <a:lnTo>
                    <a:pt x="295944" y="416216"/>
                  </a:lnTo>
                  <a:lnTo>
                    <a:pt x="307782" y="416216"/>
                  </a:lnTo>
                  <a:lnTo>
                    <a:pt x="319619" y="416216"/>
                  </a:lnTo>
                  <a:lnTo>
                    <a:pt x="331457" y="416216"/>
                  </a:lnTo>
                  <a:lnTo>
                    <a:pt x="343295" y="416216"/>
                  </a:lnTo>
                  <a:lnTo>
                    <a:pt x="355133" y="416216"/>
                  </a:lnTo>
                  <a:lnTo>
                    <a:pt x="366970" y="416216"/>
                  </a:lnTo>
                  <a:lnTo>
                    <a:pt x="378808" y="416216"/>
                  </a:lnTo>
                  <a:lnTo>
                    <a:pt x="390646" y="416216"/>
                  </a:lnTo>
                  <a:lnTo>
                    <a:pt x="402484" y="416216"/>
                  </a:lnTo>
                  <a:lnTo>
                    <a:pt x="414321" y="416216"/>
                  </a:lnTo>
                  <a:lnTo>
                    <a:pt x="426159" y="416216"/>
                  </a:lnTo>
                  <a:lnTo>
                    <a:pt x="437997" y="416216"/>
                  </a:lnTo>
                  <a:lnTo>
                    <a:pt x="449835" y="416216"/>
                  </a:lnTo>
                  <a:lnTo>
                    <a:pt x="461673" y="416216"/>
                  </a:lnTo>
                  <a:lnTo>
                    <a:pt x="473510" y="416216"/>
                  </a:lnTo>
                  <a:lnTo>
                    <a:pt x="485348" y="416216"/>
                  </a:lnTo>
                  <a:lnTo>
                    <a:pt x="497186" y="416216"/>
                  </a:lnTo>
                  <a:lnTo>
                    <a:pt x="509024" y="416216"/>
                  </a:lnTo>
                  <a:lnTo>
                    <a:pt x="520861" y="416216"/>
                  </a:lnTo>
                  <a:lnTo>
                    <a:pt x="532699" y="416216"/>
                  </a:lnTo>
                  <a:lnTo>
                    <a:pt x="544537" y="416216"/>
                  </a:lnTo>
                  <a:lnTo>
                    <a:pt x="556375" y="416216"/>
                  </a:lnTo>
                  <a:lnTo>
                    <a:pt x="568213" y="416216"/>
                  </a:lnTo>
                  <a:lnTo>
                    <a:pt x="580050" y="416216"/>
                  </a:lnTo>
                  <a:lnTo>
                    <a:pt x="591888" y="416216"/>
                  </a:lnTo>
                  <a:lnTo>
                    <a:pt x="603726" y="416216"/>
                  </a:lnTo>
                  <a:lnTo>
                    <a:pt x="615564" y="416216"/>
                  </a:lnTo>
                  <a:lnTo>
                    <a:pt x="627401" y="416216"/>
                  </a:lnTo>
                  <a:lnTo>
                    <a:pt x="639239" y="416216"/>
                  </a:lnTo>
                  <a:lnTo>
                    <a:pt x="651077" y="416216"/>
                  </a:lnTo>
                  <a:lnTo>
                    <a:pt x="662915" y="416216"/>
                  </a:lnTo>
                  <a:lnTo>
                    <a:pt x="674752" y="416216"/>
                  </a:lnTo>
                  <a:lnTo>
                    <a:pt x="686590" y="416216"/>
                  </a:lnTo>
                  <a:lnTo>
                    <a:pt x="698428" y="416216"/>
                  </a:lnTo>
                  <a:lnTo>
                    <a:pt x="710266" y="416216"/>
                  </a:lnTo>
                  <a:lnTo>
                    <a:pt x="722104" y="416216"/>
                  </a:lnTo>
                  <a:lnTo>
                    <a:pt x="733941" y="416216"/>
                  </a:lnTo>
                  <a:lnTo>
                    <a:pt x="745779" y="416216"/>
                  </a:lnTo>
                  <a:lnTo>
                    <a:pt x="757617" y="416216"/>
                  </a:lnTo>
                  <a:lnTo>
                    <a:pt x="769455" y="416216"/>
                  </a:lnTo>
                  <a:lnTo>
                    <a:pt x="781292" y="416216"/>
                  </a:lnTo>
                  <a:lnTo>
                    <a:pt x="793130" y="416216"/>
                  </a:lnTo>
                  <a:lnTo>
                    <a:pt x="804968" y="416216"/>
                  </a:lnTo>
                  <a:lnTo>
                    <a:pt x="816806" y="416216"/>
                  </a:lnTo>
                  <a:lnTo>
                    <a:pt x="828643" y="416216"/>
                  </a:lnTo>
                  <a:lnTo>
                    <a:pt x="840481" y="416216"/>
                  </a:lnTo>
                  <a:lnTo>
                    <a:pt x="852319" y="416216"/>
                  </a:lnTo>
                  <a:lnTo>
                    <a:pt x="864157" y="416216"/>
                  </a:lnTo>
                  <a:lnTo>
                    <a:pt x="875995" y="416216"/>
                  </a:lnTo>
                  <a:lnTo>
                    <a:pt x="887832" y="416216"/>
                  </a:lnTo>
                  <a:lnTo>
                    <a:pt x="899670" y="416216"/>
                  </a:lnTo>
                  <a:lnTo>
                    <a:pt x="911508" y="416216"/>
                  </a:lnTo>
                  <a:lnTo>
                    <a:pt x="923346" y="416216"/>
                  </a:lnTo>
                  <a:lnTo>
                    <a:pt x="935183" y="416216"/>
                  </a:lnTo>
                  <a:lnTo>
                    <a:pt x="947021" y="416216"/>
                  </a:lnTo>
                  <a:lnTo>
                    <a:pt x="958859" y="416216"/>
                  </a:lnTo>
                  <a:lnTo>
                    <a:pt x="970697" y="416216"/>
                  </a:lnTo>
                  <a:lnTo>
                    <a:pt x="982534" y="416216"/>
                  </a:lnTo>
                  <a:lnTo>
                    <a:pt x="994372" y="416216"/>
                  </a:lnTo>
                  <a:lnTo>
                    <a:pt x="1006210" y="416216"/>
                  </a:lnTo>
                  <a:lnTo>
                    <a:pt x="1018048" y="416216"/>
                  </a:lnTo>
                  <a:lnTo>
                    <a:pt x="1029886" y="416216"/>
                  </a:lnTo>
                  <a:lnTo>
                    <a:pt x="1041723" y="416216"/>
                  </a:lnTo>
                  <a:lnTo>
                    <a:pt x="1053561" y="416216"/>
                  </a:lnTo>
                  <a:lnTo>
                    <a:pt x="1065399" y="416216"/>
                  </a:lnTo>
                  <a:lnTo>
                    <a:pt x="1077237" y="416216"/>
                  </a:lnTo>
                  <a:lnTo>
                    <a:pt x="1089074" y="416216"/>
                  </a:lnTo>
                  <a:lnTo>
                    <a:pt x="1100912" y="416216"/>
                  </a:lnTo>
                  <a:lnTo>
                    <a:pt x="1112750" y="416216"/>
                  </a:lnTo>
                  <a:lnTo>
                    <a:pt x="1124588" y="416216"/>
                  </a:lnTo>
                  <a:lnTo>
                    <a:pt x="1136426" y="416216"/>
                  </a:lnTo>
                  <a:lnTo>
                    <a:pt x="1148263" y="416216"/>
                  </a:lnTo>
                  <a:lnTo>
                    <a:pt x="1160101" y="416216"/>
                  </a:lnTo>
                  <a:lnTo>
                    <a:pt x="1171939" y="416216"/>
                  </a:lnTo>
                  <a:lnTo>
                    <a:pt x="1171939" y="416216"/>
                  </a:lnTo>
                  <a:lnTo>
                    <a:pt x="1183777" y="416216"/>
                  </a:lnTo>
                  <a:lnTo>
                    <a:pt x="1195614" y="416216"/>
                  </a:lnTo>
                  <a:lnTo>
                    <a:pt x="1207452" y="416216"/>
                  </a:lnTo>
                  <a:lnTo>
                    <a:pt x="1219290" y="416216"/>
                  </a:lnTo>
                  <a:lnTo>
                    <a:pt x="1231128" y="416216"/>
                  </a:lnTo>
                  <a:lnTo>
                    <a:pt x="1242965" y="416216"/>
                  </a:lnTo>
                  <a:lnTo>
                    <a:pt x="1254803" y="416216"/>
                  </a:lnTo>
                  <a:lnTo>
                    <a:pt x="1266641" y="416216"/>
                  </a:lnTo>
                  <a:lnTo>
                    <a:pt x="1278479" y="416216"/>
                  </a:lnTo>
                  <a:lnTo>
                    <a:pt x="1290317" y="416216"/>
                  </a:lnTo>
                  <a:lnTo>
                    <a:pt x="1302154" y="416216"/>
                  </a:lnTo>
                  <a:lnTo>
                    <a:pt x="1313992" y="416216"/>
                  </a:lnTo>
                  <a:lnTo>
                    <a:pt x="1325830" y="416216"/>
                  </a:lnTo>
                  <a:lnTo>
                    <a:pt x="1337668" y="416216"/>
                  </a:lnTo>
                  <a:lnTo>
                    <a:pt x="1349505" y="416216"/>
                  </a:lnTo>
                  <a:lnTo>
                    <a:pt x="1361343" y="416216"/>
                  </a:lnTo>
                  <a:lnTo>
                    <a:pt x="1373181" y="416216"/>
                  </a:lnTo>
                  <a:lnTo>
                    <a:pt x="1385019" y="416216"/>
                  </a:lnTo>
                  <a:lnTo>
                    <a:pt x="1396856" y="416216"/>
                  </a:lnTo>
                  <a:lnTo>
                    <a:pt x="1408694" y="416216"/>
                  </a:lnTo>
                  <a:lnTo>
                    <a:pt x="1420532" y="416216"/>
                  </a:lnTo>
                  <a:lnTo>
                    <a:pt x="1432370" y="416216"/>
                  </a:lnTo>
                  <a:lnTo>
                    <a:pt x="1444208" y="416216"/>
                  </a:lnTo>
                  <a:lnTo>
                    <a:pt x="1456045" y="416216"/>
                  </a:lnTo>
                  <a:lnTo>
                    <a:pt x="1467883" y="416216"/>
                  </a:lnTo>
                  <a:lnTo>
                    <a:pt x="1479721" y="416216"/>
                  </a:lnTo>
                  <a:lnTo>
                    <a:pt x="1491559" y="416216"/>
                  </a:lnTo>
                  <a:lnTo>
                    <a:pt x="1503396" y="416216"/>
                  </a:lnTo>
                  <a:lnTo>
                    <a:pt x="1515234" y="416216"/>
                  </a:lnTo>
                  <a:lnTo>
                    <a:pt x="1527072" y="416216"/>
                  </a:lnTo>
                  <a:lnTo>
                    <a:pt x="1538910" y="416216"/>
                  </a:lnTo>
                  <a:lnTo>
                    <a:pt x="1550748" y="416216"/>
                  </a:lnTo>
                  <a:lnTo>
                    <a:pt x="1562585" y="416216"/>
                  </a:lnTo>
                  <a:lnTo>
                    <a:pt x="1574423" y="416216"/>
                  </a:lnTo>
                  <a:lnTo>
                    <a:pt x="1586261" y="416216"/>
                  </a:lnTo>
                  <a:lnTo>
                    <a:pt x="1598099" y="416216"/>
                  </a:lnTo>
                  <a:lnTo>
                    <a:pt x="1609936" y="416216"/>
                  </a:lnTo>
                  <a:lnTo>
                    <a:pt x="1621774" y="416216"/>
                  </a:lnTo>
                  <a:lnTo>
                    <a:pt x="1633612" y="416216"/>
                  </a:lnTo>
                  <a:lnTo>
                    <a:pt x="1645450" y="416216"/>
                  </a:lnTo>
                  <a:lnTo>
                    <a:pt x="1657287" y="416216"/>
                  </a:lnTo>
                  <a:lnTo>
                    <a:pt x="1669125" y="416216"/>
                  </a:lnTo>
                  <a:lnTo>
                    <a:pt x="1680963" y="416216"/>
                  </a:lnTo>
                  <a:lnTo>
                    <a:pt x="1692801" y="416216"/>
                  </a:lnTo>
                  <a:lnTo>
                    <a:pt x="1704639" y="416216"/>
                  </a:lnTo>
                  <a:lnTo>
                    <a:pt x="1716476" y="416216"/>
                  </a:lnTo>
                  <a:lnTo>
                    <a:pt x="1728314" y="416216"/>
                  </a:lnTo>
                  <a:lnTo>
                    <a:pt x="1740152" y="416216"/>
                  </a:lnTo>
                  <a:lnTo>
                    <a:pt x="1751990" y="416216"/>
                  </a:lnTo>
                  <a:lnTo>
                    <a:pt x="1763827" y="416216"/>
                  </a:lnTo>
                  <a:lnTo>
                    <a:pt x="1775665" y="416216"/>
                  </a:lnTo>
                  <a:lnTo>
                    <a:pt x="1787503" y="416216"/>
                  </a:lnTo>
                  <a:lnTo>
                    <a:pt x="1799341" y="416216"/>
                  </a:lnTo>
                  <a:lnTo>
                    <a:pt x="1811178" y="416216"/>
                  </a:lnTo>
                  <a:lnTo>
                    <a:pt x="1823016" y="416216"/>
                  </a:lnTo>
                  <a:lnTo>
                    <a:pt x="1834854" y="416216"/>
                  </a:lnTo>
                  <a:lnTo>
                    <a:pt x="1846692" y="416216"/>
                  </a:lnTo>
                  <a:lnTo>
                    <a:pt x="1858530" y="416216"/>
                  </a:lnTo>
                  <a:lnTo>
                    <a:pt x="1870367" y="416216"/>
                  </a:lnTo>
                  <a:lnTo>
                    <a:pt x="1882205" y="416216"/>
                  </a:lnTo>
                  <a:lnTo>
                    <a:pt x="1894043" y="416216"/>
                  </a:lnTo>
                  <a:lnTo>
                    <a:pt x="1905881" y="416216"/>
                  </a:lnTo>
                  <a:lnTo>
                    <a:pt x="1917718" y="416216"/>
                  </a:lnTo>
                  <a:lnTo>
                    <a:pt x="1929556" y="416216"/>
                  </a:lnTo>
                  <a:lnTo>
                    <a:pt x="1941394" y="416216"/>
                  </a:lnTo>
                  <a:lnTo>
                    <a:pt x="1953232" y="416216"/>
                  </a:lnTo>
                  <a:lnTo>
                    <a:pt x="1965069" y="416216"/>
                  </a:lnTo>
                  <a:lnTo>
                    <a:pt x="1976907" y="416216"/>
                  </a:lnTo>
                  <a:lnTo>
                    <a:pt x="1988745" y="416216"/>
                  </a:lnTo>
                  <a:lnTo>
                    <a:pt x="2000583" y="416216"/>
                  </a:lnTo>
                  <a:lnTo>
                    <a:pt x="2012421" y="416216"/>
                  </a:lnTo>
                  <a:lnTo>
                    <a:pt x="2024258" y="416216"/>
                  </a:lnTo>
                  <a:lnTo>
                    <a:pt x="2036096" y="416216"/>
                  </a:lnTo>
                  <a:lnTo>
                    <a:pt x="2047934" y="416216"/>
                  </a:lnTo>
                  <a:lnTo>
                    <a:pt x="2059772" y="416216"/>
                  </a:lnTo>
                  <a:lnTo>
                    <a:pt x="2071609" y="416216"/>
                  </a:lnTo>
                  <a:lnTo>
                    <a:pt x="2083447" y="416216"/>
                  </a:lnTo>
                  <a:lnTo>
                    <a:pt x="2095285" y="416216"/>
                  </a:lnTo>
                  <a:lnTo>
                    <a:pt x="2107123" y="416216"/>
                  </a:lnTo>
                  <a:lnTo>
                    <a:pt x="2118961" y="416216"/>
                  </a:lnTo>
                  <a:lnTo>
                    <a:pt x="2130798" y="416216"/>
                  </a:lnTo>
                  <a:lnTo>
                    <a:pt x="2142636" y="416216"/>
                  </a:lnTo>
                  <a:lnTo>
                    <a:pt x="2154474" y="416216"/>
                  </a:lnTo>
                  <a:lnTo>
                    <a:pt x="2166312" y="416216"/>
                  </a:lnTo>
                  <a:lnTo>
                    <a:pt x="2178149" y="416216"/>
                  </a:lnTo>
                  <a:lnTo>
                    <a:pt x="2189987" y="416216"/>
                  </a:lnTo>
                  <a:lnTo>
                    <a:pt x="2201825" y="416216"/>
                  </a:lnTo>
                  <a:lnTo>
                    <a:pt x="2213663" y="416216"/>
                  </a:lnTo>
                  <a:lnTo>
                    <a:pt x="2225500" y="416216"/>
                  </a:lnTo>
                  <a:lnTo>
                    <a:pt x="2237338" y="416216"/>
                  </a:lnTo>
                  <a:lnTo>
                    <a:pt x="2249176" y="416216"/>
                  </a:lnTo>
                  <a:lnTo>
                    <a:pt x="2261014" y="416216"/>
                  </a:lnTo>
                  <a:lnTo>
                    <a:pt x="2272852" y="416216"/>
                  </a:lnTo>
                  <a:lnTo>
                    <a:pt x="2284689" y="416216"/>
                  </a:lnTo>
                  <a:lnTo>
                    <a:pt x="2296527" y="416216"/>
                  </a:lnTo>
                  <a:lnTo>
                    <a:pt x="2308365" y="416216"/>
                  </a:lnTo>
                  <a:lnTo>
                    <a:pt x="2320203" y="416216"/>
                  </a:lnTo>
                  <a:lnTo>
                    <a:pt x="2332040" y="416216"/>
                  </a:lnTo>
                  <a:lnTo>
                    <a:pt x="2343878" y="416216"/>
                  </a:lnTo>
                  <a:lnTo>
                    <a:pt x="2343878" y="416076"/>
                  </a:lnTo>
                  <a:lnTo>
                    <a:pt x="2355716" y="416052"/>
                  </a:lnTo>
                  <a:lnTo>
                    <a:pt x="2367554" y="416023"/>
                  </a:lnTo>
                  <a:lnTo>
                    <a:pt x="2379391" y="415989"/>
                  </a:lnTo>
                  <a:lnTo>
                    <a:pt x="2391229" y="415949"/>
                  </a:lnTo>
                  <a:lnTo>
                    <a:pt x="2403067" y="415903"/>
                  </a:lnTo>
                  <a:lnTo>
                    <a:pt x="2414905" y="415848"/>
                  </a:lnTo>
                  <a:lnTo>
                    <a:pt x="2426743" y="415783"/>
                  </a:lnTo>
                  <a:lnTo>
                    <a:pt x="2438580" y="415708"/>
                  </a:lnTo>
                  <a:lnTo>
                    <a:pt x="2450418" y="415619"/>
                  </a:lnTo>
                  <a:lnTo>
                    <a:pt x="2462256" y="415514"/>
                  </a:lnTo>
                  <a:lnTo>
                    <a:pt x="2474094" y="415391"/>
                  </a:lnTo>
                  <a:lnTo>
                    <a:pt x="2485931" y="415247"/>
                  </a:lnTo>
                  <a:lnTo>
                    <a:pt x="2497769" y="415077"/>
                  </a:lnTo>
                  <a:lnTo>
                    <a:pt x="2509607" y="414878"/>
                  </a:lnTo>
                  <a:lnTo>
                    <a:pt x="2521445" y="414645"/>
                  </a:lnTo>
                  <a:lnTo>
                    <a:pt x="2533283" y="414370"/>
                  </a:lnTo>
                  <a:lnTo>
                    <a:pt x="2545120" y="414048"/>
                  </a:lnTo>
                  <a:lnTo>
                    <a:pt x="2556958" y="413670"/>
                  </a:lnTo>
                  <a:lnTo>
                    <a:pt x="2568796" y="413227"/>
                  </a:lnTo>
                  <a:lnTo>
                    <a:pt x="2580634" y="412707"/>
                  </a:lnTo>
                  <a:lnTo>
                    <a:pt x="2592471" y="412098"/>
                  </a:lnTo>
                  <a:lnTo>
                    <a:pt x="2604309" y="411384"/>
                  </a:lnTo>
                  <a:lnTo>
                    <a:pt x="2616147" y="410548"/>
                  </a:lnTo>
                  <a:lnTo>
                    <a:pt x="2627985" y="409569"/>
                  </a:lnTo>
                  <a:lnTo>
                    <a:pt x="2639822" y="408425"/>
                  </a:lnTo>
                  <a:lnTo>
                    <a:pt x="2651660" y="407089"/>
                  </a:lnTo>
                  <a:lnTo>
                    <a:pt x="2663498" y="405529"/>
                  </a:lnTo>
                  <a:lnTo>
                    <a:pt x="2675336" y="403711"/>
                  </a:lnTo>
                  <a:lnTo>
                    <a:pt x="2687174" y="401594"/>
                  </a:lnTo>
                  <a:lnTo>
                    <a:pt x="2699011" y="399135"/>
                  </a:lnTo>
                  <a:lnTo>
                    <a:pt x="2710849" y="396282"/>
                  </a:lnTo>
                  <a:lnTo>
                    <a:pt x="2722687" y="392981"/>
                  </a:lnTo>
                  <a:lnTo>
                    <a:pt x="2734525" y="389170"/>
                  </a:lnTo>
                  <a:lnTo>
                    <a:pt x="2746362" y="384784"/>
                  </a:lnTo>
                  <a:lnTo>
                    <a:pt x="2758200" y="379754"/>
                  </a:lnTo>
                  <a:lnTo>
                    <a:pt x="2770038" y="374006"/>
                  </a:lnTo>
                  <a:lnTo>
                    <a:pt x="2781876" y="367469"/>
                  </a:lnTo>
                  <a:lnTo>
                    <a:pt x="2793713" y="360072"/>
                  </a:lnTo>
                  <a:lnTo>
                    <a:pt x="2805551" y="351749"/>
                  </a:lnTo>
                  <a:lnTo>
                    <a:pt x="2817389" y="342445"/>
                  </a:lnTo>
                  <a:lnTo>
                    <a:pt x="2829227" y="332119"/>
                  </a:lnTo>
                  <a:lnTo>
                    <a:pt x="2841065" y="320751"/>
                  </a:lnTo>
                  <a:lnTo>
                    <a:pt x="2852902" y="308344"/>
                  </a:lnTo>
                  <a:lnTo>
                    <a:pt x="2864740" y="294935"/>
                  </a:lnTo>
                  <a:lnTo>
                    <a:pt x="2876578" y="280592"/>
                  </a:lnTo>
                  <a:lnTo>
                    <a:pt x="2888416" y="265420"/>
                  </a:lnTo>
                  <a:lnTo>
                    <a:pt x="2900253" y="249559"/>
                  </a:lnTo>
                  <a:lnTo>
                    <a:pt x="2912091" y="233179"/>
                  </a:lnTo>
                  <a:lnTo>
                    <a:pt x="2923929" y="216478"/>
                  </a:lnTo>
                  <a:lnTo>
                    <a:pt x="2935767" y="199667"/>
                  </a:lnTo>
                  <a:lnTo>
                    <a:pt x="2947604" y="182966"/>
                  </a:lnTo>
                  <a:lnTo>
                    <a:pt x="2959442" y="166586"/>
                  </a:lnTo>
                  <a:lnTo>
                    <a:pt x="2971280" y="150725"/>
                  </a:lnTo>
                  <a:lnTo>
                    <a:pt x="2983118" y="135553"/>
                  </a:lnTo>
                  <a:lnTo>
                    <a:pt x="2994956" y="121210"/>
                  </a:lnTo>
                  <a:lnTo>
                    <a:pt x="3006793" y="107801"/>
                  </a:lnTo>
                  <a:lnTo>
                    <a:pt x="3018631" y="95395"/>
                  </a:lnTo>
                  <a:lnTo>
                    <a:pt x="3030469" y="84026"/>
                  </a:lnTo>
                  <a:lnTo>
                    <a:pt x="3042307" y="73700"/>
                  </a:lnTo>
                  <a:lnTo>
                    <a:pt x="3054144" y="64396"/>
                  </a:lnTo>
                  <a:lnTo>
                    <a:pt x="3065982" y="56073"/>
                  </a:lnTo>
                  <a:lnTo>
                    <a:pt x="3077820" y="48676"/>
                  </a:lnTo>
                  <a:lnTo>
                    <a:pt x="3089658" y="42139"/>
                  </a:lnTo>
                  <a:lnTo>
                    <a:pt x="3101496" y="36392"/>
                  </a:lnTo>
                  <a:lnTo>
                    <a:pt x="3113333" y="31361"/>
                  </a:lnTo>
                  <a:lnTo>
                    <a:pt x="3125171" y="26975"/>
                  </a:lnTo>
                  <a:lnTo>
                    <a:pt x="3137009" y="23165"/>
                  </a:lnTo>
                  <a:lnTo>
                    <a:pt x="3148847" y="19863"/>
                  </a:lnTo>
                  <a:lnTo>
                    <a:pt x="3160684" y="17011"/>
                  </a:lnTo>
                  <a:lnTo>
                    <a:pt x="3172522" y="14551"/>
                  </a:lnTo>
                  <a:lnTo>
                    <a:pt x="3184360" y="12435"/>
                  </a:lnTo>
                  <a:lnTo>
                    <a:pt x="3196198" y="10616"/>
                  </a:lnTo>
                  <a:lnTo>
                    <a:pt x="3208035" y="9057"/>
                  </a:lnTo>
                  <a:lnTo>
                    <a:pt x="3219873" y="7720"/>
                  </a:lnTo>
                  <a:lnTo>
                    <a:pt x="3231711" y="6576"/>
                  </a:lnTo>
                  <a:lnTo>
                    <a:pt x="3243549" y="5598"/>
                  </a:lnTo>
                  <a:lnTo>
                    <a:pt x="3255387" y="4762"/>
                  </a:lnTo>
                  <a:lnTo>
                    <a:pt x="3267224" y="4048"/>
                  </a:lnTo>
                  <a:lnTo>
                    <a:pt x="3279062" y="3438"/>
                  </a:lnTo>
                  <a:lnTo>
                    <a:pt x="3290900" y="2919"/>
                  </a:lnTo>
                  <a:lnTo>
                    <a:pt x="3302738" y="2475"/>
                  </a:lnTo>
                  <a:lnTo>
                    <a:pt x="3314575" y="2097"/>
                  </a:lnTo>
                  <a:lnTo>
                    <a:pt x="3326413" y="1775"/>
                  </a:lnTo>
                  <a:lnTo>
                    <a:pt x="3338251" y="1501"/>
                  </a:lnTo>
                  <a:lnTo>
                    <a:pt x="3350089" y="1267"/>
                  </a:lnTo>
                  <a:lnTo>
                    <a:pt x="3361926" y="1068"/>
                  </a:lnTo>
                  <a:lnTo>
                    <a:pt x="3373764" y="899"/>
                  </a:lnTo>
                  <a:lnTo>
                    <a:pt x="3385602" y="754"/>
                  </a:lnTo>
                  <a:lnTo>
                    <a:pt x="3397440" y="631"/>
                  </a:lnTo>
                  <a:lnTo>
                    <a:pt x="3409278" y="527"/>
                  </a:lnTo>
                  <a:lnTo>
                    <a:pt x="3421115" y="438"/>
                  </a:lnTo>
                  <a:lnTo>
                    <a:pt x="3432953" y="362"/>
                  </a:lnTo>
                  <a:lnTo>
                    <a:pt x="3444791" y="298"/>
                  </a:lnTo>
                  <a:lnTo>
                    <a:pt x="3456629" y="243"/>
                  </a:lnTo>
                  <a:lnTo>
                    <a:pt x="3468466" y="196"/>
                  </a:lnTo>
                  <a:lnTo>
                    <a:pt x="3480304" y="156"/>
                  </a:lnTo>
                  <a:lnTo>
                    <a:pt x="3492142" y="123"/>
                  </a:lnTo>
                  <a:lnTo>
                    <a:pt x="3503980" y="94"/>
                  </a:lnTo>
                  <a:lnTo>
                    <a:pt x="3515818" y="69"/>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E8E8E8">
                  <a:alpha val="100000"/>
                </a:srgbClr>
              </a:solidFill>
              <a:prstDash val="solid"/>
              <a:round/>
            </a:ln>
          </p:spPr>
          <p:txBody>
            <a:bodyPr/>
            <a:lstStyle/>
            <a:p>
              <a:endParaRPr/>
            </a:p>
          </p:txBody>
        </p:sp>
        <p:sp>
          <p:nvSpPr>
            <p:cNvPr id="47" name="pl47"/>
            <p:cNvSpPr/>
            <p:nvPr/>
          </p:nvSpPr>
          <p:spPr>
            <a:xfrm>
              <a:off x="2482252" y="5478728"/>
              <a:ext cx="4687757" cy="208073"/>
            </a:xfrm>
            <a:custGeom>
              <a:avLst/>
              <a:gdLst/>
              <a:ahLst/>
              <a:cxnLst/>
              <a:rect l="0" t="0" r="0" b="0"/>
              <a:pathLst>
                <a:path w="4687757" h="208073">
                  <a:moveTo>
                    <a:pt x="0" y="208073"/>
                  </a:moveTo>
                  <a:lnTo>
                    <a:pt x="11837" y="208060"/>
                  </a:lnTo>
                  <a:lnTo>
                    <a:pt x="23675" y="208046"/>
                  </a:lnTo>
                  <a:lnTo>
                    <a:pt x="35513" y="208029"/>
                  </a:lnTo>
                  <a:lnTo>
                    <a:pt x="47351" y="208009"/>
                  </a:lnTo>
                  <a:lnTo>
                    <a:pt x="59188" y="207986"/>
                  </a:lnTo>
                  <a:lnTo>
                    <a:pt x="71026" y="207959"/>
                  </a:lnTo>
                  <a:lnTo>
                    <a:pt x="82864" y="207926"/>
                  </a:lnTo>
                  <a:lnTo>
                    <a:pt x="94702" y="207888"/>
                  </a:lnTo>
                  <a:lnTo>
                    <a:pt x="106539" y="207844"/>
                  </a:lnTo>
                  <a:lnTo>
                    <a:pt x="118377" y="207792"/>
                  </a:lnTo>
                  <a:lnTo>
                    <a:pt x="130215" y="207730"/>
                  </a:lnTo>
                  <a:lnTo>
                    <a:pt x="142053" y="207658"/>
                  </a:lnTo>
                  <a:lnTo>
                    <a:pt x="153891" y="207573"/>
                  </a:lnTo>
                  <a:lnTo>
                    <a:pt x="165728" y="207474"/>
                  </a:lnTo>
                  <a:lnTo>
                    <a:pt x="177566" y="207357"/>
                  </a:lnTo>
                  <a:lnTo>
                    <a:pt x="189404" y="207220"/>
                  </a:lnTo>
                  <a:lnTo>
                    <a:pt x="201242" y="207059"/>
                  </a:lnTo>
                  <a:lnTo>
                    <a:pt x="213079" y="206870"/>
                  </a:lnTo>
                  <a:lnTo>
                    <a:pt x="224917" y="206648"/>
                  </a:lnTo>
                  <a:lnTo>
                    <a:pt x="236755" y="206388"/>
                  </a:lnTo>
                  <a:lnTo>
                    <a:pt x="248593" y="206084"/>
                  </a:lnTo>
                  <a:lnTo>
                    <a:pt x="260430" y="205727"/>
                  </a:lnTo>
                  <a:lnTo>
                    <a:pt x="272268" y="205309"/>
                  </a:lnTo>
                  <a:lnTo>
                    <a:pt x="284106" y="204819"/>
                  </a:lnTo>
                  <a:lnTo>
                    <a:pt x="295944" y="204247"/>
                  </a:lnTo>
                  <a:lnTo>
                    <a:pt x="307782" y="203579"/>
                  </a:lnTo>
                  <a:lnTo>
                    <a:pt x="319619" y="202799"/>
                  </a:lnTo>
                  <a:lnTo>
                    <a:pt x="331457" y="201890"/>
                  </a:lnTo>
                  <a:lnTo>
                    <a:pt x="343295" y="200832"/>
                  </a:lnTo>
                  <a:lnTo>
                    <a:pt x="355133" y="199602"/>
                  </a:lnTo>
                  <a:lnTo>
                    <a:pt x="366970" y="198176"/>
                  </a:lnTo>
                  <a:lnTo>
                    <a:pt x="378808" y="196525"/>
                  </a:lnTo>
                  <a:lnTo>
                    <a:pt x="390646" y="194620"/>
                  </a:lnTo>
                  <a:lnTo>
                    <a:pt x="402484" y="192427"/>
                  </a:lnTo>
                  <a:lnTo>
                    <a:pt x="414321" y="189911"/>
                  </a:lnTo>
                  <a:lnTo>
                    <a:pt x="426159" y="187038"/>
                  </a:lnTo>
                  <a:lnTo>
                    <a:pt x="437997" y="183769"/>
                  </a:lnTo>
                  <a:lnTo>
                    <a:pt x="449835" y="180071"/>
                  </a:lnTo>
                  <a:lnTo>
                    <a:pt x="461673" y="175909"/>
                  </a:lnTo>
                  <a:lnTo>
                    <a:pt x="473510" y="171257"/>
                  </a:lnTo>
                  <a:lnTo>
                    <a:pt x="485348" y="166094"/>
                  </a:lnTo>
                  <a:lnTo>
                    <a:pt x="497186" y="160410"/>
                  </a:lnTo>
                  <a:lnTo>
                    <a:pt x="509024" y="154207"/>
                  </a:lnTo>
                  <a:lnTo>
                    <a:pt x="520861" y="147502"/>
                  </a:lnTo>
                  <a:lnTo>
                    <a:pt x="532699" y="140331"/>
                  </a:lnTo>
                  <a:lnTo>
                    <a:pt x="544537" y="132745"/>
                  </a:lnTo>
                  <a:lnTo>
                    <a:pt x="556375" y="124814"/>
                  </a:lnTo>
                  <a:lnTo>
                    <a:pt x="568213" y="116624"/>
                  </a:lnTo>
                  <a:lnTo>
                    <a:pt x="580050" y="108274"/>
                  </a:lnTo>
                  <a:lnTo>
                    <a:pt x="591888" y="99868"/>
                  </a:lnTo>
                  <a:lnTo>
                    <a:pt x="603726" y="91518"/>
                  </a:lnTo>
                  <a:lnTo>
                    <a:pt x="615564" y="83328"/>
                  </a:lnTo>
                  <a:lnTo>
                    <a:pt x="627401" y="75397"/>
                  </a:lnTo>
                  <a:lnTo>
                    <a:pt x="639239" y="67811"/>
                  </a:lnTo>
                  <a:lnTo>
                    <a:pt x="651077" y="60640"/>
                  </a:lnTo>
                  <a:lnTo>
                    <a:pt x="662915" y="53935"/>
                  </a:lnTo>
                  <a:lnTo>
                    <a:pt x="674752" y="47732"/>
                  </a:lnTo>
                  <a:lnTo>
                    <a:pt x="686590" y="42048"/>
                  </a:lnTo>
                  <a:lnTo>
                    <a:pt x="698428" y="36885"/>
                  </a:lnTo>
                  <a:lnTo>
                    <a:pt x="710266" y="32233"/>
                  </a:lnTo>
                  <a:lnTo>
                    <a:pt x="722104" y="28071"/>
                  </a:lnTo>
                  <a:lnTo>
                    <a:pt x="733941" y="24373"/>
                  </a:lnTo>
                  <a:lnTo>
                    <a:pt x="745779" y="21104"/>
                  </a:lnTo>
                  <a:lnTo>
                    <a:pt x="757617" y="18231"/>
                  </a:lnTo>
                  <a:lnTo>
                    <a:pt x="769455" y="15715"/>
                  </a:lnTo>
                  <a:lnTo>
                    <a:pt x="781292" y="13522"/>
                  </a:lnTo>
                  <a:lnTo>
                    <a:pt x="793130" y="11617"/>
                  </a:lnTo>
                  <a:lnTo>
                    <a:pt x="804968" y="9966"/>
                  </a:lnTo>
                  <a:lnTo>
                    <a:pt x="816806" y="8540"/>
                  </a:lnTo>
                  <a:lnTo>
                    <a:pt x="828643" y="7310"/>
                  </a:lnTo>
                  <a:lnTo>
                    <a:pt x="840481" y="6252"/>
                  </a:lnTo>
                  <a:lnTo>
                    <a:pt x="852319" y="5343"/>
                  </a:lnTo>
                  <a:lnTo>
                    <a:pt x="864157" y="4563"/>
                  </a:lnTo>
                  <a:lnTo>
                    <a:pt x="875995" y="3895"/>
                  </a:lnTo>
                  <a:lnTo>
                    <a:pt x="887832" y="3323"/>
                  </a:lnTo>
                  <a:lnTo>
                    <a:pt x="899670" y="2833"/>
                  </a:lnTo>
                  <a:lnTo>
                    <a:pt x="911508" y="2415"/>
                  </a:lnTo>
                  <a:lnTo>
                    <a:pt x="923346" y="2059"/>
                  </a:lnTo>
                  <a:lnTo>
                    <a:pt x="935183" y="1754"/>
                  </a:lnTo>
                  <a:lnTo>
                    <a:pt x="947021" y="1494"/>
                  </a:lnTo>
                  <a:lnTo>
                    <a:pt x="958859" y="1272"/>
                  </a:lnTo>
                  <a:lnTo>
                    <a:pt x="970697" y="1083"/>
                  </a:lnTo>
                  <a:lnTo>
                    <a:pt x="982534" y="922"/>
                  </a:lnTo>
                  <a:lnTo>
                    <a:pt x="994372" y="785"/>
                  </a:lnTo>
                  <a:lnTo>
                    <a:pt x="1006210" y="668"/>
                  </a:lnTo>
                  <a:lnTo>
                    <a:pt x="1018048" y="569"/>
                  </a:lnTo>
                  <a:lnTo>
                    <a:pt x="1029886" y="484"/>
                  </a:lnTo>
                  <a:lnTo>
                    <a:pt x="1041723" y="412"/>
                  </a:lnTo>
                  <a:lnTo>
                    <a:pt x="1053561" y="350"/>
                  </a:lnTo>
                  <a:lnTo>
                    <a:pt x="1065399" y="298"/>
                  </a:lnTo>
                  <a:lnTo>
                    <a:pt x="1077237" y="254"/>
                  </a:lnTo>
                  <a:lnTo>
                    <a:pt x="1089074" y="216"/>
                  </a:lnTo>
                  <a:lnTo>
                    <a:pt x="1100912" y="183"/>
                  </a:lnTo>
                  <a:lnTo>
                    <a:pt x="1112750" y="156"/>
                  </a:lnTo>
                  <a:lnTo>
                    <a:pt x="1124588" y="133"/>
                  </a:lnTo>
                  <a:lnTo>
                    <a:pt x="1136426" y="113"/>
                  </a:lnTo>
                  <a:lnTo>
                    <a:pt x="1148263" y="96"/>
                  </a:lnTo>
                  <a:lnTo>
                    <a:pt x="1160101" y="82"/>
                  </a:lnTo>
                  <a:lnTo>
                    <a:pt x="1171939" y="69"/>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a:endParaRPr/>
            </a:p>
          </p:txBody>
        </p:sp>
        <p:sp>
          <p:nvSpPr>
            <p:cNvPr id="48" name="pl48"/>
            <p:cNvSpPr/>
            <p:nvPr/>
          </p:nvSpPr>
          <p:spPr>
            <a:xfrm>
              <a:off x="2482252" y="2981012"/>
              <a:ext cx="4687757" cy="416216"/>
            </a:xfrm>
            <a:custGeom>
              <a:avLst/>
              <a:gdLst/>
              <a:ahLst/>
              <a:cxnLst/>
              <a:rect l="0" t="0" r="0" b="0"/>
              <a:pathLst>
                <a:path w="4687757" h="41621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39"/>
                  </a:lnTo>
                  <a:lnTo>
                    <a:pt x="2355716" y="164"/>
                  </a:lnTo>
                  <a:lnTo>
                    <a:pt x="2367554" y="192"/>
                  </a:lnTo>
                  <a:lnTo>
                    <a:pt x="2379391" y="226"/>
                  </a:lnTo>
                  <a:lnTo>
                    <a:pt x="2391229" y="266"/>
                  </a:lnTo>
                  <a:lnTo>
                    <a:pt x="2403067" y="313"/>
                  </a:lnTo>
                  <a:lnTo>
                    <a:pt x="2414905" y="367"/>
                  </a:lnTo>
                  <a:lnTo>
                    <a:pt x="2426743" y="432"/>
                  </a:lnTo>
                  <a:lnTo>
                    <a:pt x="2438580" y="508"/>
                  </a:lnTo>
                  <a:lnTo>
                    <a:pt x="2450418" y="597"/>
                  </a:lnTo>
                  <a:lnTo>
                    <a:pt x="2462256" y="701"/>
                  </a:lnTo>
                  <a:lnTo>
                    <a:pt x="2474094" y="824"/>
                  </a:lnTo>
                  <a:lnTo>
                    <a:pt x="2485931" y="968"/>
                  </a:lnTo>
                  <a:lnTo>
                    <a:pt x="2497769" y="1138"/>
                  </a:lnTo>
                  <a:lnTo>
                    <a:pt x="2509607" y="1337"/>
                  </a:lnTo>
                  <a:lnTo>
                    <a:pt x="2521445" y="1571"/>
                  </a:lnTo>
                  <a:lnTo>
                    <a:pt x="2533283" y="1845"/>
                  </a:lnTo>
                  <a:lnTo>
                    <a:pt x="2545120" y="2167"/>
                  </a:lnTo>
                  <a:lnTo>
                    <a:pt x="2556958" y="2545"/>
                  </a:lnTo>
                  <a:lnTo>
                    <a:pt x="2568796" y="2988"/>
                  </a:lnTo>
                  <a:lnTo>
                    <a:pt x="2580634" y="3508"/>
                  </a:lnTo>
                  <a:lnTo>
                    <a:pt x="2592471" y="4118"/>
                  </a:lnTo>
                  <a:lnTo>
                    <a:pt x="2604309" y="4831"/>
                  </a:lnTo>
                  <a:lnTo>
                    <a:pt x="2616147" y="5667"/>
                  </a:lnTo>
                  <a:lnTo>
                    <a:pt x="2627985" y="6646"/>
                  </a:lnTo>
                  <a:lnTo>
                    <a:pt x="2639822" y="7790"/>
                  </a:lnTo>
                  <a:lnTo>
                    <a:pt x="2651660" y="9126"/>
                  </a:lnTo>
                  <a:lnTo>
                    <a:pt x="2663498" y="10686"/>
                  </a:lnTo>
                  <a:lnTo>
                    <a:pt x="2675336" y="12504"/>
                  </a:lnTo>
                  <a:lnTo>
                    <a:pt x="2687174" y="14621"/>
                  </a:lnTo>
                  <a:lnTo>
                    <a:pt x="2699011" y="17080"/>
                  </a:lnTo>
                  <a:lnTo>
                    <a:pt x="2710849" y="19933"/>
                  </a:lnTo>
                  <a:lnTo>
                    <a:pt x="2722687" y="23234"/>
                  </a:lnTo>
                  <a:lnTo>
                    <a:pt x="2734525" y="27045"/>
                  </a:lnTo>
                  <a:lnTo>
                    <a:pt x="2746362" y="31431"/>
                  </a:lnTo>
                  <a:lnTo>
                    <a:pt x="2758200" y="36462"/>
                  </a:lnTo>
                  <a:lnTo>
                    <a:pt x="2770038" y="42209"/>
                  </a:lnTo>
                  <a:lnTo>
                    <a:pt x="2781876" y="48746"/>
                  </a:lnTo>
                  <a:lnTo>
                    <a:pt x="2793713" y="56143"/>
                  </a:lnTo>
                  <a:lnTo>
                    <a:pt x="2805551" y="64466"/>
                  </a:lnTo>
                  <a:lnTo>
                    <a:pt x="2817389" y="73770"/>
                  </a:lnTo>
                  <a:lnTo>
                    <a:pt x="2829227" y="84096"/>
                  </a:lnTo>
                  <a:lnTo>
                    <a:pt x="2841065" y="95465"/>
                  </a:lnTo>
                  <a:lnTo>
                    <a:pt x="2852902" y="107871"/>
                  </a:lnTo>
                  <a:lnTo>
                    <a:pt x="2864740" y="121280"/>
                  </a:lnTo>
                  <a:lnTo>
                    <a:pt x="2876578" y="135623"/>
                  </a:lnTo>
                  <a:lnTo>
                    <a:pt x="2888416" y="150795"/>
                  </a:lnTo>
                  <a:lnTo>
                    <a:pt x="2900253" y="166656"/>
                  </a:lnTo>
                  <a:lnTo>
                    <a:pt x="2912091" y="183036"/>
                  </a:lnTo>
                  <a:lnTo>
                    <a:pt x="2923929" y="199737"/>
                  </a:lnTo>
                  <a:lnTo>
                    <a:pt x="2935767" y="216548"/>
                  </a:lnTo>
                  <a:lnTo>
                    <a:pt x="2947604" y="233249"/>
                  </a:lnTo>
                  <a:lnTo>
                    <a:pt x="2959442" y="249629"/>
                  </a:lnTo>
                  <a:lnTo>
                    <a:pt x="2971280" y="265490"/>
                  </a:lnTo>
                  <a:lnTo>
                    <a:pt x="2983118" y="280662"/>
                  </a:lnTo>
                  <a:lnTo>
                    <a:pt x="2994956" y="295005"/>
                  </a:lnTo>
                  <a:lnTo>
                    <a:pt x="3006793" y="308414"/>
                  </a:lnTo>
                  <a:lnTo>
                    <a:pt x="3018631" y="320820"/>
                  </a:lnTo>
                  <a:lnTo>
                    <a:pt x="3030469" y="332189"/>
                  </a:lnTo>
                  <a:lnTo>
                    <a:pt x="3042307" y="342515"/>
                  </a:lnTo>
                  <a:lnTo>
                    <a:pt x="3054144" y="351819"/>
                  </a:lnTo>
                  <a:lnTo>
                    <a:pt x="3065982" y="360142"/>
                  </a:lnTo>
                  <a:lnTo>
                    <a:pt x="3077820" y="367539"/>
                  </a:lnTo>
                  <a:lnTo>
                    <a:pt x="3089658" y="374076"/>
                  </a:lnTo>
                  <a:lnTo>
                    <a:pt x="3101496" y="379823"/>
                  </a:lnTo>
                  <a:lnTo>
                    <a:pt x="3113333" y="384854"/>
                  </a:lnTo>
                  <a:lnTo>
                    <a:pt x="3125171" y="389240"/>
                  </a:lnTo>
                  <a:lnTo>
                    <a:pt x="3137009" y="393051"/>
                  </a:lnTo>
                  <a:lnTo>
                    <a:pt x="3148847" y="396352"/>
                  </a:lnTo>
                  <a:lnTo>
                    <a:pt x="3160684" y="399205"/>
                  </a:lnTo>
                  <a:lnTo>
                    <a:pt x="3172522" y="401664"/>
                  </a:lnTo>
                  <a:lnTo>
                    <a:pt x="3184360" y="403781"/>
                  </a:lnTo>
                  <a:lnTo>
                    <a:pt x="3196198" y="405599"/>
                  </a:lnTo>
                  <a:lnTo>
                    <a:pt x="3208035" y="407159"/>
                  </a:lnTo>
                  <a:lnTo>
                    <a:pt x="3219873" y="408495"/>
                  </a:lnTo>
                  <a:lnTo>
                    <a:pt x="3231711" y="409639"/>
                  </a:lnTo>
                  <a:lnTo>
                    <a:pt x="3243549" y="410618"/>
                  </a:lnTo>
                  <a:lnTo>
                    <a:pt x="3255387" y="411454"/>
                  </a:lnTo>
                  <a:lnTo>
                    <a:pt x="3267224" y="412168"/>
                  </a:lnTo>
                  <a:lnTo>
                    <a:pt x="3279062" y="412777"/>
                  </a:lnTo>
                  <a:lnTo>
                    <a:pt x="3290900" y="413297"/>
                  </a:lnTo>
                  <a:lnTo>
                    <a:pt x="3302738" y="413740"/>
                  </a:lnTo>
                  <a:lnTo>
                    <a:pt x="3314575" y="414118"/>
                  </a:lnTo>
                  <a:lnTo>
                    <a:pt x="3326413" y="414440"/>
                  </a:lnTo>
                  <a:lnTo>
                    <a:pt x="3338251" y="414714"/>
                  </a:lnTo>
                  <a:lnTo>
                    <a:pt x="3350089" y="414948"/>
                  </a:lnTo>
                  <a:lnTo>
                    <a:pt x="3361926" y="415147"/>
                  </a:lnTo>
                  <a:lnTo>
                    <a:pt x="3373764" y="415317"/>
                  </a:lnTo>
                  <a:lnTo>
                    <a:pt x="3385602" y="415461"/>
                  </a:lnTo>
                  <a:lnTo>
                    <a:pt x="3397440" y="415584"/>
                  </a:lnTo>
                  <a:lnTo>
                    <a:pt x="3409278" y="415688"/>
                  </a:lnTo>
                  <a:lnTo>
                    <a:pt x="3421115" y="415777"/>
                  </a:lnTo>
                  <a:lnTo>
                    <a:pt x="3432953" y="415853"/>
                  </a:lnTo>
                  <a:lnTo>
                    <a:pt x="3444791" y="415918"/>
                  </a:lnTo>
                  <a:lnTo>
                    <a:pt x="3456629" y="415972"/>
                  </a:lnTo>
                  <a:lnTo>
                    <a:pt x="3468466" y="416019"/>
                  </a:lnTo>
                  <a:lnTo>
                    <a:pt x="3480304" y="416059"/>
                  </a:lnTo>
                  <a:lnTo>
                    <a:pt x="3492142" y="416093"/>
                  </a:lnTo>
                  <a:lnTo>
                    <a:pt x="3503980" y="416121"/>
                  </a:lnTo>
                  <a:lnTo>
                    <a:pt x="3515818" y="416146"/>
                  </a:lnTo>
                  <a:lnTo>
                    <a:pt x="3515818" y="416216"/>
                  </a:lnTo>
                  <a:lnTo>
                    <a:pt x="3527655" y="416203"/>
                  </a:lnTo>
                  <a:lnTo>
                    <a:pt x="3539493" y="416189"/>
                  </a:lnTo>
                  <a:lnTo>
                    <a:pt x="3551331" y="416172"/>
                  </a:lnTo>
                  <a:lnTo>
                    <a:pt x="3563169" y="416152"/>
                  </a:lnTo>
                  <a:lnTo>
                    <a:pt x="3575006" y="416129"/>
                  </a:lnTo>
                  <a:lnTo>
                    <a:pt x="3586844" y="416102"/>
                  </a:lnTo>
                  <a:lnTo>
                    <a:pt x="3598682" y="416069"/>
                  </a:lnTo>
                  <a:lnTo>
                    <a:pt x="3610520" y="416031"/>
                  </a:lnTo>
                  <a:lnTo>
                    <a:pt x="3622357" y="415987"/>
                  </a:lnTo>
                  <a:lnTo>
                    <a:pt x="3634195" y="415935"/>
                  </a:lnTo>
                  <a:lnTo>
                    <a:pt x="3646033" y="415873"/>
                  </a:lnTo>
                  <a:lnTo>
                    <a:pt x="3657871" y="415801"/>
                  </a:lnTo>
                  <a:lnTo>
                    <a:pt x="3669709" y="415716"/>
                  </a:lnTo>
                  <a:lnTo>
                    <a:pt x="3681546" y="415617"/>
                  </a:lnTo>
                  <a:lnTo>
                    <a:pt x="3693384" y="415500"/>
                  </a:lnTo>
                  <a:lnTo>
                    <a:pt x="3705222" y="415363"/>
                  </a:lnTo>
                  <a:lnTo>
                    <a:pt x="3717060" y="415202"/>
                  </a:lnTo>
                  <a:lnTo>
                    <a:pt x="3728897" y="415013"/>
                  </a:lnTo>
                  <a:lnTo>
                    <a:pt x="3740735" y="414791"/>
                  </a:lnTo>
                  <a:lnTo>
                    <a:pt x="3752573" y="414531"/>
                  </a:lnTo>
                  <a:lnTo>
                    <a:pt x="3764411" y="414227"/>
                  </a:lnTo>
                  <a:lnTo>
                    <a:pt x="3776248" y="413870"/>
                  </a:lnTo>
                  <a:lnTo>
                    <a:pt x="3788086" y="413452"/>
                  </a:lnTo>
                  <a:lnTo>
                    <a:pt x="3799924" y="412962"/>
                  </a:lnTo>
                  <a:lnTo>
                    <a:pt x="3811762" y="412390"/>
                  </a:lnTo>
                  <a:lnTo>
                    <a:pt x="3823600" y="411722"/>
                  </a:lnTo>
                  <a:lnTo>
                    <a:pt x="3835437" y="410942"/>
                  </a:lnTo>
                  <a:lnTo>
                    <a:pt x="3847275" y="410033"/>
                  </a:lnTo>
                  <a:lnTo>
                    <a:pt x="3859113" y="408975"/>
                  </a:lnTo>
                  <a:lnTo>
                    <a:pt x="3870951" y="407745"/>
                  </a:lnTo>
                  <a:lnTo>
                    <a:pt x="3882788" y="406319"/>
                  </a:lnTo>
                  <a:lnTo>
                    <a:pt x="3894626" y="404668"/>
                  </a:lnTo>
                  <a:lnTo>
                    <a:pt x="3906464" y="402763"/>
                  </a:lnTo>
                  <a:lnTo>
                    <a:pt x="3918302" y="400570"/>
                  </a:lnTo>
                  <a:lnTo>
                    <a:pt x="3930139" y="398054"/>
                  </a:lnTo>
                  <a:lnTo>
                    <a:pt x="3941977" y="395181"/>
                  </a:lnTo>
                  <a:lnTo>
                    <a:pt x="3953815" y="391912"/>
                  </a:lnTo>
                  <a:lnTo>
                    <a:pt x="3965653" y="388214"/>
                  </a:lnTo>
                  <a:lnTo>
                    <a:pt x="3977491" y="384052"/>
                  </a:lnTo>
                  <a:lnTo>
                    <a:pt x="3989328" y="379400"/>
                  </a:lnTo>
                  <a:lnTo>
                    <a:pt x="4001166" y="374237"/>
                  </a:lnTo>
                  <a:lnTo>
                    <a:pt x="4013004" y="368553"/>
                  </a:lnTo>
                  <a:lnTo>
                    <a:pt x="4024842" y="362350"/>
                  </a:lnTo>
                  <a:lnTo>
                    <a:pt x="4036679" y="355645"/>
                  </a:lnTo>
                  <a:lnTo>
                    <a:pt x="4048517" y="348474"/>
                  </a:lnTo>
                  <a:lnTo>
                    <a:pt x="4060355" y="340888"/>
                  </a:lnTo>
                  <a:lnTo>
                    <a:pt x="4072193" y="332957"/>
                  </a:lnTo>
                  <a:lnTo>
                    <a:pt x="4084031" y="324767"/>
                  </a:lnTo>
                  <a:lnTo>
                    <a:pt x="4095868" y="316417"/>
                  </a:lnTo>
                  <a:lnTo>
                    <a:pt x="4107706" y="308011"/>
                  </a:lnTo>
                  <a:lnTo>
                    <a:pt x="4119544" y="299661"/>
                  </a:lnTo>
                  <a:lnTo>
                    <a:pt x="4131382" y="291471"/>
                  </a:lnTo>
                  <a:lnTo>
                    <a:pt x="4143219" y="283540"/>
                  </a:lnTo>
                  <a:lnTo>
                    <a:pt x="4155057" y="275954"/>
                  </a:lnTo>
                  <a:lnTo>
                    <a:pt x="4166895" y="268783"/>
                  </a:lnTo>
                  <a:lnTo>
                    <a:pt x="4178733" y="262078"/>
                  </a:lnTo>
                  <a:lnTo>
                    <a:pt x="4190570" y="255875"/>
                  </a:lnTo>
                  <a:lnTo>
                    <a:pt x="4202408" y="250191"/>
                  </a:lnTo>
                  <a:lnTo>
                    <a:pt x="4214246" y="245028"/>
                  </a:lnTo>
                  <a:lnTo>
                    <a:pt x="4226084" y="240376"/>
                  </a:lnTo>
                  <a:lnTo>
                    <a:pt x="4237922" y="236214"/>
                  </a:lnTo>
                  <a:lnTo>
                    <a:pt x="4249759" y="232516"/>
                  </a:lnTo>
                  <a:lnTo>
                    <a:pt x="4261597" y="229247"/>
                  </a:lnTo>
                  <a:lnTo>
                    <a:pt x="4273435" y="226374"/>
                  </a:lnTo>
                  <a:lnTo>
                    <a:pt x="4285273" y="223858"/>
                  </a:lnTo>
                  <a:lnTo>
                    <a:pt x="4297110" y="221665"/>
                  </a:lnTo>
                  <a:lnTo>
                    <a:pt x="4308948" y="219760"/>
                  </a:lnTo>
                  <a:lnTo>
                    <a:pt x="4320786" y="218109"/>
                  </a:lnTo>
                  <a:lnTo>
                    <a:pt x="4332624" y="216683"/>
                  </a:lnTo>
                  <a:lnTo>
                    <a:pt x="4344461" y="215453"/>
                  </a:lnTo>
                  <a:lnTo>
                    <a:pt x="4356299" y="214395"/>
                  </a:lnTo>
                  <a:lnTo>
                    <a:pt x="4368137" y="213486"/>
                  </a:lnTo>
                  <a:lnTo>
                    <a:pt x="4379975" y="212706"/>
                  </a:lnTo>
                  <a:lnTo>
                    <a:pt x="4391813" y="212038"/>
                  </a:lnTo>
                  <a:lnTo>
                    <a:pt x="4403650" y="211466"/>
                  </a:lnTo>
                  <a:lnTo>
                    <a:pt x="4415488" y="210977"/>
                  </a:lnTo>
                  <a:lnTo>
                    <a:pt x="4427326" y="210558"/>
                  </a:lnTo>
                  <a:lnTo>
                    <a:pt x="4439164" y="210202"/>
                  </a:lnTo>
                  <a:lnTo>
                    <a:pt x="4451001" y="209897"/>
                  </a:lnTo>
                  <a:lnTo>
                    <a:pt x="4462839" y="209637"/>
                  </a:lnTo>
                  <a:lnTo>
                    <a:pt x="4474677" y="209415"/>
                  </a:lnTo>
                  <a:lnTo>
                    <a:pt x="4486515" y="209226"/>
                  </a:lnTo>
                  <a:lnTo>
                    <a:pt x="4498352" y="209065"/>
                  </a:lnTo>
                  <a:lnTo>
                    <a:pt x="4510190" y="208928"/>
                  </a:lnTo>
                  <a:lnTo>
                    <a:pt x="4522028" y="208811"/>
                  </a:lnTo>
                  <a:lnTo>
                    <a:pt x="4533866" y="208712"/>
                  </a:lnTo>
                  <a:lnTo>
                    <a:pt x="4545704" y="208627"/>
                  </a:lnTo>
                  <a:lnTo>
                    <a:pt x="4557541" y="208555"/>
                  </a:lnTo>
                  <a:lnTo>
                    <a:pt x="4569379" y="208493"/>
                  </a:lnTo>
                  <a:lnTo>
                    <a:pt x="4581217" y="208441"/>
                  </a:lnTo>
                  <a:lnTo>
                    <a:pt x="4593055" y="208397"/>
                  </a:lnTo>
                  <a:lnTo>
                    <a:pt x="4604892" y="208359"/>
                  </a:lnTo>
                  <a:lnTo>
                    <a:pt x="4616730" y="208326"/>
                  </a:lnTo>
                  <a:lnTo>
                    <a:pt x="4628568" y="208299"/>
                  </a:lnTo>
                  <a:lnTo>
                    <a:pt x="4640406" y="208276"/>
                  </a:lnTo>
                  <a:lnTo>
                    <a:pt x="4652244" y="208256"/>
                  </a:lnTo>
                  <a:lnTo>
                    <a:pt x="4664081" y="208239"/>
                  </a:lnTo>
                  <a:lnTo>
                    <a:pt x="4675919" y="208225"/>
                  </a:lnTo>
                  <a:lnTo>
                    <a:pt x="4687757" y="208212"/>
                  </a:lnTo>
                </a:path>
              </a:pathLst>
            </a:custGeom>
            <a:ln w="40651" cap="flat">
              <a:solidFill>
                <a:srgbClr val="E8E8E8">
                  <a:alpha val="100000"/>
                </a:srgbClr>
              </a:solidFill>
              <a:prstDash val="solid"/>
              <a:round/>
            </a:ln>
          </p:spPr>
          <p:txBody>
            <a:bodyPr/>
            <a:lstStyle/>
            <a:p>
              <a:endParaRPr/>
            </a:p>
          </p:txBody>
        </p:sp>
        <p:sp>
          <p:nvSpPr>
            <p:cNvPr id="49" name="pl49"/>
            <p:cNvSpPr/>
            <p:nvPr/>
          </p:nvSpPr>
          <p:spPr>
            <a:xfrm>
              <a:off x="2482252" y="3605441"/>
              <a:ext cx="4687757" cy="832362"/>
            </a:xfrm>
            <a:custGeom>
              <a:avLst/>
              <a:gdLst/>
              <a:ahLst/>
              <a:cxnLst/>
              <a:rect l="0" t="0" r="0" b="0"/>
              <a:pathLst>
                <a:path w="4687757" h="832362">
                  <a:moveTo>
                    <a:pt x="0" y="832362"/>
                  </a:moveTo>
                  <a:lnTo>
                    <a:pt x="11837" y="832325"/>
                  </a:lnTo>
                  <a:lnTo>
                    <a:pt x="23675" y="832282"/>
                  </a:lnTo>
                  <a:lnTo>
                    <a:pt x="35513" y="832232"/>
                  </a:lnTo>
                  <a:lnTo>
                    <a:pt x="47351" y="832172"/>
                  </a:lnTo>
                  <a:lnTo>
                    <a:pt x="59188" y="832102"/>
                  </a:lnTo>
                  <a:lnTo>
                    <a:pt x="71026" y="832020"/>
                  </a:lnTo>
                  <a:lnTo>
                    <a:pt x="82864" y="831923"/>
                  </a:lnTo>
                  <a:lnTo>
                    <a:pt x="94702" y="831809"/>
                  </a:lnTo>
                  <a:lnTo>
                    <a:pt x="106539" y="831676"/>
                  </a:lnTo>
                  <a:lnTo>
                    <a:pt x="118377" y="831519"/>
                  </a:lnTo>
                  <a:lnTo>
                    <a:pt x="130215" y="831335"/>
                  </a:lnTo>
                  <a:lnTo>
                    <a:pt x="142053" y="831118"/>
                  </a:lnTo>
                  <a:lnTo>
                    <a:pt x="153891" y="830864"/>
                  </a:lnTo>
                  <a:lnTo>
                    <a:pt x="165728" y="830565"/>
                  </a:lnTo>
                  <a:lnTo>
                    <a:pt x="177566" y="830215"/>
                  </a:lnTo>
                  <a:lnTo>
                    <a:pt x="189404" y="829803"/>
                  </a:lnTo>
                  <a:lnTo>
                    <a:pt x="201242" y="829320"/>
                  </a:lnTo>
                  <a:lnTo>
                    <a:pt x="213079" y="828753"/>
                  </a:lnTo>
                  <a:lnTo>
                    <a:pt x="224917" y="828088"/>
                  </a:lnTo>
                  <a:lnTo>
                    <a:pt x="236755" y="827309"/>
                  </a:lnTo>
                  <a:lnTo>
                    <a:pt x="248593" y="826395"/>
                  </a:lnTo>
                  <a:lnTo>
                    <a:pt x="260430" y="825324"/>
                  </a:lnTo>
                  <a:lnTo>
                    <a:pt x="272268" y="824070"/>
                  </a:lnTo>
                  <a:lnTo>
                    <a:pt x="284106" y="822602"/>
                  </a:lnTo>
                  <a:lnTo>
                    <a:pt x="295944" y="820886"/>
                  </a:lnTo>
                  <a:lnTo>
                    <a:pt x="307782" y="818881"/>
                  </a:lnTo>
                  <a:lnTo>
                    <a:pt x="319619" y="816541"/>
                  </a:lnTo>
                  <a:lnTo>
                    <a:pt x="331457" y="813814"/>
                  </a:lnTo>
                  <a:lnTo>
                    <a:pt x="343295" y="810639"/>
                  </a:lnTo>
                  <a:lnTo>
                    <a:pt x="355133" y="806950"/>
                  </a:lnTo>
                  <a:lnTo>
                    <a:pt x="366970" y="802671"/>
                  </a:lnTo>
                  <a:lnTo>
                    <a:pt x="378808" y="797719"/>
                  </a:lnTo>
                  <a:lnTo>
                    <a:pt x="390646" y="792003"/>
                  </a:lnTo>
                  <a:lnTo>
                    <a:pt x="402484" y="785424"/>
                  </a:lnTo>
                  <a:lnTo>
                    <a:pt x="414321" y="777878"/>
                  </a:lnTo>
                  <a:lnTo>
                    <a:pt x="426159" y="769257"/>
                  </a:lnTo>
                  <a:lnTo>
                    <a:pt x="437997" y="759452"/>
                  </a:lnTo>
                  <a:lnTo>
                    <a:pt x="449835" y="748356"/>
                  </a:lnTo>
                  <a:lnTo>
                    <a:pt x="461673" y="735872"/>
                  </a:lnTo>
                  <a:lnTo>
                    <a:pt x="473510" y="721915"/>
                  </a:lnTo>
                  <a:lnTo>
                    <a:pt x="485348" y="706426"/>
                  </a:lnTo>
                  <a:lnTo>
                    <a:pt x="497186" y="689374"/>
                  </a:lnTo>
                  <a:lnTo>
                    <a:pt x="509024" y="670764"/>
                  </a:lnTo>
                  <a:lnTo>
                    <a:pt x="520861" y="650651"/>
                  </a:lnTo>
                  <a:lnTo>
                    <a:pt x="532699" y="629137"/>
                  </a:lnTo>
                  <a:lnTo>
                    <a:pt x="544537" y="606379"/>
                  </a:lnTo>
                  <a:lnTo>
                    <a:pt x="556375" y="582586"/>
                  </a:lnTo>
                  <a:lnTo>
                    <a:pt x="568213" y="558017"/>
                  </a:lnTo>
                  <a:lnTo>
                    <a:pt x="580050" y="532965"/>
                  </a:lnTo>
                  <a:lnTo>
                    <a:pt x="591888" y="507749"/>
                  </a:lnTo>
                  <a:lnTo>
                    <a:pt x="603726" y="482697"/>
                  </a:lnTo>
                  <a:lnTo>
                    <a:pt x="615564" y="458128"/>
                  </a:lnTo>
                  <a:lnTo>
                    <a:pt x="627401" y="434335"/>
                  </a:lnTo>
                  <a:lnTo>
                    <a:pt x="639239" y="411577"/>
                  </a:lnTo>
                  <a:lnTo>
                    <a:pt x="651077" y="390063"/>
                  </a:lnTo>
                  <a:lnTo>
                    <a:pt x="662915" y="369950"/>
                  </a:lnTo>
                  <a:lnTo>
                    <a:pt x="674752" y="351340"/>
                  </a:lnTo>
                  <a:lnTo>
                    <a:pt x="686590" y="334288"/>
                  </a:lnTo>
                  <a:lnTo>
                    <a:pt x="698428" y="318799"/>
                  </a:lnTo>
                  <a:lnTo>
                    <a:pt x="710266" y="304842"/>
                  </a:lnTo>
                  <a:lnTo>
                    <a:pt x="722104" y="292358"/>
                  </a:lnTo>
                  <a:lnTo>
                    <a:pt x="733941" y="281262"/>
                  </a:lnTo>
                  <a:lnTo>
                    <a:pt x="745779" y="271457"/>
                  </a:lnTo>
                  <a:lnTo>
                    <a:pt x="757617" y="262836"/>
                  </a:lnTo>
                  <a:lnTo>
                    <a:pt x="769455" y="255290"/>
                  </a:lnTo>
                  <a:lnTo>
                    <a:pt x="781292" y="248711"/>
                  </a:lnTo>
                  <a:lnTo>
                    <a:pt x="793130" y="242995"/>
                  </a:lnTo>
                  <a:lnTo>
                    <a:pt x="804968" y="238043"/>
                  </a:lnTo>
                  <a:lnTo>
                    <a:pt x="816806" y="233764"/>
                  </a:lnTo>
                  <a:lnTo>
                    <a:pt x="828643" y="230075"/>
                  </a:lnTo>
                  <a:lnTo>
                    <a:pt x="840481" y="226900"/>
                  </a:lnTo>
                  <a:lnTo>
                    <a:pt x="852319" y="224173"/>
                  </a:lnTo>
                  <a:lnTo>
                    <a:pt x="864157" y="221833"/>
                  </a:lnTo>
                  <a:lnTo>
                    <a:pt x="875995" y="219828"/>
                  </a:lnTo>
                  <a:lnTo>
                    <a:pt x="887832" y="218112"/>
                  </a:lnTo>
                  <a:lnTo>
                    <a:pt x="899670" y="216645"/>
                  </a:lnTo>
                  <a:lnTo>
                    <a:pt x="911508" y="215390"/>
                  </a:lnTo>
                  <a:lnTo>
                    <a:pt x="923346" y="214320"/>
                  </a:lnTo>
                  <a:lnTo>
                    <a:pt x="935183" y="213405"/>
                  </a:lnTo>
                  <a:lnTo>
                    <a:pt x="947021" y="212626"/>
                  </a:lnTo>
                  <a:lnTo>
                    <a:pt x="958859" y="211961"/>
                  </a:lnTo>
                  <a:lnTo>
                    <a:pt x="970697" y="211394"/>
                  </a:lnTo>
                  <a:lnTo>
                    <a:pt x="982534" y="210911"/>
                  </a:lnTo>
                  <a:lnTo>
                    <a:pt x="994372" y="210499"/>
                  </a:lnTo>
                  <a:lnTo>
                    <a:pt x="1006210" y="210149"/>
                  </a:lnTo>
                  <a:lnTo>
                    <a:pt x="1018048" y="209850"/>
                  </a:lnTo>
                  <a:lnTo>
                    <a:pt x="1029886" y="209596"/>
                  </a:lnTo>
                  <a:lnTo>
                    <a:pt x="1041723" y="209379"/>
                  </a:lnTo>
                  <a:lnTo>
                    <a:pt x="1053561" y="209195"/>
                  </a:lnTo>
                  <a:lnTo>
                    <a:pt x="1065399" y="209038"/>
                  </a:lnTo>
                  <a:lnTo>
                    <a:pt x="1077237" y="208905"/>
                  </a:lnTo>
                  <a:lnTo>
                    <a:pt x="1089074" y="208791"/>
                  </a:lnTo>
                  <a:lnTo>
                    <a:pt x="1100912" y="208694"/>
                  </a:lnTo>
                  <a:lnTo>
                    <a:pt x="1112750" y="208612"/>
                  </a:lnTo>
                  <a:lnTo>
                    <a:pt x="1124588" y="208542"/>
                  </a:lnTo>
                  <a:lnTo>
                    <a:pt x="1136426" y="208482"/>
                  </a:lnTo>
                  <a:lnTo>
                    <a:pt x="1148263" y="208432"/>
                  </a:lnTo>
                  <a:lnTo>
                    <a:pt x="1160101" y="208389"/>
                  </a:lnTo>
                  <a:lnTo>
                    <a:pt x="1171939" y="208352"/>
                  </a:lnTo>
                  <a:lnTo>
                    <a:pt x="1171939" y="208073"/>
                  </a:lnTo>
                  <a:lnTo>
                    <a:pt x="1183777" y="208060"/>
                  </a:lnTo>
                  <a:lnTo>
                    <a:pt x="1195614" y="208046"/>
                  </a:lnTo>
                  <a:lnTo>
                    <a:pt x="1207452" y="208029"/>
                  </a:lnTo>
                  <a:lnTo>
                    <a:pt x="1219290" y="208009"/>
                  </a:lnTo>
                  <a:lnTo>
                    <a:pt x="1231128" y="207986"/>
                  </a:lnTo>
                  <a:lnTo>
                    <a:pt x="1242965" y="207959"/>
                  </a:lnTo>
                  <a:lnTo>
                    <a:pt x="1254803" y="207926"/>
                  </a:lnTo>
                  <a:lnTo>
                    <a:pt x="1266641" y="207888"/>
                  </a:lnTo>
                  <a:lnTo>
                    <a:pt x="1278479" y="207844"/>
                  </a:lnTo>
                  <a:lnTo>
                    <a:pt x="1290317" y="207792"/>
                  </a:lnTo>
                  <a:lnTo>
                    <a:pt x="1302154" y="207730"/>
                  </a:lnTo>
                  <a:lnTo>
                    <a:pt x="1313992" y="207658"/>
                  </a:lnTo>
                  <a:lnTo>
                    <a:pt x="1325830" y="207573"/>
                  </a:lnTo>
                  <a:lnTo>
                    <a:pt x="1337668" y="207474"/>
                  </a:lnTo>
                  <a:lnTo>
                    <a:pt x="1349505" y="207357"/>
                  </a:lnTo>
                  <a:lnTo>
                    <a:pt x="1361343" y="207220"/>
                  </a:lnTo>
                  <a:lnTo>
                    <a:pt x="1373181" y="207059"/>
                  </a:lnTo>
                  <a:lnTo>
                    <a:pt x="1385019" y="206870"/>
                  </a:lnTo>
                  <a:lnTo>
                    <a:pt x="1396856" y="206648"/>
                  </a:lnTo>
                  <a:lnTo>
                    <a:pt x="1408694" y="206388"/>
                  </a:lnTo>
                  <a:lnTo>
                    <a:pt x="1420532" y="206084"/>
                  </a:lnTo>
                  <a:lnTo>
                    <a:pt x="1432370" y="205727"/>
                  </a:lnTo>
                  <a:lnTo>
                    <a:pt x="1444208" y="205309"/>
                  </a:lnTo>
                  <a:lnTo>
                    <a:pt x="1456045" y="204819"/>
                  </a:lnTo>
                  <a:lnTo>
                    <a:pt x="1467883" y="204247"/>
                  </a:lnTo>
                  <a:lnTo>
                    <a:pt x="1479721" y="203579"/>
                  </a:lnTo>
                  <a:lnTo>
                    <a:pt x="1491559" y="202799"/>
                  </a:lnTo>
                  <a:lnTo>
                    <a:pt x="1503396" y="201890"/>
                  </a:lnTo>
                  <a:lnTo>
                    <a:pt x="1515234" y="200832"/>
                  </a:lnTo>
                  <a:lnTo>
                    <a:pt x="1527072" y="199602"/>
                  </a:lnTo>
                  <a:lnTo>
                    <a:pt x="1538910" y="198176"/>
                  </a:lnTo>
                  <a:lnTo>
                    <a:pt x="1550748" y="196525"/>
                  </a:lnTo>
                  <a:lnTo>
                    <a:pt x="1562585" y="194620"/>
                  </a:lnTo>
                  <a:lnTo>
                    <a:pt x="1574423" y="192427"/>
                  </a:lnTo>
                  <a:lnTo>
                    <a:pt x="1586261" y="189911"/>
                  </a:lnTo>
                  <a:lnTo>
                    <a:pt x="1598099" y="187038"/>
                  </a:lnTo>
                  <a:lnTo>
                    <a:pt x="1609936" y="183769"/>
                  </a:lnTo>
                  <a:lnTo>
                    <a:pt x="1621774" y="180071"/>
                  </a:lnTo>
                  <a:lnTo>
                    <a:pt x="1633612" y="175909"/>
                  </a:lnTo>
                  <a:lnTo>
                    <a:pt x="1645450" y="171257"/>
                  </a:lnTo>
                  <a:lnTo>
                    <a:pt x="1657287" y="166094"/>
                  </a:lnTo>
                  <a:lnTo>
                    <a:pt x="1669125" y="160410"/>
                  </a:lnTo>
                  <a:lnTo>
                    <a:pt x="1680963" y="154207"/>
                  </a:lnTo>
                  <a:lnTo>
                    <a:pt x="1692801" y="147502"/>
                  </a:lnTo>
                  <a:lnTo>
                    <a:pt x="1704639" y="140331"/>
                  </a:lnTo>
                  <a:lnTo>
                    <a:pt x="1716476" y="132745"/>
                  </a:lnTo>
                  <a:lnTo>
                    <a:pt x="1728314" y="124814"/>
                  </a:lnTo>
                  <a:lnTo>
                    <a:pt x="1740152" y="116624"/>
                  </a:lnTo>
                  <a:lnTo>
                    <a:pt x="1751990" y="108274"/>
                  </a:lnTo>
                  <a:lnTo>
                    <a:pt x="1763827" y="99868"/>
                  </a:lnTo>
                  <a:lnTo>
                    <a:pt x="1775665" y="91518"/>
                  </a:lnTo>
                  <a:lnTo>
                    <a:pt x="1787503" y="83328"/>
                  </a:lnTo>
                  <a:lnTo>
                    <a:pt x="1799341" y="75397"/>
                  </a:lnTo>
                  <a:lnTo>
                    <a:pt x="1811178" y="67811"/>
                  </a:lnTo>
                  <a:lnTo>
                    <a:pt x="1823016" y="60640"/>
                  </a:lnTo>
                  <a:lnTo>
                    <a:pt x="1834854" y="53935"/>
                  </a:lnTo>
                  <a:lnTo>
                    <a:pt x="1846692" y="47732"/>
                  </a:lnTo>
                  <a:lnTo>
                    <a:pt x="1858530" y="42048"/>
                  </a:lnTo>
                  <a:lnTo>
                    <a:pt x="1870367" y="36885"/>
                  </a:lnTo>
                  <a:lnTo>
                    <a:pt x="1882205" y="32233"/>
                  </a:lnTo>
                  <a:lnTo>
                    <a:pt x="1894043" y="28071"/>
                  </a:lnTo>
                  <a:lnTo>
                    <a:pt x="1905881" y="24373"/>
                  </a:lnTo>
                  <a:lnTo>
                    <a:pt x="1917718" y="21104"/>
                  </a:lnTo>
                  <a:lnTo>
                    <a:pt x="1929556" y="18231"/>
                  </a:lnTo>
                  <a:lnTo>
                    <a:pt x="1941394" y="15715"/>
                  </a:lnTo>
                  <a:lnTo>
                    <a:pt x="1953232" y="13522"/>
                  </a:lnTo>
                  <a:lnTo>
                    <a:pt x="1965069" y="11617"/>
                  </a:lnTo>
                  <a:lnTo>
                    <a:pt x="1976907" y="9966"/>
                  </a:lnTo>
                  <a:lnTo>
                    <a:pt x="1988745" y="8540"/>
                  </a:lnTo>
                  <a:lnTo>
                    <a:pt x="2000583" y="7310"/>
                  </a:lnTo>
                  <a:lnTo>
                    <a:pt x="2012421" y="6252"/>
                  </a:lnTo>
                  <a:lnTo>
                    <a:pt x="2024258" y="5343"/>
                  </a:lnTo>
                  <a:lnTo>
                    <a:pt x="2036096" y="4563"/>
                  </a:lnTo>
                  <a:lnTo>
                    <a:pt x="2047934" y="3895"/>
                  </a:lnTo>
                  <a:lnTo>
                    <a:pt x="2059772" y="3323"/>
                  </a:lnTo>
                  <a:lnTo>
                    <a:pt x="2071609" y="2833"/>
                  </a:lnTo>
                  <a:lnTo>
                    <a:pt x="2083447" y="2415"/>
                  </a:lnTo>
                  <a:lnTo>
                    <a:pt x="2095285" y="2059"/>
                  </a:lnTo>
                  <a:lnTo>
                    <a:pt x="2107123" y="1754"/>
                  </a:lnTo>
                  <a:lnTo>
                    <a:pt x="2118961" y="1494"/>
                  </a:lnTo>
                  <a:lnTo>
                    <a:pt x="2130798" y="1272"/>
                  </a:lnTo>
                  <a:lnTo>
                    <a:pt x="2142636" y="1083"/>
                  </a:lnTo>
                  <a:lnTo>
                    <a:pt x="2154474" y="922"/>
                  </a:lnTo>
                  <a:lnTo>
                    <a:pt x="2166312" y="785"/>
                  </a:lnTo>
                  <a:lnTo>
                    <a:pt x="2178149" y="668"/>
                  </a:lnTo>
                  <a:lnTo>
                    <a:pt x="2189987" y="569"/>
                  </a:lnTo>
                  <a:lnTo>
                    <a:pt x="2201825" y="484"/>
                  </a:lnTo>
                  <a:lnTo>
                    <a:pt x="2213663" y="412"/>
                  </a:lnTo>
                  <a:lnTo>
                    <a:pt x="2225500" y="350"/>
                  </a:lnTo>
                  <a:lnTo>
                    <a:pt x="2237338" y="298"/>
                  </a:lnTo>
                  <a:lnTo>
                    <a:pt x="2249176" y="254"/>
                  </a:lnTo>
                  <a:lnTo>
                    <a:pt x="2261014" y="216"/>
                  </a:lnTo>
                  <a:lnTo>
                    <a:pt x="2272852" y="183"/>
                  </a:lnTo>
                  <a:lnTo>
                    <a:pt x="2284689" y="156"/>
                  </a:lnTo>
                  <a:lnTo>
                    <a:pt x="2296527" y="133"/>
                  </a:lnTo>
                  <a:lnTo>
                    <a:pt x="2308365" y="113"/>
                  </a:lnTo>
                  <a:lnTo>
                    <a:pt x="2320203" y="96"/>
                  </a:lnTo>
                  <a:lnTo>
                    <a:pt x="2332040" y="82"/>
                  </a:lnTo>
                  <a:lnTo>
                    <a:pt x="2343878" y="6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a:endParaRPr/>
            </a:p>
          </p:txBody>
        </p:sp>
        <p:sp>
          <p:nvSpPr>
            <p:cNvPr id="50" name="pl50"/>
            <p:cNvSpPr/>
            <p:nvPr/>
          </p:nvSpPr>
          <p:spPr>
            <a:xfrm>
              <a:off x="2482252" y="1732154"/>
              <a:ext cx="4687757" cy="416216"/>
            </a:xfrm>
            <a:custGeom>
              <a:avLst/>
              <a:gdLst/>
              <a:ahLst/>
              <a:cxnLst/>
              <a:rect l="0" t="0" r="0" b="0"/>
              <a:pathLst>
                <a:path w="4687757" h="416216">
                  <a:moveTo>
                    <a:pt x="0" y="69"/>
                  </a:moveTo>
                  <a:lnTo>
                    <a:pt x="11837" y="82"/>
                  </a:lnTo>
                  <a:lnTo>
                    <a:pt x="23675" y="96"/>
                  </a:lnTo>
                  <a:lnTo>
                    <a:pt x="35513" y="113"/>
                  </a:lnTo>
                  <a:lnTo>
                    <a:pt x="47351" y="133"/>
                  </a:lnTo>
                  <a:lnTo>
                    <a:pt x="59188" y="156"/>
                  </a:lnTo>
                  <a:lnTo>
                    <a:pt x="71026" y="183"/>
                  </a:lnTo>
                  <a:lnTo>
                    <a:pt x="82864" y="216"/>
                  </a:lnTo>
                  <a:lnTo>
                    <a:pt x="94702" y="254"/>
                  </a:lnTo>
                  <a:lnTo>
                    <a:pt x="106539" y="298"/>
                  </a:lnTo>
                  <a:lnTo>
                    <a:pt x="118377" y="350"/>
                  </a:lnTo>
                  <a:lnTo>
                    <a:pt x="130215" y="412"/>
                  </a:lnTo>
                  <a:lnTo>
                    <a:pt x="142053" y="484"/>
                  </a:lnTo>
                  <a:lnTo>
                    <a:pt x="153891" y="569"/>
                  </a:lnTo>
                  <a:lnTo>
                    <a:pt x="165728" y="668"/>
                  </a:lnTo>
                  <a:lnTo>
                    <a:pt x="177566" y="785"/>
                  </a:lnTo>
                  <a:lnTo>
                    <a:pt x="189404" y="922"/>
                  </a:lnTo>
                  <a:lnTo>
                    <a:pt x="201242" y="1083"/>
                  </a:lnTo>
                  <a:lnTo>
                    <a:pt x="213079" y="1272"/>
                  </a:lnTo>
                  <a:lnTo>
                    <a:pt x="224917" y="1494"/>
                  </a:lnTo>
                  <a:lnTo>
                    <a:pt x="236755" y="1754"/>
                  </a:lnTo>
                  <a:lnTo>
                    <a:pt x="248593" y="2059"/>
                  </a:lnTo>
                  <a:lnTo>
                    <a:pt x="260430" y="2415"/>
                  </a:lnTo>
                  <a:lnTo>
                    <a:pt x="272268" y="2833"/>
                  </a:lnTo>
                  <a:lnTo>
                    <a:pt x="284106" y="3323"/>
                  </a:lnTo>
                  <a:lnTo>
                    <a:pt x="295944" y="3895"/>
                  </a:lnTo>
                  <a:lnTo>
                    <a:pt x="307782" y="4563"/>
                  </a:lnTo>
                  <a:lnTo>
                    <a:pt x="319619" y="5343"/>
                  </a:lnTo>
                  <a:lnTo>
                    <a:pt x="331457" y="6252"/>
                  </a:lnTo>
                  <a:lnTo>
                    <a:pt x="343295" y="7310"/>
                  </a:lnTo>
                  <a:lnTo>
                    <a:pt x="355133" y="8540"/>
                  </a:lnTo>
                  <a:lnTo>
                    <a:pt x="366970" y="9966"/>
                  </a:lnTo>
                  <a:lnTo>
                    <a:pt x="378808" y="11617"/>
                  </a:lnTo>
                  <a:lnTo>
                    <a:pt x="390646" y="13522"/>
                  </a:lnTo>
                  <a:lnTo>
                    <a:pt x="402484" y="15715"/>
                  </a:lnTo>
                  <a:lnTo>
                    <a:pt x="414321" y="18231"/>
                  </a:lnTo>
                  <a:lnTo>
                    <a:pt x="426159" y="21104"/>
                  </a:lnTo>
                  <a:lnTo>
                    <a:pt x="437997" y="24373"/>
                  </a:lnTo>
                  <a:lnTo>
                    <a:pt x="449835" y="28071"/>
                  </a:lnTo>
                  <a:lnTo>
                    <a:pt x="461673" y="32233"/>
                  </a:lnTo>
                  <a:lnTo>
                    <a:pt x="473510" y="36885"/>
                  </a:lnTo>
                  <a:lnTo>
                    <a:pt x="485348" y="42048"/>
                  </a:lnTo>
                  <a:lnTo>
                    <a:pt x="497186" y="47732"/>
                  </a:lnTo>
                  <a:lnTo>
                    <a:pt x="509024" y="53935"/>
                  </a:lnTo>
                  <a:lnTo>
                    <a:pt x="520861" y="60640"/>
                  </a:lnTo>
                  <a:lnTo>
                    <a:pt x="532699" y="67811"/>
                  </a:lnTo>
                  <a:lnTo>
                    <a:pt x="544537" y="75397"/>
                  </a:lnTo>
                  <a:lnTo>
                    <a:pt x="556375" y="83328"/>
                  </a:lnTo>
                  <a:lnTo>
                    <a:pt x="568213" y="91518"/>
                  </a:lnTo>
                  <a:lnTo>
                    <a:pt x="580050" y="99868"/>
                  </a:lnTo>
                  <a:lnTo>
                    <a:pt x="591888" y="108274"/>
                  </a:lnTo>
                  <a:lnTo>
                    <a:pt x="603726" y="116624"/>
                  </a:lnTo>
                  <a:lnTo>
                    <a:pt x="615564" y="124814"/>
                  </a:lnTo>
                  <a:lnTo>
                    <a:pt x="627401" y="132745"/>
                  </a:lnTo>
                  <a:lnTo>
                    <a:pt x="639239" y="140331"/>
                  </a:lnTo>
                  <a:lnTo>
                    <a:pt x="651077" y="147502"/>
                  </a:lnTo>
                  <a:lnTo>
                    <a:pt x="662915" y="154207"/>
                  </a:lnTo>
                  <a:lnTo>
                    <a:pt x="674752" y="160410"/>
                  </a:lnTo>
                  <a:lnTo>
                    <a:pt x="686590" y="166094"/>
                  </a:lnTo>
                  <a:lnTo>
                    <a:pt x="698428" y="171257"/>
                  </a:lnTo>
                  <a:lnTo>
                    <a:pt x="710266" y="175909"/>
                  </a:lnTo>
                  <a:lnTo>
                    <a:pt x="722104" y="180071"/>
                  </a:lnTo>
                  <a:lnTo>
                    <a:pt x="733941" y="183769"/>
                  </a:lnTo>
                  <a:lnTo>
                    <a:pt x="745779" y="187038"/>
                  </a:lnTo>
                  <a:lnTo>
                    <a:pt x="757617" y="189911"/>
                  </a:lnTo>
                  <a:lnTo>
                    <a:pt x="769455" y="192427"/>
                  </a:lnTo>
                  <a:lnTo>
                    <a:pt x="781292" y="194620"/>
                  </a:lnTo>
                  <a:lnTo>
                    <a:pt x="793130" y="196525"/>
                  </a:lnTo>
                  <a:lnTo>
                    <a:pt x="804968" y="198176"/>
                  </a:lnTo>
                  <a:lnTo>
                    <a:pt x="816806" y="199602"/>
                  </a:lnTo>
                  <a:lnTo>
                    <a:pt x="828643" y="200832"/>
                  </a:lnTo>
                  <a:lnTo>
                    <a:pt x="840481" y="201890"/>
                  </a:lnTo>
                  <a:lnTo>
                    <a:pt x="852319" y="202799"/>
                  </a:lnTo>
                  <a:lnTo>
                    <a:pt x="864157" y="203579"/>
                  </a:lnTo>
                  <a:lnTo>
                    <a:pt x="875995" y="204247"/>
                  </a:lnTo>
                  <a:lnTo>
                    <a:pt x="887832" y="204819"/>
                  </a:lnTo>
                  <a:lnTo>
                    <a:pt x="899670" y="205309"/>
                  </a:lnTo>
                  <a:lnTo>
                    <a:pt x="911508" y="205727"/>
                  </a:lnTo>
                  <a:lnTo>
                    <a:pt x="923346" y="206084"/>
                  </a:lnTo>
                  <a:lnTo>
                    <a:pt x="935183" y="206388"/>
                  </a:lnTo>
                  <a:lnTo>
                    <a:pt x="947021" y="206648"/>
                  </a:lnTo>
                  <a:lnTo>
                    <a:pt x="958859" y="206870"/>
                  </a:lnTo>
                  <a:lnTo>
                    <a:pt x="970697" y="207059"/>
                  </a:lnTo>
                  <a:lnTo>
                    <a:pt x="982534" y="207220"/>
                  </a:lnTo>
                  <a:lnTo>
                    <a:pt x="994372" y="207357"/>
                  </a:lnTo>
                  <a:lnTo>
                    <a:pt x="1006210" y="207474"/>
                  </a:lnTo>
                  <a:lnTo>
                    <a:pt x="1018048" y="207573"/>
                  </a:lnTo>
                  <a:lnTo>
                    <a:pt x="1029886" y="207658"/>
                  </a:lnTo>
                  <a:lnTo>
                    <a:pt x="1041723" y="207730"/>
                  </a:lnTo>
                  <a:lnTo>
                    <a:pt x="1053561" y="207792"/>
                  </a:lnTo>
                  <a:lnTo>
                    <a:pt x="1065399" y="207844"/>
                  </a:lnTo>
                  <a:lnTo>
                    <a:pt x="1077237" y="207888"/>
                  </a:lnTo>
                  <a:lnTo>
                    <a:pt x="1089074" y="207926"/>
                  </a:lnTo>
                  <a:lnTo>
                    <a:pt x="1100912" y="207959"/>
                  </a:lnTo>
                  <a:lnTo>
                    <a:pt x="1112750" y="207986"/>
                  </a:lnTo>
                  <a:lnTo>
                    <a:pt x="1124588" y="208009"/>
                  </a:lnTo>
                  <a:lnTo>
                    <a:pt x="1136426" y="208029"/>
                  </a:lnTo>
                  <a:lnTo>
                    <a:pt x="1148263" y="208046"/>
                  </a:lnTo>
                  <a:lnTo>
                    <a:pt x="1160101" y="208060"/>
                  </a:lnTo>
                  <a:lnTo>
                    <a:pt x="1171939" y="208073"/>
                  </a:lnTo>
                  <a:lnTo>
                    <a:pt x="1171939" y="208212"/>
                  </a:lnTo>
                  <a:lnTo>
                    <a:pt x="1183777" y="208225"/>
                  </a:lnTo>
                  <a:lnTo>
                    <a:pt x="1195614" y="208239"/>
                  </a:lnTo>
                  <a:lnTo>
                    <a:pt x="1207452" y="208256"/>
                  </a:lnTo>
                  <a:lnTo>
                    <a:pt x="1219290" y="208276"/>
                  </a:lnTo>
                  <a:lnTo>
                    <a:pt x="1231128" y="208299"/>
                  </a:lnTo>
                  <a:lnTo>
                    <a:pt x="1242965" y="208326"/>
                  </a:lnTo>
                  <a:lnTo>
                    <a:pt x="1254803" y="208359"/>
                  </a:lnTo>
                  <a:lnTo>
                    <a:pt x="1266641" y="208397"/>
                  </a:lnTo>
                  <a:lnTo>
                    <a:pt x="1278479" y="208441"/>
                  </a:lnTo>
                  <a:lnTo>
                    <a:pt x="1290317" y="208493"/>
                  </a:lnTo>
                  <a:lnTo>
                    <a:pt x="1302154" y="208555"/>
                  </a:lnTo>
                  <a:lnTo>
                    <a:pt x="1313992" y="208627"/>
                  </a:lnTo>
                  <a:lnTo>
                    <a:pt x="1325830" y="208712"/>
                  </a:lnTo>
                  <a:lnTo>
                    <a:pt x="1337668" y="208811"/>
                  </a:lnTo>
                  <a:lnTo>
                    <a:pt x="1349505" y="208928"/>
                  </a:lnTo>
                  <a:lnTo>
                    <a:pt x="1361343" y="209065"/>
                  </a:lnTo>
                  <a:lnTo>
                    <a:pt x="1373181" y="209226"/>
                  </a:lnTo>
                  <a:lnTo>
                    <a:pt x="1385019" y="209415"/>
                  </a:lnTo>
                  <a:lnTo>
                    <a:pt x="1396856" y="209637"/>
                  </a:lnTo>
                  <a:lnTo>
                    <a:pt x="1408694" y="209897"/>
                  </a:lnTo>
                  <a:lnTo>
                    <a:pt x="1420532" y="210202"/>
                  </a:lnTo>
                  <a:lnTo>
                    <a:pt x="1432370" y="210558"/>
                  </a:lnTo>
                  <a:lnTo>
                    <a:pt x="1444208" y="210977"/>
                  </a:lnTo>
                  <a:lnTo>
                    <a:pt x="1456045" y="211466"/>
                  </a:lnTo>
                  <a:lnTo>
                    <a:pt x="1467883" y="212038"/>
                  </a:lnTo>
                  <a:lnTo>
                    <a:pt x="1479721" y="212706"/>
                  </a:lnTo>
                  <a:lnTo>
                    <a:pt x="1491559" y="213486"/>
                  </a:lnTo>
                  <a:lnTo>
                    <a:pt x="1503396" y="214395"/>
                  </a:lnTo>
                  <a:lnTo>
                    <a:pt x="1515234" y="215453"/>
                  </a:lnTo>
                  <a:lnTo>
                    <a:pt x="1527072" y="216683"/>
                  </a:lnTo>
                  <a:lnTo>
                    <a:pt x="1538910" y="218109"/>
                  </a:lnTo>
                  <a:lnTo>
                    <a:pt x="1550748" y="219760"/>
                  </a:lnTo>
                  <a:lnTo>
                    <a:pt x="1562585" y="221665"/>
                  </a:lnTo>
                  <a:lnTo>
                    <a:pt x="1574423" y="223858"/>
                  </a:lnTo>
                  <a:lnTo>
                    <a:pt x="1586261" y="226374"/>
                  </a:lnTo>
                  <a:lnTo>
                    <a:pt x="1598099" y="229247"/>
                  </a:lnTo>
                  <a:lnTo>
                    <a:pt x="1609936" y="232516"/>
                  </a:lnTo>
                  <a:lnTo>
                    <a:pt x="1621774" y="236214"/>
                  </a:lnTo>
                  <a:lnTo>
                    <a:pt x="1633612" y="240376"/>
                  </a:lnTo>
                  <a:lnTo>
                    <a:pt x="1645450" y="245028"/>
                  </a:lnTo>
                  <a:lnTo>
                    <a:pt x="1657287" y="250191"/>
                  </a:lnTo>
                  <a:lnTo>
                    <a:pt x="1669125" y="255875"/>
                  </a:lnTo>
                  <a:lnTo>
                    <a:pt x="1680963" y="262078"/>
                  </a:lnTo>
                  <a:lnTo>
                    <a:pt x="1692801" y="268783"/>
                  </a:lnTo>
                  <a:lnTo>
                    <a:pt x="1704639" y="275954"/>
                  </a:lnTo>
                  <a:lnTo>
                    <a:pt x="1716476" y="283540"/>
                  </a:lnTo>
                  <a:lnTo>
                    <a:pt x="1728314" y="291471"/>
                  </a:lnTo>
                  <a:lnTo>
                    <a:pt x="1740152" y="299661"/>
                  </a:lnTo>
                  <a:lnTo>
                    <a:pt x="1751990" y="308011"/>
                  </a:lnTo>
                  <a:lnTo>
                    <a:pt x="1763827" y="316417"/>
                  </a:lnTo>
                  <a:lnTo>
                    <a:pt x="1775665" y="324767"/>
                  </a:lnTo>
                  <a:lnTo>
                    <a:pt x="1787503" y="332957"/>
                  </a:lnTo>
                  <a:lnTo>
                    <a:pt x="1799341" y="340888"/>
                  </a:lnTo>
                  <a:lnTo>
                    <a:pt x="1811178" y="348474"/>
                  </a:lnTo>
                  <a:lnTo>
                    <a:pt x="1823016" y="355645"/>
                  </a:lnTo>
                  <a:lnTo>
                    <a:pt x="1834854" y="362350"/>
                  </a:lnTo>
                  <a:lnTo>
                    <a:pt x="1846692" y="368553"/>
                  </a:lnTo>
                  <a:lnTo>
                    <a:pt x="1858530" y="374237"/>
                  </a:lnTo>
                  <a:lnTo>
                    <a:pt x="1870367" y="379400"/>
                  </a:lnTo>
                  <a:lnTo>
                    <a:pt x="1882205" y="384052"/>
                  </a:lnTo>
                  <a:lnTo>
                    <a:pt x="1894043" y="388214"/>
                  </a:lnTo>
                  <a:lnTo>
                    <a:pt x="1905881" y="391912"/>
                  </a:lnTo>
                  <a:lnTo>
                    <a:pt x="1917718" y="395181"/>
                  </a:lnTo>
                  <a:lnTo>
                    <a:pt x="1929556" y="398054"/>
                  </a:lnTo>
                  <a:lnTo>
                    <a:pt x="1941394" y="400570"/>
                  </a:lnTo>
                  <a:lnTo>
                    <a:pt x="1953232" y="402763"/>
                  </a:lnTo>
                  <a:lnTo>
                    <a:pt x="1965069" y="404668"/>
                  </a:lnTo>
                  <a:lnTo>
                    <a:pt x="1976907" y="406319"/>
                  </a:lnTo>
                  <a:lnTo>
                    <a:pt x="1988745" y="407745"/>
                  </a:lnTo>
                  <a:lnTo>
                    <a:pt x="2000583" y="408975"/>
                  </a:lnTo>
                  <a:lnTo>
                    <a:pt x="2012421" y="410033"/>
                  </a:lnTo>
                  <a:lnTo>
                    <a:pt x="2024258" y="410942"/>
                  </a:lnTo>
                  <a:lnTo>
                    <a:pt x="2036096" y="411722"/>
                  </a:lnTo>
                  <a:lnTo>
                    <a:pt x="2047934" y="412390"/>
                  </a:lnTo>
                  <a:lnTo>
                    <a:pt x="2059772" y="412962"/>
                  </a:lnTo>
                  <a:lnTo>
                    <a:pt x="2071609" y="413452"/>
                  </a:lnTo>
                  <a:lnTo>
                    <a:pt x="2083447" y="413870"/>
                  </a:lnTo>
                  <a:lnTo>
                    <a:pt x="2095285" y="414227"/>
                  </a:lnTo>
                  <a:lnTo>
                    <a:pt x="2107123" y="414531"/>
                  </a:lnTo>
                  <a:lnTo>
                    <a:pt x="2118961" y="414791"/>
                  </a:lnTo>
                  <a:lnTo>
                    <a:pt x="2130798" y="415013"/>
                  </a:lnTo>
                  <a:lnTo>
                    <a:pt x="2142636" y="415202"/>
                  </a:lnTo>
                  <a:lnTo>
                    <a:pt x="2154474" y="415363"/>
                  </a:lnTo>
                  <a:lnTo>
                    <a:pt x="2166312" y="415500"/>
                  </a:lnTo>
                  <a:lnTo>
                    <a:pt x="2178149" y="415617"/>
                  </a:lnTo>
                  <a:lnTo>
                    <a:pt x="2189987" y="415716"/>
                  </a:lnTo>
                  <a:lnTo>
                    <a:pt x="2201825" y="415801"/>
                  </a:lnTo>
                  <a:lnTo>
                    <a:pt x="2213663" y="415873"/>
                  </a:lnTo>
                  <a:lnTo>
                    <a:pt x="2225500" y="415935"/>
                  </a:lnTo>
                  <a:lnTo>
                    <a:pt x="2237338" y="415987"/>
                  </a:lnTo>
                  <a:lnTo>
                    <a:pt x="2249176" y="416031"/>
                  </a:lnTo>
                  <a:lnTo>
                    <a:pt x="2261014" y="416069"/>
                  </a:lnTo>
                  <a:lnTo>
                    <a:pt x="2272852" y="416102"/>
                  </a:lnTo>
                  <a:lnTo>
                    <a:pt x="2284689" y="416129"/>
                  </a:lnTo>
                  <a:lnTo>
                    <a:pt x="2296527" y="416152"/>
                  </a:lnTo>
                  <a:lnTo>
                    <a:pt x="2308365" y="416172"/>
                  </a:lnTo>
                  <a:lnTo>
                    <a:pt x="2320203" y="416189"/>
                  </a:lnTo>
                  <a:lnTo>
                    <a:pt x="2332040" y="416203"/>
                  </a:lnTo>
                  <a:lnTo>
                    <a:pt x="2343878" y="416216"/>
                  </a:lnTo>
                  <a:lnTo>
                    <a:pt x="2343878" y="416146"/>
                  </a:lnTo>
                  <a:lnTo>
                    <a:pt x="2355716" y="416121"/>
                  </a:lnTo>
                  <a:lnTo>
                    <a:pt x="2367554" y="416093"/>
                  </a:lnTo>
                  <a:lnTo>
                    <a:pt x="2379391" y="416059"/>
                  </a:lnTo>
                  <a:lnTo>
                    <a:pt x="2391229" y="416019"/>
                  </a:lnTo>
                  <a:lnTo>
                    <a:pt x="2403067" y="415972"/>
                  </a:lnTo>
                  <a:lnTo>
                    <a:pt x="2414905" y="415918"/>
                  </a:lnTo>
                  <a:lnTo>
                    <a:pt x="2426743" y="415853"/>
                  </a:lnTo>
                  <a:lnTo>
                    <a:pt x="2438580" y="415777"/>
                  </a:lnTo>
                  <a:lnTo>
                    <a:pt x="2450418" y="415688"/>
                  </a:lnTo>
                  <a:lnTo>
                    <a:pt x="2462256" y="415584"/>
                  </a:lnTo>
                  <a:lnTo>
                    <a:pt x="2474094" y="415461"/>
                  </a:lnTo>
                  <a:lnTo>
                    <a:pt x="2485931" y="415317"/>
                  </a:lnTo>
                  <a:lnTo>
                    <a:pt x="2497769" y="415147"/>
                  </a:lnTo>
                  <a:lnTo>
                    <a:pt x="2509607" y="414948"/>
                  </a:lnTo>
                  <a:lnTo>
                    <a:pt x="2521445" y="414714"/>
                  </a:lnTo>
                  <a:lnTo>
                    <a:pt x="2533283" y="414440"/>
                  </a:lnTo>
                  <a:lnTo>
                    <a:pt x="2545120" y="414118"/>
                  </a:lnTo>
                  <a:lnTo>
                    <a:pt x="2556958" y="413740"/>
                  </a:lnTo>
                  <a:lnTo>
                    <a:pt x="2568796" y="413297"/>
                  </a:lnTo>
                  <a:lnTo>
                    <a:pt x="2580634" y="412777"/>
                  </a:lnTo>
                  <a:lnTo>
                    <a:pt x="2592471" y="412168"/>
                  </a:lnTo>
                  <a:lnTo>
                    <a:pt x="2604309" y="411454"/>
                  </a:lnTo>
                  <a:lnTo>
                    <a:pt x="2616147" y="410618"/>
                  </a:lnTo>
                  <a:lnTo>
                    <a:pt x="2627985" y="409639"/>
                  </a:lnTo>
                  <a:lnTo>
                    <a:pt x="2639822" y="408495"/>
                  </a:lnTo>
                  <a:lnTo>
                    <a:pt x="2651660" y="407159"/>
                  </a:lnTo>
                  <a:lnTo>
                    <a:pt x="2663498" y="405599"/>
                  </a:lnTo>
                  <a:lnTo>
                    <a:pt x="2675336" y="403781"/>
                  </a:lnTo>
                  <a:lnTo>
                    <a:pt x="2687174" y="401664"/>
                  </a:lnTo>
                  <a:lnTo>
                    <a:pt x="2699011" y="399205"/>
                  </a:lnTo>
                  <a:lnTo>
                    <a:pt x="2710849" y="396352"/>
                  </a:lnTo>
                  <a:lnTo>
                    <a:pt x="2722687" y="393051"/>
                  </a:lnTo>
                  <a:lnTo>
                    <a:pt x="2734525" y="389240"/>
                  </a:lnTo>
                  <a:lnTo>
                    <a:pt x="2746362" y="384854"/>
                  </a:lnTo>
                  <a:lnTo>
                    <a:pt x="2758200" y="379823"/>
                  </a:lnTo>
                  <a:lnTo>
                    <a:pt x="2770038" y="374076"/>
                  </a:lnTo>
                  <a:lnTo>
                    <a:pt x="2781876" y="367539"/>
                  </a:lnTo>
                  <a:lnTo>
                    <a:pt x="2793713" y="360142"/>
                  </a:lnTo>
                  <a:lnTo>
                    <a:pt x="2805551" y="351819"/>
                  </a:lnTo>
                  <a:lnTo>
                    <a:pt x="2817389" y="342515"/>
                  </a:lnTo>
                  <a:lnTo>
                    <a:pt x="2829227" y="332189"/>
                  </a:lnTo>
                  <a:lnTo>
                    <a:pt x="2841065" y="320820"/>
                  </a:lnTo>
                  <a:lnTo>
                    <a:pt x="2852902" y="308414"/>
                  </a:lnTo>
                  <a:lnTo>
                    <a:pt x="2864740" y="295005"/>
                  </a:lnTo>
                  <a:lnTo>
                    <a:pt x="2876578" y="280662"/>
                  </a:lnTo>
                  <a:lnTo>
                    <a:pt x="2888416" y="265490"/>
                  </a:lnTo>
                  <a:lnTo>
                    <a:pt x="2900253" y="249629"/>
                  </a:lnTo>
                  <a:lnTo>
                    <a:pt x="2912091" y="233249"/>
                  </a:lnTo>
                  <a:lnTo>
                    <a:pt x="2923929" y="216548"/>
                  </a:lnTo>
                  <a:lnTo>
                    <a:pt x="2935767" y="199737"/>
                  </a:lnTo>
                  <a:lnTo>
                    <a:pt x="2947604" y="183036"/>
                  </a:lnTo>
                  <a:lnTo>
                    <a:pt x="2959442" y="166656"/>
                  </a:lnTo>
                  <a:lnTo>
                    <a:pt x="2971280" y="150795"/>
                  </a:lnTo>
                  <a:lnTo>
                    <a:pt x="2983118" y="135623"/>
                  </a:lnTo>
                  <a:lnTo>
                    <a:pt x="2994956" y="121280"/>
                  </a:lnTo>
                  <a:lnTo>
                    <a:pt x="3006793" y="107871"/>
                  </a:lnTo>
                  <a:lnTo>
                    <a:pt x="3018631" y="95465"/>
                  </a:lnTo>
                  <a:lnTo>
                    <a:pt x="3030469" y="84096"/>
                  </a:lnTo>
                  <a:lnTo>
                    <a:pt x="3042307" y="73770"/>
                  </a:lnTo>
                  <a:lnTo>
                    <a:pt x="3054144" y="64466"/>
                  </a:lnTo>
                  <a:lnTo>
                    <a:pt x="3065982" y="56143"/>
                  </a:lnTo>
                  <a:lnTo>
                    <a:pt x="3077820" y="48746"/>
                  </a:lnTo>
                  <a:lnTo>
                    <a:pt x="3089658" y="42209"/>
                  </a:lnTo>
                  <a:lnTo>
                    <a:pt x="3101496" y="36462"/>
                  </a:lnTo>
                  <a:lnTo>
                    <a:pt x="3113333" y="31431"/>
                  </a:lnTo>
                  <a:lnTo>
                    <a:pt x="3125171" y="27045"/>
                  </a:lnTo>
                  <a:lnTo>
                    <a:pt x="3137009" y="23234"/>
                  </a:lnTo>
                  <a:lnTo>
                    <a:pt x="3148847" y="19933"/>
                  </a:lnTo>
                  <a:lnTo>
                    <a:pt x="3160684" y="17080"/>
                  </a:lnTo>
                  <a:lnTo>
                    <a:pt x="3172522" y="14621"/>
                  </a:lnTo>
                  <a:lnTo>
                    <a:pt x="3184360" y="12504"/>
                  </a:lnTo>
                  <a:lnTo>
                    <a:pt x="3196198" y="10686"/>
                  </a:lnTo>
                  <a:lnTo>
                    <a:pt x="3208035" y="9126"/>
                  </a:lnTo>
                  <a:lnTo>
                    <a:pt x="3219873" y="7790"/>
                  </a:lnTo>
                  <a:lnTo>
                    <a:pt x="3231711" y="6646"/>
                  </a:lnTo>
                  <a:lnTo>
                    <a:pt x="3243549" y="5667"/>
                  </a:lnTo>
                  <a:lnTo>
                    <a:pt x="3255387" y="4831"/>
                  </a:lnTo>
                  <a:lnTo>
                    <a:pt x="3267224" y="4118"/>
                  </a:lnTo>
                  <a:lnTo>
                    <a:pt x="3279062" y="3508"/>
                  </a:lnTo>
                  <a:lnTo>
                    <a:pt x="3290900" y="2988"/>
                  </a:lnTo>
                  <a:lnTo>
                    <a:pt x="3302738" y="2545"/>
                  </a:lnTo>
                  <a:lnTo>
                    <a:pt x="3314575" y="2167"/>
                  </a:lnTo>
                  <a:lnTo>
                    <a:pt x="3326413" y="1845"/>
                  </a:lnTo>
                  <a:lnTo>
                    <a:pt x="3338251" y="1571"/>
                  </a:lnTo>
                  <a:lnTo>
                    <a:pt x="3350089" y="1337"/>
                  </a:lnTo>
                  <a:lnTo>
                    <a:pt x="3361926" y="1138"/>
                  </a:lnTo>
                  <a:lnTo>
                    <a:pt x="3373764" y="968"/>
                  </a:lnTo>
                  <a:lnTo>
                    <a:pt x="3385602" y="824"/>
                  </a:lnTo>
                  <a:lnTo>
                    <a:pt x="3397440" y="701"/>
                  </a:lnTo>
                  <a:lnTo>
                    <a:pt x="3409278" y="597"/>
                  </a:lnTo>
                  <a:lnTo>
                    <a:pt x="3421115" y="508"/>
                  </a:lnTo>
                  <a:lnTo>
                    <a:pt x="3432953" y="432"/>
                  </a:lnTo>
                  <a:lnTo>
                    <a:pt x="3444791" y="367"/>
                  </a:lnTo>
                  <a:lnTo>
                    <a:pt x="3456629" y="313"/>
                  </a:lnTo>
                  <a:lnTo>
                    <a:pt x="3468466" y="266"/>
                  </a:lnTo>
                  <a:lnTo>
                    <a:pt x="3480304" y="226"/>
                  </a:lnTo>
                  <a:lnTo>
                    <a:pt x="3492142" y="192"/>
                  </a:lnTo>
                  <a:lnTo>
                    <a:pt x="3503980" y="164"/>
                  </a:lnTo>
                  <a:lnTo>
                    <a:pt x="3515818" y="13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a:endParaRPr/>
            </a:p>
          </p:txBody>
        </p:sp>
        <p:sp>
          <p:nvSpPr>
            <p:cNvPr id="51" name="pl51"/>
            <p:cNvSpPr/>
            <p:nvPr/>
          </p:nvSpPr>
          <p:spPr>
            <a:xfrm>
              <a:off x="2482252" y="4021727"/>
              <a:ext cx="4687757" cy="416216"/>
            </a:xfrm>
            <a:custGeom>
              <a:avLst/>
              <a:gdLst/>
              <a:ahLst/>
              <a:cxnLst/>
              <a:rect l="0" t="0" r="0" b="0"/>
              <a:pathLst>
                <a:path w="4687757" h="41621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9"/>
                  </a:lnTo>
                  <a:lnTo>
                    <a:pt x="1183777" y="82"/>
                  </a:lnTo>
                  <a:lnTo>
                    <a:pt x="1195614" y="96"/>
                  </a:lnTo>
                  <a:lnTo>
                    <a:pt x="1207452" y="113"/>
                  </a:lnTo>
                  <a:lnTo>
                    <a:pt x="1219290" y="133"/>
                  </a:lnTo>
                  <a:lnTo>
                    <a:pt x="1231128" y="156"/>
                  </a:lnTo>
                  <a:lnTo>
                    <a:pt x="1242965" y="183"/>
                  </a:lnTo>
                  <a:lnTo>
                    <a:pt x="1254803" y="216"/>
                  </a:lnTo>
                  <a:lnTo>
                    <a:pt x="1266641" y="254"/>
                  </a:lnTo>
                  <a:lnTo>
                    <a:pt x="1278479" y="298"/>
                  </a:lnTo>
                  <a:lnTo>
                    <a:pt x="1290317" y="350"/>
                  </a:lnTo>
                  <a:lnTo>
                    <a:pt x="1302154" y="412"/>
                  </a:lnTo>
                  <a:lnTo>
                    <a:pt x="1313992" y="484"/>
                  </a:lnTo>
                  <a:lnTo>
                    <a:pt x="1325830" y="569"/>
                  </a:lnTo>
                  <a:lnTo>
                    <a:pt x="1337668" y="668"/>
                  </a:lnTo>
                  <a:lnTo>
                    <a:pt x="1349505" y="785"/>
                  </a:lnTo>
                  <a:lnTo>
                    <a:pt x="1361343" y="922"/>
                  </a:lnTo>
                  <a:lnTo>
                    <a:pt x="1373181" y="1083"/>
                  </a:lnTo>
                  <a:lnTo>
                    <a:pt x="1385019" y="1272"/>
                  </a:lnTo>
                  <a:lnTo>
                    <a:pt x="1396856" y="1494"/>
                  </a:lnTo>
                  <a:lnTo>
                    <a:pt x="1408694" y="1754"/>
                  </a:lnTo>
                  <a:lnTo>
                    <a:pt x="1420532" y="2059"/>
                  </a:lnTo>
                  <a:lnTo>
                    <a:pt x="1432370" y="2415"/>
                  </a:lnTo>
                  <a:lnTo>
                    <a:pt x="1444208" y="2833"/>
                  </a:lnTo>
                  <a:lnTo>
                    <a:pt x="1456045" y="3323"/>
                  </a:lnTo>
                  <a:lnTo>
                    <a:pt x="1467883" y="3895"/>
                  </a:lnTo>
                  <a:lnTo>
                    <a:pt x="1479721" y="4563"/>
                  </a:lnTo>
                  <a:lnTo>
                    <a:pt x="1491559" y="5343"/>
                  </a:lnTo>
                  <a:lnTo>
                    <a:pt x="1503396" y="6252"/>
                  </a:lnTo>
                  <a:lnTo>
                    <a:pt x="1515234" y="7310"/>
                  </a:lnTo>
                  <a:lnTo>
                    <a:pt x="1527072" y="8540"/>
                  </a:lnTo>
                  <a:lnTo>
                    <a:pt x="1538910" y="9966"/>
                  </a:lnTo>
                  <a:lnTo>
                    <a:pt x="1550748" y="11617"/>
                  </a:lnTo>
                  <a:lnTo>
                    <a:pt x="1562585" y="13522"/>
                  </a:lnTo>
                  <a:lnTo>
                    <a:pt x="1574423" y="15715"/>
                  </a:lnTo>
                  <a:lnTo>
                    <a:pt x="1586261" y="18231"/>
                  </a:lnTo>
                  <a:lnTo>
                    <a:pt x="1598099" y="21104"/>
                  </a:lnTo>
                  <a:lnTo>
                    <a:pt x="1609936" y="24373"/>
                  </a:lnTo>
                  <a:lnTo>
                    <a:pt x="1621774" y="28071"/>
                  </a:lnTo>
                  <a:lnTo>
                    <a:pt x="1633612" y="32233"/>
                  </a:lnTo>
                  <a:lnTo>
                    <a:pt x="1645450" y="36885"/>
                  </a:lnTo>
                  <a:lnTo>
                    <a:pt x="1657287" y="42048"/>
                  </a:lnTo>
                  <a:lnTo>
                    <a:pt x="1669125" y="47732"/>
                  </a:lnTo>
                  <a:lnTo>
                    <a:pt x="1680963" y="53935"/>
                  </a:lnTo>
                  <a:lnTo>
                    <a:pt x="1692801" y="60640"/>
                  </a:lnTo>
                  <a:lnTo>
                    <a:pt x="1704639" y="67811"/>
                  </a:lnTo>
                  <a:lnTo>
                    <a:pt x="1716476" y="75397"/>
                  </a:lnTo>
                  <a:lnTo>
                    <a:pt x="1728314" y="83328"/>
                  </a:lnTo>
                  <a:lnTo>
                    <a:pt x="1740152" y="91518"/>
                  </a:lnTo>
                  <a:lnTo>
                    <a:pt x="1751990" y="99868"/>
                  </a:lnTo>
                  <a:lnTo>
                    <a:pt x="1763827" y="108274"/>
                  </a:lnTo>
                  <a:lnTo>
                    <a:pt x="1775665" y="116624"/>
                  </a:lnTo>
                  <a:lnTo>
                    <a:pt x="1787503" y="124814"/>
                  </a:lnTo>
                  <a:lnTo>
                    <a:pt x="1799341" y="132745"/>
                  </a:lnTo>
                  <a:lnTo>
                    <a:pt x="1811178" y="140331"/>
                  </a:lnTo>
                  <a:lnTo>
                    <a:pt x="1823016" y="147502"/>
                  </a:lnTo>
                  <a:lnTo>
                    <a:pt x="1834854" y="154207"/>
                  </a:lnTo>
                  <a:lnTo>
                    <a:pt x="1846692" y="160410"/>
                  </a:lnTo>
                  <a:lnTo>
                    <a:pt x="1858530" y="166094"/>
                  </a:lnTo>
                  <a:lnTo>
                    <a:pt x="1870367" y="171257"/>
                  </a:lnTo>
                  <a:lnTo>
                    <a:pt x="1882205" y="175909"/>
                  </a:lnTo>
                  <a:lnTo>
                    <a:pt x="1894043" y="180071"/>
                  </a:lnTo>
                  <a:lnTo>
                    <a:pt x="1905881" y="183769"/>
                  </a:lnTo>
                  <a:lnTo>
                    <a:pt x="1917718" y="187038"/>
                  </a:lnTo>
                  <a:lnTo>
                    <a:pt x="1929556" y="189911"/>
                  </a:lnTo>
                  <a:lnTo>
                    <a:pt x="1941394" y="192427"/>
                  </a:lnTo>
                  <a:lnTo>
                    <a:pt x="1953232" y="194620"/>
                  </a:lnTo>
                  <a:lnTo>
                    <a:pt x="1965069" y="196525"/>
                  </a:lnTo>
                  <a:lnTo>
                    <a:pt x="1976907" y="198176"/>
                  </a:lnTo>
                  <a:lnTo>
                    <a:pt x="1988745" y="199602"/>
                  </a:lnTo>
                  <a:lnTo>
                    <a:pt x="2000583" y="200832"/>
                  </a:lnTo>
                  <a:lnTo>
                    <a:pt x="2012421" y="201890"/>
                  </a:lnTo>
                  <a:lnTo>
                    <a:pt x="2024258" y="202799"/>
                  </a:lnTo>
                  <a:lnTo>
                    <a:pt x="2036096" y="203579"/>
                  </a:lnTo>
                  <a:lnTo>
                    <a:pt x="2047934" y="204247"/>
                  </a:lnTo>
                  <a:lnTo>
                    <a:pt x="2059772" y="204819"/>
                  </a:lnTo>
                  <a:lnTo>
                    <a:pt x="2071609" y="205309"/>
                  </a:lnTo>
                  <a:lnTo>
                    <a:pt x="2083447" y="205727"/>
                  </a:lnTo>
                  <a:lnTo>
                    <a:pt x="2095285" y="206084"/>
                  </a:lnTo>
                  <a:lnTo>
                    <a:pt x="2107123" y="206388"/>
                  </a:lnTo>
                  <a:lnTo>
                    <a:pt x="2118961" y="206648"/>
                  </a:lnTo>
                  <a:lnTo>
                    <a:pt x="2130798" y="206870"/>
                  </a:lnTo>
                  <a:lnTo>
                    <a:pt x="2142636" y="207059"/>
                  </a:lnTo>
                  <a:lnTo>
                    <a:pt x="2154474" y="207220"/>
                  </a:lnTo>
                  <a:lnTo>
                    <a:pt x="2166312" y="207357"/>
                  </a:lnTo>
                  <a:lnTo>
                    <a:pt x="2178149" y="207474"/>
                  </a:lnTo>
                  <a:lnTo>
                    <a:pt x="2189987" y="207573"/>
                  </a:lnTo>
                  <a:lnTo>
                    <a:pt x="2201825" y="207658"/>
                  </a:lnTo>
                  <a:lnTo>
                    <a:pt x="2213663" y="207730"/>
                  </a:lnTo>
                  <a:lnTo>
                    <a:pt x="2225500" y="207792"/>
                  </a:lnTo>
                  <a:lnTo>
                    <a:pt x="2237338" y="207844"/>
                  </a:lnTo>
                  <a:lnTo>
                    <a:pt x="2249176" y="207888"/>
                  </a:lnTo>
                  <a:lnTo>
                    <a:pt x="2261014" y="207926"/>
                  </a:lnTo>
                  <a:lnTo>
                    <a:pt x="2272852" y="207959"/>
                  </a:lnTo>
                  <a:lnTo>
                    <a:pt x="2284689" y="207986"/>
                  </a:lnTo>
                  <a:lnTo>
                    <a:pt x="2296527" y="208009"/>
                  </a:lnTo>
                  <a:lnTo>
                    <a:pt x="2308365" y="208029"/>
                  </a:lnTo>
                  <a:lnTo>
                    <a:pt x="2320203" y="208046"/>
                  </a:lnTo>
                  <a:lnTo>
                    <a:pt x="2332040" y="208060"/>
                  </a:lnTo>
                  <a:lnTo>
                    <a:pt x="2343878" y="208073"/>
                  </a:lnTo>
                  <a:lnTo>
                    <a:pt x="2343878" y="208212"/>
                  </a:lnTo>
                  <a:lnTo>
                    <a:pt x="2355716" y="208225"/>
                  </a:lnTo>
                  <a:lnTo>
                    <a:pt x="2367554" y="208239"/>
                  </a:lnTo>
                  <a:lnTo>
                    <a:pt x="2379391" y="208256"/>
                  </a:lnTo>
                  <a:lnTo>
                    <a:pt x="2391229" y="208276"/>
                  </a:lnTo>
                  <a:lnTo>
                    <a:pt x="2403067" y="208299"/>
                  </a:lnTo>
                  <a:lnTo>
                    <a:pt x="2414905" y="208326"/>
                  </a:lnTo>
                  <a:lnTo>
                    <a:pt x="2426743" y="208359"/>
                  </a:lnTo>
                  <a:lnTo>
                    <a:pt x="2438580" y="208397"/>
                  </a:lnTo>
                  <a:lnTo>
                    <a:pt x="2450418" y="208441"/>
                  </a:lnTo>
                  <a:lnTo>
                    <a:pt x="2462256" y="208493"/>
                  </a:lnTo>
                  <a:lnTo>
                    <a:pt x="2474094" y="208555"/>
                  </a:lnTo>
                  <a:lnTo>
                    <a:pt x="2485931" y="208627"/>
                  </a:lnTo>
                  <a:lnTo>
                    <a:pt x="2497769" y="208712"/>
                  </a:lnTo>
                  <a:lnTo>
                    <a:pt x="2509607" y="208811"/>
                  </a:lnTo>
                  <a:lnTo>
                    <a:pt x="2521445" y="208928"/>
                  </a:lnTo>
                  <a:lnTo>
                    <a:pt x="2533283" y="209065"/>
                  </a:lnTo>
                  <a:lnTo>
                    <a:pt x="2545120" y="209226"/>
                  </a:lnTo>
                  <a:lnTo>
                    <a:pt x="2556958" y="209415"/>
                  </a:lnTo>
                  <a:lnTo>
                    <a:pt x="2568796" y="209637"/>
                  </a:lnTo>
                  <a:lnTo>
                    <a:pt x="2580634" y="209897"/>
                  </a:lnTo>
                  <a:lnTo>
                    <a:pt x="2592471" y="210202"/>
                  </a:lnTo>
                  <a:lnTo>
                    <a:pt x="2604309" y="210558"/>
                  </a:lnTo>
                  <a:lnTo>
                    <a:pt x="2616147" y="210977"/>
                  </a:lnTo>
                  <a:lnTo>
                    <a:pt x="2627985" y="211466"/>
                  </a:lnTo>
                  <a:lnTo>
                    <a:pt x="2639822" y="212038"/>
                  </a:lnTo>
                  <a:lnTo>
                    <a:pt x="2651660" y="212706"/>
                  </a:lnTo>
                  <a:lnTo>
                    <a:pt x="2663498" y="213486"/>
                  </a:lnTo>
                  <a:lnTo>
                    <a:pt x="2675336" y="214395"/>
                  </a:lnTo>
                  <a:lnTo>
                    <a:pt x="2687174" y="215453"/>
                  </a:lnTo>
                  <a:lnTo>
                    <a:pt x="2699011" y="216683"/>
                  </a:lnTo>
                  <a:lnTo>
                    <a:pt x="2710849" y="218109"/>
                  </a:lnTo>
                  <a:lnTo>
                    <a:pt x="2722687" y="219760"/>
                  </a:lnTo>
                  <a:lnTo>
                    <a:pt x="2734525" y="221665"/>
                  </a:lnTo>
                  <a:lnTo>
                    <a:pt x="2746362" y="223858"/>
                  </a:lnTo>
                  <a:lnTo>
                    <a:pt x="2758200" y="226374"/>
                  </a:lnTo>
                  <a:lnTo>
                    <a:pt x="2770038" y="229247"/>
                  </a:lnTo>
                  <a:lnTo>
                    <a:pt x="2781876" y="232516"/>
                  </a:lnTo>
                  <a:lnTo>
                    <a:pt x="2793713" y="236214"/>
                  </a:lnTo>
                  <a:lnTo>
                    <a:pt x="2805551" y="240376"/>
                  </a:lnTo>
                  <a:lnTo>
                    <a:pt x="2817389" y="245028"/>
                  </a:lnTo>
                  <a:lnTo>
                    <a:pt x="2829227" y="250191"/>
                  </a:lnTo>
                  <a:lnTo>
                    <a:pt x="2841065" y="255875"/>
                  </a:lnTo>
                  <a:lnTo>
                    <a:pt x="2852902" y="262078"/>
                  </a:lnTo>
                  <a:lnTo>
                    <a:pt x="2864740" y="268783"/>
                  </a:lnTo>
                  <a:lnTo>
                    <a:pt x="2876578" y="275954"/>
                  </a:lnTo>
                  <a:lnTo>
                    <a:pt x="2888416" y="283540"/>
                  </a:lnTo>
                  <a:lnTo>
                    <a:pt x="2900253" y="291471"/>
                  </a:lnTo>
                  <a:lnTo>
                    <a:pt x="2912091" y="299661"/>
                  </a:lnTo>
                  <a:lnTo>
                    <a:pt x="2923929" y="308011"/>
                  </a:lnTo>
                  <a:lnTo>
                    <a:pt x="2935767" y="316417"/>
                  </a:lnTo>
                  <a:lnTo>
                    <a:pt x="2947604" y="324767"/>
                  </a:lnTo>
                  <a:lnTo>
                    <a:pt x="2959442" y="332957"/>
                  </a:lnTo>
                  <a:lnTo>
                    <a:pt x="2971280" y="340888"/>
                  </a:lnTo>
                  <a:lnTo>
                    <a:pt x="2983118" y="348474"/>
                  </a:lnTo>
                  <a:lnTo>
                    <a:pt x="2994956" y="355645"/>
                  </a:lnTo>
                  <a:lnTo>
                    <a:pt x="3006793" y="362350"/>
                  </a:lnTo>
                  <a:lnTo>
                    <a:pt x="3018631" y="368553"/>
                  </a:lnTo>
                  <a:lnTo>
                    <a:pt x="3030469" y="374237"/>
                  </a:lnTo>
                  <a:lnTo>
                    <a:pt x="3042307" y="379400"/>
                  </a:lnTo>
                  <a:lnTo>
                    <a:pt x="3054144" y="384052"/>
                  </a:lnTo>
                  <a:lnTo>
                    <a:pt x="3065982" y="388214"/>
                  </a:lnTo>
                  <a:lnTo>
                    <a:pt x="3077820" y="391912"/>
                  </a:lnTo>
                  <a:lnTo>
                    <a:pt x="3089658" y="395181"/>
                  </a:lnTo>
                  <a:lnTo>
                    <a:pt x="3101496" y="398054"/>
                  </a:lnTo>
                  <a:lnTo>
                    <a:pt x="3113333" y="400570"/>
                  </a:lnTo>
                  <a:lnTo>
                    <a:pt x="3125171" y="402763"/>
                  </a:lnTo>
                  <a:lnTo>
                    <a:pt x="3137009" y="404668"/>
                  </a:lnTo>
                  <a:lnTo>
                    <a:pt x="3148847" y="406319"/>
                  </a:lnTo>
                  <a:lnTo>
                    <a:pt x="3160684" y="407745"/>
                  </a:lnTo>
                  <a:lnTo>
                    <a:pt x="3172522" y="408975"/>
                  </a:lnTo>
                  <a:lnTo>
                    <a:pt x="3184360" y="410033"/>
                  </a:lnTo>
                  <a:lnTo>
                    <a:pt x="3196198" y="410942"/>
                  </a:lnTo>
                  <a:lnTo>
                    <a:pt x="3208035" y="411722"/>
                  </a:lnTo>
                  <a:lnTo>
                    <a:pt x="3219873" y="412390"/>
                  </a:lnTo>
                  <a:lnTo>
                    <a:pt x="3231711" y="412962"/>
                  </a:lnTo>
                  <a:lnTo>
                    <a:pt x="3243549" y="413452"/>
                  </a:lnTo>
                  <a:lnTo>
                    <a:pt x="3255387" y="413870"/>
                  </a:lnTo>
                  <a:lnTo>
                    <a:pt x="3267224" y="414227"/>
                  </a:lnTo>
                  <a:lnTo>
                    <a:pt x="3279062" y="414531"/>
                  </a:lnTo>
                  <a:lnTo>
                    <a:pt x="3290900" y="414791"/>
                  </a:lnTo>
                  <a:lnTo>
                    <a:pt x="3302738" y="415013"/>
                  </a:lnTo>
                  <a:lnTo>
                    <a:pt x="3314575" y="415202"/>
                  </a:lnTo>
                  <a:lnTo>
                    <a:pt x="3326413" y="415363"/>
                  </a:lnTo>
                  <a:lnTo>
                    <a:pt x="3338251" y="415500"/>
                  </a:lnTo>
                  <a:lnTo>
                    <a:pt x="3350089" y="415617"/>
                  </a:lnTo>
                  <a:lnTo>
                    <a:pt x="3361926" y="415716"/>
                  </a:lnTo>
                  <a:lnTo>
                    <a:pt x="3373764" y="415801"/>
                  </a:lnTo>
                  <a:lnTo>
                    <a:pt x="3385602" y="415873"/>
                  </a:lnTo>
                  <a:lnTo>
                    <a:pt x="3397440" y="415935"/>
                  </a:lnTo>
                  <a:lnTo>
                    <a:pt x="3409278" y="415987"/>
                  </a:lnTo>
                  <a:lnTo>
                    <a:pt x="3421115" y="416031"/>
                  </a:lnTo>
                  <a:lnTo>
                    <a:pt x="3432953" y="416069"/>
                  </a:lnTo>
                  <a:lnTo>
                    <a:pt x="3444791" y="416102"/>
                  </a:lnTo>
                  <a:lnTo>
                    <a:pt x="3456629" y="416129"/>
                  </a:lnTo>
                  <a:lnTo>
                    <a:pt x="3468466" y="416152"/>
                  </a:lnTo>
                  <a:lnTo>
                    <a:pt x="3480304" y="416172"/>
                  </a:lnTo>
                  <a:lnTo>
                    <a:pt x="3492142" y="416189"/>
                  </a:lnTo>
                  <a:lnTo>
                    <a:pt x="3503980" y="416203"/>
                  </a:lnTo>
                  <a:lnTo>
                    <a:pt x="3515818" y="416216"/>
                  </a:lnTo>
                  <a:lnTo>
                    <a:pt x="3515818" y="416146"/>
                  </a:lnTo>
                  <a:lnTo>
                    <a:pt x="3527655" y="416121"/>
                  </a:lnTo>
                  <a:lnTo>
                    <a:pt x="3539493" y="416093"/>
                  </a:lnTo>
                  <a:lnTo>
                    <a:pt x="3551331" y="416059"/>
                  </a:lnTo>
                  <a:lnTo>
                    <a:pt x="3563169" y="416019"/>
                  </a:lnTo>
                  <a:lnTo>
                    <a:pt x="3575006" y="415972"/>
                  </a:lnTo>
                  <a:lnTo>
                    <a:pt x="3586844" y="415918"/>
                  </a:lnTo>
                  <a:lnTo>
                    <a:pt x="3598682" y="415853"/>
                  </a:lnTo>
                  <a:lnTo>
                    <a:pt x="3610520" y="415777"/>
                  </a:lnTo>
                  <a:lnTo>
                    <a:pt x="3622357" y="415688"/>
                  </a:lnTo>
                  <a:lnTo>
                    <a:pt x="3634195" y="415584"/>
                  </a:lnTo>
                  <a:lnTo>
                    <a:pt x="3646033" y="415461"/>
                  </a:lnTo>
                  <a:lnTo>
                    <a:pt x="3657871" y="415317"/>
                  </a:lnTo>
                  <a:lnTo>
                    <a:pt x="3669709" y="415147"/>
                  </a:lnTo>
                  <a:lnTo>
                    <a:pt x="3681546" y="414948"/>
                  </a:lnTo>
                  <a:lnTo>
                    <a:pt x="3693384" y="414714"/>
                  </a:lnTo>
                  <a:lnTo>
                    <a:pt x="3705222" y="414440"/>
                  </a:lnTo>
                  <a:lnTo>
                    <a:pt x="3717060" y="414118"/>
                  </a:lnTo>
                  <a:lnTo>
                    <a:pt x="3728897" y="413740"/>
                  </a:lnTo>
                  <a:lnTo>
                    <a:pt x="3740735" y="413297"/>
                  </a:lnTo>
                  <a:lnTo>
                    <a:pt x="3752573" y="412777"/>
                  </a:lnTo>
                  <a:lnTo>
                    <a:pt x="3764411" y="412168"/>
                  </a:lnTo>
                  <a:lnTo>
                    <a:pt x="3776248" y="411454"/>
                  </a:lnTo>
                  <a:lnTo>
                    <a:pt x="3788086" y="410618"/>
                  </a:lnTo>
                  <a:lnTo>
                    <a:pt x="3799924" y="409639"/>
                  </a:lnTo>
                  <a:lnTo>
                    <a:pt x="3811762" y="408495"/>
                  </a:lnTo>
                  <a:lnTo>
                    <a:pt x="3823600" y="407159"/>
                  </a:lnTo>
                  <a:lnTo>
                    <a:pt x="3835437" y="405599"/>
                  </a:lnTo>
                  <a:lnTo>
                    <a:pt x="3847275" y="403781"/>
                  </a:lnTo>
                  <a:lnTo>
                    <a:pt x="3859113" y="401664"/>
                  </a:lnTo>
                  <a:lnTo>
                    <a:pt x="3870951" y="399205"/>
                  </a:lnTo>
                  <a:lnTo>
                    <a:pt x="3882788" y="396352"/>
                  </a:lnTo>
                  <a:lnTo>
                    <a:pt x="3894626" y="393051"/>
                  </a:lnTo>
                  <a:lnTo>
                    <a:pt x="3906464" y="389240"/>
                  </a:lnTo>
                  <a:lnTo>
                    <a:pt x="3918302" y="384854"/>
                  </a:lnTo>
                  <a:lnTo>
                    <a:pt x="3930139" y="379823"/>
                  </a:lnTo>
                  <a:lnTo>
                    <a:pt x="3941977" y="374076"/>
                  </a:lnTo>
                  <a:lnTo>
                    <a:pt x="3953815" y="367539"/>
                  </a:lnTo>
                  <a:lnTo>
                    <a:pt x="3965653" y="360142"/>
                  </a:lnTo>
                  <a:lnTo>
                    <a:pt x="3977491" y="351819"/>
                  </a:lnTo>
                  <a:lnTo>
                    <a:pt x="3989328" y="342515"/>
                  </a:lnTo>
                  <a:lnTo>
                    <a:pt x="4001166" y="332189"/>
                  </a:lnTo>
                  <a:lnTo>
                    <a:pt x="4013004" y="320820"/>
                  </a:lnTo>
                  <a:lnTo>
                    <a:pt x="4024842" y="308414"/>
                  </a:lnTo>
                  <a:lnTo>
                    <a:pt x="4036679" y="295005"/>
                  </a:lnTo>
                  <a:lnTo>
                    <a:pt x="4048517" y="280662"/>
                  </a:lnTo>
                  <a:lnTo>
                    <a:pt x="4060355" y="265490"/>
                  </a:lnTo>
                  <a:lnTo>
                    <a:pt x="4072193" y="249629"/>
                  </a:lnTo>
                  <a:lnTo>
                    <a:pt x="4084031" y="233249"/>
                  </a:lnTo>
                  <a:lnTo>
                    <a:pt x="4095868" y="216548"/>
                  </a:lnTo>
                  <a:lnTo>
                    <a:pt x="4107706" y="199737"/>
                  </a:lnTo>
                  <a:lnTo>
                    <a:pt x="4119544" y="183036"/>
                  </a:lnTo>
                  <a:lnTo>
                    <a:pt x="4131382" y="166656"/>
                  </a:lnTo>
                  <a:lnTo>
                    <a:pt x="4143219" y="150795"/>
                  </a:lnTo>
                  <a:lnTo>
                    <a:pt x="4155057" y="135623"/>
                  </a:lnTo>
                  <a:lnTo>
                    <a:pt x="4166895" y="121280"/>
                  </a:lnTo>
                  <a:lnTo>
                    <a:pt x="4178733" y="107871"/>
                  </a:lnTo>
                  <a:lnTo>
                    <a:pt x="4190570" y="95465"/>
                  </a:lnTo>
                  <a:lnTo>
                    <a:pt x="4202408" y="84096"/>
                  </a:lnTo>
                  <a:lnTo>
                    <a:pt x="4214246" y="73770"/>
                  </a:lnTo>
                  <a:lnTo>
                    <a:pt x="4226084" y="64466"/>
                  </a:lnTo>
                  <a:lnTo>
                    <a:pt x="4237922" y="56143"/>
                  </a:lnTo>
                  <a:lnTo>
                    <a:pt x="4249759" y="48746"/>
                  </a:lnTo>
                  <a:lnTo>
                    <a:pt x="4261597" y="42209"/>
                  </a:lnTo>
                  <a:lnTo>
                    <a:pt x="4273435" y="36462"/>
                  </a:lnTo>
                  <a:lnTo>
                    <a:pt x="4285273" y="31431"/>
                  </a:lnTo>
                  <a:lnTo>
                    <a:pt x="4297110" y="27045"/>
                  </a:lnTo>
                  <a:lnTo>
                    <a:pt x="4308948" y="23234"/>
                  </a:lnTo>
                  <a:lnTo>
                    <a:pt x="4320786" y="19933"/>
                  </a:lnTo>
                  <a:lnTo>
                    <a:pt x="4332624" y="17080"/>
                  </a:lnTo>
                  <a:lnTo>
                    <a:pt x="4344461" y="14621"/>
                  </a:lnTo>
                  <a:lnTo>
                    <a:pt x="4356299" y="12504"/>
                  </a:lnTo>
                  <a:lnTo>
                    <a:pt x="4368137" y="10686"/>
                  </a:lnTo>
                  <a:lnTo>
                    <a:pt x="4379975" y="9126"/>
                  </a:lnTo>
                  <a:lnTo>
                    <a:pt x="4391813" y="7790"/>
                  </a:lnTo>
                  <a:lnTo>
                    <a:pt x="4403650" y="6646"/>
                  </a:lnTo>
                  <a:lnTo>
                    <a:pt x="4415488" y="5667"/>
                  </a:lnTo>
                  <a:lnTo>
                    <a:pt x="4427326" y="4831"/>
                  </a:lnTo>
                  <a:lnTo>
                    <a:pt x="4439164" y="4118"/>
                  </a:lnTo>
                  <a:lnTo>
                    <a:pt x="4451001" y="3508"/>
                  </a:lnTo>
                  <a:lnTo>
                    <a:pt x="4462839" y="2988"/>
                  </a:lnTo>
                  <a:lnTo>
                    <a:pt x="4474677" y="2545"/>
                  </a:lnTo>
                  <a:lnTo>
                    <a:pt x="4486515" y="2167"/>
                  </a:lnTo>
                  <a:lnTo>
                    <a:pt x="4498352" y="1845"/>
                  </a:lnTo>
                  <a:lnTo>
                    <a:pt x="4510190" y="1571"/>
                  </a:lnTo>
                  <a:lnTo>
                    <a:pt x="4522028" y="1337"/>
                  </a:lnTo>
                  <a:lnTo>
                    <a:pt x="4533866" y="1138"/>
                  </a:lnTo>
                  <a:lnTo>
                    <a:pt x="4545704" y="968"/>
                  </a:lnTo>
                  <a:lnTo>
                    <a:pt x="4557541" y="824"/>
                  </a:lnTo>
                  <a:lnTo>
                    <a:pt x="4569379" y="701"/>
                  </a:lnTo>
                  <a:lnTo>
                    <a:pt x="4581217" y="597"/>
                  </a:lnTo>
                  <a:lnTo>
                    <a:pt x="4593055" y="508"/>
                  </a:lnTo>
                  <a:lnTo>
                    <a:pt x="4604892" y="432"/>
                  </a:lnTo>
                  <a:lnTo>
                    <a:pt x="4616730" y="367"/>
                  </a:lnTo>
                  <a:lnTo>
                    <a:pt x="4628568" y="313"/>
                  </a:lnTo>
                  <a:lnTo>
                    <a:pt x="4640406" y="266"/>
                  </a:lnTo>
                  <a:lnTo>
                    <a:pt x="4652244" y="226"/>
                  </a:lnTo>
                  <a:lnTo>
                    <a:pt x="4664081" y="192"/>
                  </a:lnTo>
                  <a:lnTo>
                    <a:pt x="4675919" y="164"/>
                  </a:lnTo>
                  <a:lnTo>
                    <a:pt x="4687757" y="139"/>
                  </a:lnTo>
                </a:path>
              </a:pathLst>
            </a:custGeom>
            <a:ln w="40651" cap="flat">
              <a:solidFill>
                <a:srgbClr val="E8E8E8">
                  <a:alpha val="100000"/>
                </a:srgbClr>
              </a:solidFill>
              <a:prstDash val="solid"/>
              <a:round/>
            </a:ln>
          </p:spPr>
          <p:txBody>
            <a:bodyPr/>
            <a:lstStyle/>
            <a:p>
              <a:endParaRPr/>
            </a:p>
          </p:txBody>
        </p:sp>
        <p:sp>
          <p:nvSpPr>
            <p:cNvPr id="52" name="pt52"/>
            <p:cNvSpPr/>
            <p:nvPr/>
          </p:nvSpPr>
          <p:spPr>
            <a:xfrm>
              <a:off x="242354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3" name="pt53"/>
            <p:cNvSpPr/>
            <p:nvPr/>
          </p:nvSpPr>
          <p:spPr>
            <a:xfrm>
              <a:off x="359548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4" name="pt54"/>
            <p:cNvSpPr/>
            <p:nvPr/>
          </p:nvSpPr>
          <p:spPr>
            <a:xfrm>
              <a:off x="711130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5" name="pt55"/>
            <p:cNvSpPr/>
            <p:nvPr/>
          </p:nvSpPr>
          <p:spPr>
            <a:xfrm>
              <a:off x="593936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6" name="pt56"/>
            <p:cNvSpPr/>
            <p:nvPr/>
          </p:nvSpPr>
          <p:spPr>
            <a:xfrm>
              <a:off x="4767428"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7" name="pt57"/>
            <p:cNvSpPr/>
            <p:nvPr/>
          </p:nvSpPr>
          <p:spPr>
            <a:xfrm>
              <a:off x="4767428"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8" name="pt58"/>
            <p:cNvSpPr/>
            <p:nvPr/>
          </p:nvSpPr>
          <p:spPr>
            <a:xfrm>
              <a:off x="7111307"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9" name="pt59"/>
            <p:cNvSpPr/>
            <p:nvPr/>
          </p:nvSpPr>
          <p:spPr>
            <a:xfrm>
              <a:off x="3595489"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0" name="pt60"/>
            <p:cNvSpPr/>
            <p:nvPr/>
          </p:nvSpPr>
          <p:spPr>
            <a:xfrm>
              <a:off x="5939367"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1" name="pt61"/>
            <p:cNvSpPr/>
            <p:nvPr/>
          </p:nvSpPr>
          <p:spPr>
            <a:xfrm>
              <a:off x="2423549"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3595489"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2423549"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5939367"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4767428"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4767428"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5939367"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2423549"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3595489"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7111307"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2423549"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5939367"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3595489"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2423549"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5" name="pt75"/>
            <p:cNvSpPr/>
            <p:nvPr/>
          </p:nvSpPr>
          <p:spPr>
            <a:xfrm>
              <a:off x="3595489"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2423549"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4767428"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3595489"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9" name="pt79"/>
            <p:cNvSpPr/>
            <p:nvPr/>
          </p:nvSpPr>
          <p:spPr>
            <a:xfrm>
              <a:off x="7111307"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0" name="pt80"/>
            <p:cNvSpPr/>
            <p:nvPr/>
          </p:nvSpPr>
          <p:spPr>
            <a:xfrm>
              <a:off x="4767428"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1" name="pt81"/>
            <p:cNvSpPr/>
            <p:nvPr/>
          </p:nvSpPr>
          <p:spPr>
            <a:xfrm>
              <a:off x="4767428"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2" name="pt82"/>
            <p:cNvSpPr/>
            <p:nvPr/>
          </p:nvSpPr>
          <p:spPr>
            <a:xfrm>
              <a:off x="7111307"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3" name="pt83"/>
            <p:cNvSpPr/>
            <p:nvPr/>
          </p:nvSpPr>
          <p:spPr>
            <a:xfrm>
              <a:off x="2423549"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4" name="pt84"/>
            <p:cNvSpPr/>
            <p:nvPr/>
          </p:nvSpPr>
          <p:spPr>
            <a:xfrm>
              <a:off x="4767428"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5" name="pt85"/>
            <p:cNvSpPr/>
            <p:nvPr/>
          </p:nvSpPr>
          <p:spPr>
            <a:xfrm>
              <a:off x="3595489"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6" name="pt86"/>
            <p:cNvSpPr/>
            <p:nvPr/>
          </p:nvSpPr>
          <p:spPr>
            <a:xfrm>
              <a:off x="5939367"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7" name="pt87"/>
            <p:cNvSpPr/>
            <p:nvPr/>
          </p:nvSpPr>
          <p:spPr>
            <a:xfrm>
              <a:off x="5939367"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8" name="pt88"/>
            <p:cNvSpPr/>
            <p:nvPr/>
          </p:nvSpPr>
          <p:spPr>
            <a:xfrm>
              <a:off x="7111307"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9" name="pt89"/>
            <p:cNvSpPr/>
            <p:nvPr/>
          </p:nvSpPr>
          <p:spPr>
            <a:xfrm>
              <a:off x="7111307"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0" name="pt90"/>
            <p:cNvSpPr/>
            <p:nvPr/>
          </p:nvSpPr>
          <p:spPr>
            <a:xfrm>
              <a:off x="4767428"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1" name="pt91"/>
            <p:cNvSpPr/>
            <p:nvPr/>
          </p:nvSpPr>
          <p:spPr>
            <a:xfrm>
              <a:off x="3595489"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2" name="pt92"/>
            <p:cNvSpPr/>
            <p:nvPr/>
          </p:nvSpPr>
          <p:spPr>
            <a:xfrm>
              <a:off x="7111307"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3" name="pt93"/>
            <p:cNvSpPr/>
            <p:nvPr/>
          </p:nvSpPr>
          <p:spPr>
            <a:xfrm>
              <a:off x="2423549"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4" name="pt94"/>
            <p:cNvSpPr/>
            <p:nvPr/>
          </p:nvSpPr>
          <p:spPr>
            <a:xfrm>
              <a:off x="5939367"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5" name="pt95"/>
            <p:cNvSpPr/>
            <p:nvPr/>
          </p:nvSpPr>
          <p:spPr>
            <a:xfrm>
              <a:off x="7111307"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6" name="pt96"/>
            <p:cNvSpPr/>
            <p:nvPr/>
          </p:nvSpPr>
          <p:spPr>
            <a:xfrm>
              <a:off x="5939367"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7" name="pt97"/>
            <p:cNvSpPr/>
            <p:nvPr/>
          </p:nvSpPr>
          <p:spPr>
            <a:xfrm>
              <a:off x="4767428"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8" name="pt98"/>
            <p:cNvSpPr/>
            <p:nvPr/>
          </p:nvSpPr>
          <p:spPr>
            <a:xfrm>
              <a:off x="2423549"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9" name="pt99"/>
            <p:cNvSpPr/>
            <p:nvPr/>
          </p:nvSpPr>
          <p:spPr>
            <a:xfrm>
              <a:off x="7111307"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0" name="pt100"/>
            <p:cNvSpPr/>
            <p:nvPr/>
          </p:nvSpPr>
          <p:spPr>
            <a:xfrm>
              <a:off x="5939367"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1" name="pt101"/>
            <p:cNvSpPr/>
            <p:nvPr/>
          </p:nvSpPr>
          <p:spPr>
            <a:xfrm>
              <a:off x="2423549"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2" name="pt102"/>
            <p:cNvSpPr/>
            <p:nvPr/>
          </p:nvSpPr>
          <p:spPr>
            <a:xfrm>
              <a:off x="4767428"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3" name="pt103"/>
            <p:cNvSpPr/>
            <p:nvPr/>
          </p:nvSpPr>
          <p:spPr>
            <a:xfrm>
              <a:off x="3595489"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4" name="pt104"/>
            <p:cNvSpPr/>
            <p:nvPr/>
          </p:nvSpPr>
          <p:spPr>
            <a:xfrm>
              <a:off x="3595489"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5" name="pt105"/>
            <p:cNvSpPr/>
            <p:nvPr/>
          </p:nvSpPr>
          <p:spPr>
            <a:xfrm>
              <a:off x="7111307"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6" name="pt106"/>
            <p:cNvSpPr/>
            <p:nvPr/>
          </p:nvSpPr>
          <p:spPr>
            <a:xfrm>
              <a:off x="5939367"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7" name="pt107"/>
            <p:cNvSpPr/>
            <p:nvPr/>
          </p:nvSpPr>
          <p:spPr>
            <a:xfrm>
              <a:off x="4767428"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8" name="pt108"/>
            <p:cNvSpPr/>
            <p:nvPr/>
          </p:nvSpPr>
          <p:spPr>
            <a:xfrm>
              <a:off x="3595489"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9" name="pt109"/>
            <p:cNvSpPr/>
            <p:nvPr/>
          </p:nvSpPr>
          <p:spPr>
            <a:xfrm>
              <a:off x="2423549"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0" name="pt110"/>
            <p:cNvSpPr/>
            <p:nvPr/>
          </p:nvSpPr>
          <p:spPr>
            <a:xfrm>
              <a:off x="2423549"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1" name="pt111"/>
            <p:cNvSpPr/>
            <p:nvPr/>
          </p:nvSpPr>
          <p:spPr>
            <a:xfrm>
              <a:off x="4767428"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2" name="pt112"/>
            <p:cNvSpPr/>
            <p:nvPr/>
          </p:nvSpPr>
          <p:spPr>
            <a:xfrm>
              <a:off x="3595489"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3" name="pt113"/>
            <p:cNvSpPr/>
            <p:nvPr/>
          </p:nvSpPr>
          <p:spPr>
            <a:xfrm>
              <a:off x="7111307"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4" name="pt114"/>
            <p:cNvSpPr/>
            <p:nvPr/>
          </p:nvSpPr>
          <p:spPr>
            <a:xfrm>
              <a:off x="2423549"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5" name="pt115"/>
            <p:cNvSpPr/>
            <p:nvPr/>
          </p:nvSpPr>
          <p:spPr>
            <a:xfrm>
              <a:off x="5939367"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6" name="pt116"/>
            <p:cNvSpPr/>
            <p:nvPr/>
          </p:nvSpPr>
          <p:spPr>
            <a:xfrm>
              <a:off x="7111307"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7" name="pt117"/>
            <p:cNvSpPr/>
            <p:nvPr/>
          </p:nvSpPr>
          <p:spPr>
            <a:xfrm>
              <a:off x="3595489"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8" name="pt118"/>
            <p:cNvSpPr/>
            <p:nvPr/>
          </p:nvSpPr>
          <p:spPr>
            <a:xfrm>
              <a:off x="5939367"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9" name="pt119"/>
            <p:cNvSpPr/>
            <p:nvPr/>
          </p:nvSpPr>
          <p:spPr>
            <a:xfrm>
              <a:off x="2423549" y="375488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120" name="pt120"/>
            <p:cNvSpPr/>
            <p:nvPr/>
          </p:nvSpPr>
          <p:spPr>
            <a:xfrm>
              <a:off x="7111307"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1" name="pt121"/>
            <p:cNvSpPr/>
            <p:nvPr/>
          </p:nvSpPr>
          <p:spPr>
            <a:xfrm>
              <a:off x="5939367"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2" name="pt122"/>
            <p:cNvSpPr/>
            <p:nvPr/>
          </p:nvSpPr>
          <p:spPr>
            <a:xfrm>
              <a:off x="4767428"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3" name="pt123"/>
            <p:cNvSpPr/>
            <p:nvPr/>
          </p:nvSpPr>
          <p:spPr>
            <a:xfrm>
              <a:off x="3595489"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4" name="pt124"/>
            <p:cNvSpPr/>
            <p:nvPr/>
          </p:nvSpPr>
          <p:spPr>
            <a:xfrm>
              <a:off x="5939367"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5" name="pt125"/>
            <p:cNvSpPr/>
            <p:nvPr/>
          </p:nvSpPr>
          <p:spPr>
            <a:xfrm>
              <a:off x="4767428"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6" name="pt126"/>
            <p:cNvSpPr/>
            <p:nvPr/>
          </p:nvSpPr>
          <p:spPr>
            <a:xfrm>
              <a:off x="2423549"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7" name="pt127"/>
            <p:cNvSpPr/>
            <p:nvPr/>
          </p:nvSpPr>
          <p:spPr>
            <a:xfrm>
              <a:off x="2423549"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8" name="pt128"/>
            <p:cNvSpPr/>
            <p:nvPr/>
          </p:nvSpPr>
          <p:spPr>
            <a:xfrm>
              <a:off x="7111307"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9" name="pt129"/>
            <p:cNvSpPr/>
            <p:nvPr/>
          </p:nvSpPr>
          <p:spPr>
            <a:xfrm>
              <a:off x="5939367"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0" name="pt130"/>
            <p:cNvSpPr/>
            <p:nvPr/>
          </p:nvSpPr>
          <p:spPr>
            <a:xfrm>
              <a:off x="4767428"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1" name="pt131"/>
            <p:cNvSpPr/>
            <p:nvPr/>
          </p:nvSpPr>
          <p:spPr>
            <a:xfrm>
              <a:off x="2423549"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2" name="pt132"/>
            <p:cNvSpPr/>
            <p:nvPr/>
          </p:nvSpPr>
          <p:spPr>
            <a:xfrm>
              <a:off x="5939367"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3" name="pt133"/>
            <p:cNvSpPr/>
            <p:nvPr/>
          </p:nvSpPr>
          <p:spPr>
            <a:xfrm>
              <a:off x="7111307"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4" name="pt134"/>
            <p:cNvSpPr/>
            <p:nvPr/>
          </p:nvSpPr>
          <p:spPr>
            <a:xfrm>
              <a:off x="5939367"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5" name="pt135"/>
            <p:cNvSpPr/>
            <p:nvPr/>
          </p:nvSpPr>
          <p:spPr>
            <a:xfrm>
              <a:off x="2423549"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6" name="pt136"/>
            <p:cNvSpPr/>
            <p:nvPr/>
          </p:nvSpPr>
          <p:spPr>
            <a:xfrm>
              <a:off x="4767428"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7" name="pt137"/>
            <p:cNvSpPr/>
            <p:nvPr/>
          </p:nvSpPr>
          <p:spPr>
            <a:xfrm>
              <a:off x="3595489"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8" name="pt138"/>
            <p:cNvSpPr/>
            <p:nvPr/>
          </p:nvSpPr>
          <p:spPr>
            <a:xfrm>
              <a:off x="5939367"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9" name="pt139"/>
            <p:cNvSpPr/>
            <p:nvPr/>
          </p:nvSpPr>
          <p:spPr>
            <a:xfrm>
              <a:off x="7111307"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0" name="pt140"/>
            <p:cNvSpPr/>
            <p:nvPr/>
          </p:nvSpPr>
          <p:spPr>
            <a:xfrm>
              <a:off x="7111307"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1" name="pt141"/>
            <p:cNvSpPr/>
            <p:nvPr/>
          </p:nvSpPr>
          <p:spPr>
            <a:xfrm>
              <a:off x="4767428"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2" name="pt142"/>
            <p:cNvSpPr/>
            <p:nvPr/>
          </p:nvSpPr>
          <p:spPr>
            <a:xfrm>
              <a:off x="3595489"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3" name="pt143"/>
            <p:cNvSpPr/>
            <p:nvPr/>
          </p:nvSpPr>
          <p:spPr>
            <a:xfrm>
              <a:off x="2423549"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4" name="pt144"/>
            <p:cNvSpPr/>
            <p:nvPr/>
          </p:nvSpPr>
          <p:spPr>
            <a:xfrm>
              <a:off x="3595489"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5" name="pt145"/>
            <p:cNvSpPr/>
            <p:nvPr/>
          </p:nvSpPr>
          <p:spPr>
            <a:xfrm>
              <a:off x="3595489"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6" name="pt146"/>
            <p:cNvSpPr/>
            <p:nvPr/>
          </p:nvSpPr>
          <p:spPr>
            <a:xfrm>
              <a:off x="4767428"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7" name="pt147"/>
            <p:cNvSpPr/>
            <p:nvPr/>
          </p:nvSpPr>
          <p:spPr>
            <a:xfrm>
              <a:off x="7111307"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8" name="pt148"/>
            <p:cNvSpPr/>
            <p:nvPr/>
          </p:nvSpPr>
          <p:spPr>
            <a:xfrm>
              <a:off x="7111307"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9" name="pt149"/>
            <p:cNvSpPr/>
            <p:nvPr/>
          </p:nvSpPr>
          <p:spPr>
            <a:xfrm>
              <a:off x="7111307" y="500374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150" name="pt150"/>
            <p:cNvSpPr/>
            <p:nvPr/>
          </p:nvSpPr>
          <p:spPr>
            <a:xfrm>
              <a:off x="5939367"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1" name="pt151"/>
            <p:cNvSpPr/>
            <p:nvPr/>
          </p:nvSpPr>
          <p:spPr>
            <a:xfrm>
              <a:off x="4767428"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2" name="pt152"/>
            <p:cNvSpPr/>
            <p:nvPr/>
          </p:nvSpPr>
          <p:spPr>
            <a:xfrm>
              <a:off x="3595489"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3" name="pt153"/>
            <p:cNvSpPr/>
            <p:nvPr/>
          </p:nvSpPr>
          <p:spPr>
            <a:xfrm>
              <a:off x="5939367" y="500374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154" name="pt154"/>
            <p:cNvSpPr/>
            <p:nvPr/>
          </p:nvSpPr>
          <p:spPr>
            <a:xfrm>
              <a:off x="2423549"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5" name="pt155"/>
            <p:cNvSpPr/>
            <p:nvPr/>
          </p:nvSpPr>
          <p:spPr>
            <a:xfrm>
              <a:off x="5939367"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6" name="pt156"/>
            <p:cNvSpPr/>
            <p:nvPr/>
          </p:nvSpPr>
          <p:spPr>
            <a:xfrm>
              <a:off x="4767428" y="500374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157" name="pt157"/>
            <p:cNvSpPr/>
            <p:nvPr/>
          </p:nvSpPr>
          <p:spPr>
            <a:xfrm>
              <a:off x="3595489" y="500374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158" name="pt158"/>
            <p:cNvSpPr/>
            <p:nvPr/>
          </p:nvSpPr>
          <p:spPr>
            <a:xfrm>
              <a:off x="7111307"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9" name="pt159"/>
            <p:cNvSpPr/>
            <p:nvPr/>
          </p:nvSpPr>
          <p:spPr>
            <a:xfrm>
              <a:off x="2423549"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0" name="pt160"/>
            <p:cNvSpPr/>
            <p:nvPr/>
          </p:nvSpPr>
          <p:spPr>
            <a:xfrm>
              <a:off x="3595489"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1" name="pt161"/>
            <p:cNvSpPr/>
            <p:nvPr/>
          </p:nvSpPr>
          <p:spPr>
            <a:xfrm>
              <a:off x="4767428"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2" name="pt162"/>
            <p:cNvSpPr/>
            <p:nvPr/>
          </p:nvSpPr>
          <p:spPr>
            <a:xfrm>
              <a:off x="7111307"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3" name="pt163"/>
            <p:cNvSpPr/>
            <p:nvPr/>
          </p:nvSpPr>
          <p:spPr>
            <a:xfrm>
              <a:off x="5939367"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4" name="pt164"/>
            <p:cNvSpPr/>
            <p:nvPr/>
          </p:nvSpPr>
          <p:spPr>
            <a:xfrm>
              <a:off x="4767428"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5" name="pt165"/>
            <p:cNvSpPr/>
            <p:nvPr/>
          </p:nvSpPr>
          <p:spPr>
            <a:xfrm>
              <a:off x="3595489"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6" name="pt166"/>
            <p:cNvSpPr/>
            <p:nvPr/>
          </p:nvSpPr>
          <p:spPr>
            <a:xfrm>
              <a:off x="2423549"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7" name="pt167"/>
            <p:cNvSpPr/>
            <p:nvPr/>
          </p:nvSpPr>
          <p:spPr>
            <a:xfrm>
              <a:off x="359548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8" name="pt168"/>
            <p:cNvSpPr/>
            <p:nvPr/>
          </p:nvSpPr>
          <p:spPr>
            <a:xfrm>
              <a:off x="4767428"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9" name="pt169"/>
            <p:cNvSpPr/>
            <p:nvPr/>
          </p:nvSpPr>
          <p:spPr>
            <a:xfrm>
              <a:off x="593936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0" name="pt170"/>
            <p:cNvSpPr/>
            <p:nvPr/>
          </p:nvSpPr>
          <p:spPr>
            <a:xfrm>
              <a:off x="711130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1" name="pt171"/>
            <p:cNvSpPr/>
            <p:nvPr/>
          </p:nvSpPr>
          <p:spPr>
            <a:xfrm>
              <a:off x="242354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2" name="tx172"/>
            <p:cNvSpPr/>
            <p:nvPr/>
          </p:nvSpPr>
          <p:spPr>
            <a:xfrm>
              <a:off x="1282384" y="826156"/>
              <a:ext cx="108267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Nigéria (2,980,000)</a:t>
              </a:r>
            </a:p>
          </p:txBody>
        </p:sp>
        <p:sp>
          <p:nvSpPr>
            <p:cNvPr id="173" name="tx173"/>
            <p:cNvSpPr/>
            <p:nvPr/>
          </p:nvSpPr>
          <p:spPr>
            <a:xfrm>
              <a:off x="1514518" y="1034299"/>
              <a:ext cx="85053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RDC (757,000)</a:t>
              </a:r>
            </a:p>
          </p:txBody>
        </p:sp>
        <p:sp>
          <p:nvSpPr>
            <p:cNvPr id="174" name="tx174"/>
            <p:cNvSpPr/>
            <p:nvPr/>
          </p:nvSpPr>
          <p:spPr>
            <a:xfrm>
              <a:off x="1198028" y="1242442"/>
              <a:ext cx="116702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Cameroun (216,000)</a:t>
              </a:r>
            </a:p>
          </p:txBody>
        </p:sp>
        <p:sp>
          <p:nvSpPr>
            <p:cNvPr id="175" name="tx175"/>
            <p:cNvSpPr/>
            <p:nvPr/>
          </p:nvSpPr>
          <p:spPr>
            <a:xfrm>
              <a:off x="1556634" y="1450585"/>
              <a:ext cx="80842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Mali (165,000)</a:t>
              </a:r>
            </a:p>
          </p:txBody>
        </p:sp>
        <p:sp>
          <p:nvSpPr>
            <p:cNvPr id="176" name="tx176"/>
            <p:cNvSpPr/>
            <p:nvPr/>
          </p:nvSpPr>
          <p:spPr>
            <a:xfrm>
              <a:off x="1437016" y="1658728"/>
              <a:ext cx="92804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Tchad (154,000)</a:t>
              </a:r>
            </a:p>
          </p:txBody>
        </p:sp>
        <p:sp>
          <p:nvSpPr>
            <p:cNvPr id="177" name="tx177"/>
            <p:cNvSpPr/>
            <p:nvPr/>
          </p:nvSpPr>
          <p:spPr>
            <a:xfrm>
              <a:off x="1082486" y="1866871"/>
              <a:ext cx="128257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Cote d'Ivoire (141,000)</a:t>
              </a:r>
            </a:p>
          </p:txBody>
        </p:sp>
        <p:sp>
          <p:nvSpPr>
            <p:cNvPr id="178" name="tx178"/>
            <p:cNvSpPr/>
            <p:nvPr/>
          </p:nvSpPr>
          <p:spPr>
            <a:xfrm>
              <a:off x="1380697" y="2075014"/>
              <a:ext cx="98436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Guinée (136,000)</a:t>
              </a:r>
            </a:p>
          </p:txBody>
        </p:sp>
        <p:sp>
          <p:nvSpPr>
            <p:cNvPr id="179" name="tx179"/>
            <p:cNvSpPr/>
            <p:nvPr/>
          </p:nvSpPr>
          <p:spPr>
            <a:xfrm>
              <a:off x="354281" y="2283157"/>
              <a:ext cx="2010776"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République centrafricaine (116,000)</a:t>
              </a:r>
            </a:p>
          </p:txBody>
        </p:sp>
        <p:sp>
          <p:nvSpPr>
            <p:cNvPr id="180" name="tx180"/>
            <p:cNvSpPr/>
            <p:nvPr/>
          </p:nvSpPr>
          <p:spPr>
            <a:xfrm>
              <a:off x="1535391" y="2491300"/>
              <a:ext cx="82966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Bénin (89,000)</a:t>
              </a:r>
            </a:p>
          </p:txBody>
        </p:sp>
        <p:sp>
          <p:nvSpPr>
            <p:cNvPr id="181" name="tx181"/>
            <p:cNvSpPr/>
            <p:nvPr/>
          </p:nvSpPr>
          <p:spPr>
            <a:xfrm>
              <a:off x="1556634" y="2699443"/>
              <a:ext cx="80842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Niger (59,000)</a:t>
              </a:r>
            </a:p>
          </p:txBody>
        </p:sp>
        <p:sp>
          <p:nvSpPr>
            <p:cNvPr id="182" name="tx182"/>
            <p:cNvSpPr/>
            <p:nvPr/>
          </p:nvSpPr>
          <p:spPr>
            <a:xfrm>
              <a:off x="1394715" y="2907586"/>
              <a:ext cx="970342"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Sénégal (45,000)</a:t>
              </a:r>
            </a:p>
          </p:txBody>
        </p:sp>
        <p:sp>
          <p:nvSpPr>
            <p:cNvPr id="183" name="tx183"/>
            <p:cNvSpPr/>
            <p:nvPr/>
          </p:nvSpPr>
          <p:spPr>
            <a:xfrm>
              <a:off x="1486173" y="3115729"/>
              <a:ext cx="87888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1113733" y="3323872"/>
              <a:ext cx="1251324"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85" name="tx185"/>
            <p:cNvSpPr/>
            <p:nvPr/>
          </p:nvSpPr>
          <p:spPr>
            <a:xfrm>
              <a:off x="1479194" y="3532015"/>
              <a:ext cx="88586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Libéria (30,000)</a:t>
              </a:r>
            </a:p>
          </p:txBody>
        </p:sp>
        <p:sp>
          <p:nvSpPr>
            <p:cNvPr id="186" name="tx186"/>
            <p:cNvSpPr/>
            <p:nvPr/>
          </p:nvSpPr>
          <p:spPr>
            <a:xfrm>
              <a:off x="1268366" y="3740158"/>
              <a:ext cx="109669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Mauritanie (21,000)</a:t>
              </a:r>
            </a:p>
          </p:txBody>
        </p:sp>
        <p:sp>
          <p:nvSpPr>
            <p:cNvPr id="187" name="tx187"/>
            <p:cNvSpPr/>
            <p:nvPr/>
          </p:nvSpPr>
          <p:spPr>
            <a:xfrm>
              <a:off x="1570591" y="3948301"/>
              <a:ext cx="79446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Togo (16,000)</a:t>
              </a:r>
            </a:p>
          </p:txBody>
        </p:sp>
        <p:sp>
          <p:nvSpPr>
            <p:cNvPr id="188" name="tx188"/>
            <p:cNvSpPr/>
            <p:nvPr/>
          </p:nvSpPr>
          <p:spPr>
            <a:xfrm>
              <a:off x="1479133" y="4156444"/>
              <a:ext cx="88592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Gabon (16,000)</a:t>
              </a:r>
            </a:p>
          </p:txBody>
        </p:sp>
        <p:sp>
          <p:nvSpPr>
            <p:cNvPr id="189" name="tx189"/>
            <p:cNvSpPr/>
            <p:nvPr/>
          </p:nvSpPr>
          <p:spPr>
            <a:xfrm>
              <a:off x="1134668" y="4364587"/>
              <a:ext cx="123038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90" name="tx190"/>
            <p:cNvSpPr/>
            <p:nvPr/>
          </p:nvSpPr>
          <p:spPr>
            <a:xfrm>
              <a:off x="1416020" y="4572730"/>
              <a:ext cx="94903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Gambie (14,000)</a:t>
              </a:r>
            </a:p>
          </p:txBody>
        </p:sp>
        <p:sp>
          <p:nvSpPr>
            <p:cNvPr id="191" name="tx191"/>
            <p:cNvSpPr/>
            <p:nvPr/>
          </p:nvSpPr>
          <p:spPr>
            <a:xfrm>
              <a:off x="790080" y="4780873"/>
              <a:ext cx="157497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Guinée équatoriale (12,000)</a:t>
              </a:r>
            </a:p>
          </p:txBody>
        </p:sp>
        <p:sp>
          <p:nvSpPr>
            <p:cNvPr id="192" name="tx192"/>
            <p:cNvSpPr/>
            <p:nvPr/>
          </p:nvSpPr>
          <p:spPr>
            <a:xfrm>
              <a:off x="1549471" y="4989016"/>
              <a:ext cx="81558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1099653" y="5197159"/>
              <a:ext cx="1265404"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Guinée-Bissau (6,000)</a:t>
              </a:r>
            </a:p>
          </p:txBody>
        </p:sp>
        <p:sp>
          <p:nvSpPr>
            <p:cNvPr id="194" name="tx194"/>
            <p:cNvSpPr/>
            <p:nvPr/>
          </p:nvSpPr>
          <p:spPr>
            <a:xfrm>
              <a:off x="1285842" y="5405302"/>
              <a:ext cx="107921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5" name="tx195"/>
            <p:cNvSpPr/>
            <p:nvPr/>
          </p:nvSpPr>
          <p:spPr>
            <a:xfrm>
              <a:off x="730734" y="5613445"/>
              <a:ext cx="163432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Sao Tomé-et-Principe (&lt;200)</a:t>
              </a:r>
            </a:p>
          </p:txBody>
        </p:sp>
        <p:sp>
          <p:nvSpPr>
            <p:cNvPr id="196" name="tx196"/>
            <p:cNvSpPr/>
            <p:nvPr/>
          </p:nvSpPr>
          <p:spPr>
            <a:xfrm>
              <a:off x="7287203" y="826156"/>
              <a:ext cx="108267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Nigéria (2,174,000)</a:t>
              </a:r>
            </a:p>
          </p:txBody>
        </p:sp>
        <p:sp>
          <p:nvSpPr>
            <p:cNvPr id="197" name="tx197"/>
            <p:cNvSpPr/>
            <p:nvPr/>
          </p:nvSpPr>
          <p:spPr>
            <a:xfrm>
              <a:off x="7287203" y="1034299"/>
              <a:ext cx="85053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RDC (788,000)</a:t>
              </a:r>
            </a:p>
          </p:txBody>
        </p:sp>
        <p:sp>
          <p:nvSpPr>
            <p:cNvPr id="198" name="tx198"/>
            <p:cNvSpPr/>
            <p:nvPr/>
          </p:nvSpPr>
          <p:spPr>
            <a:xfrm>
              <a:off x="7287203" y="1242442"/>
              <a:ext cx="128257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Cote d'Ivoire (156,000)</a:t>
              </a:r>
            </a:p>
          </p:txBody>
        </p:sp>
        <p:sp>
          <p:nvSpPr>
            <p:cNvPr id="199" name="tx199"/>
            <p:cNvSpPr/>
            <p:nvPr/>
          </p:nvSpPr>
          <p:spPr>
            <a:xfrm>
              <a:off x="7287203" y="1450585"/>
              <a:ext cx="116702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Cameroun (132,000)</a:t>
              </a:r>
            </a:p>
          </p:txBody>
        </p:sp>
        <p:sp>
          <p:nvSpPr>
            <p:cNvPr id="200" name="tx200"/>
            <p:cNvSpPr/>
            <p:nvPr/>
          </p:nvSpPr>
          <p:spPr>
            <a:xfrm>
              <a:off x="7287203" y="1658728"/>
              <a:ext cx="92804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Tchad (121,000)</a:t>
              </a:r>
            </a:p>
          </p:txBody>
        </p:sp>
        <p:sp>
          <p:nvSpPr>
            <p:cNvPr id="201" name="tx201"/>
            <p:cNvSpPr/>
            <p:nvPr/>
          </p:nvSpPr>
          <p:spPr>
            <a:xfrm>
              <a:off x="7287203" y="1866871"/>
              <a:ext cx="98436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Guinée (103,000)</a:t>
              </a:r>
            </a:p>
          </p:txBody>
        </p:sp>
        <p:sp>
          <p:nvSpPr>
            <p:cNvPr id="202" name="tx202"/>
            <p:cNvSpPr/>
            <p:nvPr/>
          </p:nvSpPr>
          <p:spPr>
            <a:xfrm>
              <a:off x="7287203" y="2075014"/>
              <a:ext cx="1940438"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République centrafricaine (97,000)</a:t>
              </a:r>
            </a:p>
          </p:txBody>
        </p:sp>
        <p:sp>
          <p:nvSpPr>
            <p:cNvPr id="203" name="tx203"/>
            <p:cNvSpPr/>
            <p:nvPr/>
          </p:nvSpPr>
          <p:spPr>
            <a:xfrm>
              <a:off x="7287203" y="2283157"/>
              <a:ext cx="73808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Mali (94,000)</a:t>
              </a:r>
            </a:p>
          </p:txBody>
        </p:sp>
        <p:sp>
          <p:nvSpPr>
            <p:cNvPr id="204" name="tx204"/>
            <p:cNvSpPr/>
            <p:nvPr/>
          </p:nvSpPr>
          <p:spPr>
            <a:xfrm>
              <a:off x="7287203" y="2491300"/>
              <a:ext cx="82966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Bénin (84,000)</a:t>
              </a:r>
            </a:p>
          </p:txBody>
        </p:sp>
        <p:sp>
          <p:nvSpPr>
            <p:cNvPr id="205" name="tx205"/>
            <p:cNvSpPr/>
            <p:nvPr/>
          </p:nvSpPr>
          <p:spPr>
            <a:xfrm>
              <a:off x="7287203" y="2699443"/>
              <a:ext cx="80842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Niger (54,000)</a:t>
              </a:r>
            </a:p>
          </p:txBody>
        </p:sp>
        <p:sp>
          <p:nvSpPr>
            <p:cNvPr id="206" name="tx206"/>
            <p:cNvSpPr/>
            <p:nvPr/>
          </p:nvSpPr>
          <p:spPr>
            <a:xfrm>
              <a:off x="7287203" y="2907586"/>
              <a:ext cx="1251324"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207" name="tx207"/>
            <p:cNvSpPr/>
            <p:nvPr/>
          </p:nvSpPr>
          <p:spPr>
            <a:xfrm>
              <a:off x="7287203" y="3115729"/>
              <a:ext cx="970342"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Sénégal (32,000)</a:t>
              </a:r>
            </a:p>
          </p:txBody>
        </p:sp>
        <p:sp>
          <p:nvSpPr>
            <p:cNvPr id="208" name="tx208"/>
            <p:cNvSpPr/>
            <p:nvPr/>
          </p:nvSpPr>
          <p:spPr>
            <a:xfrm>
              <a:off x="7287203" y="3323872"/>
              <a:ext cx="88592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Gabon (24,000)</a:t>
              </a:r>
            </a:p>
          </p:txBody>
        </p:sp>
        <p:sp>
          <p:nvSpPr>
            <p:cNvPr id="209" name="tx209"/>
            <p:cNvSpPr/>
            <p:nvPr/>
          </p:nvSpPr>
          <p:spPr>
            <a:xfrm>
              <a:off x="7287203" y="3532015"/>
              <a:ext cx="123038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210" name="tx210"/>
            <p:cNvSpPr/>
            <p:nvPr/>
          </p:nvSpPr>
          <p:spPr>
            <a:xfrm>
              <a:off x="7287203" y="3740158"/>
              <a:ext cx="88586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Libéria (15,000)</a:t>
              </a:r>
            </a:p>
          </p:txBody>
        </p:sp>
        <p:sp>
          <p:nvSpPr>
            <p:cNvPr id="211" name="tx211"/>
            <p:cNvSpPr/>
            <p:nvPr/>
          </p:nvSpPr>
          <p:spPr>
            <a:xfrm>
              <a:off x="7287203" y="3948301"/>
              <a:ext cx="79446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Togo (14,000)</a:t>
              </a:r>
            </a:p>
          </p:txBody>
        </p:sp>
        <p:sp>
          <p:nvSpPr>
            <p:cNvPr id="212" name="tx212"/>
            <p:cNvSpPr/>
            <p:nvPr/>
          </p:nvSpPr>
          <p:spPr>
            <a:xfrm>
              <a:off x="7287203" y="4156444"/>
              <a:ext cx="87888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Congo (13,000)</a:t>
              </a:r>
            </a:p>
          </p:txBody>
        </p:sp>
        <p:sp>
          <p:nvSpPr>
            <p:cNvPr id="213" name="tx213"/>
            <p:cNvSpPr/>
            <p:nvPr/>
          </p:nvSpPr>
          <p:spPr>
            <a:xfrm>
              <a:off x="7287203" y="4364587"/>
              <a:ext cx="94903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Gambie (13,000)</a:t>
              </a:r>
            </a:p>
          </p:txBody>
        </p:sp>
        <p:sp>
          <p:nvSpPr>
            <p:cNvPr id="214" name="tx214"/>
            <p:cNvSpPr/>
            <p:nvPr/>
          </p:nvSpPr>
          <p:spPr>
            <a:xfrm>
              <a:off x="7287203" y="4572730"/>
              <a:ext cx="150463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Guinée équatoriale (9,000)</a:t>
              </a:r>
            </a:p>
          </p:txBody>
        </p:sp>
        <p:sp>
          <p:nvSpPr>
            <p:cNvPr id="215" name="tx215"/>
            <p:cNvSpPr/>
            <p:nvPr/>
          </p:nvSpPr>
          <p:spPr>
            <a:xfrm>
              <a:off x="7287203" y="4780873"/>
              <a:ext cx="81558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Ghana (9,000)</a:t>
              </a:r>
            </a:p>
          </p:txBody>
        </p:sp>
        <p:sp>
          <p:nvSpPr>
            <p:cNvPr id="216" name="tx216"/>
            <p:cNvSpPr/>
            <p:nvPr/>
          </p:nvSpPr>
          <p:spPr>
            <a:xfrm>
              <a:off x="7287203" y="4989016"/>
              <a:ext cx="102635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Mauritanie (9,000)</a:t>
              </a:r>
            </a:p>
          </p:txBody>
        </p:sp>
        <p:sp>
          <p:nvSpPr>
            <p:cNvPr id="217" name="tx217"/>
            <p:cNvSpPr/>
            <p:nvPr/>
          </p:nvSpPr>
          <p:spPr>
            <a:xfrm>
              <a:off x="7287203" y="5197159"/>
              <a:ext cx="1265404"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Guinée-Bissau (6,000)</a:t>
              </a:r>
            </a:p>
          </p:txBody>
        </p:sp>
        <p:sp>
          <p:nvSpPr>
            <p:cNvPr id="218" name="tx218"/>
            <p:cNvSpPr/>
            <p:nvPr/>
          </p:nvSpPr>
          <p:spPr>
            <a:xfrm>
              <a:off x="7287203" y="5405302"/>
              <a:ext cx="173979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Sao Tomé-et-Principe (&lt;1,000)</a:t>
              </a:r>
            </a:p>
          </p:txBody>
        </p:sp>
        <p:sp>
          <p:nvSpPr>
            <p:cNvPr id="219" name="tx219"/>
            <p:cNvSpPr/>
            <p:nvPr/>
          </p:nvSpPr>
          <p:spPr>
            <a:xfrm>
              <a:off x="7287203" y="5613445"/>
              <a:ext cx="107921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Cabo Verde (&lt;500)</a:t>
              </a:r>
            </a:p>
          </p:txBody>
        </p:sp>
        <p:sp>
          <p:nvSpPr>
            <p:cNvPr id="220" name="tx220"/>
            <p:cNvSpPr/>
            <p:nvPr/>
          </p:nvSpPr>
          <p:spPr>
            <a:xfrm>
              <a:off x="570259" y="859254"/>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67397"/>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74122"/>
              <a:ext cx="6215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484011"/>
              <a:ext cx="62155"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691881"/>
              <a:ext cx="62155"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898605"/>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2109477"/>
              <a:ext cx="62155" cy="7896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31489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523034"/>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73117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94068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3148828"/>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355552"/>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565114"/>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77189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398003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4189543"/>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39632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60446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81260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502211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5230258"/>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436982"/>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646544"/>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2326863"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245" name="tx245"/>
            <p:cNvSpPr/>
            <p:nvPr/>
          </p:nvSpPr>
          <p:spPr>
            <a:xfrm>
              <a:off x="3498802"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246" name="tx246"/>
            <p:cNvSpPr/>
            <p:nvPr/>
          </p:nvSpPr>
          <p:spPr>
            <a:xfrm>
              <a:off x="4670741" y="5986683"/>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247" name="tx247"/>
            <p:cNvSpPr/>
            <p:nvPr/>
          </p:nvSpPr>
          <p:spPr>
            <a:xfrm>
              <a:off x="5842681"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248" name="tx248"/>
            <p:cNvSpPr/>
            <p:nvPr/>
          </p:nvSpPr>
          <p:spPr>
            <a:xfrm>
              <a:off x="7014620"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249" name="tx249"/>
            <p:cNvSpPr/>
            <p:nvPr/>
          </p:nvSpPr>
          <p:spPr>
            <a:xfrm>
              <a:off x="695044" y="398022"/>
              <a:ext cx="7025163"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Classement des pays selon le nombre d'enfants n'ayant reçu aucune dose, WCAR, 2021-2025</a:t>
              </a:r>
            </a:p>
          </p:txBody>
        </p:sp>
        <p:sp>
          <p:nvSpPr>
            <p:cNvPr id="250" name="tx250"/>
            <p:cNvSpPr/>
            <p:nvPr/>
          </p:nvSpPr>
          <p:spPr>
            <a:xfrm>
              <a:off x="4775852" y="63348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51" name="tx251"/>
            <p:cNvSpPr/>
            <p:nvPr/>
          </p:nvSpPr>
          <p:spPr>
            <a:xfrm>
              <a:off x="4341036" y="6447866"/>
              <a:ext cx="473337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 nombre entre parenthèses correspond au nombre d'enfants n'ayant reçu aucune dose.</a:t>
              </a:r>
            </a:p>
          </p:txBody>
        </p:sp>
        <p:sp>
          <p:nvSpPr>
            <p:cNvPr id="252" name="tx252"/>
            <p:cNvSpPr/>
            <p:nvPr/>
          </p:nvSpPr>
          <p:spPr>
            <a:xfrm>
              <a:off x="6369305" y="6569876"/>
              <a:ext cx="2705104"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enfants nuls sont ceux qui n'ont pas reçu le DTC1.</a:t>
              </a:r>
            </a:p>
          </p:txBody>
        </p:sp>
      </p:grpSp>
      <p:sp>
        <p:nvSpPr>
          <p:cNvPr id="25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50" b="0" i="0" u="none" cap="none">
                <a:solidFill>
                  <a:srgbClr val="FFFFFF">
                    <a:alpha val="100000"/>
                  </a:srgbClr>
                </a:solidFill>
                <a:latin typeface="Arial"/>
                <a:cs typeface="Arial"/>
                <a:sym typeface="Arial"/>
              </a:rPr>
              <a:t>Ce graphique compare le classement des pays dans la région en fonction du nombre absolu d'enfants n'ayant reçu aucune dose, le rang 1 représentant le pays comptant le plus grand nombre d'enfants n'ayant reçu aucune dose.
En 2021, la Mauritanie se classait au 15e rang sur 24 pays, avec 21 000 enfants n'ayant reçu aucune dose.
En 2025, la Mauritanie se classait au 21e rang sur 24 pays, avec 9 000 enfants n'ayant reçu aucune dose.
Remarque : le nombre absolu d'enfants n'ayant reçu aucune dose est basé sur une combinaison des résultats du programme et de la taille de la population cible d'enfants survivants. Les pays peuvent grimper dans le classement malgré une baisse du nombre d'enfants n'ayant reçu aucune dose, car le classement dépend également des résultats des autres pays de la région.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3195790" y="1298448"/>
            <a:ext cx="12339790" cy="5486400"/>
            <a:chOff x="-3195790" y="1298448"/>
            <a:chExt cx="1233979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983899" y="4417044"/>
              <a:ext cx="7672982" cy="0"/>
            </a:xfrm>
            <a:custGeom>
              <a:avLst/>
              <a:gdLst/>
              <a:ahLst/>
              <a:cxnLst/>
              <a:rect l="0" t="0" r="0" b="0"/>
              <a:pathLst>
                <a:path w="7672982">
                  <a:moveTo>
                    <a:pt x="0" y="0"/>
                  </a:moveTo>
                  <a:lnTo>
                    <a:pt x="7672982" y="0"/>
                  </a:lnTo>
                  <a:lnTo>
                    <a:pt x="7672982"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983899" y="3649930"/>
              <a:ext cx="7672982" cy="0"/>
            </a:xfrm>
            <a:custGeom>
              <a:avLst/>
              <a:gdLst/>
              <a:ahLst/>
              <a:cxnLst/>
              <a:rect l="0" t="0" r="0" b="0"/>
              <a:pathLst>
                <a:path w="7672982">
                  <a:moveTo>
                    <a:pt x="0" y="0"/>
                  </a:moveTo>
                  <a:lnTo>
                    <a:pt x="7672982" y="0"/>
                  </a:lnTo>
                  <a:lnTo>
                    <a:pt x="7672982"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83899" y="2882816"/>
              <a:ext cx="7672982" cy="0"/>
            </a:xfrm>
            <a:custGeom>
              <a:avLst/>
              <a:gdLst/>
              <a:ahLst/>
              <a:cxnLst/>
              <a:rect l="0" t="0" r="0" b="0"/>
              <a:pathLst>
                <a:path w="7672982">
                  <a:moveTo>
                    <a:pt x="0" y="0"/>
                  </a:moveTo>
                  <a:lnTo>
                    <a:pt x="7672982" y="0"/>
                  </a:lnTo>
                  <a:lnTo>
                    <a:pt x="7672982"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83899" y="2115702"/>
              <a:ext cx="7672982" cy="0"/>
            </a:xfrm>
            <a:custGeom>
              <a:avLst/>
              <a:gdLst/>
              <a:ahLst/>
              <a:cxnLst/>
              <a:rect l="0" t="0" r="0" b="0"/>
              <a:pathLst>
                <a:path w="7672982">
                  <a:moveTo>
                    <a:pt x="0" y="0"/>
                  </a:moveTo>
                  <a:lnTo>
                    <a:pt x="7672982" y="0"/>
                  </a:lnTo>
                  <a:lnTo>
                    <a:pt x="7672982"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83899" y="4800601"/>
              <a:ext cx="7672982" cy="0"/>
            </a:xfrm>
            <a:custGeom>
              <a:avLst/>
              <a:gdLst/>
              <a:ahLst/>
              <a:cxnLst/>
              <a:rect l="0" t="0" r="0" b="0"/>
              <a:pathLst>
                <a:path w="7672982">
                  <a:moveTo>
                    <a:pt x="0" y="0"/>
                  </a:moveTo>
                  <a:lnTo>
                    <a:pt x="7672982" y="0"/>
                  </a:lnTo>
                  <a:lnTo>
                    <a:pt x="7672982"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983899" y="4033487"/>
              <a:ext cx="7672982" cy="0"/>
            </a:xfrm>
            <a:custGeom>
              <a:avLst/>
              <a:gdLst/>
              <a:ahLst/>
              <a:cxnLst/>
              <a:rect l="0" t="0" r="0" b="0"/>
              <a:pathLst>
                <a:path w="7672982">
                  <a:moveTo>
                    <a:pt x="0" y="0"/>
                  </a:moveTo>
                  <a:lnTo>
                    <a:pt x="7672982" y="0"/>
                  </a:lnTo>
                  <a:lnTo>
                    <a:pt x="7672982"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83899" y="3266373"/>
              <a:ext cx="7672982" cy="0"/>
            </a:xfrm>
            <a:custGeom>
              <a:avLst/>
              <a:gdLst/>
              <a:ahLst/>
              <a:cxnLst/>
              <a:rect l="0" t="0" r="0" b="0"/>
              <a:pathLst>
                <a:path w="7672982">
                  <a:moveTo>
                    <a:pt x="0" y="0"/>
                  </a:moveTo>
                  <a:lnTo>
                    <a:pt x="7672982" y="0"/>
                  </a:lnTo>
                  <a:lnTo>
                    <a:pt x="7672982"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83899" y="2499259"/>
              <a:ext cx="7672982" cy="0"/>
            </a:xfrm>
            <a:custGeom>
              <a:avLst/>
              <a:gdLst/>
              <a:ahLst/>
              <a:cxnLst/>
              <a:rect l="0" t="0" r="0" b="0"/>
              <a:pathLst>
                <a:path w="7672982">
                  <a:moveTo>
                    <a:pt x="0" y="0"/>
                  </a:moveTo>
                  <a:lnTo>
                    <a:pt x="7672982" y="0"/>
                  </a:lnTo>
                  <a:lnTo>
                    <a:pt x="7672982"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434255"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562966"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3691678"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4820390"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5949102"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7077814"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8206525"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723359"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5949102"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174844"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400586"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626329"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6852071"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077814"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rc26"/>
            <p:cNvSpPr/>
            <p:nvPr/>
          </p:nvSpPr>
          <p:spPr>
            <a:xfrm>
              <a:off x="1332670" y="4433123"/>
              <a:ext cx="203168" cy="367478"/>
            </a:xfrm>
            <a:prstGeom prst="rect">
              <a:avLst/>
            </a:prstGeom>
            <a:solidFill>
              <a:srgbClr val="80BD41">
                <a:alpha val="100000"/>
              </a:srgbClr>
            </a:solidFill>
          </p:spPr>
          <p:txBody>
            <a:bodyPr/>
            <a:lstStyle/>
            <a:p>
              <a:endParaRPr/>
            </a:p>
          </p:txBody>
        </p:sp>
        <p:sp>
          <p:nvSpPr>
            <p:cNvPr id="27" name="rc27"/>
            <p:cNvSpPr/>
            <p:nvPr/>
          </p:nvSpPr>
          <p:spPr>
            <a:xfrm>
              <a:off x="1332670" y="4080059"/>
              <a:ext cx="203168" cy="194547"/>
            </a:xfrm>
            <a:prstGeom prst="rect">
              <a:avLst/>
            </a:prstGeom>
            <a:solidFill>
              <a:srgbClr val="0058AB">
                <a:alpha val="100000"/>
              </a:srgbClr>
            </a:solidFill>
          </p:spPr>
          <p:txBody>
            <a:bodyPr/>
            <a:lstStyle/>
            <a:p>
              <a:endParaRPr/>
            </a:p>
          </p:txBody>
        </p:sp>
        <p:sp>
          <p:nvSpPr>
            <p:cNvPr id="28" name="rc28"/>
            <p:cNvSpPr/>
            <p:nvPr/>
          </p:nvSpPr>
          <p:spPr>
            <a:xfrm>
              <a:off x="1332670" y="4274606"/>
              <a:ext cx="203168" cy="158516"/>
            </a:xfrm>
            <a:prstGeom prst="rect">
              <a:avLst/>
            </a:prstGeom>
            <a:solidFill>
              <a:srgbClr val="1CABE2">
                <a:alpha val="100000"/>
              </a:srgbClr>
            </a:solidFill>
          </p:spPr>
          <p:txBody>
            <a:bodyPr/>
            <a:lstStyle/>
            <a:p>
              <a:endParaRPr/>
            </a:p>
          </p:txBody>
        </p:sp>
        <p:sp>
          <p:nvSpPr>
            <p:cNvPr id="29" name="rc29"/>
            <p:cNvSpPr/>
            <p:nvPr/>
          </p:nvSpPr>
          <p:spPr>
            <a:xfrm>
              <a:off x="1558413" y="4244835"/>
              <a:ext cx="203168" cy="555766"/>
            </a:xfrm>
            <a:prstGeom prst="rect">
              <a:avLst/>
            </a:prstGeom>
            <a:solidFill>
              <a:srgbClr val="80BD41">
                <a:alpha val="100000"/>
              </a:srgbClr>
            </a:solidFill>
          </p:spPr>
          <p:txBody>
            <a:bodyPr/>
            <a:lstStyle/>
            <a:p>
              <a:endParaRPr/>
            </a:p>
          </p:txBody>
        </p:sp>
        <p:sp>
          <p:nvSpPr>
            <p:cNvPr id="30" name="rc30"/>
            <p:cNvSpPr/>
            <p:nvPr/>
          </p:nvSpPr>
          <p:spPr>
            <a:xfrm>
              <a:off x="1558413" y="4059584"/>
              <a:ext cx="203168" cy="177847"/>
            </a:xfrm>
            <a:prstGeom prst="rect">
              <a:avLst/>
            </a:prstGeom>
            <a:solidFill>
              <a:srgbClr val="0058AB">
                <a:alpha val="100000"/>
              </a:srgbClr>
            </a:solidFill>
          </p:spPr>
          <p:txBody>
            <a:bodyPr/>
            <a:lstStyle/>
            <a:p>
              <a:endParaRPr/>
            </a:p>
          </p:txBody>
        </p:sp>
        <p:sp>
          <p:nvSpPr>
            <p:cNvPr id="31" name="rc31"/>
            <p:cNvSpPr/>
            <p:nvPr/>
          </p:nvSpPr>
          <p:spPr>
            <a:xfrm>
              <a:off x="1558413" y="4237432"/>
              <a:ext cx="203168" cy="7402"/>
            </a:xfrm>
            <a:prstGeom prst="rect">
              <a:avLst/>
            </a:prstGeom>
            <a:solidFill>
              <a:srgbClr val="1CABE2">
                <a:alpha val="100000"/>
              </a:srgbClr>
            </a:solidFill>
          </p:spPr>
          <p:txBody>
            <a:bodyPr/>
            <a:lstStyle/>
            <a:p>
              <a:endParaRPr/>
            </a:p>
          </p:txBody>
        </p:sp>
        <p:sp>
          <p:nvSpPr>
            <p:cNvPr id="32" name="rc32"/>
            <p:cNvSpPr/>
            <p:nvPr/>
          </p:nvSpPr>
          <p:spPr>
            <a:xfrm>
              <a:off x="1784155" y="4127512"/>
              <a:ext cx="203168" cy="673088"/>
            </a:xfrm>
            <a:prstGeom prst="rect">
              <a:avLst/>
            </a:prstGeom>
            <a:solidFill>
              <a:srgbClr val="80BD41">
                <a:alpha val="100000"/>
              </a:srgbClr>
            </a:solidFill>
          </p:spPr>
          <p:txBody>
            <a:bodyPr/>
            <a:lstStyle/>
            <a:p>
              <a:endParaRPr/>
            </a:p>
          </p:txBody>
        </p:sp>
        <p:sp>
          <p:nvSpPr>
            <p:cNvPr id="33" name="rc33"/>
            <p:cNvSpPr/>
            <p:nvPr/>
          </p:nvSpPr>
          <p:spPr>
            <a:xfrm>
              <a:off x="1784155" y="4044319"/>
              <a:ext cx="203168" cy="30254"/>
            </a:xfrm>
            <a:prstGeom prst="rect">
              <a:avLst/>
            </a:prstGeom>
            <a:solidFill>
              <a:srgbClr val="0058AB">
                <a:alpha val="100000"/>
              </a:srgbClr>
            </a:solidFill>
          </p:spPr>
          <p:txBody>
            <a:bodyPr/>
            <a:lstStyle/>
            <a:p>
              <a:endParaRPr/>
            </a:p>
          </p:txBody>
        </p:sp>
        <p:sp>
          <p:nvSpPr>
            <p:cNvPr id="34" name="rc34"/>
            <p:cNvSpPr/>
            <p:nvPr/>
          </p:nvSpPr>
          <p:spPr>
            <a:xfrm>
              <a:off x="1784155" y="4074574"/>
              <a:ext cx="203168" cy="52938"/>
            </a:xfrm>
            <a:prstGeom prst="rect">
              <a:avLst/>
            </a:prstGeom>
            <a:solidFill>
              <a:srgbClr val="1CABE2">
                <a:alpha val="100000"/>
              </a:srgbClr>
            </a:solidFill>
          </p:spPr>
          <p:txBody>
            <a:bodyPr/>
            <a:lstStyle/>
            <a:p>
              <a:endParaRPr/>
            </a:p>
          </p:txBody>
        </p:sp>
        <p:sp>
          <p:nvSpPr>
            <p:cNvPr id="35" name="rc35"/>
            <p:cNvSpPr/>
            <p:nvPr/>
          </p:nvSpPr>
          <p:spPr>
            <a:xfrm>
              <a:off x="2009898" y="4210537"/>
              <a:ext cx="203168" cy="590064"/>
            </a:xfrm>
            <a:prstGeom prst="rect">
              <a:avLst/>
            </a:prstGeom>
            <a:solidFill>
              <a:srgbClr val="80BD41">
                <a:alpha val="100000"/>
              </a:srgbClr>
            </a:solidFill>
          </p:spPr>
          <p:txBody>
            <a:bodyPr/>
            <a:lstStyle/>
            <a:p>
              <a:endParaRPr/>
            </a:p>
          </p:txBody>
        </p:sp>
        <p:sp>
          <p:nvSpPr>
            <p:cNvPr id="36" name="rc36"/>
            <p:cNvSpPr/>
            <p:nvPr/>
          </p:nvSpPr>
          <p:spPr>
            <a:xfrm>
              <a:off x="2009898" y="4024197"/>
              <a:ext cx="203168" cy="69876"/>
            </a:xfrm>
            <a:prstGeom prst="rect">
              <a:avLst/>
            </a:prstGeom>
            <a:solidFill>
              <a:srgbClr val="0058AB">
                <a:alpha val="100000"/>
              </a:srgbClr>
            </a:solidFill>
          </p:spPr>
          <p:txBody>
            <a:bodyPr/>
            <a:lstStyle/>
            <a:p>
              <a:endParaRPr/>
            </a:p>
          </p:txBody>
        </p:sp>
        <p:sp>
          <p:nvSpPr>
            <p:cNvPr id="37" name="rc37"/>
            <p:cNvSpPr/>
            <p:nvPr/>
          </p:nvSpPr>
          <p:spPr>
            <a:xfrm>
              <a:off x="2009898" y="4094074"/>
              <a:ext cx="203168" cy="116463"/>
            </a:xfrm>
            <a:prstGeom prst="rect">
              <a:avLst/>
            </a:prstGeom>
            <a:solidFill>
              <a:srgbClr val="1CABE2">
                <a:alpha val="100000"/>
              </a:srgbClr>
            </a:solidFill>
          </p:spPr>
          <p:txBody>
            <a:bodyPr/>
            <a:lstStyle/>
            <a:p>
              <a:endParaRPr/>
            </a:p>
          </p:txBody>
        </p:sp>
        <p:sp>
          <p:nvSpPr>
            <p:cNvPr id="38" name="rc38"/>
            <p:cNvSpPr/>
            <p:nvPr/>
          </p:nvSpPr>
          <p:spPr>
            <a:xfrm>
              <a:off x="2235640" y="4237800"/>
              <a:ext cx="203168" cy="562800"/>
            </a:xfrm>
            <a:prstGeom prst="rect">
              <a:avLst/>
            </a:prstGeom>
            <a:solidFill>
              <a:srgbClr val="80BD41">
                <a:alpha val="100000"/>
              </a:srgbClr>
            </a:solidFill>
          </p:spPr>
          <p:txBody>
            <a:bodyPr/>
            <a:lstStyle/>
            <a:p>
              <a:endParaRPr/>
            </a:p>
          </p:txBody>
        </p:sp>
        <p:sp>
          <p:nvSpPr>
            <p:cNvPr id="39" name="rc39"/>
            <p:cNvSpPr/>
            <p:nvPr/>
          </p:nvSpPr>
          <p:spPr>
            <a:xfrm>
              <a:off x="2235640" y="3996604"/>
              <a:ext cx="203168" cy="136676"/>
            </a:xfrm>
            <a:prstGeom prst="rect">
              <a:avLst/>
            </a:prstGeom>
            <a:solidFill>
              <a:srgbClr val="0058AB">
                <a:alpha val="100000"/>
              </a:srgbClr>
            </a:solidFill>
          </p:spPr>
          <p:txBody>
            <a:bodyPr/>
            <a:lstStyle/>
            <a:p>
              <a:endParaRPr/>
            </a:p>
          </p:txBody>
        </p:sp>
        <p:sp>
          <p:nvSpPr>
            <p:cNvPr id="40" name="rc40"/>
            <p:cNvSpPr/>
            <p:nvPr/>
          </p:nvSpPr>
          <p:spPr>
            <a:xfrm>
              <a:off x="2235640" y="4133281"/>
              <a:ext cx="203168" cy="104519"/>
            </a:xfrm>
            <a:prstGeom prst="rect">
              <a:avLst/>
            </a:prstGeom>
            <a:solidFill>
              <a:srgbClr val="1CABE2">
                <a:alpha val="100000"/>
              </a:srgbClr>
            </a:solidFill>
          </p:spPr>
          <p:txBody>
            <a:bodyPr/>
            <a:lstStyle/>
            <a:p>
              <a:endParaRPr/>
            </a:p>
          </p:txBody>
        </p:sp>
        <p:sp>
          <p:nvSpPr>
            <p:cNvPr id="41" name="rc41"/>
            <p:cNvSpPr/>
            <p:nvPr/>
          </p:nvSpPr>
          <p:spPr>
            <a:xfrm>
              <a:off x="2461382" y="4212163"/>
              <a:ext cx="203168" cy="588437"/>
            </a:xfrm>
            <a:prstGeom prst="rect">
              <a:avLst/>
            </a:prstGeom>
            <a:solidFill>
              <a:srgbClr val="80BD41">
                <a:alpha val="100000"/>
              </a:srgbClr>
            </a:solidFill>
          </p:spPr>
          <p:txBody>
            <a:bodyPr/>
            <a:lstStyle/>
            <a:p>
              <a:endParaRPr/>
            </a:p>
          </p:txBody>
        </p:sp>
        <p:sp>
          <p:nvSpPr>
            <p:cNvPr id="42" name="rc42"/>
            <p:cNvSpPr/>
            <p:nvPr/>
          </p:nvSpPr>
          <p:spPr>
            <a:xfrm>
              <a:off x="2461382" y="3971819"/>
              <a:ext cx="203168" cy="124318"/>
            </a:xfrm>
            <a:prstGeom prst="rect">
              <a:avLst/>
            </a:prstGeom>
            <a:solidFill>
              <a:srgbClr val="0058AB">
                <a:alpha val="100000"/>
              </a:srgbClr>
            </a:solidFill>
          </p:spPr>
          <p:txBody>
            <a:bodyPr/>
            <a:lstStyle/>
            <a:p>
              <a:endParaRPr/>
            </a:p>
          </p:txBody>
        </p:sp>
        <p:sp>
          <p:nvSpPr>
            <p:cNvPr id="43" name="rc43"/>
            <p:cNvSpPr/>
            <p:nvPr/>
          </p:nvSpPr>
          <p:spPr>
            <a:xfrm>
              <a:off x="2461382" y="4096137"/>
              <a:ext cx="203168" cy="116026"/>
            </a:xfrm>
            <a:prstGeom prst="rect">
              <a:avLst/>
            </a:prstGeom>
            <a:solidFill>
              <a:srgbClr val="1CABE2">
                <a:alpha val="100000"/>
              </a:srgbClr>
            </a:solidFill>
          </p:spPr>
          <p:txBody>
            <a:bodyPr/>
            <a:lstStyle/>
            <a:p>
              <a:endParaRPr/>
            </a:p>
          </p:txBody>
        </p:sp>
        <p:sp>
          <p:nvSpPr>
            <p:cNvPr id="44" name="rc44"/>
            <p:cNvSpPr/>
            <p:nvPr/>
          </p:nvSpPr>
          <p:spPr>
            <a:xfrm>
              <a:off x="2687125" y="4216766"/>
              <a:ext cx="203168" cy="583835"/>
            </a:xfrm>
            <a:prstGeom prst="rect">
              <a:avLst/>
            </a:prstGeom>
            <a:solidFill>
              <a:srgbClr val="80BD41">
                <a:alpha val="100000"/>
              </a:srgbClr>
            </a:solidFill>
          </p:spPr>
          <p:txBody>
            <a:bodyPr/>
            <a:lstStyle/>
            <a:p>
              <a:endParaRPr/>
            </a:p>
          </p:txBody>
        </p:sp>
        <p:sp>
          <p:nvSpPr>
            <p:cNvPr id="45" name="rc45"/>
            <p:cNvSpPr/>
            <p:nvPr/>
          </p:nvSpPr>
          <p:spPr>
            <a:xfrm>
              <a:off x="2687125" y="3942016"/>
              <a:ext cx="203168" cy="128790"/>
            </a:xfrm>
            <a:prstGeom prst="rect">
              <a:avLst/>
            </a:prstGeom>
            <a:solidFill>
              <a:srgbClr val="0058AB">
                <a:alpha val="100000"/>
              </a:srgbClr>
            </a:solidFill>
          </p:spPr>
          <p:txBody>
            <a:bodyPr/>
            <a:lstStyle/>
            <a:p>
              <a:endParaRPr/>
            </a:p>
          </p:txBody>
        </p:sp>
        <p:sp>
          <p:nvSpPr>
            <p:cNvPr id="46" name="rc46"/>
            <p:cNvSpPr/>
            <p:nvPr/>
          </p:nvSpPr>
          <p:spPr>
            <a:xfrm>
              <a:off x="2687125" y="4070807"/>
              <a:ext cx="203168" cy="145958"/>
            </a:xfrm>
            <a:prstGeom prst="rect">
              <a:avLst/>
            </a:prstGeom>
            <a:solidFill>
              <a:srgbClr val="1CABE2">
                <a:alpha val="100000"/>
              </a:srgbClr>
            </a:solidFill>
          </p:spPr>
          <p:txBody>
            <a:bodyPr/>
            <a:lstStyle/>
            <a:p>
              <a:endParaRPr/>
            </a:p>
          </p:txBody>
        </p:sp>
        <p:sp>
          <p:nvSpPr>
            <p:cNvPr id="47" name="rc47"/>
            <p:cNvSpPr/>
            <p:nvPr/>
          </p:nvSpPr>
          <p:spPr>
            <a:xfrm>
              <a:off x="2912867" y="4133841"/>
              <a:ext cx="203168" cy="666760"/>
            </a:xfrm>
            <a:prstGeom prst="rect">
              <a:avLst/>
            </a:prstGeom>
            <a:solidFill>
              <a:srgbClr val="80BD41">
                <a:alpha val="100000"/>
              </a:srgbClr>
            </a:solidFill>
          </p:spPr>
          <p:txBody>
            <a:bodyPr/>
            <a:lstStyle/>
            <a:p>
              <a:endParaRPr/>
            </a:p>
          </p:txBody>
        </p:sp>
        <p:sp>
          <p:nvSpPr>
            <p:cNvPr id="48" name="rc48"/>
            <p:cNvSpPr/>
            <p:nvPr/>
          </p:nvSpPr>
          <p:spPr>
            <a:xfrm>
              <a:off x="2912867" y="3911585"/>
              <a:ext cx="203168" cy="71119"/>
            </a:xfrm>
            <a:prstGeom prst="rect">
              <a:avLst/>
            </a:prstGeom>
            <a:solidFill>
              <a:srgbClr val="0058AB">
                <a:alpha val="100000"/>
              </a:srgbClr>
            </a:solidFill>
          </p:spPr>
          <p:txBody>
            <a:bodyPr/>
            <a:lstStyle/>
            <a:p>
              <a:endParaRPr/>
            </a:p>
          </p:txBody>
        </p:sp>
        <p:sp>
          <p:nvSpPr>
            <p:cNvPr id="49" name="rc49"/>
            <p:cNvSpPr/>
            <p:nvPr/>
          </p:nvSpPr>
          <p:spPr>
            <a:xfrm>
              <a:off x="2912867" y="3982704"/>
              <a:ext cx="203168" cy="151136"/>
            </a:xfrm>
            <a:prstGeom prst="rect">
              <a:avLst/>
            </a:prstGeom>
            <a:solidFill>
              <a:srgbClr val="1CABE2">
                <a:alpha val="100000"/>
              </a:srgbClr>
            </a:solidFill>
          </p:spPr>
          <p:txBody>
            <a:bodyPr/>
            <a:lstStyle/>
            <a:p>
              <a:endParaRPr/>
            </a:p>
          </p:txBody>
        </p:sp>
        <p:sp>
          <p:nvSpPr>
            <p:cNvPr id="50" name="rc50"/>
            <p:cNvSpPr/>
            <p:nvPr/>
          </p:nvSpPr>
          <p:spPr>
            <a:xfrm>
              <a:off x="3138609" y="4121989"/>
              <a:ext cx="203168" cy="678612"/>
            </a:xfrm>
            <a:prstGeom prst="rect">
              <a:avLst/>
            </a:prstGeom>
            <a:solidFill>
              <a:srgbClr val="80BD41">
                <a:alpha val="100000"/>
              </a:srgbClr>
            </a:solidFill>
          </p:spPr>
          <p:txBody>
            <a:bodyPr/>
            <a:lstStyle/>
            <a:p>
              <a:endParaRPr/>
            </a:p>
          </p:txBody>
        </p:sp>
        <p:sp>
          <p:nvSpPr>
            <p:cNvPr id="51" name="rc51"/>
            <p:cNvSpPr/>
            <p:nvPr/>
          </p:nvSpPr>
          <p:spPr>
            <a:xfrm>
              <a:off x="3138609" y="3883562"/>
              <a:ext cx="203168" cy="110042"/>
            </a:xfrm>
            <a:prstGeom prst="rect">
              <a:avLst/>
            </a:prstGeom>
            <a:solidFill>
              <a:srgbClr val="0058AB">
                <a:alpha val="100000"/>
              </a:srgbClr>
            </a:solidFill>
          </p:spPr>
          <p:txBody>
            <a:bodyPr/>
            <a:lstStyle/>
            <a:p>
              <a:endParaRPr/>
            </a:p>
          </p:txBody>
        </p:sp>
        <p:sp>
          <p:nvSpPr>
            <p:cNvPr id="52" name="rc52"/>
            <p:cNvSpPr/>
            <p:nvPr/>
          </p:nvSpPr>
          <p:spPr>
            <a:xfrm>
              <a:off x="3138609" y="3993605"/>
              <a:ext cx="203168" cy="128384"/>
            </a:xfrm>
            <a:prstGeom prst="rect">
              <a:avLst/>
            </a:prstGeom>
            <a:solidFill>
              <a:srgbClr val="1CABE2">
                <a:alpha val="100000"/>
              </a:srgbClr>
            </a:solidFill>
          </p:spPr>
          <p:txBody>
            <a:bodyPr/>
            <a:lstStyle/>
            <a:p>
              <a:endParaRPr/>
            </a:p>
          </p:txBody>
        </p:sp>
        <p:sp>
          <p:nvSpPr>
            <p:cNvPr id="53" name="rc53"/>
            <p:cNvSpPr/>
            <p:nvPr/>
          </p:nvSpPr>
          <p:spPr>
            <a:xfrm>
              <a:off x="3364352" y="4195356"/>
              <a:ext cx="203168" cy="605245"/>
            </a:xfrm>
            <a:prstGeom prst="rect">
              <a:avLst/>
            </a:prstGeom>
            <a:solidFill>
              <a:srgbClr val="80BD41">
                <a:alpha val="100000"/>
              </a:srgbClr>
            </a:solidFill>
          </p:spPr>
          <p:txBody>
            <a:bodyPr/>
            <a:lstStyle/>
            <a:p>
              <a:endParaRPr/>
            </a:p>
          </p:txBody>
        </p:sp>
        <p:sp>
          <p:nvSpPr>
            <p:cNvPr id="54" name="rc54"/>
            <p:cNvSpPr/>
            <p:nvPr/>
          </p:nvSpPr>
          <p:spPr>
            <a:xfrm>
              <a:off x="3364352" y="3854911"/>
              <a:ext cx="203168" cy="198598"/>
            </a:xfrm>
            <a:prstGeom prst="rect">
              <a:avLst/>
            </a:prstGeom>
            <a:solidFill>
              <a:srgbClr val="0058AB">
                <a:alpha val="100000"/>
              </a:srgbClr>
            </a:solidFill>
          </p:spPr>
          <p:txBody>
            <a:bodyPr/>
            <a:lstStyle/>
            <a:p>
              <a:endParaRPr/>
            </a:p>
          </p:txBody>
        </p:sp>
        <p:sp>
          <p:nvSpPr>
            <p:cNvPr id="55" name="rc55"/>
            <p:cNvSpPr/>
            <p:nvPr/>
          </p:nvSpPr>
          <p:spPr>
            <a:xfrm>
              <a:off x="3364352" y="4053509"/>
              <a:ext cx="203168" cy="141847"/>
            </a:xfrm>
            <a:prstGeom prst="rect">
              <a:avLst/>
            </a:prstGeom>
            <a:solidFill>
              <a:srgbClr val="1CABE2">
                <a:alpha val="100000"/>
              </a:srgbClr>
            </a:solidFill>
          </p:spPr>
          <p:txBody>
            <a:bodyPr/>
            <a:lstStyle/>
            <a:p>
              <a:endParaRPr/>
            </a:p>
          </p:txBody>
        </p:sp>
        <p:sp>
          <p:nvSpPr>
            <p:cNvPr id="56" name="rc56"/>
            <p:cNvSpPr/>
            <p:nvPr/>
          </p:nvSpPr>
          <p:spPr>
            <a:xfrm>
              <a:off x="3590094" y="4176117"/>
              <a:ext cx="203168" cy="624484"/>
            </a:xfrm>
            <a:prstGeom prst="rect">
              <a:avLst/>
            </a:prstGeom>
            <a:solidFill>
              <a:srgbClr val="80BD41">
                <a:alpha val="100000"/>
              </a:srgbClr>
            </a:solidFill>
          </p:spPr>
          <p:txBody>
            <a:bodyPr/>
            <a:lstStyle/>
            <a:p>
              <a:endParaRPr/>
            </a:p>
          </p:txBody>
        </p:sp>
        <p:sp>
          <p:nvSpPr>
            <p:cNvPr id="57" name="rc57"/>
            <p:cNvSpPr/>
            <p:nvPr/>
          </p:nvSpPr>
          <p:spPr>
            <a:xfrm>
              <a:off x="3590094" y="3824840"/>
              <a:ext cx="203168" cy="175638"/>
            </a:xfrm>
            <a:prstGeom prst="rect">
              <a:avLst/>
            </a:prstGeom>
            <a:solidFill>
              <a:srgbClr val="0058AB">
                <a:alpha val="100000"/>
              </a:srgbClr>
            </a:solidFill>
          </p:spPr>
          <p:txBody>
            <a:bodyPr/>
            <a:lstStyle/>
            <a:p>
              <a:endParaRPr/>
            </a:p>
          </p:txBody>
        </p:sp>
        <p:sp>
          <p:nvSpPr>
            <p:cNvPr id="58" name="rc58"/>
            <p:cNvSpPr/>
            <p:nvPr/>
          </p:nvSpPr>
          <p:spPr>
            <a:xfrm>
              <a:off x="3590094" y="4000478"/>
              <a:ext cx="203168" cy="175638"/>
            </a:xfrm>
            <a:prstGeom prst="rect">
              <a:avLst/>
            </a:prstGeom>
            <a:solidFill>
              <a:srgbClr val="1CABE2">
                <a:alpha val="100000"/>
              </a:srgbClr>
            </a:solidFill>
          </p:spPr>
          <p:txBody>
            <a:bodyPr/>
            <a:lstStyle/>
            <a:p>
              <a:endParaRPr/>
            </a:p>
          </p:txBody>
        </p:sp>
        <p:sp>
          <p:nvSpPr>
            <p:cNvPr id="59" name="rc59"/>
            <p:cNvSpPr/>
            <p:nvPr/>
          </p:nvSpPr>
          <p:spPr>
            <a:xfrm>
              <a:off x="3815836" y="4043881"/>
              <a:ext cx="203168" cy="756719"/>
            </a:xfrm>
            <a:prstGeom prst="rect">
              <a:avLst/>
            </a:prstGeom>
            <a:solidFill>
              <a:srgbClr val="80BD41">
                <a:alpha val="100000"/>
              </a:srgbClr>
            </a:solidFill>
          </p:spPr>
          <p:txBody>
            <a:bodyPr/>
            <a:lstStyle/>
            <a:p>
              <a:endParaRPr/>
            </a:p>
          </p:txBody>
        </p:sp>
        <p:sp>
          <p:nvSpPr>
            <p:cNvPr id="60" name="rc60"/>
            <p:cNvSpPr/>
            <p:nvPr/>
          </p:nvSpPr>
          <p:spPr>
            <a:xfrm>
              <a:off x="3815836" y="3791647"/>
              <a:ext cx="203168" cy="90803"/>
            </a:xfrm>
            <a:prstGeom prst="rect">
              <a:avLst/>
            </a:prstGeom>
            <a:solidFill>
              <a:srgbClr val="0058AB">
                <a:alpha val="100000"/>
              </a:srgbClr>
            </a:solidFill>
          </p:spPr>
          <p:txBody>
            <a:bodyPr/>
            <a:lstStyle/>
            <a:p>
              <a:endParaRPr/>
            </a:p>
          </p:txBody>
        </p:sp>
        <p:sp>
          <p:nvSpPr>
            <p:cNvPr id="61" name="rc61"/>
            <p:cNvSpPr/>
            <p:nvPr/>
          </p:nvSpPr>
          <p:spPr>
            <a:xfrm>
              <a:off x="3815836" y="3882450"/>
              <a:ext cx="203168" cy="161431"/>
            </a:xfrm>
            <a:prstGeom prst="rect">
              <a:avLst/>
            </a:prstGeom>
            <a:solidFill>
              <a:srgbClr val="1CABE2">
                <a:alpha val="100000"/>
              </a:srgbClr>
            </a:solidFill>
          </p:spPr>
          <p:txBody>
            <a:bodyPr/>
            <a:lstStyle/>
            <a:p>
              <a:endParaRPr/>
            </a:p>
          </p:txBody>
        </p:sp>
        <p:sp>
          <p:nvSpPr>
            <p:cNvPr id="62" name="rc62"/>
            <p:cNvSpPr/>
            <p:nvPr/>
          </p:nvSpPr>
          <p:spPr>
            <a:xfrm>
              <a:off x="4041579" y="3970262"/>
              <a:ext cx="203168" cy="830339"/>
            </a:xfrm>
            <a:prstGeom prst="rect">
              <a:avLst/>
            </a:prstGeom>
            <a:solidFill>
              <a:srgbClr val="80BD41">
                <a:alpha val="100000"/>
              </a:srgbClr>
            </a:solidFill>
          </p:spPr>
          <p:txBody>
            <a:bodyPr/>
            <a:lstStyle/>
            <a:p>
              <a:endParaRPr/>
            </a:p>
          </p:txBody>
        </p:sp>
        <p:sp>
          <p:nvSpPr>
            <p:cNvPr id="63" name="rc63"/>
            <p:cNvSpPr/>
            <p:nvPr/>
          </p:nvSpPr>
          <p:spPr>
            <a:xfrm>
              <a:off x="4041579" y="3762680"/>
              <a:ext cx="203168" cy="51895"/>
            </a:xfrm>
            <a:prstGeom prst="rect">
              <a:avLst/>
            </a:prstGeom>
            <a:solidFill>
              <a:srgbClr val="0058AB">
                <a:alpha val="100000"/>
              </a:srgbClr>
            </a:solidFill>
          </p:spPr>
          <p:txBody>
            <a:bodyPr/>
            <a:lstStyle/>
            <a:p>
              <a:endParaRPr/>
            </a:p>
          </p:txBody>
        </p:sp>
        <p:sp>
          <p:nvSpPr>
            <p:cNvPr id="64" name="rc64"/>
            <p:cNvSpPr/>
            <p:nvPr/>
          </p:nvSpPr>
          <p:spPr>
            <a:xfrm>
              <a:off x="4041579" y="3814576"/>
              <a:ext cx="203168" cy="155685"/>
            </a:xfrm>
            <a:prstGeom prst="rect">
              <a:avLst/>
            </a:prstGeom>
            <a:solidFill>
              <a:srgbClr val="1CABE2">
                <a:alpha val="100000"/>
              </a:srgbClr>
            </a:solidFill>
          </p:spPr>
          <p:txBody>
            <a:bodyPr/>
            <a:lstStyle/>
            <a:p>
              <a:endParaRPr/>
            </a:p>
          </p:txBody>
        </p:sp>
        <p:sp>
          <p:nvSpPr>
            <p:cNvPr id="65" name="rc65"/>
            <p:cNvSpPr/>
            <p:nvPr/>
          </p:nvSpPr>
          <p:spPr>
            <a:xfrm>
              <a:off x="4267321" y="3948245"/>
              <a:ext cx="203168" cy="852355"/>
            </a:xfrm>
            <a:prstGeom prst="rect">
              <a:avLst/>
            </a:prstGeom>
            <a:solidFill>
              <a:srgbClr val="80BD41">
                <a:alpha val="100000"/>
              </a:srgbClr>
            </a:solidFill>
          </p:spPr>
          <p:txBody>
            <a:bodyPr/>
            <a:lstStyle/>
            <a:p>
              <a:endParaRPr/>
            </a:p>
          </p:txBody>
        </p:sp>
        <p:sp>
          <p:nvSpPr>
            <p:cNvPr id="66" name="rc66"/>
            <p:cNvSpPr/>
            <p:nvPr/>
          </p:nvSpPr>
          <p:spPr>
            <a:xfrm>
              <a:off x="4267321" y="3735156"/>
              <a:ext cx="203168" cy="53268"/>
            </a:xfrm>
            <a:prstGeom prst="rect">
              <a:avLst/>
            </a:prstGeom>
            <a:solidFill>
              <a:srgbClr val="0058AB">
                <a:alpha val="100000"/>
              </a:srgbClr>
            </a:solidFill>
          </p:spPr>
          <p:txBody>
            <a:bodyPr/>
            <a:lstStyle/>
            <a:p>
              <a:endParaRPr/>
            </a:p>
          </p:txBody>
        </p:sp>
        <p:sp>
          <p:nvSpPr>
            <p:cNvPr id="67" name="rc67"/>
            <p:cNvSpPr/>
            <p:nvPr/>
          </p:nvSpPr>
          <p:spPr>
            <a:xfrm>
              <a:off x="4267321" y="3788425"/>
              <a:ext cx="203168" cy="159820"/>
            </a:xfrm>
            <a:prstGeom prst="rect">
              <a:avLst/>
            </a:prstGeom>
            <a:solidFill>
              <a:srgbClr val="1CABE2">
                <a:alpha val="100000"/>
              </a:srgbClr>
            </a:solidFill>
          </p:spPr>
          <p:txBody>
            <a:bodyPr/>
            <a:lstStyle/>
            <a:p>
              <a:endParaRPr/>
            </a:p>
          </p:txBody>
        </p:sp>
        <p:sp>
          <p:nvSpPr>
            <p:cNvPr id="68" name="rc68"/>
            <p:cNvSpPr/>
            <p:nvPr/>
          </p:nvSpPr>
          <p:spPr>
            <a:xfrm>
              <a:off x="4493063" y="3919333"/>
              <a:ext cx="203168" cy="881268"/>
            </a:xfrm>
            <a:prstGeom prst="rect">
              <a:avLst/>
            </a:prstGeom>
            <a:solidFill>
              <a:srgbClr val="80BD41">
                <a:alpha val="100000"/>
              </a:srgbClr>
            </a:solidFill>
          </p:spPr>
          <p:txBody>
            <a:bodyPr/>
            <a:lstStyle/>
            <a:p>
              <a:endParaRPr/>
            </a:p>
          </p:txBody>
        </p:sp>
        <p:sp>
          <p:nvSpPr>
            <p:cNvPr id="69" name="rc69"/>
            <p:cNvSpPr/>
            <p:nvPr/>
          </p:nvSpPr>
          <p:spPr>
            <a:xfrm>
              <a:off x="4493063" y="3712611"/>
              <a:ext cx="203168" cy="54396"/>
            </a:xfrm>
            <a:prstGeom prst="rect">
              <a:avLst/>
            </a:prstGeom>
            <a:solidFill>
              <a:srgbClr val="0058AB">
                <a:alpha val="100000"/>
              </a:srgbClr>
            </a:solidFill>
          </p:spPr>
          <p:txBody>
            <a:bodyPr/>
            <a:lstStyle/>
            <a:p>
              <a:endParaRPr/>
            </a:p>
          </p:txBody>
        </p:sp>
        <p:sp>
          <p:nvSpPr>
            <p:cNvPr id="70" name="rc70"/>
            <p:cNvSpPr/>
            <p:nvPr/>
          </p:nvSpPr>
          <p:spPr>
            <a:xfrm>
              <a:off x="4493063" y="3767007"/>
              <a:ext cx="203168" cy="152325"/>
            </a:xfrm>
            <a:prstGeom prst="rect">
              <a:avLst/>
            </a:prstGeom>
            <a:solidFill>
              <a:srgbClr val="1CABE2">
                <a:alpha val="100000"/>
              </a:srgbClr>
            </a:solidFill>
          </p:spPr>
          <p:txBody>
            <a:bodyPr/>
            <a:lstStyle/>
            <a:p>
              <a:endParaRPr/>
            </a:p>
          </p:txBody>
        </p:sp>
        <p:sp>
          <p:nvSpPr>
            <p:cNvPr id="71" name="rc71"/>
            <p:cNvSpPr/>
            <p:nvPr/>
          </p:nvSpPr>
          <p:spPr>
            <a:xfrm>
              <a:off x="4718806" y="3988979"/>
              <a:ext cx="203168" cy="811622"/>
            </a:xfrm>
            <a:prstGeom prst="rect">
              <a:avLst/>
            </a:prstGeom>
            <a:solidFill>
              <a:srgbClr val="80BD41">
                <a:alpha val="100000"/>
              </a:srgbClr>
            </a:solidFill>
          </p:spPr>
          <p:txBody>
            <a:bodyPr/>
            <a:lstStyle/>
            <a:p>
              <a:endParaRPr/>
            </a:p>
          </p:txBody>
        </p:sp>
        <p:sp>
          <p:nvSpPr>
            <p:cNvPr id="72" name="rc72"/>
            <p:cNvSpPr/>
            <p:nvPr/>
          </p:nvSpPr>
          <p:spPr>
            <a:xfrm>
              <a:off x="4718806" y="3688792"/>
              <a:ext cx="203168" cy="144531"/>
            </a:xfrm>
            <a:prstGeom prst="rect">
              <a:avLst/>
            </a:prstGeom>
            <a:solidFill>
              <a:srgbClr val="0058AB">
                <a:alpha val="100000"/>
              </a:srgbClr>
            </a:solidFill>
          </p:spPr>
          <p:txBody>
            <a:bodyPr/>
            <a:lstStyle/>
            <a:p>
              <a:endParaRPr/>
            </a:p>
          </p:txBody>
        </p:sp>
        <p:sp>
          <p:nvSpPr>
            <p:cNvPr id="73" name="rc73"/>
            <p:cNvSpPr/>
            <p:nvPr/>
          </p:nvSpPr>
          <p:spPr>
            <a:xfrm>
              <a:off x="4718806" y="3833324"/>
              <a:ext cx="203168" cy="155655"/>
            </a:xfrm>
            <a:prstGeom prst="rect">
              <a:avLst/>
            </a:prstGeom>
            <a:solidFill>
              <a:srgbClr val="1CABE2">
                <a:alpha val="100000"/>
              </a:srgbClr>
            </a:solidFill>
          </p:spPr>
          <p:txBody>
            <a:bodyPr/>
            <a:lstStyle/>
            <a:p>
              <a:endParaRPr/>
            </a:p>
          </p:txBody>
        </p:sp>
        <p:sp>
          <p:nvSpPr>
            <p:cNvPr id="74" name="rc74"/>
            <p:cNvSpPr/>
            <p:nvPr/>
          </p:nvSpPr>
          <p:spPr>
            <a:xfrm>
              <a:off x="4944548" y="3960611"/>
              <a:ext cx="203168" cy="839989"/>
            </a:xfrm>
            <a:prstGeom prst="rect">
              <a:avLst/>
            </a:prstGeom>
            <a:solidFill>
              <a:srgbClr val="80BD41">
                <a:alpha val="100000"/>
              </a:srgbClr>
            </a:solidFill>
          </p:spPr>
          <p:txBody>
            <a:bodyPr/>
            <a:lstStyle/>
            <a:p>
              <a:endParaRPr/>
            </a:p>
          </p:txBody>
        </p:sp>
        <p:sp>
          <p:nvSpPr>
            <p:cNvPr id="75" name="rc75"/>
            <p:cNvSpPr/>
            <p:nvPr/>
          </p:nvSpPr>
          <p:spPr>
            <a:xfrm>
              <a:off x="4944548" y="3665479"/>
              <a:ext cx="203168" cy="147562"/>
            </a:xfrm>
            <a:prstGeom prst="rect">
              <a:avLst/>
            </a:prstGeom>
            <a:solidFill>
              <a:srgbClr val="0058AB">
                <a:alpha val="100000"/>
              </a:srgbClr>
            </a:solidFill>
          </p:spPr>
          <p:txBody>
            <a:bodyPr/>
            <a:lstStyle/>
            <a:p>
              <a:endParaRPr/>
            </a:p>
          </p:txBody>
        </p:sp>
        <p:sp>
          <p:nvSpPr>
            <p:cNvPr id="76" name="rc76"/>
            <p:cNvSpPr/>
            <p:nvPr/>
          </p:nvSpPr>
          <p:spPr>
            <a:xfrm>
              <a:off x="4944548" y="3813041"/>
              <a:ext cx="203168" cy="147569"/>
            </a:xfrm>
            <a:prstGeom prst="rect">
              <a:avLst/>
            </a:prstGeom>
            <a:solidFill>
              <a:srgbClr val="1CABE2">
                <a:alpha val="100000"/>
              </a:srgbClr>
            </a:solidFill>
          </p:spPr>
          <p:txBody>
            <a:bodyPr/>
            <a:lstStyle/>
            <a:p>
              <a:endParaRPr/>
            </a:p>
          </p:txBody>
        </p:sp>
        <p:sp>
          <p:nvSpPr>
            <p:cNvPr id="77" name="rc77"/>
            <p:cNvSpPr/>
            <p:nvPr/>
          </p:nvSpPr>
          <p:spPr>
            <a:xfrm>
              <a:off x="5170291" y="3919525"/>
              <a:ext cx="203168" cy="881076"/>
            </a:xfrm>
            <a:prstGeom prst="rect">
              <a:avLst/>
            </a:prstGeom>
            <a:solidFill>
              <a:srgbClr val="80BD41">
                <a:alpha val="100000"/>
              </a:srgbClr>
            </a:solidFill>
          </p:spPr>
          <p:txBody>
            <a:bodyPr/>
            <a:lstStyle/>
            <a:p>
              <a:endParaRPr/>
            </a:p>
          </p:txBody>
        </p:sp>
        <p:sp>
          <p:nvSpPr>
            <p:cNvPr id="78" name="rc78"/>
            <p:cNvSpPr/>
            <p:nvPr/>
          </p:nvSpPr>
          <p:spPr>
            <a:xfrm>
              <a:off x="5170291" y="3641292"/>
              <a:ext cx="203168" cy="162305"/>
            </a:xfrm>
            <a:prstGeom prst="rect">
              <a:avLst/>
            </a:prstGeom>
            <a:solidFill>
              <a:srgbClr val="0058AB">
                <a:alpha val="100000"/>
              </a:srgbClr>
            </a:solidFill>
          </p:spPr>
          <p:txBody>
            <a:bodyPr/>
            <a:lstStyle/>
            <a:p>
              <a:endParaRPr/>
            </a:p>
          </p:txBody>
        </p:sp>
        <p:sp>
          <p:nvSpPr>
            <p:cNvPr id="79" name="rc79"/>
            <p:cNvSpPr/>
            <p:nvPr/>
          </p:nvSpPr>
          <p:spPr>
            <a:xfrm>
              <a:off x="5170291" y="3803598"/>
              <a:ext cx="203168" cy="115926"/>
            </a:xfrm>
            <a:prstGeom prst="rect">
              <a:avLst/>
            </a:prstGeom>
            <a:solidFill>
              <a:srgbClr val="1CABE2">
                <a:alpha val="100000"/>
              </a:srgbClr>
            </a:solidFill>
          </p:spPr>
          <p:txBody>
            <a:bodyPr/>
            <a:lstStyle/>
            <a:p>
              <a:endParaRPr/>
            </a:p>
          </p:txBody>
        </p:sp>
        <p:sp>
          <p:nvSpPr>
            <p:cNvPr id="80" name="rc80"/>
            <p:cNvSpPr/>
            <p:nvPr/>
          </p:nvSpPr>
          <p:spPr>
            <a:xfrm>
              <a:off x="5396033" y="3890804"/>
              <a:ext cx="203168" cy="909797"/>
            </a:xfrm>
            <a:prstGeom prst="rect">
              <a:avLst/>
            </a:prstGeom>
            <a:solidFill>
              <a:srgbClr val="80BD41">
                <a:alpha val="100000"/>
              </a:srgbClr>
            </a:solidFill>
          </p:spPr>
          <p:txBody>
            <a:bodyPr/>
            <a:lstStyle/>
            <a:p>
              <a:endParaRPr/>
            </a:p>
          </p:txBody>
        </p:sp>
        <p:sp>
          <p:nvSpPr>
            <p:cNvPr id="81" name="rc81"/>
            <p:cNvSpPr/>
            <p:nvPr/>
          </p:nvSpPr>
          <p:spPr>
            <a:xfrm>
              <a:off x="5396033" y="3619046"/>
              <a:ext cx="203168" cy="165420"/>
            </a:xfrm>
            <a:prstGeom prst="rect">
              <a:avLst/>
            </a:prstGeom>
            <a:solidFill>
              <a:srgbClr val="0058AB">
                <a:alpha val="100000"/>
              </a:srgbClr>
            </a:solidFill>
          </p:spPr>
          <p:txBody>
            <a:bodyPr/>
            <a:lstStyle/>
            <a:p>
              <a:endParaRPr/>
            </a:p>
          </p:txBody>
        </p:sp>
        <p:sp>
          <p:nvSpPr>
            <p:cNvPr id="82" name="rc82"/>
            <p:cNvSpPr/>
            <p:nvPr/>
          </p:nvSpPr>
          <p:spPr>
            <a:xfrm>
              <a:off x="5396033" y="3784466"/>
              <a:ext cx="203168" cy="106337"/>
            </a:xfrm>
            <a:prstGeom prst="rect">
              <a:avLst/>
            </a:prstGeom>
            <a:solidFill>
              <a:srgbClr val="1CABE2">
                <a:alpha val="100000"/>
              </a:srgbClr>
            </a:solidFill>
          </p:spPr>
          <p:txBody>
            <a:bodyPr/>
            <a:lstStyle/>
            <a:p>
              <a:endParaRPr/>
            </a:p>
          </p:txBody>
        </p:sp>
        <p:sp>
          <p:nvSpPr>
            <p:cNvPr id="83" name="rc83"/>
            <p:cNvSpPr/>
            <p:nvPr/>
          </p:nvSpPr>
          <p:spPr>
            <a:xfrm>
              <a:off x="5621775" y="3837190"/>
              <a:ext cx="203168" cy="963410"/>
            </a:xfrm>
            <a:prstGeom prst="rect">
              <a:avLst/>
            </a:prstGeom>
            <a:solidFill>
              <a:srgbClr val="80BD41">
                <a:alpha val="100000"/>
              </a:srgbClr>
            </a:solidFill>
          </p:spPr>
          <p:txBody>
            <a:bodyPr/>
            <a:lstStyle/>
            <a:p>
              <a:endParaRPr/>
            </a:p>
          </p:txBody>
        </p:sp>
        <p:sp>
          <p:nvSpPr>
            <p:cNvPr id="84" name="rc84"/>
            <p:cNvSpPr/>
            <p:nvPr/>
          </p:nvSpPr>
          <p:spPr>
            <a:xfrm>
              <a:off x="5621775" y="3596339"/>
              <a:ext cx="203168" cy="144508"/>
            </a:xfrm>
            <a:prstGeom prst="rect">
              <a:avLst/>
            </a:prstGeom>
            <a:solidFill>
              <a:srgbClr val="0058AB">
                <a:alpha val="100000"/>
              </a:srgbClr>
            </a:solidFill>
          </p:spPr>
          <p:txBody>
            <a:bodyPr/>
            <a:lstStyle/>
            <a:p>
              <a:endParaRPr/>
            </a:p>
          </p:txBody>
        </p:sp>
        <p:sp>
          <p:nvSpPr>
            <p:cNvPr id="85" name="rc85"/>
            <p:cNvSpPr/>
            <p:nvPr/>
          </p:nvSpPr>
          <p:spPr>
            <a:xfrm>
              <a:off x="5621775" y="3740848"/>
              <a:ext cx="203168" cy="96341"/>
            </a:xfrm>
            <a:prstGeom prst="rect">
              <a:avLst/>
            </a:prstGeom>
            <a:solidFill>
              <a:srgbClr val="1CABE2">
                <a:alpha val="100000"/>
              </a:srgbClr>
            </a:solidFill>
          </p:spPr>
          <p:txBody>
            <a:bodyPr/>
            <a:lstStyle/>
            <a:p>
              <a:endParaRPr/>
            </a:p>
          </p:txBody>
        </p:sp>
        <p:sp>
          <p:nvSpPr>
            <p:cNvPr id="86" name="rc86"/>
            <p:cNvSpPr/>
            <p:nvPr/>
          </p:nvSpPr>
          <p:spPr>
            <a:xfrm>
              <a:off x="5847518" y="3808677"/>
              <a:ext cx="203168" cy="991924"/>
            </a:xfrm>
            <a:prstGeom prst="rect">
              <a:avLst/>
            </a:prstGeom>
            <a:solidFill>
              <a:srgbClr val="80BD41">
                <a:alpha val="100000"/>
              </a:srgbClr>
            </a:solidFill>
          </p:spPr>
          <p:txBody>
            <a:bodyPr/>
            <a:lstStyle/>
            <a:p>
              <a:endParaRPr/>
            </a:p>
          </p:txBody>
        </p:sp>
        <p:sp>
          <p:nvSpPr>
            <p:cNvPr id="87" name="rc87"/>
            <p:cNvSpPr/>
            <p:nvPr/>
          </p:nvSpPr>
          <p:spPr>
            <a:xfrm>
              <a:off x="5847518" y="3576003"/>
              <a:ext cx="203168" cy="97968"/>
            </a:xfrm>
            <a:prstGeom prst="rect">
              <a:avLst/>
            </a:prstGeom>
            <a:solidFill>
              <a:srgbClr val="0058AB">
                <a:alpha val="100000"/>
              </a:srgbClr>
            </a:solidFill>
          </p:spPr>
          <p:txBody>
            <a:bodyPr/>
            <a:lstStyle/>
            <a:p>
              <a:endParaRPr/>
            </a:p>
          </p:txBody>
        </p:sp>
        <p:sp>
          <p:nvSpPr>
            <p:cNvPr id="88" name="rc88"/>
            <p:cNvSpPr/>
            <p:nvPr/>
          </p:nvSpPr>
          <p:spPr>
            <a:xfrm>
              <a:off x="5847518" y="3673971"/>
              <a:ext cx="203168" cy="134705"/>
            </a:xfrm>
            <a:prstGeom prst="rect">
              <a:avLst/>
            </a:prstGeom>
            <a:solidFill>
              <a:srgbClr val="1CABE2">
                <a:alpha val="100000"/>
              </a:srgbClr>
            </a:solidFill>
          </p:spPr>
          <p:txBody>
            <a:bodyPr/>
            <a:lstStyle/>
            <a:p>
              <a:endParaRPr/>
            </a:p>
          </p:txBody>
        </p:sp>
        <p:sp>
          <p:nvSpPr>
            <p:cNvPr id="89" name="rc89"/>
            <p:cNvSpPr/>
            <p:nvPr/>
          </p:nvSpPr>
          <p:spPr>
            <a:xfrm>
              <a:off x="6073260" y="3839990"/>
              <a:ext cx="203168" cy="960610"/>
            </a:xfrm>
            <a:prstGeom prst="rect">
              <a:avLst/>
            </a:prstGeom>
            <a:solidFill>
              <a:srgbClr val="80BD41">
                <a:alpha val="100000"/>
              </a:srgbClr>
            </a:solidFill>
          </p:spPr>
          <p:txBody>
            <a:bodyPr/>
            <a:lstStyle/>
            <a:p>
              <a:endParaRPr/>
            </a:p>
          </p:txBody>
        </p:sp>
        <p:sp>
          <p:nvSpPr>
            <p:cNvPr id="90" name="rc90"/>
            <p:cNvSpPr/>
            <p:nvPr/>
          </p:nvSpPr>
          <p:spPr>
            <a:xfrm>
              <a:off x="6073260" y="3553051"/>
              <a:ext cx="203168" cy="162183"/>
            </a:xfrm>
            <a:prstGeom prst="rect">
              <a:avLst/>
            </a:prstGeom>
            <a:solidFill>
              <a:srgbClr val="0058AB">
                <a:alpha val="100000"/>
              </a:srgbClr>
            </a:solidFill>
          </p:spPr>
          <p:txBody>
            <a:bodyPr/>
            <a:lstStyle/>
            <a:p>
              <a:endParaRPr/>
            </a:p>
          </p:txBody>
        </p:sp>
        <p:sp>
          <p:nvSpPr>
            <p:cNvPr id="91" name="rc91"/>
            <p:cNvSpPr/>
            <p:nvPr/>
          </p:nvSpPr>
          <p:spPr>
            <a:xfrm>
              <a:off x="6073260" y="3715234"/>
              <a:ext cx="203168" cy="124755"/>
            </a:xfrm>
            <a:prstGeom prst="rect">
              <a:avLst/>
            </a:prstGeom>
            <a:solidFill>
              <a:srgbClr val="1CABE2">
                <a:alpha val="100000"/>
              </a:srgbClr>
            </a:solidFill>
          </p:spPr>
          <p:txBody>
            <a:bodyPr/>
            <a:lstStyle/>
            <a:p>
              <a:endParaRPr/>
            </a:p>
          </p:txBody>
        </p:sp>
        <p:sp>
          <p:nvSpPr>
            <p:cNvPr id="92" name="rc92"/>
            <p:cNvSpPr/>
            <p:nvPr/>
          </p:nvSpPr>
          <p:spPr>
            <a:xfrm>
              <a:off x="6299002" y="3723258"/>
              <a:ext cx="203168" cy="1077342"/>
            </a:xfrm>
            <a:prstGeom prst="rect">
              <a:avLst/>
            </a:prstGeom>
            <a:solidFill>
              <a:srgbClr val="80BD41">
                <a:alpha val="100000"/>
              </a:srgbClr>
            </a:solidFill>
          </p:spPr>
          <p:txBody>
            <a:bodyPr/>
            <a:lstStyle/>
            <a:p>
              <a:endParaRPr/>
            </a:p>
          </p:txBody>
        </p:sp>
        <p:sp>
          <p:nvSpPr>
            <p:cNvPr id="93" name="rc93"/>
            <p:cNvSpPr/>
            <p:nvPr/>
          </p:nvSpPr>
          <p:spPr>
            <a:xfrm>
              <a:off x="6299002" y="3533137"/>
              <a:ext cx="203168" cy="50698"/>
            </a:xfrm>
            <a:prstGeom prst="rect">
              <a:avLst/>
            </a:prstGeom>
            <a:solidFill>
              <a:srgbClr val="0058AB">
                <a:alpha val="100000"/>
              </a:srgbClr>
            </a:solidFill>
          </p:spPr>
          <p:txBody>
            <a:bodyPr/>
            <a:lstStyle/>
            <a:p>
              <a:endParaRPr/>
            </a:p>
          </p:txBody>
        </p:sp>
        <p:sp>
          <p:nvSpPr>
            <p:cNvPr id="94" name="rc94"/>
            <p:cNvSpPr/>
            <p:nvPr/>
          </p:nvSpPr>
          <p:spPr>
            <a:xfrm>
              <a:off x="6299002" y="3583835"/>
              <a:ext cx="203168" cy="139422"/>
            </a:xfrm>
            <a:prstGeom prst="rect">
              <a:avLst/>
            </a:prstGeom>
            <a:solidFill>
              <a:srgbClr val="1CABE2">
                <a:alpha val="100000"/>
              </a:srgbClr>
            </a:solidFill>
          </p:spPr>
          <p:txBody>
            <a:bodyPr/>
            <a:lstStyle/>
            <a:p>
              <a:endParaRPr/>
            </a:p>
          </p:txBody>
        </p:sp>
        <p:sp>
          <p:nvSpPr>
            <p:cNvPr id="95" name="rc95"/>
            <p:cNvSpPr/>
            <p:nvPr/>
          </p:nvSpPr>
          <p:spPr>
            <a:xfrm>
              <a:off x="6524745" y="3638907"/>
              <a:ext cx="203168" cy="1161694"/>
            </a:xfrm>
            <a:prstGeom prst="rect">
              <a:avLst/>
            </a:prstGeom>
            <a:solidFill>
              <a:srgbClr val="80BD41">
                <a:alpha val="100000"/>
              </a:srgbClr>
            </a:solidFill>
          </p:spPr>
          <p:txBody>
            <a:bodyPr/>
            <a:lstStyle/>
            <a:p>
              <a:endParaRPr/>
            </a:p>
          </p:txBody>
        </p:sp>
        <p:sp>
          <p:nvSpPr>
            <p:cNvPr id="96" name="rc96"/>
            <p:cNvSpPr/>
            <p:nvPr/>
          </p:nvSpPr>
          <p:spPr>
            <a:xfrm>
              <a:off x="6524745" y="3509832"/>
              <a:ext cx="203168" cy="51634"/>
            </a:xfrm>
            <a:prstGeom prst="rect">
              <a:avLst/>
            </a:prstGeom>
            <a:solidFill>
              <a:srgbClr val="0058AB">
                <a:alpha val="100000"/>
              </a:srgbClr>
            </a:solidFill>
          </p:spPr>
          <p:txBody>
            <a:bodyPr/>
            <a:lstStyle/>
            <a:p>
              <a:endParaRPr/>
            </a:p>
          </p:txBody>
        </p:sp>
        <p:sp>
          <p:nvSpPr>
            <p:cNvPr id="97" name="rc97"/>
            <p:cNvSpPr/>
            <p:nvPr/>
          </p:nvSpPr>
          <p:spPr>
            <a:xfrm>
              <a:off x="6524745" y="3561466"/>
              <a:ext cx="203168" cy="77440"/>
            </a:xfrm>
            <a:prstGeom prst="rect">
              <a:avLst/>
            </a:prstGeom>
            <a:solidFill>
              <a:srgbClr val="1CABE2">
                <a:alpha val="100000"/>
              </a:srgbClr>
            </a:solidFill>
          </p:spPr>
          <p:txBody>
            <a:bodyPr/>
            <a:lstStyle/>
            <a:p>
              <a:endParaRPr/>
            </a:p>
          </p:txBody>
        </p:sp>
        <p:sp>
          <p:nvSpPr>
            <p:cNvPr id="98" name="rc98"/>
            <p:cNvSpPr/>
            <p:nvPr/>
          </p:nvSpPr>
          <p:spPr>
            <a:xfrm>
              <a:off x="6750487" y="3670067"/>
              <a:ext cx="203168" cy="1130534"/>
            </a:xfrm>
            <a:prstGeom prst="rect">
              <a:avLst/>
            </a:prstGeom>
            <a:solidFill>
              <a:srgbClr val="80BD41">
                <a:alpha val="100000"/>
              </a:srgbClr>
            </a:solidFill>
          </p:spPr>
          <p:txBody>
            <a:bodyPr/>
            <a:lstStyle/>
            <a:p>
              <a:endParaRPr/>
            </a:p>
          </p:txBody>
        </p:sp>
        <p:sp>
          <p:nvSpPr>
            <p:cNvPr id="99" name="rc99"/>
            <p:cNvSpPr/>
            <p:nvPr/>
          </p:nvSpPr>
          <p:spPr>
            <a:xfrm>
              <a:off x="6750487" y="3486028"/>
              <a:ext cx="203168" cy="65726"/>
            </a:xfrm>
            <a:prstGeom prst="rect">
              <a:avLst/>
            </a:prstGeom>
            <a:solidFill>
              <a:srgbClr val="0058AB">
                <a:alpha val="100000"/>
              </a:srgbClr>
            </a:solidFill>
          </p:spPr>
          <p:txBody>
            <a:bodyPr/>
            <a:lstStyle/>
            <a:p>
              <a:endParaRPr/>
            </a:p>
          </p:txBody>
        </p:sp>
        <p:sp>
          <p:nvSpPr>
            <p:cNvPr id="100" name="rc100"/>
            <p:cNvSpPr/>
            <p:nvPr/>
          </p:nvSpPr>
          <p:spPr>
            <a:xfrm>
              <a:off x="6750487" y="3551755"/>
              <a:ext cx="203168" cy="118312"/>
            </a:xfrm>
            <a:prstGeom prst="rect">
              <a:avLst/>
            </a:prstGeom>
            <a:solidFill>
              <a:srgbClr val="1CABE2">
                <a:alpha val="100000"/>
              </a:srgbClr>
            </a:solidFill>
          </p:spPr>
          <p:txBody>
            <a:bodyPr/>
            <a:lstStyle/>
            <a:p>
              <a:endParaRPr/>
            </a:p>
          </p:txBody>
        </p:sp>
        <p:sp>
          <p:nvSpPr>
            <p:cNvPr id="101" name="rc101"/>
            <p:cNvSpPr/>
            <p:nvPr/>
          </p:nvSpPr>
          <p:spPr>
            <a:xfrm>
              <a:off x="6976229" y="3649869"/>
              <a:ext cx="203168" cy="1150732"/>
            </a:xfrm>
            <a:prstGeom prst="rect">
              <a:avLst/>
            </a:prstGeom>
            <a:solidFill>
              <a:srgbClr val="80BD41">
                <a:alpha val="100000"/>
              </a:srgbClr>
            </a:solidFill>
          </p:spPr>
          <p:txBody>
            <a:bodyPr/>
            <a:lstStyle/>
            <a:p>
              <a:endParaRPr/>
            </a:p>
          </p:txBody>
        </p:sp>
        <p:sp>
          <p:nvSpPr>
            <p:cNvPr id="102" name="rc102"/>
            <p:cNvSpPr/>
            <p:nvPr/>
          </p:nvSpPr>
          <p:spPr>
            <a:xfrm>
              <a:off x="6976229" y="3462539"/>
              <a:ext cx="203168" cy="66900"/>
            </a:xfrm>
            <a:prstGeom prst="rect">
              <a:avLst/>
            </a:prstGeom>
            <a:solidFill>
              <a:srgbClr val="0058AB">
                <a:alpha val="100000"/>
              </a:srgbClr>
            </a:solidFill>
          </p:spPr>
          <p:txBody>
            <a:bodyPr/>
            <a:lstStyle/>
            <a:p>
              <a:endParaRPr/>
            </a:p>
          </p:txBody>
        </p:sp>
        <p:sp>
          <p:nvSpPr>
            <p:cNvPr id="103" name="rc103"/>
            <p:cNvSpPr/>
            <p:nvPr/>
          </p:nvSpPr>
          <p:spPr>
            <a:xfrm>
              <a:off x="6976229" y="3529439"/>
              <a:ext cx="203168" cy="120429"/>
            </a:xfrm>
            <a:prstGeom prst="rect">
              <a:avLst/>
            </a:prstGeom>
            <a:solidFill>
              <a:srgbClr val="1CABE2">
                <a:alpha val="100000"/>
              </a:srgbClr>
            </a:solidFill>
          </p:spPr>
          <p:txBody>
            <a:bodyPr/>
            <a:lstStyle/>
            <a:p>
              <a:endParaRPr/>
            </a:p>
          </p:txBody>
        </p:sp>
        <p:sp>
          <p:nvSpPr>
            <p:cNvPr id="104" name="rc104"/>
            <p:cNvSpPr/>
            <p:nvPr/>
          </p:nvSpPr>
          <p:spPr>
            <a:xfrm>
              <a:off x="7201972" y="3443431"/>
              <a:ext cx="203168" cy="67938"/>
            </a:xfrm>
            <a:prstGeom prst="rect">
              <a:avLst/>
            </a:prstGeom>
            <a:solidFill>
              <a:srgbClr val="F26A21">
                <a:alpha val="100000"/>
              </a:srgbClr>
            </a:solidFill>
          </p:spPr>
          <p:txBody>
            <a:bodyPr/>
            <a:lstStyle/>
            <a:p>
              <a:endParaRPr/>
            </a:p>
          </p:txBody>
        </p:sp>
        <p:sp>
          <p:nvSpPr>
            <p:cNvPr id="105" name="rc105"/>
            <p:cNvSpPr/>
            <p:nvPr/>
          </p:nvSpPr>
          <p:spPr>
            <a:xfrm>
              <a:off x="7201972" y="3511369"/>
              <a:ext cx="203168" cy="1289232"/>
            </a:xfrm>
            <a:prstGeom prst="rect">
              <a:avLst/>
            </a:prstGeom>
            <a:solidFill>
              <a:srgbClr val="FFC20E">
                <a:alpha val="100000"/>
              </a:srgbClr>
            </a:solidFill>
          </p:spPr>
          <p:txBody>
            <a:bodyPr/>
            <a:lstStyle/>
            <a:p>
              <a:endParaRPr/>
            </a:p>
          </p:txBody>
        </p:sp>
        <p:sp>
          <p:nvSpPr>
            <p:cNvPr id="106" name="rc106"/>
            <p:cNvSpPr/>
            <p:nvPr/>
          </p:nvSpPr>
          <p:spPr>
            <a:xfrm>
              <a:off x="7427714" y="3419980"/>
              <a:ext cx="203168" cy="68992"/>
            </a:xfrm>
            <a:prstGeom prst="rect">
              <a:avLst/>
            </a:prstGeom>
            <a:solidFill>
              <a:srgbClr val="F26A21">
                <a:alpha val="100000"/>
              </a:srgbClr>
            </a:solidFill>
          </p:spPr>
          <p:txBody>
            <a:bodyPr/>
            <a:lstStyle/>
            <a:p>
              <a:endParaRPr/>
            </a:p>
          </p:txBody>
        </p:sp>
        <p:sp>
          <p:nvSpPr>
            <p:cNvPr id="107" name="rc107"/>
            <p:cNvSpPr/>
            <p:nvPr/>
          </p:nvSpPr>
          <p:spPr>
            <a:xfrm>
              <a:off x="7427714" y="3488972"/>
              <a:ext cx="203168" cy="1311628"/>
            </a:xfrm>
            <a:prstGeom prst="rect">
              <a:avLst/>
            </a:prstGeom>
            <a:solidFill>
              <a:srgbClr val="FFC20E">
                <a:alpha val="100000"/>
              </a:srgbClr>
            </a:solidFill>
          </p:spPr>
          <p:txBody>
            <a:bodyPr/>
            <a:lstStyle/>
            <a:p>
              <a:endParaRPr/>
            </a:p>
          </p:txBody>
        </p:sp>
        <p:sp>
          <p:nvSpPr>
            <p:cNvPr id="108" name="rc108"/>
            <p:cNvSpPr/>
            <p:nvPr/>
          </p:nvSpPr>
          <p:spPr>
            <a:xfrm>
              <a:off x="7653457" y="3397665"/>
              <a:ext cx="203168" cy="70063"/>
            </a:xfrm>
            <a:prstGeom prst="rect">
              <a:avLst/>
            </a:prstGeom>
            <a:solidFill>
              <a:srgbClr val="F26A21">
                <a:alpha val="100000"/>
              </a:srgbClr>
            </a:solidFill>
          </p:spPr>
          <p:txBody>
            <a:bodyPr/>
            <a:lstStyle/>
            <a:p>
              <a:endParaRPr/>
            </a:p>
          </p:txBody>
        </p:sp>
        <p:sp>
          <p:nvSpPr>
            <p:cNvPr id="109" name="rc109"/>
            <p:cNvSpPr/>
            <p:nvPr/>
          </p:nvSpPr>
          <p:spPr>
            <a:xfrm>
              <a:off x="7653457" y="3467728"/>
              <a:ext cx="203168" cy="1332873"/>
            </a:xfrm>
            <a:prstGeom prst="rect">
              <a:avLst/>
            </a:prstGeom>
            <a:solidFill>
              <a:srgbClr val="FFC20E">
                <a:alpha val="100000"/>
              </a:srgbClr>
            </a:solidFill>
          </p:spPr>
          <p:txBody>
            <a:bodyPr/>
            <a:lstStyle/>
            <a:p>
              <a:endParaRPr/>
            </a:p>
          </p:txBody>
        </p:sp>
        <p:sp>
          <p:nvSpPr>
            <p:cNvPr id="110" name="rc110"/>
            <p:cNvSpPr/>
            <p:nvPr/>
          </p:nvSpPr>
          <p:spPr>
            <a:xfrm>
              <a:off x="7879199" y="3379008"/>
              <a:ext cx="203168" cy="71150"/>
            </a:xfrm>
            <a:prstGeom prst="rect">
              <a:avLst/>
            </a:prstGeom>
            <a:solidFill>
              <a:srgbClr val="F26A21">
                <a:alpha val="100000"/>
              </a:srgbClr>
            </a:solidFill>
          </p:spPr>
          <p:txBody>
            <a:bodyPr/>
            <a:lstStyle/>
            <a:p>
              <a:endParaRPr/>
            </a:p>
          </p:txBody>
        </p:sp>
        <p:sp>
          <p:nvSpPr>
            <p:cNvPr id="111" name="rc111"/>
            <p:cNvSpPr/>
            <p:nvPr/>
          </p:nvSpPr>
          <p:spPr>
            <a:xfrm>
              <a:off x="7879199" y="3450159"/>
              <a:ext cx="203168" cy="1350442"/>
            </a:xfrm>
            <a:prstGeom prst="rect">
              <a:avLst/>
            </a:prstGeom>
            <a:solidFill>
              <a:srgbClr val="FFC20E">
                <a:alpha val="100000"/>
              </a:srgbClr>
            </a:solidFill>
          </p:spPr>
          <p:txBody>
            <a:bodyPr/>
            <a:lstStyle/>
            <a:p>
              <a:endParaRPr/>
            </a:p>
          </p:txBody>
        </p:sp>
        <p:sp>
          <p:nvSpPr>
            <p:cNvPr id="112" name="rc112"/>
            <p:cNvSpPr/>
            <p:nvPr/>
          </p:nvSpPr>
          <p:spPr>
            <a:xfrm>
              <a:off x="8104941" y="3355719"/>
              <a:ext cx="203168" cy="72254"/>
            </a:xfrm>
            <a:prstGeom prst="rect">
              <a:avLst/>
            </a:prstGeom>
            <a:solidFill>
              <a:srgbClr val="F26A21">
                <a:alpha val="100000"/>
              </a:srgbClr>
            </a:solidFill>
          </p:spPr>
          <p:txBody>
            <a:bodyPr/>
            <a:lstStyle/>
            <a:p>
              <a:endParaRPr/>
            </a:p>
          </p:txBody>
        </p:sp>
        <p:sp>
          <p:nvSpPr>
            <p:cNvPr id="113" name="rc113"/>
            <p:cNvSpPr/>
            <p:nvPr/>
          </p:nvSpPr>
          <p:spPr>
            <a:xfrm>
              <a:off x="8104941" y="3427973"/>
              <a:ext cx="203168" cy="1372627"/>
            </a:xfrm>
            <a:prstGeom prst="rect">
              <a:avLst/>
            </a:prstGeom>
            <a:solidFill>
              <a:srgbClr val="FFC20E">
                <a:alpha val="100000"/>
              </a:srgbClr>
            </a:solidFill>
          </p:spPr>
          <p:txBody>
            <a:bodyPr/>
            <a:lstStyle/>
            <a:p>
              <a:endParaRPr/>
            </a:p>
          </p:txBody>
        </p:sp>
        <p:sp>
          <p:nvSpPr>
            <p:cNvPr id="114" name="pl114"/>
            <p:cNvSpPr/>
            <p:nvPr/>
          </p:nvSpPr>
          <p:spPr>
            <a:xfrm>
              <a:off x="1434255" y="2165156"/>
              <a:ext cx="5643558" cy="631408"/>
            </a:xfrm>
            <a:custGeom>
              <a:avLst/>
              <a:gdLst/>
              <a:ahLst/>
              <a:cxnLst/>
              <a:rect l="0" t="0" r="0" b="0"/>
              <a:pathLst>
                <a:path w="5643558" h="631408">
                  <a:moveTo>
                    <a:pt x="0" y="631408"/>
                  </a:moveTo>
                  <a:lnTo>
                    <a:pt x="225742" y="549051"/>
                  </a:lnTo>
                  <a:lnTo>
                    <a:pt x="451484" y="0"/>
                  </a:lnTo>
                  <a:lnTo>
                    <a:pt x="677227" y="137262"/>
                  </a:lnTo>
                  <a:lnTo>
                    <a:pt x="902969" y="356883"/>
                  </a:lnTo>
                  <a:lnTo>
                    <a:pt x="1128711" y="301978"/>
                  </a:lnTo>
                  <a:lnTo>
                    <a:pt x="1354454" y="301978"/>
                  </a:lnTo>
                  <a:lnTo>
                    <a:pt x="1580196" y="109810"/>
                  </a:lnTo>
                  <a:lnTo>
                    <a:pt x="1805938" y="219620"/>
                  </a:lnTo>
                  <a:lnTo>
                    <a:pt x="2031681" y="466693"/>
                  </a:lnTo>
                  <a:lnTo>
                    <a:pt x="2257423" y="384335"/>
                  </a:lnTo>
                  <a:lnTo>
                    <a:pt x="2483165" y="137262"/>
                  </a:lnTo>
                  <a:lnTo>
                    <a:pt x="2708908" y="27452"/>
                  </a:lnTo>
                  <a:lnTo>
                    <a:pt x="2934650" y="27452"/>
                  </a:lnTo>
                  <a:lnTo>
                    <a:pt x="3160393" y="27452"/>
                  </a:lnTo>
                  <a:lnTo>
                    <a:pt x="3386135" y="247073"/>
                  </a:lnTo>
                  <a:lnTo>
                    <a:pt x="3611877" y="247073"/>
                  </a:lnTo>
                  <a:lnTo>
                    <a:pt x="3837620" y="274525"/>
                  </a:lnTo>
                  <a:lnTo>
                    <a:pt x="4063362" y="274525"/>
                  </a:lnTo>
                  <a:lnTo>
                    <a:pt x="4289104" y="219620"/>
                  </a:lnTo>
                  <a:lnTo>
                    <a:pt x="4514847" y="109810"/>
                  </a:lnTo>
                  <a:lnTo>
                    <a:pt x="4740589" y="247073"/>
                  </a:lnTo>
                  <a:lnTo>
                    <a:pt x="4966331" y="0"/>
                  </a:lnTo>
                  <a:lnTo>
                    <a:pt x="5192074" y="0"/>
                  </a:lnTo>
                  <a:lnTo>
                    <a:pt x="5417816" y="27452"/>
                  </a:lnTo>
                  <a:lnTo>
                    <a:pt x="5643558" y="27452"/>
                  </a:lnTo>
                </a:path>
              </a:pathLst>
            </a:custGeom>
            <a:ln w="27101" cap="flat">
              <a:solidFill>
                <a:srgbClr val="0058AB">
                  <a:alpha val="100000"/>
                </a:srgbClr>
              </a:solidFill>
              <a:prstDash val="solid"/>
              <a:round/>
            </a:ln>
          </p:spPr>
          <p:txBody>
            <a:bodyPr/>
            <a:lstStyle/>
            <a:p>
              <a:endParaRPr/>
            </a:p>
          </p:txBody>
        </p:sp>
        <p:sp>
          <p:nvSpPr>
            <p:cNvPr id="115" name="pl115"/>
            <p:cNvSpPr/>
            <p:nvPr/>
          </p:nvSpPr>
          <p:spPr>
            <a:xfrm>
              <a:off x="1434255" y="2329871"/>
              <a:ext cx="5643558" cy="1070649"/>
            </a:xfrm>
            <a:custGeom>
              <a:avLst/>
              <a:gdLst/>
              <a:ahLst/>
              <a:cxnLst/>
              <a:rect l="0" t="0" r="0" b="0"/>
              <a:pathLst>
                <a:path w="5643558" h="1070649">
                  <a:moveTo>
                    <a:pt x="0" y="1070649"/>
                  </a:moveTo>
                  <a:lnTo>
                    <a:pt x="225742" y="411788"/>
                  </a:lnTo>
                  <a:lnTo>
                    <a:pt x="451484" y="27452"/>
                  </a:lnTo>
                  <a:lnTo>
                    <a:pt x="677227" y="384335"/>
                  </a:lnTo>
                  <a:lnTo>
                    <a:pt x="902969" y="549051"/>
                  </a:lnTo>
                  <a:lnTo>
                    <a:pt x="1128711" y="521598"/>
                  </a:lnTo>
                  <a:lnTo>
                    <a:pt x="1354454" y="603956"/>
                  </a:lnTo>
                  <a:lnTo>
                    <a:pt x="1580196" y="411788"/>
                  </a:lnTo>
                  <a:lnTo>
                    <a:pt x="1805938" y="439240"/>
                  </a:lnTo>
                  <a:lnTo>
                    <a:pt x="2031681" y="713766"/>
                  </a:lnTo>
                  <a:lnTo>
                    <a:pt x="2257423" y="713766"/>
                  </a:lnTo>
                  <a:lnTo>
                    <a:pt x="2483165" y="411788"/>
                  </a:lnTo>
                  <a:lnTo>
                    <a:pt x="2708908" y="274525"/>
                  </a:lnTo>
                  <a:lnTo>
                    <a:pt x="2934650" y="274525"/>
                  </a:lnTo>
                  <a:lnTo>
                    <a:pt x="3160393" y="247073"/>
                  </a:lnTo>
                  <a:lnTo>
                    <a:pt x="3386135" y="466693"/>
                  </a:lnTo>
                  <a:lnTo>
                    <a:pt x="3611877" y="439240"/>
                  </a:lnTo>
                  <a:lnTo>
                    <a:pt x="3837620" y="384335"/>
                  </a:lnTo>
                  <a:lnTo>
                    <a:pt x="4063362" y="356883"/>
                  </a:lnTo>
                  <a:lnTo>
                    <a:pt x="4289104" y="274525"/>
                  </a:lnTo>
                  <a:lnTo>
                    <a:pt x="4514847" y="247073"/>
                  </a:lnTo>
                  <a:lnTo>
                    <a:pt x="4740589" y="356883"/>
                  </a:lnTo>
                  <a:lnTo>
                    <a:pt x="4966331" y="137262"/>
                  </a:lnTo>
                  <a:lnTo>
                    <a:pt x="5192074" y="0"/>
                  </a:lnTo>
                  <a:lnTo>
                    <a:pt x="5417816" y="109810"/>
                  </a:lnTo>
                  <a:lnTo>
                    <a:pt x="5643558" y="109810"/>
                  </a:lnTo>
                </a:path>
              </a:pathLst>
            </a:custGeom>
            <a:ln w="27101" cap="flat">
              <a:solidFill>
                <a:srgbClr val="80BD41">
                  <a:alpha val="100000"/>
                </a:srgbClr>
              </a:solidFill>
              <a:prstDash val="solid"/>
              <a:round/>
            </a:ln>
          </p:spPr>
          <p:txBody>
            <a:bodyPr/>
            <a:lstStyle/>
            <a:p>
              <a:endParaRPr/>
            </a:p>
          </p:txBody>
        </p:sp>
        <p:sp>
          <p:nvSpPr>
            <p:cNvPr id="116" name="tx116"/>
            <p:cNvSpPr/>
            <p:nvPr/>
          </p:nvSpPr>
          <p:spPr>
            <a:xfrm>
              <a:off x="1365926" y="2592371"/>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73</a:t>
              </a:r>
            </a:p>
          </p:txBody>
        </p:sp>
        <p:sp>
          <p:nvSpPr>
            <p:cNvPr id="117" name="tx117"/>
            <p:cNvSpPr/>
            <p:nvPr/>
          </p:nvSpPr>
          <p:spPr>
            <a:xfrm>
              <a:off x="2494638" y="226300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85</a:t>
              </a:r>
            </a:p>
          </p:txBody>
        </p:sp>
        <p:sp>
          <p:nvSpPr>
            <p:cNvPr id="118" name="tx118"/>
            <p:cNvSpPr/>
            <p:nvPr/>
          </p:nvSpPr>
          <p:spPr>
            <a:xfrm>
              <a:off x="3623350" y="23453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82</a:t>
              </a:r>
            </a:p>
          </p:txBody>
        </p:sp>
        <p:sp>
          <p:nvSpPr>
            <p:cNvPr id="119" name="tx119"/>
            <p:cNvSpPr/>
            <p:nvPr/>
          </p:nvSpPr>
          <p:spPr>
            <a:xfrm>
              <a:off x="4752062" y="220809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87</a:t>
              </a:r>
            </a:p>
          </p:txBody>
        </p:sp>
        <p:sp>
          <p:nvSpPr>
            <p:cNvPr id="120" name="tx120"/>
            <p:cNvSpPr/>
            <p:nvPr/>
          </p:nvSpPr>
          <p:spPr>
            <a:xfrm>
              <a:off x="5655031" y="218064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88</a:t>
              </a:r>
            </a:p>
          </p:txBody>
        </p:sp>
        <p:sp>
          <p:nvSpPr>
            <p:cNvPr id="121" name="tx121"/>
            <p:cNvSpPr/>
            <p:nvPr/>
          </p:nvSpPr>
          <p:spPr>
            <a:xfrm>
              <a:off x="5880773" y="207083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92</a:t>
              </a:r>
            </a:p>
          </p:txBody>
        </p:sp>
        <p:sp>
          <p:nvSpPr>
            <p:cNvPr id="122" name="tx122"/>
            <p:cNvSpPr/>
            <p:nvPr/>
          </p:nvSpPr>
          <p:spPr>
            <a:xfrm>
              <a:off x="6106516" y="220809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87</a:t>
              </a:r>
            </a:p>
          </p:txBody>
        </p:sp>
        <p:sp>
          <p:nvSpPr>
            <p:cNvPr id="123" name="tx123"/>
            <p:cNvSpPr/>
            <p:nvPr/>
          </p:nvSpPr>
          <p:spPr>
            <a:xfrm>
              <a:off x="6332258" y="196102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96</a:t>
              </a:r>
            </a:p>
          </p:txBody>
        </p:sp>
        <p:sp>
          <p:nvSpPr>
            <p:cNvPr id="124" name="tx124"/>
            <p:cNvSpPr/>
            <p:nvPr/>
          </p:nvSpPr>
          <p:spPr>
            <a:xfrm>
              <a:off x="6558000" y="196102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96</a:t>
              </a:r>
            </a:p>
          </p:txBody>
        </p:sp>
        <p:sp>
          <p:nvSpPr>
            <p:cNvPr id="125" name="tx125"/>
            <p:cNvSpPr/>
            <p:nvPr/>
          </p:nvSpPr>
          <p:spPr>
            <a:xfrm>
              <a:off x="6783743" y="198847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95</a:t>
              </a:r>
            </a:p>
          </p:txBody>
        </p:sp>
        <p:sp>
          <p:nvSpPr>
            <p:cNvPr id="126" name="tx126"/>
            <p:cNvSpPr/>
            <p:nvPr/>
          </p:nvSpPr>
          <p:spPr>
            <a:xfrm>
              <a:off x="7009485" y="198847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95</a:t>
              </a:r>
            </a:p>
          </p:txBody>
        </p:sp>
        <p:sp>
          <p:nvSpPr>
            <p:cNvPr id="127" name="tx127"/>
            <p:cNvSpPr/>
            <p:nvPr/>
          </p:nvSpPr>
          <p:spPr>
            <a:xfrm>
              <a:off x="1365926" y="346901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51</a:t>
              </a:r>
            </a:p>
          </p:txBody>
        </p:sp>
        <p:sp>
          <p:nvSpPr>
            <p:cNvPr id="128" name="tx128"/>
            <p:cNvSpPr/>
            <p:nvPr/>
          </p:nvSpPr>
          <p:spPr>
            <a:xfrm>
              <a:off x="2494638" y="2921466"/>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71</a:t>
              </a:r>
            </a:p>
          </p:txBody>
        </p:sp>
        <p:sp>
          <p:nvSpPr>
            <p:cNvPr id="129" name="tx129"/>
            <p:cNvSpPr/>
            <p:nvPr/>
          </p:nvSpPr>
          <p:spPr>
            <a:xfrm>
              <a:off x="3623350" y="311213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64</a:t>
              </a:r>
            </a:p>
          </p:txBody>
        </p:sp>
        <p:sp>
          <p:nvSpPr>
            <p:cNvPr id="130" name="tx130"/>
            <p:cNvSpPr/>
            <p:nvPr/>
          </p:nvSpPr>
          <p:spPr>
            <a:xfrm>
              <a:off x="4752062" y="2865001"/>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73</a:t>
              </a:r>
            </a:p>
          </p:txBody>
        </p:sp>
        <p:sp>
          <p:nvSpPr>
            <p:cNvPr id="131" name="tx131"/>
            <p:cNvSpPr/>
            <p:nvPr/>
          </p:nvSpPr>
          <p:spPr>
            <a:xfrm>
              <a:off x="5655031" y="267289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80</a:t>
              </a:r>
            </a:p>
          </p:txBody>
        </p:sp>
        <p:sp>
          <p:nvSpPr>
            <p:cNvPr id="132" name="tx132"/>
            <p:cNvSpPr/>
            <p:nvPr/>
          </p:nvSpPr>
          <p:spPr>
            <a:xfrm>
              <a:off x="5880773" y="264544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81</a:t>
              </a:r>
            </a:p>
          </p:txBody>
        </p:sp>
        <p:sp>
          <p:nvSpPr>
            <p:cNvPr id="133" name="tx133"/>
            <p:cNvSpPr/>
            <p:nvPr/>
          </p:nvSpPr>
          <p:spPr>
            <a:xfrm>
              <a:off x="6106516" y="2758250"/>
              <a:ext cx="136656" cy="86805"/>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77</a:t>
              </a:r>
            </a:p>
          </p:txBody>
        </p:sp>
        <p:sp>
          <p:nvSpPr>
            <p:cNvPr id="134" name="tx134"/>
            <p:cNvSpPr/>
            <p:nvPr/>
          </p:nvSpPr>
          <p:spPr>
            <a:xfrm>
              <a:off x="6332258" y="253563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85</a:t>
              </a:r>
            </a:p>
          </p:txBody>
        </p:sp>
        <p:sp>
          <p:nvSpPr>
            <p:cNvPr id="135" name="tx135"/>
            <p:cNvSpPr/>
            <p:nvPr/>
          </p:nvSpPr>
          <p:spPr>
            <a:xfrm>
              <a:off x="6558000" y="239836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90</a:t>
              </a:r>
            </a:p>
          </p:txBody>
        </p:sp>
        <p:sp>
          <p:nvSpPr>
            <p:cNvPr id="136" name="tx136"/>
            <p:cNvSpPr/>
            <p:nvPr/>
          </p:nvSpPr>
          <p:spPr>
            <a:xfrm>
              <a:off x="6783743" y="250817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86</a:t>
              </a:r>
            </a:p>
          </p:txBody>
        </p:sp>
        <p:sp>
          <p:nvSpPr>
            <p:cNvPr id="137" name="tx137"/>
            <p:cNvSpPr/>
            <p:nvPr/>
          </p:nvSpPr>
          <p:spPr>
            <a:xfrm>
              <a:off x="7009485" y="250817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86</a:t>
              </a:r>
            </a:p>
          </p:txBody>
        </p:sp>
        <p:sp>
          <p:nvSpPr>
            <p:cNvPr id="138" name="tx138"/>
            <p:cNvSpPr/>
            <p:nvPr/>
          </p:nvSpPr>
          <p:spPr>
            <a:xfrm>
              <a:off x="857700" y="4757962"/>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508103" y="3976058"/>
              <a:ext cx="413165"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100,000</a:t>
              </a:r>
            </a:p>
          </p:txBody>
        </p:sp>
        <p:sp>
          <p:nvSpPr>
            <p:cNvPr id="140" name="tx140"/>
            <p:cNvSpPr/>
            <p:nvPr/>
          </p:nvSpPr>
          <p:spPr>
            <a:xfrm>
              <a:off x="508103" y="3208944"/>
              <a:ext cx="413165"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200,000</a:t>
              </a:r>
            </a:p>
          </p:txBody>
        </p:sp>
        <p:sp>
          <p:nvSpPr>
            <p:cNvPr id="141" name="tx141"/>
            <p:cNvSpPr/>
            <p:nvPr/>
          </p:nvSpPr>
          <p:spPr>
            <a:xfrm>
              <a:off x="508103" y="2441830"/>
              <a:ext cx="413165"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300,000</a:t>
              </a:r>
            </a:p>
          </p:txBody>
        </p:sp>
        <p:sp>
          <p:nvSpPr>
            <p:cNvPr id="142" name="tx142"/>
            <p:cNvSpPr/>
            <p:nvPr/>
          </p:nvSpPr>
          <p:spPr>
            <a:xfrm>
              <a:off x="8719511" y="4757962"/>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143" name="tx143"/>
            <p:cNvSpPr/>
            <p:nvPr/>
          </p:nvSpPr>
          <p:spPr>
            <a:xfrm>
              <a:off x="8719511" y="4071648"/>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25</a:t>
              </a:r>
            </a:p>
          </p:txBody>
        </p:sp>
        <p:sp>
          <p:nvSpPr>
            <p:cNvPr id="144" name="tx144"/>
            <p:cNvSpPr/>
            <p:nvPr/>
          </p:nvSpPr>
          <p:spPr>
            <a:xfrm>
              <a:off x="8719511" y="3385334"/>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50</a:t>
              </a:r>
            </a:p>
          </p:txBody>
        </p:sp>
        <p:sp>
          <p:nvSpPr>
            <p:cNvPr id="145" name="tx145"/>
            <p:cNvSpPr/>
            <p:nvPr/>
          </p:nvSpPr>
          <p:spPr>
            <a:xfrm>
              <a:off x="8719511" y="2700415"/>
              <a:ext cx="127136" cy="82153"/>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75</a:t>
              </a:r>
            </a:p>
          </p:txBody>
        </p:sp>
        <p:sp>
          <p:nvSpPr>
            <p:cNvPr id="146" name="tx146"/>
            <p:cNvSpPr/>
            <p:nvPr/>
          </p:nvSpPr>
          <p:spPr>
            <a:xfrm>
              <a:off x="8719511" y="2012706"/>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147" name="tx147"/>
            <p:cNvSpPr/>
            <p:nvPr/>
          </p:nvSpPr>
          <p:spPr>
            <a:xfrm rot="-5400000">
              <a:off x="1306253" y="50927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a:t>
              </a:r>
            </a:p>
          </p:txBody>
        </p:sp>
        <p:sp>
          <p:nvSpPr>
            <p:cNvPr id="148" name="tx148"/>
            <p:cNvSpPr/>
            <p:nvPr/>
          </p:nvSpPr>
          <p:spPr>
            <a:xfrm rot="-5400000">
              <a:off x="2434965" y="50927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2005</a:t>
              </a:r>
            </a:p>
          </p:txBody>
        </p:sp>
        <p:sp>
          <p:nvSpPr>
            <p:cNvPr id="149" name="tx149"/>
            <p:cNvSpPr/>
            <p:nvPr/>
          </p:nvSpPr>
          <p:spPr>
            <a:xfrm rot="-5400000">
              <a:off x="3563677" y="50927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150" name="tx150"/>
            <p:cNvSpPr/>
            <p:nvPr/>
          </p:nvSpPr>
          <p:spPr>
            <a:xfrm rot="-5400000">
              <a:off x="4692388" y="50927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151" name="tx151"/>
            <p:cNvSpPr/>
            <p:nvPr/>
          </p:nvSpPr>
          <p:spPr>
            <a:xfrm rot="-5400000">
              <a:off x="5821100" y="50927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949812" y="50927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153" name="tx153"/>
            <p:cNvSpPr/>
            <p:nvPr/>
          </p:nvSpPr>
          <p:spPr>
            <a:xfrm rot="-5400000">
              <a:off x="8078496" y="5092692"/>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2030</a:t>
              </a:r>
            </a:p>
          </p:txBody>
        </p:sp>
        <p:sp>
          <p:nvSpPr>
            <p:cNvPr id="154" name="tx154"/>
            <p:cNvSpPr/>
            <p:nvPr/>
          </p:nvSpPr>
          <p:spPr>
            <a:xfrm rot="-5400000">
              <a:off x="5595358" y="50927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2019</a:t>
              </a:r>
            </a:p>
          </p:txBody>
        </p:sp>
        <p:sp>
          <p:nvSpPr>
            <p:cNvPr id="155" name="tx155"/>
            <p:cNvSpPr/>
            <p:nvPr/>
          </p:nvSpPr>
          <p:spPr>
            <a:xfrm rot="-5400000">
              <a:off x="5821100" y="50927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156" name="tx156"/>
            <p:cNvSpPr/>
            <p:nvPr/>
          </p:nvSpPr>
          <p:spPr>
            <a:xfrm rot="-5400000">
              <a:off x="6046843" y="50927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2021</a:t>
              </a:r>
            </a:p>
          </p:txBody>
        </p:sp>
        <p:sp>
          <p:nvSpPr>
            <p:cNvPr id="157" name="tx157"/>
            <p:cNvSpPr/>
            <p:nvPr/>
          </p:nvSpPr>
          <p:spPr>
            <a:xfrm rot="-5400000">
              <a:off x="6272585" y="50927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158" name="tx158"/>
            <p:cNvSpPr/>
            <p:nvPr/>
          </p:nvSpPr>
          <p:spPr>
            <a:xfrm rot="-5400000">
              <a:off x="6498299" y="5092692"/>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2023</a:t>
              </a:r>
            </a:p>
          </p:txBody>
        </p:sp>
        <p:sp>
          <p:nvSpPr>
            <p:cNvPr id="159" name="tx159"/>
            <p:cNvSpPr/>
            <p:nvPr/>
          </p:nvSpPr>
          <p:spPr>
            <a:xfrm rot="-5400000">
              <a:off x="6724070" y="50927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160" name="tx160"/>
            <p:cNvSpPr/>
            <p:nvPr/>
          </p:nvSpPr>
          <p:spPr>
            <a:xfrm rot="-5400000">
              <a:off x="6949812" y="50927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161" name="tx161"/>
            <p:cNvSpPr/>
            <p:nvPr/>
          </p:nvSpPr>
          <p:spPr>
            <a:xfrm rot="-5400000">
              <a:off x="104822" y="3307636"/>
              <a:ext cx="57476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a:t>
              </a:r>
            </a:p>
          </p:txBody>
        </p:sp>
        <p:sp>
          <p:nvSpPr>
            <p:cNvPr id="162" name="tx162"/>
            <p:cNvSpPr/>
            <p:nvPr/>
          </p:nvSpPr>
          <p:spPr>
            <a:xfrm rot="5400000">
              <a:off x="8566395" y="3293789"/>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63" name="rc163"/>
            <p:cNvSpPr/>
            <p:nvPr/>
          </p:nvSpPr>
          <p:spPr>
            <a:xfrm>
              <a:off x="1304261" y="5643592"/>
              <a:ext cx="201455" cy="201456"/>
            </a:xfrm>
            <a:prstGeom prst="rect">
              <a:avLst/>
            </a:prstGeom>
            <a:solidFill>
              <a:srgbClr val="80BD41">
                <a:alpha val="100000"/>
              </a:srgbClr>
            </a:solidFill>
          </p:spPr>
          <p:txBody>
            <a:bodyPr/>
            <a:lstStyle/>
            <a:p>
              <a:endParaRPr/>
            </a:p>
          </p:txBody>
        </p:sp>
        <p:sp>
          <p:nvSpPr>
            <p:cNvPr id="164" name="rc164"/>
            <p:cNvSpPr/>
            <p:nvPr/>
          </p:nvSpPr>
          <p:spPr>
            <a:xfrm>
              <a:off x="3277835" y="5643592"/>
              <a:ext cx="201456" cy="201456"/>
            </a:xfrm>
            <a:prstGeom prst="rect">
              <a:avLst/>
            </a:prstGeom>
            <a:solidFill>
              <a:srgbClr val="1CABE2">
                <a:alpha val="100000"/>
              </a:srgbClr>
            </a:solidFill>
          </p:spPr>
          <p:txBody>
            <a:bodyPr/>
            <a:lstStyle/>
            <a:p>
              <a:endParaRPr/>
            </a:p>
          </p:txBody>
        </p:sp>
        <p:sp>
          <p:nvSpPr>
            <p:cNvPr id="165" name="rc165"/>
            <p:cNvSpPr/>
            <p:nvPr/>
          </p:nvSpPr>
          <p:spPr>
            <a:xfrm>
              <a:off x="4335174" y="5643592"/>
              <a:ext cx="201456" cy="201456"/>
            </a:xfrm>
            <a:prstGeom prst="rect">
              <a:avLst/>
            </a:prstGeom>
            <a:solidFill>
              <a:srgbClr val="0058AB">
                <a:alpha val="100000"/>
              </a:srgbClr>
            </a:solidFill>
          </p:spPr>
          <p:txBody>
            <a:bodyPr/>
            <a:lstStyle/>
            <a:p>
              <a:endParaRPr/>
            </a:p>
          </p:txBody>
        </p:sp>
        <p:sp>
          <p:nvSpPr>
            <p:cNvPr id="166" name="rc166"/>
            <p:cNvSpPr/>
            <p:nvPr/>
          </p:nvSpPr>
          <p:spPr>
            <a:xfrm>
              <a:off x="5322799" y="5643592"/>
              <a:ext cx="201456" cy="201456"/>
            </a:xfrm>
            <a:prstGeom prst="rect">
              <a:avLst/>
            </a:prstGeom>
            <a:solidFill>
              <a:srgbClr val="FFC20E">
                <a:alpha val="100000"/>
              </a:srgbClr>
            </a:solidFill>
          </p:spPr>
          <p:txBody>
            <a:bodyPr/>
            <a:lstStyle/>
            <a:p>
              <a:endParaRPr/>
            </a:p>
          </p:txBody>
        </p:sp>
        <p:sp>
          <p:nvSpPr>
            <p:cNvPr id="167" name="rc167"/>
            <p:cNvSpPr/>
            <p:nvPr/>
          </p:nvSpPr>
          <p:spPr>
            <a:xfrm>
              <a:off x="7071544" y="5643592"/>
              <a:ext cx="201455" cy="201456"/>
            </a:xfrm>
            <a:prstGeom prst="rect">
              <a:avLst/>
            </a:prstGeom>
            <a:solidFill>
              <a:srgbClr val="F26A21">
                <a:alpha val="100000"/>
              </a:srgbClr>
            </a:solidFill>
          </p:spPr>
          <p:txBody>
            <a:bodyPr/>
            <a:lstStyle/>
            <a:p>
              <a:endParaRPr/>
            </a:p>
          </p:txBody>
        </p:sp>
        <p:sp>
          <p:nvSpPr>
            <p:cNvPr id="168" name="tx168"/>
            <p:cNvSpPr/>
            <p:nvPr/>
          </p:nvSpPr>
          <p:spPr>
            <a:xfrm>
              <a:off x="1584306" y="5664852"/>
              <a:ext cx="1614940"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DTP complète</a:t>
              </a:r>
            </a:p>
          </p:txBody>
        </p:sp>
        <p:sp>
          <p:nvSpPr>
            <p:cNvPr id="169" name="tx169"/>
            <p:cNvSpPr/>
            <p:nvPr/>
          </p:nvSpPr>
          <p:spPr>
            <a:xfrm>
              <a:off x="3557880" y="5666557"/>
              <a:ext cx="698704"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 partiel</a:t>
              </a:r>
            </a:p>
          </p:txBody>
        </p:sp>
        <p:sp>
          <p:nvSpPr>
            <p:cNvPr id="170" name="tx170"/>
            <p:cNvSpPr/>
            <p:nvPr/>
          </p:nvSpPr>
          <p:spPr>
            <a:xfrm>
              <a:off x="4615219" y="5692137"/>
              <a:ext cx="628991"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Zéro dose</a:t>
              </a:r>
            </a:p>
          </p:txBody>
        </p:sp>
        <p:sp>
          <p:nvSpPr>
            <p:cNvPr id="171" name="tx171"/>
            <p:cNvSpPr/>
            <p:nvPr/>
          </p:nvSpPr>
          <p:spPr>
            <a:xfrm>
              <a:off x="5602844" y="5690841"/>
              <a:ext cx="1390110" cy="10347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Cible vaccinée IA2030</a:t>
              </a:r>
            </a:p>
          </p:txBody>
        </p:sp>
        <p:sp>
          <p:nvSpPr>
            <p:cNvPr id="172" name="tx172"/>
            <p:cNvSpPr/>
            <p:nvPr/>
          </p:nvSpPr>
          <p:spPr>
            <a:xfrm>
              <a:off x="7351589" y="5692137"/>
              <a:ext cx="993930"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IA2030 ZD cible</a:t>
              </a:r>
            </a:p>
          </p:txBody>
        </p:sp>
        <p:sp>
          <p:nvSpPr>
            <p:cNvPr id="173" name="pl173"/>
            <p:cNvSpPr/>
            <p:nvPr/>
          </p:nvSpPr>
          <p:spPr>
            <a:xfrm>
              <a:off x="3462560" y="6242132"/>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74" name="pl174"/>
            <p:cNvSpPr/>
            <p:nvPr/>
          </p:nvSpPr>
          <p:spPr>
            <a:xfrm>
              <a:off x="4877130" y="6242132"/>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75" name="tx175"/>
            <p:cNvSpPr/>
            <p:nvPr/>
          </p:nvSpPr>
          <p:spPr>
            <a:xfrm>
              <a:off x="3729660" y="6190085"/>
              <a:ext cx="1055935" cy="102046"/>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76" name="tx176"/>
            <p:cNvSpPr/>
            <p:nvPr/>
          </p:nvSpPr>
          <p:spPr>
            <a:xfrm>
              <a:off x="5144229" y="6189949"/>
              <a:ext cx="1055935"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77" name="tx177"/>
            <p:cNvSpPr/>
            <p:nvPr/>
          </p:nvSpPr>
          <p:spPr>
            <a:xfrm>
              <a:off x="983899" y="1330710"/>
              <a:ext cx="793326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DTC (%), nombre d'enfants entièrement, partiellement et non vaccinés contre la DTC</a:t>
              </a:r>
            </a:p>
          </p:txBody>
        </p:sp>
        <p:sp>
          <p:nvSpPr>
            <p:cNvPr id="178" name="tx178"/>
            <p:cNvSpPr/>
            <p:nvPr/>
          </p:nvSpPr>
          <p:spPr>
            <a:xfrm>
              <a:off x="983899" y="1511762"/>
              <a:ext cx="6499733"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entre 2000 et 2025 et projections pour 2030 sur la base de l'objectif IA2030 , Mauritanie</a:t>
              </a:r>
            </a:p>
          </p:txBody>
        </p:sp>
        <p:sp>
          <p:nvSpPr>
            <p:cNvPr id="179" name="tx179"/>
            <p:cNvSpPr/>
            <p:nvPr/>
          </p:nvSpPr>
          <p:spPr>
            <a:xfrm>
              <a:off x="-3195790" y="6466099"/>
              <a:ext cx="11852671"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Sources : Estimations OMS/UNICEF de la couverture vaccinale nationale, révision 2025 ; Nations Unies, Département des affaires économiques et sociales, Division de la population (2024). World Population Prospects 2024, Online Edition.</a:t>
              </a:r>
            </a:p>
          </p:txBody>
        </p:sp>
        <p:sp>
          <p:nvSpPr>
            <p:cNvPr id="180" name="tx180"/>
            <p:cNvSpPr/>
            <p:nvPr/>
          </p:nvSpPr>
          <p:spPr>
            <a:xfrm>
              <a:off x="687215" y="6586855"/>
              <a:ext cx="796966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L'Agenda 2030 pour la vaccination (IA2030) appelle tous les pays à réduire de moitié, d'ici à 2030, le nombre d'enfants n'ayant reçu aucune dose en 2019.</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00" b="0" i="0" u="none" cap="none">
                <a:solidFill>
                  <a:srgbClr val="FFFFFF">
                    <a:alpha val="100000"/>
                  </a:srgbClr>
                </a:solidFill>
                <a:latin typeface="Arial"/>
                <a:cs typeface="Arial"/>
                <a:sym typeface="Arial"/>
              </a:rPr>
              <a:t>IA2030 appelle tous les pays à réduire de moitié d'ici 2030 le nombre d'enfants non vaccinés en 2019. Ce graphique montre le nombre annuel d'enfants à vacciner pour atteindre l'objectif ZD.
L'initiative IA2030 appelle tous les pays à réduire de moitié d'ici 2030 le nombre d'enfants n'ayant reçu aucune dose de vaccin en 2019. Ce graphique indique le nombre annuel d'enfants devant être vaccinés pour atteindre l'objectif fixé concernant les enfants n'ayant reçu aucune dose.
La Mauritanie devrait connaître une augmentation modérée (10 000 à 50 000) du nombre de nourrissons survivants d’ici 2030. Par conséquent, le maintien de la couverture actuelle nécessite de vacciner un nombre croissant d’enfants.
Pour atteindre l’objectif « zéro dose » de l’IA2030, il faudra vacciner chaque année davantage d’enfants (~1,55 %) avec le DTP1. Cela nécessitera un renforcement des capacités du programme de vaccination et du système de santé.</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Il faut vacciner davantage d'enfants chaque année pour atteindre l'objectif de l'IA2030, qui consiste à réduire de moitié le nombre d'enfants n'ayant reçu aucune dose d'ici 2030, alors qu'on prévoit une augmentation modérée du nombre de nourrissons survivants.</a:t>
            </a:r>
          </a:p>
        </p:txBody>
      </p:sp>
      <p:grpSp>
        <p:nvGrpSpPr>
          <p:cNvPr id="183" name="Group 182"/>
          <p:cNvGrpSpPr/>
          <p:nvPr/>
        </p:nvGrpSpPr>
        <p:grpSpPr>
          <a:xfrm>
            <a:off x="292608" y="1051560"/>
            <a:ext cx="8595360" cy="28575"/>
            <a:chOff x="292608" y="1051560"/>
            <a:chExt cx="8595360" cy="28575"/>
          </a:xfrm>
        </p:grpSpPr>
        <p:sp>
          <p:nvSpPr>
            <p:cNvPr id="18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85" name="rc4"/>
            <p:cNvSpPr/>
            <p:nvPr/>
          </p:nvSpPr>
          <p:spPr>
            <a:xfrm>
              <a:off x="292608" y="105156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920330" y="4320594"/>
              <a:ext cx="8154080" cy="0"/>
            </a:xfrm>
            <a:custGeom>
              <a:avLst/>
              <a:gdLst/>
              <a:ahLst/>
              <a:cxnLst/>
              <a:rect l="0" t="0" r="0" b="0"/>
              <a:pathLst>
                <a:path w="8154080">
                  <a:moveTo>
                    <a:pt x="0" y="0"/>
                  </a:moveTo>
                  <a:lnTo>
                    <a:pt x="8154080" y="0"/>
                  </a:lnTo>
                  <a:lnTo>
                    <a:pt x="815408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920330" y="3090989"/>
              <a:ext cx="8154080" cy="0"/>
            </a:xfrm>
            <a:custGeom>
              <a:avLst/>
              <a:gdLst/>
              <a:ahLst/>
              <a:cxnLst/>
              <a:rect l="0" t="0" r="0" b="0"/>
              <a:pathLst>
                <a:path w="8154080">
                  <a:moveTo>
                    <a:pt x="0" y="0"/>
                  </a:moveTo>
                  <a:lnTo>
                    <a:pt x="8154080" y="0"/>
                  </a:lnTo>
                  <a:lnTo>
                    <a:pt x="815408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20330" y="1861384"/>
              <a:ext cx="8154080" cy="0"/>
            </a:xfrm>
            <a:custGeom>
              <a:avLst/>
              <a:gdLst/>
              <a:ahLst/>
              <a:cxnLst/>
              <a:rect l="0" t="0" r="0" b="0"/>
              <a:pathLst>
                <a:path w="8154080">
                  <a:moveTo>
                    <a:pt x="0" y="0"/>
                  </a:moveTo>
                  <a:lnTo>
                    <a:pt x="8154080" y="0"/>
                  </a:lnTo>
                  <a:lnTo>
                    <a:pt x="815408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20330" y="4935397"/>
              <a:ext cx="8154080" cy="0"/>
            </a:xfrm>
            <a:custGeom>
              <a:avLst/>
              <a:gdLst/>
              <a:ahLst/>
              <a:cxnLst/>
              <a:rect l="0" t="0" r="0" b="0"/>
              <a:pathLst>
                <a:path w="8154080">
                  <a:moveTo>
                    <a:pt x="0" y="0"/>
                  </a:moveTo>
                  <a:lnTo>
                    <a:pt x="8154080" y="0"/>
                  </a:lnTo>
                  <a:lnTo>
                    <a:pt x="8154080"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920330" y="3705792"/>
              <a:ext cx="8154080" cy="0"/>
            </a:xfrm>
            <a:custGeom>
              <a:avLst/>
              <a:gdLst/>
              <a:ahLst/>
              <a:cxnLst/>
              <a:rect l="0" t="0" r="0" b="0"/>
              <a:pathLst>
                <a:path w="8154080">
                  <a:moveTo>
                    <a:pt x="0" y="0"/>
                  </a:moveTo>
                  <a:lnTo>
                    <a:pt x="8154080" y="0"/>
                  </a:lnTo>
                  <a:lnTo>
                    <a:pt x="8154080"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920330" y="2476186"/>
              <a:ext cx="8154080" cy="0"/>
            </a:xfrm>
            <a:custGeom>
              <a:avLst/>
              <a:gdLst/>
              <a:ahLst/>
              <a:cxnLst/>
              <a:rect l="0" t="0" r="0" b="0"/>
              <a:pathLst>
                <a:path w="8154080">
                  <a:moveTo>
                    <a:pt x="0" y="0"/>
                  </a:moveTo>
                  <a:lnTo>
                    <a:pt x="8154080" y="0"/>
                  </a:lnTo>
                  <a:lnTo>
                    <a:pt x="815408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398924"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638820"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878717"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118613"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358510"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598406"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838302"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078199"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3318095"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557992"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3797888"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4037785"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4277681"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4517577"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4757474"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4997370"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5237267"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5477163"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5717060"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5956956"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6196853"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6436749"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6676645"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6916542"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7156438"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7396335"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7396335"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8595817"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rc38"/>
            <p:cNvSpPr/>
            <p:nvPr/>
          </p:nvSpPr>
          <p:spPr>
            <a:xfrm>
              <a:off x="1290970" y="1816995"/>
              <a:ext cx="215906" cy="3118401"/>
            </a:xfrm>
            <a:prstGeom prst="rect">
              <a:avLst/>
            </a:prstGeom>
            <a:solidFill>
              <a:srgbClr val="0058AB">
                <a:alpha val="100000"/>
              </a:srgbClr>
            </a:solidFill>
          </p:spPr>
          <p:txBody>
            <a:bodyPr/>
            <a:lstStyle/>
            <a:p>
              <a:endParaRPr/>
            </a:p>
          </p:txBody>
        </p:sp>
        <p:sp>
          <p:nvSpPr>
            <p:cNvPr id="39" name="rc39"/>
            <p:cNvSpPr/>
            <p:nvPr/>
          </p:nvSpPr>
          <p:spPr>
            <a:xfrm>
              <a:off x="1530867" y="2084680"/>
              <a:ext cx="215906" cy="2850716"/>
            </a:xfrm>
            <a:prstGeom prst="rect">
              <a:avLst/>
            </a:prstGeom>
            <a:solidFill>
              <a:srgbClr val="0058AB">
                <a:alpha val="100000"/>
              </a:srgbClr>
            </a:solidFill>
          </p:spPr>
          <p:txBody>
            <a:bodyPr/>
            <a:lstStyle/>
            <a:p>
              <a:endParaRPr/>
            </a:p>
          </p:txBody>
        </p:sp>
        <p:sp>
          <p:nvSpPr>
            <p:cNvPr id="40" name="rc40"/>
            <p:cNvSpPr/>
            <p:nvPr/>
          </p:nvSpPr>
          <p:spPr>
            <a:xfrm>
              <a:off x="1770763" y="4450440"/>
              <a:ext cx="215906" cy="484956"/>
            </a:xfrm>
            <a:prstGeom prst="rect">
              <a:avLst/>
            </a:prstGeom>
            <a:solidFill>
              <a:srgbClr val="0058AB">
                <a:alpha val="100000"/>
              </a:srgbClr>
            </a:solidFill>
          </p:spPr>
          <p:txBody>
            <a:bodyPr/>
            <a:lstStyle/>
            <a:p>
              <a:endParaRPr/>
            </a:p>
          </p:txBody>
        </p:sp>
        <p:sp>
          <p:nvSpPr>
            <p:cNvPr id="41" name="rc41"/>
            <p:cNvSpPr/>
            <p:nvPr/>
          </p:nvSpPr>
          <p:spPr>
            <a:xfrm>
              <a:off x="2010660" y="3815349"/>
              <a:ext cx="215906" cy="1120047"/>
            </a:xfrm>
            <a:prstGeom prst="rect">
              <a:avLst/>
            </a:prstGeom>
            <a:solidFill>
              <a:srgbClr val="0058AB">
                <a:alpha val="100000"/>
              </a:srgbClr>
            </a:solidFill>
          </p:spPr>
          <p:txBody>
            <a:bodyPr/>
            <a:lstStyle/>
            <a:p>
              <a:endParaRPr/>
            </a:p>
          </p:txBody>
        </p:sp>
        <p:sp>
          <p:nvSpPr>
            <p:cNvPr id="42" name="rc42"/>
            <p:cNvSpPr/>
            <p:nvPr/>
          </p:nvSpPr>
          <p:spPr>
            <a:xfrm>
              <a:off x="2250556" y="2744609"/>
              <a:ext cx="215906" cy="2190787"/>
            </a:xfrm>
            <a:prstGeom prst="rect">
              <a:avLst/>
            </a:prstGeom>
            <a:solidFill>
              <a:srgbClr val="0058AB">
                <a:alpha val="100000"/>
              </a:srgbClr>
            </a:solidFill>
          </p:spPr>
          <p:txBody>
            <a:bodyPr/>
            <a:lstStyle/>
            <a:p>
              <a:endParaRPr/>
            </a:p>
          </p:txBody>
        </p:sp>
        <p:sp>
          <p:nvSpPr>
            <p:cNvPr id="43" name="rc43"/>
            <p:cNvSpPr/>
            <p:nvPr/>
          </p:nvSpPr>
          <p:spPr>
            <a:xfrm>
              <a:off x="2490453" y="2942698"/>
              <a:ext cx="215906" cy="1992698"/>
            </a:xfrm>
            <a:prstGeom prst="rect">
              <a:avLst/>
            </a:prstGeom>
            <a:solidFill>
              <a:srgbClr val="0058AB">
                <a:alpha val="100000"/>
              </a:srgbClr>
            </a:solidFill>
          </p:spPr>
          <p:txBody>
            <a:bodyPr/>
            <a:lstStyle/>
            <a:p>
              <a:endParaRPr/>
            </a:p>
          </p:txBody>
        </p:sp>
        <p:sp>
          <p:nvSpPr>
            <p:cNvPr id="44" name="rc44"/>
            <p:cNvSpPr/>
            <p:nvPr/>
          </p:nvSpPr>
          <p:spPr>
            <a:xfrm>
              <a:off x="2730349" y="2871012"/>
              <a:ext cx="215906" cy="2064384"/>
            </a:xfrm>
            <a:prstGeom prst="rect">
              <a:avLst/>
            </a:prstGeom>
            <a:solidFill>
              <a:srgbClr val="0058AB">
                <a:alpha val="100000"/>
              </a:srgbClr>
            </a:solidFill>
          </p:spPr>
          <p:txBody>
            <a:bodyPr/>
            <a:lstStyle/>
            <a:p>
              <a:endParaRPr/>
            </a:p>
          </p:txBody>
        </p:sp>
        <p:sp>
          <p:nvSpPr>
            <p:cNvPr id="45" name="rc45"/>
            <p:cNvSpPr/>
            <p:nvPr/>
          </p:nvSpPr>
          <p:spPr>
            <a:xfrm>
              <a:off x="2970245" y="3795430"/>
              <a:ext cx="215906" cy="1139967"/>
            </a:xfrm>
            <a:prstGeom prst="rect">
              <a:avLst/>
            </a:prstGeom>
            <a:solidFill>
              <a:srgbClr val="0058AB">
                <a:alpha val="100000"/>
              </a:srgbClr>
            </a:solidFill>
          </p:spPr>
          <p:txBody>
            <a:bodyPr/>
            <a:lstStyle/>
            <a:p>
              <a:endParaRPr/>
            </a:p>
          </p:txBody>
        </p:sp>
        <p:sp>
          <p:nvSpPr>
            <p:cNvPr id="46" name="rc46"/>
            <p:cNvSpPr/>
            <p:nvPr/>
          </p:nvSpPr>
          <p:spPr>
            <a:xfrm>
              <a:off x="3210142" y="3171528"/>
              <a:ext cx="215906" cy="1763868"/>
            </a:xfrm>
            <a:prstGeom prst="rect">
              <a:avLst/>
            </a:prstGeom>
            <a:solidFill>
              <a:srgbClr val="0058AB">
                <a:alpha val="100000"/>
              </a:srgbClr>
            </a:solidFill>
          </p:spPr>
          <p:txBody>
            <a:bodyPr/>
            <a:lstStyle/>
            <a:p>
              <a:endParaRPr/>
            </a:p>
          </p:txBody>
        </p:sp>
        <p:sp>
          <p:nvSpPr>
            <p:cNvPr id="47" name="rc47"/>
            <p:cNvSpPr/>
            <p:nvPr/>
          </p:nvSpPr>
          <p:spPr>
            <a:xfrm>
              <a:off x="3450038" y="1752072"/>
              <a:ext cx="215906" cy="3183325"/>
            </a:xfrm>
            <a:prstGeom prst="rect">
              <a:avLst/>
            </a:prstGeom>
            <a:solidFill>
              <a:srgbClr val="0058AB">
                <a:alpha val="100000"/>
              </a:srgbClr>
            </a:solidFill>
          </p:spPr>
          <p:txBody>
            <a:bodyPr/>
            <a:lstStyle/>
            <a:p>
              <a:endParaRPr/>
            </a:p>
          </p:txBody>
        </p:sp>
        <p:sp>
          <p:nvSpPr>
            <p:cNvPr id="48" name="rc48"/>
            <p:cNvSpPr/>
            <p:nvPr/>
          </p:nvSpPr>
          <p:spPr>
            <a:xfrm>
              <a:off x="3689935" y="2120093"/>
              <a:ext cx="215906" cy="2815304"/>
            </a:xfrm>
            <a:prstGeom prst="rect">
              <a:avLst/>
            </a:prstGeom>
            <a:solidFill>
              <a:srgbClr val="0058AB">
                <a:alpha val="100000"/>
              </a:srgbClr>
            </a:solidFill>
          </p:spPr>
          <p:txBody>
            <a:bodyPr/>
            <a:lstStyle/>
            <a:p>
              <a:endParaRPr/>
            </a:p>
          </p:txBody>
        </p:sp>
        <p:sp>
          <p:nvSpPr>
            <p:cNvPr id="49" name="rc49"/>
            <p:cNvSpPr/>
            <p:nvPr/>
          </p:nvSpPr>
          <p:spPr>
            <a:xfrm>
              <a:off x="3929831" y="3479913"/>
              <a:ext cx="215906" cy="1455483"/>
            </a:xfrm>
            <a:prstGeom prst="rect">
              <a:avLst/>
            </a:prstGeom>
            <a:solidFill>
              <a:srgbClr val="0058AB">
                <a:alpha val="100000"/>
              </a:srgbClr>
            </a:solidFill>
          </p:spPr>
          <p:txBody>
            <a:bodyPr/>
            <a:lstStyle/>
            <a:p>
              <a:endParaRPr/>
            </a:p>
          </p:txBody>
        </p:sp>
        <p:sp>
          <p:nvSpPr>
            <p:cNvPr id="50" name="rc50"/>
            <p:cNvSpPr/>
            <p:nvPr/>
          </p:nvSpPr>
          <p:spPr>
            <a:xfrm>
              <a:off x="4169728" y="4103569"/>
              <a:ext cx="215906" cy="831827"/>
            </a:xfrm>
            <a:prstGeom prst="rect">
              <a:avLst/>
            </a:prstGeom>
            <a:solidFill>
              <a:srgbClr val="0058AB">
                <a:alpha val="100000"/>
              </a:srgbClr>
            </a:solidFill>
          </p:spPr>
          <p:txBody>
            <a:bodyPr/>
            <a:lstStyle/>
            <a:p>
              <a:endParaRPr/>
            </a:p>
          </p:txBody>
        </p:sp>
        <p:sp>
          <p:nvSpPr>
            <p:cNvPr id="51" name="rc51"/>
            <p:cNvSpPr/>
            <p:nvPr/>
          </p:nvSpPr>
          <p:spPr>
            <a:xfrm>
              <a:off x="4409624" y="4081559"/>
              <a:ext cx="215906" cy="853837"/>
            </a:xfrm>
            <a:prstGeom prst="rect">
              <a:avLst/>
            </a:prstGeom>
            <a:solidFill>
              <a:srgbClr val="0058AB">
                <a:alpha val="100000"/>
              </a:srgbClr>
            </a:solidFill>
          </p:spPr>
          <p:txBody>
            <a:bodyPr/>
            <a:lstStyle/>
            <a:p>
              <a:endParaRPr/>
            </a:p>
          </p:txBody>
        </p:sp>
        <p:sp>
          <p:nvSpPr>
            <p:cNvPr id="52" name="rc52"/>
            <p:cNvSpPr/>
            <p:nvPr/>
          </p:nvSpPr>
          <p:spPr>
            <a:xfrm>
              <a:off x="4649521" y="4063484"/>
              <a:ext cx="215906" cy="871913"/>
            </a:xfrm>
            <a:prstGeom prst="rect">
              <a:avLst/>
            </a:prstGeom>
            <a:solidFill>
              <a:srgbClr val="0058AB">
                <a:alpha val="100000"/>
              </a:srgbClr>
            </a:solidFill>
          </p:spPr>
          <p:txBody>
            <a:bodyPr/>
            <a:lstStyle/>
            <a:p>
              <a:endParaRPr/>
            </a:p>
          </p:txBody>
        </p:sp>
        <p:sp>
          <p:nvSpPr>
            <p:cNvPr id="53" name="rc53"/>
            <p:cNvSpPr/>
            <p:nvPr/>
          </p:nvSpPr>
          <p:spPr>
            <a:xfrm>
              <a:off x="4889417" y="2618697"/>
              <a:ext cx="215906" cy="2316699"/>
            </a:xfrm>
            <a:prstGeom prst="rect">
              <a:avLst/>
            </a:prstGeom>
            <a:solidFill>
              <a:srgbClr val="0058AB">
                <a:alpha val="100000"/>
              </a:srgbClr>
            </a:solidFill>
          </p:spPr>
          <p:txBody>
            <a:bodyPr/>
            <a:lstStyle/>
            <a:p>
              <a:endParaRPr/>
            </a:p>
          </p:txBody>
        </p:sp>
        <p:sp>
          <p:nvSpPr>
            <p:cNvPr id="54" name="rc54"/>
            <p:cNvSpPr/>
            <p:nvPr/>
          </p:nvSpPr>
          <p:spPr>
            <a:xfrm>
              <a:off x="5129313" y="2570128"/>
              <a:ext cx="215906" cy="2365268"/>
            </a:xfrm>
            <a:prstGeom prst="rect">
              <a:avLst/>
            </a:prstGeom>
            <a:solidFill>
              <a:srgbClr val="0058AB">
                <a:alpha val="100000"/>
              </a:srgbClr>
            </a:solidFill>
          </p:spPr>
          <p:txBody>
            <a:bodyPr/>
            <a:lstStyle/>
            <a:p>
              <a:endParaRPr/>
            </a:p>
          </p:txBody>
        </p:sp>
        <p:sp>
          <p:nvSpPr>
            <p:cNvPr id="55" name="rc55"/>
            <p:cNvSpPr/>
            <p:nvPr/>
          </p:nvSpPr>
          <p:spPr>
            <a:xfrm>
              <a:off x="5369210" y="2333798"/>
              <a:ext cx="215906" cy="2601598"/>
            </a:xfrm>
            <a:prstGeom prst="rect">
              <a:avLst/>
            </a:prstGeom>
            <a:solidFill>
              <a:srgbClr val="0058AB">
                <a:alpha val="100000"/>
              </a:srgbClr>
            </a:solidFill>
          </p:spPr>
          <p:txBody>
            <a:bodyPr/>
            <a:lstStyle/>
            <a:p>
              <a:endParaRPr/>
            </a:p>
          </p:txBody>
        </p:sp>
        <p:sp>
          <p:nvSpPr>
            <p:cNvPr id="56" name="rc56"/>
            <p:cNvSpPr/>
            <p:nvPr/>
          </p:nvSpPr>
          <p:spPr>
            <a:xfrm>
              <a:off x="5609106" y="2283876"/>
              <a:ext cx="215906" cy="2651520"/>
            </a:xfrm>
            <a:prstGeom prst="rect">
              <a:avLst/>
            </a:prstGeom>
            <a:solidFill>
              <a:srgbClr val="0058AB">
                <a:alpha val="100000"/>
              </a:srgbClr>
            </a:solidFill>
          </p:spPr>
          <p:txBody>
            <a:bodyPr/>
            <a:lstStyle/>
            <a:p>
              <a:endParaRPr/>
            </a:p>
          </p:txBody>
        </p:sp>
        <p:sp>
          <p:nvSpPr>
            <p:cNvPr id="57" name="rc57"/>
            <p:cNvSpPr/>
            <p:nvPr/>
          </p:nvSpPr>
          <p:spPr>
            <a:xfrm>
              <a:off x="5849003" y="2619066"/>
              <a:ext cx="215906" cy="2316330"/>
            </a:xfrm>
            <a:prstGeom prst="rect">
              <a:avLst/>
            </a:prstGeom>
            <a:solidFill>
              <a:srgbClr val="0058AB">
                <a:alpha val="100000"/>
              </a:srgbClr>
            </a:solidFill>
          </p:spPr>
          <p:txBody>
            <a:bodyPr/>
            <a:lstStyle/>
            <a:p>
              <a:endParaRPr/>
            </a:p>
          </p:txBody>
        </p:sp>
        <p:sp>
          <p:nvSpPr>
            <p:cNvPr id="58" name="rc58"/>
            <p:cNvSpPr/>
            <p:nvPr/>
          </p:nvSpPr>
          <p:spPr>
            <a:xfrm>
              <a:off x="6088899" y="3365068"/>
              <a:ext cx="215906" cy="1570328"/>
            </a:xfrm>
            <a:prstGeom prst="rect">
              <a:avLst/>
            </a:prstGeom>
            <a:solidFill>
              <a:srgbClr val="0058AB">
                <a:alpha val="100000"/>
              </a:srgbClr>
            </a:solidFill>
          </p:spPr>
          <p:txBody>
            <a:bodyPr/>
            <a:lstStyle/>
            <a:p>
              <a:endParaRPr/>
            </a:p>
          </p:txBody>
        </p:sp>
        <p:sp>
          <p:nvSpPr>
            <p:cNvPr id="59" name="rc59"/>
            <p:cNvSpPr/>
            <p:nvPr/>
          </p:nvSpPr>
          <p:spPr>
            <a:xfrm>
              <a:off x="6328796" y="2335765"/>
              <a:ext cx="215906" cy="2599631"/>
            </a:xfrm>
            <a:prstGeom prst="rect">
              <a:avLst/>
            </a:prstGeom>
            <a:solidFill>
              <a:srgbClr val="0058AB">
                <a:alpha val="100000"/>
              </a:srgbClr>
            </a:solidFill>
          </p:spPr>
          <p:txBody>
            <a:bodyPr/>
            <a:lstStyle/>
            <a:p>
              <a:endParaRPr/>
            </a:p>
          </p:txBody>
        </p:sp>
        <p:sp>
          <p:nvSpPr>
            <p:cNvPr id="60" name="rc60"/>
            <p:cNvSpPr/>
            <p:nvPr/>
          </p:nvSpPr>
          <p:spPr>
            <a:xfrm>
              <a:off x="6568692" y="4122751"/>
              <a:ext cx="215906" cy="812646"/>
            </a:xfrm>
            <a:prstGeom prst="rect">
              <a:avLst/>
            </a:prstGeom>
            <a:solidFill>
              <a:srgbClr val="0058AB">
                <a:alpha val="100000"/>
              </a:srgbClr>
            </a:solidFill>
          </p:spPr>
          <p:txBody>
            <a:bodyPr/>
            <a:lstStyle/>
            <a:p>
              <a:endParaRPr/>
            </a:p>
          </p:txBody>
        </p:sp>
        <p:sp>
          <p:nvSpPr>
            <p:cNvPr id="61" name="rc61"/>
            <p:cNvSpPr/>
            <p:nvPr/>
          </p:nvSpPr>
          <p:spPr>
            <a:xfrm>
              <a:off x="6808589" y="4107749"/>
              <a:ext cx="215906" cy="827647"/>
            </a:xfrm>
            <a:prstGeom prst="rect">
              <a:avLst/>
            </a:prstGeom>
            <a:solidFill>
              <a:srgbClr val="0058AB">
                <a:alpha val="100000"/>
              </a:srgbClr>
            </a:solidFill>
          </p:spPr>
          <p:txBody>
            <a:bodyPr/>
            <a:lstStyle/>
            <a:p>
              <a:endParaRPr/>
            </a:p>
          </p:txBody>
        </p:sp>
        <p:sp>
          <p:nvSpPr>
            <p:cNvPr id="62" name="rc62"/>
            <p:cNvSpPr/>
            <p:nvPr/>
          </p:nvSpPr>
          <p:spPr>
            <a:xfrm>
              <a:off x="7048485" y="3881871"/>
              <a:ext cx="215906" cy="1053525"/>
            </a:xfrm>
            <a:prstGeom prst="rect">
              <a:avLst/>
            </a:prstGeom>
            <a:solidFill>
              <a:srgbClr val="0058AB">
                <a:alpha val="100000"/>
              </a:srgbClr>
            </a:solidFill>
          </p:spPr>
          <p:txBody>
            <a:bodyPr/>
            <a:lstStyle/>
            <a:p>
              <a:endParaRPr/>
            </a:p>
          </p:txBody>
        </p:sp>
        <p:sp>
          <p:nvSpPr>
            <p:cNvPr id="63" name="rc63"/>
            <p:cNvSpPr/>
            <p:nvPr/>
          </p:nvSpPr>
          <p:spPr>
            <a:xfrm>
              <a:off x="7288381" y="3863058"/>
              <a:ext cx="215906" cy="1072338"/>
            </a:xfrm>
            <a:prstGeom prst="rect">
              <a:avLst/>
            </a:prstGeom>
            <a:solidFill>
              <a:srgbClr val="0058AB">
                <a:alpha val="100000"/>
              </a:srgbClr>
            </a:solidFill>
          </p:spPr>
          <p:txBody>
            <a:bodyPr/>
            <a:lstStyle/>
            <a:p>
              <a:endParaRPr/>
            </a:p>
          </p:txBody>
        </p:sp>
        <p:sp>
          <p:nvSpPr>
            <p:cNvPr id="64" name="rc64"/>
            <p:cNvSpPr/>
            <p:nvPr/>
          </p:nvSpPr>
          <p:spPr>
            <a:xfrm>
              <a:off x="8487864" y="3777232"/>
              <a:ext cx="215906" cy="1158165"/>
            </a:xfrm>
            <a:prstGeom prst="rect">
              <a:avLst/>
            </a:prstGeom>
            <a:solidFill>
              <a:srgbClr val="69DBFF">
                <a:alpha val="100000"/>
              </a:srgbClr>
            </a:solidFill>
          </p:spPr>
          <p:txBody>
            <a:bodyPr/>
            <a:lstStyle/>
            <a:p>
              <a:endParaRPr/>
            </a:p>
          </p:txBody>
        </p:sp>
        <p:sp>
          <p:nvSpPr>
            <p:cNvPr id="65" name="pl65"/>
            <p:cNvSpPr/>
            <p:nvPr/>
          </p:nvSpPr>
          <p:spPr>
            <a:xfrm>
              <a:off x="6196853" y="2619066"/>
              <a:ext cx="2398964" cy="1158165"/>
            </a:xfrm>
            <a:custGeom>
              <a:avLst/>
              <a:gdLst/>
              <a:ahLst/>
              <a:cxnLst/>
              <a:rect l="0" t="0" r="0" b="0"/>
              <a:pathLst>
                <a:path w="2398964" h="1158165">
                  <a:moveTo>
                    <a:pt x="0" y="0"/>
                  </a:moveTo>
                  <a:lnTo>
                    <a:pt x="239896" y="115816"/>
                  </a:lnTo>
                  <a:lnTo>
                    <a:pt x="479792" y="231633"/>
                  </a:lnTo>
                  <a:lnTo>
                    <a:pt x="719689" y="347449"/>
                  </a:lnTo>
                  <a:lnTo>
                    <a:pt x="959585" y="463266"/>
                  </a:lnTo>
                  <a:lnTo>
                    <a:pt x="1199482" y="579082"/>
                  </a:lnTo>
                  <a:lnTo>
                    <a:pt x="1439378" y="694899"/>
                  </a:lnTo>
                  <a:lnTo>
                    <a:pt x="1679275" y="810715"/>
                  </a:lnTo>
                  <a:lnTo>
                    <a:pt x="1919171" y="926532"/>
                  </a:lnTo>
                  <a:lnTo>
                    <a:pt x="2159067" y="1042348"/>
                  </a:lnTo>
                  <a:lnTo>
                    <a:pt x="2398964" y="1158165"/>
                  </a:lnTo>
                </a:path>
              </a:pathLst>
            </a:custGeom>
            <a:ln w="13550" cap="flat">
              <a:solidFill>
                <a:srgbClr val="000000">
                  <a:alpha val="100000"/>
                </a:srgbClr>
              </a:solidFill>
              <a:prstDash val="solid"/>
              <a:round/>
            </a:ln>
          </p:spPr>
          <p:txBody>
            <a:bodyPr/>
            <a:lstStyle/>
            <a:p>
              <a:endParaRPr/>
            </a:p>
          </p:txBody>
        </p:sp>
        <p:sp>
          <p:nvSpPr>
            <p:cNvPr id="66" name="pt66"/>
            <p:cNvSpPr/>
            <p:nvPr/>
          </p:nvSpPr>
          <p:spPr>
            <a:xfrm>
              <a:off x="6172027" y="259424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7" name="pt67"/>
            <p:cNvSpPr/>
            <p:nvPr/>
          </p:nvSpPr>
          <p:spPr>
            <a:xfrm>
              <a:off x="6411923" y="271005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8" name="pt68"/>
            <p:cNvSpPr/>
            <p:nvPr/>
          </p:nvSpPr>
          <p:spPr>
            <a:xfrm>
              <a:off x="6651820" y="282587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9" name="pt69"/>
            <p:cNvSpPr/>
            <p:nvPr/>
          </p:nvSpPr>
          <p:spPr>
            <a:xfrm>
              <a:off x="6891716" y="29416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0" name="pt70"/>
            <p:cNvSpPr/>
            <p:nvPr/>
          </p:nvSpPr>
          <p:spPr>
            <a:xfrm>
              <a:off x="7131612" y="305750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1" name="pt71"/>
            <p:cNvSpPr/>
            <p:nvPr/>
          </p:nvSpPr>
          <p:spPr>
            <a:xfrm>
              <a:off x="7371509" y="317332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2" name="pt72"/>
            <p:cNvSpPr/>
            <p:nvPr/>
          </p:nvSpPr>
          <p:spPr>
            <a:xfrm>
              <a:off x="7611405" y="328914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3" name="pt73"/>
            <p:cNvSpPr/>
            <p:nvPr/>
          </p:nvSpPr>
          <p:spPr>
            <a:xfrm>
              <a:off x="7851302" y="34049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4" name="pt74"/>
            <p:cNvSpPr/>
            <p:nvPr/>
          </p:nvSpPr>
          <p:spPr>
            <a:xfrm>
              <a:off x="8091198" y="352077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5" name="pt75"/>
            <p:cNvSpPr/>
            <p:nvPr/>
          </p:nvSpPr>
          <p:spPr>
            <a:xfrm>
              <a:off x="8331095" y="363658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6" name="pt76"/>
            <p:cNvSpPr/>
            <p:nvPr/>
          </p:nvSpPr>
          <p:spPr>
            <a:xfrm>
              <a:off x="8570991" y="375240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7" name="tx77"/>
            <p:cNvSpPr/>
            <p:nvPr/>
          </p:nvSpPr>
          <p:spPr>
            <a:xfrm>
              <a:off x="794132" y="4892758"/>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648362"/>
              <a:ext cx="349597"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10,000</a:t>
              </a:r>
            </a:p>
          </p:txBody>
        </p:sp>
        <p:sp>
          <p:nvSpPr>
            <p:cNvPr id="79" name="tx79"/>
            <p:cNvSpPr/>
            <p:nvPr/>
          </p:nvSpPr>
          <p:spPr>
            <a:xfrm>
              <a:off x="508103" y="2418757"/>
              <a:ext cx="349597"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20,000</a:t>
              </a:r>
            </a:p>
          </p:txBody>
        </p:sp>
        <p:sp>
          <p:nvSpPr>
            <p:cNvPr id="80" name="tx80"/>
            <p:cNvSpPr/>
            <p:nvPr/>
          </p:nvSpPr>
          <p:spPr>
            <a:xfrm rot="-5400000">
              <a:off x="1278033"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17930"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757826"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1997696" y="5237787"/>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37619"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477516"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17412"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2957309"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197205"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37101"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676998"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16894"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56791"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396661" y="5237787"/>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36584"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876480"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16377"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56273"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596169"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36066"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75962"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15859"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55755"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795625" y="5237787"/>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35548"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75445"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7275445"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4900" y="5237787"/>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33001" y="3292029"/>
              <a:ext cx="125041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sans dose</a:t>
              </a:r>
            </a:p>
          </p:txBody>
        </p:sp>
        <p:sp>
          <p:nvSpPr>
            <p:cNvPr id="109" name="rc109"/>
            <p:cNvSpPr/>
            <p:nvPr/>
          </p:nvSpPr>
          <p:spPr>
            <a:xfrm>
              <a:off x="3661384" y="5779301"/>
              <a:ext cx="201456" cy="201456"/>
            </a:xfrm>
            <a:prstGeom prst="rect">
              <a:avLst/>
            </a:prstGeom>
            <a:solidFill>
              <a:srgbClr val="0058AB">
                <a:alpha val="100000"/>
              </a:srgbClr>
            </a:solidFill>
          </p:spPr>
          <p:txBody>
            <a:bodyPr/>
            <a:lstStyle/>
            <a:p>
              <a:endParaRPr/>
            </a:p>
          </p:txBody>
        </p:sp>
        <p:sp>
          <p:nvSpPr>
            <p:cNvPr id="110" name="rc110"/>
            <p:cNvSpPr/>
            <p:nvPr/>
          </p:nvSpPr>
          <p:spPr>
            <a:xfrm>
              <a:off x="4563470" y="5779301"/>
              <a:ext cx="201456" cy="201456"/>
            </a:xfrm>
            <a:prstGeom prst="rect">
              <a:avLst/>
            </a:prstGeom>
            <a:solidFill>
              <a:srgbClr val="69DBFF">
                <a:alpha val="100000"/>
              </a:srgbClr>
            </a:solidFill>
          </p:spPr>
          <p:txBody>
            <a:bodyPr/>
            <a:lstStyle/>
            <a:p>
              <a:endParaRPr/>
            </a:p>
          </p:txBody>
        </p:sp>
        <p:sp>
          <p:nvSpPr>
            <p:cNvPr id="111" name="tx111"/>
            <p:cNvSpPr/>
            <p:nvPr/>
          </p:nvSpPr>
          <p:spPr>
            <a:xfrm>
              <a:off x="3941429" y="5828392"/>
              <a:ext cx="54345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43515" y="5800220"/>
              <a:ext cx="149884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1172346" y="1330710"/>
              <a:ext cx="765004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Estimation du nombre d'enfants n'ayant reçu aucune dose, 2000-2025 et objectif pour 2030, Mauritanie</a:t>
              </a:r>
            </a:p>
          </p:txBody>
        </p:sp>
        <p:sp>
          <p:nvSpPr>
            <p:cNvPr id="114" name="tx114"/>
            <p:cNvSpPr/>
            <p:nvPr/>
          </p:nvSpPr>
          <p:spPr>
            <a:xfrm>
              <a:off x="4775852" y="6111691"/>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15" name="tx115"/>
            <p:cNvSpPr/>
            <p:nvPr/>
          </p:nvSpPr>
          <p:spPr>
            <a:xfrm>
              <a:off x="418195" y="6224752"/>
              <a:ext cx="865621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Le Programme de vaccination 2030 (IA2030) appelle tous les pays à réduire de moitié le nombre d'enfants n'ayant reçu aucune dose de vaccin en 2019 d'ici 2030.</a:t>
              </a:r>
            </a:p>
          </p:txBody>
        </p:sp>
        <p:sp>
          <p:nvSpPr>
            <p:cNvPr id="116" name="tx116"/>
            <p:cNvSpPr/>
            <p:nvPr/>
          </p:nvSpPr>
          <p:spPr>
            <a:xfrm>
              <a:off x="635548" y="6345453"/>
              <a:ext cx="843886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barres bleu foncé représentent le nombre estimé d'enfants n'ayant reçu aucune dose de vaccin entre 2000 et 2025, tandis que la barre bleu clair représente l'objectif à</a:t>
              </a:r>
            </a:p>
          </p:txBody>
        </p:sp>
        <p:sp>
          <p:nvSpPr>
            <p:cNvPr id="117" name="tx117"/>
            <p:cNvSpPr/>
            <p:nvPr/>
          </p:nvSpPr>
          <p:spPr>
            <a:xfrm>
              <a:off x="8108680" y="6489292"/>
              <a:ext cx="965730"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atteindre d'ici 2030.</a:t>
              </a:r>
            </a:p>
          </p:txBody>
        </p:sp>
        <p:sp>
          <p:nvSpPr>
            <p:cNvPr id="118" name="tx118"/>
            <p:cNvSpPr/>
            <p:nvPr/>
          </p:nvSpPr>
          <p:spPr>
            <a:xfrm>
              <a:off x="1853448" y="6586855"/>
              <a:ext cx="722096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La ligne et les points indiquent les progrès annuels et la trajectoire à suivre pour atteindre l'objectif d'ici 2030, sur la base d'une diminution linéaire.</a:t>
              </a:r>
            </a:p>
          </p:txBody>
        </p:sp>
      </p:grpSp>
      <p:sp>
        <p:nvSpPr>
          <p:cNvPr id="11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00" b="0" i="0" u="none" cap="none">
                <a:solidFill>
                  <a:srgbClr val="FFFFFF">
                    <a:alpha val="100000"/>
                  </a:srgbClr>
                </a:solidFill>
                <a:latin typeface="Arial"/>
                <a:cs typeface="Arial"/>
                <a:sym typeface="Arial"/>
              </a:rPr>
              <a:t>IA2030 vise à ne laisser personne de côté en matière de vaccination et appelle tous les pays à réduire de moitié le nombre d'enfants n'ayant reçu aucune dose de vaccin d'ici 2030.
Ce graphique montre :
• Le nombre estimé d'enfants non vaccinés en 2000-2025 (barres bleu foncé)
• L'objectif zéro dose d'ici 2030 (barre bleu clair)
• Trajectoire pour atteindre l'objectif 2030 sur la base d'une diminution linéaire (points)
En 2025, le nombre d'enfants n'ayant reçu aucune dose était inférieur d'environ 38 % au nombre annuel proposé pour atteindre l'objectif (c'est-à-dire que le pays avait atteint cet objectif), sur la base d'une trajectoire de baisse linéaire.</a:t>
            </a:r>
          </a:p>
        </p:txBody>
      </p:sp>
      <p:sp>
        <p:nvSpPr>
          <p:cNvPr id="120"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En 2025, le nombre d'enfants n'ayant reçu aucune dose était inférieur de 38 % à l'objectif annuel fixé par l'IA2030, ce qui permet au programme d'atteindre, voire de dépasser, l'objectif de 2030 si les progrès actuels se poursuivent.</a:t>
            </a:r>
          </a:p>
        </p:txBody>
      </p:sp>
      <p:grpSp>
        <p:nvGrpSpPr>
          <p:cNvPr id="121" name="Group 120"/>
          <p:cNvGrpSpPr/>
          <p:nvPr/>
        </p:nvGrpSpPr>
        <p:grpSpPr>
          <a:xfrm>
            <a:off x="292608" y="1051560"/>
            <a:ext cx="8595360" cy="28575"/>
            <a:chOff x="292608" y="1051560"/>
            <a:chExt cx="8595360" cy="28575"/>
          </a:xfrm>
        </p:grpSpPr>
        <p:sp>
          <p:nvSpPr>
            <p:cNvPr id="12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23" name="rc4"/>
            <p:cNvSpPr/>
            <p:nvPr/>
          </p:nvSpPr>
          <p:spPr>
            <a:xfrm>
              <a:off x="292608" y="105156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4051715"/>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3539102"/>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3026488"/>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2513875"/>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2001262"/>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951100" y="4308021"/>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3795408"/>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3282795"/>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2770182"/>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951100" y="225756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416218"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748933"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081649"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5414365"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480537"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747080"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013623"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280166"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546709"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813253"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8079796"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rc26"/>
            <p:cNvSpPr/>
            <p:nvPr/>
          </p:nvSpPr>
          <p:spPr>
            <a:xfrm>
              <a:off x="1296273" y="3956522"/>
              <a:ext cx="239888" cy="351498"/>
            </a:xfrm>
            <a:prstGeom prst="rect">
              <a:avLst/>
            </a:prstGeom>
            <a:solidFill>
              <a:srgbClr val="80BD41">
                <a:alpha val="100000"/>
              </a:srgbClr>
            </a:solidFill>
          </p:spPr>
          <p:txBody>
            <a:bodyPr/>
            <a:lstStyle/>
            <a:p>
              <a:endParaRPr/>
            </a:p>
          </p:txBody>
        </p:sp>
        <p:sp>
          <p:nvSpPr>
            <p:cNvPr id="27" name="rc27"/>
            <p:cNvSpPr/>
            <p:nvPr/>
          </p:nvSpPr>
          <p:spPr>
            <a:xfrm>
              <a:off x="1296273" y="3826524"/>
              <a:ext cx="239888" cy="129998"/>
            </a:xfrm>
            <a:prstGeom prst="rect">
              <a:avLst/>
            </a:prstGeom>
            <a:solidFill>
              <a:srgbClr val="1CABE2">
                <a:alpha val="100000"/>
              </a:srgbClr>
            </a:solidFill>
          </p:spPr>
          <p:txBody>
            <a:bodyPr/>
            <a:lstStyle/>
            <a:p>
              <a:endParaRPr/>
            </a:p>
          </p:txBody>
        </p:sp>
        <p:sp>
          <p:nvSpPr>
            <p:cNvPr id="28" name="rc28"/>
            <p:cNvSpPr/>
            <p:nvPr/>
          </p:nvSpPr>
          <p:spPr>
            <a:xfrm>
              <a:off x="1562816" y="3931712"/>
              <a:ext cx="239888" cy="376309"/>
            </a:xfrm>
            <a:prstGeom prst="rect">
              <a:avLst/>
            </a:prstGeom>
            <a:solidFill>
              <a:srgbClr val="80BD41">
                <a:alpha val="100000"/>
              </a:srgbClr>
            </a:solidFill>
          </p:spPr>
          <p:txBody>
            <a:bodyPr/>
            <a:lstStyle/>
            <a:p>
              <a:endParaRPr/>
            </a:p>
          </p:txBody>
        </p:sp>
        <p:sp>
          <p:nvSpPr>
            <p:cNvPr id="29" name="rc29"/>
            <p:cNvSpPr/>
            <p:nvPr/>
          </p:nvSpPr>
          <p:spPr>
            <a:xfrm>
              <a:off x="1562816" y="3812888"/>
              <a:ext cx="239888" cy="118823"/>
            </a:xfrm>
            <a:prstGeom prst="rect">
              <a:avLst/>
            </a:prstGeom>
            <a:solidFill>
              <a:srgbClr val="1CABE2">
                <a:alpha val="100000"/>
              </a:srgbClr>
            </a:solidFill>
          </p:spPr>
          <p:txBody>
            <a:bodyPr/>
            <a:lstStyle/>
            <a:p>
              <a:endParaRPr/>
            </a:p>
          </p:txBody>
        </p:sp>
        <p:sp>
          <p:nvSpPr>
            <p:cNvPr id="30" name="rc30"/>
            <p:cNvSpPr/>
            <p:nvPr/>
          </p:nvSpPr>
          <p:spPr>
            <a:xfrm>
              <a:off x="1829360" y="3822884"/>
              <a:ext cx="239888" cy="485137"/>
            </a:xfrm>
            <a:prstGeom prst="rect">
              <a:avLst/>
            </a:prstGeom>
            <a:solidFill>
              <a:srgbClr val="80BD41">
                <a:alpha val="100000"/>
              </a:srgbClr>
            </a:solidFill>
          </p:spPr>
          <p:txBody>
            <a:bodyPr/>
            <a:lstStyle/>
            <a:p>
              <a:endParaRPr/>
            </a:p>
          </p:txBody>
        </p:sp>
        <p:sp>
          <p:nvSpPr>
            <p:cNvPr id="31" name="rc31"/>
            <p:cNvSpPr/>
            <p:nvPr/>
          </p:nvSpPr>
          <p:spPr>
            <a:xfrm>
              <a:off x="1829360" y="3802687"/>
              <a:ext cx="239888" cy="20196"/>
            </a:xfrm>
            <a:prstGeom prst="rect">
              <a:avLst/>
            </a:prstGeom>
            <a:solidFill>
              <a:srgbClr val="1CABE2">
                <a:alpha val="100000"/>
              </a:srgbClr>
            </a:solidFill>
          </p:spPr>
          <p:txBody>
            <a:bodyPr/>
            <a:lstStyle/>
            <a:p>
              <a:endParaRPr/>
            </a:p>
          </p:txBody>
        </p:sp>
        <p:sp>
          <p:nvSpPr>
            <p:cNvPr id="32" name="rc32"/>
            <p:cNvSpPr/>
            <p:nvPr/>
          </p:nvSpPr>
          <p:spPr>
            <a:xfrm>
              <a:off x="2095903" y="3835905"/>
              <a:ext cx="239888" cy="472116"/>
            </a:xfrm>
            <a:prstGeom prst="rect">
              <a:avLst/>
            </a:prstGeom>
            <a:solidFill>
              <a:srgbClr val="80BD41">
                <a:alpha val="100000"/>
              </a:srgbClr>
            </a:solidFill>
          </p:spPr>
          <p:txBody>
            <a:bodyPr/>
            <a:lstStyle/>
            <a:p>
              <a:endParaRPr/>
            </a:p>
          </p:txBody>
        </p:sp>
        <p:sp>
          <p:nvSpPr>
            <p:cNvPr id="33" name="rc33"/>
            <p:cNvSpPr/>
            <p:nvPr/>
          </p:nvSpPr>
          <p:spPr>
            <a:xfrm>
              <a:off x="2095903" y="3789205"/>
              <a:ext cx="239888" cy="46699"/>
            </a:xfrm>
            <a:prstGeom prst="rect">
              <a:avLst/>
            </a:prstGeom>
            <a:solidFill>
              <a:srgbClr val="1CABE2">
                <a:alpha val="100000"/>
              </a:srgbClr>
            </a:solidFill>
          </p:spPr>
          <p:txBody>
            <a:bodyPr/>
            <a:lstStyle/>
            <a:p>
              <a:endParaRPr/>
            </a:p>
          </p:txBody>
        </p:sp>
        <p:sp>
          <p:nvSpPr>
            <p:cNvPr id="34" name="rc34"/>
            <p:cNvSpPr/>
            <p:nvPr/>
          </p:nvSpPr>
          <p:spPr>
            <a:xfrm>
              <a:off x="2362446" y="3862099"/>
              <a:ext cx="239888" cy="445922"/>
            </a:xfrm>
            <a:prstGeom prst="rect">
              <a:avLst/>
            </a:prstGeom>
            <a:solidFill>
              <a:srgbClr val="80BD41">
                <a:alpha val="100000"/>
              </a:srgbClr>
            </a:solidFill>
          </p:spPr>
          <p:txBody>
            <a:bodyPr/>
            <a:lstStyle/>
            <a:p>
              <a:endParaRPr/>
            </a:p>
          </p:txBody>
        </p:sp>
        <p:sp>
          <p:nvSpPr>
            <p:cNvPr id="35" name="rc35"/>
            <p:cNvSpPr/>
            <p:nvPr/>
          </p:nvSpPr>
          <p:spPr>
            <a:xfrm>
              <a:off x="2362446" y="3770751"/>
              <a:ext cx="239888" cy="91347"/>
            </a:xfrm>
            <a:prstGeom prst="rect">
              <a:avLst/>
            </a:prstGeom>
            <a:solidFill>
              <a:srgbClr val="1CABE2">
                <a:alpha val="100000"/>
              </a:srgbClr>
            </a:solidFill>
          </p:spPr>
          <p:txBody>
            <a:bodyPr/>
            <a:lstStyle/>
            <a:p>
              <a:endParaRPr/>
            </a:p>
          </p:txBody>
        </p:sp>
        <p:sp>
          <p:nvSpPr>
            <p:cNvPr id="36" name="rc36"/>
            <p:cNvSpPr/>
            <p:nvPr/>
          </p:nvSpPr>
          <p:spPr>
            <a:xfrm>
              <a:off x="2628989" y="3837289"/>
              <a:ext cx="239888" cy="470732"/>
            </a:xfrm>
            <a:prstGeom prst="rect">
              <a:avLst/>
            </a:prstGeom>
            <a:solidFill>
              <a:srgbClr val="80BD41">
                <a:alpha val="100000"/>
              </a:srgbClr>
            </a:solidFill>
          </p:spPr>
          <p:txBody>
            <a:bodyPr/>
            <a:lstStyle/>
            <a:p>
              <a:endParaRPr/>
            </a:p>
          </p:txBody>
        </p:sp>
        <p:sp>
          <p:nvSpPr>
            <p:cNvPr id="37" name="rc37"/>
            <p:cNvSpPr/>
            <p:nvPr/>
          </p:nvSpPr>
          <p:spPr>
            <a:xfrm>
              <a:off x="2628989" y="3754194"/>
              <a:ext cx="239888" cy="83094"/>
            </a:xfrm>
            <a:prstGeom prst="rect">
              <a:avLst/>
            </a:prstGeom>
            <a:solidFill>
              <a:srgbClr val="1CABE2">
                <a:alpha val="100000"/>
              </a:srgbClr>
            </a:solidFill>
          </p:spPr>
          <p:txBody>
            <a:bodyPr/>
            <a:lstStyle/>
            <a:p>
              <a:endParaRPr/>
            </a:p>
          </p:txBody>
        </p:sp>
        <p:sp>
          <p:nvSpPr>
            <p:cNvPr id="38" name="rc38"/>
            <p:cNvSpPr/>
            <p:nvPr/>
          </p:nvSpPr>
          <p:spPr>
            <a:xfrm>
              <a:off x="2895532" y="3820321"/>
              <a:ext cx="239888" cy="487700"/>
            </a:xfrm>
            <a:prstGeom prst="rect">
              <a:avLst/>
            </a:prstGeom>
            <a:solidFill>
              <a:srgbClr val="80BD41">
                <a:alpha val="100000"/>
              </a:srgbClr>
            </a:solidFill>
          </p:spPr>
          <p:txBody>
            <a:bodyPr/>
            <a:lstStyle/>
            <a:p>
              <a:endParaRPr/>
            </a:p>
          </p:txBody>
        </p:sp>
        <p:sp>
          <p:nvSpPr>
            <p:cNvPr id="39" name="rc39"/>
            <p:cNvSpPr/>
            <p:nvPr/>
          </p:nvSpPr>
          <p:spPr>
            <a:xfrm>
              <a:off x="2895532" y="3734253"/>
              <a:ext cx="239888" cy="86067"/>
            </a:xfrm>
            <a:prstGeom prst="rect">
              <a:avLst/>
            </a:prstGeom>
            <a:solidFill>
              <a:srgbClr val="1CABE2">
                <a:alpha val="100000"/>
              </a:srgbClr>
            </a:solidFill>
          </p:spPr>
          <p:txBody>
            <a:bodyPr/>
            <a:lstStyle/>
            <a:p>
              <a:endParaRPr/>
            </a:p>
          </p:txBody>
        </p:sp>
        <p:sp>
          <p:nvSpPr>
            <p:cNvPr id="40" name="rc40"/>
            <p:cNvSpPr/>
            <p:nvPr/>
          </p:nvSpPr>
          <p:spPr>
            <a:xfrm>
              <a:off x="3162075" y="3761473"/>
              <a:ext cx="239888" cy="546548"/>
            </a:xfrm>
            <a:prstGeom prst="rect">
              <a:avLst/>
            </a:prstGeom>
            <a:solidFill>
              <a:srgbClr val="80BD41">
                <a:alpha val="100000"/>
              </a:srgbClr>
            </a:solidFill>
          </p:spPr>
          <p:txBody>
            <a:bodyPr/>
            <a:lstStyle/>
            <a:p>
              <a:endParaRPr/>
            </a:p>
          </p:txBody>
        </p:sp>
        <p:sp>
          <p:nvSpPr>
            <p:cNvPr id="41" name="rc41"/>
            <p:cNvSpPr/>
            <p:nvPr/>
          </p:nvSpPr>
          <p:spPr>
            <a:xfrm>
              <a:off x="3162075" y="3713954"/>
              <a:ext cx="239888" cy="47519"/>
            </a:xfrm>
            <a:prstGeom prst="rect">
              <a:avLst/>
            </a:prstGeom>
            <a:solidFill>
              <a:srgbClr val="1CABE2">
                <a:alpha val="100000"/>
              </a:srgbClr>
            </a:solidFill>
          </p:spPr>
          <p:txBody>
            <a:bodyPr/>
            <a:lstStyle/>
            <a:p>
              <a:endParaRPr/>
            </a:p>
          </p:txBody>
        </p:sp>
        <p:sp>
          <p:nvSpPr>
            <p:cNvPr id="42" name="rc42"/>
            <p:cNvSpPr/>
            <p:nvPr/>
          </p:nvSpPr>
          <p:spPr>
            <a:xfrm>
              <a:off x="3428618" y="3768752"/>
              <a:ext cx="239888" cy="539268"/>
            </a:xfrm>
            <a:prstGeom prst="rect">
              <a:avLst/>
            </a:prstGeom>
            <a:solidFill>
              <a:srgbClr val="80BD41">
                <a:alpha val="100000"/>
              </a:srgbClr>
            </a:solidFill>
          </p:spPr>
          <p:txBody>
            <a:bodyPr/>
            <a:lstStyle/>
            <a:p>
              <a:endParaRPr/>
            </a:p>
          </p:txBody>
        </p:sp>
        <p:sp>
          <p:nvSpPr>
            <p:cNvPr id="43" name="rc43"/>
            <p:cNvSpPr/>
            <p:nvPr/>
          </p:nvSpPr>
          <p:spPr>
            <a:xfrm>
              <a:off x="3428618" y="3695192"/>
              <a:ext cx="239888" cy="73559"/>
            </a:xfrm>
            <a:prstGeom prst="rect">
              <a:avLst/>
            </a:prstGeom>
            <a:solidFill>
              <a:srgbClr val="1CABE2">
                <a:alpha val="100000"/>
              </a:srgbClr>
            </a:solidFill>
          </p:spPr>
          <p:txBody>
            <a:bodyPr/>
            <a:lstStyle/>
            <a:p>
              <a:endParaRPr/>
            </a:p>
          </p:txBody>
        </p:sp>
        <p:sp>
          <p:nvSpPr>
            <p:cNvPr id="44" name="rc44"/>
            <p:cNvSpPr/>
            <p:nvPr/>
          </p:nvSpPr>
          <p:spPr>
            <a:xfrm>
              <a:off x="3695161" y="3808787"/>
              <a:ext cx="239888" cy="499233"/>
            </a:xfrm>
            <a:prstGeom prst="rect">
              <a:avLst/>
            </a:prstGeom>
            <a:solidFill>
              <a:srgbClr val="80BD41">
                <a:alpha val="100000"/>
              </a:srgbClr>
            </a:solidFill>
          </p:spPr>
          <p:txBody>
            <a:bodyPr/>
            <a:lstStyle/>
            <a:p>
              <a:endParaRPr/>
            </a:p>
          </p:txBody>
        </p:sp>
        <p:sp>
          <p:nvSpPr>
            <p:cNvPr id="45" name="rc45"/>
            <p:cNvSpPr/>
            <p:nvPr/>
          </p:nvSpPr>
          <p:spPr>
            <a:xfrm>
              <a:off x="3695161" y="3676072"/>
              <a:ext cx="239888" cy="132715"/>
            </a:xfrm>
            <a:prstGeom prst="rect">
              <a:avLst/>
            </a:prstGeom>
            <a:solidFill>
              <a:srgbClr val="1CABE2">
                <a:alpha val="100000"/>
              </a:srgbClr>
            </a:solidFill>
          </p:spPr>
          <p:txBody>
            <a:bodyPr/>
            <a:lstStyle/>
            <a:p>
              <a:endParaRPr/>
            </a:p>
          </p:txBody>
        </p:sp>
        <p:sp>
          <p:nvSpPr>
            <p:cNvPr id="46" name="rc46"/>
            <p:cNvSpPr/>
            <p:nvPr/>
          </p:nvSpPr>
          <p:spPr>
            <a:xfrm>
              <a:off x="3961705" y="3773366"/>
              <a:ext cx="239888" cy="534655"/>
            </a:xfrm>
            <a:prstGeom prst="rect">
              <a:avLst/>
            </a:prstGeom>
            <a:solidFill>
              <a:srgbClr val="80BD41">
                <a:alpha val="100000"/>
              </a:srgbClr>
            </a:solidFill>
          </p:spPr>
          <p:txBody>
            <a:bodyPr/>
            <a:lstStyle/>
            <a:p>
              <a:endParaRPr/>
            </a:p>
          </p:txBody>
        </p:sp>
        <p:sp>
          <p:nvSpPr>
            <p:cNvPr id="47" name="rc47"/>
            <p:cNvSpPr/>
            <p:nvPr/>
          </p:nvSpPr>
          <p:spPr>
            <a:xfrm>
              <a:off x="3961705" y="3655977"/>
              <a:ext cx="239888" cy="117388"/>
            </a:xfrm>
            <a:prstGeom prst="rect">
              <a:avLst/>
            </a:prstGeom>
            <a:solidFill>
              <a:srgbClr val="1CABE2">
                <a:alpha val="100000"/>
              </a:srgbClr>
            </a:solidFill>
          </p:spPr>
          <p:txBody>
            <a:bodyPr/>
            <a:lstStyle/>
            <a:p>
              <a:endParaRPr/>
            </a:p>
          </p:txBody>
        </p:sp>
        <p:sp>
          <p:nvSpPr>
            <p:cNvPr id="48" name="rc48"/>
            <p:cNvSpPr/>
            <p:nvPr/>
          </p:nvSpPr>
          <p:spPr>
            <a:xfrm>
              <a:off x="4228248" y="3694475"/>
              <a:ext cx="239888" cy="613546"/>
            </a:xfrm>
            <a:prstGeom prst="rect">
              <a:avLst/>
            </a:prstGeom>
            <a:solidFill>
              <a:srgbClr val="80BD41">
                <a:alpha val="100000"/>
              </a:srgbClr>
            </a:solidFill>
          </p:spPr>
          <p:txBody>
            <a:bodyPr/>
            <a:lstStyle/>
            <a:p>
              <a:endParaRPr/>
            </a:p>
          </p:txBody>
        </p:sp>
        <p:sp>
          <p:nvSpPr>
            <p:cNvPr id="49" name="rc49"/>
            <p:cNvSpPr/>
            <p:nvPr/>
          </p:nvSpPr>
          <p:spPr>
            <a:xfrm>
              <a:off x="4228248" y="3633781"/>
              <a:ext cx="239888" cy="60693"/>
            </a:xfrm>
            <a:prstGeom prst="rect">
              <a:avLst/>
            </a:prstGeom>
            <a:solidFill>
              <a:srgbClr val="1CABE2">
                <a:alpha val="100000"/>
              </a:srgbClr>
            </a:solidFill>
          </p:spPr>
          <p:txBody>
            <a:bodyPr/>
            <a:lstStyle/>
            <a:p>
              <a:endParaRPr/>
            </a:p>
          </p:txBody>
        </p:sp>
        <p:sp>
          <p:nvSpPr>
            <p:cNvPr id="50" name="rc50"/>
            <p:cNvSpPr/>
            <p:nvPr/>
          </p:nvSpPr>
          <p:spPr>
            <a:xfrm>
              <a:off x="4494791" y="3649108"/>
              <a:ext cx="239888" cy="658912"/>
            </a:xfrm>
            <a:prstGeom prst="rect">
              <a:avLst/>
            </a:prstGeom>
            <a:solidFill>
              <a:srgbClr val="80BD41">
                <a:alpha val="100000"/>
              </a:srgbClr>
            </a:solidFill>
          </p:spPr>
          <p:txBody>
            <a:bodyPr/>
            <a:lstStyle/>
            <a:p>
              <a:endParaRPr/>
            </a:p>
          </p:txBody>
        </p:sp>
        <p:sp>
          <p:nvSpPr>
            <p:cNvPr id="51" name="rc51"/>
            <p:cNvSpPr/>
            <p:nvPr/>
          </p:nvSpPr>
          <p:spPr>
            <a:xfrm>
              <a:off x="4494791" y="3614456"/>
              <a:ext cx="239888" cy="34652"/>
            </a:xfrm>
            <a:prstGeom prst="rect">
              <a:avLst/>
            </a:prstGeom>
            <a:solidFill>
              <a:srgbClr val="1CABE2">
                <a:alpha val="100000"/>
              </a:srgbClr>
            </a:solidFill>
          </p:spPr>
          <p:txBody>
            <a:bodyPr/>
            <a:lstStyle/>
            <a:p>
              <a:endParaRPr/>
            </a:p>
          </p:txBody>
        </p:sp>
        <p:sp>
          <p:nvSpPr>
            <p:cNvPr id="52" name="rc52"/>
            <p:cNvSpPr/>
            <p:nvPr/>
          </p:nvSpPr>
          <p:spPr>
            <a:xfrm>
              <a:off x="4761334" y="3631628"/>
              <a:ext cx="239888" cy="676392"/>
            </a:xfrm>
            <a:prstGeom prst="rect">
              <a:avLst/>
            </a:prstGeom>
            <a:solidFill>
              <a:srgbClr val="80BD41">
                <a:alpha val="100000"/>
              </a:srgbClr>
            </a:solidFill>
          </p:spPr>
          <p:txBody>
            <a:bodyPr/>
            <a:lstStyle/>
            <a:p>
              <a:endParaRPr/>
            </a:p>
          </p:txBody>
        </p:sp>
        <p:sp>
          <p:nvSpPr>
            <p:cNvPr id="53" name="rc53"/>
            <p:cNvSpPr/>
            <p:nvPr/>
          </p:nvSpPr>
          <p:spPr>
            <a:xfrm>
              <a:off x="4761334" y="3596053"/>
              <a:ext cx="239888" cy="35575"/>
            </a:xfrm>
            <a:prstGeom prst="rect">
              <a:avLst/>
            </a:prstGeom>
            <a:solidFill>
              <a:srgbClr val="1CABE2">
                <a:alpha val="100000"/>
              </a:srgbClr>
            </a:solidFill>
          </p:spPr>
          <p:txBody>
            <a:bodyPr/>
            <a:lstStyle/>
            <a:p>
              <a:endParaRPr/>
            </a:p>
          </p:txBody>
        </p:sp>
        <p:sp>
          <p:nvSpPr>
            <p:cNvPr id="54" name="rc54"/>
            <p:cNvSpPr/>
            <p:nvPr/>
          </p:nvSpPr>
          <p:spPr>
            <a:xfrm>
              <a:off x="5027877" y="3617326"/>
              <a:ext cx="239888" cy="690694"/>
            </a:xfrm>
            <a:prstGeom prst="rect">
              <a:avLst/>
            </a:prstGeom>
            <a:solidFill>
              <a:srgbClr val="80BD41">
                <a:alpha val="100000"/>
              </a:srgbClr>
            </a:solidFill>
          </p:spPr>
          <p:txBody>
            <a:bodyPr/>
            <a:lstStyle/>
            <a:p>
              <a:endParaRPr/>
            </a:p>
          </p:txBody>
        </p:sp>
        <p:sp>
          <p:nvSpPr>
            <p:cNvPr id="55" name="rc55"/>
            <p:cNvSpPr/>
            <p:nvPr/>
          </p:nvSpPr>
          <p:spPr>
            <a:xfrm>
              <a:off x="5027877" y="3580982"/>
              <a:ext cx="239888" cy="36344"/>
            </a:xfrm>
            <a:prstGeom prst="rect">
              <a:avLst/>
            </a:prstGeom>
            <a:solidFill>
              <a:srgbClr val="1CABE2">
                <a:alpha val="100000"/>
              </a:srgbClr>
            </a:solidFill>
          </p:spPr>
          <p:txBody>
            <a:bodyPr/>
            <a:lstStyle/>
            <a:p>
              <a:endParaRPr/>
            </a:p>
          </p:txBody>
        </p:sp>
        <p:sp>
          <p:nvSpPr>
            <p:cNvPr id="56" name="rc56"/>
            <p:cNvSpPr/>
            <p:nvPr/>
          </p:nvSpPr>
          <p:spPr>
            <a:xfrm>
              <a:off x="5294420" y="3661667"/>
              <a:ext cx="239888" cy="646353"/>
            </a:xfrm>
            <a:prstGeom prst="rect">
              <a:avLst/>
            </a:prstGeom>
            <a:solidFill>
              <a:srgbClr val="80BD41">
                <a:alpha val="100000"/>
              </a:srgbClr>
            </a:solidFill>
          </p:spPr>
          <p:txBody>
            <a:bodyPr/>
            <a:lstStyle/>
            <a:p>
              <a:endParaRPr/>
            </a:p>
          </p:txBody>
        </p:sp>
        <p:sp>
          <p:nvSpPr>
            <p:cNvPr id="57" name="rc57"/>
            <p:cNvSpPr/>
            <p:nvPr/>
          </p:nvSpPr>
          <p:spPr>
            <a:xfrm>
              <a:off x="5294420" y="3565091"/>
              <a:ext cx="239888" cy="96576"/>
            </a:xfrm>
            <a:prstGeom prst="rect">
              <a:avLst/>
            </a:prstGeom>
            <a:solidFill>
              <a:srgbClr val="1CABE2">
                <a:alpha val="100000"/>
              </a:srgbClr>
            </a:solidFill>
          </p:spPr>
          <p:txBody>
            <a:bodyPr/>
            <a:lstStyle/>
            <a:p>
              <a:endParaRPr/>
            </a:p>
          </p:txBody>
        </p:sp>
        <p:sp>
          <p:nvSpPr>
            <p:cNvPr id="58" name="rc58"/>
            <p:cNvSpPr/>
            <p:nvPr/>
          </p:nvSpPr>
          <p:spPr>
            <a:xfrm>
              <a:off x="5560963" y="3648083"/>
              <a:ext cx="239888" cy="659938"/>
            </a:xfrm>
            <a:prstGeom prst="rect">
              <a:avLst/>
            </a:prstGeom>
            <a:solidFill>
              <a:srgbClr val="80BD41">
                <a:alpha val="100000"/>
              </a:srgbClr>
            </a:solidFill>
          </p:spPr>
          <p:txBody>
            <a:bodyPr/>
            <a:lstStyle/>
            <a:p>
              <a:endParaRPr/>
            </a:p>
          </p:txBody>
        </p:sp>
        <p:sp>
          <p:nvSpPr>
            <p:cNvPr id="59" name="rc59"/>
            <p:cNvSpPr/>
            <p:nvPr/>
          </p:nvSpPr>
          <p:spPr>
            <a:xfrm>
              <a:off x="5560963" y="3549456"/>
              <a:ext cx="239888" cy="98626"/>
            </a:xfrm>
            <a:prstGeom prst="rect">
              <a:avLst/>
            </a:prstGeom>
            <a:solidFill>
              <a:srgbClr val="1CABE2">
                <a:alpha val="100000"/>
              </a:srgbClr>
            </a:solidFill>
          </p:spPr>
          <p:txBody>
            <a:bodyPr/>
            <a:lstStyle/>
            <a:p>
              <a:endParaRPr/>
            </a:p>
          </p:txBody>
        </p:sp>
        <p:sp>
          <p:nvSpPr>
            <p:cNvPr id="60" name="rc60"/>
            <p:cNvSpPr/>
            <p:nvPr/>
          </p:nvSpPr>
          <p:spPr>
            <a:xfrm>
              <a:off x="5827506" y="3641778"/>
              <a:ext cx="239888" cy="666243"/>
            </a:xfrm>
            <a:prstGeom prst="rect">
              <a:avLst/>
            </a:prstGeom>
            <a:solidFill>
              <a:srgbClr val="80BD41">
                <a:alpha val="100000"/>
              </a:srgbClr>
            </a:solidFill>
          </p:spPr>
          <p:txBody>
            <a:bodyPr/>
            <a:lstStyle/>
            <a:p>
              <a:endParaRPr/>
            </a:p>
          </p:txBody>
        </p:sp>
        <p:sp>
          <p:nvSpPr>
            <p:cNvPr id="61" name="rc61"/>
            <p:cNvSpPr/>
            <p:nvPr/>
          </p:nvSpPr>
          <p:spPr>
            <a:xfrm>
              <a:off x="5827506" y="3533309"/>
              <a:ext cx="239888" cy="108468"/>
            </a:xfrm>
            <a:prstGeom prst="rect">
              <a:avLst/>
            </a:prstGeom>
            <a:solidFill>
              <a:srgbClr val="1CABE2">
                <a:alpha val="100000"/>
              </a:srgbClr>
            </a:solidFill>
          </p:spPr>
          <p:txBody>
            <a:bodyPr/>
            <a:lstStyle/>
            <a:p>
              <a:endParaRPr/>
            </a:p>
          </p:txBody>
        </p:sp>
        <p:sp>
          <p:nvSpPr>
            <p:cNvPr id="62" name="rc62"/>
            <p:cNvSpPr/>
            <p:nvPr/>
          </p:nvSpPr>
          <p:spPr>
            <a:xfrm>
              <a:off x="6094049" y="3629014"/>
              <a:ext cx="239888" cy="679007"/>
            </a:xfrm>
            <a:prstGeom prst="rect">
              <a:avLst/>
            </a:prstGeom>
            <a:solidFill>
              <a:srgbClr val="80BD41">
                <a:alpha val="100000"/>
              </a:srgbClr>
            </a:solidFill>
          </p:spPr>
          <p:txBody>
            <a:bodyPr/>
            <a:lstStyle/>
            <a:p>
              <a:endParaRPr/>
            </a:p>
          </p:txBody>
        </p:sp>
        <p:sp>
          <p:nvSpPr>
            <p:cNvPr id="63" name="rc63"/>
            <p:cNvSpPr/>
            <p:nvPr/>
          </p:nvSpPr>
          <p:spPr>
            <a:xfrm>
              <a:off x="6094049" y="3518494"/>
              <a:ext cx="239888" cy="110519"/>
            </a:xfrm>
            <a:prstGeom prst="rect">
              <a:avLst/>
            </a:prstGeom>
            <a:solidFill>
              <a:srgbClr val="1CABE2">
                <a:alpha val="100000"/>
              </a:srgbClr>
            </a:solidFill>
          </p:spPr>
          <p:txBody>
            <a:bodyPr/>
            <a:lstStyle/>
            <a:p>
              <a:endParaRPr/>
            </a:p>
          </p:txBody>
        </p:sp>
        <p:sp>
          <p:nvSpPr>
            <p:cNvPr id="64" name="rc64"/>
            <p:cNvSpPr/>
            <p:nvPr/>
          </p:nvSpPr>
          <p:spPr>
            <a:xfrm>
              <a:off x="6360593" y="3599846"/>
              <a:ext cx="239888" cy="708174"/>
            </a:xfrm>
            <a:prstGeom prst="rect">
              <a:avLst/>
            </a:prstGeom>
            <a:solidFill>
              <a:srgbClr val="80BD41">
                <a:alpha val="100000"/>
              </a:srgbClr>
            </a:solidFill>
          </p:spPr>
          <p:txBody>
            <a:bodyPr/>
            <a:lstStyle/>
            <a:p>
              <a:endParaRPr/>
            </a:p>
          </p:txBody>
        </p:sp>
        <p:sp>
          <p:nvSpPr>
            <p:cNvPr id="65" name="rc65"/>
            <p:cNvSpPr/>
            <p:nvPr/>
          </p:nvSpPr>
          <p:spPr>
            <a:xfrm>
              <a:off x="6360593" y="3503270"/>
              <a:ext cx="239888" cy="96576"/>
            </a:xfrm>
            <a:prstGeom prst="rect">
              <a:avLst/>
            </a:prstGeom>
            <a:solidFill>
              <a:srgbClr val="1CABE2">
                <a:alpha val="100000"/>
              </a:srgbClr>
            </a:solidFill>
          </p:spPr>
          <p:txBody>
            <a:bodyPr/>
            <a:lstStyle/>
            <a:p>
              <a:endParaRPr/>
            </a:p>
          </p:txBody>
        </p:sp>
        <p:sp>
          <p:nvSpPr>
            <p:cNvPr id="66" name="rc66"/>
            <p:cNvSpPr/>
            <p:nvPr/>
          </p:nvSpPr>
          <p:spPr>
            <a:xfrm>
              <a:off x="6627136" y="3555146"/>
              <a:ext cx="239888" cy="752874"/>
            </a:xfrm>
            <a:prstGeom prst="rect">
              <a:avLst/>
            </a:prstGeom>
            <a:solidFill>
              <a:srgbClr val="80BD41">
                <a:alpha val="100000"/>
              </a:srgbClr>
            </a:solidFill>
          </p:spPr>
          <p:txBody>
            <a:bodyPr/>
            <a:lstStyle/>
            <a:p>
              <a:endParaRPr/>
            </a:p>
          </p:txBody>
        </p:sp>
        <p:sp>
          <p:nvSpPr>
            <p:cNvPr id="67" name="rc67"/>
            <p:cNvSpPr/>
            <p:nvPr/>
          </p:nvSpPr>
          <p:spPr>
            <a:xfrm>
              <a:off x="6627136" y="3489686"/>
              <a:ext cx="239888" cy="65460"/>
            </a:xfrm>
            <a:prstGeom prst="rect">
              <a:avLst/>
            </a:prstGeom>
            <a:solidFill>
              <a:srgbClr val="1CABE2">
                <a:alpha val="100000"/>
              </a:srgbClr>
            </a:solidFill>
          </p:spPr>
          <p:txBody>
            <a:bodyPr/>
            <a:lstStyle/>
            <a:p>
              <a:endParaRPr/>
            </a:p>
          </p:txBody>
        </p:sp>
        <p:sp>
          <p:nvSpPr>
            <p:cNvPr id="68" name="rc68"/>
            <p:cNvSpPr/>
            <p:nvPr/>
          </p:nvSpPr>
          <p:spPr>
            <a:xfrm>
              <a:off x="6893679" y="3582725"/>
              <a:ext cx="239888" cy="725296"/>
            </a:xfrm>
            <a:prstGeom prst="rect">
              <a:avLst/>
            </a:prstGeom>
            <a:solidFill>
              <a:srgbClr val="80BD41">
                <a:alpha val="100000"/>
              </a:srgbClr>
            </a:solidFill>
          </p:spPr>
          <p:txBody>
            <a:bodyPr/>
            <a:lstStyle/>
            <a:p>
              <a:endParaRPr/>
            </a:p>
          </p:txBody>
        </p:sp>
        <p:sp>
          <p:nvSpPr>
            <p:cNvPr id="69" name="rc69"/>
            <p:cNvSpPr/>
            <p:nvPr/>
          </p:nvSpPr>
          <p:spPr>
            <a:xfrm>
              <a:off x="6893679" y="3474358"/>
              <a:ext cx="239888" cy="108366"/>
            </a:xfrm>
            <a:prstGeom prst="rect">
              <a:avLst/>
            </a:prstGeom>
            <a:solidFill>
              <a:srgbClr val="1CABE2">
                <a:alpha val="100000"/>
              </a:srgbClr>
            </a:solidFill>
          </p:spPr>
          <p:txBody>
            <a:bodyPr/>
            <a:lstStyle/>
            <a:p>
              <a:endParaRPr/>
            </a:p>
          </p:txBody>
        </p:sp>
        <p:sp>
          <p:nvSpPr>
            <p:cNvPr id="70" name="rc70"/>
            <p:cNvSpPr/>
            <p:nvPr/>
          </p:nvSpPr>
          <p:spPr>
            <a:xfrm>
              <a:off x="7160222" y="3494914"/>
              <a:ext cx="239888" cy="813106"/>
            </a:xfrm>
            <a:prstGeom prst="rect">
              <a:avLst/>
            </a:prstGeom>
            <a:solidFill>
              <a:srgbClr val="80BD41">
                <a:alpha val="100000"/>
              </a:srgbClr>
            </a:solidFill>
          </p:spPr>
          <p:txBody>
            <a:bodyPr/>
            <a:lstStyle/>
            <a:p>
              <a:endParaRPr/>
            </a:p>
          </p:txBody>
        </p:sp>
        <p:sp>
          <p:nvSpPr>
            <p:cNvPr id="71" name="rc71"/>
            <p:cNvSpPr/>
            <p:nvPr/>
          </p:nvSpPr>
          <p:spPr>
            <a:xfrm>
              <a:off x="7160222" y="3461031"/>
              <a:ext cx="239888" cy="33883"/>
            </a:xfrm>
            <a:prstGeom prst="rect">
              <a:avLst/>
            </a:prstGeom>
            <a:solidFill>
              <a:srgbClr val="1CABE2">
                <a:alpha val="100000"/>
              </a:srgbClr>
            </a:solidFill>
          </p:spPr>
          <p:txBody>
            <a:bodyPr/>
            <a:lstStyle/>
            <a:p>
              <a:endParaRPr/>
            </a:p>
          </p:txBody>
        </p:sp>
        <p:sp>
          <p:nvSpPr>
            <p:cNvPr id="72" name="rc72"/>
            <p:cNvSpPr/>
            <p:nvPr/>
          </p:nvSpPr>
          <p:spPr>
            <a:xfrm>
              <a:off x="7426765" y="3479997"/>
              <a:ext cx="239888" cy="828023"/>
            </a:xfrm>
            <a:prstGeom prst="rect">
              <a:avLst/>
            </a:prstGeom>
            <a:solidFill>
              <a:srgbClr val="80BD41">
                <a:alpha val="100000"/>
              </a:srgbClr>
            </a:solidFill>
          </p:spPr>
          <p:txBody>
            <a:bodyPr/>
            <a:lstStyle/>
            <a:p>
              <a:endParaRPr/>
            </a:p>
          </p:txBody>
        </p:sp>
        <p:sp>
          <p:nvSpPr>
            <p:cNvPr id="73" name="rc73"/>
            <p:cNvSpPr/>
            <p:nvPr/>
          </p:nvSpPr>
          <p:spPr>
            <a:xfrm>
              <a:off x="7426765" y="3445498"/>
              <a:ext cx="239888" cy="34498"/>
            </a:xfrm>
            <a:prstGeom prst="rect">
              <a:avLst/>
            </a:prstGeom>
            <a:solidFill>
              <a:srgbClr val="1CABE2">
                <a:alpha val="100000"/>
              </a:srgbClr>
            </a:solidFill>
          </p:spPr>
          <p:txBody>
            <a:bodyPr/>
            <a:lstStyle/>
            <a:p>
              <a:endParaRPr/>
            </a:p>
          </p:txBody>
        </p:sp>
        <p:sp>
          <p:nvSpPr>
            <p:cNvPr id="74" name="rc74"/>
            <p:cNvSpPr/>
            <p:nvPr/>
          </p:nvSpPr>
          <p:spPr>
            <a:xfrm>
              <a:off x="7693308" y="3473487"/>
              <a:ext cx="239888" cy="834534"/>
            </a:xfrm>
            <a:prstGeom prst="rect">
              <a:avLst/>
            </a:prstGeom>
            <a:solidFill>
              <a:srgbClr val="80BD41">
                <a:alpha val="100000"/>
              </a:srgbClr>
            </a:solidFill>
          </p:spPr>
          <p:txBody>
            <a:bodyPr/>
            <a:lstStyle/>
            <a:p>
              <a:endParaRPr/>
            </a:p>
          </p:txBody>
        </p:sp>
        <p:sp>
          <p:nvSpPr>
            <p:cNvPr id="75" name="rc75"/>
            <p:cNvSpPr/>
            <p:nvPr/>
          </p:nvSpPr>
          <p:spPr>
            <a:xfrm>
              <a:off x="7693308" y="3429556"/>
              <a:ext cx="239888" cy="43930"/>
            </a:xfrm>
            <a:prstGeom prst="rect">
              <a:avLst/>
            </a:prstGeom>
            <a:solidFill>
              <a:srgbClr val="1CABE2">
                <a:alpha val="100000"/>
              </a:srgbClr>
            </a:solidFill>
          </p:spPr>
          <p:txBody>
            <a:bodyPr/>
            <a:lstStyle/>
            <a:p>
              <a:endParaRPr/>
            </a:p>
          </p:txBody>
        </p:sp>
        <p:sp>
          <p:nvSpPr>
            <p:cNvPr id="76" name="rc76"/>
            <p:cNvSpPr/>
            <p:nvPr/>
          </p:nvSpPr>
          <p:spPr>
            <a:xfrm>
              <a:off x="7959851" y="3458570"/>
              <a:ext cx="239888" cy="849451"/>
            </a:xfrm>
            <a:prstGeom prst="rect">
              <a:avLst/>
            </a:prstGeom>
            <a:solidFill>
              <a:srgbClr val="80BD41">
                <a:alpha val="100000"/>
              </a:srgbClr>
            </a:solidFill>
          </p:spPr>
          <p:txBody>
            <a:bodyPr/>
            <a:lstStyle/>
            <a:p>
              <a:endParaRPr/>
            </a:p>
          </p:txBody>
        </p:sp>
        <p:sp>
          <p:nvSpPr>
            <p:cNvPr id="77" name="rc77"/>
            <p:cNvSpPr/>
            <p:nvPr/>
          </p:nvSpPr>
          <p:spPr>
            <a:xfrm>
              <a:off x="7959851" y="3413870"/>
              <a:ext cx="239888" cy="44699"/>
            </a:xfrm>
            <a:prstGeom prst="rect">
              <a:avLst/>
            </a:prstGeom>
            <a:solidFill>
              <a:srgbClr val="1CABE2">
                <a:alpha val="100000"/>
              </a:srgbClr>
            </a:solidFill>
          </p:spPr>
          <p:txBody>
            <a:bodyPr/>
            <a:lstStyle/>
            <a:p>
              <a:endParaRPr/>
            </a:p>
          </p:txBody>
        </p:sp>
        <p:sp>
          <p:nvSpPr>
            <p:cNvPr id="78" name="pl78"/>
            <p:cNvSpPr/>
            <p:nvPr/>
          </p:nvSpPr>
          <p:spPr>
            <a:xfrm>
              <a:off x="1416218" y="2162083"/>
              <a:ext cx="6663577" cy="514130"/>
            </a:xfrm>
            <a:custGeom>
              <a:avLst/>
              <a:gdLst/>
              <a:ahLst/>
              <a:cxnLst/>
              <a:rect l="0" t="0" r="0" b="0"/>
              <a:pathLst>
                <a:path w="6663577" h="514130">
                  <a:moveTo>
                    <a:pt x="0" y="514130"/>
                  </a:moveTo>
                  <a:lnTo>
                    <a:pt x="266543" y="447070"/>
                  </a:lnTo>
                  <a:lnTo>
                    <a:pt x="533086" y="0"/>
                  </a:lnTo>
                  <a:lnTo>
                    <a:pt x="799629" y="111767"/>
                  </a:lnTo>
                  <a:lnTo>
                    <a:pt x="1066172" y="290595"/>
                  </a:lnTo>
                  <a:lnTo>
                    <a:pt x="1332715" y="245888"/>
                  </a:lnTo>
                  <a:lnTo>
                    <a:pt x="1599258" y="245888"/>
                  </a:lnTo>
                  <a:lnTo>
                    <a:pt x="1865801" y="89414"/>
                  </a:lnTo>
                  <a:lnTo>
                    <a:pt x="2132344" y="178828"/>
                  </a:lnTo>
                  <a:lnTo>
                    <a:pt x="2398888" y="380009"/>
                  </a:lnTo>
                  <a:lnTo>
                    <a:pt x="2665431" y="312949"/>
                  </a:lnTo>
                  <a:lnTo>
                    <a:pt x="2931974" y="111767"/>
                  </a:lnTo>
                  <a:lnTo>
                    <a:pt x="3198517" y="22353"/>
                  </a:lnTo>
                  <a:lnTo>
                    <a:pt x="3465060" y="22353"/>
                  </a:lnTo>
                  <a:lnTo>
                    <a:pt x="3731603" y="22353"/>
                  </a:lnTo>
                  <a:lnTo>
                    <a:pt x="3998146" y="201181"/>
                  </a:lnTo>
                  <a:lnTo>
                    <a:pt x="4264689" y="201181"/>
                  </a:lnTo>
                  <a:lnTo>
                    <a:pt x="4531233" y="223535"/>
                  </a:lnTo>
                  <a:lnTo>
                    <a:pt x="4797776" y="223535"/>
                  </a:lnTo>
                  <a:lnTo>
                    <a:pt x="5064319" y="178828"/>
                  </a:lnTo>
                  <a:lnTo>
                    <a:pt x="5330862" y="89414"/>
                  </a:lnTo>
                  <a:lnTo>
                    <a:pt x="5597405" y="201181"/>
                  </a:lnTo>
                  <a:lnTo>
                    <a:pt x="5863948" y="0"/>
                  </a:lnTo>
                  <a:lnTo>
                    <a:pt x="6130491" y="0"/>
                  </a:lnTo>
                  <a:lnTo>
                    <a:pt x="6397034" y="22353"/>
                  </a:lnTo>
                  <a:lnTo>
                    <a:pt x="6663577" y="22353"/>
                  </a:lnTo>
                </a:path>
              </a:pathLst>
            </a:custGeom>
            <a:ln w="27101" cap="flat">
              <a:solidFill>
                <a:srgbClr val="0058AB">
                  <a:alpha val="100000"/>
                </a:srgbClr>
              </a:solidFill>
              <a:prstDash val="solid"/>
              <a:round/>
            </a:ln>
          </p:spPr>
          <p:txBody>
            <a:bodyPr/>
            <a:lstStyle/>
            <a:p>
              <a:endParaRPr/>
            </a:p>
          </p:txBody>
        </p:sp>
        <p:sp>
          <p:nvSpPr>
            <p:cNvPr id="79" name="tx79"/>
            <p:cNvSpPr/>
            <p:nvPr/>
          </p:nvSpPr>
          <p:spPr>
            <a:xfrm>
              <a:off x="1355928" y="194867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73</a:t>
              </a:r>
            </a:p>
          </p:txBody>
        </p:sp>
        <p:sp>
          <p:nvSpPr>
            <p:cNvPr id="80" name="tx80"/>
            <p:cNvSpPr/>
            <p:nvPr/>
          </p:nvSpPr>
          <p:spPr>
            <a:xfrm>
              <a:off x="2688644"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85</a:t>
              </a:r>
            </a:p>
          </p:txBody>
        </p:sp>
        <p:sp>
          <p:nvSpPr>
            <p:cNvPr id="81" name="tx81"/>
            <p:cNvSpPr/>
            <p:nvPr/>
          </p:nvSpPr>
          <p:spPr>
            <a:xfrm>
              <a:off x="4021359"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82</a:t>
              </a:r>
            </a:p>
          </p:txBody>
        </p:sp>
        <p:sp>
          <p:nvSpPr>
            <p:cNvPr id="82" name="tx82"/>
            <p:cNvSpPr/>
            <p:nvPr/>
          </p:nvSpPr>
          <p:spPr>
            <a:xfrm>
              <a:off x="5354075"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87</a:t>
              </a:r>
            </a:p>
          </p:txBody>
        </p:sp>
        <p:sp>
          <p:nvSpPr>
            <p:cNvPr id="83" name="tx83"/>
            <p:cNvSpPr/>
            <p:nvPr/>
          </p:nvSpPr>
          <p:spPr>
            <a:xfrm>
              <a:off x="6420247"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88</a:t>
              </a:r>
            </a:p>
          </p:txBody>
        </p:sp>
        <p:sp>
          <p:nvSpPr>
            <p:cNvPr id="84" name="tx84"/>
            <p:cNvSpPr/>
            <p:nvPr/>
          </p:nvSpPr>
          <p:spPr>
            <a:xfrm>
              <a:off x="6686790"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92</a:t>
              </a:r>
            </a:p>
          </p:txBody>
        </p:sp>
        <p:sp>
          <p:nvSpPr>
            <p:cNvPr id="85" name="tx85"/>
            <p:cNvSpPr/>
            <p:nvPr/>
          </p:nvSpPr>
          <p:spPr>
            <a:xfrm>
              <a:off x="6953334"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87</a:t>
              </a:r>
            </a:p>
          </p:txBody>
        </p:sp>
        <p:sp>
          <p:nvSpPr>
            <p:cNvPr id="86" name="tx86"/>
            <p:cNvSpPr/>
            <p:nvPr/>
          </p:nvSpPr>
          <p:spPr>
            <a:xfrm>
              <a:off x="7219877"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96</a:t>
              </a:r>
            </a:p>
          </p:txBody>
        </p:sp>
        <p:sp>
          <p:nvSpPr>
            <p:cNvPr id="87" name="tx87"/>
            <p:cNvSpPr/>
            <p:nvPr/>
          </p:nvSpPr>
          <p:spPr>
            <a:xfrm>
              <a:off x="7486420"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96</a:t>
              </a:r>
            </a:p>
          </p:txBody>
        </p:sp>
        <p:sp>
          <p:nvSpPr>
            <p:cNvPr id="88" name="tx88"/>
            <p:cNvSpPr/>
            <p:nvPr/>
          </p:nvSpPr>
          <p:spPr>
            <a:xfrm>
              <a:off x="7752963"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95</a:t>
              </a:r>
            </a:p>
          </p:txBody>
        </p:sp>
        <p:sp>
          <p:nvSpPr>
            <p:cNvPr id="89" name="tx89"/>
            <p:cNvSpPr/>
            <p:nvPr/>
          </p:nvSpPr>
          <p:spPr>
            <a:xfrm>
              <a:off x="8019506"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95</a:t>
              </a:r>
            </a:p>
          </p:txBody>
        </p:sp>
        <p:sp>
          <p:nvSpPr>
            <p:cNvPr id="90" name="tx90"/>
            <p:cNvSpPr/>
            <p:nvPr/>
          </p:nvSpPr>
          <p:spPr>
            <a:xfrm>
              <a:off x="1324790" y="3690552"/>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93.9</a:t>
              </a:r>
            </a:p>
          </p:txBody>
        </p:sp>
        <p:sp>
          <p:nvSpPr>
            <p:cNvPr id="91" name="tx91"/>
            <p:cNvSpPr/>
            <p:nvPr/>
          </p:nvSpPr>
          <p:spPr>
            <a:xfrm>
              <a:off x="2670557" y="3618268"/>
              <a:ext cx="156753"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108</a:t>
              </a:r>
            </a:p>
          </p:txBody>
        </p:sp>
        <p:sp>
          <p:nvSpPr>
            <p:cNvPr id="92" name="tx92"/>
            <p:cNvSpPr/>
            <p:nvPr/>
          </p:nvSpPr>
          <p:spPr>
            <a:xfrm>
              <a:off x="3964096" y="3521198"/>
              <a:ext cx="235106"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127.2</a:t>
              </a:r>
            </a:p>
          </p:txBody>
        </p:sp>
        <p:sp>
          <p:nvSpPr>
            <p:cNvPr id="93" name="tx93"/>
            <p:cNvSpPr/>
            <p:nvPr/>
          </p:nvSpPr>
          <p:spPr>
            <a:xfrm>
              <a:off x="5296811" y="3429165"/>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144.9</a:t>
              </a:r>
            </a:p>
          </p:txBody>
        </p:sp>
        <p:sp>
          <p:nvSpPr>
            <p:cNvPr id="94" name="tx94"/>
            <p:cNvSpPr/>
            <p:nvPr/>
          </p:nvSpPr>
          <p:spPr>
            <a:xfrm>
              <a:off x="6402160" y="3367344"/>
              <a:ext cx="156753"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157</a:t>
              </a:r>
            </a:p>
          </p:txBody>
        </p:sp>
        <p:sp>
          <p:nvSpPr>
            <p:cNvPr id="95" name="tx95"/>
            <p:cNvSpPr/>
            <p:nvPr/>
          </p:nvSpPr>
          <p:spPr>
            <a:xfrm>
              <a:off x="6629527" y="3353759"/>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159.6</a:t>
              </a:r>
            </a:p>
          </p:txBody>
        </p:sp>
        <p:sp>
          <p:nvSpPr>
            <p:cNvPr id="96" name="tx96"/>
            <p:cNvSpPr/>
            <p:nvPr/>
          </p:nvSpPr>
          <p:spPr>
            <a:xfrm>
              <a:off x="6896070" y="3338432"/>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162.6</a:t>
              </a:r>
            </a:p>
          </p:txBody>
        </p:sp>
        <p:sp>
          <p:nvSpPr>
            <p:cNvPr id="97" name="tx97"/>
            <p:cNvSpPr/>
            <p:nvPr/>
          </p:nvSpPr>
          <p:spPr>
            <a:xfrm>
              <a:off x="7162613" y="3325156"/>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165.2</a:t>
              </a:r>
            </a:p>
          </p:txBody>
        </p:sp>
        <p:sp>
          <p:nvSpPr>
            <p:cNvPr id="98" name="tx98"/>
            <p:cNvSpPr/>
            <p:nvPr/>
          </p:nvSpPr>
          <p:spPr>
            <a:xfrm>
              <a:off x="7429156" y="3309526"/>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168.3</a:t>
              </a:r>
            </a:p>
          </p:txBody>
        </p:sp>
        <p:sp>
          <p:nvSpPr>
            <p:cNvPr id="99" name="tx99"/>
            <p:cNvSpPr/>
            <p:nvPr/>
          </p:nvSpPr>
          <p:spPr>
            <a:xfrm>
              <a:off x="7695699" y="3294777"/>
              <a:ext cx="235106"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171.4</a:t>
              </a:r>
            </a:p>
          </p:txBody>
        </p:sp>
        <p:sp>
          <p:nvSpPr>
            <p:cNvPr id="100" name="tx100"/>
            <p:cNvSpPr/>
            <p:nvPr/>
          </p:nvSpPr>
          <p:spPr>
            <a:xfrm>
              <a:off x="7962242" y="3279091"/>
              <a:ext cx="235106"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174.4</a:t>
              </a:r>
            </a:p>
          </p:txBody>
        </p:sp>
        <p:sp>
          <p:nvSpPr>
            <p:cNvPr id="101" name="pl101"/>
            <p:cNvSpPr/>
            <p:nvPr/>
          </p:nvSpPr>
          <p:spPr>
            <a:xfrm>
              <a:off x="1416218" y="2072669"/>
              <a:ext cx="0" cy="603545"/>
            </a:xfrm>
            <a:custGeom>
              <a:avLst/>
              <a:gdLst/>
              <a:ahLst/>
              <a:cxnLst/>
              <a:rect l="0" t="0" r="0" b="0"/>
              <a:pathLst>
                <a:path h="603545">
                  <a:moveTo>
                    <a:pt x="0" y="603545"/>
                  </a:moveTo>
                  <a:lnTo>
                    <a:pt x="0" y="0"/>
                  </a:lnTo>
                </a:path>
              </a:pathLst>
            </a:custGeom>
            <a:ln w="13550" cap="flat">
              <a:solidFill>
                <a:srgbClr val="0058AB">
                  <a:alpha val="100000"/>
                </a:srgbClr>
              </a:solidFill>
              <a:prstDash val="dot"/>
              <a:round/>
            </a:ln>
          </p:spPr>
          <p:txBody>
            <a:bodyPr/>
            <a:lstStyle/>
            <a:p>
              <a:endParaRPr/>
            </a:p>
          </p:txBody>
        </p:sp>
        <p:sp>
          <p:nvSpPr>
            <p:cNvPr id="102" name="pl102"/>
            <p:cNvSpPr/>
            <p:nvPr/>
          </p:nvSpPr>
          <p:spPr>
            <a:xfrm>
              <a:off x="2748933" y="2072669"/>
              <a:ext cx="0" cy="335302"/>
            </a:xfrm>
            <a:custGeom>
              <a:avLst/>
              <a:gdLst/>
              <a:ahLst/>
              <a:cxnLst/>
              <a:rect l="0" t="0" r="0" b="0"/>
              <a:pathLst>
                <a:path h="335302">
                  <a:moveTo>
                    <a:pt x="0" y="335302"/>
                  </a:moveTo>
                  <a:lnTo>
                    <a:pt x="0" y="0"/>
                  </a:lnTo>
                </a:path>
              </a:pathLst>
            </a:custGeom>
            <a:ln w="13550" cap="flat">
              <a:solidFill>
                <a:srgbClr val="0058AB">
                  <a:alpha val="100000"/>
                </a:srgbClr>
              </a:solidFill>
              <a:prstDash val="dot"/>
              <a:round/>
            </a:ln>
          </p:spPr>
          <p:txBody>
            <a:bodyPr/>
            <a:lstStyle/>
            <a:p>
              <a:endParaRPr/>
            </a:p>
          </p:txBody>
        </p:sp>
        <p:sp>
          <p:nvSpPr>
            <p:cNvPr id="103" name="pl103"/>
            <p:cNvSpPr/>
            <p:nvPr/>
          </p:nvSpPr>
          <p:spPr>
            <a:xfrm>
              <a:off x="4081649" y="2072669"/>
              <a:ext cx="0" cy="402363"/>
            </a:xfrm>
            <a:custGeom>
              <a:avLst/>
              <a:gdLst/>
              <a:ahLst/>
              <a:cxnLst/>
              <a:rect l="0" t="0" r="0" b="0"/>
              <a:pathLst>
                <a:path h="402363">
                  <a:moveTo>
                    <a:pt x="0" y="402363"/>
                  </a:moveTo>
                  <a:lnTo>
                    <a:pt x="0" y="0"/>
                  </a:lnTo>
                </a:path>
              </a:pathLst>
            </a:custGeom>
            <a:ln w="13550" cap="flat">
              <a:solidFill>
                <a:srgbClr val="0058AB">
                  <a:alpha val="100000"/>
                </a:srgbClr>
              </a:solidFill>
              <a:prstDash val="dot"/>
              <a:round/>
            </a:ln>
          </p:spPr>
          <p:txBody>
            <a:bodyPr/>
            <a:lstStyle/>
            <a:p>
              <a:endParaRPr/>
            </a:p>
          </p:txBody>
        </p:sp>
        <p:sp>
          <p:nvSpPr>
            <p:cNvPr id="104" name="pl104"/>
            <p:cNvSpPr/>
            <p:nvPr/>
          </p:nvSpPr>
          <p:spPr>
            <a:xfrm>
              <a:off x="5414365" y="2072669"/>
              <a:ext cx="0" cy="290595"/>
            </a:xfrm>
            <a:custGeom>
              <a:avLst/>
              <a:gdLst/>
              <a:ahLst/>
              <a:cxnLst/>
              <a:rect l="0" t="0" r="0" b="0"/>
              <a:pathLst>
                <a:path h="290595">
                  <a:moveTo>
                    <a:pt x="0" y="290595"/>
                  </a:moveTo>
                  <a:lnTo>
                    <a:pt x="0" y="0"/>
                  </a:lnTo>
                </a:path>
              </a:pathLst>
            </a:custGeom>
            <a:ln w="13550" cap="flat">
              <a:solidFill>
                <a:srgbClr val="0058AB">
                  <a:alpha val="100000"/>
                </a:srgbClr>
              </a:solidFill>
              <a:prstDash val="dot"/>
              <a:round/>
            </a:ln>
          </p:spPr>
          <p:txBody>
            <a:bodyPr/>
            <a:lstStyle/>
            <a:p>
              <a:endParaRPr/>
            </a:p>
          </p:txBody>
        </p:sp>
        <p:sp>
          <p:nvSpPr>
            <p:cNvPr id="105" name="pl105"/>
            <p:cNvSpPr/>
            <p:nvPr/>
          </p:nvSpPr>
          <p:spPr>
            <a:xfrm>
              <a:off x="6480537" y="2072669"/>
              <a:ext cx="0" cy="268242"/>
            </a:xfrm>
            <a:custGeom>
              <a:avLst/>
              <a:gdLst/>
              <a:ahLst/>
              <a:cxnLst/>
              <a:rect l="0" t="0" r="0" b="0"/>
              <a:pathLst>
                <a:path h="268242">
                  <a:moveTo>
                    <a:pt x="0" y="268242"/>
                  </a:moveTo>
                  <a:lnTo>
                    <a:pt x="0" y="0"/>
                  </a:lnTo>
                </a:path>
              </a:pathLst>
            </a:custGeom>
            <a:ln w="13550" cap="flat">
              <a:solidFill>
                <a:srgbClr val="0058AB">
                  <a:alpha val="100000"/>
                </a:srgbClr>
              </a:solidFill>
              <a:prstDash val="dot"/>
              <a:round/>
            </a:ln>
          </p:spPr>
          <p:txBody>
            <a:bodyPr/>
            <a:lstStyle/>
            <a:p>
              <a:endParaRPr/>
            </a:p>
          </p:txBody>
        </p:sp>
        <p:sp>
          <p:nvSpPr>
            <p:cNvPr id="106" name="pl106"/>
            <p:cNvSpPr/>
            <p:nvPr/>
          </p:nvSpPr>
          <p:spPr>
            <a:xfrm>
              <a:off x="6747080" y="2072669"/>
              <a:ext cx="0" cy="178828"/>
            </a:xfrm>
            <a:custGeom>
              <a:avLst/>
              <a:gdLst/>
              <a:ahLst/>
              <a:cxnLst/>
              <a:rect l="0" t="0" r="0" b="0"/>
              <a:pathLst>
                <a:path h="178828">
                  <a:moveTo>
                    <a:pt x="0" y="178828"/>
                  </a:moveTo>
                  <a:lnTo>
                    <a:pt x="0" y="0"/>
                  </a:lnTo>
                </a:path>
              </a:pathLst>
            </a:custGeom>
            <a:ln w="13550" cap="flat">
              <a:solidFill>
                <a:srgbClr val="0058AB">
                  <a:alpha val="100000"/>
                </a:srgbClr>
              </a:solidFill>
              <a:prstDash val="dot"/>
              <a:round/>
            </a:ln>
          </p:spPr>
          <p:txBody>
            <a:bodyPr/>
            <a:lstStyle/>
            <a:p>
              <a:endParaRPr/>
            </a:p>
          </p:txBody>
        </p:sp>
        <p:sp>
          <p:nvSpPr>
            <p:cNvPr id="107" name="pl107"/>
            <p:cNvSpPr/>
            <p:nvPr/>
          </p:nvSpPr>
          <p:spPr>
            <a:xfrm>
              <a:off x="7013623" y="2072669"/>
              <a:ext cx="0" cy="290595"/>
            </a:xfrm>
            <a:custGeom>
              <a:avLst/>
              <a:gdLst/>
              <a:ahLst/>
              <a:cxnLst/>
              <a:rect l="0" t="0" r="0" b="0"/>
              <a:pathLst>
                <a:path h="290595">
                  <a:moveTo>
                    <a:pt x="0" y="290595"/>
                  </a:moveTo>
                  <a:lnTo>
                    <a:pt x="0" y="0"/>
                  </a:lnTo>
                </a:path>
              </a:pathLst>
            </a:custGeom>
            <a:ln w="13550" cap="flat">
              <a:solidFill>
                <a:srgbClr val="0058AB">
                  <a:alpha val="100000"/>
                </a:srgbClr>
              </a:solidFill>
              <a:prstDash val="dot"/>
              <a:round/>
            </a:ln>
          </p:spPr>
          <p:txBody>
            <a:bodyPr/>
            <a:lstStyle/>
            <a:p>
              <a:endParaRPr/>
            </a:p>
          </p:txBody>
        </p:sp>
        <p:sp>
          <p:nvSpPr>
            <p:cNvPr id="108" name="pl108"/>
            <p:cNvSpPr/>
            <p:nvPr/>
          </p:nvSpPr>
          <p:spPr>
            <a:xfrm>
              <a:off x="7280166" y="2072669"/>
              <a:ext cx="0" cy="89414"/>
            </a:xfrm>
            <a:custGeom>
              <a:avLst/>
              <a:gdLst/>
              <a:ahLst/>
              <a:cxnLst/>
              <a:rect l="0" t="0" r="0" b="0"/>
              <a:pathLst>
                <a:path h="89414">
                  <a:moveTo>
                    <a:pt x="0" y="89414"/>
                  </a:moveTo>
                  <a:lnTo>
                    <a:pt x="0" y="0"/>
                  </a:lnTo>
                </a:path>
              </a:pathLst>
            </a:custGeom>
            <a:ln w="13550" cap="flat">
              <a:solidFill>
                <a:srgbClr val="0058AB">
                  <a:alpha val="100000"/>
                </a:srgbClr>
              </a:solidFill>
              <a:prstDash val="dot"/>
              <a:round/>
            </a:ln>
          </p:spPr>
          <p:txBody>
            <a:bodyPr/>
            <a:lstStyle/>
            <a:p>
              <a:endParaRPr/>
            </a:p>
          </p:txBody>
        </p:sp>
        <p:sp>
          <p:nvSpPr>
            <p:cNvPr id="109" name="pl109"/>
            <p:cNvSpPr/>
            <p:nvPr/>
          </p:nvSpPr>
          <p:spPr>
            <a:xfrm>
              <a:off x="7546709" y="2072669"/>
              <a:ext cx="0" cy="89414"/>
            </a:xfrm>
            <a:custGeom>
              <a:avLst/>
              <a:gdLst/>
              <a:ahLst/>
              <a:cxnLst/>
              <a:rect l="0" t="0" r="0" b="0"/>
              <a:pathLst>
                <a:path h="89414">
                  <a:moveTo>
                    <a:pt x="0" y="89414"/>
                  </a:moveTo>
                  <a:lnTo>
                    <a:pt x="0" y="0"/>
                  </a:lnTo>
                </a:path>
              </a:pathLst>
            </a:custGeom>
            <a:ln w="13550" cap="flat">
              <a:solidFill>
                <a:srgbClr val="0058AB">
                  <a:alpha val="100000"/>
                </a:srgbClr>
              </a:solidFill>
              <a:prstDash val="dot"/>
              <a:round/>
            </a:ln>
          </p:spPr>
          <p:txBody>
            <a:bodyPr/>
            <a:lstStyle/>
            <a:p>
              <a:endParaRPr/>
            </a:p>
          </p:txBody>
        </p:sp>
        <p:sp>
          <p:nvSpPr>
            <p:cNvPr id="110" name="pl110"/>
            <p:cNvSpPr/>
            <p:nvPr/>
          </p:nvSpPr>
          <p:spPr>
            <a:xfrm>
              <a:off x="7813253" y="2072669"/>
              <a:ext cx="0" cy="111767"/>
            </a:xfrm>
            <a:custGeom>
              <a:avLst/>
              <a:gdLst/>
              <a:ahLst/>
              <a:cxnLst/>
              <a:rect l="0" t="0" r="0" b="0"/>
              <a:pathLst>
                <a:path h="111767">
                  <a:moveTo>
                    <a:pt x="0" y="111767"/>
                  </a:moveTo>
                  <a:lnTo>
                    <a:pt x="0" y="0"/>
                  </a:lnTo>
                </a:path>
              </a:pathLst>
            </a:custGeom>
            <a:ln w="13550" cap="flat">
              <a:solidFill>
                <a:srgbClr val="0058AB">
                  <a:alpha val="100000"/>
                </a:srgbClr>
              </a:solidFill>
              <a:prstDash val="dot"/>
              <a:round/>
            </a:ln>
          </p:spPr>
          <p:txBody>
            <a:bodyPr/>
            <a:lstStyle/>
            <a:p>
              <a:endParaRPr/>
            </a:p>
          </p:txBody>
        </p:sp>
        <p:sp>
          <p:nvSpPr>
            <p:cNvPr id="111" name="pl111"/>
            <p:cNvSpPr/>
            <p:nvPr/>
          </p:nvSpPr>
          <p:spPr>
            <a:xfrm>
              <a:off x="8079796" y="2072669"/>
              <a:ext cx="0" cy="111767"/>
            </a:xfrm>
            <a:custGeom>
              <a:avLst/>
              <a:gdLst/>
              <a:ahLst/>
              <a:cxnLst/>
              <a:rect l="0" t="0" r="0" b="0"/>
              <a:pathLst>
                <a:path h="111767">
                  <a:moveTo>
                    <a:pt x="0" y="111767"/>
                  </a:moveTo>
                  <a:lnTo>
                    <a:pt x="0" y="0"/>
                  </a:lnTo>
                </a:path>
              </a:pathLst>
            </a:custGeom>
            <a:ln w="13550" cap="flat">
              <a:solidFill>
                <a:srgbClr val="0058AB">
                  <a:alpha val="100000"/>
                </a:srgbClr>
              </a:solidFill>
              <a:prstDash val="dot"/>
              <a:round/>
            </a:ln>
          </p:spPr>
          <p:txBody>
            <a:bodyPr/>
            <a:lstStyle/>
            <a:p>
              <a:endParaRPr/>
            </a:p>
          </p:txBody>
        </p:sp>
        <p:sp>
          <p:nvSpPr>
            <p:cNvPr id="112" name="tx112"/>
            <p:cNvSpPr/>
            <p:nvPr/>
          </p:nvSpPr>
          <p:spPr>
            <a:xfrm>
              <a:off x="1324790" y="4097224"/>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68.6</a:t>
              </a:r>
            </a:p>
          </p:txBody>
        </p:sp>
        <p:sp>
          <p:nvSpPr>
            <p:cNvPr id="113" name="tx113"/>
            <p:cNvSpPr/>
            <p:nvPr/>
          </p:nvSpPr>
          <p:spPr>
            <a:xfrm>
              <a:off x="1324790" y="3856475"/>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25.4</a:t>
              </a:r>
            </a:p>
          </p:txBody>
        </p:sp>
        <p:sp>
          <p:nvSpPr>
            <p:cNvPr id="114" name="tx114"/>
            <p:cNvSpPr/>
            <p:nvPr/>
          </p:nvSpPr>
          <p:spPr>
            <a:xfrm>
              <a:off x="2657505" y="4037607"/>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91.8</a:t>
              </a:r>
            </a:p>
          </p:txBody>
        </p:sp>
        <p:sp>
          <p:nvSpPr>
            <p:cNvPr id="115" name="tx115"/>
            <p:cNvSpPr/>
            <p:nvPr/>
          </p:nvSpPr>
          <p:spPr>
            <a:xfrm>
              <a:off x="2657505" y="3760693"/>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16.2</a:t>
              </a:r>
            </a:p>
          </p:txBody>
        </p:sp>
        <p:sp>
          <p:nvSpPr>
            <p:cNvPr id="116" name="tx116"/>
            <p:cNvSpPr/>
            <p:nvPr/>
          </p:nvSpPr>
          <p:spPr>
            <a:xfrm>
              <a:off x="3964096" y="4005599"/>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104.3</a:t>
              </a:r>
            </a:p>
          </p:txBody>
        </p:sp>
        <p:sp>
          <p:nvSpPr>
            <p:cNvPr id="117" name="tx117"/>
            <p:cNvSpPr/>
            <p:nvPr/>
          </p:nvSpPr>
          <p:spPr>
            <a:xfrm>
              <a:off x="3990221" y="3679623"/>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22.9</a:t>
              </a:r>
            </a:p>
          </p:txBody>
        </p:sp>
        <p:sp>
          <p:nvSpPr>
            <p:cNvPr id="118" name="tx118"/>
            <p:cNvSpPr/>
            <p:nvPr/>
          </p:nvSpPr>
          <p:spPr>
            <a:xfrm>
              <a:off x="5296811" y="3949796"/>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126.1</a:t>
              </a:r>
            </a:p>
          </p:txBody>
        </p:sp>
        <p:sp>
          <p:nvSpPr>
            <p:cNvPr id="119" name="tx119"/>
            <p:cNvSpPr/>
            <p:nvPr/>
          </p:nvSpPr>
          <p:spPr>
            <a:xfrm>
              <a:off x="5322937" y="3578331"/>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18.8</a:t>
              </a:r>
            </a:p>
          </p:txBody>
        </p:sp>
        <p:sp>
          <p:nvSpPr>
            <p:cNvPr id="120" name="tx120"/>
            <p:cNvSpPr/>
            <p:nvPr/>
          </p:nvSpPr>
          <p:spPr>
            <a:xfrm>
              <a:off x="6362984" y="3918840"/>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138.2</a:t>
              </a:r>
            </a:p>
          </p:txBody>
        </p:sp>
        <p:sp>
          <p:nvSpPr>
            <p:cNvPr id="121" name="tx121"/>
            <p:cNvSpPr/>
            <p:nvPr/>
          </p:nvSpPr>
          <p:spPr>
            <a:xfrm>
              <a:off x="6389109" y="3516510"/>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18.8</a:t>
              </a:r>
            </a:p>
          </p:txBody>
        </p:sp>
        <p:sp>
          <p:nvSpPr>
            <p:cNvPr id="122" name="tx122"/>
            <p:cNvSpPr/>
            <p:nvPr/>
          </p:nvSpPr>
          <p:spPr>
            <a:xfrm>
              <a:off x="6629527" y="3896536"/>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146.9</a:t>
              </a:r>
            </a:p>
          </p:txBody>
        </p:sp>
        <p:sp>
          <p:nvSpPr>
            <p:cNvPr id="123" name="tx123"/>
            <p:cNvSpPr/>
            <p:nvPr/>
          </p:nvSpPr>
          <p:spPr>
            <a:xfrm>
              <a:off x="6655652" y="3487368"/>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12.8</a:t>
              </a:r>
            </a:p>
          </p:txBody>
        </p:sp>
        <p:sp>
          <p:nvSpPr>
            <p:cNvPr id="124" name="tx124"/>
            <p:cNvSpPr/>
            <p:nvPr/>
          </p:nvSpPr>
          <p:spPr>
            <a:xfrm>
              <a:off x="6896070" y="3910325"/>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141.5</a:t>
              </a:r>
            </a:p>
          </p:txBody>
        </p:sp>
        <p:sp>
          <p:nvSpPr>
            <p:cNvPr id="125" name="tx125"/>
            <p:cNvSpPr/>
            <p:nvPr/>
          </p:nvSpPr>
          <p:spPr>
            <a:xfrm>
              <a:off x="6922195" y="3494640"/>
              <a:ext cx="182855"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21.1</a:t>
              </a:r>
            </a:p>
          </p:txBody>
        </p:sp>
        <p:sp>
          <p:nvSpPr>
            <p:cNvPr id="126" name="tx126"/>
            <p:cNvSpPr/>
            <p:nvPr/>
          </p:nvSpPr>
          <p:spPr>
            <a:xfrm>
              <a:off x="7162613" y="3866420"/>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158.6</a:t>
              </a:r>
            </a:p>
          </p:txBody>
        </p:sp>
        <p:sp>
          <p:nvSpPr>
            <p:cNvPr id="127" name="tx127"/>
            <p:cNvSpPr/>
            <p:nvPr/>
          </p:nvSpPr>
          <p:spPr>
            <a:xfrm>
              <a:off x="7214864" y="3442924"/>
              <a:ext cx="130604"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6.6</a:t>
              </a:r>
            </a:p>
          </p:txBody>
        </p:sp>
        <p:sp>
          <p:nvSpPr>
            <p:cNvPr id="128" name="tx128"/>
            <p:cNvSpPr/>
            <p:nvPr/>
          </p:nvSpPr>
          <p:spPr>
            <a:xfrm>
              <a:off x="7429156" y="3858961"/>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161.5</a:t>
              </a:r>
            </a:p>
          </p:txBody>
        </p:sp>
        <p:sp>
          <p:nvSpPr>
            <p:cNvPr id="129" name="tx129"/>
            <p:cNvSpPr/>
            <p:nvPr/>
          </p:nvSpPr>
          <p:spPr>
            <a:xfrm>
              <a:off x="7481407" y="3427700"/>
              <a:ext cx="130604"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6.7</a:t>
              </a:r>
            </a:p>
          </p:txBody>
        </p:sp>
        <p:sp>
          <p:nvSpPr>
            <p:cNvPr id="130" name="tx130"/>
            <p:cNvSpPr/>
            <p:nvPr/>
          </p:nvSpPr>
          <p:spPr>
            <a:xfrm>
              <a:off x="7695699" y="3855706"/>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162.8</a:t>
              </a:r>
            </a:p>
          </p:txBody>
        </p:sp>
        <p:sp>
          <p:nvSpPr>
            <p:cNvPr id="131" name="tx131"/>
            <p:cNvSpPr/>
            <p:nvPr/>
          </p:nvSpPr>
          <p:spPr>
            <a:xfrm>
              <a:off x="7747950" y="3416473"/>
              <a:ext cx="130604"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8.6</a:t>
              </a:r>
            </a:p>
          </p:txBody>
        </p:sp>
        <p:sp>
          <p:nvSpPr>
            <p:cNvPr id="132" name="tx132"/>
            <p:cNvSpPr/>
            <p:nvPr/>
          </p:nvSpPr>
          <p:spPr>
            <a:xfrm>
              <a:off x="7962242" y="3848247"/>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165.7</a:t>
              </a:r>
            </a:p>
          </p:txBody>
        </p:sp>
        <p:sp>
          <p:nvSpPr>
            <p:cNvPr id="133" name="tx133"/>
            <p:cNvSpPr/>
            <p:nvPr/>
          </p:nvSpPr>
          <p:spPr>
            <a:xfrm>
              <a:off x="8014493" y="3401172"/>
              <a:ext cx="130604"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8.7</a:t>
              </a:r>
            </a:p>
          </p:txBody>
        </p:sp>
        <p:sp>
          <p:nvSpPr>
            <p:cNvPr id="134" name="tx134"/>
            <p:cNvSpPr/>
            <p:nvPr/>
          </p:nvSpPr>
          <p:spPr>
            <a:xfrm>
              <a:off x="810775" y="425590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655386" y="3743293"/>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a:off x="655386" y="3230680"/>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a:t>
              </a:r>
            </a:p>
          </p:txBody>
        </p:sp>
        <p:sp>
          <p:nvSpPr>
            <p:cNvPr id="137" name="tx137"/>
            <p:cNvSpPr/>
            <p:nvPr/>
          </p:nvSpPr>
          <p:spPr>
            <a:xfrm>
              <a:off x="655386" y="2717999"/>
              <a:ext cx="233083"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300</a:t>
              </a:r>
            </a:p>
          </p:txBody>
        </p:sp>
        <p:sp>
          <p:nvSpPr>
            <p:cNvPr id="138" name="tx138"/>
            <p:cNvSpPr/>
            <p:nvPr/>
          </p:nvSpPr>
          <p:spPr>
            <a:xfrm>
              <a:off x="655386" y="2205454"/>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400</a:t>
              </a:r>
            </a:p>
          </p:txBody>
        </p:sp>
        <p:sp>
          <p:nvSpPr>
            <p:cNvPr id="139" name="tx139"/>
            <p:cNvSpPr/>
            <p:nvPr/>
          </p:nvSpPr>
          <p:spPr>
            <a:xfrm>
              <a:off x="8607544" y="425590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69706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13823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81098"/>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20555"/>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259771"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592487"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3925203"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257918"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24091"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590634"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57177"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23720"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390229" y="459230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56806"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23349"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293494" y="3068909"/>
              <a:ext cx="14828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56" name="tx156"/>
            <p:cNvSpPr/>
            <p:nvPr/>
          </p:nvSpPr>
          <p:spPr>
            <a:xfrm rot="5400000">
              <a:off x="8496806" y="3068909"/>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57" name="pl157"/>
            <p:cNvSpPr/>
            <p:nvPr/>
          </p:nvSpPr>
          <p:spPr>
            <a:xfrm>
              <a:off x="2547370" y="5281475"/>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58" name="tx158"/>
            <p:cNvSpPr/>
            <p:nvPr/>
          </p:nvSpPr>
          <p:spPr>
            <a:xfrm>
              <a:off x="2814469" y="5229428"/>
              <a:ext cx="1055935" cy="102046"/>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59" name="rc159"/>
            <p:cNvSpPr/>
            <p:nvPr/>
          </p:nvSpPr>
          <p:spPr>
            <a:xfrm>
              <a:off x="4157761" y="5180747"/>
              <a:ext cx="201456" cy="201456"/>
            </a:xfrm>
            <a:prstGeom prst="rect">
              <a:avLst/>
            </a:prstGeom>
            <a:solidFill>
              <a:srgbClr val="1CABE2">
                <a:alpha val="100000"/>
              </a:srgbClr>
            </a:solidFill>
          </p:spPr>
          <p:txBody>
            <a:bodyPr/>
            <a:lstStyle/>
            <a:p>
              <a:endParaRPr/>
            </a:p>
          </p:txBody>
        </p:sp>
        <p:sp>
          <p:nvSpPr>
            <p:cNvPr id="160" name="rc160"/>
            <p:cNvSpPr/>
            <p:nvPr/>
          </p:nvSpPr>
          <p:spPr>
            <a:xfrm>
              <a:off x="6123695" y="5180747"/>
              <a:ext cx="201456" cy="201456"/>
            </a:xfrm>
            <a:prstGeom prst="rect">
              <a:avLst/>
            </a:prstGeom>
            <a:solidFill>
              <a:srgbClr val="80BD41">
                <a:alpha val="100000"/>
              </a:srgbClr>
            </a:solidFill>
          </p:spPr>
          <p:txBody>
            <a:bodyPr/>
            <a:lstStyle/>
            <a:p>
              <a:endParaRPr/>
            </a:p>
          </p:txBody>
        </p:sp>
        <p:sp>
          <p:nvSpPr>
            <p:cNvPr id="161" name="tx161"/>
            <p:cNvSpPr/>
            <p:nvPr/>
          </p:nvSpPr>
          <p:spPr>
            <a:xfrm>
              <a:off x="4437806" y="5200370"/>
              <a:ext cx="160730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 Vaccinés (zéro dose)</a:t>
              </a:r>
            </a:p>
          </p:txBody>
        </p:sp>
        <p:sp>
          <p:nvSpPr>
            <p:cNvPr id="162" name="tx162"/>
            <p:cNvSpPr/>
            <p:nvPr/>
          </p:nvSpPr>
          <p:spPr>
            <a:xfrm>
              <a:off x="6403740" y="5229292"/>
              <a:ext cx="56684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Vaccinés</a:t>
              </a:r>
            </a:p>
          </p:txBody>
        </p:sp>
        <p:sp>
          <p:nvSpPr>
            <p:cNvPr id="163" name="tx163"/>
            <p:cNvSpPr/>
            <p:nvPr/>
          </p:nvSpPr>
          <p:spPr>
            <a:xfrm>
              <a:off x="951100" y="1411841"/>
              <a:ext cx="5417849"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estimée DTP1 et nombre d'enfants vaccinés et non vaccinés,</a:t>
              </a:r>
            </a:p>
          </p:txBody>
        </p:sp>
        <p:sp>
          <p:nvSpPr>
            <p:cNvPr id="164" name="tx164"/>
            <p:cNvSpPr/>
            <p:nvPr/>
          </p:nvSpPr>
          <p:spPr>
            <a:xfrm>
              <a:off x="951100" y="1594448"/>
              <a:ext cx="1677545" cy="144229"/>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Mauritanie, 2000-2025</a:t>
              </a:r>
            </a:p>
          </p:txBody>
        </p:sp>
        <p:sp>
          <p:nvSpPr>
            <p:cNvPr id="165" name="pl165"/>
            <p:cNvSpPr/>
            <p:nvPr/>
          </p:nvSpPr>
          <p:spPr>
            <a:xfrm>
              <a:off x="2238590" y="5599970"/>
              <a:ext cx="0" cy="516366"/>
            </a:xfrm>
            <a:custGeom>
              <a:avLst/>
              <a:gdLst/>
              <a:ahLst/>
              <a:cxnLst/>
              <a:rect l="0" t="0" r="0" b="0"/>
              <a:pathLst>
                <a:path h="516366">
                  <a:moveTo>
                    <a:pt x="0" y="516366"/>
                  </a:moveTo>
                  <a:lnTo>
                    <a:pt x="0" y="0"/>
                  </a:lnTo>
                  <a:lnTo>
                    <a:pt x="0" y="0"/>
                  </a:lnTo>
                </a:path>
              </a:pathLst>
            </a:custGeom>
            <a:ln w="6775" cap="flat">
              <a:solidFill>
                <a:srgbClr val="EBEBEB">
                  <a:alpha val="100000"/>
                </a:srgbClr>
              </a:solidFill>
              <a:prstDash val="solid"/>
              <a:round/>
            </a:ln>
          </p:spPr>
          <p:txBody>
            <a:bodyPr/>
            <a:lstStyle/>
            <a:p>
              <a:endParaRPr/>
            </a:p>
          </p:txBody>
        </p:sp>
        <p:sp>
          <p:nvSpPr>
            <p:cNvPr id="166" name="pl166"/>
            <p:cNvSpPr/>
            <p:nvPr/>
          </p:nvSpPr>
          <p:spPr>
            <a:xfrm>
              <a:off x="4123223" y="5599970"/>
              <a:ext cx="0" cy="516366"/>
            </a:xfrm>
            <a:custGeom>
              <a:avLst/>
              <a:gdLst/>
              <a:ahLst/>
              <a:cxnLst/>
              <a:rect l="0" t="0" r="0" b="0"/>
              <a:pathLst>
                <a:path h="516366">
                  <a:moveTo>
                    <a:pt x="0" y="516366"/>
                  </a:moveTo>
                  <a:lnTo>
                    <a:pt x="0" y="0"/>
                  </a:lnTo>
                  <a:lnTo>
                    <a:pt x="0" y="0"/>
                  </a:lnTo>
                </a:path>
              </a:pathLst>
            </a:custGeom>
            <a:ln w="6775" cap="flat">
              <a:solidFill>
                <a:srgbClr val="EBEBEB">
                  <a:alpha val="100000"/>
                </a:srgbClr>
              </a:solidFill>
              <a:prstDash val="solid"/>
              <a:round/>
            </a:ln>
          </p:spPr>
          <p:txBody>
            <a:bodyPr/>
            <a:lstStyle/>
            <a:p>
              <a:endParaRPr/>
            </a:p>
          </p:txBody>
        </p:sp>
        <p:sp>
          <p:nvSpPr>
            <p:cNvPr id="167" name="pl167"/>
            <p:cNvSpPr/>
            <p:nvPr/>
          </p:nvSpPr>
          <p:spPr>
            <a:xfrm>
              <a:off x="6007856" y="5599970"/>
              <a:ext cx="0" cy="516366"/>
            </a:xfrm>
            <a:custGeom>
              <a:avLst/>
              <a:gdLst/>
              <a:ahLst/>
              <a:cxnLst/>
              <a:rect l="0" t="0" r="0" b="0"/>
              <a:pathLst>
                <a:path h="516366">
                  <a:moveTo>
                    <a:pt x="0" y="516366"/>
                  </a:moveTo>
                  <a:lnTo>
                    <a:pt x="0" y="0"/>
                  </a:lnTo>
                  <a:lnTo>
                    <a:pt x="0" y="0"/>
                  </a:lnTo>
                </a:path>
              </a:pathLst>
            </a:custGeom>
            <a:ln w="6775" cap="flat">
              <a:solidFill>
                <a:srgbClr val="EBEBEB">
                  <a:alpha val="100000"/>
                </a:srgbClr>
              </a:solidFill>
              <a:prstDash val="solid"/>
              <a:round/>
            </a:ln>
          </p:spPr>
          <p:txBody>
            <a:bodyPr/>
            <a:lstStyle/>
            <a:p>
              <a:endParaRPr/>
            </a:p>
          </p:txBody>
        </p:sp>
        <p:sp>
          <p:nvSpPr>
            <p:cNvPr id="168" name="pl168"/>
            <p:cNvSpPr/>
            <p:nvPr/>
          </p:nvSpPr>
          <p:spPr>
            <a:xfrm>
              <a:off x="7892488" y="5599970"/>
              <a:ext cx="0" cy="516366"/>
            </a:xfrm>
            <a:custGeom>
              <a:avLst/>
              <a:gdLst/>
              <a:ahLst/>
              <a:cxnLst/>
              <a:rect l="0" t="0" r="0" b="0"/>
              <a:pathLst>
                <a:path h="516366">
                  <a:moveTo>
                    <a:pt x="0" y="516366"/>
                  </a:moveTo>
                  <a:lnTo>
                    <a:pt x="0" y="0"/>
                  </a:lnTo>
                  <a:lnTo>
                    <a:pt x="0" y="0"/>
                  </a:lnTo>
                </a:path>
              </a:pathLst>
            </a:custGeom>
            <a:ln w="6775" cap="flat">
              <a:solidFill>
                <a:srgbClr val="EBEBEB">
                  <a:alpha val="100000"/>
                </a:srgbClr>
              </a:solidFill>
              <a:prstDash val="solid"/>
              <a:round/>
            </a:ln>
          </p:spPr>
          <p:txBody>
            <a:bodyPr/>
            <a:lstStyle/>
            <a:p>
              <a:endParaRPr/>
            </a:p>
          </p:txBody>
        </p:sp>
        <p:sp>
          <p:nvSpPr>
            <p:cNvPr id="169" name="pl169"/>
            <p:cNvSpPr/>
            <p:nvPr/>
          </p:nvSpPr>
          <p:spPr>
            <a:xfrm>
              <a:off x="951100" y="6019517"/>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70" name="pl170"/>
            <p:cNvSpPr/>
            <p:nvPr/>
          </p:nvSpPr>
          <p:spPr>
            <a:xfrm>
              <a:off x="951100" y="585815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71" name="pl171"/>
            <p:cNvSpPr/>
            <p:nvPr/>
          </p:nvSpPr>
          <p:spPr>
            <a:xfrm>
              <a:off x="951100" y="569678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72" name="pl172"/>
            <p:cNvSpPr/>
            <p:nvPr/>
          </p:nvSpPr>
          <p:spPr>
            <a:xfrm>
              <a:off x="1296273" y="5599970"/>
              <a:ext cx="0" cy="516366"/>
            </a:xfrm>
            <a:custGeom>
              <a:avLst/>
              <a:gdLst/>
              <a:ahLst/>
              <a:cxnLst/>
              <a:rect l="0" t="0" r="0" b="0"/>
              <a:pathLst>
                <a:path h="516366">
                  <a:moveTo>
                    <a:pt x="0" y="5163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3" name="pl173"/>
            <p:cNvSpPr/>
            <p:nvPr/>
          </p:nvSpPr>
          <p:spPr>
            <a:xfrm>
              <a:off x="3180906" y="5599970"/>
              <a:ext cx="0" cy="516366"/>
            </a:xfrm>
            <a:custGeom>
              <a:avLst/>
              <a:gdLst/>
              <a:ahLst/>
              <a:cxnLst/>
              <a:rect l="0" t="0" r="0" b="0"/>
              <a:pathLst>
                <a:path h="516366">
                  <a:moveTo>
                    <a:pt x="0" y="5163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4" name="pl174"/>
            <p:cNvSpPr/>
            <p:nvPr/>
          </p:nvSpPr>
          <p:spPr>
            <a:xfrm>
              <a:off x="5065539" y="5599970"/>
              <a:ext cx="0" cy="516366"/>
            </a:xfrm>
            <a:custGeom>
              <a:avLst/>
              <a:gdLst/>
              <a:ahLst/>
              <a:cxnLst/>
              <a:rect l="0" t="0" r="0" b="0"/>
              <a:pathLst>
                <a:path h="516366">
                  <a:moveTo>
                    <a:pt x="0" y="5163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5" name="pl175"/>
            <p:cNvSpPr/>
            <p:nvPr/>
          </p:nvSpPr>
          <p:spPr>
            <a:xfrm>
              <a:off x="6950172" y="5599970"/>
              <a:ext cx="0" cy="516366"/>
            </a:xfrm>
            <a:custGeom>
              <a:avLst/>
              <a:gdLst/>
              <a:ahLst/>
              <a:cxnLst/>
              <a:rect l="0" t="0" r="0" b="0"/>
              <a:pathLst>
                <a:path h="516366">
                  <a:moveTo>
                    <a:pt x="0" y="5163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6" name="rc176"/>
            <p:cNvSpPr/>
            <p:nvPr/>
          </p:nvSpPr>
          <p:spPr>
            <a:xfrm>
              <a:off x="1296273" y="5954972"/>
              <a:ext cx="5207240" cy="129091"/>
            </a:xfrm>
            <a:prstGeom prst="rect">
              <a:avLst/>
            </a:prstGeom>
            <a:solidFill>
              <a:srgbClr val="80BD41">
                <a:alpha val="100000"/>
              </a:srgbClr>
            </a:solidFill>
          </p:spPr>
          <p:txBody>
            <a:bodyPr/>
            <a:lstStyle/>
            <a:p>
              <a:endParaRPr/>
            </a:p>
          </p:txBody>
        </p:sp>
        <p:sp>
          <p:nvSpPr>
            <p:cNvPr id="177" name="rc177"/>
            <p:cNvSpPr/>
            <p:nvPr/>
          </p:nvSpPr>
          <p:spPr>
            <a:xfrm>
              <a:off x="6503514" y="5954972"/>
              <a:ext cx="710129" cy="129091"/>
            </a:xfrm>
            <a:prstGeom prst="rect">
              <a:avLst/>
            </a:prstGeom>
            <a:solidFill>
              <a:srgbClr val="1CABE2">
                <a:alpha val="100000"/>
              </a:srgbClr>
            </a:solidFill>
          </p:spPr>
          <p:txBody>
            <a:bodyPr/>
            <a:lstStyle/>
            <a:p>
              <a:endParaRPr/>
            </a:p>
          </p:txBody>
        </p:sp>
        <p:sp>
          <p:nvSpPr>
            <p:cNvPr id="178" name="rc178"/>
            <p:cNvSpPr/>
            <p:nvPr/>
          </p:nvSpPr>
          <p:spPr>
            <a:xfrm>
              <a:off x="1296273" y="5793607"/>
              <a:ext cx="6136364" cy="129091"/>
            </a:xfrm>
            <a:prstGeom prst="rect">
              <a:avLst/>
            </a:prstGeom>
            <a:solidFill>
              <a:srgbClr val="80BD41">
                <a:alpha val="100000"/>
              </a:srgbClr>
            </a:solidFill>
          </p:spPr>
          <p:txBody>
            <a:bodyPr/>
            <a:lstStyle/>
            <a:p>
              <a:endParaRPr/>
            </a:p>
          </p:txBody>
        </p:sp>
        <p:sp>
          <p:nvSpPr>
            <p:cNvPr id="179" name="rc179"/>
            <p:cNvSpPr/>
            <p:nvPr/>
          </p:nvSpPr>
          <p:spPr>
            <a:xfrm>
              <a:off x="7432638" y="5793607"/>
              <a:ext cx="323026" cy="129091"/>
            </a:xfrm>
            <a:prstGeom prst="rect">
              <a:avLst/>
            </a:prstGeom>
            <a:solidFill>
              <a:srgbClr val="1CABE2">
                <a:alpha val="100000"/>
              </a:srgbClr>
            </a:solidFill>
          </p:spPr>
          <p:txBody>
            <a:bodyPr/>
            <a:lstStyle/>
            <a:p>
              <a:endParaRPr/>
            </a:p>
          </p:txBody>
        </p:sp>
        <p:sp>
          <p:nvSpPr>
            <p:cNvPr id="180" name="rc180"/>
            <p:cNvSpPr/>
            <p:nvPr/>
          </p:nvSpPr>
          <p:spPr>
            <a:xfrm>
              <a:off x="1296273" y="5632243"/>
              <a:ext cx="6246050" cy="129091"/>
            </a:xfrm>
            <a:prstGeom prst="rect">
              <a:avLst/>
            </a:prstGeom>
            <a:solidFill>
              <a:srgbClr val="80BD41">
                <a:alpha val="100000"/>
              </a:srgbClr>
            </a:solidFill>
          </p:spPr>
          <p:txBody>
            <a:bodyPr/>
            <a:lstStyle/>
            <a:p>
              <a:endParaRPr/>
            </a:p>
          </p:txBody>
        </p:sp>
        <p:sp>
          <p:nvSpPr>
            <p:cNvPr id="181" name="rc181"/>
            <p:cNvSpPr/>
            <p:nvPr/>
          </p:nvSpPr>
          <p:spPr>
            <a:xfrm>
              <a:off x="7542324" y="5632243"/>
              <a:ext cx="328679" cy="129091"/>
            </a:xfrm>
            <a:prstGeom prst="rect">
              <a:avLst/>
            </a:prstGeom>
            <a:solidFill>
              <a:srgbClr val="1CABE2">
                <a:alpha val="100000"/>
              </a:srgbClr>
            </a:solidFill>
          </p:spPr>
          <p:txBody>
            <a:bodyPr/>
            <a:lstStyle/>
            <a:p>
              <a:endParaRPr/>
            </a:p>
          </p:txBody>
        </p:sp>
        <p:sp>
          <p:nvSpPr>
            <p:cNvPr id="182" name="tx182"/>
            <p:cNvSpPr/>
            <p:nvPr/>
          </p:nvSpPr>
          <p:spPr>
            <a:xfrm>
              <a:off x="7413049" y="5976381"/>
              <a:ext cx="192927"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157</a:t>
              </a:r>
            </a:p>
          </p:txBody>
        </p:sp>
        <p:sp>
          <p:nvSpPr>
            <p:cNvPr id="183" name="tx183"/>
            <p:cNvSpPr/>
            <p:nvPr/>
          </p:nvSpPr>
          <p:spPr>
            <a:xfrm>
              <a:off x="7933952" y="5816428"/>
              <a:ext cx="289362" cy="83110"/>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171.4</a:t>
              </a:r>
            </a:p>
          </p:txBody>
        </p:sp>
        <p:sp>
          <p:nvSpPr>
            <p:cNvPr id="184" name="tx184"/>
            <p:cNvSpPr/>
            <p:nvPr/>
          </p:nvSpPr>
          <p:spPr>
            <a:xfrm>
              <a:off x="8055059" y="5655064"/>
              <a:ext cx="289362" cy="83110"/>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174.4</a:t>
              </a:r>
            </a:p>
          </p:txBody>
        </p:sp>
        <p:sp>
          <p:nvSpPr>
            <p:cNvPr id="185" name="tx185"/>
            <p:cNvSpPr/>
            <p:nvPr/>
          </p:nvSpPr>
          <p:spPr>
            <a:xfrm>
              <a:off x="3764255" y="5979024"/>
              <a:ext cx="27127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138.2</a:t>
              </a:r>
            </a:p>
          </p:txBody>
        </p:sp>
        <p:sp>
          <p:nvSpPr>
            <p:cNvPr id="186" name="tx186"/>
            <p:cNvSpPr/>
            <p:nvPr/>
          </p:nvSpPr>
          <p:spPr>
            <a:xfrm>
              <a:off x="6753085" y="5979077"/>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18.8</a:t>
              </a:r>
            </a:p>
          </p:txBody>
        </p:sp>
        <p:sp>
          <p:nvSpPr>
            <p:cNvPr id="187" name="tx187"/>
            <p:cNvSpPr/>
            <p:nvPr/>
          </p:nvSpPr>
          <p:spPr>
            <a:xfrm>
              <a:off x="4228817" y="5817713"/>
              <a:ext cx="27127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162.8</a:t>
              </a:r>
            </a:p>
          </p:txBody>
        </p:sp>
        <p:sp>
          <p:nvSpPr>
            <p:cNvPr id="188" name="tx188"/>
            <p:cNvSpPr/>
            <p:nvPr/>
          </p:nvSpPr>
          <p:spPr>
            <a:xfrm>
              <a:off x="7518802" y="5817713"/>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8.6</a:t>
              </a:r>
            </a:p>
          </p:txBody>
        </p:sp>
        <p:sp>
          <p:nvSpPr>
            <p:cNvPr id="189" name="tx189"/>
            <p:cNvSpPr/>
            <p:nvPr/>
          </p:nvSpPr>
          <p:spPr>
            <a:xfrm>
              <a:off x="4283660" y="5656348"/>
              <a:ext cx="27127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165.7</a:t>
              </a:r>
            </a:p>
          </p:txBody>
        </p:sp>
        <p:sp>
          <p:nvSpPr>
            <p:cNvPr id="190" name="tx190"/>
            <p:cNvSpPr/>
            <p:nvPr/>
          </p:nvSpPr>
          <p:spPr>
            <a:xfrm>
              <a:off x="7631315" y="565634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8.7</a:t>
              </a:r>
            </a:p>
          </p:txBody>
        </p:sp>
        <p:sp>
          <p:nvSpPr>
            <p:cNvPr id="191" name="tx191"/>
            <p:cNvSpPr/>
            <p:nvPr/>
          </p:nvSpPr>
          <p:spPr>
            <a:xfrm>
              <a:off x="577692" y="596740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77692" y="580603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77692" y="56446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257426" y="6176852"/>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95" name="tx195"/>
            <p:cNvSpPr/>
            <p:nvPr/>
          </p:nvSpPr>
          <p:spPr>
            <a:xfrm>
              <a:off x="3103212" y="617685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96" name="tx196"/>
            <p:cNvSpPr/>
            <p:nvPr/>
          </p:nvSpPr>
          <p:spPr>
            <a:xfrm>
              <a:off x="4948997" y="6176852"/>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97" name="tx197"/>
            <p:cNvSpPr/>
            <p:nvPr/>
          </p:nvSpPr>
          <p:spPr>
            <a:xfrm>
              <a:off x="6833630" y="6176852"/>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150</a:t>
              </a:r>
            </a:p>
          </p:txBody>
        </p:sp>
        <p:sp>
          <p:nvSpPr>
            <p:cNvPr id="198" name="tx198"/>
            <p:cNvSpPr/>
            <p:nvPr/>
          </p:nvSpPr>
          <p:spPr>
            <a:xfrm>
              <a:off x="4006567" y="6312056"/>
              <a:ext cx="14828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9" name="tx199"/>
            <p:cNvSpPr/>
            <p:nvPr/>
          </p:nvSpPr>
          <p:spPr>
            <a:xfrm>
              <a:off x="4246355" y="65249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00" b="0" i="0" u="none" cap="none">
                <a:solidFill>
                  <a:srgbClr val="FFFFFF">
                    <a:alpha val="100000"/>
                  </a:srgbClr>
                </a:solidFill>
                <a:latin typeface="Arial"/>
                <a:cs typeface="Arial"/>
                <a:sym typeface="Arial"/>
              </a:rPr>
              <a:t>Le taux de couverture du DTP1 en 2025 (95 %) était supérieur à celui de 2019 (88 %).
Le nombre d’enfants vaccinés avec le DTP1 a augmenté de 20 % par rapport à 2019.
Le nombre de nourrissons survivants a augmenté d’environ 11 % par rapport à 2019.
En 2025, davantage d’enfants ont été vaccinés qu’en 2019.
En 2025, le nombre de nourrissons en vie (population cible) était plus élevé qu’en 2019.
Pour que la couverture vaccinale augmente, le nombre d’enfants vaccinés doit croître à un rythme plus rapide que celui de la croissance démographique.</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Pour que la couverture vaccinale augmente, le nombre d'enfants vaccinés doit croître à un rythme plus rapide que celui de la croissance démographique.</a:t>
            </a:r>
          </a:p>
        </p:txBody>
      </p:sp>
      <p:grpSp>
        <p:nvGrpSpPr>
          <p:cNvPr id="202" name="Group 201"/>
          <p:cNvGrpSpPr/>
          <p:nvPr/>
        </p:nvGrpSpPr>
        <p:grpSpPr>
          <a:xfrm>
            <a:off x="292608" y="1051560"/>
            <a:ext cx="8595360" cy="28575"/>
            <a:chOff x="292608" y="1051560"/>
            <a:chExt cx="8595360" cy="28575"/>
          </a:xfrm>
        </p:grpSpPr>
        <p:sp>
          <p:nvSpPr>
            <p:cNvPr id="20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04" name="rc4"/>
            <p:cNvSpPr/>
            <p:nvPr/>
          </p:nvSpPr>
          <p:spPr>
            <a:xfrm>
              <a:off x="292608" y="105156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marL="0" marR="0" algn="ctr">
              <a:lnSpc>
                <a:spcPct val="100000"/>
              </a:lnSpc>
              <a:spcBef>
                <a:spcPts val="0"/>
              </a:spcBef>
              <a:spcAft>
                <a:spcPts val="0"/>
              </a:spcAft>
              <a:buNone/>
            </a:pPr>
            <a:r>
              <a:rPr sz="2800" b="1" i="0" u="none" cap="none">
                <a:solidFill>
                  <a:srgbClr val="FFFFFF">
                    <a:alpha val="100000"/>
                  </a:srgbClr>
                </a:solidFill>
                <a:latin typeface="Aptos (Body)"/>
                <a:cs typeface="Aptos (Body)"/>
                <a:sym typeface="Aptos (Body)"/>
              </a:rPr>
              <a:t>Estimations OMS/UNICEF de la couverture vaccinale nationale (WUENIC), révision 2025</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marL="0" marR="0" algn="l">
              <a:lnSpc>
                <a:spcPct val="100000"/>
              </a:lnSpc>
              <a:spcBef>
                <a:spcPts val="0"/>
              </a:spcBef>
              <a:spcAft>
                <a:spcPts val="0"/>
              </a:spcAft>
              <a:buNone/>
            </a:pPr>
            <a:r>
              <a:rPr sz="1500" b="0" i="0" u="none" cap="none">
                <a:solidFill>
                  <a:srgbClr val="FFFFFF">
                    <a:alpha val="100000"/>
                  </a:srgbClr>
                </a:solidFill>
                <a:latin typeface="Aptos (Body)"/>
                <a:cs typeface="Aptos (Body)"/>
                <a:sym typeface="Aptos (Body)"/>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représentatives données potentiellement trompeuses, et d'évaluer les niveaux de couverture les plus probables pour chaque pays.
L'OMS et l'UNICEF produisent des estimations spécifiques à chaque pays en examinant les données de chaque pays de manière indépendante, sans emprunter celles d'autres pays lorsque des données sont manquantes. Les estimations ne sont pas des ajustements ponctuels des chiffres déclarés et peuvent s'appuyer sur une seule source empirique, généralement la couverture déclarée au niveau national. Lorsqu'il n'existe aucune donnée pour un pays, un vaccin ou une année spécifiques, les données antérieures et postérieures sont interpolées. Si les sources sont contradictoires ou varient considérablement, l'estimation la plus plausible est sélectionnée après avoir pris en compte les biais potentiels.
Cette présentation PowerPoint présente les dernières estimations du WUENIC (publiées le 15 juillet 2026), en utilisant les projections démographiques mondiales du UNPD (WPP 2024) pour les moyennes pondérées en fonction de la population et pour calculer le nombre absolu d'enfants vaccinés et non vaccinés/n'ayant reçu aucune dose.</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Calibri"/>
                <a:cs typeface="Calibri"/>
                <a:sym typeface="Calibri"/>
              </a:rPr>
              <a:t>Méthodes: </a:t>
            </a:r>
            <a:r>
              <a:rPr sz="1300" b="0" i="0" u="none" cap="none">
                <a:solidFill>
                  <a:srgbClr val="FFC000">
                    <a:alpha val="100000"/>
                  </a:srgbClr>
                </a:solidFill>
                <a:latin typeface="Calibri"/>
                <a:cs typeface="Calibri"/>
                <a:sym typeface="Calibri"/>
              </a:rPr>
              <a:t>• </a:t>
            </a:r>
            <a:r>
              <a:rPr sz="1300" b="0" i="0" u="sng" cap="none">
                <a:hlinkClick r:id="rId2"/>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3"/>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4"/>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5"/>
              </a:rPr>
              <a:t>Danovaro-Holliday et al. 2021. Compliance of WUENIC with Guidelines for Accurate and Transparent Health Estimates Reporting (GATHER) criteria.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699867"/>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3175189"/>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650512"/>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2125835"/>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3962205"/>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437528"/>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291285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2388173"/>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1863496"/>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120965"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800423"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479882"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159341"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382366"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702908"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518258"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120965" y="2073367"/>
              <a:ext cx="3397293" cy="818496"/>
            </a:xfrm>
            <a:custGeom>
              <a:avLst/>
              <a:gdLst/>
              <a:ahLst/>
              <a:cxnLst/>
              <a:rect l="0" t="0" r="0" b="0"/>
              <a:pathLst>
                <a:path w="3397293" h="818496">
                  <a:moveTo>
                    <a:pt x="0" y="818496"/>
                  </a:moveTo>
                  <a:lnTo>
                    <a:pt x="135891" y="314806"/>
                  </a:lnTo>
                  <a:lnTo>
                    <a:pt x="271783" y="20987"/>
                  </a:lnTo>
                  <a:lnTo>
                    <a:pt x="407675" y="293819"/>
                  </a:lnTo>
                  <a:lnTo>
                    <a:pt x="543566" y="419741"/>
                  </a:lnTo>
                  <a:lnTo>
                    <a:pt x="679458" y="398754"/>
                  </a:lnTo>
                  <a:lnTo>
                    <a:pt x="815350" y="461716"/>
                  </a:lnTo>
                  <a:lnTo>
                    <a:pt x="951242" y="314806"/>
                  </a:lnTo>
                  <a:lnTo>
                    <a:pt x="1087133" y="335793"/>
                  </a:lnTo>
                  <a:lnTo>
                    <a:pt x="1223025" y="545664"/>
                  </a:lnTo>
                  <a:lnTo>
                    <a:pt x="1358917" y="545664"/>
                  </a:lnTo>
                  <a:lnTo>
                    <a:pt x="1494809" y="314806"/>
                  </a:lnTo>
                  <a:lnTo>
                    <a:pt x="1630700" y="209870"/>
                  </a:lnTo>
                  <a:lnTo>
                    <a:pt x="1766592" y="209870"/>
                  </a:lnTo>
                  <a:lnTo>
                    <a:pt x="1902484" y="188883"/>
                  </a:lnTo>
                  <a:lnTo>
                    <a:pt x="2038375" y="356780"/>
                  </a:lnTo>
                  <a:lnTo>
                    <a:pt x="2174267" y="335793"/>
                  </a:lnTo>
                  <a:lnTo>
                    <a:pt x="2310159" y="293819"/>
                  </a:lnTo>
                  <a:lnTo>
                    <a:pt x="2446051" y="272832"/>
                  </a:lnTo>
                  <a:lnTo>
                    <a:pt x="2581942" y="209870"/>
                  </a:lnTo>
                  <a:lnTo>
                    <a:pt x="2717834" y="188883"/>
                  </a:lnTo>
                  <a:lnTo>
                    <a:pt x="2853726" y="272832"/>
                  </a:lnTo>
                  <a:lnTo>
                    <a:pt x="2989618" y="104935"/>
                  </a:lnTo>
                  <a:lnTo>
                    <a:pt x="3125509" y="0"/>
                  </a:lnTo>
                  <a:lnTo>
                    <a:pt x="3261401" y="83948"/>
                  </a:lnTo>
                  <a:lnTo>
                    <a:pt x="3397293" y="83948"/>
                  </a:lnTo>
                </a:path>
              </a:pathLst>
            </a:custGeom>
            <a:ln w="27101" cap="flat">
              <a:solidFill>
                <a:srgbClr val="0058AB">
                  <a:alpha val="100000"/>
                </a:srgbClr>
              </a:solidFill>
              <a:prstDash val="solid"/>
              <a:round/>
            </a:ln>
          </p:spPr>
          <p:txBody>
            <a:bodyPr/>
            <a:lstStyle/>
            <a:p>
              <a:endParaRPr/>
            </a:p>
          </p:txBody>
        </p:sp>
        <p:sp>
          <p:nvSpPr>
            <p:cNvPr id="22" name="pl22"/>
            <p:cNvSpPr/>
            <p:nvPr/>
          </p:nvSpPr>
          <p:spPr>
            <a:xfrm>
              <a:off x="1120965" y="2157315"/>
              <a:ext cx="3397293" cy="293819"/>
            </a:xfrm>
            <a:custGeom>
              <a:avLst/>
              <a:gdLst/>
              <a:ahLst/>
              <a:cxnLst/>
              <a:rect l="0" t="0" r="0" b="0"/>
              <a:pathLst>
                <a:path w="3397293" h="293819">
                  <a:moveTo>
                    <a:pt x="0" y="293819"/>
                  </a:moveTo>
                  <a:lnTo>
                    <a:pt x="135891" y="293819"/>
                  </a:lnTo>
                  <a:lnTo>
                    <a:pt x="271783" y="293819"/>
                  </a:lnTo>
                  <a:lnTo>
                    <a:pt x="407675" y="251845"/>
                  </a:lnTo>
                  <a:lnTo>
                    <a:pt x="543566" y="209870"/>
                  </a:lnTo>
                  <a:lnTo>
                    <a:pt x="679458" y="188883"/>
                  </a:lnTo>
                  <a:lnTo>
                    <a:pt x="815350" y="167896"/>
                  </a:lnTo>
                  <a:lnTo>
                    <a:pt x="951242" y="167896"/>
                  </a:lnTo>
                  <a:lnTo>
                    <a:pt x="1087133" y="104935"/>
                  </a:lnTo>
                  <a:lnTo>
                    <a:pt x="1223025" y="62961"/>
                  </a:lnTo>
                  <a:lnTo>
                    <a:pt x="1358917" y="62961"/>
                  </a:lnTo>
                  <a:lnTo>
                    <a:pt x="1494809" y="41974"/>
                  </a:lnTo>
                  <a:lnTo>
                    <a:pt x="1630700" y="41974"/>
                  </a:lnTo>
                  <a:lnTo>
                    <a:pt x="1766592" y="41974"/>
                  </a:lnTo>
                  <a:lnTo>
                    <a:pt x="1902484" y="41974"/>
                  </a:lnTo>
                  <a:lnTo>
                    <a:pt x="2038375" y="20987"/>
                  </a:lnTo>
                  <a:lnTo>
                    <a:pt x="2174267" y="0"/>
                  </a:lnTo>
                  <a:lnTo>
                    <a:pt x="2310159" y="0"/>
                  </a:lnTo>
                  <a:lnTo>
                    <a:pt x="2446051" y="0"/>
                  </a:lnTo>
                  <a:lnTo>
                    <a:pt x="2581942" y="0"/>
                  </a:lnTo>
                  <a:lnTo>
                    <a:pt x="2717834" y="62961"/>
                  </a:lnTo>
                  <a:lnTo>
                    <a:pt x="2853726" y="104935"/>
                  </a:lnTo>
                  <a:lnTo>
                    <a:pt x="2989618" y="20987"/>
                  </a:lnTo>
                  <a:lnTo>
                    <a:pt x="3125509" y="41974"/>
                  </a:lnTo>
                  <a:lnTo>
                    <a:pt x="3261401" y="41974"/>
                  </a:lnTo>
                  <a:lnTo>
                    <a:pt x="3397293" y="20987"/>
                  </a:lnTo>
                </a:path>
              </a:pathLst>
            </a:custGeom>
            <a:ln w="27101" cap="flat">
              <a:solidFill>
                <a:srgbClr val="80BD41">
                  <a:alpha val="100000"/>
                </a:srgbClr>
              </a:solidFill>
              <a:prstDash val="solid"/>
              <a:round/>
            </a:ln>
          </p:spPr>
          <p:txBody>
            <a:bodyPr/>
            <a:lstStyle/>
            <a:p>
              <a:endParaRPr/>
            </a:p>
          </p:txBody>
        </p:sp>
        <p:sp>
          <p:nvSpPr>
            <p:cNvPr id="23" name="pl23"/>
            <p:cNvSpPr/>
            <p:nvPr/>
          </p:nvSpPr>
          <p:spPr>
            <a:xfrm>
              <a:off x="1120965" y="2451134"/>
              <a:ext cx="3397293" cy="671587"/>
            </a:xfrm>
            <a:custGeom>
              <a:avLst/>
              <a:gdLst/>
              <a:ahLst/>
              <a:cxnLst/>
              <a:rect l="0" t="0" r="0" b="0"/>
              <a:pathLst>
                <a:path w="3397293" h="671587">
                  <a:moveTo>
                    <a:pt x="0" y="650599"/>
                  </a:moveTo>
                  <a:lnTo>
                    <a:pt x="135891" y="671587"/>
                  </a:lnTo>
                  <a:lnTo>
                    <a:pt x="271783" y="629612"/>
                  </a:lnTo>
                  <a:lnTo>
                    <a:pt x="407675" y="545664"/>
                  </a:lnTo>
                  <a:lnTo>
                    <a:pt x="543566" y="440728"/>
                  </a:lnTo>
                  <a:lnTo>
                    <a:pt x="679458" y="356780"/>
                  </a:lnTo>
                  <a:lnTo>
                    <a:pt x="815350" y="293819"/>
                  </a:lnTo>
                  <a:lnTo>
                    <a:pt x="951242" y="251845"/>
                  </a:lnTo>
                  <a:lnTo>
                    <a:pt x="1087133" y="146909"/>
                  </a:lnTo>
                  <a:lnTo>
                    <a:pt x="1223025" y="41974"/>
                  </a:lnTo>
                  <a:lnTo>
                    <a:pt x="1358917" y="125922"/>
                  </a:lnTo>
                  <a:lnTo>
                    <a:pt x="1494809" y="167896"/>
                  </a:lnTo>
                  <a:lnTo>
                    <a:pt x="1630700" y="209870"/>
                  </a:lnTo>
                  <a:lnTo>
                    <a:pt x="1766592" y="209870"/>
                  </a:lnTo>
                  <a:lnTo>
                    <a:pt x="1902484" y="188883"/>
                  </a:lnTo>
                  <a:lnTo>
                    <a:pt x="2038375" y="209870"/>
                  </a:lnTo>
                  <a:lnTo>
                    <a:pt x="2174267" y="104935"/>
                  </a:lnTo>
                  <a:lnTo>
                    <a:pt x="2310159" y="83948"/>
                  </a:lnTo>
                  <a:lnTo>
                    <a:pt x="2446051" y="41974"/>
                  </a:lnTo>
                  <a:lnTo>
                    <a:pt x="2581942" y="0"/>
                  </a:lnTo>
                  <a:lnTo>
                    <a:pt x="2717834" y="62961"/>
                  </a:lnTo>
                  <a:lnTo>
                    <a:pt x="2853726" y="146909"/>
                  </a:lnTo>
                  <a:lnTo>
                    <a:pt x="2989618" y="104935"/>
                  </a:lnTo>
                  <a:lnTo>
                    <a:pt x="3125509" y="41974"/>
                  </a:lnTo>
                  <a:lnTo>
                    <a:pt x="3261401" y="20987"/>
                  </a:lnTo>
                  <a:lnTo>
                    <a:pt x="3397293" y="20987"/>
                  </a:lnTo>
                </a:path>
              </a:pathLst>
            </a:custGeom>
            <a:ln w="27101" cap="flat">
              <a:solidFill>
                <a:srgbClr val="961A49">
                  <a:alpha val="100000"/>
                </a:srgbClr>
              </a:solidFill>
              <a:prstDash val="solid"/>
              <a:round/>
            </a:ln>
          </p:spPr>
          <p:txBody>
            <a:bodyPr/>
            <a:lstStyle/>
            <a:p>
              <a:endParaRPr/>
            </a:p>
          </p:txBody>
        </p:sp>
        <p:sp>
          <p:nvSpPr>
            <p:cNvPr id="24" name="pl24"/>
            <p:cNvSpPr/>
            <p:nvPr/>
          </p:nvSpPr>
          <p:spPr>
            <a:xfrm>
              <a:off x="1120965" y="2073367"/>
              <a:ext cx="3397293" cy="818496"/>
            </a:xfrm>
            <a:custGeom>
              <a:avLst/>
              <a:gdLst/>
              <a:ahLst/>
              <a:cxnLst/>
              <a:rect l="0" t="0" r="0" b="0"/>
              <a:pathLst>
                <a:path w="3397293" h="818496">
                  <a:moveTo>
                    <a:pt x="0" y="818496"/>
                  </a:moveTo>
                  <a:lnTo>
                    <a:pt x="135891" y="314806"/>
                  </a:lnTo>
                  <a:lnTo>
                    <a:pt x="271783" y="20987"/>
                  </a:lnTo>
                  <a:lnTo>
                    <a:pt x="407675" y="293819"/>
                  </a:lnTo>
                  <a:lnTo>
                    <a:pt x="543566" y="419741"/>
                  </a:lnTo>
                  <a:lnTo>
                    <a:pt x="679458" y="398754"/>
                  </a:lnTo>
                  <a:lnTo>
                    <a:pt x="815350" y="461716"/>
                  </a:lnTo>
                  <a:lnTo>
                    <a:pt x="951242" y="314806"/>
                  </a:lnTo>
                  <a:lnTo>
                    <a:pt x="1087133" y="335793"/>
                  </a:lnTo>
                  <a:lnTo>
                    <a:pt x="1223025" y="545664"/>
                  </a:lnTo>
                  <a:lnTo>
                    <a:pt x="1358917" y="545664"/>
                  </a:lnTo>
                  <a:lnTo>
                    <a:pt x="1494809" y="314806"/>
                  </a:lnTo>
                  <a:lnTo>
                    <a:pt x="1630700" y="209870"/>
                  </a:lnTo>
                  <a:lnTo>
                    <a:pt x="1766592" y="209870"/>
                  </a:lnTo>
                  <a:lnTo>
                    <a:pt x="1902484" y="188883"/>
                  </a:lnTo>
                  <a:lnTo>
                    <a:pt x="2038375" y="356780"/>
                  </a:lnTo>
                  <a:lnTo>
                    <a:pt x="2174267" y="335793"/>
                  </a:lnTo>
                  <a:lnTo>
                    <a:pt x="2310159" y="293819"/>
                  </a:lnTo>
                  <a:lnTo>
                    <a:pt x="2446051" y="272832"/>
                  </a:lnTo>
                  <a:lnTo>
                    <a:pt x="2581942" y="209870"/>
                  </a:lnTo>
                  <a:lnTo>
                    <a:pt x="2717834" y="188883"/>
                  </a:lnTo>
                  <a:lnTo>
                    <a:pt x="2853726" y="272832"/>
                  </a:lnTo>
                  <a:lnTo>
                    <a:pt x="2989618" y="104935"/>
                  </a:lnTo>
                  <a:lnTo>
                    <a:pt x="3125509" y="0"/>
                  </a:lnTo>
                  <a:lnTo>
                    <a:pt x="3261401" y="83948"/>
                  </a:lnTo>
                  <a:lnTo>
                    <a:pt x="3397293" y="83948"/>
                  </a:lnTo>
                </a:path>
              </a:pathLst>
            </a:custGeom>
            <a:ln w="43362" cap="flat">
              <a:solidFill>
                <a:srgbClr val="000000">
                  <a:alpha val="100000"/>
                </a:srgbClr>
              </a:solidFill>
              <a:prstDash val="solid"/>
              <a:round/>
            </a:ln>
          </p:spPr>
          <p:txBody>
            <a:bodyPr/>
            <a:lstStyle/>
            <a:p>
              <a:endParaRPr/>
            </a:p>
          </p:txBody>
        </p:sp>
        <p:sp>
          <p:nvSpPr>
            <p:cNvPr id="25" name="pl25"/>
            <p:cNvSpPr/>
            <p:nvPr/>
          </p:nvSpPr>
          <p:spPr>
            <a:xfrm>
              <a:off x="1120965" y="1821522"/>
              <a:ext cx="0" cy="1070341"/>
            </a:xfrm>
            <a:custGeom>
              <a:avLst/>
              <a:gdLst/>
              <a:ahLst/>
              <a:cxnLst/>
              <a:rect l="0" t="0" r="0" b="0"/>
              <a:pathLst>
                <a:path h="1070341">
                  <a:moveTo>
                    <a:pt x="0" y="0"/>
                  </a:moveTo>
                  <a:lnTo>
                    <a:pt x="0" y="1070341"/>
                  </a:lnTo>
                </a:path>
              </a:pathLst>
            </a:custGeom>
            <a:ln w="13550" cap="flat">
              <a:solidFill>
                <a:srgbClr val="0058AB">
                  <a:alpha val="100000"/>
                </a:srgbClr>
              </a:solidFill>
              <a:prstDash val="dot"/>
              <a:round/>
            </a:ln>
          </p:spPr>
          <p:txBody>
            <a:bodyPr/>
            <a:lstStyle/>
            <a:p>
              <a:endParaRPr/>
            </a:p>
          </p:txBody>
        </p:sp>
        <p:sp>
          <p:nvSpPr>
            <p:cNvPr id="26" name="pl26"/>
            <p:cNvSpPr/>
            <p:nvPr/>
          </p:nvSpPr>
          <p:spPr>
            <a:xfrm>
              <a:off x="1800423" y="1821522"/>
              <a:ext cx="0" cy="650599"/>
            </a:xfrm>
            <a:custGeom>
              <a:avLst/>
              <a:gdLst/>
              <a:ahLst/>
              <a:cxnLst/>
              <a:rect l="0" t="0" r="0" b="0"/>
              <a:pathLst>
                <a:path h="650599">
                  <a:moveTo>
                    <a:pt x="0" y="0"/>
                  </a:moveTo>
                  <a:lnTo>
                    <a:pt x="0" y="650599"/>
                  </a:lnTo>
                </a:path>
              </a:pathLst>
            </a:custGeom>
            <a:ln w="13550" cap="flat">
              <a:solidFill>
                <a:srgbClr val="0058AB">
                  <a:alpha val="100000"/>
                </a:srgbClr>
              </a:solidFill>
              <a:prstDash val="dot"/>
              <a:round/>
            </a:ln>
          </p:spPr>
          <p:txBody>
            <a:bodyPr/>
            <a:lstStyle/>
            <a:p>
              <a:endParaRPr/>
            </a:p>
          </p:txBody>
        </p:sp>
        <p:sp>
          <p:nvSpPr>
            <p:cNvPr id="27" name="pl27"/>
            <p:cNvSpPr/>
            <p:nvPr/>
          </p:nvSpPr>
          <p:spPr>
            <a:xfrm>
              <a:off x="2479882" y="1821522"/>
              <a:ext cx="0" cy="797509"/>
            </a:xfrm>
            <a:custGeom>
              <a:avLst/>
              <a:gdLst/>
              <a:ahLst/>
              <a:cxnLst/>
              <a:rect l="0" t="0" r="0" b="0"/>
              <a:pathLst>
                <a:path h="797509">
                  <a:moveTo>
                    <a:pt x="0" y="0"/>
                  </a:moveTo>
                  <a:lnTo>
                    <a:pt x="0" y="797509"/>
                  </a:lnTo>
                </a:path>
              </a:pathLst>
            </a:custGeom>
            <a:ln w="13550" cap="flat">
              <a:solidFill>
                <a:srgbClr val="0058AB">
                  <a:alpha val="100000"/>
                </a:srgbClr>
              </a:solidFill>
              <a:prstDash val="dot"/>
              <a:round/>
            </a:ln>
          </p:spPr>
          <p:txBody>
            <a:bodyPr/>
            <a:lstStyle/>
            <a:p>
              <a:endParaRPr/>
            </a:p>
          </p:txBody>
        </p:sp>
        <p:sp>
          <p:nvSpPr>
            <p:cNvPr id="28" name="pl28"/>
            <p:cNvSpPr/>
            <p:nvPr/>
          </p:nvSpPr>
          <p:spPr>
            <a:xfrm>
              <a:off x="3159341" y="1821522"/>
              <a:ext cx="0" cy="608625"/>
            </a:xfrm>
            <a:custGeom>
              <a:avLst/>
              <a:gdLst/>
              <a:ahLst/>
              <a:cxnLst/>
              <a:rect l="0" t="0" r="0" b="0"/>
              <a:pathLst>
                <a:path h="608625">
                  <a:moveTo>
                    <a:pt x="0" y="0"/>
                  </a:moveTo>
                  <a:lnTo>
                    <a:pt x="0" y="608625"/>
                  </a:lnTo>
                </a:path>
              </a:pathLst>
            </a:custGeom>
            <a:ln w="13550" cap="flat">
              <a:solidFill>
                <a:srgbClr val="0058AB">
                  <a:alpha val="100000"/>
                </a:srgbClr>
              </a:solidFill>
              <a:prstDash val="dot"/>
              <a:round/>
            </a:ln>
          </p:spPr>
          <p:txBody>
            <a:bodyPr/>
            <a:lstStyle/>
            <a:p>
              <a:endParaRPr/>
            </a:p>
          </p:txBody>
        </p:sp>
        <p:sp>
          <p:nvSpPr>
            <p:cNvPr id="29" name="pl29"/>
            <p:cNvSpPr/>
            <p:nvPr/>
          </p:nvSpPr>
          <p:spPr>
            <a:xfrm>
              <a:off x="3702908" y="1821522"/>
              <a:ext cx="0" cy="461716"/>
            </a:xfrm>
            <a:custGeom>
              <a:avLst/>
              <a:gdLst/>
              <a:ahLst/>
              <a:cxnLst/>
              <a:rect l="0" t="0" r="0" b="0"/>
              <a:pathLst>
                <a:path h="461716">
                  <a:moveTo>
                    <a:pt x="0" y="0"/>
                  </a:moveTo>
                  <a:lnTo>
                    <a:pt x="0" y="461716"/>
                  </a:lnTo>
                </a:path>
              </a:pathLst>
            </a:custGeom>
            <a:ln w="13550" cap="flat">
              <a:solidFill>
                <a:srgbClr val="0058AB">
                  <a:alpha val="100000"/>
                </a:srgbClr>
              </a:solidFill>
              <a:prstDash val="dot"/>
              <a:round/>
            </a:ln>
          </p:spPr>
          <p:txBody>
            <a:bodyPr/>
            <a:lstStyle/>
            <a:p>
              <a:endParaRPr/>
            </a:p>
          </p:txBody>
        </p:sp>
        <p:sp>
          <p:nvSpPr>
            <p:cNvPr id="30" name="pl30"/>
            <p:cNvSpPr/>
            <p:nvPr/>
          </p:nvSpPr>
          <p:spPr>
            <a:xfrm>
              <a:off x="4382366" y="1821522"/>
              <a:ext cx="0" cy="335793"/>
            </a:xfrm>
            <a:custGeom>
              <a:avLst/>
              <a:gdLst/>
              <a:ahLst/>
              <a:cxnLst/>
              <a:rect l="0" t="0" r="0" b="0"/>
              <a:pathLst>
                <a:path h="335793">
                  <a:moveTo>
                    <a:pt x="0" y="0"/>
                  </a:moveTo>
                  <a:lnTo>
                    <a:pt x="0" y="335793"/>
                  </a:lnTo>
                </a:path>
              </a:pathLst>
            </a:custGeom>
            <a:ln w="13550" cap="flat">
              <a:solidFill>
                <a:srgbClr val="0058AB">
                  <a:alpha val="100000"/>
                </a:srgbClr>
              </a:solidFill>
              <a:prstDash val="dot"/>
              <a:round/>
            </a:ln>
          </p:spPr>
          <p:txBody>
            <a:bodyPr/>
            <a:lstStyle/>
            <a:p>
              <a:endParaRPr/>
            </a:p>
          </p:txBody>
        </p:sp>
        <p:sp>
          <p:nvSpPr>
            <p:cNvPr id="31" name="pl31"/>
            <p:cNvSpPr/>
            <p:nvPr/>
          </p:nvSpPr>
          <p:spPr>
            <a:xfrm>
              <a:off x="4518258" y="1821522"/>
              <a:ext cx="0" cy="335793"/>
            </a:xfrm>
            <a:custGeom>
              <a:avLst/>
              <a:gdLst/>
              <a:ahLst/>
              <a:cxnLst/>
              <a:rect l="0" t="0" r="0" b="0"/>
              <a:pathLst>
                <a:path h="335793">
                  <a:moveTo>
                    <a:pt x="0" y="0"/>
                  </a:moveTo>
                  <a:lnTo>
                    <a:pt x="0" y="335793"/>
                  </a:lnTo>
                </a:path>
              </a:pathLst>
            </a:custGeom>
            <a:ln w="13550" cap="flat">
              <a:solidFill>
                <a:srgbClr val="0058AB">
                  <a:alpha val="100000"/>
                </a:srgbClr>
              </a:solidFill>
              <a:prstDash val="dot"/>
              <a:round/>
            </a:ln>
          </p:spPr>
          <p:txBody>
            <a:bodyPr/>
            <a:lstStyle/>
            <a:p>
              <a:endParaRPr/>
            </a:p>
          </p:txBody>
        </p:sp>
        <p:sp>
          <p:nvSpPr>
            <p:cNvPr id="32" name="pl32"/>
            <p:cNvSpPr/>
            <p:nvPr/>
          </p:nvSpPr>
          <p:spPr>
            <a:xfrm>
              <a:off x="1120965" y="2073367"/>
              <a:ext cx="3397293" cy="818496"/>
            </a:xfrm>
            <a:custGeom>
              <a:avLst/>
              <a:gdLst/>
              <a:ahLst/>
              <a:cxnLst/>
              <a:rect l="0" t="0" r="0" b="0"/>
              <a:pathLst>
                <a:path w="3397293" h="818496">
                  <a:moveTo>
                    <a:pt x="0" y="818496"/>
                  </a:moveTo>
                  <a:lnTo>
                    <a:pt x="135891" y="314806"/>
                  </a:lnTo>
                  <a:lnTo>
                    <a:pt x="271783" y="20987"/>
                  </a:lnTo>
                  <a:lnTo>
                    <a:pt x="407675" y="293819"/>
                  </a:lnTo>
                  <a:lnTo>
                    <a:pt x="543566" y="419741"/>
                  </a:lnTo>
                  <a:lnTo>
                    <a:pt x="679458" y="398754"/>
                  </a:lnTo>
                  <a:lnTo>
                    <a:pt x="815350" y="461716"/>
                  </a:lnTo>
                  <a:lnTo>
                    <a:pt x="951242" y="314806"/>
                  </a:lnTo>
                  <a:lnTo>
                    <a:pt x="1087133" y="335793"/>
                  </a:lnTo>
                  <a:lnTo>
                    <a:pt x="1223025" y="545664"/>
                  </a:lnTo>
                  <a:lnTo>
                    <a:pt x="1358917" y="545664"/>
                  </a:lnTo>
                  <a:lnTo>
                    <a:pt x="1494809" y="314806"/>
                  </a:lnTo>
                  <a:lnTo>
                    <a:pt x="1630700" y="209870"/>
                  </a:lnTo>
                  <a:lnTo>
                    <a:pt x="1766592" y="209870"/>
                  </a:lnTo>
                  <a:lnTo>
                    <a:pt x="1902484" y="188883"/>
                  </a:lnTo>
                  <a:lnTo>
                    <a:pt x="2038375" y="356780"/>
                  </a:lnTo>
                  <a:lnTo>
                    <a:pt x="2174267" y="335793"/>
                  </a:lnTo>
                  <a:lnTo>
                    <a:pt x="2310159" y="293819"/>
                  </a:lnTo>
                  <a:lnTo>
                    <a:pt x="2446051" y="272832"/>
                  </a:lnTo>
                  <a:lnTo>
                    <a:pt x="2581942" y="209870"/>
                  </a:lnTo>
                  <a:lnTo>
                    <a:pt x="2717834" y="188883"/>
                  </a:lnTo>
                  <a:lnTo>
                    <a:pt x="2853726" y="272832"/>
                  </a:lnTo>
                  <a:lnTo>
                    <a:pt x="2989618" y="104935"/>
                  </a:lnTo>
                  <a:lnTo>
                    <a:pt x="3125509" y="0"/>
                  </a:lnTo>
                  <a:lnTo>
                    <a:pt x="3261401" y="83948"/>
                  </a:lnTo>
                  <a:lnTo>
                    <a:pt x="3397293" y="83948"/>
                  </a:lnTo>
                </a:path>
              </a:pathLst>
            </a:custGeom>
            <a:ln w="27101" cap="flat">
              <a:solidFill>
                <a:srgbClr val="0058AB">
                  <a:alpha val="100000"/>
                </a:srgbClr>
              </a:solidFill>
              <a:prstDash val="solid"/>
              <a:round/>
            </a:ln>
          </p:spPr>
          <p:txBody>
            <a:bodyPr/>
            <a:lstStyle/>
            <a:p>
              <a:endParaRPr/>
            </a:p>
          </p:txBody>
        </p:sp>
        <p:sp>
          <p:nvSpPr>
            <p:cNvPr id="33" name="tx33"/>
            <p:cNvSpPr/>
            <p:nvPr/>
          </p:nvSpPr>
          <p:spPr>
            <a:xfrm>
              <a:off x="1060675"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51</a:t>
              </a:r>
            </a:p>
          </p:txBody>
        </p:sp>
        <p:sp>
          <p:nvSpPr>
            <p:cNvPr id="34" name="tx34"/>
            <p:cNvSpPr/>
            <p:nvPr/>
          </p:nvSpPr>
          <p:spPr>
            <a:xfrm>
              <a:off x="1740134" y="169246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71</a:t>
              </a:r>
            </a:p>
          </p:txBody>
        </p:sp>
        <p:sp>
          <p:nvSpPr>
            <p:cNvPr id="35" name="tx35"/>
            <p:cNvSpPr/>
            <p:nvPr/>
          </p:nvSpPr>
          <p:spPr>
            <a:xfrm>
              <a:off x="2419592"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64</a:t>
              </a:r>
            </a:p>
          </p:txBody>
        </p:sp>
        <p:sp>
          <p:nvSpPr>
            <p:cNvPr id="36" name="tx36"/>
            <p:cNvSpPr/>
            <p:nvPr/>
          </p:nvSpPr>
          <p:spPr>
            <a:xfrm>
              <a:off x="3099051" y="16910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73</a:t>
              </a:r>
            </a:p>
          </p:txBody>
        </p:sp>
        <p:sp>
          <p:nvSpPr>
            <p:cNvPr id="37" name="tx37"/>
            <p:cNvSpPr/>
            <p:nvPr/>
          </p:nvSpPr>
          <p:spPr>
            <a:xfrm>
              <a:off x="3642618"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80</a:t>
              </a:r>
            </a:p>
          </p:txBody>
        </p:sp>
        <p:sp>
          <p:nvSpPr>
            <p:cNvPr id="38" name="tx38"/>
            <p:cNvSpPr/>
            <p:nvPr/>
          </p:nvSpPr>
          <p:spPr>
            <a:xfrm>
              <a:off x="4322076"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86</a:t>
              </a:r>
            </a:p>
          </p:txBody>
        </p:sp>
        <p:sp>
          <p:nvSpPr>
            <p:cNvPr id="39" name="tx39"/>
            <p:cNvSpPr/>
            <p:nvPr/>
          </p:nvSpPr>
          <p:spPr>
            <a:xfrm>
              <a:off x="4457968"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86</a:t>
              </a:r>
            </a:p>
          </p:txBody>
        </p:sp>
        <p:sp>
          <p:nvSpPr>
            <p:cNvPr id="40" name="tx40"/>
            <p:cNvSpPr/>
            <p:nvPr/>
          </p:nvSpPr>
          <p:spPr>
            <a:xfrm>
              <a:off x="4602663" y="21378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43300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71</a:t>
              </a:r>
            </a:p>
          </p:txBody>
        </p:sp>
        <p:sp>
          <p:nvSpPr>
            <p:cNvPr id="42" name="tx42"/>
            <p:cNvSpPr/>
            <p:nvPr/>
          </p:nvSpPr>
          <p:spPr>
            <a:xfrm>
              <a:off x="810775" y="391009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596960" y="4940249"/>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6" name="pl56"/>
            <p:cNvSpPr/>
            <p:nvPr/>
          </p:nvSpPr>
          <p:spPr>
            <a:xfrm>
              <a:off x="1596960" y="4940249"/>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7" name="pl57"/>
            <p:cNvSpPr/>
            <p:nvPr/>
          </p:nvSpPr>
          <p:spPr>
            <a:xfrm>
              <a:off x="2607846" y="4940249"/>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8" name="pl58"/>
            <p:cNvSpPr/>
            <p:nvPr/>
          </p:nvSpPr>
          <p:spPr>
            <a:xfrm>
              <a:off x="3370300" y="4940249"/>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59" name="tx59"/>
            <p:cNvSpPr/>
            <p:nvPr/>
          </p:nvSpPr>
          <p:spPr>
            <a:xfrm>
              <a:off x="1864060" y="4888612"/>
              <a:ext cx="65225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Mauritanie</a:t>
              </a:r>
            </a:p>
          </p:txBody>
        </p:sp>
        <p:sp>
          <p:nvSpPr>
            <p:cNvPr id="60" name="tx60"/>
            <p:cNvSpPr/>
            <p:nvPr/>
          </p:nvSpPr>
          <p:spPr>
            <a:xfrm>
              <a:off x="2874945" y="4886838"/>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400" y="4886838"/>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438784" y="1415599"/>
              <a:ext cx="2761654" cy="13111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DTP3 couverture, Mauritanie, 2000-2025</a:t>
              </a:r>
            </a:p>
          </p:txBody>
        </p:sp>
        <p:sp>
          <p:nvSpPr>
            <p:cNvPr id="63" name="pl63"/>
            <p:cNvSpPr/>
            <p:nvPr/>
          </p:nvSpPr>
          <p:spPr>
            <a:xfrm>
              <a:off x="5267799" y="3665561"/>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267799" y="3241783"/>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5267799" y="2818005"/>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5267799" y="2394227"/>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7" name="pl67"/>
            <p:cNvSpPr/>
            <p:nvPr/>
          </p:nvSpPr>
          <p:spPr>
            <a:xfrm>
              <a:off x="5267799" y="1970449"/>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8" name="pl68"/>
            <p:cNvSpPr/>
            <p:nvPr/>
          </p:nvSpPr>
          <p:spPr>
            <a:xfrm>
              <a:off x="5267799" y="3877450"/>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5267799" y="3453672"/>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267799" y="3029894"/>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5267799" y="2606116"/>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5267799" y="2182338"/>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5267799" y="1758560"/>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5437664"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6117122"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6796581"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7476039"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8019606"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8699065"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8834957"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5437664" y="2182338"/>
              <a:ext cx="3397293" cy="1652733"/>
            </a:xfrm>
            <a:custGeom>
              <a:avLst/>
              <a:gdLst/>
              <a:ahLst/>
              <a:cxnLst/>
              <a:rect l="0" t="0" r="0" b="0"/>
              <a:pathLst>
                <a:path w="3397293" h="1652733">
                  <a:moveTo>
                    <a:pt x="0" y="1652733"/>
                  </a:moveTo>
                  <a:lnTo>
                    <a:pt x="135891" y="635666"/>
                  </a:lnTo>
                  <a:lnTo>
                    <a:pt x="271783" y="42377"/>
                  </a:lnTo>
                  <a:lnTo>
                    <a:pt x="407675" y="593289"/>
                  </a:lnTo>
                  <a:lnTo>
                    <a:pt x="543566" y="847555"/>
                  </a:lnTo>
                  <a:lnTo>
                    <a:pt x="679458" y="805177"/>
                  </a:lnTo>
                  <a:lnTo>
                    <a:pt x="815350" y="932311"/>
                  </a:lnTo>
                  <a:lnTo>
                    <a:pt x="951242" y="635666"/>
                  </a:lnTo>
                  <a:lnTo>
                    <a:pt x="1087133" y="678044"/>
                  </a:lnTo>
                  <a:lnTo>
                    <a:pt x="1223025" y="1101822"/>
                  </a:lnTo>
                  <a:lnTo>
                    <a:pt x="1358917" y="1101822"/>
                  </a:lnTo>
                  <a:lnTo>
                    <a:pt x="1494809" y="635666"/>
                  </a:lnTo>
                  <a:lnTo>
                    <a:pt x="1630700" y="423777"/>
                  </a:lnTo>
                  <a:lnTo>
                    <a:pt x="1766592" y="423777"/>
                  </a:lnTo>
                  <a:lnTo>
                    <a:pt x="1902484" y="381400"/>
                  </a:lnTo>
                  <a:lnTo>
                    <a:pt x="2038375" y="720422"/>
                  </a:lnTo>
                  <a:lnTo>
                    <a:pt x="2174267" y="678044"/>
                  </a:lnTo>
                  <a:lnTo>
                    <a:pt x="2310159" y="593289"/>
                  </a:lnTo>
                  <a:lnTo>
                    <a:pt x="2446051" y="550911"/>
                  </a:lnTo>
                  <a:lnTo>
                    <a:pt x="2581942" y="423777"/>
                  </a:lnTo>
                  <a:lnTo>
                    <a:pt x="2717834" y="381400"/>
                  </a:lnTo>
                  <a:lnTo>
                    <a:pt x="2853726" y="550911"/>
                  </a:lnTo>
                  <a:lnTo>
                    <a:pt x="2989618" y="211888"/>
                  </a:lnTo>
                  <a:lnTo>
                    <a:pt x="3125509" y="0"/>
                  </a:lnTo>
                  <a:lnTo>
                    <a:pt x="3261401" y="169511"/>
                  </a:lnTo>
                  <a:lnTo>
                    <a:pt x="3397293" y="169511"/>
                  </a:lnTo>
                </a:path>
              </a:pathLst>
            </a:custGeom>
            <a:ln w="27101" cap="flat">
              <a:solidFill>
                <a:srgbClr val="0058AB">
                  <a:alpha val="100000"/>
                </a:srgbClr>
              </a:solidFill>
              <a:prstDash val="solid"/>
              <a:round/>
            </a:ln>
          </p:spPr>
          <p:txBody>
            <a:bodyPr/>
            <a:lstStyle/>
            <a:p>
              <a:endParaRPr/>
            </a:p>
          </p:txBody>
        </p:sp>
        <p:sp>
          <p:nvSpPr>
            <p:cNvPr id="82" name="pl82"/>
            <p:cNvSpPr/>
            <p:nvPr/>
          </p:nvSpPr>
          <p:spPr>
            <a:xfrm>
              <a:off x="5437664" y="2606116"/>
              <a:ext cx="3397293" cy="593289"/>
            </a:xfrm>
            <a:custGeom>
              <a:avLst/>
              <a:gdLst/>
              <a:ahLst/>
              <a:cxnLst/>
              <a:rect l="0" t="0" r="0" b="0"/>
              <a:pathLst>
                <a:path w="3397293" h="593289">
                  <a:moveTo>
                    <a:pt x="0" y="593289"/>
                  </a:moveTo>
                  <a:lnTo>
                    <a:pt x="135891" y="593289"/>
                  </a:lnTo>
                  <a:lnTo>
                    <a:pt x="271783" y="593289"/>
                  </a:lnTo>
                  <a:lnTo>
                    <a:pt x="407675" y="508533"/>
                  </a:lnTo>
                  <a:lnTo>
                    <a:pt x="543566" y="423777"/>
                  </a:lnTo>
                  <a:lnTo>
                    <a:pt x="679458" y="381400"/>
                  </a:lnTo>
                  <a:lnTo>
                    <a:pt x="815350" y="339022"/>
                  </a:lnTo>
                  <a:lnTo>
                    <a:pt x="951242" y="339022"/>
                  </a:lnTo>
                  <a:lnTo>
                    <a:pt x="1087133" y="211888"/>
                  </a:lnTo>
                  <a:lnTo>
                    <a:pt x="1223025" y="127133"/>
                  </a:lnTo>
                  <a:lnTo>
                    <a:pt x="1358917" y="127133"/>
                  </a:lnTo>
                  <a:lnTo>
                    <a:pt x="1494809" y="84755"/>
                  </a:lnTo>
                  <a:lnTo>
                    <a:pt x="1630700" y="84755"/>
                  </a:lnTo>
                  <a:lnTo>
                    <a:pt x="1766592" y="84755"/>
                  </a:lnTo>
                  <a:lnTo>
                    <a:pt x="1902484" y="84755"/>
                  </a:lnTo>
                  <a:lnTo>
                    <a:pt x="2038375" y="42377"/>
                  </a:lnTo>
                  <a:lnTo>
                    <a:pt x="2174267" y="0"/>
                  </a:lnTo>
                  <a:lnTo>
                    <a:pt x="2310159" y="0"/>
                  </a:lnTo>
                  <a:lnTo>
                    <a:pt x="2446051" y="0"/>
                  </a:lnTo>
                  <a:lnTo>
                    <a:pt x="2581942" y="0"/>
                  </a:lnTo>
                  <a:lnTo>
                    <a:pt x="2717834" y="127133"/>
                  </a:lnTo>
                  <a:lnTo>
                    <a:pt x="2853726" y="211888"/>
                  </a:lnTo>
                  <a:lnTo>
                    <a:pt x="2989618" y="42377"/>
                  </a:lnTo>
                  <a:lnTo>
                    <a:pt x="3125509" y="84755"/>
                  </a:lnTo>
                  <a:lnTo>
                    <a:pt x="3261401" y="84755"/>
                  </a:lnTo>
                  <a:lnTo>
                    <a:pt x="3397293" y="42377"/>
                  </a:lnTo>
                </a:path>
              </a:pathLst>
            </a:custGeom>
            <a:ln w="27101" cap="flat">
              <a:solidFill>
                <a:srgbClr val="80BD41">
                  <a:alpha val="100000"/>
                </a:srgbClr>
              </a:solidFill>
              <a:prstDash val="solid"/>
              <a:round/>
            </a:ln>
          </p:spPr>
          <p:txBody>
            <a:bodyPr/>
            <a:lstStyle/>
            <a:p>
              <a:endParaRPr/>
            </a:p>
          </p:txBody>
        </p:sp>
        <p:sp>
          <p:nvSpPr>
            <p:cNvPr id="83" name="pl83"/>
            <p:cNvSpPr/>
            <p:nvPr/>
          </p:nvSpPr>
          <p:spPr>
            <a:xfrm>
              <a:off x="5437664" y="2606116"/>
              <a:ext cx="3397293" cy="1356089"/>
            </a:xfrm>
            <a:custGeom>
              <a:avLst/>
              <a:gdLst/>
              <a:ahLst/>
              <a:cxnLst/>
              <a:rect l="0" t="0" r="0" b="0"/>
              <a:pathLst>
                <a:path w="3397293" h="1356089">
                  <a:moveTo>
                    <a:pt x="0" y="1313711"/>
                  </a:moveTo>
                  <a:lnTo>
                    <a:pt x="135891" y="1356089"/>
                  </a:lnTo>
                  <a:lnTo>
                    <a:pt x="271783" y="1271333"/>
                  </a:lnTo>
                  <a:lnTo>
                    <a:pt x="407675" y="1101822"/>
                  </a:lnTo>
                  <a:lnTo>
                    <a:pt x="543566" y="889933"/>
                  </a:lnTo>
                  <a:lnTo>
                    <a:pt x="679458" y="720422"/>
                  </a:lnTo>
                  <a:lnTo>
                    <a:pt x="815350" y="593289"/>
                  </a:lnTo>
                  <a:lnTo>
                    <a:pt x="951242" y="508533"/>
                  </a:lnTo>
                  <a:lnTo>
                    <a:pt x="1087133" y="296644"/>
                  </a:lnTo>
                  <a:lnTo>
                    <a:pt x="1223025" y="84755"/>
                  </a:lnTo>
                  <a:lnTo>
                    <a:pt x="1358917" y="254266"/>
                  </a:lnTo>
                  <a:lnTo>
                    <a:pt x="1494809" y="339022"/>
                  </a:lnTo>
                  <a:lnTo>
                    <a:pt x="1630700" y="423777"/>
                  </a:lnTo>
                  <a:lnTo>
                    <a:pt x="1766592" y="423777"/>
                  </a:lnTo>
                  <a:lnTo>
                    <a:pt x="1902484" y="381400"/>
                  </a:lnTo>
                  <a:lnTo>
                    <a:pt x="2038375" y="423777"/>
                  </a:lnTo>
                  <a:lnTo>
                    <a:pt x="2174267" y="211888"/>
                  </a:lnTo>
                  <a:lnTo>
                    <a:pt x="2310159" y="169511"/>
                  </a:lnTo>
                  <a:lnTo>
                    <a:pt x="2446051" y="84755"/>
                  </a:lnTo>
                  <a:lnTo>
                    <a:pt x="2581942" y="0"/>
                  </a:lnTo>
                  <a:lnTo>
                    <a:pt x="2717834" y="127133"/>
                  </a:lnTo>
                  <a:lnTo>
                    <a:pt x="2853726" y="296644"/>
                  </a:lnTo>
                  <a:lnTo>
                    <a:pt x="2989618" y="211888"/>
                  </a:lnTo>
                  <a:lnTo>
                    <a:pt x="3125509" y="84755"/>
                  </a:lnTo>
                  <a:lnTo>
                    <a:pt x="3261401" y="42377"/>
                  </a:lnTo>
                  <a:lnTo>
                    <a:pt x="3397293" y="42377"/>
                  </a:lnTo>
                </a:path>
              </a:pathLst>
            </a:custGeom>
            <a:ln w="27101" cap="flat">
              <a:solidFill>
                <a:srgbClr val="961A49">
                  <a:alpha val="100000"/>
                </a:srgbClr>
              </a:solidFill>
              <a:prstDash val="solid"/>
              <a:round/>
            </a:ln>
          </p:spPr>
          <p:txBody>
            <a:bodyPr/>
            <a:lstStyle/>
            <a:p>
              <a:endParaRPr/>
            </a:p>
          </p:txBody>
        </p:sp>
        <p:sp>
          <p:nvSpPr>
            <p:cNvPr id="84" name="pl84"/>
            <p:cNvSpPr/>
            <p:nvPr/>
          </p:nvSpPr>
          <p:spPr>
            <a:xfrm>
              <a:off x="5437664" y="2606116"/>
              <a:ext cx="3397293" cy="0"/>
            </a:xfrm>
            <a:custGeom>
              <a:avLst/>
              <a:gdLst/>
              <a:ahLst/>
              <a:cxnLst/>
              <a:rect l="0" t="0" r="0" b="0"/>
              <a:pathLst>
                <a:path w="3397293">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a:endParaRPr/>
            </a:p>
          </p:txBody>
        </p:sp>
        <p:sp>
          <p:nvSpPr>
            <p:cNvPr id="85" name="pl85"/>
            <p:cNvSpPr/>
            <p:nvPr/>
          </p:nvSpPr>
          <p:spPr>
            <a:xfrm>
              <a:off x="5437664" y="2182338"/>
              <a:ext cx="3397293" cy="1652733"/>
            </a:xfrm>
            <a:custGeom>
              <a:avLst/>
              <a:gdLst/>
              <a:ahLst/>
              <a:cxnLst/>
              <a:rect l="0" t="0" r="0" b="0"/>
              <a:pathLst>
                <a:path w="3397293" h="1652733">
                  <a:moveTo>
                    <a:pt x="0" y="1652733"/>
                  </a:moveTo>
                  <a:lnTo>
                    <a:pt x="135891" y="635666"/>
                  </a:lnTo>
                  <a:lnTo>
                    <a:pt x="271783" y="42377"/>
                  </a:lnTo>
                  <a:lnTo>
                    <a:pt x="407675" y="593289"/>
                  </a:lnTo>
                  <a:lnTo>
                    <a:pt x="543566" y="847555"/>
                  </a:lnTo>
                  <a:lnTo>
                    <a:pt x="679458" y="805177"/>
                  </a:lnTo>
                  <a:lnTo>
                    <a:pt x="815350" y="932311"/>
                  </a:lnTo>
                  <a:lnTo>
                    <a:pt x="951242" y="635666"/>
                  </a:lnTo>
                  <a:lnTo>
                    <a:pt x="1087133" y="678044"/>
                  </a:lnTo>
                  <a:lnTo>
                    <a:pt x="1223025" y="1101822"/>
                  </a:lnTo>
                  <a:lnTo>
                    <a:pt x="1358917" y="1101822"/>
                  </a:lnTo>
                  <a:lnTo>
                    <a:pt x="1494809" y="635666"/>
                  </a:lnTo>
                  <a:lnTo>
                    <a:pt x="1630700" y="423777"/>
                  </a:lnTo>
                  <a:lnTo>
                    <a:pt x="1766592" y="423777"/>
                  </a:lnTo>
                  <a:lnTo>
                    <a:pt x="1902484" y="381400"/>
                  </a:lnTo>
                  <a:lnTo>
                    <a:pt x="2038375" y="720422"/>
                  </a:lnTo>
                  <a:lnTo>
                    <a:pt x="2174267" y="678044"/>
                  </a:lnTo>
                  <a:lnTo>
                    <a:pt x="2310159" y="593289"/>
                  </a:lnTo>
                  <a:lnTo>
                    <a:pt x="2446051" y="550911"/>
                  </a:lnTo>
                  <a:lnTo>
                    <a:pt x="2581942" y="423777"/>
                  </a:lnTo>
                  <a:lnTo>
                    <a:pt x="2717834" y="381400"/>
                  </a:lnTo>
                  <a:lnTo>
                    <a:pt x="2853726" y="550911"/>
                  </a:lnTo>
                  <a:lnTo>
                    <a:pt x="2989618" y="211888"/>
                  </a:lnTo>
                  <a:lnTo>
                    <a:pt x="3125509" y="0"/>
                  </a:lnTo>
                  <a:lnTo>
                    <a:pt x="3261401" y="169511"/>
                  </a:lnTo>
                  <a:lnTo>
                    <a:pt x="3397293" y="169511"/>
                  </a:lnTo>
                </a:path>
              </a:pathLst>
            </a:custGeom>
            <a:ln w="43362" cap="flat">
              <a:solidFill>
                <a:srgbClr val="000000">
                  <a:alpha val="100000"/>
                </a:srgbClr>
              </a:solidFill>
              <a:prstDash val="solid"/>
              <a:round/>
            </a:ln>
          </p:spPr>
          <p:txBody>
            <a:bodyPr/>
            <a:lstStyle/>
            <a:p>
              <a:endParaRPr/>
            </a:p>
          </p:txBody>
        </p:sp>
        <p:sp>
          <p:nvSpPr>
            <p:cNvPr id="86" name="pl86"/>
            <p:cNvSpPr/>
            <p:nvPr/>
          </p:nvSpPr>
          <p:spPr>
            <a:xfrm>
              <a:off x="5437664" y="1775511"/>
              <a:ext cx="0" cy="2059560"/>
            </a:xfrm>
            <a:custGeom>
              <a:avLst/>
              <a:gdLst/>
              <a:ahLst/>
              <a:cxnLst/>
              <a:rect l="0" t="0" r="0" b="0"/>
              <a:pathLst>
                <a:path h="2059560">
                  <a:moveTo>
                    <a:pt x="0" y="2059560"/>
                  </a:moveTo>
                  <a:lnTo>
                    <a:pt x="0" y="0"/>
                  </a:lnTo>
                </a:path>
              </a:pathLst>
            </a:custGeom>
            <a:ln w="13550" cap="flat">
              <a:solidFill>
                <a:srgbClr val="0058AB">
                  <a:alpha val="100000"/>
                </a:srgbClr>
              </a:solidFill>
              <a:prstDash val="dot"/>
              <a:round/>
            </a:ln>
          </p:spPr>
          <p:txBody>
            <a:bodyPr/>
            <a:lstStyle/>
            <a:p>
              <a:endParaRPr/>
            </a:p>
          </p:txBody>
        </p:sp>
        <p:sp>
          <p:nvSpPr>
            <p:cNvPr id="87" name="pl87"/>
            <p:cNvSpPr/>
            <p:nvPr/>
          </p:nvSpPr>
          <p:spPr>
            <a:xfrm>
              <a:off x="6117122" y="1775511"/>
              <a:ext cx="0" cy="1212004"/>
            </a:xfrm>
            <a:custGeom>
              <a:avLst/>
              <a:gdLst/>
              <a:ahLst/>
              <a:cxnLst/>
              <a:rect l="0" t="0" r="0" b="0"/>
              <a:pathLst>
                <a:path h="1212004">
                  <a:moveTo>
                    <a:pt x="0" y="1212004"/>
                  </a:moveTo>
                  <a:lnTo>
                    <a:pt x="0" y="0"/>
                  </a:lnTo>
                </a:path>
              </a:pathLst>
            </a:custGeom>
            <a:ln w="13550" cap="flat">
              <a:solidFill>
                <a:srgbClr val="0058AB">
                  <a:alpha val="100000"/>
                </a:srgbClr>
              </a:solidFill>
              <a:prstDash val="dot"/>
              <a:round/>
            </a:ln>
          </p:spPr>
          <p:txBody>
            <a:bodyPr/>
            <a:lstStyle/>
            <a:p>
              <a:endParaRPr/>
            </a:p>
          </p:txBody>
        </p:sp>
        <p:sp>
          <p:nvSpPr>
            <p:cNvPr id="88" name="pl88"/>
            <p:cNvSpPr/>
            <p:nvPr/>
          </p:nvSpPr>
          <p:spPr>
            <a:xfrm>
              <a:off x="6796581" y="1775511"/>
              <a:ext cx="0" cy="1508649"/>
            </a:xfrm>
            <a:custGeom>
              <a:avLst/>
              <a:gdLst/>
              <a:ahLst/>
              <a:cxnLst/>
              <a:rect l="0" t="0" r="0" b="0"/>
              <a:pathLst>
                <a:path h="1508649">
                  <a:moveTo>
                    <a:pt x="0" y="1508649"/>
                  </a:moveTo>
                  <a:lnTo>
                    <a:pt x="0" y="0"/>
                  </a:lnTo>
                </a:path>
              </a:pathLst>
            </a:custGeom>
            <a:ln w="13550" cap="flat">
              <a:solidFill>
                <a:srgbClr val="0058AB">
                  <a:alpha val="100000"/>
                </a:srgbClr>
              </a:solidFill>
              <a:prstDash val="dot"/>
              <a:round/>
            </a:ln>
          </p:spPr>
          <p:txBody>
            <a:bodyPr/>
            <a:lstStyle/>
            <a:p>
              <a:endParaRPr/>
            </a:p>
          </p:txBody>
        </p:sp>
        <p:sp>
          <p:nvSpPr>
            <p:cNvPr id="89" name="pl89"/>
            <p:cNvSpPr/>
            <p:nvPr/>
          </p:nvSpPr>
          <p:spPr>
            <a:xfrm>
              <a:off x="7476039" y="1775511"/>
              <a:ext cx="0" cy="1127249"/>
            </a:xfrm>
            <a:custGeom>
              <a:avLst/>
              <a:gdLst/>
              <a:ahLst/>
              <a:cxnLst/>
              <a:rect l="0" t="0" r="0" b="0"/>
              <a:pathLst>
                <a:path h="1127249">
                  <a:moveTo>
                    <a:pt x="0" y="1127249"/>
                  </a:moveTo>
                  <a:lnTo>
                    <a:pt x="0" y="0"/>
                  </a:lnTo>
                </a:path>
              </a:pathLst>
            </a:custGeom>
            <a:ln w="13550" cap="flat">
              <a:solidFill>
                <a:srgbClr val="0058AB">
                  <a:alpha val="100000"/>
                </a:srgbClr>
              </a:solidFill>
              <a:prstDash val="dot"/>
              <a:round/>
            </a:ln>
          </p:spPr>
          <p:txBody>
            <a:bodyPr/>
            <a:lstStyle/>
            <a:p>
              <a:endParaRPr/>
            </a:p>
          </p:txBody>
        </p:sp>
        <p:sp>
          <p:nvSpPr>
            <p:cNvPr id="90" name="pl90"/>
            <p:cNvSpPr/>
            <p:nvPr/>
          </p:nvSpPr>
          <p:spPr>
            <a:xfrm>
              <a:off x="8019606" y="1775511"/>
              <a:ext cx="0" cy="830604"/>
            </a:xfrm>
            <a:custGeom>
              <a:avLst/>
              <a:gdLst/>
              <a:ahLst/>
              <a:cxnLst/>
              <a:rect l="0" t="0" r="0" b="0"/>
              <a:pathLst>
                <a:path h="830604">
                  <a:moveTo>
                    <a:pt x="0" y="830604"/>
                  </a:moveTo>
                  <a:lnTo>
                    <a:pt x="0" y="0"/>
                  </a:lnTo>
                </a:path>
              </a:pathLst>
            </a:custGeom>
            <a:ln w="13550" cap="flat">
              <a:solidFill>
                <a:srgbClr val="0058AB">
                  <a:alpha val="100000"/>
                </a:srgbClr>
              </a:solidFill>
              <a:prstDash val="dot"/>
              <a:round/>
            </a:ln>
          </p:spPr>
          <p:txBody>
            <a:bodyPr/>
            <a:lstStyle/>
            <a:p>
              <a:endParaRPr/>
            </a:p>
          </p:txBody>
        </p:sp>
        <p:sp>
          <p:nvSpPr>
            <p:cNvPr id="91" name="pl91"/>
            <p:cNvSpPr/>
            <p:nvPr/>
          </p:nvSpPr>
          <p:spPr>
            <a:xfrm>
              <a:off x="8699065" y="1775511"/>
              <a:ext cx="0" cy="576337"/>
            </a:xfrm>
            <a:custGeom>
              <a:avLst/>
              <a:gdLst/>
              <a:ahLst/>
              <a:cxnLst/>
              <a:rect l="0" t="0" r="0" b="0"/>
              <a:pathLst>
                <a:path h="576337">
                  <a:moveTo>
                    <a:pt x="0" y="576337"/>
                  </a:moveTo>
                  <a:lnTo>
                    <a:pt x="0" y="0"/>
                  </a:lnTo>
                </a:path>
              </a:pathLst>
            </a:custGeom>
            <a:ln w="13550" cap="flat">
              <a:solidFill>
                <a:srgbClr val="0058AB">
                  <a:alpha val="100000"/>
                </a:srgbClr>
              </a:solidFill>
              <a:prstDash val="dot"/>
              <a:round/>
            </a:ln>
          </p:spPr>
          <p:txBody>
            <a:bodyPr/>
            <a:lstStyle/>
            <a:p>
              <a:endParaRPr/>
            </a:p>
          </p:txBody>
        </p:sp>
        <p:sp>
          <p:nvSpPr>
            <p:cNvPr id="92" name="pl92"/>
            <p:cNvSpPr/>
            <p:nvPr/>
          </p:nvSpPr>
          <p:spPr>
            <a:xfrm>
              <a:off x="8834957" y="1775511"/>
              <a:ext cx="0" cy="576337"/>
            </a:xfrm>
            <a:custGeom>
              <a:avLst/>
              <a:gdLst/>
              <a:ahLst/>
              <a:cxnLst/>
              <a:rect l="0" t="0" r="0" b="0"/>
              <a:pathLst>
                <a:path h="576337">
                  <a:moveTo>
                    <a:pt x="0" y="576337"/>
                  </a:moveTo>
                  <a:lnTo>
                    <a:pt x="0" y="0"/>
                  </a:lnTo>
                </a:path>
              </a:pathLst>
            </a:custGeom>
            <a:ln w="13550" cap="flat">
              <a:solidFill>
                <a:srgbClr val="0058AB">
                  <a:alpha val="100000"/>
                </a:srgbClr>
              </a:solidFill>
              <a:prstDash val="dot"/>
              <a:round/>
            </a:ln>
          </p:spPr>
          <p:txBody>
            <a:bodyPr/>
            <a:lstStyle/>
            <a:p>
              <a:endParaRPr/>
            </a:p>
          </p:txBody>
        </p:sp>
        <p:sp>
          <p:nvSpPr>
            <p:cNvPr id="93" name="pl93"/>
            <p:cNvSpPr/>
            <p:nvPr/>
          </p:nvSpPr>
          <p:spPr>
            <a:xfrm>
              <a:off x="5437664" y="2182338"/>
              <a:ext cx="3397293" cy="1652733"/>
            </a:xfrm>
            <a:custGeom>
              <a:avLst/>
              <a:gdLst/>
              <a:ahLst/>
              <a:cxnLst/>
              <a:rect l="0" t="0" r="0" b="0"/>
              <a:pathLst>
                <a:path w="3397293" h="1652733">
                  <a:moveTo>
                    <a:pt x="0" y="1652733"/>
                  </a:moveTo>
                  <a:lnTo>
                    <a:pt x="135891" y="635666"/>
                  </a:lnTo>
                  <a:lnTo>
                    <a:pt x="271783" y="42377"/>
                  </a:lnTo>
                  <a:lnTo>
                    <a:pt x="407675" y="593289"/>
                  </a:lnTo>
                  <a:lnTo>
                    <a:pt x="543566" y="847555"/>
                  </a:lnTo>
                  <a:lnTo>
                    <a:pt x="679458" y="805177"/>
                  </a:lnTo>
                  <a:lnTo>
                    <a:pt x="815350" y="932311"/>
                  </a:lnTo>
                  <a:lnTo>
                    <a:pt x="951242" y="635666"/>
                  </a:lnTo>
                  <a:lnTo>
                    <a:pt x="1087133" y="678044"/>
                  </a:lnTo>
                  <a:lnTo>
                    <a:pt x="1223025" y="1101822"/>
                  </a:lnTo>
                  <a:lnTo>
                    <a:pt x="1358917" y="1101822"/>
                  </a:lnTo>
                  <a:lnTo>
                    <a:pt x="1494809" y="635666"/>
                  </a:lnTo>
                  <a:lnTo>
                    <a:pt x="1630700" y="423777"/>
                  </a:lnTo>
                  <a:lnTo>
                    <a:pt x="1766592" y="423777"/>
                  </a:lnTo>
                  <a:lnTo>
                    <a:pt x="1902484" y="381400"/>
                  </a:lnTo>
                  <a:lnTo>
                    <a:pt x="2038375" y="720422"/>
                  </a:lnTo>
                  <a:lnTo>
                    <a:pt x="2174267" y="678044"/>
                  </a:lnTo>
                  <a:lnTo>
                    <a:pt x="2310159" y="593289"/>
                  </a:lnTo>
                  <a:lnTo>
                    <a:pt x="2446051" y="550911"/>
                  </a:lnTo>
                  <a:lnTo>
                    <a:pt x="2581942" y="423777"/>
                  </a:lnTo>
                  <a:lnTo>
                    <a:pt x="2717834" y="381400"/>
                  </a:lnTo>
                  <a:lnTo>
                    <a:pt x="2853726" y="550911"/>
                  </a:lnTo>
                  <a:lnTo>
                    <a:pt x="2989618" y="211888"/>
                  </a:lnTo>
                  <a:lnTo>
                    <a:pt x="3125509" y="0"/>
                  </a:lnTo>
                  <a:lnTo>
                    <a:pt x="3261401" y="169511"/>
                  </a:lnTo>
                  <a:lnTo>
                    <a:pt x="3397293" y="169511"/>
                  </a:lnTo>
                </a:path>
              </a:pathLst>
            </a:custGeom>
            <a:ln w="27101" cap="flat">
              <a:solidFill>
                <a:srgbClr val="0058AB">
                  <a:alpha val="100000"/>
                </a:srgbClr>
              </a:solidFill>
              <a:prstDash val="solid"/>
              <a:round/>
            </a:ln>
          </p:spPr>
          <p:txBody>
            <a:bodyPr/>
            <a:lstStyle/>
            <a:p>
              <a:endParaRPr/>
            </a:p>
          </p:txBody>
        </p:sp>
        <p:sp>
          <p:nvSpPr>
            <p:cNvPr id="94" name="tx94"/>
            <p:cNvSpPr/>
            <p:nvPr/>
          </p:nvSpPr>
          <p:spPr>
            <a:xfrm>
              <a:off x="5359324" y="1718120"/>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-29</a:t>
              </a:r>
            </a:p>
          </p:txBody>
        </p:sp>
        <p:sp>
          <p:nvSpPr>
            <p:cNvPr id="95" name="tx95"/>
            <p:cNvSpPr/>
            <p:nvPr/>
          </p:nvSpPr>
          <p:spPr>
            <a:xfrm>
              <a:off x="6068928" y="1718120"/>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a:t>
              </a:r>
            </a:p>
          </p:txBody>
        </p:sp>
        <p:sp>
          <p:nvSpPr>
            <p:cNvPr id="96" name="tx96"/>
            <p:cNvSpPr/>
            <p:nvPr/>
          </p:nvSpPr>
          <p:spPr>
            <a:xfrm>
              <a:off x="6718241" y="1718120"/>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-16</a:t>
              </a:r>
            </a:p>
          </p:txBody>
        </p:sp>
        <p:sp>
          <p:nvSpPr>
            <p:cNvPr id="97" name="tx97"/>
            <p:cNvSpPr/>
            <p:nvPr/>
          </p:nvSpPr>
          <p:spPr>
            <a:xfrm>
              <a:off x="7427845" y="1720767"/>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a:t>
              </a:r>
            </a:p>
          </p:txBody>
        </p:sp>
        <p:sp>
          <p:nvSpPr>
            <p:cNvPr id="98" name="tx98"/>
            <p:cNvSpPr/>
            <p:nvPr/>
          </p:nvSpPr>
          <p:spPr>
            <a:xfrm>
              <a:off x="7989462" y="171812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8920" y="171812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a:t>
              </a:r>
            </a:p>
          </p:txBody>
        </p:sp>
        <p:sp>
          <p:nvSpPr>
            <p:cNvPr id="100" name="tx100"/>
            <p:cNvSpPr/>
            <p:nvPr/>
          </p:nvSpPr>
          <p:spPr>
            <a:xfrm>
              <a:off x="8804812" y="171812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a:t>
              </a:r>
            </a:p>
          </p:txBody>
        </p:sp>
        <p:sp>
          <p:nvSpPr>
            <p:cNvPr id="101" name="tx101"/>
            <p:cNvSpPr/>
            <p:nvPr/>
          </p:nvSpPr>
          <p:spPr>
            <a:xfrm>
              <a:off x="8902429" y="260937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260937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3825267"/>
              <a:ext cx="201910"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a:t>
              </a:r>
            </a:p>
          </p:txBody>
        </p:sp>
        <p:sp>
          <p:nvSpPr>
            <p:cNvPr id="104" name="tx104"/>
            <p:cNvSpPr/>
            <p:nvPr/>
          </p:nvSpPr>
          <p:spPr>
            <a:xfrm>
              <a:off x="5003259" y="3401557"/>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003259" y="2977779"/>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127474" y="255400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49780" y="2130224"/>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049780" y="1706446"/>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09" name="tx109"/>
            <p:cNvSpPr/>
            <p:nvPr/>
          </p:nvSpPr>
          <p:spPr>
            <a:xfrm rot="-5400000">
              <a:off x="5281217"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60676"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40135"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19593"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863160"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42619"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678510"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4153407" y="2788871"/>
              <a:ext cx="142294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7" name="pl117"/>
            <p:cNvSpPr/>
            <p:nvPr/>
          </p:nvSpPr>
          <p:spPr>
            <a:xfrm>
              <a:off x="5913659" y="4940249"/>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8" name="pl118"/>
            <p:cNvSpPr/>
            <p:nvPr/>
          </p:nvSpPr>
          <p:spPr>
            <a:xfrm>
              <a:off x="5913659" y="4940249"/>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9" name="pl119"/>
            <p:cNvSpPr/>
            <p:nvPr/>
          </p:nvSpPr>
          <p:spPr>
            <a:xfrm>
              <a:off x="6924545" y="4940249"/>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20" name="pl120"/>
            <p:cNvSpPr/>
            <p:nvPr/>
          </p:nvSpPr>
          <p:spPr>
            <a:xfrm>
              <a:off x="7686999" y="4940249"/>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121" name="tx121"/>
            <p:cNvSpPr/>
            <p:nvPr/>
          </p:nvSpPr>
          <p:spPr>
            <a:xfrm>
              <a:off x="6180759" y="4888612"/>
              <a:ext cx="65225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Mauritanie</a:t>
              </a:r>
            </a:p>
          </p:txBody>
        </p:sp>
        <p:sp>
          <p:nvSpPr>
            <p:cNvPr id="122" name="tx122"/>
            <p:cNvSpPr/>
            <p:nvPr/>
          </p:nvSpPr>
          <p:spPr>
            <a:xfrm>
              <a:off x="7191644" y="4886838"/>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954099" y="4886838"/>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124" name="tx124"/>
            <p:cNvSpPr/>
            <p:nvPr/>
          </p:nvSpPr>
          <p:spPr>
            <a:xfrm>
              <a:off x="5653759" y="1405479"/>
              <a:ext cx="2965102"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5" name="pl125"/>
            <p:cNvSpPr/>
            <p:nvPr/>
          </p:nvSpPr>
          <p:spPr>
            <a:xfrm>
              <a:off x="2483144" y="5469496"/>
              <a:ext cx="0" cy="440728"/>
            </a:xfrm>
            <a:custGeom>
              <a:avLst/>
              <a:gdLst/>
              <a:ahLst/>
              <a:cxnLst/>
              <a:rect l="0" t="0" r="0" b="0"/>
              <a:pathLst>
                <a:path h="440728">
                  <a:moveTo>
                    <a:pt x="0" y="440728"/>
                  </a:moveTo>
                  <a:lnTo>
                    <a:pt x="0" y="0"/>
                  </a:lnTo>
                  <a:lnTo>
                    <a:pt x="0" y="0"/>
                  </a:lnTo>
                </a:path>
              </a:pathLst>
            </a:custGeom>
            <a:ln w="6775" cap="flat">
              <a:solidFill>
                <a:srgbClr val="EBEBEB">
                  <a:alpha val="100000"/>
                </a:srgbClr>
              </a:solidFill>
              <a:prstDash val="solid"/>
              <a:round/>
            </a:ln>
          </p:spPr>
          <p:txBody>
            <a:bodyPr/>
            <a:lstStyle/>
            <a:p>
              <a:endParaRPr/>
            </a:p>
          </p:txBody>
        </p:sp>
        <p:sp>
          <p:nvSpPr>
            <p:cNvPr id="126" name="pl126"/>
            <p:cNvSpPr/>
            <p:nvPr/>
          </p:nvSpPr>
          <p:spPr>
            <a:xfrm>
              <a:off x="4815075" y="5469496"/>
              <a:ext cx="0" cy="440728"/>
            </a:xfrm>
            <a:custGeom>
              <a:avLst/>
              <a:gdLst/>
              <a:ahLst/>
              <a:cxnLst/>
              <a:rect l="0" t="0" r="0" b="0"/>
              <a:pathLst>
                <a:path h="440728">
                  <a:moveTo>
                    <a:pt x="0" y="440728"/>
                  </a:moveTo>
                  <a:lnTo>
                    <a:pt x="0" y="0"/>
                  </a:lnTo>
                  <a:lnTo>
                    <a:pt x="0" y="0"/>
                  </a:lnTo>
                </a:path>
              </a:pathLst>
            </a:custGeom>
            <a:ln w="6775" cap="flat">
              <a:solidFill>
                <a:srgbClr val="EBEBEB">
                  <a:alpha val="100000"/>
                </a:srgbClr>
              </a:solidFill>
              <a:prstDash val="solid"/>
              <a:round/>
            </a:ln>
          </p:spPr>
          <p:txBody>
            <a:bodyPr/>
            <a:lstStyle/>
            <a:p>
              <a:endParaRPr/>
            </a:p>
          </p:txBody>
        </p:sp>
        <p:sp>
          <p:nvSpPr>
            <p:cNvPr id="127" name="pl127"/>
            <p:cNvSpPr/>
            <p:nvPr/>
          </p:nvSpPr>
          <p:spPr>
            <a:xfrm>
              <a:off x="7147007" y="5469496"/>
              <a:ext cx="0" cy="440728"/>
            </a:xfrm>
            <a:custGeom>
              <a:avLst/>
              <a:gdLst/>
              <a:ahLst/>
              <a:cxnLst/>
              <a:rect l="0" t="0" r="0" b="0"/>
              <a:pathLst>
                <a:path h="440728">
                  <a:moveTo>
                    <a:pt x="0" y="440728"/>
                  </a:moveTo>
                  <a:lnTo>
                    <a:pt x="0" y="0"/>
                  </a:lnTo>
                  <a:lnTo>
                    <a:pt x="0" y="0"/>
                  </a:lnTo>
                </a:path>
              </a:pathLst>
            </a:custGeom>
            <a:ln w="6775" cap="flat">
              <a:solidFill>
                <a:srgbClr val="EBEBEB">
                  <a:alpha val="100000"/>
                </a:srgbClr>
              </a:solidFill>
              <a:prstDash val="solid"/>
              <a:round/>
            </a:ln>
          </p:spPr>
          <p:txBody>
            <a:bodyPr/>
            <a:lstStyle/>
            <a:p>
              <a:endParaRPr/>
            </a:p>
          </p:txBody>
        </p:sp>
        <p:sp>
          <p:nvSpPr>
            <p:cNvPr id="128" name="pl128"/>
            <p:cNvSpPr/>
            <p:nvPr/>
          </p:nvSpPr>
          <p:spPr>
            <a:xfrm>
              <a:off x="951100" y="5827589"/>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29" name="pl129"/>
            <p:cNvSpPr/>
            <p:nvPr/>
          </p:nvSpPr>
          <p:spPr>
            <a:xfrm>
              <a:off x="951100" y="5689861"/>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30" name="pl130"/>
            <p:cNvSpPr/>
            <p:nvPr/>
          </p:nvSpPr>
          <p:spPr>
            <a:xfrm>
              <a:off x="951100" y="5552133"/>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31" name="pl131"/>
            <p:cNvSpPr/>
            <p:nvPr/>
          </p:nvSpPr>
          <p:spPr>
            <a:xfrm>
              <a:off x="1317178"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2" name="pl132"/>
            <p:cNvSpPr/>
            <p:nvPr/>
          </p:nvSpPr>
          <p:spPr>
            <a:xfrm>
              <a:off x="3649110"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3" name="pl133"/>
            <p:cNvSpPr/>
            <p:nvPr/>
          </p:nvSpPr>
          <p:spPr>
            <a:xfrm>
              <a:off x="5981041"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4" name="pl134"/>
            <p:cNvSpPr/>
            <p:nvPr/>
          </p:nvSpPr>
          <p:spPr>
            <a:xfrm>
              <a:off x="8312972"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5" name="rc135"/>
            <p:cNvSpPr/>
            <p:nvPr/>
          </p:nvSpPr>
          <p:spPr>
            <a:xfrm>
              <a:off x="1317178" y="5772498"/>
              <a:ext cx="7321564" cy="110182"/>
            </a:xfrm>
            <a:prstGeom prst="rect">
              <a:avLst/>
            </a:prstGeom>
            <a:solidFill>
              <a:srgbClr val="1CABE2">
                <a:alpha val="80000"/>
              </a:srgbClr>
            </a:solidFill>
          </p:spPr>
          <p:txBody>
            <a:bodyPr/>
            <a:lstStyle/>
            <a:p>
              <a:endParaRPr/>
            </a:p>
          </p:txBody>
        </p:sp>
        <p:sp>
          <p:nvSpPr>
            <p:cNvPr id="136" name="rc136"/>
            <p:cNvSpPr/>
            <p:nvPr/>
          </p:nvSpPr>
          <p:spPr>
            <a:xfrm>
              <a:off x="1317178" y="5634770"/>
              <a:ext cx="5594536" cy="110182"/>
            </a:xfrm>
            <a:prstGeom prst="rect">
              <a:avLst/>
            </a:prstGeom>
            <a:solidFill>
              <a:srgbClr val="1CABE2">
                <a:alpha val="80000"/>
              </a:srgbClr>
            </a:solidFill>
          </p:spPr>
          <p:txBody>
            <a:bodyPr/>
            <a:lstStyle/>
            <a:p>
              <a:endParaRPr/>
            </a:p>
          </p:txBody>
        </p:sp>
        <p:sp>
          <p:nvSpPr>
            <p:cNvPr id="137" name="rc137"/>
            <p:cNvSpPr/>
            <p:nvPr/>
          </p:nvSpPr>
          <p:spPr>
            <a:xfrm>
              <a:off x="1317178" y="5497042"/>
              <a:ext cx="5694576" cy="110182"/>
            </a:xfrm>
            <a:prstGeom prst="rect">
              <a:avLst/>
            </a:prstGeom>
            <a:solidFill>
              <a:srgbClr val="1CABE2">
                <a:alpha val="80000"/>
              </a:srgbClr>
            </a:solidFill>
          </p:spPr>
          <p:txBody>
            <a:bodyPr/>
            <a:lstStyle/>
            <a:p>
              <a:endParaRPr/>
            </a:p>
          </p:txBody>
        </p:sp>
        <p:sp>
          <p:nvSpPr>
            <p:cNvPr id="138" name="tx138"/>
            <p:cNvSpPr/>
            <p:nvPr/>
          </p:nvSpPr>
          <p:spPr>
            <a:xfrm>
              <a:off x="577692" y="57754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63774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50001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239484" y="598544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3221824" y="5967364"/>
              <a:ext cx="427285"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10,000</a:t>
              </a:r>
            </a:p>
          </p:txBody>
        </p:sp>
        <p:sp>
          <p:nvSpPr>
            <p:cNvPr id="143" name="tx143"/>
            <p:cNvSpPr/>
            <p:nvPr/>
          </p:nvSpPr>
          <p:spPr>
            <a:xfrm>
              <a:off x="5553755" y="5967364"/>
              <a:ext cx="427285"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20,000</a:t>
              </a:r>
            </a:p>
          </p:txBody>
        </p:sp>
        <p:sp>
          <p:nvSpPr>
            <p:cNvPr id="144" name="tx144"/>
            <p:cNvSpPr/>
            <p:nvPr/>
          </p:nvSpPr>
          <p:spPr>
            <a:xfrm>
              <a:off x="7885687" y="5967364"/>
              <a:ext cx="427285"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30,000</a:t>
              </a:r>
            </a:p>
          </p:txBody>
        </p:sp>
        <p:sp>
          <p:nvSpPr>
            <p:cNvPr id="145" name="tx145"/>
            <p:cNvSpPr/>
            <p:nvPr/>
          </p:nvSpPr>
          <p:spPr>
            <a:xfrm>
              <a:off x="951100" y="5235303"/>
              <a:ext cx="4705647"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Nombre d'enfants non vaccinés et sous-vaccinés, 2019, 2024 et 2025</a:t>
              </a:r>
            </a:p>
          </p:txBody>
        </p:sp>
        <p:sp>
          <p:nvSpPr>
            <p:cNvPr id="146" name="tx146"/>
            <p:cNvSpPr/>
            <p:nvPr/>
          </p:nvSpPr>
          <p:spPr>
            <a:xfrm>
              <a:off x="4706263" y="62835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47" name="tx147"/>
            <p:cNvSpPr/>
            <p:nvPr/>
          </p:nvSpPr>
          <p:spPr>
            <a:xfrm>
              <a:off x="2320013" y="6397874"/>
              <a:ext cx="668480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8" name="tx148"/>
            <p:cNvSpPr/>
            <p:nvPr/>
          </p:nvSpPr>
          <p:spPr>
            <a:xfrm>
              <a:off x="4873412" y="6518575"/>
              <a:ext cx="4131409"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00" b="0" i="0" u="none" cap="none">
                <a:solidFill>
                  <a:srgbClr val="FFFFFF">
                    <a:alpha val="100000"/>
                  </a:srgbClr>
                </a:solidFill>
                <a:latin typeface="Arial"/>
                <a:cs typeface="Arial"/>
                <a:sym typeface="Arial"/>
              </a:rPr>
              <a:t>En 2025, la couverture de la DTP3 en Mauritanie (86 %) était supérieure de 1 point de pourcentage à la moyenne mondiale (85 %) et de 15 points de pourcentage à la moyenne de l'ensemble des pays de l'WCAR e (71 %).
La couverture nationale de la DTP3 était supérieure de 6 points de pourcentage à celle de 2019 (80 %).
Cela correspond à 24 000 enfants non vaccinés ou sous-vaccinés en 2025, contre 31 000 enfants non vaccinés ou sous-vaccinés en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En 2025, le taux de couverture de la DTP3 en Mauritanie s'élevait à 86 %, soit 6 points de pourcentage de plus qu'en 2019 et un niveau supérieur aux moyennes mondiales et régionales.</a:t>
            </a:r>
          </a:p>
        </p:txBody>
      </p:sp>
      <p:grpSp>
        <p:nvGrpSpPr>
          <p:cNvPr id="151" name="Group 150"/>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53"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00" b="0" i="0" u="none" cap="none">
                <a:solidFill>
                  <a:srgbClr val="FFFFFF">
                    <a:alpha val="100000"/>
                  </a:srgbClr>
                </a:solidFill>
                <a:latin typeface="Arial"/>
                <a:cs typeface="Arial"/>
                <a:sym typeface="Arial"/>
              </a:rPr>
              <a:t>Ce graphique montre la couverture vaccinale DTC3 dans les pays de la région WCAR, classés du plus faible au plus élevé, ainsi que le classement des 10 pays comptant le plus grand nombre d'enfants non vaccinés ou sous-vaccinés, en chiffres absolus.
En 2025, la Mauritanie se classait au 16e rang sur 24 pays pour la couverture vaccinale la plus faible contre la diphtérie, le tétanos et la coqueluche (DTP3) (en tenant compte des ex æquo).
La Mauritanie ne figurait pas parmi les 10 pays comptant le plus grand nombre d'enfants non vaccinés ou sous-vaccinés.
Remarque : les pays à forte cohorte peuvent compter un nombre élevé d'enfants non vaccinés ou sous-vaccinés malgré une couverture vaccinale élevée. Il est important de tenir compte à la fois de la couverture vaccinale et du nombre absolu d'enfants non vaccinés afin de ne pas négliger les pays vulnérables dont les cohortes de naissance sont faibles.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En 2025, la Mauritanie figurait parmi les pays affichant la couverture vaccinale la plus élevée et ne figurait pas parmi les dix pays de la région comptant le plus grand nombre d'enfants non vaccinés ou sous-vaccinés.</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965688"/>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3473045"/>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980403"/>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2487760"/>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1995118"/>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951100" y="421200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3719367"/>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3226724"/>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2734082"/>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951100" y="224143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416218"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74893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08164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5414365"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480537"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747080"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01362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28016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54670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81325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807979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rc26"/>
            <p:cNvSpPr/>
            <p:nvPr/>
          </p:nvSpPr>
          <p:spPr>
            <a:xfrm>
              <a:off x="1296273" y="3976033"/>
              <a:ext cx="239888" cy="235975"/>
            </a:xfrm>
            <a:prstGeom prst="rect">
              <a:avLst/>
            </a:prstGeom>
            <a:solidFill>
              <a:srgbClr val="80BD41">
                <a:alpha val="100000"/>
              </a:srgbClr>
            </a:solidFill>
          </p:spPr>
          <p:txBody>
            <a:bodyPr/>
            <a:lstStyle/>
            <a:p>
              <a:endParaRPr/>
            </a:p>
          </p:txBody>
        </p:sp>
        <p:sp>
          <p:nvSpPr>
            <p:cNvPr id="27" name="rc27"/>
            <p:cNvSpPr/>
            <p:nvPr/>
          </p:nvSpPr>
          <p:spPr>
            <a:xfrm>
              <a:off x="1296273" y="3749319"/>
              <a:ext cx="239888" cy="226714"/>
            </a:xfrm>
            <a:prstGeom prst="rect">
              <a:avLst/>
            </a:prstGeom>
            <a:solidFill>
              <a:srgbClr val="1CABE2">
                <a:alpha val="100000"/>
              </a:srgbClr>
            </a:solidFill>
          </p:spPr>
          <p:txBody>
            <a:bodyPr/>
            <a:lstStyle/>
            <a:p>
              <a:endParaRPr/>
            </a:p>
          </p:txBody>
        </p:sp>
        <p:sp>
          <p:nvSpPr>
            <p:cNvPr id="28" name="rc28"/>
            <p:cNvSpPr/>
            <p:nvPr/>
          </p:nvSpPr>
          <p:spPr>
            <a:xfrm>
              <a:off x="1562816" y="3855090"/>
              <a:ext cx="239888" cy="356919"/>
            </a:xfrm>
            <a:prstGeom prst="rect">
              <a:avLst/>
            </a:prstGeom>
            <a:solidFill>
              <a:srgbClr val="80BD41">
                <a:alpha val="100000"/>
              </a:srgbClr>
            </a:solidFill>
          </p:spPr>
          <p:txBody>
            <a:bodyPr/>
            <a:lstStyle/>
            <a:p>
              <a:endParaRPr/>
            </a:p>
          </p:txBody>
        </p:sp>
        <p:sp>
          <p:nvSpPr>
            <p:cNvPr id="29" name="rc29"/>
            <p:cNvSpPr/>
            <p:nvPr/>
          </p:nvSpPr>
          <p:spPr>
            <a:xfrm>
              <a:off x="1562816" y="3736116"/>
              <a:ext cx="239888" cy="118973"/>
            </a:xfrm>
            <a:prstGeom prst="rect">
              <a:avLst/>
            </a:prstGeom>
            <a:solidFill>
              <a:srgbClr val="1CABE2">
                <a:alpha val="100000"/>
              </a:srgbClr>
            </a:solidFill>
          </p:spPr>
          <p:txBody>
            <a:bodyPr/>
            <a:lstStyle/>
            <a:p>
              <a:endParaRPr/>
            </a:p>
          </p:txBody>
        </p:sp>
        <p:sp>
          <p:nvSpPr>
            <p:cNvPr id="30" name="rc30"/>
            <p:cNvSpPr/>
            <p:nvPr/>
          </p:nvSpPr>
          <p:spPr>
            <a:xfrm>
              <a:off x="1829360" y="3779765"/>
              <a:ext cx="239888" cy="432244"/>
            </a:xfrm>
            <a:prstGeom prst="rect">
              <a:avLst/>
            </a:prstGeom>
            <a:solidFill>
              <a:srgbClr val="80BD41">
                <a:alpha val="100000"/>
              </a:srgbClr>
            </a:solidFill>
          </p:spPr>
          <p:txBody>
            <a:bodyPr/>
            <a:lstStyle/>
            <a:p>
              <a:endParaRPr/>
            </a:p>
          </p:txBody>
        </p:sp>
        <p:sp>
          <p:nvSpPr>
            <p:cNvPr id="31" name="rc31"/>
            <p:cNvSpPr/>
            <p:nvPr/>
          </p:nvSpPr>
          <p:spPr>
            <a:xfrm>
              <a:off x="1829360" y="3726313"/>
              <a:ext cx="239888" cy="53451"/>
            </a:xfrm>
            <a:prstGeom prst="rect">
              <a:avLst/>
            </a:prstGeom>
            <a:solidFill>
              <a:srgbClr val="1CABE2">
                <a:alpha val="100000"/>
              </a:srgbClr>
            </a:solidFill>
          </p:spPr>
          <p:txBody>
            <a:bodyPr/>
            <a:lstStyle/>
            <a:p>
              <a:endParaRPr/>
            </a:p>
          </p:txBody>
        </p:sp>
        <p:sp>
          <p:nvSpPr>
            <p:cNvPr id="32" name="rc32"/>
            <p:cNvSpPr/>
            <p:nvPr/>
          </p:nvSpPr>
          <p:spPr>
            <a:xfrm>
              <a:off x="2095903" y="3833069"/>
              <a:ext cx="239888" cy="378940"/>
            </a:xfrm>
            <a:prstGeom prst="rect">
              <a:avLst/>
            </a:prstGeom>
            <a:solidFill>
              <a:srgbClr val="80BD41">
                <a:alpha val="100000"/>
              </a:srgbClr>
            </a:solidFill>
          </p:spPr>
          <p:txBody>
            <a:bodyPr/>
            <a:lstStyle/>
            <a:p>
              <a:endParaRPr/>
            </a:p>
          </p:txBody>
        </p:sp>
        <p:sp>
          <p:nvSpPr>
            <p:cNvPr id="33" name="rc33"/>
            <p:cNvSpPr/>
            <p:nvPr/>
          </p:nvSpPr>
          <p:spPr>
            <a:xfrm>
              <a:off x="2095903" y="3713406"/>
              <a:ext cx="239888" cy="119662"/>
            </a:xfrm>
            <a:prstGeom prst="rect">
              <a:avLst/>
            </a:prstGeom>
            <a:solidFill>
              <a:srgbClr val="1CABE2">
                <a:alpha val="100000"/>
              </a:srgbClr>
            </a:solidFill>
          </p:spPr>
          <p:txBody>
            <a:bodyPr/>
            <a:lstStyle/>
            <a:p>
              <a:endParaRPr/>
            </a:p>
          </p:txBody>
        </p:sp>
        <p:sp>
          <p:nvSpPr>
            <p:cNvPr id="34" name="rc34"/>
            <p:cNvSpPr/>
            <p:nvPr/>
          </p:nvSpPr>
          <p:spPr>
            <a:xfrm>
              <a:off x="2362446" y="3850557"/>
              <a:ext cx="239888" cy="361451"/>
            </a:xfrm>
            <a:prstGeom prst="rect">
              <a:avLst/>
            </a:prstGeom>
            <a:solidFill>
              <a:srgbClr val="80BD41">
                <a:alpha val="100000"/>
              </a:srgbClr>
            </a:solidFill>
          </p:spPr>
          <p:txBody>
            <a:bodyPr/>
            <a:lstStyle/>
            <a:p>
              <a:endParaRPr/>
            </a:p>
          </p:txBody>
        </p:sp>
        <p:sp>
          <p:nvSpPr>
            <p:cNvPr id="35" name="rc35"/>
            <p:cNvSpPr/>
            <p:nvPr/>
          </p:nvSpPr>
          <p:spPr>
            <a:xfrm>
              <a:off x="2362446" y="3695671"/>
              <a:ext cx="239888" cy="154886"/>
            </a:xfrm>
            <a:prstGeom prst="rect">
              <a:avLst/>
            </a:prstGeom>
            <a:solidFill>
              <a:srgbClr val="1CABE2">
                <a:alpha val="100000"/>
              </a:srgbClr>
            </a:solidFill>
          </p:spPr>
          <p:txBody>
            <a:bodyPr/>
            <a:lstStyle/>
            <a:p>
              <a:endParaRPr/>
            </a:p>
          </p:txBody>
        </p:sp>
        <p:sp>
          <p:nvSpPr>
            <p:cNvPr id="36" name="rc36"/>
            <p:cNvSpPr/>
            <p:nvPr/>
          </p:nvSpPr>
          <p:spPr>
            <a:xfrm>
              <a:off x="2628989" y="3834103"/>
              <a:ext cx="239888" cy="377906"/>
            </a:xfrm>
            <a:prstGeom prst="rect">
              <a:avLst/>
            </a:prstGeom>
            <a:solidFill>
              <a:srgbClr val="80BD41">
                <a:alpha val="100000"/>
              </a:srgbClr>
            </a:solidFill>
          </p:spPr>
          <p:txBody>
            <a:bodyPr/>
            <a:lstStyle/>
            <a:p>
              <a:endParaRPr/>
            </a:p>
          </p:txBody>
        </p:sp>
        <p:sp>
          <p:nvSpPr>
            <p:cNvPr id="37" name="rc37"/>
            <p:cNvSpPr/>
            <p:nvPr/>
          </p:nvSpPr>
          <p:spPr>
            <a:xfrm>
              <a:off x="2628989" y="3679758"/>
              <a:ext cx="239888" cy="154344"/>
            </a:xfrm>
            <a:prstGeom prst="rect">
              <a:avLst/>
            </a:prstGeom>
            <a:solidFill>
              <a:srgbClr val="1CABE2">
                <a:alpha val="100000"/>
              </a:srgbClr>
            </a:solidFill>
          </p:spPr>
          <p:txBody>
            <a:bodyPr/>
            <a:lstStyle/>
            <a:p>
              <a:endParaRPr/>
            </a:p>
          </p:txBody>
        </p:sp>
        <p:sp>
          <p:nvSpPr>
            <p:cNvPr id="38" name="rc38"/>
            <p:cNvSpPr/>
            <p:nvPr/>
          </p:nvSpPr>
          <p:spPr>
            <a:xfrm>
              <a:off x="2895532" y="3837059"/>
              <a:ext cx="239888" cy="374950"/>
            </a:xfrm>
            <a:prstGeom prst="rect">
              <a:avLst/>
            </a:prstGeom>
            <a:solidFill>
              <a:srgbClr val="80BD41">
                <a:alpha val="100000"/>
              </a:srgbClr>
            </a:solidFill>
          </p:spPr>
          <p:txBody>
            <a:bodyPr/>
            <a:lstStyle/>
            <a:p>
              <a:endParaRPr/>
            </a:p>
          </p:txBody>
        </p:sp>
        <p:sp>
          <p:nvSpPr>
            <p:cNvPr id="39" name="rc39"/>
            <p:cNvSpPr/>
            <p:nvPr/>
          </p:nvSpPr>
          <p:spPr>
            <a:xfrm>
              <a:off x="2895532" y="3660594"/>
              <a:ext cx="239888" cy="176464"/>
            </a:xfrm>
            <a:prstGeom prst="rect">
              <a:avLst/>
            </a:prstGeom>
            <a:solidFill>
              <a:srgbClr val="1CABE2">
                <a:alpha val="100000"/>
              </a:srgbClr>
            </a:solidFill>
          </p:spPr>
          <p:txBody>
            <a:bodyPr/>
            <a:lstStyle/>
            <a:p>
              <a:endParaRPr/>
            </a:p>
          </p:txBody>
        </p:sp>
        <p:sp>
          <p:nvSpPr>
            <p:cNvPr id="40" name="rc40"/>
            <p:cNvSpPr/>
            <p:nvPr/>
          </p:nvSpPr>
          <p:spPr>
            <a:xfrm>
              <a:off x="3162075" y="3783804"/>
              <a:ext cx="239888" cy="428204"/>
            </a:xfrm>
            <a:prstGeom prst="rect">
              <a:avLst/>
            </a:prstGeom>
            <a:solidFill>
              <a:srgbClr val="80BD41">
                <a:alpha val="100000"/>
              </a:srgbClr>
            </a:solidFill>
          </p:spPr>
          <p:txBody>
            <a:bodyPr/>
            <a:lstStyle/>
            <a:p>
              <a:endParaRPr/>
            </a:p>
          </p:txBody>
        </p:sp>
        <p:sp>
          <p:nvSpPr>
            <p:cNvPr id="41" name="rc41"/>
            <p:cNvSpPr/>
            <p:nvPr/>
          </p:nvSpPr>
          <p:spPr>
            <a:xfrm>
              <a:off x="3162075" y="3641086"/>
              <a:ext cx="239888" cy="142718"/>
            </a:xfrm>
            <a:prstGeom prst="rect">
              <a:avLst/>
            </a:prstGeom>
            <a:solidFill>
              <a:srgbClr val="1CABE2">
                <a:alpha val="100000"/>
              </a:srgbClr>
            </a:solidFill>
          </p:spPr>
          <p:txBody>
            <a:bodyPr/>
            <a:lstStyle/>
            <a:p>
              <a:endParaRPr/>
            </a:p>
          </p:txBody>
        </p:sp>
        <p:sp>
          <p:nvSpPr>
            <p:cNvPr id="42" name="rc42"/>
            <p:cNvSpPr/>
            <p:nvPr/>
          </p:nvSpPr>
          <p:spPr>
            <a:xfrm>
              <a:off x="3428618" y="3776218"/>
              <a:ext cx="239888" cy="435791"/>
            </a:xfrm>
            <a:prstGeom prst="rect">
              <a:avLst/>
            </a:prstGeom>
            <a:solidFill>
              <a:srgbClr val="80BD41">
                <a:alpha val="100000"/>
              </a:srgbClr>
            </a:solidFill>
          </p:spPr>
          <p:txBody>
            <a:bodyPr/>
            <a:lstStyle/>
            <a:p>
              <a:endParaRPr/>
            </a:p>
          </p:txBody>
        </p:sp>
        <p:sp>
          <p:nvSpPr>
            <p:cNvPr id="43" name="rc43"/>
            <p:cNvSpPr/>
            <p:nvPr/>
          </p:nvSpPr>
          <p:spPr>
            <a:xfrm>
              <a:off x="3428618" y="3623104"/>
              <a:ext cx="239888" cy="153113"/>
            </a:xfrm>
            <a:prstGeom prst="rect">
              <a:avLst/>
            </a:prstGeom>
            <a:solidFill>
              <a:srgbClr val="1CABE2">
                <a:alpha val="100000"/>
              </a:srgbClr>
            </a:solidFill>
          </p:spPr>
          <p:txBody>
            <a:bodyPr/>
            <a:lstStyle/>
            <a:p>
              <a:endParaRPr/>
            </a:p>
          </p:txBody>
        </p:sp>
        <p:sp>
          <p:nvSpPr>
            <p:cNvPr id="44" name="rc44"/>
            <p:cNvSpPr/>
            <p:nvPr/>
          </p:nvSpPr>
          <p:spPr>
            <a:xfrm>
              <a:off x="3695161" y="3823314"/>
              <a:ext cx="239888" cy="388694"/>
            </a:xfrm>
            <a:prstGeom prst="rect">
              <a:avLst/>
            </a:prstGeom>
            <a:solidFill>
              <a:srgbClr val="80BD41">
                <a:alpha val="100000"/>
              </a:srgbClr>
            </a:solidFill>
          </p:spPr>
          <p:txBody>
            <a:bodyPr/>
            <a:lstStyle/>
            <a:p>
              <a:endParaRPr/>
            </a:p>
          </p:txBody>
        </p:sp>
        <p:sp>
          <p:nvSpPr>
            <p:cNvPr id="45" name="rc45"/>
            <p:cNvSpPr/>
            <p:nvPr/>
          </p:nvSpPr>
          <p:spPr>
            <a:xfrm>
              <a:off x="3695161" y="3604679"/>
              <a:ext cx="239888" cy="218634"/>
            </a:xfrm>
            <a:prstGeom prst="rect">
              <a:avLst/>
            </a:prstGeom>
            <a:solidFill>
              <a:srgbClr val="1CABE2">
                <a:alpha val="100000"/>
              </a:srgbClr>
            </a:solidFill>
          </p:spPr>
          <p:txBody>
            <a:bodyPr/>
            <a:lstStyle/>
            <a:p>
              <a:endParaRPr/>
            </a:p>
          </p:txBody>
        </p:sp>
        <p:sp>
          <p:nvSpPr>
            <p:cNvPr id="46" name="rc46"/>
            <p:cNvSpPr/>
            <p:nvPr/>
          </p:nvSpPr>
          <p:spPr>
            <a:xfrm>
              <a:off x="3961705" y="3810949"/>
              <a:ext cx="239888" cy="401060"/>
            </a:xfrm>
            <a:prstGeom prst="rect">
              <a:avLst/>
            </a:prstGeom>
            <a:solidFill>
              <a:srgbClr val="80BD41">
                <a:alpha val="100000"/>
              </a:srgbClr>
            </a:solidFill>
          </p:spPr>
          <p:txBody>
            <a:bodyPr/>
            <a:lstStyle/>
            <a:p>
              <a:endParaRPr/>
            </a:p>
          </p:txBody>
        </p:sp>
        <p:sp>
          <p:nvSpPr>
            <p:cNvPr id="47" name="rc47"/>
            <p:cNvSpPr/>
            <p:nvPr/>
          </p:nvSpPr>
          <p:spPr>
            <a:xfrm>
              <a:off x="3961705" y="3585368"/>
              <a:ext cx="239888" cy="225581"/>
            </a:xfrm>
            <a:prstGeom prst="rect">
              <a:avLst/>
            </a:prstGeom>
            <a:solidFill>
              <a:srgbClr val="1CABE2">
                <a:alpha val="100000"/>
              </a:srgbClr>
            </a:solidFill>
          </p:spPr>
          <p:txBody>
            <a:bodyPr/>
            <a:lstStyle/>
            <a:p>
              <a:endParaRPr/>
            </a:p>
          </p:txBody>
        </p:sp>
        <p:sp>
          <p:nvSpPr>
            <p:cNvPr id="48" name="rc48"/>
            <p:cNvSpPr/>
            <p:nvPr/>
          </p:nvSpPr>
          <p:spPr>
            <a:xfrm>
              <a:off x="4228248" y="3726067"/>
              <a:ext cx="239888" cy="485942"/>
            </a:xfrm>
            <a:prstGeom prst="rect">
              <a:avLst/>
            </a:prstGeom>
            <a:solidFill>
              <a:srgbClr val="80BD41">
                <a:alpha val="100000"/>
              </a:srgbClr>
            </a:solidFill>
          </p:spPr>
          <p:txBody>
            <a:bodyPr/>
            <a:lstStyle/>
            <a:p>
              <a:endParaRPr/>
            </a:p>
          </p:txBody>
        </p:sp>
        <p:sp>
          <p:nvSpPr>
            <p:cNvPr id="49" name="rc49"/>
            <p:cNvSpPr/>
            <p:nvPr/>
          </p:nvSpPr>
          <p:spPr>
            <a:xfrm>
              <a:off x="4228248" y="3564086"/>
              <a:ext cx="239888" cy="161980"/>
            </a:xfrm>
            <a:prstGeom prst="rect">
              <a:avLst/>
            </a:prstGeom>
            <a:solidFill>
              <a:srgbClr val="1CABE2">
                <a:alpha val="100000"/>
              </a:srgbClr>
            </a:solidFill>
          </p:spPr>
          <p:txBody>
            <a:bodyPr/>
            <a:lstStyle/>
            <a:p>
              <a:endParaRPr/>
            </a:p>
          </p:txBody>
        </p:sp>
        <p:sp>
          <p:nvSpPr>
            <p:cNvPr id="50" name="rc50"/>
            <p:cNvSpPr/>
            <p:nvPr/>
          </p:nvSpPr>
          <p:spPr>
            <a:xfrm>
              <a:off x="4494791" y="3678773"/>
              <a:ext cx="239888" cy="533236"/>
            </a:xfrm>
            <a:prstGeom prst="rect">
              <a:avLst/>
            </a:prstGeom>
            <a:solidFill>
              <a:srgbClr val="80BD41">
                <a:alpha val="100000"/>
              </a:srgbClr>
            </a:solidFill>
          </p:spPr>
          <p:txBody>
            <a:bodyPr/>
            <a:lstStyle/>
            <a:p>
              <a:endParaRPr/>
            </a:p>
          </p:txBody>
        </p:sp>
        <p:sp>
          <p:nvSpPr>
            <p:cNvPr id="51" name="rc51"/>
            <p:cNvSpPr/>
            <p:nvPr/>
          </p:nvSpPr>
          <p:spPr>
            <a:xfrm>
              <a:off x="4494791" y="3545464"/>
              <a:ext cx="239888" cy="133309"/>
            </a:xfrm>
            <a:prstGeom prst="rect">
              <a:avLst/>
            </a:prstGeom>
            <a:solidFill>
              <a:srgbClr val="1CABE2">
                <a:alpha val="100000"/>
              </a:srgbClr>
            </a:solidFill>
          </p:spPr>
          <p:txBody>
            <a:bodyPr/>
            <a:lstStyle/>
            <a:p>
              <a:endParaRPr/>
            </a:p>
          </p:txBody>
        </p:sp>
        <p:sp>
          <p:nvSpPr>
            <p:cNvPr id="52" name="rc52"/>
            <p:cNvSpPr/>
            <p:nvPr/>
          </p:nvSpPr>
          <p:spPr>
            <a:xfrm>
              <a:off x="4761334" y="3664634"/>
              <a:ext cx="239888" cy="547375"/>
            </a:xfrm>
            <a:prstGeom prst="rect">
              <a:avLst/>
            </a:prstGeom>
            <a:solidFill>
              <a:srgbClr val="80BD41">
                <a:alpha val="100000"/>
              </a:srgbClr>
            </a:solidFill>
          </p:spPr>
          <p:txBody>
            <a:bodyPr/>
            <a:lstStyle/>
            <a:p>
              <a:endParaRPr/>
            </a:p>
          </p:txBody>
        </p:sp>
        <p:sp>
          <p:nvSpPr>
            <p:cNvPr id="53" name="rc53"/>
            <p:cNvSpPr/>
            <p:nvPr/>
          </p:nvSpPr>
          <p:spPr>
            <a:xfrm>
              <a:off x="4761334" y="3527778"/>
              <a:ext cx="239888" cy="136856"/>
            </a:xfrm>
            <a:prstGeom prst="rect">
              <a:avLst/>
            </a:prstGeom>
            <a:solidFill>
              <a:srgbClr val="1CABE2">
                <a:alpha val="100000"/>
              </a:srgbClr>
            </a:solidFill>
          </p:spPr>
          <p:txBody>
            <a:bodyPr/>
            <a:lstStyle/>
            <a:p>
              <a:endParaRPr/>
            </a:p>
          </p:txBody>
        </p:sp>
        <p:sp>
          <p:nvSpPr>
            <p:cNvPr id="54" name="rc54"/>
            <p:cNvSpPr/>
            <p:nvPr/>
          </p:nvSpPr>
          <p:spPr>
            <a:xfrm>
              <a:off x="5027877" y="3646061"/>
              <a:ext cx="239888" cy="565947"/>
            </a:xfrm>
            <a:prstGeom prst="rect">
              <a:avLst/>
            </a:prstGeom>
            <a:solidFill>
              <a:srgbClr val="80BD41">
                <a:alpha val="100000"/>
              </a:srgbClr>
            </a:solidFill>
          </p:spPr>
          <p:txBody>
            <a:bodyPr/>
            <a:lstStyle/>
            <a:p>
              <a:endParaRPr/>
            </a:p>
          </p:txBody>
        </p:sp>
        <p:sp>
          <p:nvSpPr>
            <p:cNvPr id="55" name="rc55"/>
            <p:cNvSpPr/>
            <p:nvPr/>
          </p:nvSpPr>
          <p:spPr>
            <a:xfrm>
              <a:off x="5027877" y="3513294"/>
              <a:ext cx="239888" cy="132767"/>
            </a:xfrm>
            <a:prstGeom prst="rect">
              <a:avLst/>
            </a:prstGeom>
            <a:solidFill>
              <a:srgbClr val="1CABE2">
                <a:alpha val="100000"/>
              </a:srgbClr>
            </a:solidFill>
          </p:spPr>
          <p:txBody>
            <a:bodyPr/>
            <a:lstStyle/>
            <a:p>
              <a:endParaRPr/>
            </a:p>
          </p:txBody>
        </p:sp>
        <p:sp>
          <p:nvSpPr>
            <p:cNvPr id="56" name="rc56"/>
            <p:cNvSpPr/>
            <p:nvPr/>
          </p:nvSpPr>
          <p:spPr>
            <a:xfrm>
              <a:off x="5294420" y="3690793"/>
              <a:ext cx="239888" cy="521215"/>
            </a:xfrm>
            <a:prstGeom prst="rect">
              <a:avLst/>
            </a:prstGeom>
            <a:solidFill>
              <a:srgbClr val="80BD41">
                <a:alpha val="100000"/>
              </a:srgbClr>
            </a:solidFill>
          </p:spPr>
          <p:txBody>
            <a:bodyPr/>
            <a:lstStyle/>
            <a:p>
              <a:endParaRPr/>
            </a:p>
          </p:txBody>
        </p:sp>
        <p:sp>
          <p:nvSpPr>
            <p:cNvPr id="57" name="rc57"/>
            <p:cNvSpPr/>
            <p:nvPr/>
          </p:nvSpPr>
          <p:spPr>
            <a:xfrm>
              <a:off x="5294420" y="3498022"/>
              <a:ext cx="239888" cy="192771"/>
            </a:xfrm>
            <a:prstGeom prst="rect">
              <a:avLst/>
            </a:prstGeom>
            <a:solidFill>
              <a:srgbClr val="1CABE2">
                <a:alpha val="100000"/>
              </a:srgbClr>
            </a:solidFill>
          </p:spPr>
          <p:txBody>
            <a:bodyPr/>
            <a:lstStyle/>
            <a:p>
              <a:endParaRPr/>
            </a:p>
          </p:txBody>
        </p:sp>
        <p:sp>
          <p:nvSpPr>
            <p:cNvPr id="58" name="rc58"/>
            <p:cNvSpPr/>
            <p:nvPr/>
          </p:nvSpPr>
          <p:spPr>
            <a:xfrm>
              <a:off x="5560963" y="3672566"/>
              <a:ext cx="239888" cy="539443"/>
            </a:xfrm>
            <a:prstGeom prst="rect">
              <a:avLst/>
            </a:prstGeom>
            <a:solidFill>
              <a:srgbClr val="80BD41">
                <a:alpha val="100000"/>
              </a:srgbClr>
            </a:solidFill>
          </p:spPr>
          <p:txBody>
            <a:bodyPr/>
            <a:lstStyle/>
            <a:p>
              <a:endParaRPr/>
            </a:p>
          </p:txBody>
        </p:sp>
        <p:sp>
          <p:nvSpPr>
            <p:cNvPr id="59" name="rc59"/>
            <p:cNvSpPr/>
            <p:nvPr/>
          </p:nvSpPr>
          <p:spPr>
            <a:xfrm>
              <a:off x="5560963" y="3483046"/>
              <a:ext cx="239888" cy="189519"/>
            </a:xfrm>
            <a:prstGeom prst="rect">
              <a:avLst/>
            </a:prstGeom>
            <a:solidFill>
              <a:srgbClr val="1CABE2">
                <a:alpha val="100000"/>
              </a:srgbClr>
            </a:solidFill>
          </p:spPr>
          <p:txBody>
            <a:bodyPr/>
            <a:lstStyle/>
            <a:p>
              <a:endParaRPr/>
            </a:p>
          </p:txBody>
        </p:sp>
        <p:sp>
          <p:nvSpPr>
            <p:cNvPr id="60" name="rc60"/>
            <p:cNvSpPr/>
            <p:nvPr/>
          </p:nvSpPr>
          <p:spPr>
            <a:xfrm>
              <a:off x="5827506" y="3646160"/>
              <a:ext cx="239888" cy="565849"/>
            </a:xfrm>
            <a:prstGeom prst="rect">
              <a:avLst/>
            </a:prstGeom>
            <a:solidFill>
              <a:srgbClr val="80BD41">
                <a:alpha val="100000"/>
              </a:srgbClr>
            </a:solidFill>
          </p:spPr>
          <p:txBody>
            <a:bodyPr/>
            <a:lstStyle/>
            <a:p>
              <a:endParaRPr/>
            </a:p>
          </p:txBody>
        </p:sp>
        <p:sp>
          <p:nvSpPr>
            <p:cNvPr id="61" name="rc61"/>
            <p:cNvSpPr/>
            <p:nvPr/>
          </p:nvSpPr>
          <p:spPr>
            <a:xfrm>
              <a:off x="5827506" y="3467479"/>
              <a:ext cx="239888" cy="178681"/>
            </a:xfrm>
            <a:prstGeom prst="rect">
              <a:avLst/>
            </a:prstGeom>
            <a:solidFill>
              <a:srgbClr val="1CABE2">
                <a:alpha val="100000"/>
              </a:srgbClr>
            </a:solidFill>
          </p:spPr>
          <p:txBody>
            <a:bodyPr/>
            <a:lstStyle/>
            <a:p>
              <a:endParaRPr/>
            </a:p>
          </p:txBody>
        </p:sp>
        <p:sp>
          <p:nvSpPr>
            <p:cNvPr id="62" name="rc62"/>
            <p:cNvSpPr/>
            <p:nvPr/>
          </p:nvSpPr>
          <p:spPr>
            <a:xfrm>
              <a:off x="6094049" y="3627735"/>
              <a:ext cx="239888" cy="584274"/>
            </a:xfrm>
            <a:prstGeom prst="rect">
              <a:avLst/>
            </a:prstGeom>
            <a:solidFill>
              <a:srgbClr val="80BD41">
                <a:alpha val="100000"/>
              </a:srgbClr>
            </a:solidFill>
          </p:spPr>
          <p:txBody>
            <a:bodyPr/>
            <a:lstStyle/>
            <a:p>
              <a:endParaRPr/>
            </a:p>
          </p:txBody>
        </p:sp>
        <p:sp>
          <p:nvSpPr>
            <p:cNvPr id="63" name="rc63"/>
            <p:cNvSpPr/>
            <p:nvPr/>
          </p:nvSpPr>
          <p:spPr>
            <a:xfrm>
              <a:off x="6094049" y="3453192"/>
              <a:ext cx="239888" cy="174543"/>
            </a:xfrm>
            <a:prstGeom prst="rect">
              <a:avLst/>
            </a:prstGeom>
            <a:solidFill>
              <a:srgbClr val="1CABE2">
                <a:alpha val="100000"/>
              </a:srgbClr>
            </a:solidFill>
          </p:spPr>
          <p:txBody>
            <a:bodyPr/>
            <a:lstStyle/>
            <a:p>
              <a:endParaRPr/>
            </a:p>
          </p:txBody>
        </p:sp>
        <p:sp>
          <p:nvSpPr>
            <p:cNvPr id="64" name="rc64"/>
            <p:cNvSpPr/>
            <p:nvPr/>
          </p:nvSpPr>
          <p:spPr>
            <a:xfrm>
              <a:off x="6360593" y="3593299"/>
              <a:ext cx="239888" cy="618709"/>
            </a:xfrm>
            <a:prstGeom prst="rect">
              <a:avLst/>
            </a:prstGeom>
            <a:solidFill>
              <a:srgbClr val="80BD41">
                <a:alpha val="100000"/>
              </a:srgbClr>
            </a:solidFill>
          </p:spPr>
          <p:txBody>
            <a:bodyPr/>
            <a:lstStyle/>
            <a:p>
              <a:endParaRPr/>
            </a:p>
          </p:txBody>
        </p:sp>
        <p:sp>
          <p:nvSpPr>
            <p:cNvPr id="65" name="rc65"/>
            <p:cNvSpPr/>
            <p:nvPr/>
          </p:nvSpPr>
          <p:spPr>
            <a:xfrm>
              <a:off x="6360593" y="3438610"/>
              <a:ext cx="239888" cy="154689"/>
            </a:xfrm>
            <a:prstGeom prst="rect">
              <a:avLst/>
            </a:prstGeom>
            <a:solidFill>
              <a:srgbClr val="1CABE2">
                <a:alpha val="100000"/>
              </a:srgbClr>
            </a:solidFill>
          </p:spPr>
          <p:txBody>
            <a:bodyPr/>
            <a:lstStyle/>
            <a:p>
              <a:endParaRPr/>
            </a:p>
          </p:txBody>
        </p:sp>
        <p:sp>
          <p:nvSpPr>
            <p:cNvPr id="66" name="rc66"/>
            <p:cNvSpPr/>
            <p:nvPr/>
          </p:nvSpPr>
          <p:spPr>
            <a:xfrm>
              <a:off x="6627136" y="3574973"/>
              <a:ext cx="239888" cy="637036"/>
            </a:xfrm>
            <a:prstGeom prst="rect">
              <a:avLst/>
            </a:prstGeom>
            <a:solidFill>
              <a:srgbClr val="80BD41">
                <a:alpha val="100000"/>
              </a:srgbClr>
            </a:solidFill>
          </p:spPr>
          <p:txBody>
            <a:bodyPr/>
            <a:lstStyle/>
            <a:p>
              <a:endParaRPr/>
            </a:p>
          </p:txBody>
        </p:sp>
        <p:sp>
          <p:nvSpPr>
            <p:cNvPr id="67" name="rc67"/>
            <p:cNvSpPr/>
            <p:nvPr/>
          </p:nvSpPr>
          <p:spPr>
            <a:xfrm>
              <a:off x="6627136" y="3425555"/>
              <a:ext cx="239888" cy="149418"/>
            </a:xfrm>
            <a:prstGeom prst="rect">
              <a:avLst/>
            </a:prstGeom>
            <a:solidFill>
              <a:srgbClr val="1CABE2">
                <a:alpha val="100000"/>
              </a:srgbClr>
            </a:solidFill>
          </p:spPr>
          <p:txBody>
            <a:bodyPr/>
            <a:lstStyle/>
            <a:p>
              <a:endParaRPr/>
            </a:p>
          </p:txBody>
        </p:sp>
        <p:sp>
          <p:nvSpPr>
            <p:cNvPr id="68" name="rc68"/>
            <p:cNvSpPr/>
            <p:nvPr/>
          </p:nvSpPr>
          <p:spPr>
            <a:xfrm>
              <a:off x="6893679" y="3595122"/>
              <a:ext cx="239888" cy="616886"/>
            </a:xfrm>
            <a:prstGeom prst="rect">
              <a:avLst/>
            </a:prstGeom>
            <a:solidFill>
              <a:srgbClr val="80BD41">
                <a:alpha val="100000"/>
              </a:srgbClr>
            </a:solidFill>
          </p:spPr>
          <p:txBody>
            <a:bodyPr/>
            <a:lstStyle/>
            <a:p>
              <a:endParaRPr/>
            </a:p>
          </p:txBody>
        </p:sp>
        <p:sp>
          <p:nvSpPr>
            <p:cNvPr id="69" name="rc69"/>
            <p:cNvSpPr/>
            <p:nvPr/>
          </p:nvSpPr>
          <p:spPr>
            <a:xfrm>
              <a:off x="6893679" y="3410825"/>
              <a:ext cx="239888" cy="184297"/>
            </a:xfrm>
            <a:prstGeom prst="rect">
              <a:avLst/>
            </a:prstGeom>
            <a:solidFill>
              <a:srgbClr val="1CABE2">
                <a:alpha val="100000"/>
              </a:srgbClr>
            </a:solidFill>
          </p:spPr>
          <p:txBody>
            <a:bodyPr/>
            <a:lstStyle/>
            <a:p>
              <a:endParaRPr/>
            </a:p>
          </p:txBody>
        </p:sp>
        <p:sp>
          <p:nvSpPr>
            <p:cNvPr id="70" name="rc70"/>
            <p:cNvSpPr/>
            <p:nvPr/>
          </p:nvSpPr>
          <p:spPr>
            <a:xfrm>
              <a:off x="7160222" y="3520142"/>
              <a:ext cx="239888" cy="691867"/>
            </a:xfrm>
            <a:prstGeom prst="rect">
              <a:avLst/>
            </a:prstGeom>
            <a:solidFill>
              <a:srgbClr val="80BD41">
                <a:alpha val="100000"/>
              </a:srgbClr>
            </a:solidFill>
          </p:spPr>
          <p:txBody>
            <a:bodyPr/>
            <a:lstStyle/>
            <a:p>
              <a:endParaRPr/>
            </a:p>
          </p:txBody>
        </p:sp>
        <p:sp>
          <p:nvSpPr>
            <p:cNvPr id="71" name="rc71"/>
            <p:cNvSpPr/>
            <p:nvPr/>
          </p:nvSpPr>
          <p:spPr>
            <a:xfrm>
              <a:off x="7160222" y="3398065"/>
              <a:ext cx="239888" cy="122076"/>
            </a:xfrm>
            <a:prstGeom prst="rect">
              <a:avLst/>
            </a:prstGeom>
            <a:solidFill>
              <a:srgbClr val="1CABE2">
                <a:alpha val="100000"/>
              </a:srgbClr>
            </a:solidFill>
          </p:spPr>
          <p:txBody>
            <a:bodyPr/>
            <a:lstStyle/>
            <a:p>
              <a:endParaRPr/>
            </a:p>
          </p:txBody>
        </p:sp>
        <p:sp>
          <p:nvSpPr>
            <p:cNvPr id="72" name="rc72"/>
            <p:cNvSpPr/>
            <p:nvPr/>
          </p:nvSpPr>
          <p:spPr>
            <a:xfrm>
              <a:off x="7426765" y="3465951"/>
              <a:ext cx="239888" cy="746057"/>
            </a:xfrm>
            <a:prstGeom prst="rect">
              <a:avLst/>
            </a:prstGeom>
            <a:solidFill>
              <a:srgbClr val="80BD41">
                <a:alpha val="100000"/>
              </a:srgbClr>
            </a:solidFill>
          </p:spPr>
          <p:txBody>
            <a:bodyPr/>
            <a:lstStyle/>
            <a:p>
              <a:endParaRPr/>
            </a:p>
          </p:txBody>
        </p:sp>
        <p:sp>
          <p:nvSpPr>
            <p:cNvPr id="73" name="rc73"/>
            <p:cNvSpPr/>
            <p:nvPr/>
          </p:nvSpPr>
          <p:spPr>
            <a:xfrm>
              <a:off x="7426765" y="3383040"/>
              <a:ext cx="239888" cy="82911"/>
            </a:xfrm>
            <a:prstGeom prst="rect">
              <a:avLst/>
            </a:prstGeom>
            <a:solidFill>
              <a:srgbClr val="1CABE2">
                <a:alpha val="100000"/>
              </a:srgbClr>
            </a:solidFill>
          </p:spPr>
          <p:txBody>
            <a:bodyPr/>
            <a:lstStyle/>
            <a:p>
              <a:endParaRPr/>
            </a:p>
          </p:txBody>
        </p:sp>
        <p:sp>
          <p:nvSpPr>
            <p:cNvPr id="74" name="rc74"/>
            <p:cNvSpPr/>
            <p:nvPr/>
          </p:nvSpPr>
          <p:spPr>
            <a:xfrm>
              <a:off x="7693308" y="3485953"/>
              <a:ext cx="239888" cy="726056"/>
            </a:xfrm>
            <a:prstGeom prst="rect">
              <a:avLst/>
            </a:prstGeom>
            <a:solidFill>
              <a:srgbClr val="80BD41">
                <a:alpha val="100000"/>
              </a:srgbClr>
            </a:solidFill>
          </p:spPr>
          <p:txBody>
            <a:bodyPr/>
            <a:lstStyle/>
            <a:p>
              <a:endParaRPr/>
            </a:p>
          </p:txBody>
        </p:sp>
        <p:sp>
          <p:nvSpPr>
            <p:cNvPr id="75" name="rc75"/>
            <p:cNvSpPr/>
            <p:nvPr/>
          </p:nvSpPr>
          <p:spPr>
            <a:xfrm>
              <a:off x="7693308" y="3367768"/>
              <a:ext cx="239888" cy="118184"/>
            </a:xfrm>
            <a:prstGeom prst="rect">
              <a:avLst/>
            </a:prstGeom>
            <a:solidFill>
              <a:srgbClr val="1CABE2">
                <a:alpha val="100000"/>
              </a:srgbClr>
            </a:solidFill>
          </p:spPr>
          <p:txBody>
            <a:bodyPr/>
            <a:lstStyle/>
            <a:p>
              <a:endParaRPr/>
            </a:p>
          </p:txBody>
        </p:sp>
        <p:sp>
          <p:nvSpPr>
            <p:cNvPr id="76" name="rc76"/>
            <p:cNvSpPr/>
            <p:nvPr/>
          </p:nvSpPr>
          <p:spPr>
            <a:xfrm>
              <a:off x="7959851" y="3472996"/>
              <a:ext cx="239888" cy="739013"/>
            </a:xfrm>
            <a:prstGeom prst="rect">
              <a:avLst/>
            </a:prstGeom>
            <a:solidFill>
              <a:srgbClr val="80BD41">
                <a:alpha val="100000"/>
              </a:srgbClr>
            </a:solidFill>
          </p:spPr>
          <p:txBody>
            <a:bodyPr/>
            <a:lstStyle/>
            <a:p>
              <a:endParaRPr/>
            </a:p>
          </p:txBody>
        </p:sp>
        <p:sp>
          <p:nvSpPr>
            <p:cNvPr id="77" name="rc77"/>
            <p:cNvSpPr/>
            <p:nvPr/>
          </p:nvSpPr>
          <p:spPr>
            <a:xfrm>
              <a:off x="7959851" y="3352693"/>
              <a:ext cx="239888" cy="120303"/>
            </a:xfrm>
            <a:prstGeom prst="rect">
              <a:avLst/>
            </a:prstGeom>
            <a:solidFill>
              <a:srgbClr val="1CABE2">
                <a:alpha val="100000"/>
              </a:srgbClr>
            </a:solidFill>
          </p:spPr>
          <p:txBody>
            <a:bodyPr/>
            <a:lstStyle/>
            <a:p>
              <a:endParaRPr/>
            </a:p>
          </p:txBody>
        </p:sp>
        <p:sp>
          <p:nvSpPr>
            <p:cNvPr id="78" name="pl78"/>
            <p:cNvSpPr/>
            <p:nvPr/>
          </p:nvSpPr>
          <p:spPr>
            <a:xfrm>
              <a:off x="1416218" y="2278570"/>
              <a:ext cx="6663577" cy="837823"/>
            </a:xfrm>
            <a:custGeom>
              <a:avLst/>
              <a:gdLst/>
              <a:ahLst/>
              <a:cxnLst/>
              <a:rect l="0" t="0" r="0" b="0"/>
              <a:pathLst>
                <a:path w="6663577" h="837823">
                  <a:moveTo>
                    <a:pt x="0" y="837823"/>
                  </a:moveTo>
                  <a:lnTo>
                    <a:pt x="266543" y="322239"/>
                  </a:lnTo>
                  <a:lnTo>
                    <a:pt x="533086" y="21482"/>
                  </a:lnTo>
                  <a:lnTo>
                    <a:pt x="799629" y="300757"/>
                  </a:lnTo>
                  <a:lnTo>
                    <a:pt x="1066172" y="429653"/>
                  </a:lnTo>
                  <a:lnTo>
                    <a:pt x="1332715" y="408170"/>
                  </a:lnTo>
                  <a:lnTo>
                    <a:pt x="1599258" y="472618"/>
                  </a:lnTo>
                  <a:lnTo>
                    <a:pt x="1865801" y="322239"/>
                  </a:lnTo>
                  <a:lnTo>
                    <a:pt x="2132344" y="343722"/>
                  </a:lnTo>
                  <a:lnTo>
                    <a:pt x="2398888" y="558549"/>
                  </a:lnTo>
                  <a:lnTo>
                    <a:pt x="2665431" y="558549"/>
                  </a:lnTo>
                  <a:lnTo>
                    <a:pt x="2931974" y="322239"/>
                  </a:lnTo>
                  <a:lnTo>
                    <a:pt x="3198517" y="214826"/>
                  </a:lnTo>
                  <a:lnTo>
                    <a:pt x="3465060" y="214826"/>
                  </a:lnTo>
                  <a:lnTo>
                    <a:pt x="3731603" y="193343"/>
                  </a:lnTo>
                  <a:lnTo>
                    <a:pt x="3998146" y="365205"/>
                  </a:lnTo>
                  <a:lnTo>
                    <a:pt x="4264689" y="343722"/>
                  </a:lnTo>
                  <a:lnTo>
                    <a:pt x="4531233" y="300757"/>
                  </a:lnTo>
                  <a:lnTo>
                    <a:pt x="4797776" y="279274"/>
                  </a:lnTo>
                  <a:lnTo>
                    <a:pt x="5064319" y="214826"/>
                  </a:lnTo>
                  <a:lnTo>
                    <a:pt x="5330862" y="193343"/>
                  </a:lnTo>
                  <a:lnTo>
                    <a:pt x="5597405" y="279274"/>
                  </a:lnTo>
                  <a:lnTo>
                    <a:pt x="5863948" y="107413"/>
                  </a:lnTo>
                  <a:lnTo>
                    <a:pt x="6130491" y="0"/>
                  </a:lnTo>
                  <a:lnTo>
                    <a:pt x="6397034" y="85930"/>
                  </a:lnTo>
                  <a:lnTo>
                    <a:pt x="6663577" y="85930"/>
                  </a:lnTo>
                </a:path>
              </a:pathLst>
            </a:custGeom>
            <a:ln w="27101" cap="flat">
              <a:solidFill>
                <a:srgbClr val="0058AB">
                  <a:alpha val="100000"/>
                </a:srgbClr>
              </a:solidFill>
              <a:prstDash val="solid"/>
              <a:round/>
            </a:ln>
          </p:spPr>
          <p:txBody>
            <a:bodyPr/>
            <a:lstStyle/>
            <a:p>
              <a:endParaRPr/>
            </a:p>
          </p:txBody>
        </p:sp>
        <p:sp>
          <p:nvSpPr>
            <p:cNvPr id="79" name="tx79"/>
            <p:cNvSpPr/>
            <p:nvPr/>
          </p:nvSpPr>
          <p:spPr>
            <a:xfrm>
              <a:off x="1355928" y="19415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51</a:t>
              </a:r>
            </a:p>
          </p:txBody>
        </p:sp>
        <p:sp>
          <p:nvSpPr>
            <p:cNvPr id="80" name="tx80"/>
            <p:cNvSpPr/>
            <p:nvPr/>
          </p:nvSpPr>
          <p:spPr>
            <a:xfrm>
              <a:off x="2688644" y="194286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71</a:t>
              </a:r>
            </a:p>
          </p:txBody>
        </p:sp>
        <p:sp>
          <p:nvSpPr>
            <p:cNvPr id="81" name="tx81"/>
            <p:cNvSpPr/>
            <p:nvPr/>
          </p:nvSpPr>
          <p:spPr>
            <a:xfrm>
              <a:off x="4021359" y="19415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64</a:t>
              </a:r>
            </a:p>
          </p:txBody>
        </p:sp>
        <p:sp>
          <p:nvSpPr>
            <p:cNvPr id="82" name="tx82"/>
            <p:cNvSpPr/>
            <p:nvPr/>
          </p:nvSpPr>
          <p:spPr>
            <a:xfrm>
              <a:off x="5354075" y="19414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73</a:t>
              </a:r>
            </a:p>
          </p:txBody>
        </p:sp>
        <p:sp>
          <p:nvSpPr>
            <p:cNvPr id="83" name="tx83"/>
            <p:cNvSpPr/>
            <p:nvPr/>
          </p:nvSpPr>
          <p:spPr>
            <a:xfrm>
              <a:off x="6420247" y="19415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80</a:t>
              </a:r>
            </a:p>
          </p:txBody>
        </p:sp>
        <p:sp>
          <p:nvSpPr>
            <p:cNvPr id="84" name="tx84"/>
            <p:cNvSpPr/>
            <p:nvPr/>
          </p:nvSpPr>
          <p:spPr>
            <a:xfrm>
              <a:off x="6686790" y="19415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81</a:t>
              </a:r>
            </a:p>
          </p:txBody>
        </p:sp>
        <p:sp>
          <p:nvSpPr>
            <p:cNvPr id="85" name="tx85"/>
            <p:cNvSpPr/>
            <p:nvPr/>
          </p:nvSpPr>
          <p:spPr>
            <a:xfrm>
              <a:off x="6953334" y="1944185"/>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77</a:t>
              </a:r>
            </a:p>
          </p:txBody>
        </p:sp>
        <p:sp>
          <p:nvSpPr>
            <p:cNvPr id="86" name="tx86"/>
            <p:cNvSpPr/>
            <p:nvPr/>
          </p:nvSpPr>
          <p:spPr>
            <a:xfrm>
              <a:off x="7219877" y="19415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85</a:t>
              </a:r>
            </a:p>
          </p:txBody>
        </p:sp>
        <p:sp>
          <p:nvSpPr>
            <p:cNvPr id="87" name="tx87"/>
            <p:cNvSpPr/>
            <p:nvPr/>
          </p:nvSpPr>
          <p:spPr>
            <a:xfrm>
              <a:off x="7486420" y="19415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90</a:t>
              </a:r>
            </a:p>
          </p:txBody>
        </p:sp>
        <p:sp>
          <p:nvSpPr>
            <p:cNvPr id="88" name="tx88"/>
            <p:cNvSpPr/>
            <p:nvPr/>
          </p:nvSpPr>
          <p:spPr>
            <a:xfrm>
              <a:off x="7752963" y="19415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86</a:t>
              </a:r>
            </a:p>
          </p:txBody>
        </p:sp>
        <p:sp>
          <p:nvSpPr>
            <p:cNvPr id="89" name="tx89"/>
            <p:cNvSpPr/>
            <p:nvPr/>
          </p:nvSpPr>
          <p:spPr>
            <a:xfrm>
              <a:off x="8019506" y="19415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86</a:t>
              </a:r>
            </a:p>
          </p:txBody>
        </p:sp>
        <p:sp>
          <p:nvSpPr>
            <p:cNvPr id="90" name="tx90"/>
            <p:cNvSpPr/>
            <p:nvPr/>
          </p:nvSpPr>
          <p:spPr>
            <a:xfrm>
              <a:off x="1324790" y="3613298"/>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93.9</a:t>
              </a:r>
            </a:p>
          </p:txBody>
        </p:sp>
        <p:sp>
          <p:nvSpPr>
            <p:cNvPr id="91" name="tx91"/>
            <p:cNvSpPr/>
            <p:nvPr/>
          </p:nvSpPr>
          <p:spPr>
            <a:xfrm>
              <a:off x="2670557" y="3543832"/>
              <a:ext cx="156753"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108</a:t>
              </a:r>
            </a:p>
          </p:txBody>
        </p:sp>
        <p:sp>
          <p:nvSpPr>
            <p:cNvPr id="92" name="tx92"/>
            <p:cNvSpPr/>
            <p:nvPr/>
          </p:nvSpPr>
          <p:spPr>
            <a:xfrm>
              <a:off x="3964096" y="3450589"/>
              <a:ext cx="235106"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127.2</a:t>
              </a:r>
            </a:p>
          </p:txBody>
        </p:sp>
        <p:sp>
          <p:nvSpPr>
            <p:cNvPr id="93" name="tx93"/>
            <p:cNvSpPr/>
            <p:nvPr/>
          </p:nvSpPr>
          <p:spPr>
            <a:xfrm>
              <a:off x="5296811" y="3362096"/>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144.9</a:t>
              </a:r>
            </a:p>
          </p:txBody>
        </p:sp>
        <p:sp>
          <p:nvSpPr>
            <p:cNvPr id="94" name="tx94"/>
            <p:cNvSpPr/>
            <p:nvPr/>
          </p:nvSpPr>
          <p:spPr>
            <a:xfrm>
              <a:off x="6402160" y="3302683"/>
              <a:ext cx="156753"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157</a:t>
              </a:r>
            </a:p>
          </p:txBody>
        </p:sp>
        <p:sp>
          <p:nvSpPr>
            <p:cNvPr id="95" name="tx95"/>
            <p:cNvSpPr/>
            <p:nvPr/>
          </p:nvSpPr>
          <p:spPr>
            <a:xfrm>
              <a:off x="6629527" y="3289628"/>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159.6</a:t>
              </a:r>
            </a:p>
          </p:txBody>
        </p:sp>
        <p:sp>
          <p:nvSpPr>
            <p:cNvPr id="96" name="tx96"/>
            <p:cNvSpPr/>
            <p:nvPr/>
          </p:nvSpPr>
          <p:spPr>
            <a:xfrm>
              <a:off x="6896070" y="3274898"/>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162.6</a:t>
              </a:r>
            </a:p>
          </p:txBody>
        </p:sp>
        <p:sp>
          <p:nvSpPr>
            <p:cNvPr id="97" name="tx97"/>
            <p:cNvSpPr/>
            <p:nvPr/>
          </p:nvSpPr>
          <p:spPr>
            <a:xfrm>
              <a:off x="7162613" y="3262139"/>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165.2</a:t>
              </a:r>
            </a:p>
          </p:txBody>
        </p:sp>
        <p:sp>
          <p:nvSpPr>
            <p:cNvPr id="98" name="tx98"/>
            <p:cNvSpPr/>
            <p:nvPr/>
          </p:nvSpPr>
          <p:spPr>
            <a:xfrm>
              <a:off x="7429156" y="3247117"/>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168.3</a:t>
              </a:r>
            </a:p>
          </p:txBody>
        </p:sp>
        <p:sp>
          <p:nvSpPr>
            <p:cNvPr id="99" name="tx99"/>
            <p:cNvSpPr/>
            <p:nvPr/>
          </p:nvSpPr>
          <p:spPr>
            <a:xfrm>
              <a:off x="7695699" y="3232988"/>
              <a:ext cx="235106"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171.4</a:t>
              </a:r>
            </a:p>
          </p:txBody>
        </p:sp>
        <p:sp>
          <p:nvSpPr>
            <p:cNvPr id="100" name="tx100"/>
            <p:cNvSpPr/>
            <p:nvPr/>
          </p:nvSpPr>
          <p:spPr>
            <a:xfrm>
              <a:off x="7962242" y="3217914"/>
              <a:ext cx="235106"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174.4</a:t>
              </a:r>
            </a:p>
          </p:txBody>
        </p:sp>
        <p:sp>
          <p:nvSpPr>
            <p:cNvPr id="101" name="pl101"/>
            <p:cNvSpPr/>
            <p:nvPr/>
          </p:nvSpPr>
          <p:spPr>
            <a:xfrm>
              <a:off x="1416218" y="2063743"/>
              <a:ext cx="0" cy="1052650"/>
            </a:xfrm>
            <a:custGeom>
              <a:avLst/>
              <a:gdLst/>
              <a:ahLst/>
              <a:cxnLst/>
              <a:rect l="0" t="0" r="0" b="0"/>
              <a:pathLst>
                <a:path h="1052650">
                  <a:moveTo>
                    <a:pt x="0" y="1052650"/>
                  </a:moveTo>
                  <a:lnTo>
                    <a:pt x="0" y="0"/>
                  </a:lnTo>
                </a:path>
              </a:pathLst>
            </a:custGeom>
            <a:ln w="13550" cap="flat">
              <a:solidFill>
                <a:srgbClr val="0058AB">
                  <a:alpha val="100000"/>
                </a:srgbClr>
              </a:solidFill>
              <a:prstDash val="dot"/>
              <a:round/>
            </a:ln>
          </p:spPr>
          <p:txBody>
            <a:bodyPr/>
            <a:lstStyle/>
            <a:p>
              <a:endParaRPr/>
            </a:p>
          </p:txBody>
        </p:sp>
        <p:sp>
          <p:nvSpPr>
            <p:cNvPr id="102" name="pl102"/>
            <p:cNvSpPr/>
            <p:nvPr/>
          </p:nvSpPr>
          <p:spPr>
            <a:xfrm>
              <a:off x="2748933" y="2063743"/>
              <a:ext cx="0" cy="622997"/>
            </a:xfrm>
            <a:custGeom>
              <a:avLst/>
              <a:gdLst/>
              <a:ahLst/>
              <a:cxnLst/>
              <a:rect l="0" t="0" r="0" b="0"/>
              <a:pathLst>
                <a:path h="622997">
                  <a:moveTo>
                    <a:pt x="0" y="622997"/>
                  </a:moveTo>
                  <a:lnTo>
                    <a:pt x="0" y="0"/>
                  </a:lnTo>
                </a:path>
              </a:pathLst>
            </a:custGeom>
            <a:ln w="13550" cap="flat">
              <a:solidFill>
                <a:srgbClr val="0058AB">
                  <a:alpha val="100000"/>
                </a:srgbClr>
              </a:solidFill>
              <a:prstDash val="dot"/>
              <a:round/>
            </a:ln>
          </p:spPr>
          <p:txBody>
            <a:bodyPr/>
            <a:lstStyle/>
            <a:p>
              <a:endParaRPr/>
            </a:p>
          </p:txBody>
        </p:sp>
        <p:sp>
          <p:nvSpPr>
            <p:cNvPr id="103" name="pl103"/>
            <p:cNvSpPr/>
            <p:nvPr/>
          </p:nvSpPr>
          <p:spPr>
            <a:xfrm>
              <a:off x="4081649" y="2063743"/>
              <a:ext cx="0" cy="773375"/>
            </a:xfrm>
            <a:custGeom>
              <a:avLst/>
              <a:gdLst/>
              <a:ahLst/>
              <a:cxnLst/>
              <a:rect l="0" t="0" r="0" b="0"/>
              <a:pathLst>
                <a:path h="773375">
                  <a:moveTo>
                    <a:pt x="0" y="773375"/>
                  </a:moveTo>
                  <a:lnTo>
                    <a:pt x="0" y="0"/>
                  </a:lnTo>
                </a:path>
              </a:pathLst>
            </a:custGeom>
            <a:ln w="13550" cap="flat">
              <a:solidFill>
                <a:srgbClr val="0058AB">
                  <a:alpha val="100000"/>
                </a:srgbClr>
              </a:solidFill>
              <a:prstDash val="dot"/>
              <a:round/>
            </a:ln>
          </p:spPr>
          <p:txBody>
            <a:bodyPr/>
            <a:lstStyle/>
            <a:p>
              <a:endParaRPr/>
            </a:p>
          </p:txBody>
        </p:sp>
        <p:sp>
          <p:nvSpPr>
            <p:cNvPr id="104" name="pl104"/>
            <p:cNvSpPr/>
            <p:nvPr/>
          </p:nvSpPr>
          <p:spPr>
            <a:xfrm>
              <a:off x="5414365" y="2063743"/>
              <a:ext cx="0" cy="580031"/>
            </a:xfrm>
            <a:custGeom>
              <a:avLst/>
              <a:gdLst/>
              <a:ahLst/>
              <a:cxnLst/>
              <a:rect l="0" t="0" r="0" b="0"/>
              <a:pathLst>
                <a:path h="580031">
                  <a:moveTo>
                    <a:pt x="0" y="580031"/>
                  </a:moveTo>
                  <a:lnTo>
                    <a:pt x="0" y="0"/>
                  </a:lnTo>
                </a:path>
              </a:pathLst>
            </a:custGeom>
            <a:ln w="13550" cap="flat">
              <a:solidFill>
                <a:srgbClr val="0058AB">
                  <a:alpha val="100000"/>
                </a:srgbClr>
              </a:solidFill>
              <a:prstDash val="dot"/>
              <a:round/>
            </a:ln>
          </p:spPr>
          <p:txBody>
            <a:bodyPr/>
            <a:lstStyle/>
            <a:p>
              <a:endParaRPr/>
            </a:p>
          </p:txBody>
        </p:sp>
        <p:sp>
          <p:nvSpPr>
            <p:cNvPr id="105" name="pl105"/>
            <p:cNvSpPr/>
            <p:nvPr/>
          </p:nvSpPr>
          <p:spPr>
            <a:xfrm>
              <a:off x="6480537" y="2063743"/>
              <a:ext cx="0" cy="429653"/>
            </a:xfrm>
            <a:custGeom>
              <a:avLst/>
              <a:gdLst/>
              <a:ahLst/>
              <a:cxnLst/>
              <a:rect l="0" t="0" r="0" b="0"/>
              <a:pathLst>
                <a:path h="429653">
                  <a:moveTo>
                    <a:pt x="0" y="429653"/>
                  </a:moveTo>
                  <a:lnTo>
                    <a:pt x="0" y="0"/>
                  </a:lnTo>
                </a:path>
              </a:pathLst>
            </a:custGeom>
            <a:ln w="13550" cap="flat">
              <a:solidFill>
                <a:srgbClr val="0058AB">
                  <a:alpha val="100000"/>
                </a:srgbClr>
              </a:solidFill>
              <a:prstDash val="dot"/>
              <a:round/>
            </a:ln>
          </p:spPr>
          <p:txBody>
            <a:bodyPr/>
            <a:lstStyle/>
            <a:p>
              <a:endParaRPr/>
            </a:p>
          </p:txBody>
        </p:sp>
        <p:sp>
          <p:nvSpPr>
            <p:cNvPr id="106" name="pl106"/>
            <p:cNvSpPr/>
            <p:nvPr/>
          </p:nvSpPr>
          <p:spPr>
            <a:xfrm>
              <a:off x="6747080" y="2063743"/>
              <a:ext cx="0" cy="408170"/>
            </a:xfrm>
            <a:custGeom>
              <a:avLst/>
              <a:gdLst/>
              <a:ahLst/>
              <a:cxnLst/>
              <a:rect l="0" t="0" r="0" b="0"/>
              <a:pathLst>
                <a:path h="408170">
                  <a:moveTo>
                    <a:pt x="0" y="408170"/>
                  </a:moveTo>
                  <a:lnTo>
                    <a:pt x="0" y="0"/>
                  </a:lnTo>
                </a:path>
              </a:pathLst>
            </a:custGeom>
            <a:ln w="13550" cap="flat">
              <a:solidFill>
                <a:srgbClr val="0058AB">
                  <a:alpha val="100000"/>
                </a:srgbClr>
              </a:solidFill>
              <a:prstDash val="dot"/>
              <a:round/>
            </a:ln>
          </p:spPr>
          <p:txBody>
            <a:bodyPr/>
            <a:lstStyle/>
            <a:p>
              <a:endParaRPr/>
            </a:p>
          </p:txBody>
        </p:sp>
        <p:sp>
          <p:nvSpPr>
            <p:cNvPr id="107" name="pl107"/>
            <p:cNvSpPr/>
            <p:nvPr/>
          </p:nvSpPr>
          <p:spPr>
            <a:xfrm>
              <a:off x="7013623" y="2063743"/>
              <a:ext cx="0" cy="494101"/>
            </a:xfrm>
            <a:custGeom>
              <a:avLst/>
              <a:gdLst/>
              <a:ahLst/>
              <a:cxnLst/>
              <a:rect l="0" t="0" r="0" b="0"/>
              <a:pathLst>
                <a:path h="494101">
                  <a:moveTo>
                    <a:pt x="0" y="494101"/>
                  </a:moveTo>
                  <a:lnTo>
                    <a:pt x="0" y="0"/>
                  </a:lnTo>
                </a:path>
              </a:pathLst>
            </a:custGeom>
            <a:ln w="13550" cap="flat">
              <a:solidFill>
                <a:srgbClr val="0058AB">
                  <a:alpha val="100000"/>
                </a:srgbClr>
              </a:solidFill>
              <a:prstDash val="dot"/>
              <a:round/>
            </a:ln>
          </p:spPr>
          <p:txBody>
            <a:bodyPr/>
            <a:lstStyle/>
            <a:p>
              <a:endParaRPr/>
            </a:p>
          </p:txBody>
        </p:sp>
        <p:sp>
          <p:nvSpPr>
            <p:cNvPr id="108" name="pl108"/>
            <p:cNvSpPr/>
            <p:nvPr/>
          </p:nvSpPr>
          <p:spPr>
            <a:xfrm>
              <a:off x="7280166" y="2063743"/>
              <a:ext cx="0" cy="322239"/>
            </a:xfrm>
            <a:custGeom>
              <a:avLst/>
              <a:gdLst/>
              <a:ahLst/>
              <a:cxnLst/>
              <a:rect l="0" t="0" r="0" b="0"/>
              <a:pathLst>
                <a:path h="322239">
                  <a:moveTo>
                    <a:pt x="0" y="322239"/>
                  </a:moveTo>
                  <a:lnTo>
                    <a:pt x="0" y="0"/>
                  </a:lnTo>
                </a:path>
              </a:pathLst>
            </a:custGeom>
            <a:ln w="13550" cap="flat">
              <a:solidFill>
                <a:srgbClr val="0058AB">
                  <a:alpha val="100000"/>
                </a:srgbClr>
              </a:solidFill>
              <a:prstDash val="dot"/>
              <a:round/>
            </a:ln>
          </p:spPr>
          <p:txBody>
            <a:bodyPr/>
            <a:lstStyle/>
            <a:p>
              <a:endParaRPr/>
            </a:p>
          </p:txBody>
        </p:sp>
        <p:sp>
          <p:nvSpPr>
            <p:cNvPr id="109" name="pl109"/>
            <p:cNvSpPr/>
            <p:nvPr/>
          </p:nvSpPr>
          <p:spPr>
            <a:xfrm>
              <a:off x="7546709" y="2063743"/>
              <a:ext cx="0" cy="214826"/>
            </a:xfrm>
            <a:custGeom>
              <a:avLst/>
              <a:gdLst/>
              <a:ahLst/>
              <a:cxnLst/>
              <a:rect l="0" t="0" r="0" b="0"/>
              <a:pathLst>
                <a:path h="214826">
                  <a:moveTo>
                    <a:pt x="0" y="214826"/>
                  </a:moveTo>
                  <a:lnTo>
                    <a:pt x="0" y="0"/>
                  </a:lnTo>
                </a:path>
              </a:pathLst>
            </a:custGeom>
            <a:ln w="13550" cap="flat">
              <a:solidFill>
                <a:srgbClr val="0058AB">
                  <a:alpha val="100000"/>
                </a:srgbClr>
              </a:solidFill>
              <a:prstDash val="dot"/>
              <a:round/>
            </a:ln>
          </p:spPr>
          <p:txBody>
            <a:bodyPr/>
            <a:lstStyle/>
            <a:p>
              <a:endParaRPr/>
            </a:p>
          </p:txBody>
        </p:sp>
        <p:sp>
          <p:nvSpPr>
            <p:cNvPr id="110" name="pl110"/>
            <p:cNvSpPr/>
            <p:nvPr/>
          </p:nvSpPr>
          <p:spPr>
            <a:xfrm>
              <a:off x="7813253" y="2063743"/>
              <a:ext cx="0" cy="300757"/>
            </a:xfrm>
            <a:custGeom>
              <a:avLst/>
              <a:gdLst/>
              <a:ahLst/>
              <a:cxnLst/>
              <a:rect l="0" t="0" r="0" b="0"/>
              <a:pathLst>
                <a:path h="300757">
                  <a:moveTo>
                    <a:pt x="0" y="300757"/>
                  </a:moveTo>
                  <a:lnTo>
                    <a:pt x="0" y="0"/>
                  </a:lnTo>
                </a:path>
              </a:pathLst>
            </a:custGeom>
            <a:ln w="13550" cap="flat">
              <a:solidFill>
                <a:srgbClr val="0058AB">
                  <a:alpha val="100000"/>
                </a:srgbClr>
              </a:solidFill>
              <a:prstDash val="dot"/>
              <a:round/>
            </a:ln>
          </p:spPr>
          <p:txBody>
            <a:bodyPr/>
            <a:lstStyle/>
            <a:p>
              <a:endParaRPr/>
            </a:p>
          </p:txBody>
        </p:sp>
        <p:sp>
          <p:nvSpPr>
            <p:cNvPr id="111" name="pl111"/>
            <p:cNvSpPr/>
            <p:nvPr/>
          </p:nvSpPr>
          <p:spPr>
            <a:xfrm>
              <a:off x="8079796" y="2063743"/>
              <a:ext cx="0" cy="300757"/>
            </a:xfrm>
            <a:custGeom>
              <a:avLst/>
              <a:gdLst/>
              <a:ahLst/>
              <a:cxnLst/>
              <a:rect l="0" t="0" r="0" b="0"/>
              <a:pathLst>
                <a:path h="300757">
                  <a:moveTo>
                    <a:pt x="0" y="300757"/>
                  </a:moveTo>
                  <a:lnTo>
                    <a:pt x="0" y="0"/>
                  </a:lnTo>
                </a:path>
              </a:pathLst>
            </a:custGeom>
            <a:ln w="13550" cap="flat">
              <a:solidFill>
                <a:srgbClr val="0058AB">
                  <a:alpha val="100000"/>
                </a:srgbClr>
              </a:solidFill>
              <a:prstDash val="dot"/>
              <a:round/>
            </a:ln>
          </p:spPr>
          <p:txBody>
            <a:bodyPr/>
            <a:lstStyle/>
            <a:p>
              <a:endParaRPr/>
            </a:p>
          </p:txBody>
        </p:sp>
        <p:sp>
          <p:nvSpPr>
            <p:cNvPr id="112" name="tx112"/>
            <p:cNvSpPr/>
            <p:nvPr/>
          </p:nvSpPr>
          <p:spPr>
            <a:xfrm>
              <a:off x="1324790" y="4058973"/>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47.9</a:t>
              </a:r>
            </a:p>
          </p:txBody>
        </p:sp>
        <p:sp>
          <p:nvSpPr>
            <p:cNvPr id="113" name="tx113"/>
            <p:cNvSpPr/>
            <p:nvPr/>
          </p:nvSpPr>
          <p:spPr>
            <a:xfrm>
              <a:off x="1363967" y="3827628"/>
              <a:ext cx="104502"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46</a:t>
              </a:r>
            </a:p>
          </p:txBody>
        </p:sp>
        <p:sp>
          <p:nvSpPr>
            <p:cNvPr id="114" name="tx114"/>
            <p:cNvSpPr/>
            <p:nvPr/>
          </p:nvSpPr>
          <p:spPr>
            <a:xfrm>
              <a:off x="2657505" y="3988008"/>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76.7</a:t>
              </a:r>
            </a:p>
          </p:txBody>
        </p:sp>
        <p:sp>
          <p:nvSpPr>
            <p:cNvPr id="115" name="tx115"/>
            <p:cNvSpPr/>
            <p:nvPr/>
          </p:nvSpPr>
          <p:spPr>
            <a:xfrm>
              <a:off x="2657505" y="3721837"/>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31.3</a:t>
              </a:r>
            </a:p>
          </p:txBody>
        </p:sp>
        <p:sp>
          <p:nvSpPr>
            <p:cNvPr id="116" name="tx116"/>
            <p:cNvSpPr/>
            <p:nvPr/>
          </p:nvSpPr>
          <p:spPr>
            <a:xfrm>
              <a:off x="3990221" y="3976431"/>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81.4</a:t>
              </a:r>
            </a:p>
          </p:txBody>
        </p:sp>
        <p:sp>
          <p:nvSpPr>
            <p:cNvPr id="117" name="tx117"/>
            <p:cNvSpPr/>
            <p:nvPr/>
          </p:nvSpPr>
          <p:spPr>
            <a:xfrm>
              <a:off x="3990221" y="3663110"/>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45.8</a:t>
              </a:r>
            </a:p>
          </p:txBody>
        </p:sp>
        <p:sp>
          <p:nvSpPr>
            <p:cNvPr id="118" name="tx118"/>
            <p:cNvSpPr/>
            <p:nvPr/>
          </p:nvSpPr>
          <p:spPr>
            <a:xfrm>
              <a:off x="5296811" y="3916353"/>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105.8</a:t>
              </a:r>
            </a:p>
          </p:txBody>
        </p:sp>
        <p:sp>
          <p:nvSpPr>
            <p:cNvPr id="119" name="tx119"/>
            <p:cNvSpPr/>
            <p:nvPr/>
          </p:nvSpPr>
          <p:spPr>
            <a:xfrm>
              <a:off x="5322937" y="3559314"/>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39.1</a:t>
              </a:r>
            </a:p>
          </p:txBody>
        </p:sp>
        <p:sp>
          <p:nvSpPr>
            <p:cNvPr id="120" name="tx120"/>
            <p:cNvSpPr/>
            <p:nvPr/>
          </p:nvSpPr>
          <p:spPr>
            <a:xfrm>
              <a:off x="6362984" y="3867606"/>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125.6</a:t>
              </a:r>
            </a:p>
          </p:txBody>
        </p:sp>
        <p:sp>
          <p:nvSpPr>
            <p:cNvPr id="121" name="tx121"/>
            <p:cNvSpPr/>
            <p:nvPr/>
          </p:nvSpPr>
          <p:spPr>
            <a:xfrm>
              <a:off x="6389109" y="3480861"/>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31.4</a:t>
              </a:r>
            </a:p>
          </p:txBody>
        </p:sp>
        <p:sp>
          <p:nvSpPr>
            <p:cNvPr id="122" name="tx122"/>
            <p:cNvSpPr/>
            <p:nvPr/>
          </p:nvSpPr>
          <p:spPr>
            <a:xfrm>
              <a:off x="6629527" y="3858397"/>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129.3</a:t>
              </a:r>
            </a:p>
          </p:txBody>
        </p:sp>
        <p:sp>
          <p:nvSpPr>
            <p:cNvPr id="123" name="tx123"/>
            <p:cNvSpPr/>
            <p:nvPr/>
          </p:nvSpPr>
          <p:spPr>
            <a:xfrm>
              <a:off x="6655652" y="3465170"/>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30.3</a:t>
              </a:r>
            </a:p>
          </p:txBody>
        </p:sp>
        <p:sp>
          <p:nvSpPr>
            <p:cNvPr id="124" name="tx124"/>
            <p:cNvSpPr/>
            <p:nvPr/>
          </p:nvSpPr>
          <p:spPr>
            <a:xfrm>
              <a:off x="6896070" y="3868518"/>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125.2</a:t>
              </a:r>
            </a:p>
          </p:txBody>
        </p:sp>
        <p:sp>
          <p:nvSpPr>
            <p:cNvPr id="125" name="tx125"/>
            <p:cNvSpPr/>
            <p:nvPr/>
          </p:nvSpPr>
          <p:spPr>
            <a:xfrm>
              <a:off x="6922195" y="3467879"/>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37.4</a:t>
              </a:r>
            </a:p>
          </p:txBody>
        </p:sp>
        <p:sp>
          <p:nvSpPr>
            <p:cNvPr id="126" name="tx126"/>
            <p:cNvSpPr/>
            <p:nvPr/>
          </p:nvSpPr>
          <p:spPr>
            <a:xfrm>
              <a:off x="7162613" y="3831027"/>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140.4</a:t>
              </a:r>
            </a:p>
          </p:txBody>
        </p:sp>
        <p:sp>
          <p:nvSpPr>
            <p:cNvPr id="127" name="tx127"/>
            <p:cNvSpPr/>
            <p:nvPr/>
          </p:nvSpPr>
          <p:spPr>
            <a:xfrm>
              <a:off x="7188738" y="3424055"/>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24.8</a:t>
              </a:r>
            </a:p>
          </p:txBody>
        </p:sp>
        <p:sp>
          <p:nvSpPr>
            <p:cNvPr id="128" name="tx128"/>
            <p:cNvSpPr/>
            <p:nvPr/>
          </p:nvSpPr>
          <p:spPr>
            <a:xfrm>
              <a:off x="7429156" y="3803932"/>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151.4</a:t>
              </a:r>
            </a:p>
          </p:txBody>
        </p:sp>
        <p:sp>
          <p:nvSpPr>
            <p:cNvPr id="129" name="tx129"/>
            <p:cNvSpPr/>
            <p:nvPr/>
          </p:nvSpPr>
          <p:spPr>
            <a:xfrm>
              <a:off x="7455282" y="3389447"/>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16.8</a:t>
              </a:r>
            </a:p>
          </p:txBody>
        </p:sp>
        <p:sp>
          <p:nvSpPr>
            <p:cNvPr id="130" name="tx130"/>
            <p:cNvSpPr/>
            <p:nvPr/>
          </p:nvSpPr>
          <p:spPr>
            <a:xfrm>
              <a:off x="7695699" y="3815080"/>
              <a:ext cx="235106"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147.4</a:t>
              </a:r>
            </a:p>
          </p:txBody>
        </p:sp>
        <p:sp>
          <p:nvSpPr>
            <p:cNvPr id="131" name="tx131"/>
            <p:cNvSpPr/>
            <p:nvPr/>
          </p:nvSpPr>
          <p:spPr>
            <a:xfrm>
              <a:off x="7761002" y="3392959"/>
              <a:ext cx="104502"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24</a:t>
              </a:r>
            </a:p>
          </p:txBody>
        </p:sp>
        <p:sp>
          <p:nvSpPr>
            <p:cNvPr id="132" name="tx132"/>
            <p:cNvSpPr/>
            <p:nvPr/>
          </p:nvSpPr>
          <p:spPr>
            <a:xfrm>
              <a:off x="8001419" y="3807455"/>
              <a:ext cx="156753"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150</a:t>
              </a:r>
            </a:p>
          </p:txBody>
        </p:sp>
        <p:sp>
          <p:nvSpPr>
            <p:cNvPr id="133" name="tx133"/>
            <p:cNvSpPr/>
            <p:nvPr/>
          </p:nvSpPr>
          <p:spPr>
            <a:xfrm>
              <a:off x="7988368" y="3378943"/>
              <a:ext cx="182855"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24.4</a:t>
              </a:r>
            </a:p>
          </p:txBody>
        </p:sp>
        <p:sp>
          <p:nvSpPr>
            <p:cNvPr id="134" name="tx134"/>
            <p:cNvSpPr/>
            <p:nvPr/>
          </p:nvSpPr>
          <p:spPr>
            <a:xfrm>
              <a:off x="810775" y="415989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655386" y="3667252"/>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a:off x="655386" y="3174609"/>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a:t>
              </a:r>
            </a:p>
          </p:txBody>
        </p:sp>
        <p:sp>
          <p:nvSpPr>
            <p:cNvPr id="137" name="tx137"/>
            <p:cNvSpPr/>
            <p:nvPr/>
          </p:nvSpPr>
          <p:spPr>
            <a:xfrm>
              <a:off x="655386" y="2681899"/>
              <a:ext cx="233083"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300</a:t>
              </a:r>
            </a:p>
          </p:txBody>
        </p:sp>
        <p:sp>
          <p:nvSpPr>
            <p:cNvPr id="138" name="tx138"/>
            <p:cNvSpPr/>
            <p:nvPr/>
          </p:nvSpPr>
          <p:spPr>
            <a:xfrm>
              <a:off x="655386" y="2189324"/>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400</a:t>
              </a:r>
            </a:p>
          </p:txBody>
        </p:sp>
        <p:sp>
          <p:nvSpPr>
            <p:cNvPr id="139" name="tx139"/>
            <p:cNvSpPr/>
            <p:nvPr/>
          </p:nvSpPr>
          <p:spPr>
            <a:xfrm>
              <a:off x="8607544" y="415989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62282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08576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50400"/>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11628"/>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259771"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59248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3925203"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257918"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24091"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590634"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5717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23720"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390229" y="4491721"/>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56806"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23349"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293494" y="3018617"/>
              <a:ext cx="14828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56" name="tx156"/>
            <p:cNvSpPr/>
            <p:nvPr/>
          </p:nvSpPr>
          <p:spPr>
            <a:xfrm rot="5400000">
              <a:off x="8496806" y="3018617"/>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57" name="pl157"/>
            <p:cNvSpPr/>
            <p:nvPr/>
          </p:nvSpPr>
          <p:spPr>
            <a:xfrm>
              <a:off x="2920051" y="5180891"/>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58" name="tx158"/>
            <p:cNvSpPr/>
            <p:nvPr/>
          </p:nvSpPr>
          <p:spPr>
            <a:xfrm>
              <a:off x="3187150" y="5128708"/>
              <a:ext cx="1055935"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59" name="rc159"/>
            <p:cNvSpPr/>
            <p:nvPr/>
          </p:nvSpPr>
          <p:spPr>
            <a:xfrm>
              <a:off x="4530442" y="5080163"/>
              <a:ext cx="201456" cy="201456"/>
            </a:xfrm>
            <a:prstGeom prst="rect">
              <a:avLst/>
            </a:prstGeom>
            <a:solidFill>
              <a:srgbClr val="1CABE2">
                <a:alpha val="100000"/>
              </a:srgbClr>
            </a:solidFill>
          </p:spPr>
          <p:txBody>
            <a:bodyPr/>
            <a:lstStyle/>
            <a:p>
              <a:endParaRPr/>
            </a:p>
          </p:txBody>
        </p:sp>
        <p:sp>
          <p:nvSpPr>
            <p:cNvPr id="160" name="rc160"/>
            <p:cNvSpPr/>
            <p:nvPr/>
          </p:nvSpPr>
          <p:spPr>
            <a:xfrm>
              <a:off x="5751014" y="5080163"/>
              <a:ext cx="201456" cy="201456"/>
            </a:xfrm>
            <a:prstGeom prst="rect">
              <a:avLst/>
            </a:prstGeom>
            <a:solidFill>
              <a:srgbClr val="80BD41">
                <a:alpha val="100000"/>
              </a:srgbClr>
            </a:solidFill>
          </p:spPr>
          <p:txBody>
            <a:bodyPr/>
            <a:lstStyle/>
            <a:p>
              <a:endParaRPr/>
            </a:p>
          </p:txBody>
        </p:sp>
        <p:sp>
          <p:nvSpPr>
            <p:cNvPr id="161" name="tx161"/>
            <p:cNvSpPr/>
            <p:nvPr/>
          </p:nvSpPr>
          <p:spPr>
            <a:xfrm>
              <a:off x="4810487" y="5128708"/>
              <a:ext cx="86193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 Vaccinés</a:t>
              </a:r>
            </a:p>
          </p:txBody>
        </p:sp>
        <p:sp>
          <p:nvSpPr>
            <p:cNvPr id="162" name="tx162"/>
            <p:cNvSpPr/>
            <p:nvPr/>
          </p:nvSpPr>
          <p:spPr>
            <a:xfrm>
              <a:off x="6031059" y="5128708"/>
              <a:ext cx="56684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Vaccinés</a:t>
              </a:r>
            </a:p>
          </p:txBody>
        </p:sp>
        <p:sp>
          <p:nvSpPr>
            <p:cNvPr id="163" name="tx163"/>
            <p:cNvSpPr/>
            <p:nvPr/>
          </p:nvSpPr>
          <p:spPr>
            <a:xfrm>
              <a:off x="951100" y="1411841"/>
              <a:ext cx="5417849"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estimée DTP3 et nombre d'enfants vaccinés et non vaccinés,</a:t>
              </a:r>
            </a:p>
          </p:txBody>
        </p:sp>
        <p:sp>
          <p:nvSpPr>
            <p:cNvPr id="164" name="tx164"/>
            <p:cNvSpPr/>
            <p:nvPr/>
          </p:nvSpPr>
          <p:spPr>
            <a:xfrm>
              <a:off x="951100" y="1594448"/>
              <a:ext cx="1677545" cy="144229"/>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Mauritanie, 2000-2025</a:t>
              </a:r>
            </a:p>
          </p:txBody>
        </p:sp>
        <p:sp>
          <p:nvSpPr>
            <p:cNvPr id="165" name="pl165"/>
            <p:cNvSpPr/>
            <p:nvPr/>
          </p:nvSpPr>
          <p:spPr>
            <a:xfrm>
              <a:off x="2238590"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66" name="pl166"/>
            <p:cNvSpPr/>
            <p:nvPr/>
          </p:nvSpPr>
          <p:spPr>
            <a:xfrm>
              <a:off x="4123223"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67" name="pl167"/>
            <p:cNvSpPr/>
            <p:nvPr/>
          </p:nvSpPr>
          <p:spPr>
            <a:xfrm>
              <a:off x="6007856"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68" name="pl168"/>
            <p:cNvSpPr/>
            <p:nvPr/>
          </p:nvSpPr>
          <p:spPr>
            <a:xfrm>
              <a:off x="7892488"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69" name="pl169"/>
            <p:cNvSpPr/>
            <p:nvPr/>
          </p:nvSpPr>
          <p:spPr>
            <a:xfrm>
              <a:off x="951100" y="590258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70" name="pl170"/>
            <p:cNvSpPr/>
            <p:nvPr/>
          </p:nvSpPr>
          <p:spPr>
            <a:xfrm>
              <a:off x="951100" y="5747511"/>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71" name="pl171"/>
            <p:cNvSpPr/>
            <p:nvPr/>
          </p:nvSpPr>
          <p:spPr>
            <a:xfrm>
              <a:off x="951100" y="559243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72" name="pl172"/>
            <p:cNvSpPr/>
            <p:nvPr/>
          </p:nvSpPr>
          <p:spPr>
            <a:xfrm>
              <a:off x="1296273"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3" name="pl173"/>
            <p:cNvSpPr/>
            <p:nvPr/>
          </p:nvSpPr>
          <p:spPr>
            <a:xfrm>
              <a:off x="3180906"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4" name="pl174"/>
            <p:cNvSpPr/>
            <p:nvPr/>
          </p:nvSpPr>
          <p:spPr>
            <a:xfrm>
              <a:off x="5065539"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5" name="pl175"/>
            <p:cNvSpPr/>
            <p:nvPr/>
          </p:nvSpPr>
          <p:spPr>
            <a:xfrm>
              <a:off x="6950172"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6" name="rc176"/>
            <p:cNvSpPr/>
            <p:nvPr/>
          </p:nvSpPr>
          <p:spPr>
            <a:xfrm>
              <a:off x="1296273" y="5840557"/>
              <a:ext cx="4733820" cy="124062"/>
            </a:xfrm>
            <a:prstGeom prst="rect">
              <a:avLst/>
            </a:prstGeom>
            <a:solidFill>
              <a:srgbClr val="80BD41">
                <a:alpha val="100000"/>
              </a:srgbClr>
            </a:solidFill>
          </p:spPr>
          <p:txBody>
            <a:bodyPr/>
            <a:lstStyle/>
            <a:p>
              <a:endParaRPr/>
            </a:p>
          </p:txBody>
        </p:sp>
        <p:sp>
          <p:nvSpPr>
            <p:cNvPr id="177" name="rc177"/>
            <p:cNvSpPr/>
            <p:nvPr/>
          </p:nvSpPr>
          <p:spPr>
            <a:xfrm>
              <a:off x="6030094" y="5840557"/>
              <a:ext cx="1183549" cy="124062"/>
            </a:xfrm>
            <a:prstGeom prst="rect">
              <a:avLst/>
            </a:prstGeom>
            <a:solidFill>
              <a:srgbClr val="1CABE2">
                <a:alpha val="100000"/>
              </a:srgbClr>
            </a:solidFill>
          </p:spPr>
          <p:txBody>
            <a:bodyPr/>
            <a:lstStyle/>
            <a:p>
              <a:endParaRPr/>
            </a:p>
          </p:txBody>
        </p:sp>
        <p:sp>
          <p:nvSpPr>
            <p:cNvPr id="178" name="rc178"/>
            <p:cNvSpPr/>
            <p:nvPr/>
          </p:nvSpPr>
          <p:spPr>
            <a:xfrm>
              <a:off x="1296273" y="5685479"/>
              <a:ext cx="5555143" cy="124062"/>
            </a:xfrm>
            <a:prstGeom prst="rect">
              <a:avLst/>
            </a:prstGeom>
            <a:solidFill>
              <a:srgbClr val="80BD41">
                <a:alpha val="100000"/>
              </a:srgbClr>
            </a:solidFill>
          </p:spPr>
          <p:txBody>
            <a:bodyPr/>
            <a:lstStyle/>
            <a:p>
              <a:endParaRPr/>
            </a:p>
          </p:txBody>
        </p:sp>
        <p:sp>
          <p:nvSpPr>
            <p:cNvPr id="179" name="rc179"/>
            <p:cNvSpPr/>
            <p:nvPr/>
          </p:nvSpPr>
          <p:spPr>
            <a:xfrm>
              <a:off x="6851417" y="5685479"/>
              <a:ext cx="904246" cy="124062"/>
            </a:xfrm>
            <a:prstGeom prst="rect">
              <a:avLst/>
            </a:prstGeom>
            <a:solidFill>
              <a:srgbClr val="1CABE2">
                <a:alpha val="100000"/>
              </a:srgbClr>
            </a:solidFill>
          </p:spPr>
          <p:txBody>
            <a:bodyPr/>
            <a:lstStyle/>
            <a:p>
              <a:endParaRPr/>
            </a:p>
          </p:txBody>
        </p:sp>
        <p:sp>
          <p:nvSpPr>
            <p:cNvPr id="180" name="rc180"/>
            <p:cNvSpPr/>
            <p:nvPr/>
          </p:nvSpPr>
          <p:spPr>
            <a:xfrm>
              <a:off x="1296273" y="5530401"/>
              <a:ext cx="5654275" cy="124062"/>
            </a:xfrm>
            <a:prstGeom prst="rect">
              <a:avLst/>
            </a:prstGeom>
            <a:solidFill>
              <a:srgbClr val="80BD41">
                <a:alpha val="100000"/>
              </a:srgbClr>
            </a:solidFill>
          </p:spPr>
          <p:txBody>
            <a:bodyPr/>
            <a:lstStyle/>
            <a:p>
              <a:endParaRPr/>
            </a:p>
          </p:txBody>
        </p:sp>
        <p:sp>
          <p:nvSpPr>
            <p:cNvPr id="181" name="rc181"/>
            <p:cNvSpPr/>
            <p:nvPr/>
          </p:nvSpPr>
          <p:spPr>
            <a:xfrm>
              <a:off x="6950549" y="5530401"/>
              <a:ext cx="920454" cy="124062"/>
            </a:xfrm>
            <a:prstGeom prst="rect">
              <a:avLst/>
            </a:prstGeom>
            <a:solidFill>
              <a:srgbClr val="1CABE2">
                <a:alpha val="100000"/>
              </a:srgbClr>
            </a:solidFill>
          </p:spPr>
          <p:txBody>
            <a:bodyPr/>
            <a:lstStyle/>
            <a:p>
              <a:endParaRPr/>
            </a:p>
          </p:txBody>
        </p:sp>
        <p:sp>
          <p:nvSpPr>
            <p:cNvPr id="182" name="tx182"/>
            <p:cNvSpPr/>
            <p:nvPr/>
          </p:nvSpPr>
          <p:spPr>
            <a:xfrm>
              <a:off x="7413049" y="5859452"/>
              <a:ext cx="192927"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157</a:t>
              </a:r>
            </a:p>
          </p:txBody>
        </p:sp>
        <p:sp>
          <p:nvSpPr>
            <p:cNvPr id="183" name="tx183"/>
            <p:cNvSpPr/>
            <p:nvPr/>
          </p:nvSpPr>
          <p:spPr>
            <a:xfrm>
              <a:off x="7933952" y="5705786"/>
              <a:ext cx="289362" cy="83110"/>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171.4</a:t>
              </a:r>
            </a:p>
          </p:txBody>
        </p:sp>
        <p:sp>
          <p:nvSpPr>
            <p:cNvPr id="184" name="tx184"/>
            <p:cNvSpPr/>
            <p:nvPr/>
          </p:nvSpPr>
          <p:spPr>
            <a:xfrm>
              <a:off x="8055059" y="5550708"/>
              <a:ext cx="289362" cy="83110"/>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174.4</a:t>
              </a:r>
            </a:p>
          </p:txBody>
        </p:sp>
        <p:sp>
          <p:nvSpPr>
            <p:cNvPr id="185" name="tx185"/>
            <p:cNvSpPr/>
            <p:nvPr/>
          </p:nvSpPr>
          <p:spPr>
            <a:xfrm>
              <a:off x="3527545" y="5862148"/>
              <a:ext cx="27127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125.6</a:t>
              </a:r>
            </a:p>
          </p:txBody>
        </p:sp>
        <p:sp>
          <p:nvSpPr>
            <p:cNvPr id="186" name="tx186"/>
            <p:cNvSpPr/>
            <p:nvPr/>
          </p:nvSpPr>
          <p:spPr>
            <a:xfrm>
              <a:off x="6516375" y="5862095"/>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31.4</a:t>
              </a:r>
            </a:p>
          </p:txBody>
        </p:sp>
        <p:sp>
          <p:nvSpPr>
            <p:cNvPr id="187" name="tx187"/>
            <p:cNvSpPr/>
            <p:nvPr/>
          </p:nvSpPr>
          <p:spPr>
            <a:xfrm>
              <a:off x="3938207" y="5708394"/>
              <a:ext cx="27127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147.4</a:t>
              </a:r>
            </a:p>
          </p:txBody>
        </p:sp>
        <p:sp>
          <p:nvSpPr>
            <p:cNvPr id="188" name="tx188"/>
            <p:cNvSpPr/>
            <p:nvPr/>
          </p:nvSpPr>
          <p:spPr>
            <a:xfrm>
              <a:off x="7243251" y="570839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a:t>
              </a:r>
            </a:p>
          </p:txBody>
        </p:sp>
        <p:sp>
          <p:nvSpPr>
            <p:cNvPr id="189" name="tx189"/>
            <p:cNvSpPr/>
            <p:nvPr/>
          </p:nvSpPr>
          <p:spPr>
            <a:xfrm>
              <a:off x="4032977" y="5551992"/>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150</a:t>
              </a:r>
            </a:p>
          </p:txBody>
        </p:sp>
        <p:sp>
          <p:nvSpPr>
            <p:cNvPr id="190" name="tx190"/>
            <p:cNvSpPr/>
            <p:nvPr/>
          </p:nvSpPr>
          <p:spPr>
            <a:xfrm>
              <a:off x="7305283" y="5553316"/>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24.4</a:t>
              </a:r>
            </a:p>
          </p:txBody>
        </p:sp>
        <p:sp>
          <p:nvSpPr>
            <p:cNvPr id="191" name="tx191"/>
            <p:cNvSpPr/>
            <p:nvPr/>
          </p:nvSpPr>
          <p:spPr>
            <a:xfrm>
              <a:off x="577692" y="58504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77692" y="569539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77692" y="554031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257426" y="605615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95" name="tx195"/>
            <p:cNvSpPr/>
            <p:nvPr/>
          </p:nvSpPr>
          <p:spPr>
            <a:xfrm>
              <a:off x="3103212" y="605615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96" name="tx196"/>
            <p:cNvSpPr/>
            <p:nvPr/>
          </p:nvSpPr>
          <p:spPr>
            <a:xfrm>
              <a:off x="4948997" y="6056151"/>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97" name="tx197"/>
            <p:cNvSpPr/>
            <p:nvPr/>
          </p:nvSpPr>
          <p:spPr>
            <a:xfrm>
              <a:off x="6833630" y="6056151"/>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150</a:t>
              </a:r>
            </a:p>
          </p:txBody>
        </p:sp>
        <p:sp>
          <p:nvSpPr>
            <p:cNvPr id="198" name="tx198"/>
            <p:cNvSpPr/>
            <p:nvPr/>
          </p:nvSpPr>
          <p:spPr>
            <a:xfrm>
              <a:off x="4006567" y="6191355"/>
              <a:ext cx="14828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9" name="tx199"/>
            <p:cNvSpPr/>
            <p:nvPr/>
          </p:nvSpPr>
          <p:spPr>
            <a:xfrm>
              <a:off x="4246355" y="64042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00" name="tx200"/>
            <p:cNvSpPr/>
            <p:nvPr/>
          </p:nvSpPr>
          <p:spPr>
            <a:xfrm>
              <a:off x="3550093" y="6518575"/>
              <a:ext cx="499482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enfants non vaccinés comprennent les enfants non vaccinés et les enfants sous-vaccinés.</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00" b="0" i="0" u="none" cap="none">
                <a:solidFill>
                  <a:srgbClr val="FFFFFF">
                    <a:alpha val="100000"/>
                  </a:srgbClr>
                </a:solidFill>
                <a:latin typeface="Arial"/>
                <a:cs typeface="Arial"/>
                <a:sym typeface="Arial"/>
              </a:rPr>
              <a:t>Le taux de couverture du DTP3 en 2025 (86 %) était supérieur à celui de 2019 (80 %).
Le nombre d’enfants vaccinés par le DTP3 a augmenté de 19 % par rapport à 2019.
Le nombre de nourrissons survivants a augmenté d’environ 11 % par rapport à 2019.
En 2025, davantage d’enfants ont été vaccinés qu’en 2019.
En 2025, le nombre de nourrissons en vie (population cible) était plus élevé qu’en 2019.
Pour que la couverture vaccinale augmente, le nombre d’enfants vaccinés doit croître à un rythme plus rapide que celui de la croissance démographique.</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Pour que la couverture vaccinale augmente, le nombre d'enfants vaccinés doit croître à un rythme plus rapide que celui de la croissance démographique.</a:t>
            </a:r>
          </a:p>
        </p:txBody>
      </p:sp>
      <p:grpSp>
        <p:nvGrpSpPr>
          <p:cNvPr id="203" name="Group 202"/>
          <p:cNvGrpSpPr/>
          <p:nvPr/>
        </p:nvGrpSpPr>
        <p:grpSpPr>
          <a:xfrm>
            <a:off x="292608" y="1005840"/>
            <a:ext cx="8595360" cy="28575"/>
            <a:chOff x="292608" y="1005840"/>
            <a:chExt cx="8595360" cy="28575"/>
          </a:xfrm>
        </p:grpSpPr>
        <p:sp>
          <p:nvSpPr>
            <p:cNvPr id="20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05"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66584" y="3946723"/>
              <a:ext cx="7578329" cy="0"/>
            </a:xfrm>
            <a:custGeom>
              <a:avLst/>
              <a:gdLst/>
              <a:ahLst/>
              <a:cxnLst/>
              <a:rect l="0" t="0" r="0" b="0"/>
              <a:pathLst>
                <a:path w="7578329">
                  <a:moveTo>
                    <a:pt x="0" y="0"/>
                  </a:moveTo>
                  <a:lnTo>
                    <a:pt x="7578329" y="0"/>
                  </a:lnTo>
                  <a:lnTo>
                    <a:pt x="7578329"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66584" y="3416152"/>
              <a:ext cx="7578329" cy="0"/>
            </a:xfrm>
            <a:custGeom>
              <a:avLst/>
              <a:gdLst/>
              <a:ahLst/>
              <a:cxnLst/>
              <a:rect l="0" t="0" r="0" b="0"/>
              <a:pathLst>
                <a:path w="7578329">
                  <a:moveTo>
                    <a:pt x="0" y="0"/>
                  </a:moveTo>
                  <a:lnTo>
                    <a:pt x="7578329" y="0"/>
                  </a:lnTo>
                  <a:lnTo>
                    <a:pt x="7578329"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66584" y="2885580"/>
              <a:ext cx="7578329" cy="0"/>
            </a:xfrm>
            <a:custGeom>
              <a:avLst/>
              <a:gdLst/>
              <a:ahLst/>
              <a:cxnLst/>
              <a:rect l="0" t="0" r="0" b="0"/>
              <a:pathLst>
                <a:path w="7578329">
                  <a:moveTo>
                    <a:pt x="0" y="0"/>
                  </a:moveTo>
                  <a:lnTo>
                    <a:pt x="7578329" y="0"/>
                  </a:lnTo>
                  <a:lnTo>
                    <a:pt x="7578329"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66584" y="2355009"/>
              <a:ext cx="7578329" cy="0"/>
            </a:xfrm>
            <a:custGeom>
              <a:avLst/>
              <a:gdLst/>
              <a:ahLst/>
              <a:cxnLst/>
              <a:rect l="0" t="0" r="0" b="0"/>
              <a:pathLst>
                <a:path w="7578329">
                  <a:moveTo>
                    <a:pt x="0" y="0"/>
                  </a:moveTo>
                  <a:lnTo>
                    <a:pt x="7578329" y="0"/>
                  </a:lnTo>
                  <a:lnTo>
                    <a:pt x="7578329"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66584" y="4212009"/>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66584" y="3681438"/>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66584" y="3150866"/>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66584" y="2620295"/>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66584" y="2089723"/>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430754"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760752"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4090750"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5420748"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48474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75074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01674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282745"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548745"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814745"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8080744"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rc25"/>
            <p:cNvSpPr/>
            <p:nvPr/>
          </p:nvSpPr>
          <p:spPr>
            <a:xfrm>
              <a:off x="1311054" y="3942893"/>
              <a:ext cx="239399" cy="269116"/>
            </a:xfrm>
            <a:prstGeom prst="rect">
              <a:avLst/>
            </a:prstGeom>
            <a:solidFill>
              <a:srgbClr val="E2231A">
                <a:alpha val="90196"/>
              </a:srgbClr>
            </a:solidFill>
          </p:spPr>
          <p:txBody>
            <a:bodyPr/>
            <a:lstStyle/>
            <a:p>
              <a:endParaRPr/>
            </a:p>
          </p:txBody>
        </p:sp>
        <p:sp>
          <p:nvSpPr>
            <p:cNvPr id="26" name="rc26"/>
            <p:cNvSpPr/>
            <p:nvPr/>
          </p:nvSpPr>
          <p:spPr>
            <a:xfrm>
              <a:off x="1577053" y="3996751"/>
              <a:ext cx="239399" cy="215258"/>
            </a:xfrm>
            <a:prstGeom prst="rect">
              <a:avLst/>
            </a:prstGeom>
            <a:solidFill>
              <a:srgbClr val="E2231A">
                <a:alpha val="90196"/>
              </a:srgbClr>
            </a:solidFill>
          </p:spPr>
          <p:txBody>
            <a:bodyPr/>
            <a:lstStyle/>
            <a:p>
              <a:endParaRPr/>
            </a:p>
          </p:txBody>
        </p:sp>
        <p:sp>
          <p:nvSpPr>
            <p:cNvPr id="27" name="rc27"/>
            <p:cNvSpPr/>
            <p:nvPr/>
          </p:nvSpPr>
          <p:spPr>
            <a:xfrm>
              <a:off x="1843053" y="4144011"/>
              <a:ext cx="239399" cy="67998"/>
            </a:xfrm>
            <a:prstGeom prst="rect">
              <a:avLst/>
            </a:prstGeom>
            <a:solidFill>
              <a:srgbClr val="E2231A">
                <a:alpha val="90196"/>
              </a:srgbClr>
            </a:solidFill>
          </p:spPr>
          <p:txBody>
            <a:bodyPr/>
            <a:lstStyle/>
            <a:p>
              <a:endParaRPr/>
            </a:p>
          </p:txBody>
        </p:sp>
        <p:sp>
          <p:nvSpPr>
            <p:cNvPr id="28" name="rc28"/>
            <p:cNvSpPr/>
            <p:nvPr/>
          </p:nvSpPr>
          <p:spPr>
            <a:xfrm>
              <a:off x="2109053" y="4126088"/>
              <a:ext cx="239399" cy="85920"/>
            </a:xfrm>
            <a:prstGeom prst="rect">
              <a:avLst/>
            </a:prstGeom>
            <a:solidFill>
              <a:srgbClr val="E2231A">
                <a:alpha val="90196"/>
              </a:srgbClr>
            </a:solidFill>
          </p:spPr>
          <p:txBody>
            <a:bodyPr/>
            <a:lstStyle/>
            <a:p>
              <a:endParaRPr/>
            </a:p>
          </p:txBody>
        </p:sp>
        <p:sp>
          <p:nvSpPr>
            <p:cNvPr id="29" name="rc29"/>
            <p:cNvSpPr/>
            <p:nvPr/>
          </p:nvSpPr>
          <p:spPr>
            <a:xfrm>
              <a:off x="2375052" y="4061868"/>
              <a:ext cx="239399" cy="150141"/>
            </a:xfrm>
            <a:prstGeom prst="rect">
              <a:avLst/>
            </a:prstGeom>
            <a:solidFill>
              <a:srgbClr val="E2231A">
                <a:alpha val="90196"/>
              </a:srgbClr>
            </a:solidFill>
          </p:spPr>
          <p:txBody>
            <a:bodyPr/>
            <a:lstStyle/>
            <a:p>
              <a:endParaRPr/>
            </a:p>
          </p:txBody>
        </p:sp>
        <p:sp>
          <p:nvSpPr>
            <p:cNvPr id="30" name="rc30"/>
            <p:cNvSpPr/>
            <p:nvPr/>
          </p:nvSpPr>
          <p:spPr>
            <a:xfrm>
              <a:off x="2641052" y="4011379"/>
              <a:ext cx="239399" cy="200630"/>
            </a:xfrm>
            <a:prstGeom prst="rect">
              <a:avLst/>
            </a:prstGeom>
            <a:solidFill>
              <a:srgbClr val="E2231A">
                <a:alpha val="90196"/>
              </a:srgbClr>
            </a:solidFill>
          </p:spPr>
          <p:txBody>
            <a:bodyPr/>
            <a:lstStyle/>
            <a:p>
              <a:endParaRPr/>
            </a:p>
          </p:txBody>
        </p:sp>
        <p:sp>
          <p:nvSpPr>
            <p:cNvPr id="31" name="rc31"/>
            <p:cNvSpPr/>
            <p:nvPr/>
          </p:nvSpPr>
          <p:spPr>
            <a:xfrm>
              <a:off x="2907052" y="3986352"/>
              <a:ext cx="239399" cy="225657"/>
            </a:xfrm>
            <a:prstGeom prst="rect">
              <a:avLst/>
            </a:prstGeom>
            <a:solidFill>
              <a:srgbClr val="E2231A">
                <a:alpha val="90196"/>
              </a:srgbClr>
            </a:solidFill>
          </p:spPr>
          <p:txBody>
            <a:bodyPr/>
            <a:lstStyle/>
            <a:p>
              <a:endParaRPr/>
            </a:p>
          </p:txBody>
        </p:sp>
        <p:sp>
          <p:nvSpPr>
            <p:cNvPr id="32" name="rc32"/>
            <p:cNvSpPr/>
            <p:nvPr/>
          </p:nvSpPr>
          <p:spPr>
            <a:xfrm>
              <a:off x="3173051" y="4009097"/>
              <a:ext cx="239399" cy="202911"/>
            </a:xfrm>
            <a:prstGeom prst="rect">
              <a:avLst/>
            </a:prstGeom>
            <a:solidFill>
              <a:srgbClr val="E2231A">
                <a:alpha val="90196"/>
              </a:srgbClr>
            </a:solidFill>
          </p:spPr>
          <p:txBody>
            <a:bodyPr/>
            <a:lstStyle/>
            <a:p>
              <a:endParaRPr/>
            </a:p>
          </p:txBody>
        </p:sp>
        <p:sp>
          <p:nvSpPr>
            <p:cNvPr id="33" name="rc33"/>
            <p:cNvSpPr/>
            <p:nvPr/>
          </p:nvSpPr>
          <p:spPr>
            <a:xfrm>
              <a:off x="3439051" y="3990018"/>
              <a:ext cx="239399" cy="221991"/>
            </a:xfrm>
            <a:prstGeom prst="rect">
              <a:avLst/>
            </a:prstGeom>
            <a:solidFill>
              <a:srgbClr val="E2231A">
                <a:alpha val="90196"/>
              </a:srgbClr>
            </a:solidFill>
          </p:spPr>
          <p:txBody>
            <a:bodyPr/>
            <a:lstStyle/>
            <a:p>
              <a:endParaRPr/>
            </a:p>
          </p:txBody>
        </p:sp>
        <p:sp>
          <p:nvSpPr>
            <p:cNvPr id="34" name="rc34"/>
            <p:cNvSpPr/>
            <p:nvPr/>
          </p:nvSpPr>
          <p:spPr>
            <a:xfrm>
              <a:off x="3705050" y="3943837"/>
              <a:ext cx="239399" cy="268172"/>
            </a:xfrm>
            <a:prstGeom prst="rect">
              <a:avLst/>
            </a:prstGeom>
            <a:solidFill>
              <a:srgbClr val="E2231A">
                <a:alpha val="90196"/>
              </a:srgbClr>
            </a:solidFill>
          </p:spPr>
          <p:txBody>
            <a:bodyPr/>
            <a:lstStyle/>
            <a:p>
              <a:endParaRPr/>
            </a:p>
          </p:txBody>
        </p:sp>
        <p:sp>
          <p:nvSpPr>
            <p:cNvPr id="35" name="rc35"/>
            <p:cNvSpPr/>
            <p:nvPr/>
          </p:nvSpPr>
          <p:spPr>
            <a:xfrm>
              <a:off x="3971050" y="3989296"/>
              <a:ext cx="239399" cy="222712"/>
            </a:xfrm>
            <a:prstGeom prst="rect">
              <a:avLst/>
            </a:prstGeom>
            <a:solidFill>
              <a:srgbClr val="E2231A">
                <a:alpha val="90196"/>
              </a:srgbClr>
            </a:solidFill>
          </p:spPr>
          <p:txBody>
            <a:bodyPr/>
            <a:lstStyle/>
            <a:p>
              <a:endParaRPr/>
            </a:p>
          </p:txBody>
        </p:sp>
        <p:sp>
          <p:nvSpPr>
            <p:cNvPr id="36" name="rc36"/>
            <p:cNvSpPr/>
            <p:nvPr/>
          </p:nvSpPr>
          <p:spPr>
            <a:xfrm>
              <a:off x="4237050" y="3981720"/>
              <a:ext cx="239399" cy="230289"/>
            </a:xfrm>
            <a:prstGeom prst="rect">
              <a:avLst/>
            </a:prstGeom>
            <a:solidFill>
              <a:srgbClr val="E2231A">
                <a:alpha val="90196"/>
              </a:srgbClr>
            </a:solidFill>
          </p:spPr>
          <p:txBody>
            <a:bodyPr/>
            <a:lstStyle/>
            <a:p>
              <a:endParaRPr/>
            </a:p>
          </p:txBody>
        </p:sp>
        <p:sp>
          <p:nvSpPr>
            <p:cNvPr id="37" name="rc37"/>
            <p:cNvSpPr/>
            <p:nvPr/>
          </p:nvSpPr>
          <p:spPr>
            <a:xfrm>
              <a:off x="4503049" y="4032543"/>
              <a:ext cx="239399" cy="179465"/>
            </a:xfrm>
            <a:prstGeom prst="rect">
              <a:avLst/>
            </a:prstGeom>
            <a:solidFill>
              <a:srgbClr val="E2231A">
                <a:alpha val="90196"/>
              </a:srgbClr>
            </a:solidFill>
          </p:spPr>
          <p:txBody>
            <a:bodyPr/>
            <a:lstStyle/>
            <a:p>
              <a:endParaRPr/>
            </a:p>
          </p:txBody>
        </p:sp>
        <p:sp>
          <p:nvSpPr>
            <p:cNvPr id="38" name="rc38"/>
            <p:cNvSpPr/>
            <p:nvPr/>
          </p:nvSpPr>
          <p:spPr>
            <a:xfrm>
              <a:off x="4769049" y="4064627"/>
              <a:ext cx="239399" cy="147382"/>
            </a:xfrm>
            <a:prstGeom prst="rect">
              <a:avLst/>
            </a:prstGeom>
            <a:solidFill>
              <a:srgbClr val="E2231A">
                <a:alpha val="90196"/>
              </a:srgbClr>
            </a:solidFill>
          </p:spPr>
          <p:txBody>
            <a:bodyPr/>
            <a:lstStyle/>
            <a:p>
              <a:endParaRPr/>
            </a:p>
          </p:txBody>
        </p:sp>
        <p:sp>
          <p:nvSpPr>
            <p:cNvPr id="39" name="rc39"/>
            <p:cNvSpPr/>
            <p:nvPr/>
          </p:nvSpPr>
          <p:spPr>
            <a:xfrm>
              <a:off x="5035049" y="4023884"/>
              <a:ext cx="239399" cy="188124"/>
            </a:xfrm>
            <a:prstGeom prst="rect">
              <a:avLst/>
            </a:prstGeom>
            <a:solidFill>
              <a:srgbClr val="E2231A">
                <a:alpha val="90196"/>
              </a:srgbClr>
            </a:solidFill>
          </p:spPr>
          <p:txBody>
            <a:bodyPr/>
            <a:lstStyle/>
            <a:p>
              <a:endParaRPr/>
            </a:p>
          </p:txBody>
        </p:sp>
        <p:sp>
          <p:nvSpPr>
            <p:cNvPr id="40" name="rc40"/>
            <p:cNvSpPr/>
            <p:nvPr/>
          </p:nvSpPr>
          <p:spPr>
            <a:xfrm>
              <a:off x="5301048" y="3981317"/>
              <a:ext cx="239399" cy="230692"/>
            </a:xfrm>
            <a:prstGeom prst="rect">
              <a:avLst/>
            </a:prstGeom>
            <a:solidFill>
              <a:srgbClr val="E2231A">
                <a:alpha val="90196"/>
              </a:srgbClr>
            </a:solidFill>
          </p:spPr>
          <p:txBody>
            <a:bodyPr/>
            <a:lstStyle/>
            <a:p>
              <a:endParaRPr/>
            </a:p>
          </p:txBody>
        </p:sp>
        <p:sp>
          <p:nvSpPr>
            <p:cNvPr id="41" name="rc41"/>
            <p:cNvSpPr/>
            <p:nvPr/>
          </p:nvSpPr>
          <p:spPr>
            <a:xfrm>
              <a:off x="5567048" y="4000030"/>
              <a:ext cx="239399" cy="211979"/>
            </a:xfrm>
            <a:prstGeom prst="rect">
              <a:avLst/>
            </a:prstGeom>
            <a:solidFill>
              <a:srgbClr val="E2231A">
                <a:alpha val="90196"/>
              </a:srgbClr>
            </a:solidFill>
          </p:spPr>
          <p:txBody>
            <a:bodyPr/>
            <a:lstStyle/>
            <a:p>
              <a:endParaRPr/>
            </a:p>
          </p:txBody>
        </p:sp>
        <p:sp>
          <p:nvSpPr>
            <p:cNvPr id="42" name="rc42"/>
            <p:cNvSpPr/>
            <p:nvPr/>
          </p:nvSpPr>
          <p:spPr>
            <a:xfrm>
              <a:off x="5833047" y="4011554"/>
              <a:ext cx="239399" cy="200455"/>
            </a:xfrm>
            <a:prstGeom prst="rect">
              <a:avLst/>
            </a:prstGeom>
            <a:solidFill>
              <a:srgbClr val="E2231A">
                <a:alpha val="90196"/>
              </a:srgbClr>
            </a:solidFill>
          </p:spPr>
          <p:txBody>
            <a:bodyPr/>
            <a:lstStyle/>
            <a:p>
              <a:endParaRPr/>
            </a:p>
          </p:txBody>
        </p:sp>
        <p:sp>
          <p:nvSpPr>
            <p:cNvPr id="43" name="rc43"/>
            <p:cNvSpPr/>
            <p:nvPr/>
          </p:nvSpPr>
          <p:spPr>
            <a:xfrm>
              <a:off x="6099047" y="4032220"/>
              <a:ext cx="239399" cy="179789"/>
            </a:xfrm>
            <a:prstGeom prst="rect">
              <a:avLst/>
            </a:prstGeom>
            <a:solidFill>
              <a:srgbClr val="E2231A">
                <a:alpha val="90196"/>
              </a:srgbClr>
            </a:solidFill>
          </p:spPr>
          <p:txBody>
            <a:bodyPr/>
            <a:lstStyle/>
            <a:p>
              <a:endParaRPr/>
            </a:p>
          </p:txBody>
        </p:sp>
        <p:sp>
          <p:nvSpPr>
            <p:cNvPr id="44" name="rc44"/>
            <p:cNvSpPr/>
            <p:nvPr/>
          </p:nvSpPr>
          <p:spPr>
            <a:xfrm>
              <a:off x="6365047" y="4003781"/>
              <a:ext cx="239399" cy="208228"/>
            </a:xfrm>
            <a:prstGeom prst="rect">
              <a:avLst/>
            </a:prstGeom>
            <a:solidFill>
              <a:srgbClr val="E2231A">
                <a:alpha val="90196"/>
              </a:srgbClr>
            </a:solidFill>
          </p:spPr>
          <p:txBody>
            <a:bodyPr/>
            <a:lstStyle/>
            <a:p>
              <a:endParaRPr/>
            </a:p>
          </p:txBody>
        </p:sp>
        <p:sp>
          <p:nvSpPr>
            <p:cNvPr id="45" name="rc45"/>
            <p:cNvSpPr/>
            <p:nvPr/>
          </p:nvSpPr>
          <p:spPr>
            <a:xfrm>
              <a:off x="6631046" y="4059549"/>
              <a:ext cx="239399" cy="152459"/>
            </a:xfrm>
            <a:prstGeom prst="rect">
              <a:avLst/>
            </a:prstGeom>
            <a:solidFill>
              <a:srgbClr val="E2231A">
                <a:alpha val="90196"/>
              </a:srgbClr>
            </a:solidFill>
          </p:spPr>
          <p:txBody>
            <a:bodyPr/>
            <a:lstStyle/>
            <a:p>
              <a:endParaRPr/>
            </a:p>
          </p:txBody>
        </p:sp>
        <p:sp>
          <p:nvSpPr>
            <p:cNvPr id="46" name="rc46"/>
            <p:cNvSpPr/>
            <p:nvPr/>
          </p:nvSpPr>
          <p:spPr>
            <a:xfrm>
              <a:off x="6897046" y="3996295"/>
              <a:ext cx="239399" cy="215714"/>
            </a:xfrm>
            <a:prstGeom prst="rect">
              <a:avLst/>
            </a:prstGeom>
            <a:solidFill>
              <a:srgbClr val="E2231A">
                <a:alpha val="90196"/>
              </a:srgbClr>
            </a:solidFill>
          </p:spPr>
          <p:txBody>
            <a:bodyPr/>
            <a:lstStyle/>
            <a:p>
              <a:endParaRPr/>
            </a:p>
          </p:txBody>
        </p:sp>
        <p:sp>
          <p:nvSpPr>
            <p:cNvPr id="47" name="rc47"/>
            <p:cNvSpPr/>
            <p:nvPr/>
          </p:nvSpPr>
          <p:spPr>
            <a:xfrm>
              <a:off x="7163045" y="4071747"/>
              <a:ext cx="239399" cy="140261"/>
            </a:xfrm>
            <a:prstGeom prst="rect">
              <a:avLst/>
            </a:prstGeom>
            <a:solidFill>
              <a:srgbClr val="E2231A">
                <a:alpha val="90196"/>
              </a:srgbClr>
            </a:solidFill>
          </p:spPr>
          <p:txBody>
            <a:bodyPr/>
            <a:lstStyle/>
            <a:p>
              <a:endParaRPr/>
            </a:p>
          </p:txBody>
        </p:sp>
        <p:sp>
          <p:nvSpPr>
            <p:cNvPr id="48" name="rc48"/>
            <p:cNvSpPr/>
            <p:nvPr/>
          </p:nvSpPr>
          <p:spPr>
            <a:xfrm>
              <a:off x="7429045" y="4140589"/>
              <a:ext cx="239399" cy="71420"/>
            </a:xfrm>
            <a:prstGeom prst="rect">
              <a:avLst/>
            </a:prstGeom>
            <a:solidFill>
              <a:srgbClr val="E2231A">
                <a:alpha val="90196"/>
              </a:srgbClr>
            </a:solidFill>
          </p:spPr>
          <p:txBody>
            <a:bodyPr/>
            <a:lstStyle/>
            <a:p>
              <a:endParaRPr/>
            </a:p>
          </p:txBody>
        </p:sp>
        <p:sp>
          <p:nvSpPr>
            <p:cNvPr id="49" name="rc49"/>
            <p:cNvSpPr/>
            <p:nvPr/>
          </p:nvSpPr>
          <p:spPr>
            <a:xfrm>
              <a:off x="7695045" y="4148362"/>
              <a:ext cx="239399" cy="63647"/>
            </a:xfrm>
            <a:prstGeom prst="rect">
              <a:avLst/>
            </a:prstGeom>
            <a:solidFill>
              <a:srgbClr val="E2231A">
                <a:alpha val="90196"/>
              </a:srgbClr>
            </a:solidFill>
          </p:spPr>
          <p:txBody>
            <a:bodyPr/>
            <a:lstStyle/>
            <a:p>
              <a:endParaRPr/>
            </a:p>
          </p:txBody>
        </p:sp>
        <p:sp>
          <p:nvSpPr>
            <p:cNvPr id="50" name="rc50"/>
            <p:cNvSpPr/>
            <p:nvPr/>
          </p:nvSpPr>
          <p:spPr>
            <a:xfrm>
              <a:off x="7961044" y="4147226"/>
              <a:ext cx="239399" cy="64782"/>
            </a:xfrm>
            <a:prstGeom prst="rect">
              <a:avLst/>
            </a:prstGeom>
            <a:solidFill>
              <a:srgbClr val="E2231A">
                <a:alpha val="90196"/>
              </a:srgbClr>
            </a:solidFill>
          </p:spPr>
          <p:txBody>
            <a:bodyPr/>
            <a:lstStyle/>
            <a:p>
              <a:endParaRPr/>
            </a:p>
          </p:txBody>
        </p:sp>
        <p:sp>
          <p:nvSpPr>
            <p:cNvPr id="51" name="rc51"/>
            <p:cNvSpPr/>
            <p:nvPr/>
          </p:nvSpPr>
          <p:spPr>
            <a:xfrm>
              <a:off x="7429045" y="3567529"/>
              <a:ext cx="239399" cy="573059"/>
            </a:xfrm>
            <a:prstGeom prst="rect">
              <a:avLst/>
            </a:prstGeom>
            <a:solidFill>
              <a:srgbClr val="B3B3B3">
                <a:alpha val="90196"/>
              </a:srgbClr>
            </a:solidFill>
          </p:spPr>
          <p:txBody>
            <a:bodyPr/>
            <a:lstStyle/>
            <a:p>
              <a:endParaRPr/>
            </a:p>
          </p:txBody>
        </p:sp>
        <p:sp>
          <p:nvSpPr>
            <p:cNvPr id="52" name="rc52"/>
            <p:cNvSpPr/>
            <p:nvPr/>
          </p:nvSpPr>
          <p:spPr>
            <a:xfrm>
              <a:off x="7695045" y="3858107"/>
              <a:ext cx="239399" cy="290254"/>
            </a:xfrm>
            <a:prstGeom prst="rect">
              <a:avLst/>
            </a:prstGeom>
            <a:solidFill>
              <a:srgbClr val="B3B3B3">
                <a:alpha val="90196"/>
              </a:srgbClr>
            </a:solidFill>
          </p:spPr>
          <p:txBody>
            <a:bodyPr/>
            <a:lstStyle/>
            <a:p>
              <a:endParaRPr/>
            </a:p>
          </p:txBody>
        </p:sp>
        <p:sp>
          <p:nvSpPr>
            <p:cNvPr id="53" name="rc53"/>
            <p:cNvSpPr/>
            <p:nvPr/>
          </p:nvSpPr>
          <p:spPr>
            <a:xfrm>
              <a:off x="7961044" y="3852054"/>
              <a:ext cx="239399" cy="295172"/>
            </a:xfrm>
            <a:prstGeom prst="rect">
              <a:avLst/>
            </a:prstGeom>
            <a:solidFill>
              <a:srgbClr val="B3B3B3">
                <a:alpha val="90196"/>
              </a:srgbClr>
            </a:solidFill>
          </p:spPr>
          <p:txBody>
            <a:bodyPr/>
            <a:lstStyle/>
            <a:p>
              <a:endParaRPr/>
            </a:p>
          </p:txBody>
        </p:sp>
        <p:sp>
          <p:nvSpPr>
            <p:cNvPr id="54" name="pl54"/>
            <p:cNvSpPr/>
            <p:nvPr/>
          </p:nvSpPr>
          <p:spPr>
            <a:xfrm>
              <a:off x="1430754" y="2214122"/>
              <a:ext cx="6649990" cy="1009685"/>
            </a:xfrm>
            <a:custGeom>
              <a:avLst/>
              <a:gdLst/>
              <a:ahLst/>
              <a:cxnLst/>
              <a:rect l="0" t="0" r="0" b="0"/>
              <a:pathLst>
                <a:path w="6649990" h="1009685">
                  <a:moveTo>
                    <a:pt x="0" y="1009685"/>
                  </a:moveTo>
                  <a:lnTo>
                    <a:pt x="265999" y="751893"/>
                  </a:lnTo>
                  <a:lnTo>
                    <a:pt x="531999" y="128895"/>
                  </a:lnTo>
                  <a:lnTo>
                    <a:pt x="797998" y="193343"/>
                  </a:lnTo>
                  <a:lnTo>
                    <a:pt x="1063998" y="429653"/>
                  </a:lnTo>
                  <a:lnTo>
                    <a:pt x="1329998" y="601514"/>
                  </a:lnTo>
                  <a:lnTo>
                    <a:pt x="1595997" y="665962"/>
                  </a:lnTo>
                  <a:lnTo>
                    <a:pt x="1861997" y="558549"/>
                  </a:lnTo>
                  <a:lnTo>
                    <a:pt x="2127996" y="601514"/>
                  </a:lnTo>
                  <a:lnTo>
                    <a:pt x="2393996" y="730410"/>
                  </a:lnTo>
                  <a:lnTo>
                    <a:pt x="2659996" y="558549"/>
                  </a:lnTo>
                  <a:lnTo>
                    <a:pt x="2925995" y="558549"/>
                  </a:lnTo>
                  <a:lnTo>
                    <a:pt x="3191995" y="386687"/>
                  </a:lnTo>
                  <a:lnTo>
                    <a:pt x="3457995" y="279274"/>
                  </a:lnTo>
                  <a:lnTo>
                    <a:pt x="3723994" y="386687"/>
                  </a:lnTo>
                  <a:lnTo>
                    <a:pt x="3989994" y="494101"/>
                  </a:lnTo>
                  <a:lnTo>
                    <a:pt x="4255993" y="429653"/>
                  </a:lnTo>
                  <a:lnTo>
                    <a:pt x="4521993" y="386687"/>
                  </a:lnTo>
                  <a:lnTo>
                    <a:pt x="4787993" y="322239"/>
                  </a:lnTo>
                  <a:lnTo>
                    <a:pt x="5053992" y="386687"/>
                  </a:lnTo>
                  <a:lnTo>
                    <a:pt x="5319992" y="236309"/>
                  </a:lnTo>
                  <a:lnTo>
                    <a:pt x="5585991" y="386687"/>
                  </a:lnTo>
                  <a:lnTo>
                    <a:pt x="5851991" y="193343"/>
                  </a:lnTo>
                  <a:lnTo>
                    <a:pt x="6117991" y="21482"/>
                  </a:lnTo>
                  <a:lnTo>
                    <a:pt x="6383990" y="0"/>
                  </a:lnTo>
                  <a:lnTo>
                    <a:pt x="6649990" y="0"/>
                  </a:lnTo>
                </a:path>
              </a:pathLst>
            </a:custGeom>
            <a:ln w="27101" cap="flat">
              <a:solidFill>
                <a:srgbClr val="3283FE">
                  <a:alpha val="100000"/>
                </a:srgbClr>
              </a:solidFill>
              <a:prstDash val="solid"/>
              <a:round/>
            </a:ln>
          </p:spPr>
          <p:txBody>
            <a:bodyPr/>
            <a:lstStyle/>
            <a:p>
              <a:endParaRPr/>
            </a:p>
          </p:txBody>
        </p:sp>
        <p:sp>
          <p:nvSpPr>
            <p:cNvPr id="55" name="pl55"/>
            <p:cNvSpPr/>
            <p:nvPr/>
          </p:nvSpPr>
          <p:spPr>
            <a:xfrm>
              <a:off x="7548745" y="2944532"/>
              <a:ext cx="531999" cy="751893"/>
            </a:xfrm>
            <a:custGeom>
              <a:avLst/>
              <a:gdLst/>
              <a:ahLst/>
              <a:cxnLst/>
              <a:rect l="0" t="0" r="0" b="0"/>
              <a:pathLst>
                <a:path w="531999" h="751893">
                  <a:moveTo>
                    <a:pt x="0" y="751893"/>
                  </a:moveTo>
                  <a:lnTo>
                    <a:pt x="265999" y="0"/>
                  </a:lnTo>
                  <a:lnTo>
                    <a:pt x="531999" y="0"/>
                  </a:lnTo>
                </a:path>
              </a:pathLst>
            </a:custGeom>
            <a:ln w="27101" cap="flat">
              <a:solidFill>
                <a:srgbClr val="FFA500">
                  <a:alpha val="100000"/>
                </a:srgbClr>
              </a:solidFill>
              <a:prstDash val="solid"/>
              <a:round/>
            </a:ln>
          </p:spPr>
          <p:txBody>
            <a:bodyPr/>
            <a:lstStyle/>
            <a:p>
              <a:endParaRPr/>
            </a:p>
          </p:txBody>
        </p:sp>
        <p:sp>
          <p:nvSpPr>
            <p:cNvPr id="56" name="tx56"/>
            <p:cNvSpPr/>
            <p:nvPr/>
          </p:nvSpPr>
          <p:spPr>
            <a:xfrm>
              <a:off x="1360416" y="304082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46</a:t>
              </a:r>
            </a:p>
          </p:txBody>
        </p:sp>
        <p:sp>
          <p:nvSpPr>
            <p:cNvPr id="57" name="tx57"/>
            <p:cNvSpPr/>
            <p:nvPr/>
          </p:nvSpPr>
          <p:spPr>
            <a:xfrm>
              <a:off x="2690414" y="263265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65</a:t>
              </a:r>
            </a:p>
          </p:txBody>
        </p:sp>
        <p:sp>
          <p:nvSpPr>
            <p:cNvPr id="58" name="tx58"/>
            <p:cNvSpPr/>
            <p:nvPr/>
          </p:nvSpPr>
          <p:spPr>
            <a:xfrm>
              <a:off x="4020412" y="258969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67</a:t>
              </a:r>
            </a:p>
          </p:txBody>
        </p:sp>
        <p:sp>
          <p:nvSpPr>
            <p:cNvPr id="59" name="tx59"/>
            <p:cNvSpPr/>
            <p:nvPr/>
          </p:nvSpPr>
          <p:spPr>
            <a:xfrm>
              <a:off x="5350410" y="252524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70</a:t>
              </a:r>
            </a:p>
          </p:txBody>
        </p:sp>
        <p:sp>
          <p:nvSpPr>
            <p:cNvPr id="60" name="tx60"/>
            <p:cNvSpPr/>
            <p:nvPr/>
          </p:nvSpPr>
          <p:spPr>
            <a:xfrm>
              <a:off x="6414408" y="2419376"/>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75</a:t>
              </a:r>
            </a:p>
          </p:txBody>
        </p:sp>
        <p:sp>
          <p:nvSpPr>
            <p:cNvPr id="61" name="tx61"/>
            <p:cNvSpPr/>
            <p:nvPr/>
          </p:nvSpPr>
          <p:spPr>
            <a:xfrm>
              <a:off x="6680408" y="226745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82</a:t>
              </a:r>
            </a:p>
          </p:txBody>
        </p:sp>
        <p:sp>
          <p:nvSpPr>
            <p:cNvPr id="62" name="tx62"/>
            <p:cNvSpPr/>
            <p:nvPr/>
          </p:nvSpPr>
          <p:spPr>
            <a:xfrm>
              <a:off x="6946408" y="2419376"/>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75</a:t>
              </a:r>
            </a:p>
          </p:txBody>
        </p:sp>
        <p:sp>
          <p:nvSpPr>
            <p:cNvPr id="63" name="tx63"/>
            <p:cNvSpPr/>
            <p:nvPr/>
          </p:nvSpPr>
          <p:spPr>
            <a:xfrm>
              <a:off x="7212407" y="222448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84</a:t>
              </a:r>
            </a:p>
          </p:txBody>
        </p:sp>
        <p:sp>
          <p:nvSpPr>
            <p:cNvPr id="64" name="tx64"/>
            <p:cNvSpPr/>
            <p:nvPr/>
          </p:nvSpPr>
          <p:spPr>
            <a:xfrm>
              <a:off x="7478407" y="205262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92</a:t>
              </a:r>
            </a:p>
          </p:txBody>
        </p:sp>
        <p:sp>
          <p:nvSpPr>
            <p:cNvPr id="65" name="tx65"/>
            <p:cNvSpPr/>
            <p:nvPr/>
          </p:nvSpPr>
          <p:spPr>
            <a:xfrm>
              <a:off x="7478407" y="3759427"/>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A500">
                      <a:alpha val="100000"/>
                    </a:srgbClr>
                  </a:solidFill>
                  <a:latin typeface="Arial"/>
                  <a:cs typeface="Arial"/>
                </a:rPr>
                <a:t>24</a:t>
              </a:r>
            </a:p>
          </p:txBody>
        </p:sp>
        <p:sp>
          <p:nvSpPr>
            <p:cNvPr id="66" name="tx66"/>
            <p:cNvSpPr/>
            <p:nvPr/>
          </p:nvSpPr>
          <p:spPr>
            <a:xfrm>
              <a:off x="7744407" y="2031082"/>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93</a:t>
              </a:r>
            </a:p>
          </p:txBody>
        </p:sp>
        <p:sp>
          <p:nvSpPr>
            <p:cNvPr id="67" name="tx67"/>
            <p:cNvSpPr/>
            <p:nvPr/>
          </p:nvSpPr>
          <p:spPr>
            <a:xfrm>
              <a:off x="7744407" y="300599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A500">
                      <a:alpha val="100000"/>
                    </a:srgbClr>
                  </a:solidFill>
                  <a:latin typeface="Arial"/>
                  <a:cs typeface="Arial"/>
                </a:rPr>
                <a:t>59</a:t>
              </a:r>
            </a:p>
          </p:txBody>
        </p:sp>
        <p:sp>
          <p:nvSpPr>
            <p:cNvPr id="68" name="tx68"/>
            <p:cNvSpPr/>
            <p:nvPr/>
          </p:nvSpPr>
          <p:spPr>
            <a:xfrm>
              <a:off x="8010406" y="2031082"/>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93</a:t>
              </a:r>
            </a:p>
          </p:txBody>
        </p:sp>
        <p:sp>
          <p:nvSpPr>
            <p:cNvPr id="69" name="tx69"/>
            <p:cNvSpPr/>
            <p:nvPr/>
          </p:nvSpPr>
          <p:spPr>
            <a:xfrm>
              <a:off x="8010406" y="300599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A500">
                      <a:alpha val="100000"/>
                    </a:srgbClr>
                  </a:solidFill>
                  <a:latin typeface="Arial"/>
                  <a:cs typeface="Arial"/>
                </a:rPr>
                <a:t>59</a:t>
              </a:r>
            </a:p>
          </p:txBody>
        </p:sp>
        <p:sp>
          <p:nvSpPr>
            <p:cNvPr id="70" name="tx70"/>
            <p:cNvSpPr/>
            <p:nvPr/>
          </p:nvSpPr>
          <p:spPr>
            <a:xfrm>
              <a:off x="1370464" y="40370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71" name="tx71"/>
            <p:cNvSpPr/>
            <p:nvPr/>
          </p:nvSpPr>
          <p:spPr>
            <a:xfrm>
              <a:off x="2700462" y="407120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38</a:t>
              </a:r>
            </a:p>
          </p:txBody>
        </p:sp>
        <p:sp>
          <p:nvSpPr>
            <p:cNvPr id="72" name="tx72"/>
            <p:cNvSpPr/>
            <p:nvPr/>
          </p:nvSpPr>
          <p:spPr>
            <a:xfrm>
              <a:off x="4030460" y="406153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73" name="tx73"/>
            <p:cNvSpPr/>
            <p:nvPr/>
          </p:nvSpPr>
          <p:spPr>
            <a:xfrm>
              <a:off x="5360458" y="4057864"/>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74" name="tx74"/>
            <p:cNvSpPr/>
            <p:nvPr/>
          </p:nvSpPr>
          <p:spPr>
            <a:xfrm>
              <a:off x="6424457" y="406740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75" name="tx75"/>
            <p:cNvSpPr/>
            <p:nvPr/>
          </p:nvSpPr>
          <p:spPr>
            <a:xfrm>
              <a:off x="6690456" y="40953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29</a:t>
              </a:r>
            </a:p>
          </p:txBody>
        </p:sp>
        <p:sp>
          <p:nvSpPr>
            <p:cNvPr id="76" name="tx76"/>
            <p:cNvSpPr/>
            <p:nvPr/>
          </p:nvSpPr>
          <p:spPr>
            <a:xfrm>
              <a:off x="6956456" y="406503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77" name="tx77"/>
            <p:cNvSpPr/>
            <p:nvPr/>
          </p:nvSpPr>
          <p:spPr>
            <a:xfrm>
              <a:off x="7222456" y="4101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a:t>
              </a:r>
            </a:p>
          </p:txBody>
        </p:sp>
        <p:sp>
          <p:nvSpPr>
            <p:cNvPr id="78" name="tx78"/>
            <p:cNvSpPr/>
            <p:nvPr/>
          </p:nvSpPr>
          <p:spPr>
            <a:xfrm>
              <a:off x="7488455" y="413718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a:t>
              </a:r>
            </a:p>
          </p:txBody>
        </p:sp>
        <p:sp>
          <p:nvSpPr>
            <p:cNvPr id="79" name="tx79"/>
            <p:cNvSpPr/>
            <p:nvPr/>
          </p:nvSpPr>
          <p:spPr>
            <a:xfrm>
              <a:off x="7754455" y="414106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80" name="tx80"/>
            <p:cNvSpPr/>
            <p:nvPr/>
          </p:nvSpPr>
          <p:spPr>
            <a:xfrm>
              <a:off x="8020454" y="414050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81" name="tx81"/>
            <p:cNvSpPr/>
            <p:nvPr/>
          </p:nvSpPr>
          <p:spPr>
            <a:xfrm>
              <a:off x="7458310" y="3813619"/>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108</a:t>
              </a:r>
            </a:p>
          </p:txBody>
        </p:sp>
        <p:sp>
          <p:nvSpPr>
            <p:cNvPr id="82" name="tx82"/>
            <p:cNvSpPr/>
            <p:nvPr/>
          </p:nvSpPr>
          <p:spPr>
            <a:xfrm>
              <a:off x="7754455" y="3964171"/>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83" name="tx83"/>
            <p:cNvSpPr/>
            <p:nvPr/>
          </p:nvSpPr>
          <p:spPr>
            <a:xfrm>
              <a:off x="8020454" y="39592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84" name="tx84"/>
            <p:cNvSpPr/>
            <p:nvPr/>
          </p:nvSpPr>
          <p:spPr>
            <a:xfrm>
              <a:off x="7467354" y="3462485"/>
              <a:ext cx="162782"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122</a:t>
              </a:r>
            </a:p>
          </p:txBody>
        </p:sp>
        <p:sp>
          <p:nvSpPr>
            <p:cNvPr id="85" name="tx85"/>
            <p:cNvSpPr/>
            <p:nvPr/>
          </p:nvSpPr>
          <p:spPr>
            <a:xfrm>
              <a:off x="7760484" y="375187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67</a:t>
              </a:r>
            </a:p>
          </p:txBody>
        </p:sp>
        <p:sp>
          <p:nvSpPr>
            <p:cNvPr id="86" name="tx86"/>
            <p:cNvSpPr/>
            <p:nvPr/>
          </p:nvSpPr>
          <p:spPr>
            <a:xfrm>
              <a:off x="8026483" y="374581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68</a:t>
              </a:r>
            </a:p>
          </p:txBody>
        </p:sp>
        <p:sp>
          <p:nvSpPr>
            <p:cNvPr id="87" name="tx87"/>
            <p:cNvSpPr/>
            <p:nvPr/>
          </p:nvSpPr>
          <p:spPr>
            <a:xfrm>
              <a:off x="733081" y="4159895"/>
              <a:ext cx="1708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0K</a:t>
              </a:r>
            </a:p>
          </p:txBody>
        </p:sp>
        <p:sp>
          <p:nvSpPr>
            <p:cNvPr id="88" name="tx88"/>
            <p:cNvSpPr/>
            <p:nvPr/>
          </p:nvSpPr>
          <p:spPr>
            <a:xfrm>
              <a:off x="577692" y="3629323"/>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100K</a:t>
              </a:r>
            </a:p>
          </p:txBody>
        </p:sp>
        <p:sp>
          <p:nvSpPr>
            <p:cNvPr id="89" name="tx89"/>
            <p:cNvSpPr/>
            <p:nvPr/>
          </p:nvSpPr>
          <p:spPr>
            <a:xfrm>
              <a:off x="577692" y="3098752"/>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200K</a:t>
              </a:r>
            </a:p>
          </p:txBody>
        </p:sp>
        <p:sp>
          <p:nvSpPr>
            <p:cNvPr id="90" name="tx90"/>
            <p:cNvSpPr/>
            <p:nvPr/>
          </p:nvSpPr>
          <p:spPr>
            <a:xfrm>
              <a:off x="577692" y="2568112"/>
              <a:ext cx="326262"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300K</a:t>
              </a:r>
            </a:p>
          </p:txBody>
        </p:sp>
        <p:sp>
          <p:nvSpPr>
            <p:cNvPr id="91" name="tx91"/>
            <p:cNvSpPr/>
            <p:nvPr/>
          </p:nvSpPr>
          <p:spPr>
            <a:xfrm>
              <a:off x="577692" y="2037609"/>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400K</a:t>
              </a:r>
            </a:p>
          </p:txBody>
        </p:sp>
        <p:sp>
          <p:nvSpPr>
            <p:cNvPr id="92" name="tx92"/>
            <p:cNvSpPr/>
            <p:nvPr/>
          </p:nvSpPr>
          <p:spPr>
            <a:xfrm>
              <a:off x="8607544" y="415989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93" name="tx93"/>
            <p:cNvSpPr/>
            <p:nvPr/>
          </p:nvSpPr>
          <p:spPr>
            <a:xfrm>
              <a:off x="8607544" y="362282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94" name="tx94"/>
            <p:cNvSpPr/>
            <p:nvPr/>
          </p:nvSpPr>
          <p:spPr>
            <a:xfrm>
              <a:off x="8607544" y="308576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95" name="tx95"/>
            <p:cNvSpPr/>
            <p:nvPr/>
          </p:nvSpPr>
          <p:spPr>
            <a:xfrm>
              <a:off x="8607544" y="2550400"/>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96" name="tx96"/>
            <p:cNvSpPr/>
            <p:nvPr/>
          </p:nvSpPr>
          <p:spPr>
            <a:xfrm>
              <a:off x="8607544" y="2011628"/>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97" name="tx97"/>
            <p:cNvSpPr/>
            <p:nvPr/>
          </p:nvSpPr>
          <p:spPr>
            <a:xfrm rot="-5400000">
              <a:off x="127430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98" name="tx98"/>
            <p:cNvSpPr/>
            <p:nvPr/>
          </p:nvSpPr>
          <p:spPr>
            <a:xfrm rot="-5400000">
              <a:off x="2604306"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99" name="tx99"/>
            <p:cNvSpPr/>
            <p:nvPr/>
          </p:nvSpPr>
          <p:spPr>
            <a:xfrm rot="-5400000">
              <a:off x="3934304"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00" name="tx100"/>
            <p:cNvSpPr/>
            <p:nvPr/>
          </p:nvSpPr>
          <p:spPr>
            <a:xfrm rot="-5400000">
              <a:off x="5264302"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01" name="tx101"/>
            <p:cNvSpPr/>
            <p:nvPr/>
          </p:nvSpPr>
          <p:spPr>
            <a:xfrm rot="-5400000">
              <a:off x="6328300"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02" name="tx102"/>
            <p:cNvSpPr/>
            <p:nvPr/>
          </p:nvSpPr>
          <p:spPr>
            <a:xfrm rot="-5400000">
              <a:off x="6594300"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03" name="tx103"/>
            <p:cNvSpPr/>
            <p:nvPr/>
          </p:nvSpPr>
          <p:spPr>
            <a:xfrm rot="-5400000">
              <a:off x="6860299"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04" name="tx104"/>
            <p:cNvSpPr/>
            <p:nvPr/>
          </p:nvSpPr>
          <p:spPr>
            <a:xfrm rot="-5400000">
              <a:off x="7126299"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05" name="tx105"/>
            <p:cNvSpPr/>
            <p:nvPr/>
          </p:nvSpPr>
          <p:spPr>
            <a:xfrm rot="-5400000">
              <a:off x="7392265" y="4491721"/>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06" name="tx106"/>
            <p:cNvSpPr/>
            <p:nvPr/>
          </p:nvSpPr>
          <p:spPr>
            <a:xfrm rot="-5400000">
              <a:off x="7658298"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7924298"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988345" y="3018617"/>
              <a:ext cx="287258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09" name="tx109"/>
            <p:cNvSpPr/>
            <p:nvPr/>
          </p:nvSpPr>
          <p:spPr>
            <a:xfrm rot="5400000">
              <a:off x="8322181" y="3018617"/>
              <a:ext cx="129638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MCV (%)</a:t>
              </a:r>
            </a:p>
          </p:txBody>
        </p:sp>
        <p:sp>
          <p:nvSpPr>
            <p:cNvPr id="110" name="pl110"/>
            <p:cNvSpPr/>
            <p:nvPr/>
          </p:nvSpPr>
          <p:spPr>
            <a:xfrm>
              <a:off x="2997180" y="5180891"/>
              <a:ext cx="175564" cy="0"/>
            </a:xfrm>
            <a:custGeom>
              <a:avLst/>
              <a:gdLst/>
              <a:ahLst/>
              <a:cxnLst/>
              <a:rect l="0" t="0" r="0" b="0"/>
              <a:pathLst>
                <a:path w="175564">
                  <a:moveTo>
                    <a:pt x="0" y="0"/>
                  </a:moveTo>
                  <a:lnTo>
                    <a:pt x="175564" y="0"/>
                  </a:lnTo>
                </a:path>
              </a:pathLst>
            </a:custGeom>
            <a:ln w="27101" cap="flat">
              <a:solidFill>
                <a:srgbClr val="3283FE">
                  <a:alpha val="100000"/>
                </a:srgbClr>
              </a:solidFill>
              <a:prstDash val="solid"/>
              <a:round/>
            </a:ln>
          </p:spPr>
          <p:txBody>
            <a:bodyPr/>
            <a:lstStyle/>
            <a:p>
              <a:endParaRPr/>
            </a:p>
          </p:txBody>
        </p:sp>
        <p:sp>
          <p:nvSpPr>
            <p:cNvPr id="111" name="pl111"/>
            <p:cNvSpPr/>
            <p:nvPr/>
          </p:nvSpPr>
          <p:spPr>
            <a:xfrm>
              <a:off x="3743946" y="5180891"/>
              <a:ext cx="175564" cy="0"/>
            </a:xfrm>
            <a:custGeom>
              <a:avLst/>
              <a:gdLst/>
              <a:ahLst/>
              <a:cxnLst/>
              <a:rect l="0" t="0" r="0" b="0"/>
              <a:pathLst>
                <a:path w="175564">
                  <a:moveTo>
                    <a:pt x="0" y="0"/>
                  </a:moveTo>
                  <a:lnTo>
                    <a:pt x="175564" y="0"/>
                  </a:lnTo>
                </a:path>
              </a:pathLst>
            </a:custGeom>
            <a:ln w="27101" cap="flat">
              <a:solidFill>
                <a:srgbClr val="FFA500">
                  <a:alpha val="100000"/>
                </a:srgbClr>
              </a:solidFill>
              <a:prstDash val="solid"/>
              <a:round/>
            </a:ln>
          </p:spPr>
          <p:txBody>
            <a:bodyPr/>
            <a:lstStyle/>
            <a:p>
              <a:endParaRPr/>
            </a:p>
          </p:txBody>
        </p:sp>
        <p:sp>
          <p:nvSpPr>
            <p:cNvPr id="112" name="tx112"/>
            <p:cNvSpPr/>
            <p:nvPr/>
          </p:nvSpPr>
          <p:spPr>
            <a:xfrm>
              <a:off x="3264280" y="5127480"/>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a:t>
              </a:r>
            </a:p>
          </p:txBody>
        </p:sp>
        <p:sp>
          <p:nvSpPr>
            <p:cNvPr id="113" name="tx113"/>
            <p:cNvSpPr/>
            <p:nvPr/>
          </p:nvSpPr>
          <p:spPr>
            <a:xfrm>
              <a:off x="4011045" y="5127480"/>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114" name="rc114"/>
            <p:cNvSpPr/>
            <p:nvPr/>
          </p:nvSpPr>
          <p:spPr>
            <a:xfrm>
              <a:off x="4686533" y="5080163"/>
              <a:ext cx="201456" cy="201456"/>
            </a:xfrm>
            <a:prstGeom prst="rect">
              <a:avLst/>
            </a:prstGeom>
            <a:solidFill>
              <a:srgbClr val="E2231A">
                <a:alpha val="90196"/>
              </a:srgbClr>
            </a:solidFill>
          </p:spPr>
          <p:txBody>
            <a:bodyPr/>
            <a:lstStyle/>
            <a:p>
              <a:endParaRPr/>
            </a:p>
          </p:txBody>
        </p:sp>
        <p:sp>
          <p:nvSpPr>
            <p:cNvPr id="115" name="rc115"/>
            <p:cNvSpPr/>
            <p:nvPr/>
          </p:nvSpPr>
          <p:spPr>
            <a:xfrm>
              <a:off x="5650692" y="5080163"/>
              <a:ext cx="201456" cy="201456"/>
            </a:xfrm>
            <a:prstGeom prst="rect">
              <a:avLst/>
            </a:prstGeom>
            <a:solidFill>
              <a:srgbClr val="B3B3B3">
                <a:alpha val="90196"/>
              </a:srgbClr>
            </a:solidFill>
          </p:spPr>
          <p:txBody>
            <a:bodyPr/>
            <a:lstStyle/>
            <a:p>
              <a:endParaRPr/>
            </a:p>
          </p:txBody>
        </p:sp>
        <p:sp>
          <p:nvSpPr>
            <p:cNvPr id="116" name="tx116"/>
            <p:cNvSpPr/>
            <p:nvPr/>
          </p:nvSpPr>
          <p:spPr>
            <a:xfrm>
              <a:off x="4966578" y="5127480"/>
              <a:ext cx="60552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 MCV1</a:t>
              </a:r>
            </a:p>
          </p:txBody>
        </p:sp>
        <p:sp>
          <p:nvSpPr>
            <p:cNvPr id="117" name="tx117"/>
            <p:cNvSpPr/>
            <p:nvPr/>
          </p:nvSpPr>
          <p:spPr>
            <a:xfrm>
              <a:off x="5930737" y="5127480"/>
              <a:ext cx="60552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 MCV2</a:t>
              </a:r>
            </a:p>
          </p:txBody>
        </p:sp>
        <p:sp>
          <p:nvSpPr>
            <p:cNvPr id="118" name="tx118"/>
            <p:cNvSpPr/>
            <p:nvPr/>
          </p:nvSpPr>
          <p:spPr>
            <a:xfrm>
              <a:off x="966584" y="1402264"/>
              <a:ext cx="7700880" cy="155361"/>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sous-vaccinés pour le vaccin MCV,</a:t>
              </a:r>
            </a:p>
          </p:txBody>
        </p:sp>
        <p:sp>
          <p:nvSpPr>
            <p:cNvPr id="119" name="tx119"/>
            <p:cNvSpPr/>
            <p:nvPr/>
          </p:nvSpPr>
          <p:spPr>
            <a:xfrm>
              <a:off x="966584" y="1594448"/>
              <a:ext cx="1677545" cy="144229"/>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Mauritanie, 2000-2025</a:t>
              </a:r>
            </a:p>
          </p:txBody>
        </p:sp>
        <p:sp>
          <p:nvSpPr>
            <p:cNvPr id="120" name="pl120"/>
            <p:cNvSpPr/>
            <p:nvPr/>
          </p:nvSpPr>
          <p:spPr>
            <a:xfrm>
              <a:off x="2326544"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21" name="pl121"/>
            <p:cNvSpPr/>
            <p:nvPr/>
          </p:nvSpPr>
          <p:spPr>
            <a:xfrm>
              <a:off x="4357524"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22" name="pl122"/>
            <p:cNvSpPr/>
            <p:nvPr/>
          </p:nvSpPr>
          <p:spPr>
            <a:xfrm>
              <a:off x="6388505"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23" name="pl123"/>
            <p:cNvSpPr/>
            <p:nvPr/>
          </p:nvSpPr>
          <p:spPr>
            <a:xfrm>
              <a:off x="8419485"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24" name="pl124"/>
            <p:cNvSpPr/>
            <p:nvPr/>
          </p:nvSpPr>
          <p:spPr>
            <a:xfrm>
              <a:off x="966584" y="5902589"/>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966584" y="5747511"/>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26" name="pl126"/>
            <p:cNvSpPr/>
            <p:nvPr/>
          </p:nvSpPr>
          <p:spPr>
            <a:xfrm>
              <a:off x="966584" y="5592433"/>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27" name="pl127"/>
            <p:cNvSpPr/>
            <p:nvPr/>
          </p:nvSpPr>
          <p:spPr>
            <a:xfrm>
              <a:off x="1311054"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3342034"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9" name="pl129"/>
            <p:cNvSpPr/>
            <p:nvPr/>
          </p:nvSpPr>
          <p:spPr>
            <a:xfrm>
              <a:off x="5373015"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0" name="pl130"/>
            <p:cNvSpPr/>
            <p:nvPr/>
          </p:nvSpPr>
          <p:spPr>
            <a:xfrm>
              <a:off x="7403995"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1" name="rc131"/>
            <p:cNvSpPr/>
            <p:nvPr/>
          </p:nvSpPr>
          <p:spPr>
            <a:xfrm>
              <a:off x="1311054" y="5840557"/>
              <a:ext cx="3985392" cy="124062"/>
            </a:xfrm>
            <a:prstGeom prst="rect">
              <a:avLst/>
            </a:prstGeom>
            <a:solidFill>
              <a:srgbClr val="E2231A">
                <a:alpha val="90196"/>
              </a:srgbClr>
            </a:solidFill>
          </p:spPr>
          <p:txBody>
            <a:bodyPr/>
            <a:lstStyle/>
            <a:p>
              <a:endParaRPr/>
            </a:p>
          </p:txBody>
        </p:sp>
        <p:sp>
          <p:nvSpPr>
            <p:cNvPr id="132" name="rc132"/>
            <p:cNvSpPr/>
            <p:nvPr/>
          </p:nvSpPr>
          <p:spPr>
            <a:xfrm>
              <a:off x="1311054" y="5685479"/>
              <a:ext cx="1218182" cy="124062"/>
            </a:xfrm>
            <a:prstGeom prst="rect">
              <a:avLst/>
            </a:prstGeom>
            <a:solidFill>
              <a:srgbClr val="E2231A">
                <a:alpha val="90196"/>
              </a:srgbClr>
            </a:solidFill>
          </p:spPr>
          <p:txBody>
            <a:bodyPr/>
            <a:lstStyle/>
            <a:p>
              <a:endParaRPr/>
            </a:p>
          </p:txBody>
        </p:sp>
        <p:sp>
          <p:nvSpPr>
            <p:cNvPr id="133" name="rc133"/>
            <p:cNvSpPr/>
            <p:nvPr/>
          </p:nvSpPr>
          <p:spPr>
            <a:xfrm>
              <a:off x="1311054" y="5530401"/>
              <a:ext cx="1239913" cy="124062"/>
            </a:xfrm>
            <a:prstGeom prst="rect">
              <a:avLst/>
            </a:prstGeom>
            <a:solidFill>
              <a:srgbClr val="E2231A">
                <a:alpha val="90196"/>
              </a:srgbClr>
            </a:solidFill>
          </p:spPr>
          <p:txBody>
            <a:bodyPr/>
            <a:lstStyle/>
            <a:p>
              <a:endParaRPr/>
            </a:p>
          </p:txBody>
        </p:sp>
        <p:sp>
          <p:nvSpPr>
            <p:cNvPr id="134" name="rc134"/>
            <p:cNvSpPr/>
            <p:nvPr/>
          </p:nvSpPr>
          <p:spPr>
            <a:xfrm>
              <a:off x="2529236" y="5685479"/>
              <a:ext cx="5555340" cy="124062"/>
            </a:xfrm>
            <a:prstGeom prst="rect">
              <a:avLst/>
            </a:prstGeom>
            <a:solidFill>
              <a:srgbClr val="B3B3B3">
                <a:alpha val="90196"/>
              </a:srgbClr>
            </a:solidFill>
          </p:spPr>
          <p:txBody>
            <a:bodyPr/>
            <a:lstStyle/>
            <a:p>
              <a:endParaRPr/>
            </a:p>
          </p:txBody>
        </p:sp>
        <p:sp>
          <p:nvSpPr>
            <p:cNvPr id="135" name="rc135"/>
            <p:cNvSpPr/>
            <p:nvPr/>
          </p:nvSpPr>
          <p:spPr>
            <a:xfrm>
              <a:off x="2550967" y="5530401"/>
              <a:ext cx="5649476" cy="124062"/>
            </a:xfrm>
            <a:prstGeom prst="rect">
              <a:avLst/>
            </a:prstGeom>
            <a:solidFill>
              <a:srgbClr val="B3B3B3">
                <a:alpha val="90196"/>
              </a:srgbClr>
            </a:solidFill>
          </p:spPr>
          <p:txBody>
            <a:bodyPr/>
            <a:lstStyle/>
            <a:p>
              <a:endParaRPr/>
            </a:p>
          </p:txBody>
        </p:sp>
        <p:sp>
          <p:nvSpPr>
            <p:cNvPr id="136" name="tx136"/>
            <p:cNvSpPr/>
            <p:nvPr/>
          </p:nvSpPr>
          <p:spPr>
            <a:xfrm>
              <a:off x="8197103" y="5704374"/>
              <a:ext cx="225053"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66.7</a:t>
              </a:r>
            </a:p>
          </p:txBody>
        </p:sp>
        <p:sp>
          <p:nvSpPr>
            <p:cNvPr id="137" name="tx137"/>
            <p:cNvSpPr/>
            <p:nvPr/>
          </p:nvSpPr>
          <p:spPr>
            <a:xfrm>
              <a:off x="8312971" y="5549296"/>
              <a:ext cx="225053"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67.8</a:t>
              </a:r>
            </a:p>
          </p:txBody>
        </p:sp>
        <p:sp>
          <p:nvSpPr>
            <p:cNvPr id="138" name="tx138"/>
            <p:cNvSpPr/>
            <p:nvPr/>
          </p:nvSpPr>
          <p:spPr>
            <a:xfrm>
              <a:off x="3191224" y="5859396"/>
              <a:ext cx="225053"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39.2</a:t>
              </a:r>
            </a:p>
          </p:txBody>
        </p:sp>
        <p:sp>
          <p:nvSpPr>
            <p:cNvPr id="139" name="tx139"/>
            <p:cNvSpPr/>
            <p:nvPr/>
          </p:nvSpPr>
          <p:spPr>
            <a:xfrm>
              <a:off x="1855836" y="5705786"/>
              <a:ext cx="128618" cy="83110"/>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12</a:t>
              </a:r>
            </a:p>
          </p:txBody>
        </p:sp>
        <p:sp>
          <p:nvSpPr>
            <p:cNvPr id="140" name="tx140"/>
            <p:cNvSpPr/>
            <p:nvPr/>
          </p:nvSpPr>
          <p:spPr>
            <a:xfrm>
              <a:off x="1818484" y="5550708"/>
              <a:ext cx="225053" cy="83110"/>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12.2</a:t>
              </a:r>
            </a:p>
          </p:txBody>
        </p:sp>
        <p:sp>
          <p:nvSpPr>
            <p:cNvPr id="141" name="tx141"/>
            <p:cNvSpPr/>
            <p:nvPr/>
          </p:nvSpPr>
          <p:spPr>
            <a:xfrm>
              <a:off x="5194380" y="5704713"/>
              <a:ext cx="225053" cy="84183"/>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54.7</a:t>
              </a:r>
            </a:p>
          </p:txBody>
        </p:sp>
        <p:sp>
          <p:nvSpPr>
            <p:cNvPr id="142" name="tx142"/>
            <p:cNvSpPr/>
            <p:nvPr/>
          </p:nvSpPr>
          <p:spPr>
            <a:xfrm>
              <a:off x="5263179" y="5549296"/>
              <a:ext cx="225053"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55.6</a:t>
              </a:r>
            </a:p>
          </p:txBody>
        </p:sp>
        <p:sp>
          <p:nvSpPr>
            <p:cNvPr id="143" name="tx143"/>
            <p:cNvSpPr/>
            <p:nvPr/>
          </p:nvSpPr>
          <p:spPr>
            <a:xfrm>
              <a:off x="593176" y="58504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593176" y="569539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a:off x="593176" y="554031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6" name="tx146"/>
            <p:cNvSpPr/>
            <p:nvPr/>
          </p:nvSpPr>
          <p:spPr>
            <a:xfrm>
              <a:off x="1225617" y="6056151"/>
              <a:ext cx="1708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0K</a:t>
              </a:r>
            </a:p>
          </p:txBody>
        </p:sp>
        <p:sp>
          <p:nvSpPr>
            <p:cNvPr id="147" name="tx147"/>
            <p:cNvSpPr/>
            <p:nvPr/>
          </p:nvSpPr>
          <p:spPr>
            <a:xfrm>
              <a:off x="3217750" y="6056151"/>
              <a:ext cx="24856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20K</a:t>
              </a:r>
            </a:p>
          </p:txBody>
        </p:sp>
        <p:sp>
          <p:nvSpPr>
            <p:cNvPr id="148" name="tx148"/>
            <p:cNvSpPr/>
            <p:nvPr/>
          </p:nvSpPr>
          <p:spPr>
            <a:xfrm>
              <a:off x="5248731" y="6056151"/>
              <a:ext cx="24856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40K</a:t>
              </a:r>
            </a:p>
          </p:txBody>
        </p:sp>
        <p:sp>
          <p:nvSpPr>
            <p:cNvPr id="149" name="tx149"/>
            <p:cNvSpPr/>
            <p:nvPr/>
          </p:nvSpPr>
          <p:spPr>
            <a:xfrm>
              <a:off x="7279711" y="6056151"/>
              <a:ext cx="24856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60K</a:t>
              </a:r>
            </a:p>
          </p:txBody>
        </p:sp>
        <p:sp>
          <p:nvSpPr>
            <p:cNvPr id="150" name="tx150"/>
            <p:cNvSpPr/>
            <p:nvPr/>
          </p:nvSpPr>
          <p:spPr>
            <a:xfrm>
              <a:off x="3319458" y="6191355"/>
              <a:ext cx="287258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51" name="tx151"/>
            <p:cNvSpPr/>
            <p:nvPr/>
          </p:nvSpPr>
          <p:spPr>
            <a:xfrm>
              <a:off x="4246355" y="64042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52" name="tx152"/>
            <p:cNvSpPr/>
            <p:nvPr/>
          </p:nvSpPr>
          <p:spPr>
            <a:xfrm>
              <a:off x="4367447" y="6517265"/>
              <a:ext cx="417746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le nombre d'enfants.</a:t>
              </a:r>
            </a:p>
          </p:txBody>
        </p:sp>
      </p:grpSp>
      <p:sp>
        <p:nvSpPr>
          <p:cNvPr id="15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00" b="0" i="0" u="none" cap="none">
                <a:solidFill>
                  <a:srgbClr val="FFFFFF">
                    <a:alpha val="100000"/>
                  </a:srgbClr>
                </a:solidFill>
                <a:latin typeface="Arial"/>
                <a:cs typeface="Arial"/>
                <a:sym typeface="Arial"/>
              </a:rPr>
              <a:t>En raison de sa forte transmissibilité, la rougeole agit comme un « canari dans une mine de charbon », révélant rapidement toute lacune immunitaire au sein de la population. La couverture vaccinale contre la rougeole (MCV) est donc souvent utilisée comme indicateur de protection.
Le pourcentage d’enfants ayant reçu la première dose du vaccin contre la rougeole (MCV1) – généralement à l’âge de 9 ou 12 mois, selon le calendrier national de vaccination – est resté stable à 93 %. Ce chiffre est supérieur à celui de 2019, où la couverture vaccinale était de 75 %.
12 000 enfants n’ont pas reçu leur première dose de vaccin contre la rougeole dans le cadre du calendrier de vaccination systématique.
La deuxième dose du vaccin contre la rougeole (MCV2) est généralement administrée aux enfants âgés de 18 mois à 5 ans. La couverture vaccinale pour la MCV2 est restée stable à 59 % en 2025.</a:t>
            </a:r>
          </a:p>
        </p:txBody>
      </p:sp>
      <p:sp>
        <p:nvSpPr>
          <p:cNvPr id="15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200" b="0" i="0" u="none" cap="none">
                <a:solidFill>
                  <a:srgbClr val="000000">
                    <a:alpha val="100000"/>
                  </a:srgbClr>
                </a:solidFill>
                <a:latin typeface="Arial"/>
                <a:cs typeface="Arial"/>
                <a:sym typeface="Arial"/>
              </a:rPr>
              <a:t>La couverture vaccinale contre la rougeole (MCV1) est restée stable à 93 % en 2025, soit en dessous du seuil de 95 % nécessaire pour prévenir les épidémies, laissant ainsi 12 000 enfants sans aucune protection contre la rougeole. La couverture vaccinale de la deuxième campagne de vaccination (MCV2) est également restée stable à 59 %, soit un taux inférieur à l’objectif de 90 % fixé par l’IA2030.</a:t>
            </a:r>
          </a:p>
        </p:txBody>
      </p:sp>
      <p:grpSp>
        <p:nvGrpSpPr>
          <p:cNvPr id="155" name="Group 154"/>
          <p:cNvGrpSpPr/>
          <p:nvPr/>
        </p:nvGrpSpPr>
        <p:grpSpPr>
          <a:xfrm>
            <a:off x="292608" y="1097280"/>
            <a:ext cx="8595360" cy="28575"/>
            <a:chOff x="292608" y="1097280"/>
            <a:chExt cx="8595360" cy="28575"/>
          </a:xfrm>
        </p:grpSpPr>
        <p:sp>
          <p:nvSpPr>
            <p:cNvPr id="15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57" name="rc4"/>
            <p:cNvSpPr/>
            <p:nvPr/>
          </p:nvSpPr>
          <p:spPr>
            <a:xfrm>
              <a:off x="292608" y="109728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699867"/>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3175189"/>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650512"/>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2125835"/>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3962205"/>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437528"/>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291285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2388173"/>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1863496"/>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120965"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800423"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479882"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159341"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382366"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702908"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518258"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120965" y="2010405"/>
              <a:ext cx="3397293" cy="986393"/>
            </a:xfrm>
            <a:custGeom>
              <a:avLst/>
              <a:gdLst/>
              <a:ahLst/>
              <a:cxnLst/>
              <a:rect l="0" t="0" r="0" b="0"/>
              <a:pathLst>
                <a:path w="3397293" h="986393">
                  <a:moveTo>
                    <a:pt x="0" y="986393"/>
                  </a:moveTo>
                  <a:lnTo>
                    <a:pt x="135891" y="734548"/>
                  </a:lnTo>
                  <a:lnTo>
                    <a:pt x="271783" y="125922"/>
                  </a:lnTo>
                  <a:lnTo>
                    <a:pt x="407675" y="188883"/>
                  </a:lnTo>
                  <a:lnTo>
                    <a:pt x="543566" y="419741"/>
                  </a:lnTo>
                  <a:lnTo>
                    <a:pt x="679458" y="587638"/>
                  </a:lnTo>
                  <a:lnTo>
                    <a:pt x="815350" y="650599"/>
                  </a:lnTo>
                  <a:lnTo>
                    <a:pt x="951242" y="545664"/>
                  </a:lnTo>
                  <a:lnTo>
                    <a:pt x="1087133" y="587638"/>
                  </a:lnTo>
                  <a:lnTo>
                    <a:pt x="1223025" y="713561"/>
                  </a:lnTo>
                  <a:lnTo>
                    <a:pt x="1358917" y="545664"/>
                  </a:lnTo>
                  <a:lnTo>
                    <a:pt x="1494809" y="545664"/>
                  </a:lnTo>
                  <a:lnTo>
                    <a:pt x="1630700" y="377767"/>
                  </a:lnTo>
                  <a:lnTo>
                    <a:pt x="1766592" y="272832"/>
                  </a:lnTo>
                  <a:lnTo>
                    <a:pt x="1902484" y="377767"/>
                  </a:lnTo>
                  <a:lnTo>
                    <a:pt x="2038375" y="482703"/>
                  </a:lnTo>
                  <a:lnTo>
                    <a:pt x="2174267" y="419741"/>
                  </a:lnTo>
                  <a:lnTo>
                    <a:pt x="2310159" y="377767"/>
                  </a:lnTo>
                  <a:lnTo>
                    <a:pt x="2446051" y="314806"/>
                  </a:lnTo>
                  <a:lnTo>
                    <a:pt x="2581942" y="377767"/>
                  </a:lnTo>
                  <a:lnTo>
                    <a:pt x="2717834" y="230858"/>
                  </a:lnTo>
                  <a:lnTo>
                    <a:pt x="2853726" y="377767"/>
                  </a:lnTo>
                  <a:lnTo>
                    <a:pt x="2989618" y="188883"/>
                  </a:lnTo>
                  <a:lnTo>
                    <a:pt x="3125509" y="20987"/>
                  </a:lnTo>
                  <a:lnTo>
                    <a:pt x="3261401" y="0"/>
                  </a:lnTo>
                  <a:lnTo>
                    <a:pt x="3397293" y="0"/>
                  </a:lnTo>
                </a:path>
              </a:pathLst>
            </a:custGeom>
            <a:ln w="27101" cap="flat">
              <a:solidFill>
                <a:srgbClr val="0058AB">
                  <a:alpha val="100000"/>
                </a:srgbClr>
              </a:solidFill>
              <a:prstDash val="solid"/>
              <a:round/>
            </a:ln>
          </p:spPr>
          <p:txBody>
            <a:bodyPr/>
            <a:lstStyle/>
            <a:p>
              <a:endParaRPr/>
            </a:p>
          </p:txBody>
        </p:sp>
        <p:sp>
          <p:nvSpPr>
            <p:cNvPr id="22" name="pl22"/>
            <p:cNvSpPr/>
            <p:nvPr/>
          </p:nvSpPr>
          <p:spPr>
            <a:xfrm>
              <a:off x="1120965" y="2157315"/>
              <a:ext cx="3397293" cy="314806"/>
            </a:xfrm>
            <a:custGeom>
              <a:avLst/>
              <a:gdLst/>
              <a:ahLst/>
              <a:cxnLst/>
              <a:rect l="0" t="0" r="0" b="0"/>
              <a:pathLst>
                <a:path w="3397293" h="314806">
                  <a:moveTo>
                    <a:pt x="0" y="314806"/>
                  </a:moveTo>
                  <a:lnTo>
                    <a:pt x="135891" y="293819"/>
                  </a:lnTo>
                  <a:lnTo>
                    <a:pt x="271783" y="293819"/>
                  </a:lnTo>
                  <a:lnTo>
                    <a:pt x="407675" y="272832"/>
                  </a:lnTo>
                  <a:lnTo>
                    <a:pt x="543566" y="230858"/>
                  </a:lnTo>
                  <a:lnTo>
                    <a:pt x="679458" y="188883"/>
                  </a:lnTo>
                  <a:lnTo>
                    <a:pt x="815350" y="146909"/>
                  </a:lnTo>
                  <a:lnTo>
                    <a:pt x="951242" y="146909"/>
                  </a:lnTo>
                  <a:lnTo>
                    <a:pt x="1087133" y="104935"/>
                  </a:lnTo>
                  <a:lnTo>
                    <a:pt x="1223025" y="62961"/>
                  </a:lnTo>
                  <a:lnTo>
                    <a:pt x="1358917" y="41974"/>
                  </a:lnTo>
                  <a:lnTo>
                    <a:pt x="1494809" y="41974"/>
                  </a:lnTo>
                  <a:lnTo>
                    <a:pt x="1630700" y="41974"/>
                  </a:lnTo>
                  <a:lnTo>
                    <a:pt x="1766592" y="41974"/>
                  </a:lnTo>
                  <a:lnTo>
                    <a:pt x="1902484" y="41974"/>
                  </a:lnTo>
                  <a:lnTo>
                    <a:pt x="2038375" y="41974"/>
                  </a:lnTo>
                  <a:lnTo>
                    <a:pt x="2174267" y="20987"/>
                  </a:lnTo>
                  <a:lnTo>
                    <a:pt x="2310159" y="20987"/>
                  </a:lnTo>
                  <a:lnTo>
                    <a:pt x="2446051" y="0"/>
                  </a:lnTo>
                  <a:lnTo>
                    <a:pt x="2581942" y="0"/>
                  </a:lnTo>
                  <a:lnTo>
                    <a:pt x="2717834" y="62961"/>
                  </a:lnTo>
                  <a:lnTo>
                    <a:pt x="2853726" y="104935"/>
                  </a:lnTo>
                  <a:lnTo>
                    <a:pt x="2989618" y="62961"/>
                  </a:lnTo>
                  <a:lnTo>
                    <a:pt x="3125509" y="62961"/>
                  </a:lnTo>
                  <a:lnTo>
                    <a:pt x="3261401" y="41974"/>
                  </a:lnTo>
                  <a:lnTo>
                    <a:pt x="3397293" y="41974"/>
                  </a:lnTo>
                </a:path>
              </a:pathLst>
            </a:custGeom>
            <a:ln w="27101" cap="flat">
              <a:solidFill>
                <a:srgbClr val="80BD41">
                  <a:alpha val="100000"/>
                </a:srgbClr>
              </a:solidFill>
              <a:prstDash val="solid"/>
              <a:round/>
            </a:ln>
          </p:spPr>
          <p:txBody>
            <a:bodyPr/>
            <a:lstStyle/>
            <a:p>
              <a:endParaRPr/>
            </a:p>
          </p:txBody>
        </p:sp>
        <p:sp>
          <p:nvSpPr>
            <p:cNvPr id="23" name="pl23"/>
            <p:cNvSpPr/>
            <p:nvPr/>
          </p:nvSpPr>
          <p:spPr>
            <a:xfrm>
              <a:off x="1120965" y="2535083"/>
              <a:ext cx="3397293" cy="566651"/>
            </a:xfrm>
            <a:custGeom>
              <a:avLst/>
              <a:gdLst/>
              <a:ahLst/>
              <a:cxnLst/>
              <a:rect l="0" t="0" r="0" b="0"/>
              <a:pathLst>
                <a:path w="3397293" h="566651">
                  <a:moveTo>
                    <a:pt x="0" y="566651"/>
                  </a:moveTo>
                  <a:lnTo>
                    <a:pt x="135891" y="524677"/>
                  </a:lnTo>
                  <a:lnTo>
                    <a:pt x="271783" y="503690"/>
                  </a:lnTo>
                  <a:lnTo>
                    <a:pt x="407675" y="419741"/>
                  </a:lnTo>
                  <a:lnTo>
                    <a:pt x="543566" y="335793"/>
                  </a:lnTo>
                  <a:lnTo>
                    <a:pt x="679458" y="251845"/>
                  </a:lnTo>
                  <a:lnTo>
                    <a:pt x="815350" y="209870"/>
                  </a:lnTo>
                  <a:lnTo>
                    <a:pt x="951242" y="209870"/>
                  </a:lnTo>
                  <a:lnTo>
                    <a:pt x="1087133" y="125922"/>
                  </a:lnTo>
                  <a:lnTo>
                    <a:pt x="1223025" y="0"/>
                  </a:lnTo>
                  <a:lnTo>
                    <a:pt x="1358917" y="62961"/>
                  </a:lnTo>
                  <a:lnTo>
                    <a:pt x="1494809" y="125922"/>
                  </a:lnTo>
                  <a:lnTo>
                    <a:pt x="1630700" y="146909"/>
                  </a:lnTo>
                  <a:lnTo>
                    <a:pt x="1766592" y="146909"/>
                  </a:lnTo>
                  <a:lnTo>
                    <a:pt x="1902484" y="167896"/>
                  </a:lnTo>
                  <a:lnTo>
                    <a:pt x="2038375" y="167896"/>
                  </a:lnTo>
                  <a:lnTo>
                    <a:pt x="2174267" y="125922"/>
                  </a:lnTo>
                  <a:lnTo>
                    <a:pt x="2310159" y="83948"/>
                  </a:lnTo>
                  <a:lnTo>
                    <a:pt x="2446051" y="83948"/>
                  </a:lnTo>
                  <a:lnTo>
                    <a:pt x="2581942" y="62961"/>
                  </a:lnTo>
                  <a:lnTo>
                    <a:pt x="2717834" y="83948"/>
                  </a:lnTo>
                  <a:lnTo>
                    <a:pt x="2853726" y="167896"/>
                  </a:lnTo>
                  <a:lnTo>
                    <a:pt x="2989618" y="167896"/>
                  </a:lnTo>
                  <a:lnTo>
                    <a:pt x="3125509" y="125922"/>
                  </a:lnTo>
                  <a:lnTo>
                    <a:pt x="3261401" y="62961"/>
                  </a:lnTo>
                  <a:lnTo>
                    <a:pt x="3397293" y="83948"/>
                  </a:lnTo>
                </a:path>
              </a:pathLst>
            </a:custGeom>
            <a:ln w="27101" cap="flat">
              <a:solidFill>
                <a:srgbClr val="961A49">
                  <a:alpha val="100000"/>
                </a:srgbClr>
              </a:solidFill>
              <a:prstDash val="solid"/>
              <a:round/>
            </a:ln>
          </p:spPr>
          <p:txBody>
            <a:bodyPr/>
            <a:lstStyle/>
            <a:p>
              <a:endParaRPr/>
            </a:p>
          </p:txBody>
        </p:sp>
        <p:sp>
          <p:nvSpPr>
            <p:cNvPr id="24" name="pl24"/>
            <p:cNvSpPr/>
            <p:nvPr/>
          </p:nvSpPr>
          <p:spPr>
            <a:xfrm>
              <a:off x="1120965" y="2010405"/>
              <a:ext cx="3397293" cy="986393"/>
            </a:xfrm>
            <a:custGeom>
              <a:avLst/>
              <a:gdLst/>
              <a:ahLst/>
              <a:cxnLst/>
              <a:rect l="0" t="0" r="0" b="0"/>
              <a:pathLst>
                <a:path w="3397293" h="986393">
                  <a:moveTo>
                    <a:pt x="0" y="986393"/>
                  </a:moveTo>
                  <a:lnTo>
                    <a:pt x="135891" y="734548"/>
                  </a:lnTo>
                  <a:lnTo>
                    <a:pt x="271783" y="125922"/>
                  </a:lnTo>
                  <a:lnTo>
                    <a:pt x="407675" y="188883"/>
                  </a:lnTo>
                  <a:lnTo>
                    <a:pt x="543566" y="419741"/>
                  </a:lnTo>
                  <a:lnTo>
                    <a:pt x="679458" y="587638"/>
                  </a:lnTo>
                  <a:lnTo>
                    <a:pt x="815350" y="650599"/>
                  </a:lnTo>
                  <a:lnTo>
                    <a:pt x="951242" y="545664"/>
                  </a:lnTo>
                  <a:lnTo>
                    <a:pt x="1087133" y="587638"/>
                  </a:lnTo>
                  <a:lnTo>
                    <a:pt x="1223025" y="713561"/>
                  </a:lnTo>
                  <a:lnTo>
                    <a:pt x="1358917" y="545664"/>
                  </a:lnTo>
                  <a:lnTo>
                    <a:pt x="1494809" y="545664"/>
                  </a:lnTo>
                  <a:lnTo>
                    <a:pt x="1630700" y="377767"/>
                  </a:lnTo>
                  <a:lnTo>
                    <a:pt x="1766592" y="272832"/>
                  </a:lnTo>
                  <a:lnTo>
                    <a:pt x="1902484" y="377767"/>
                  </a:lnTo>
                  <a:lnTo>
                    <a:pt x="2038375" y="482703"/>
                  </a:lnTo>
                  <a:lnTo>
                    <a:pt x="2174267" y="419741"/>
                  </a:lnTo>
                  <a:lnTo>
                    <a:pt x="2310159" y="377767"/>
                  </a:lnTo>
                  <a:lnTo>
                    <a:pt x="2446051" y="314806"/>
                  </a:lnTo>
                  <a:lnTo>
                    <a:pt x="2581942" y="377767"/>
                  </a:lnTo>
                  <a:lnTo>
                    <a:pt x="2717834" y="230858"/>
                  </a:lnTo>
                  <a:lnTo>
                    <a:pt x="2853726" y="377767"/>
                  </a:lnTo>
                  <a:lnTo>
                    <a:pt x="2989618" y="188883"/>
                  </a:lnTo>
                  <a:lnTo>
                    <a:pt x="3125509" y="20987"/>
                  </a:lnTo>
                  <a:lnTo>
                    <a:pt x="3261401" y="0"/>
                  </a:lnTo>
                  <a:lnTo>
                    <a:pt x="3397293" y="0"/>
                  </a:lnTo>
                </a:path>
              </a:pathLst>
            </a:custGeom>
            <a:ln w="43362" cap="flat">
              <a:solidFill>
                <a:srgbClr val="000000">
                  <a:alpha val="100000"/>
                </a:srgbClr>
              </a:solidFill>
              <a:prstDash val="solid"/>
              <a:round/>
            </a:ln>
          </p:spPr>
          <p:txBody>
            <a:bodyPr/>
            <a:lstStyle/>
            <a:p>
              <a:endParaRPr/>
            </a:p>
          </p:txBody>
        </p:sp>
        <p:sp>
          <p:nvSpPr>
            <p:cNvPr id="25" name="pl25"/>
            <p:cNvSpPr/>
            <p:nvPr/>
          </p:nvSpPr>
          <p:spPr>
            <a:xfrm>
              <a:off x="1120965" y="1821522"/>
              <a:ext cx="0" cy="1175277"/>
            </a:xfrm>
            <a:custGeom>
              <a:avLst/>
              <a:gdLst/>
              <a:ahLst/>
              <a:cxnLst/>
              <a:rect l="0" t="0" r="0" b="0"/>
              <a:pathLst>
                <a:path h="1175277">
                  <a:moveTo>
                    <a:pt x="0" y="0"/>
                  </a:moveTo>
                  <a:lnTo>
                    <a:pt x="0" y="1175277"/>
                  </a:lnTo>
                </a:path>
              </a:pathLst>
            </a:custGeom>
            <a:ln w="13550" cap="flat">
              <a:solidFill>
                <a:srgbClr val="0058AB">
                  <a:alpha val="100000"/>
                </a:srgbClr>
              </a:solidFill>
              <a:prstDash val="dot"/>
              <a:round/>
            </a:ln>
          </p:spPr>
          <p:txBody>
            <a:bodyPr/>
            <a:lstStyle/>
            <a:p>
              <a:endParaRPr/>
            </a:p>
          </p:txBody>
        </p:sp>
        <p:sp>
          <p:nvSpPr>
            <p:cNvPr id="26" name="pl26"/>
            <p:cNvSpPr/>
            <p:nvPr/>
          </p:nvSpPr>
          <p:spPr>
            <a:xfrm>
              <a:off x="1800423" y="1821522"/>
              <a:ext cx="0" cy="776522"/>
            </a:xfrm>
            <a:custGeom>
              <a:avLst/>
              <a:gdLst/>
              <a:ahLst/>
              <a:cxnLst/>
              <a:rect l="0" t="0" r="0" b="0"/>
              <a:pathLst>
                <a:path h="776522">
                  <a:moveTo>
                    <a:pt x="0" y="0"/>
                  </a:moveTo>
                  <a:lnTo>
                    <a:pt x="0" y="776522"/>
                  </a:lnTo>
                </a:path>
              </a:pathLst>
            </a:custGeom>
            <a:ln w="13550" cap="flat">
              <a:solidFill>
                <a:srgbClr val="0058AB">
                  <a:alpha val="100000"/>
                </a:srgbClr>
              </a:solidFill>
              <a:prstDash val="dot"/>
              <a:round/>
            </a:ln>
          </p:spPr>
          <p:txBody>
            <a:bodyPr/>
            <a:lstStyle/>
            <a:p>
              <a:endParaRPr/>
            </a:p>
          </p:txBody>
        </p:sp>
        <p:sp>
          <p:nvSpPr>
            <p:cNvPr id="27" name="pl27"/>
            <p:cNvSpPr/>
            <p:nvPr/>
          </p:nvSpPr>
          <p:spPr>
            <a:xfrm>
              <a:off x="2479882" y="1821522"/>
              <a:ext cx="0" cy="734548"/>
            </a:xfrm>
            <a:custGeom>
              <a:avLst/>
              <a:gdLst/>
              <a:ahLst/>
              <a:cxnLst/>
              <a:rect l="0" t="0" r="0" b="0"/>
              <a:pathLst>
                <a:path h="734548">
                  <a:moveTo>
                    <a:pt x="0" y="0"/>
                  </a:moveTo>
                  <a:lnTo>
                    <a:pt x="0" y="734548"/>
                  </a:lnTo>
                </a:path>
              </a:pathLst>
            </a:custGeom>
            <a:ln w="13550" cap="flat">
              <a:solidFill>
                <a:srgbClr val="0058AB">
                  <a:alpha val="100000"/>
                </a:srgbClr>
              </a:solidFill>
              <a:prstDash val="dot"/>
              <a:round/>
            </a:ln>
          </p:spPr>
          <p:txBody>
            <a:bodyPr/>
            <a:lstStyle/>
            <a:p>
              <a:endParaRPr/>
            </a:p>
          </p:txBody>
        </p:sp>
        <p:sp>
          <p:nvSpPr>
            <p:cNvPr id="28" name="pl28"/>
            <p:cNvSpPr/>
            <p:nvPr/>
          </p:nvSpPr>
          <p:spPr>
            <a:xfrm>
              <a:off x="3159341" y="1821522"/>
              <a:ext cx="0" cy="671587"/>
            </a:xfrm>
            <a:custGeom>
              <a:avLst/>
              <a:gdLst/>
              <a:ahLst/>
              <a:cxnLst/>
              <a:rect l="0" t="0" r="0" b="0"/>
              <a:pathLst>
                <a:path h="671587">
                  <a:moveTo>
                    <a:pt x="0" y="0"/>
                  </a:moveTo>
                  <a:lnTo>
                    <a:pt x="0" y="671587"/>
                  </a:lnTo>
                </a:path>
              </a:pathLst>
            </a:custGeom>
            <a:ln w="13550" cap="flat">
              <a:solidFill>
                <a:srgbClr val="0058AB">
                  <a:alpha val="100000"/>
                </a:srgbClr>
              </a:solidFill>
              <a:prstDash val="dot"/>
              <a:round/>
            </a:ln>
          </p:spPr>
          <p:txBody>
            <a:bodyPr/>
            <a:lstStyle/>
            <a:p>
              <a:endParaRPr/>
            </a:p>
          </p:txBody>
        </p:sp>
        <p:sp>
          <p:nvSpPr>
            <p:cNvPr id="29" name="pl29"/>
            <p:cNvSpPr/>
            <p:nvPr/>
          </p:nvSpPr>
          <p:spPr>
            <a:xfrm>
              <a:off x="3702908" y="1821522"/>
              <a:ext cx="0" cy="566651"/>
            </a:xfrm>
            <a:custGeom>
              <a:avLst/>
              <a:gdLst/>
              <a:ahLst/>
              <a:cxnLst/>
              <a:rect l="0" t="0" r="0" b="0"/>
              <a:pathLst>
                <a:path h="566651">
                  <a:moveTo>
                    <a:pt x="0" y="0"/>
                  </a:moveTo>
                  <a:lnTo>
                    <a:pt x="0" y="566651"/>
                  </a:lnTo>
                </a:path>
              </a:pathLst>
            </a:custGeom>
            <a:ln w="13550" cap="flat">
              <a:solidFill>
                <a:srgbClr val="0058AB">
                  <a:alpha val="100000"/>
                </a:srgbClr>
              </a:solidFill>
              <a:prstDash val="dot"/>
              <a:round/>
            </a:ln>
          </p:spPr>
          <p:txBody>
            <a:bodyPr/>
            <a:lstStyle/>
            <a:p>
              <a:endParaRPr/>
            </a:p>
          </p:txBody>
        </p:sp>
        <p:sp>
          <p:nvSpPr>
            <p:cNvPr id="30" name="pl30"/>
            <p:cNvSpPr/>
            <p:nvPr/>
          </p:nvSpPr>
          <p:spPr>
            <a:xfrm>
              <a:off x="4382366" y="1821522"/>
              <a:ext cx="0" cy="188883"/>
            </a:xfrm>
            <a:custGeom>
              <a:avLst/>
              <a:gdLst/>
              <a:ahLst/>
              <a:cxnLst/>
              <a:rect l="0" t="0" r="0" b="0"/>
              <a:pathLst>
                <a:path h="188883">
                  <a:moveTo>
                    <a:pt x="0" y="0"/>
                  </a:moveTo>
                  <a:lnTo>
                    <a:pt x="0" y="188883"/>
                  </a:lnTo>
                </a:path>
              </a:pathLst>
            </a:custGeom>
            <a:ln w="13550" cap="flat">
              <a:solidFill>
                <a:srgbClr val="0058AB">
                  <a:alpha val="100000"/>
                </a:srgbClr>
              </a:solidFill>
              <a:prstDash val="dot"/>
              <a:round/>
            </a:ln>
          </p:spPr>
          <p:txBody>
            <a:bodyPr/>
            <a:lstStyle/>
            <a:p>
              <a:endParaRPr/>
            </a:p>
          </p:txBody>
        </p:sp>
        <p:sp>
          <p:nvSpPr>
            <p:cNvPr id="31" name="pl31"/>
            <p:cNvSpPr/>
            <p:nvPr/>
          </p:nvSpPr>
          <p:spPr>
            <a:xfrm>
              <a:off x="4518258" y="1821522"/>
              <a:ext cx="0" cy="188883"/>
            </a:xfrm>
            <a:custGeom>
              <a:avLst/>
              <a:gdLst/>
              <a:ahLst/>
              <a:cxnLst/>
              <a:rect l="0" t="0" r="0" b="0"/>
              <a:pathLst>
                <a:path h="188883">
                  <a:moveTo>
                    <a:pt x="0" y="0"/>
                  </a:moveTo>
                  <a:lnTo>
                    <a:pt x="0" y="188883"/>
                  </a:lnTo>
                </a:path>
              </a:pathLst>
            </a:custGeom>
            <a:ln w="13550" cap="flat">
              <a:solidFill>
                <a:srgbClr val="0058AB">
                  <a:alpha val="100000"/>
                </a:srgbClr>
              </a:solidFill>
              <a:prstDash val="dot"/>
              <a:round/>
            </a:ln>
          </p:spPr>
          <p:txBody>
            <a:bodyPr/>
            <a:lstStyle/>
            <a:p>
              <a:endParaRPr/>
            </a:p>
          </p:txBody>
        </p:sp>
        <p:sp>
          <p:nvSpPr>
            <p:cNvPr id="32" name="pl32"/>
            <p:cNvSpPr/>
            <p:nvPr/>
          </p:nvSpPr>
          <p:spPr>
            <a:xfrm>
              <a:off x="1120965" y="2010405"/>
              <a:ext cx="3397293" cy="986393"/>
            </a:xfrm>
            <a:custGeom>
              <a:avLst/>
              <a:gdLst/>
              <a:ahLst/>
              <a:cxnLst/>
              <a:rect l="0" t="0" r="0" b="0"/>
              <a:pathLst>
                <a:path w="3397293" h="986393">
                  <a:moveTo>
                    <a:pt x="0" y="986393"/>
                  </a:moveTo>
                  <a:lnTo>
                    <a:pt x="135891" y="734548"/>
                  </a:lnTo>
                  <a:lnTo>
                    <a:pt x="271783" y="125922"/>
                  </a:lnTo>
                  <a:lnTo>
                    <a:pt x="407675" y="188883"/>
                  </a:lnTo>
                  <a:lnTo>
                    <a:pt x="543566" y="419741"/>
                  </a:lnTo>
                  <a:lnTo>
                    <a:pt x="679458" y="587638"/>
                  </a:lnTo>
                  <a:lnTo>
                    <a:pt x="815350" y="650599"/>
                  </a:lnTo>
                  <a:lnTo>
                    <a:pt x="951242" y="545664"/>
                  </a:lnTo>
                  <a:lnTo>
                    <a:pt x="1087133" y="587638"/>
                  </a:lnTo>
                  <a:lnTo>
                    <a:pt x="1223025" y="713561"/>
                  </a:lnTo>
                  <a:lnTo>
                    <a:pt x="1358917" y="545664"/>
                  </a:lnTo>
                  <a:lnTo>
                    <a:pt x="1494809" y="545664"/>
                  </a:lnTo>
                  <a:lnTo>
                    <a:pt x="1630700" y="377767"/>
                  </a:lnTo>
                  <a:lnTo>
                    <a:pt x="1766592" y="272832"/>
                  </a:lnTo>
                  <a:lnTo>
                    <a:pt x="1902484" y="377767"/>
                  </a:lnTo>
                  <a:lnTo>
                    <a:pt x="2038375" y="482703"/>
                  </a:lnTo>
                  <a:lnTo>
                    <a:pt x="2174267" y="419741"/>
                  </a:lnTo>
                  <a:lnTo>
                    <a:pt x="2310159" y="377767"/>
                  </a:lnTo>
                  <a:lnTo>
                    <a:pt x="2446051" y="314806"/>
                  </a:lnTo>
                  <a:lnTo>
                    <a:pt x="2581942" y="377767"/>
                  </a:lnTo>
                  <a:lnTo>
                    <a:pt x="2717834" y="230858"/>
                  </a:lnTo>
                  <a:lnTo>
                    <a:pt x="2853726" y="377767"/>
                  </a:lnTo>
                  <a:lnTo>
                    <a:pt x="2989618" y="188883"/>
                  </a:lnTo>
                  <a:lnTo>
                    <a:pt x="3125509" y="20987"/>
                  </a:lnTo>
                  <a:lnTo>
                    <a:pt x="3261401" y="0"/>
                  </a:lnTo>
                  <a:lnTo>
                    <a:pt x="3397293" y="0"/>
                  </a:lnTo>
                </a:path>
              </a:pathLst>
            </a:custGeom>
            <a:ln w="27101" cap="flat">
              <a:solidFill>
                <a:srgbClr val="0058AB">
                  <a:alpha val="100000"/>
                </a:srgbClr>
              </a:solidFill>
              <a:prstDash val="solid"/>
              <a:round/>
            </a:ln>
          </p:spPr>
          <p:txBody>
            <a:bodyPr/>
            <a:lstStyle/>
            <a:p>
              <a:endParaRPr/>
            </a:p>
          </p:txBody>
        </p:sp>
        <p:sp>
          <p:nvSpPr>
            <p:cNvPr id="33" name="tx33"/>
            <p:cNvSpPr/>
            <p:nvPr/>
          </p:nvSpPr>
          <p:spPr>
            <a:xfrm>
              <a:off x="1060675"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46</a:t>
              </a:r>
            </a:p>
          </p:txBody>
        </p:sp>
        <p:sp>
          <p:nvSpPr>
            <p:cNvPr id="34" name="tx34"/>
            <p:cNvSpPr/>
            <p:nvPr/>
          </p:nvSpPr>
          <p:spPr>
            <a:xfrm>
              <a:off x="1740134"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65</a:t>
              </a:r>
            </a:p>
          </p:txBody>
        </p:sp>
        <p:sp>
          <p:nvSpPr>
            <p:cNvPr id="35" name="tx35"/>
            <p:cNvSpPr/>
            <p:nvPr/>
          </p:nvSpPr>
          <p:spPr>
            <a:xfrm>
              <a:off x="2419592"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67</a:t>
              </a:r>
            </a:p>
          </p:txBody>
        </p:sp>
        <p:sp>
          <p:nvSpPr>
            <p:cNvPr id="36" name="tx36"/>
            <p:cNvSpPr/>
            <p:nvPr/>
          </p:nvSpPr>
          <p:spPr>
            <a:xfrm>
              <a:off x="3099051"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70</a:t>
              </a:r>
            </a:p>
          </p:txBody>
        </p:sp>
        <p:sp>
          <p:nvSpPr>
            <p:cNvPr id="37" name="tx37"/>
            <p:cNvSpPr/>
            <p:nvPr/>
          </p:nvSpPr>
          <p:spPr>
            <a:xfrm>
              <a:off x="3642618" y="169246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75</a:t>
              </a:r>
            </a:p>
          </p:txBody>
        </p:sp>
        <p:sp>
          <p:nvSpPr>
            <p:cNvPr id="38" name="tx38"/>
            <p:cNvSpPr/>
            <p:nvPr/>
          </p:nvSpPr>
          <p:spPr>
            <a:xfrm>
              <a:off x="4322076" y="16910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93</a:t>
              </a:r>
            </a:p>
          </p:txBody>
        </p:sp>
        <p:sp>
          <p:nvSpPr>
            <p:cNvPr id="39" name="tx39"/>
            <p:cNvSpPr/>
            <p:nvPr/>
          </p:nvSpPr>
          <p:spPr>
            <a:xfrm>
              <a:off x="4457968" y="16910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93</a:t>
              </a:r>
            </a:p>
          </p:txBody>
        </p:sp>
        <p:sp>
          <p:nvSpPr>
            <p:cNvPr id="40" name="tx40"/>
            <p:cNvSpPr/>
            <p:nvPr/>
          </p:nvSpPr>
          <p:spPr>
            <a:xfrm>
              <a:off x="4602663" y="215884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5785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64</a:t>
              </a:r>
            </a:p>
          </p:txBody>
        </p:sp>
        <p:sp>
          <p:nvSpPr>
            <p:cNvPr id="42" name="tx42"/>
            <p:cNvSpPr/>
            <p:nvPr/>
          </p:nvSpPr>
          <p:spPr>
            <a:xfrm>
              <a:off x="810775" y="391009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596960" y="4940249"/>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6" name="pl56"/>
            <p:cNvSpPr/>
            <p:nvPr/>
          </p:nvSpPr>
          <p:spPr>
            <a:xfrm>
              <a:off x="1596960" y="4940249"/>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7" name="pl57"/>
            <p:cNvSpPr/>
            <p:nvPr/>
          </p:nvSpPr>
          <p:spPr>
            <a:xfrm>
              <a:off x="2607846" y="4940249"/>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8" name="pl58"/>
            <p:cNvSpPr/>
            <p:nvPr/>
          </p:nvSpPr>
          <p:spPr>
            <a:xfrm>
              <a:off x="3370300" y="4940249"/>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59" name="tx59"/>
            <p:cNvSpPr/>
            <p:nvPr/>
          </p:nvSpPr>
          <p:spPr>
            <a:xfrm>
              <a:off x="1864060" y="4888612"/>
              <a:ext cx="65225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Mauritanie</a:t>
              </a:r>
            </a:p>
          </p:txBody>
        </p:sp>
        <p:sp>
          <p:nvSpPr>
            <p:cNvPr id="60" name="tx60"/>
            <p:cNvSpPr/>
            <p:nvPr/>
          </p:nvSpPr>
          <p:spPr>
            <a:xfrm>
              <a:off x="2874945" y="4886838"/>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400" y="4886838"/>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421855" y="1414185"/>
              <a:ext cx="2795513"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 couverture, Mauritanie, 2000-2025</a:t>
              </a:r>
            </a:p>
          </p:txBody>
        </p:sp>
        <p:sp>
          <p:nvSpPr>
            <p:cNvPr id="63" name="pl63"/>
            <p:cNvSpPr/>
            <p:nvPr/>
          </p:nvSpPr>
          <p:spPr>
            <a:xfrm>
              <a:off x="5267799" y="3807564"/>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267799" y="3420959"/>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5267799" y="3034355"/>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5267799" y="2647750"/>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7" name="pl67"/>
            <p:cNvSpPr/>
            <p:nvPr/>
          </p:nvSpPr>
          <p:spPr>
            <a:xfrm>
              <a:off x="5267799" y="226114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8" name="pl68"/>
            <p:cNvSpPr/>
            <p:nvPr/>
          </p:nvSpPr>
          <p:spPr>
            <a:xfrm>
              <a:off x="5267799" y="1874542"/>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9" name="pl69"/>
            <p:cNvSpPr/>
            <p:nvPr/>
          </p:nvSpPr>
          <p:spPr>
            <a:xfrm>
              <a:off x="5267799" y="4000866"/>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267799" y="361426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5267799" y="3227657"/>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5267799" y="2841053"/>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5267799" y="2454448"/>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5267799" y="2067844"/>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5267799" y="1681239"/>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5437664"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6117122"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6796581"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7476039"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8019606"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8699065"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82" name="pl82"/>
            <p:cNvSpPr/>
            <p:nvPr/>
          </p:nvSpPr>
          <p:spPr>
            <a:xfrm>
              <a:off x="8834957"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83" name="pl83"/>
            <p:cNvSpPr/>
            <p:nvPr/>
          </p:nvSpPr>
          <p:spPr>
            <a:xfrm>
              <a:off x="5437664" y="2145165"/>
              <a:ext cx="3397293" cy="1817040"/>
            </a:xfrm>
            <a:custGeom>
              <a:avLst/>
              <a:gdLst/>
              <a:ahLst/>
              <a:cxnLst/>
              <a:rect l="0" t="0" r="0" b="0"/>
              <a:pathLst>
                <a:path w="3397293" h="1817040">
                  <a:moveTo>
                    <a:pt x="0" y="1817040"/>
                  </a:moveTo>
                  <a:lnTo>
                    <a:pt x="135891" y="1353115"/>
                  </a:lnTo>
                  <a:lnTo>
                    <a:pt x="271783" y="231962"/>
                  </a:lnTo>
                  <a:lnTo>
                    <a:pt x="407675" y="347943"/>
                  </a:lnTo>
                  <a:lnTo>
                    <a:pt x="543566" y="773208"/>
                  </a:lnTo>
                  <a:lnTo>
                    <a:pt x="679458" y="1082492"/>
                  </a:lnTo>
                  <a:lnTo>
                    <a:pt x="815350" y="1198473"/>
                  </a:lnTo>
                  <a:lnTo>
                    <a:pt x="951242" y="1005171"/>
                  </a:lnTo>
                  <a:lnTo>
                    <a:pt x="1087133" y="1082492"/>
                  </a:lnTo>
                  <a:lnTo>
                    <a:pt x="1223025" y="1314454"/>
                  </a:lnTo>
                  <a:lnTo>
                    <a:pt x="1358917" y="1005171"/>
                  </a:lnTo>
                  <a:lnTo>
                    <a:pt x="1494809" y="1005171"/>
                  </a:lnTo>
                  <a:lnTo>
                    <a:pt x="1630700" y="695887"/>
                  </a:lnTo>
                  <a:lnTo>
                    <a:pt x="1766592" y="502585"/>
                  </a:lnTo>
                  <a:lnTo>
                    <a:pt x="1902484" y="695887"/>
                  </a:lnTo>
                  <a:lnTo>
                    <a:pt x="2038375" y="889190"/>
                  </a:lnTo>
                  <a:lnTo>
                    <a:pt x="2174267" y="773208"/>
                  </a:lnTo>
                  <a:lnTo>
                    <a:pt x="2310159" y="695887"/>
                  </a:lnTo>
                  <a:lnTo>
                    <a:pt x="2446051" y="579906"/>
                  </a:lnTo>
                  <a:lnTo>
                    <a:pt x="2581942" y="695887"/>
                  </a:lnTo>
                  <a:lnTo>
                    <a:pt x="2717834" y="425264"/>
                  </a:lnTo>
                  <a:lnTo>
                    <a:pt x="2853726" y="695887"/>
                  </a:lnTo>
                  <a:lnTo>
                    <a:pt x="2989618" y="347943"/>
                  </a:lnTo>
                  <a:lnTo>
                    <a:pt x="3125509" y="38660"/>
                  </a:lnTo>
                  <a:lnTo>
                    <a:pt x="3261401" y="0"/>
                  </a:lnTo>
                  <a:lnTo>
                    <a:pt x="3397293" y="0"/>
                  </a:lnTo>
                </a:path>
              </a:pathLst>
            </a:custGeom>
            <a:ln w="27101" cap="flat">
              <a:solidFill>
                <a:srgbClr val="0058AB">
                  <a:alpha val="100000"/>
                </a:srgbClr>
              </a:solidFill>
              <a:prstDash val="solid"/>
              <a:round/>
            </a:ln>
          </p:spPr>
          <p:txBody>
            <a:bodyPr/>
            <a:lstStyle/>
            <a:p>
              <a:endParaRPr/>
            </a:p>
          </p:txBody>
        </p:sp>
        <p:sp>
          <p:nvSpPr>
            <p:cNvPr id="84" name="pl84"/>
            <p:cNvSpPr/>
            <p:nvPr/>
          </p:nvSpPr>
          <p:spPr>
            <a:xfrm>
              <a:off x="5437664" y="2841053"/>
              <a:ext cx="3397293" cy="579906"/>
            </a:xfrm>
            <a:custGeom>
              <a:avLst/>
              <a:gdLst/>
              <a:ahLst/>
              <a:cxnLst/>
              <a:rect l="0" t="0" r="0" b="0"/>
              <a:pathLst>
                <a:path w="3397293" h="579906">
                  <a:moveTo>
                    <a:pt x="0" y="579906"/>
                  </a:moveTo>
                  <a:lnTo>
                    <a:pt x="135891" y="541246"/>
                  </a:lnTo>
                  <a:lnTo>
                    <a:pt x="271783" y="541246"/>
                  </a:lnTo>
                  <a:lnTo>
                    <a:pt x="407675" y="502585"/>
                  </a:lnTo>
                  <a:lnTo>
                    <a:pt x="543566" y="425264"/>
                  </a:lnTo>
                  <a:lnTo>
                    <a:pt x="679458" y="347943"/>
                  </a:lnTo>
                  <a:lnTo>
                    <a:pt x="815350" y="270623"/>
                  </a:lnTo>
                  <a:lnTo>
                    <a:pt x="951242" y="270623"/>
                  </a:lnTo>
                  <a:lnTo>
                    <a:pt x="1087133" y="193302"/>
                  </a:lnTo>
                  <a:lnTo>
                    <a:pt x="1223025" y="115981"/>
                  </a:lnTo>
                  <a:lnTo>
                    <a:pt x="1358917" y="77320"/>
                  </a:lnTo>
                  <a:lnTo>
                    <a:pt x="1494809" y="77320"/>
                  </a:lnTo>
                  <a:lnTo>
                    <a:pt x="1630700" y="77320"/>
                  </a:lnTo>
                  <a:lnTo>
                    <a:pt x="1766592" y="77320"/>
                  </a:lnTo>
                  <a:lnTo>
                    <a:pt x="1902484" y="77320"/>
                  </a:lnTo>
                  <a:lnTo>
                    <a:pt x="2038375" y="77320"/>
                  </a:lnTo>
                  <a:lnTo>
                    <a:pt x="2174267" y="38660"/>
                  </a:lnTo>
                  <a:lnTo>
                    <a:pt x="2310159" y="38660"/>
                  </a:lnTo>
                  <a:lnTo>
                    <a:pt x="2446051" y="0"/>
                  </a:lnTo>
                  <a:lnTo>
                    <a:pt x="2581942" y="0"/>
                  </a:lnTo>
                  <a:lnTo>
                    <a:pt x="2717834" y="115981"/>
                  </a:lnTo>
                  <a:lnTo>
                    <a:pt x="2853726" y="193302"/>
                  </a:lnTo>
                  <a:lnTo>
                    <a:pt x="2989618" y="115981"/>
                  </a:lnTo>
                  <a:lnTo>
                    <a:pt x="3125509" y="115981"/>
                  </a:lnTo>
                  <a:lnTo>
                    <a:pt x="3261401" y="77320"/>
                  </a:lnTo>
                  <a:lnTo>
                    <a:pt x="3397293" y="77320"/>
                  </a:lnTo>
                </a:path>
              </a:pathLst>
            </a:custGeom>
            <a:ln w="27101" cap="flat">
              <a:solidFill>
                <a:srgbClr val="80BD41">
                  <a:alpha val="100000"/>
                </a:srgbClr>
              </a:solidFill>
              <a:prstDash val="solid"/>
              <a:round/>
            </a:ln>
          </p:spPr>
          <p:txBody>
            <a:bodyPr/>
            <a:lstStyle/>
            <a:p>
              <a:endParaRPr/>
            </a:p>
          </p:txBody>
        </p:sp>
        <p:sp>
          <p:nvSpPr>
            <p:cNvPr id="85" name="pl85"/>
            <p:cNvSpPr/>
            <p:nvPr/>
          </p:nvSpPr>
          <p:spPr>
            <a:xfrm>
              <a:off x="5437664" y="2725071"/>
              <a:ext cx="3397293" cy="1043831"/>
            </a:xfrm>
            <a:custGeom>
              <a:avLst/>
              <a:gdLst/>
              <a:ahLst/>
              <a:cxnLst/>
              <a:rect l="0" t="0" r="0" b="0"/>
              <a:pathLst>
                <a:path w="3397293" h="1043831">
                  <a:moveTo>
                    <a:pt x="0" y="1043831"/>
                  </a:moveTo>
                  <a:lnTo>
                    <a:pt x="135891" y="966510"/>
                  </a:lnTo>
                  <a:lnTo>
                    <a:pt x="271783" y="927850"/>
                  </a:lnTo>
                  <a:lnTo>
                    <a:pt x="407675" y="773208"/>
                  </a:lnTo>
                  <a:lnTo>
                    <a:pt x="543566" y="618567"/>
                  </a:lnTo>
                  <a:lnTo>
                    <a:pt x="679458" y="463925"/>
                  </a:lnTo>
                  <a:lnTo>
                    <a:pt x="815350" y="386604"/>
                  </a:lnTo>
                  <a:lnTo>
                    <a:pt x="951242" y="386604"/>
                  </a:lnTo>
                  <a:lnTo>
                    <a:pt x="1087133" y="231962"/>
                  </a:lnTo>
                  <a:lnTo>
                    <a:pt x="1223025" y="0"/>
                  </a:lnTo>
                  <a:lnTo>
                    <a:pt x="1358917" y="115981"/>
                  </a:lnTo>
                  <a:lnTo>
                    <a:pt x="1494809" y="231962"/>
                  </a:lnTo>
                  <a:lnTo>
                    <a:pt x="1630700" y="270623"/>
                  </a:lnTo>
                  <a:lnTo>
                    <a:pt x="1766592" y="270623"/>
                  </a:lnTo>
                  <a:lnTo>
                    <a:pt x="1902484" y="309283"/>
                  </a:lnTo>
                  <a:lnTo>
                    <a:pt x="2038375" y="309283"/>
                  </a:lnTo>
                  <a:lnTo>
                    <a:pt x="2174267" y="231962"/>
                  </a:lnTo>
                  <a:lnTo>
                    <a:pt x="2310159" y="154641"/>
                  </a:lnTo>
                  <a:lnTo>
                    <a:pt x="2446051" y="154641"/>
                  </a:lnTo>
                  <a:lnTo>
                    <a:pt x="2581942" y="115981"/>
                  </a:lnTo>
                  <a:lnTo>
                    <a:pt x="2717834" y="154641"/>
                  </a:lnTo>
                  <a:lnTo>
                    <a:pt x="2853726" y="309283"/>
                  </a:lnTo>
                  <a:lnTo>
                    <a:pt x="2989618" y="309283"/>
                  </a:lnTo>
                  <a:lnTo>
                    <a:pt x="3125509" y="231962"/>
                  </a:lnTo>
                  <a:lnTo>
                    <a:pt x="3261401" y="115981"/>
                  </a:lnTo>
                  <a:lnTo>
                    <a:pt x="3397293" y="154641"/>
                  </a:lnTo>
                </a:path>
              </a:pathLst>
            </a:custGeom>
            <a:ln w="27101" cap="flat">
              <a:solidFill>
                <a:srgbClr val="961A49">
                  <a:alpha val="100000"/>
                </a:srgbClr>
              </a:solidFill>
              <a:prstDash val="solid"/>
              <a:round/>
            </a:ln>
          </p:spPr>
          <p:txBody>
            <a:bodyPr/>
            <a:lstStyle/>
            <a:p>
              <a:endParaRPr/>
            </a:p>
          </p:txBody>
        </p:sp>
        <p:sp>
          <p:nvSpPr>
            <p:cNvPr id="86" name="pl86"/>
            <p:cNvSpPr/>
            <p:nvPr/>
          </p:nvSpPr>
          <p:spPr>
            <a:xfrm>
              <a:off x="5437664" y="2841053"/>
              <a:ext cx="3397293" cy="0"/>
            </a:xfrm>
            <a:custGeom>
              <a:avLst/>
              <a:gdLst/>
              <a:ahLst/>
              <a:cxnLst/>
              <a:rect l="0" t="0" r="0" b="0"/>
              <a:pathLst>
                <a:path w="3397293">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a:endParaRPr/>
            </a:p>
          </p:txBody>
        </p:sp>
        <p:sp>
          <p:nvSpPr>
            <p:cNvPr id="87" name="pl87"/>
            <p:cNvSpPr/>
            <p:nvPr/>
          </p:nvSpPr>
          <p:spPr>
            <a:xfrm>
              <a:off x="5437664" y="2145165"/>
              <a:ext cx="3397293" cy="1817040"/>
            </a:xfrm>
            <a:custGeom>
              <a:avLst/>
              <a:gdLst/>
              <a:ahLst/>
              <a:cxnLst/>
              <a:rect l="0" t="0" r="0" b="0"/>
              <a:pathLst>
                <a:path w="3397293" h="1817040">
                  <a:moveTo>
                    <a:pt x="0" y="1817040"/>
                  </a:moveTo>
                  <a:lnTo>
                    <a:pt x="135891" y="1353115"/>
                  </a:lnTo>
                  <a:lnTo>
                    <a:pt x="271783" y="231962"/>
                  </a:lnTo>
                  <a:lnTo>
                    <a:pt x="407675" y="347943"/>
                  </a:lnTo>
                  <a:lnTo>
                    <a:pt x="543566" y="773208"/>
                  </a:lnTo>
                  <a:lnTo>
                    <a:pt x="679458" y="1082492"/>
                  </a:lnTo>
                  <a:lnTo>
                    <a:pt x="815350" y="1198473"/>
                  </a:lnTo>
                  <a:lnTo>
                    <a:pt x="951242" y="1005171"/>
                  </a:lnTo>
                  <a:lnTo>
                    <a:pt x="1087133" y="1082492"/>
                  </a:lnTo>
                  <a:lnTo>
                    <a:pt x="1223025" y="1314454"/>
                  </a:lnTo>
                  <a:lnTo>
                    <a:pt x="1358917" y="1005171"/>
                  </a:lnTo>
                  <a:lnTo>
                    <a:pt x="1494809" y="1005171"/>
                  </a:lnTo>
                  <a:lnTo>
                    <a:pt x="1630700" y="695887"/>
                  </a:lnTo>
                  <a:lnTo>
                    <a:pt x="1766592" y="502585"/>
                  </a:lnTo>
                  <a:lnTo>
                    <a:pt x="1902484" y="695887"/>
                  </a:lnTo>
                  <a:lnTo>
                    <a:pt x="2038375" y="889190"/>
                  </a:lnTo>
                  <a:lnTo>
                    <a:pt x="2174267" y="773208"/>
                  </a:lnTo>
                  <a:lnTo>
                    <a:pt x="2310159" y="695887"/>
                  </a:lnTo>
                  <a:lnTo>
                    <a:pt x="2446051" y="579906"/>
                  </a:lnTo>
                  <a:lnTo>
                    <a:pt x="2581942" y="695887"/>
                  </a:lnTo>
                  <a:lnTo>
                    <a:pt x="2717834" y="425264"/>
                  </a:lnTo>
                  <a:lnTo>
                    <a:pt x="2853726" y="695887"/>
                  </a:lnTo>
                  <a:lnTo>
                    <a:pt x="2989618" y="347943"/>
                  </a:lnTo>
                  <a:lnTo>
                    <a:pt x="3125509" y="38660"/>
                  </a:lnTo>
                  <a:lnTo>
                    <a:pt x="3261401" y="0"/>
                  </a:lnTo>
                  <a:lnTo>
                    <a:pt x="3397293" y="0"/>
                  </a:lnTo>
                </a:path>
              </a:pathLst>
            </a:custGeom>
            <a:ln w="43362" cap="flat">
              <a:solidFill>
                <a:srgbClr val="000000">
                  <a:alpha val="100000"/>
                </a:srgbClr>
              </a:solidFill>
              <a:prstDash val="solid"/>
              <a:round/>
            </a:ln>
          </p:spPr>
          <p:txBody>
            <a:bodyPr/>
            <a:lstStyle/>
            <a:p>
              <a:endParaRPr/>
            </a:p>
          </p:txBody>
        </p:sp>
        <p:sp>
          <p:nvSpPr>
            <p:cNvPr id="88" name="pl88"/>
            <p:cNvSpPr/>
            <p:nvPr/>
          </p:nvSpPr>
          <p:spPr>
            <a:xfrm>
              <a:off x="5437664" y="2083308"/>
              <a:ext cx="0" cy="1878897"/>
            </a:xfrm>
            <a:custGeom>
              <a:avLst/>
              <a:gdLst/>
              <a:ahLst/>
              <a:cxnLst/>
              <a:rect l="0" t="0" r="0" b="0"/>
              <a:pathLst>
                <a:path h="1878897">
                  <a:moveTo>
                    <a:pt x="0" y="1878897"/>
                  </a:moveTo>
                  <a:lnTo>
                    <a:pt x="0" y="0"/>
                  </a:lnTo>
                </a:path>
              </a:pathLst>
            </a:custGeom>
            <a:ln w="13550" cap="flat">
              <a:solidFill>
                <a:srgbClr val="0058AB">
                  <a:alpha val="100000"/>
                </a:srgbClr>
              </a:solidFill>
              <a:prstDash val="dot"/>
              <a:round/>
            </a:ln>
          </p:spPr>
          <p:txBody>
            <a:bodyPr/>
            <a:lstStyle/>
            <a:p>
              <a:endParaRPr/>
            </a:p>
          </p:txBody>
        </p:sp>
        <p:sp>
          <p:nvSpPr>
            <p:cNvPr id="89" name="pl89"/>
            <p:cNvSpPr/>
            <p:nvPr/>
          </p:nvSpPr>
          <p:spPr>
            <a:xfrm>
              <a:off x="6117122" y="2083308"/>
              <a:ext cx="0" cy="1144348"/>
            </a:xfrm>
            <a:custGeom>
              <a:avLst/>
              <a:gdLst/>
              <a:ahLst/>
              <a:cxnLst/>
              <a:rect l="0" t="0" r="0" b="0"/>
              <a:pathLst>
                <a:path h="1144348">
                  <a:moveTo>
                    <a:pt x="0" y="1144348"/>
                  </a:moveTo>
                  <a:lnTo>
                    <a:pt x="0" y="0"/>
                  </a:lnTo>
                </a:path>
              </a:pathLst>
            </a:custGeom>
            <a:ln w="13550" cap="flat">
              <a:solidFill>
                <a:srgbClr val="0058AB">
                  <a:alpha val="100000"/>
                </a:srgbClr>
              </a:solidFill>
              <a:prstDash val="dot"/>
              <a:round/>
            </a:ln>
          </p:spPr>
          <p:txBody>
            <a:bodyPr/>
            <a:lstStyle/>
            <a:p>
              <a:endParaRPr/>
            </a:p>
          </p:txBody>
        </p:sp>
        <p:sp>
          <p:nvSpPr>
            <p:cNvPr id="90" name="pl90"/>
            <p:cNvSpPr/>
            <p:nvPr/>
          </p:nvSpPr>
          <p:spPr>
            <a:xfrm>
              <a:off x="6796581" y="2083308"/>
              <a:ext cx="0" cy="1067028"/>
            </a:xfrm>
            <a:custGeom>
              <a:avLst/>
              <a:gdLst/>
              <a:ahLst/>
              <a:cxnLst/>
              <a:rect l="0" t="0" r="0" b="0"/>
              <a:pathLst>
                <a:path h="1067028">
                  <a:moveTo>
                    <a:pt x="0" y="1067028"/>
                  </a:moveTo>
                  <a:lnTo>
                    <a:pt x="0" y="0"/>
                  </a:lnTo>
                </a:path>
              </a:pathLst>
            </a:custGeom>
            <a:ln w="13550" cap="flat">
              <a:solidFill>
                <a:srgbClr val="0058AB">
                  <a:alpha val="100000"/>
                </a:srgbClr>
              </a:solidFill>
              <a:prstDash val="dot"/>
              <a:round/>
            </a:ln>
          </p:spPr>
          <p:txBody>
            <a:bodyPr/>
            <a:lstStyle/>
            <a:p>
              <a:endParaRPr/>
            </a:p>
          </p:txBody>
        </p:sp>
        <p:sp>
          <p:nvSpPr>
            <p:cNvPr id="91" name="pl91"/>
            <p:cNvSpPr/>
            <p:nvPr/>
          </p:nvSpPr>
          <p:spPr>
            <a:xfrm>
              <a:off x="7476039" y="2083308"/>
              <a:ext cx="0" cy="951046"/>
            </a:xfrm>
            <a:custGeom>
              <a:avLst/>
              <a:gdLst/>
              <a:ahLst/>
              <a:cxnLst/>
              <a:rect l="0" t="0" r="0" b="0"/>
              <a:pathLst>
                <a:path h="951046">
                  <a:moveTo>
                    <a:pt x="0" y="951046"/>
                  </a:moveTo>
                  <a:lnTo>
                    <a:pt x="0" y="0"/>
                  </a:lnTo>
                </a:path>
              </a:pathLst>
            </a:custGeom>
            <a:ln w="13550" cap="flat">
              <a:solidFill>
                <a:srgbClr val="0058AB">
                  <a:alpha val="100000"/>
                </a:srgbClr>
              </a:solidFill>
              <a:prstDash val="dot"/>
              <a:round/>
            </a:ln>
          </p:spPr>
          <p:txBody>
            <a:bodyPr/>
            <a:lstStyle/>
            <a:p>
              <a:endParaRPr/>
            </a:p>
          </p:txBody>
        </p:sp>
        <p:sp>
          <p:nvSpPr>
            <p:cNvPr id="92" name="pl92"/>
            <p:cNvSpPr/>
            <p:nvPr/>
          </p:nvSpPr>
          <p:spPr>
            <a:xfrm>
              <a:off x="8019606" y="2083308"/>
              <a:ext cx="0" cy="757744"/>
            </a:xfrm>
            <a:custGeom>
              <a:avLst/>
              <a:gdLst/>
              <a:ahLst/>
              <a:cxnLst/>
              <a:rect l="0" t="0" r="0" b="0"/>
              <a:pathLst>
                <a:path h="757744">
                  <a:moveTo>
                    <a:pt x="0" y="757744"/>
                  </a:moveTo>
                  <a:lnTo>
                    <a:pt x="0" y="0"/>
                  </a:lnTo>
                </a:path>
              </a:pathLst>
            </a:custGeom>
            <a:ln w="13550" cap="flat">
              <a:solidFill>
                <a:srgbClr val="0058AB">
                  <a:alpha val="100000"/>
                </a:srgbClr>
              </a:solidFill>
              <a:prstDash val="dot"/>
              <a:round/>
            </a:ln>
          </p:spPr>
          <p:txBody>
            <a:bodyPr/>
            <a:lstStyle/>
            <a:p>
              <a:endParaRPr/>
            </a:p>
          </p:txBody>
        </p:sp>
        <p:sp>
          <p:nvSpPr>
            <p:cNvPr id="93" name="pl93"/>
            <p:cNvSpPr/>
            <p:nvPr/>
          </p:nvSpPr>
          <p:spPr>
            <a:xfrm>
              <a:off x="8699065" y="2083308"/>
              <a:ext cx="0" cy="61856"/>
            </a:xfrm>
            <a:custGeom>
              <a:avLst/>
              <a:gdLst/>
              <a:ahLst/>
              <a:cxnLst/>
              <a:rect l="0" t="0" r="0" b="0"/>
              <a:pathLst>
                <a:path h="61856">
                  <a:moveTo>
                    <a:pt x="0" y="61856"/>
                  </a:moveTo>
                  <a:lnTo>
                    <a:pt x="0" y="0"/>
                  </a:lnTo>
                </a:path>
              </a:pathLst>
            </a:custGeom>
            <a:ln w="13550" cap="flat">
              <a:solidFill>
                <a:srgbClr val="0058AB">
                  <a:alpha val="100000"/>
                </a:srgbClr>
              </a:solidFill>
              <a:prstDash val="dot"/>
              <a:round/>
            </a:ln>
          </p:spPr>
          <p:txBody>
            <a:bodyPr/>
            <a:lstStyle/>
            <a:p>
              <a:endParaRPr/>
            </a:p>
          </p:txBody>
        </p:sp>
        <p:sp>
          <p:nvSpPr>
            <p:cNvPr id="94" name="pl94"/>
            <p:cNvSpPr/>
            <p:nvPr/>
          </p:nvSpPr>
          <p:spPr>
            <a:xfrm>
              <a:off x="8834957" y="2083308"/>
              <a:ext cx="0" cy="61856"/>
            </a:xfrm>
            <a:custGeom>
              <a:avLst/>
              <a:gdLst/>
              <a:ahLst/>
              <a:cxnLst/>
              <a:rect l="0" t="0" r="0" b="0"/>
              <a:pathLst>
                <a:path h="61856">
                  <a:moveTo>
                    <a:pt x="0" y="61856"/>
                  </a:moveTo>
                  <a:lnTo>
                    <a:pt x="0" y="0"/>
                  </a:lnTo>
                </a:path>
              </a:pathLst>
            </a:custGeom>
            <a:ln w="13550" cap="flat">
              <a:solidFill>
                <a:srgbClr val="0058AB">
                  <a:alpha val="100000"/>
                </a:srgbClr>
              </a:solidFill>
              <a:prstDash val="dot"/>
              <a:round/>
            </a:ln>
          </p:spPr>
          <p:txBody>
            <a:bodyPr/>
            <a:lstStyle/>
            <a:p>
              <a:endParaRPr/>
            </a:p>
          </p:txBody>
        </p:sp>
        <p:sp>
          <p:nvSpPr>
            <p:cNvPr id="95" name="pl95"/>
            <p:cNvSpPr/>
            <p:nvPr/>
          </p:nvSpPr>
          <p:spPr>
            <a:xfrm>
              <a:off x="5437664" y="2145165"/>
              <a:ext cx="3397293" cy="1817040"/>
            </a:xfrm>
            <a:custGeom>
              <a:avLst/>
              <a:gdLst/>
              <a:ahLst/>
              <a:cxnLst/>
              <a:rect l="0" t="0" r="0" b="0"/>
              <a:pathLst>
                <a:path w="3397293" h="1817040">
                  <a:moveTo>
                    <a:pt x="0" y="1817040"/>
                  </a:moveTo>
                  <a:lnTo>
                    <a:pt x="135891" y="1353115"/>
                  </a:lnTo>
                  <a:lnTo>
                    <a:pt x="271783" y="231962"/>
                  </a:lnTo>
                  <a:lnTo>
                    <a:pt x="407675" y="347943"/>
                  </a:lnTo>
                  <a:lnTo>
                    <a:pt x="543566" y="773208"/>
                  </a:lnTo>
                  <a:lnTo>
                    <a:pt x="679458" y="1082492"/>
                  </a:lnTo>
                  <a:lnTo>
                    <a:pt x="815350" y="1198473"/>
                  </a:lnTo>
                  <a:lnTo>
                    <a:pt x="951242" y="1005171"/>
                  </a:lnTo>
                  <a:lnTo>
                    <a:pt x="1087133" y="1082492"/>
                  </a:lnTo>
                  <a:lnTo>
                    <a:pt x="1223025" y="1314454"/>
                  </a:lnTo>
                  <a:lnTo>
                    <a:pt x="1358917" y="1005171"/>
                  </a:lnTo>
                  <a:lnTo>
                    <a:pt x="1494809" y="1005171"/>
                  </a:lnTo>
                  <a:lnTo>
                    <a:pt x="1630700" y="695887"/>
                  </a:lnTo>
                  <a:lnTo>
                    <a:pt x="1766592" y="502585"/>
                  </a:lnTo>
                  <a:lnTo>
                    <a:pt x="1902484" y="695887"/>
                  </a:lnTo>
                  <a:lnTo>
                    <a:pt x="2038375" y="889190"/>
                  </a:lnTo>
                  <a:lnTo>
                    <a:pt x="2174267" y="773208"/>
                  </a:lnTo>
                  <a:lnTo>
                    <a:pt x="2310159" y="695887"/>
                  </a:lnTo>
                  <a:lnTo>
                    <a:pt x="2446051" y="579906"/>
                  </a:lnTo>
                  <a:lnTo>
                    <a:pt x="2581942" y="695887"/>
                  </a:lnTo>
                  <a:lnTo>
                    <a:pt x="2717834" y="425264"/>
                  </a:lnTo>
                  <a:lnTo>
                    <a:pt x="2853726" y="695887"/>
                  </a:lnTo>
                  <a:lnTo>
                    <a:pt x="2989618" y="347943"/>
                  </a:lnTo>
                  <a:lnTo>
                    <a:pt x="3125509" y="38660"/>
                  </a:lnTo>
                  <a:lnTo>
                    <a:pt x="3261401" y="0"/>
                  </a:lnTo>
                  <a:lnTo>
                    <a:pt x="3397293" y="0"/>
                  </a:lnTo>
                </a:path>
              </a:pathLst>
            </a:custGeom>
            <a:ln w="27101" cap="flat">
              <a:solidFill>
                <a:srgbClr val="0058AB">
                  <a:alpha val="100000"/>
                </a:srgbClr>
              </a:solidFill>
              <a:prstDash val="solid"/>
              <a:round/>
            </a:ln>
          </p:spPr>
          <p:txBody>
            <a:bodyPr/>
            <a:lstStyle/>
            <a:p>
              <a:endParaRPr/>
            </a:p>
          </p:txBody>
        </p:sp>
        <p:sp>
          <p:nvSpPr>
            <p:cNvPr id="96" name="tx96"/>
            <p:cNvSpPr/>
            <p:nvPr/>
          </p:nvSpPr>
          <p:spPr>
            <a:xfrm>
              <a:off x="5359324" y="2027404"/>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-29</a:t>
              </a:r>
            </a:p>
          </p:txBody>
        </p:sp>
        <p:sp>
          <p:nvSpPr>
            <p:cNvPr id="97" name="tx97"/>
            <p:cNvSpPr/>
            <p:nvPr/>
          </p:nvSpPr>
          <p:spPr>
            <a:xfrm>
              <a:off x="6038783" y="2027404"/>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-10</a:t>
              </a:r>
            </a:p>
          </p:txBody>
        </p:sp>
        <p:sp>
          <p:nvSpPr>
            <p:cNvPr id="98" name="tx98"/>
            <p:cNvSpPr/>
            <p:nvPr/>
          </p:nvSpPr>
          <p:spPr>
            <a:xfrm>
              <a:off x="6748386" y="2027404"/>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a:t>
              </a:r>
            </a:p>
          </p:txBody>
        </p:sp>
        <p:sp>
          <p:nvSpPr>
            <p:cNvPr id="99" name="tx99"/>
            <p:cNvSpPr/>
            <p:nvPr/>
          </p:nvSpPr>
          <p:spPr>
            <a:xfrm>
              <a:off x="7427845" y="2028780"/>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a:t>
              </a:r>
            </a:p>
          </p:txBody>
        </p:sp>
        <p:sp>
          <p:nvSpPr>
            <p:cNvPr id="100" name="tx100"/>
            <p:cNvSpPr/>
            <p:nvPr/>
          </p:nvSpPr>
          <p:spPr>
            <a:xfrm>
              <a:off x="7989462" y="202740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638775" y="20274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18</a:t>
              </a:r>
            </a:p>
          </p:txBody>
        </p:sp>
        <p:sp>
          <p:nvSpPr>
            <p:cNvPr id="102" name="tx102"/>
            <p:cNvSpPr/>
            <p:nvPr/>
          </p:nvSpPr>
          <p:spPr>
            <a:xfrm>
              <a:off x="8774667" y="20274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18</a:t>
              </a:r>
            </a:p>
          </p:txBody>
        </p:sp>
        <p:sp>
          <p:nvSpPr>
            <p:cNvPr id="103" name="tx103"/>
            <p:cNvSpPr/>
            <p:nvPr/>
          </p:nvSpPr>
          <p:spPr>
            <a:xfrm>
              <a:off x="8902429" y="287925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-2</a:t>
              </a:r>
            </a:p>
          </p:txBody>
        </p:sp>
        <p:sp>
          <p:nvSpPr>
            <p:cNvPr id="104" name="tx104"/>
            <p:cNvSpPr/>
            <p:nvPr/>
          </p:nvSpPr>
          <p:spPr>
            <a:xfrm>
              <a:off x="8902429" y="2840596"/>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-1</a:t>
              </a:r>
            </a:p>
          </p:txBody>
        </p:sp>
        <p:sp>
          <p:nvSpPr>
            <p:cNvPr id="105" name="tx105"/>
            <p:cNvSpPr/>
            <p:nvPr/>
          </p:nvSpPr>
          <p:spPr>
            <a:xfrm>
              <a:off x="5003259" y="3948683"/>
              <a:ext cx="201910"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a:t>
              </a:r>
            </a:p>
          </p:txBody>
        </p:sp>
        <p:sp>
          <p:nvSpPr>
            <p:cNvPr id="106" name="tx106"/>
            <p:cNvSpPr/>
            <p:nvPr/>
          </p:nvSpPr>
          <p:spPr>
            <a:xfrm>
              <a:off x="5003259" y="3562147"/>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a:off x="5003259" y="3175542"/>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127474" y="2788938"/>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5049780" y="2402334"/>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a:off x="5049780" y="201572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11" name="tx111"/>
            <p:cNvSpPr/>
            <p:nvPr/>
          </p:nvSpPr>
          <p:spPr>
            <a:xfrm>
              <a:off x="5049780" y="1629057"/>
              <a:ext cx="15538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a:t>
              </a:r>
            </a:p>
          </p:txBody>
        </p:sp>
        <p:sp>
          <p:nvSpPr>
            <p:cNvPr id="112" name="tx112"/>
            <p:cNvSpPr/>
            <p:nvPr/>
          </p:nvSpPr>
          <p:spPr>
            <a:xfrm rot="-5400000">
              <a:off x="5281217"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13" name="tx113"/>
            <p:cNvSpPr/>
            <p:nvPr/>
          </p:nvSpPr>
          <p:spPr>
            <a:xfrm rot="-5400000">
              <a:off x="5960676"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14" name="tx114"/>
            <p:cNvSpPr/>
            <p:nvPr/>
          </p:nvSpPr>
          <p:spPr>
            <a:xfrm rot="-5400000">
              <a:off x="6640135"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15" name="tx115"/>
            <p:cNvSpPr/>
            <p:nvPr/>
          </p:nvSpPr>
          <p:spPr>
            <a:xfrm rot="-5400000">
              <a:off x="7319593"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16" name="tx116"/>
            <p:cNvSpPr/>
            <p:nvPr/>
          </p:nvSpPr>
          <p:spPr>
            <a:xfrm rot="-5400000">
              <a:off x="7863160"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17" name="tx117"/>
            <p:cNvSpPr/>
            <p:nvPr/>
          </p:nvSpPr>
          <p:spPr>
            <a:xfrm rot="-5400000">
              <a:off x="8542619"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18" name="tx118"/>
            <p:cNvSpPr/>
            <p:nvPr/>
          </p:nvSpPr>
          <p:spPr>
            <a:xfrm rot="-5400000">
              <a:off x="8678510"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19" name="tx119"/>
            <p:cNvSpPr/>
            <p:nvPr/>
          </p:nvSpPr>
          <p:spPr>
            <a:xfrm rot="-5400000">
              <a:off x="4153407" y="2788871"/>
              <a:ext cx="142294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20" name="pl120"/>
            <p:cNvSpPr/>
            <p:nvPr/>
          </p:nvSpPr>
          <p:spPr>
            <a:xfrm>
              <a:off x="5913659" y="4940249"/>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21" name="pl121"/>
            <p:cNvSpPr/>
            <p:nvPr/>
          </p:nvSpPr>
          <p:spPr>
            <a:xfrm>
              <a:off x="5913659" y="4940249"/>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22" name="pl122"/>
            <p:cNvSpPr/>
            <p:nvPr/>
          </p:nvSpPr>
          <p:spPr>
            <a:xfrm>
              <a:off x="6924545" y="4940249"/>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23" name="pl123"/>
            <p:cNvSpPr/>
            <p:nvPr/>
          </p:nvSpPr>
          <p:spPr>
            <a:xfrm>
              <a:off x="7686999" y="4940249"/>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124" name="tx124"/>
            <p:cNvSpPr/>
            <p:nvPr/>
          </p:nvSpPr>
          <p:spPr>
            <a:xfrm>
              <a:off x="6180759" y="4888612"/>
              <a:ext cx="65225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Mauritanie</a:t>
              </a:r>
            </a:p>
          </p:txBody>
        </p:sp>
        <p:sp>
          <p:nvSpPr>
            <p:cNvPr id="125" name="tx125"/>
            <p:cNvSpPr/>
            <p:nvPr/>
          </p:nvSpPr>
          <p:spPr>
            <a:xfrm>
              <a:off x="7191644" y="4886838"/>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126" name="tx126"/>
            <p:cNvSpPr/>
            <p:nvPr/>
          </p:nvSpPr>
          <p:spPr>
            <a:xfrm>
              <a:off x="7954099" y="4886838"/>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127" name="tx127"/>
            <p:cNvSpPr/>
            <p:nvPr/>
          </p:nvSpPr>
          <p:spPr>
            <a:xfrm>
              <a:off x="5653759" y="1405479"/>
              <a:ext cx="2965102"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8" name="pl128"/>
            <p:cNvSpPr/>
            <p:nvPr/>
          </p:nvSpPr>
          <p:spPr>
            <a:xfrm>
              <a:off x="2249957" y="5469496"/>
              <a:ext cx="0" cy="440728"/>
            </a:xfrm>
            <a:custGeom>
              <a:avLst/>
              <a:gdLst/>
              <a:ahLst/>
              <a:cxnLst/>
              <a:rect l="0" t="0" r="0" b="0"/>
              <a:pathLst>
                <a:path h="440728">
                  <a:moveTo>
                    <a:pt x="0" y="440728"/>
                  </a:moveTo>
                  <a:lnTo>
                    <a:pt x="0" y="0"/>
                  </a:lnTo>
                  <a:lnTo>
                    <a:pt x="0" y="0"/>
                  </a:lnTo>
                </a:path>
              </a:pathLst>
            </a:custGeom>
            <a:ln w="6775" cap="flat">
              <a:solidFill>
                <a:srgbClr val="EBEBEB">
                  <a:alpha val="100000"/>
                </a:srgbClr>
              </a:solidFill>
              <a:prstDash val="solid"/>
              <a:round/>
            </a:ln>
          </p:spPr>
          <p:txBody>
            <a:bodyPr/>
            <a:lstStyle/>
            <a:p>
              <a:endParaRPr/>
            </a:p>
          </p:txBody>
        </p:sp>
        <p:sp>
          <p:nvSpPr>
            <p:cNvPr id="129" name="pl129"/>
            <p:cNvSpPr/>
            <p:nvPr/>
          </p:nvSpPr>
          <p:spPr>
            <a:xfrm>
              <a:off x="4115514" y="5469496"/>
              <a:ext cx="0" cy="440728"/>
            </a:xfrm>
            <a:custGeom>
              <a:avLst/>
              <a:gdLst/>
              <a:ahLst/>
              <a:cxnLst/>
              <a:rect l="0" t="0" r="0" b="0"/>
              <a:pathLst>
                <a:path h="440728">
                  <a:moveTo>
                    <a:pt x="0" y="440728"/>
                  </a:moveTo>
                  <a:lnTo>
                    <a:pt x="0" y="0"/>
                  </a:lnTo>
                  <a:lnTo>
                    <a:pt x="0" y="0"/>
                  </a:lnTo>
                </a:path>
              </a:pathLst>
            </a:custGeom>
            <a:ln w="6775" cap="flat">
              <a:solidFill>
                <a:srgbClr val="EBEBEB">
                  <a:alpha val="100000"/>
                </a:srgbClr>
              </a:solidFill>
              <a:prstDash val="solid"/>
              <a:round/>
            </a:ln>
          </p:spPr>
          <p:txBody>
            <a:bodyPr/>
            <a:lstStyle/>
            <a:p>
              <a:endParaRPr/>
            </a:p>
          </p:txBody>
        </p:sp>
        <p:sp>
          <p:nvSpPr>
            <p:cNvPr id="130" name="pl130"/>
            <p:cNvSpPr/>
            <p:nvPr/>
          </p:nvSpPr>
          <p:spPr>
            <a:xfrm>
              <a:off x="5981071" y="5469496"/>
              <a:ext cx="0" cy="440728"/>
            </a:xfrm>
            <a:custGeom>
              <a:avLst/>
              <a:gdLst/>
              <a:ahLst/>
              <a:cxnLst/>
              <a:rect l="0" t="0" r="0" b="0"/>
              <a:pathLst>
                <a:path h="440728">
                  <a:moveTo>
                    <a:pt x="0" y="440728"/>
                  </a:moveTo>
                  <a:lnTo>
                    <a:pt x="0" y="0"/>
                  </a:lnTo>
                  <a:lnTo>
                    <a:pt x="0" y="0"/>
                  </a:lnTo>
                </a:path>
              </a:pathLst>
            </a:custGeom>
            <a:ln w="6775" cap="flat">
              <a:solidFill>
                <a:srgbClr val="EBEBEB">
                  <a:alpha val="100000"/>
                </a:srgbClr>
              </a:solidFill>
              <a:prstDash val="solid"/>
              <a:round/>
            </a:ln>
          </p:spPr>
          <p:txBody>
            <a:bodyPr/>
            <a:lstStyle/>
            <a:p>
              <a:endParaRPr/>
            </a:p>
          </p:txBody>
        </p:sp>
        <p:sp>
          <p:nvSpPr>
            <p:cNvPr id="131" name="pl131"/>
            <p:cNvSpPr/>
            <p:nvPr/>
          </p:nvSpPr>
          <p:spPr>
            <a:xfrm>
              <a:off x="7846628" y="5469496"/>
              <a:ext cx="0" cy="440728"/>
            </a:xfrm>
            <a:custGeom>
              <a:avLst/>
              <a:gdLst/>
              <a:ahLst/>
              <a:cxnLst/>
              <a:rect l="0" t="0" r="0" b="0"/>
              <a:pathLst>
                <a:path h="440728">
                  <a:moveTo>
                    <a:pt x="0" y="440728"/>
                  </a:moveTo>
                  <a:lnTo>
                    <a:pt x="0" y="0"/>
                  </a:lnTo>
                  <a:lnTo>
                    <a:pt x="0" y="0"/>
                  </a:lnTo>
                </a:path>
              </a:pathLst>
            </a:custGeom>
            <a:ln w="6775" cap="flat">
              <a:solidFill>
                <a:srgbClr val="EBEBEB">
                  <a:alpha val="100000"/>
                </a:srgbClr>
              </a:solidFill>
              <a:prstDash val="solid"/>
              <a:round/>
            </a:ln>
          </p:spPr>
          <p:txBody>
            <a:bodyPr/>
            <a:lstStyle/>
            <a:p>
              <a:endParaRPr/>
            </a:p>
          </p:txBody>
        </p:sp>
        <p:sp>
          <p:nvSpPr>
            <p:cNvPr id="132" name="pl132"/>
            <p:cNvSpPr/>
            <p:nvPr/>
          </p:nvSpPr>
          <p:spPr>
            <a:xfrm>
              <a:off x="951100" y="5827589"/>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33" name="pl133"/>
            <p:cNvSpPr/>
            <p:nvPr/>
          </p:nvSpPr>
          <p:spPr>
            <a:xfrm>
              <a:off x="951100" y="5689861"/>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34" name="pl134"/>
            <p:cNvSpPr/>
            <p:nvPr/>
          </p:nvSpPr>
          <p:spPr>
            <a:xfrm>
              <a:off x="951100" y="5552133"/>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35" name="pl135"/>
            <p:cNvSpPr/>
            <p:nvPr/>
          </p:nvSpPr>
          <p:spPr>
            <a:xfrm>
              <a:off x="1317178"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6" name="pl136"/>
            <p:cNvSpPr/>
            <p:nvPr/>
          </p:nvSpPr>
          <p:spPr>
            <a:xfrm>
              <a:off x="3182735"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7" name="pl137"/>
            <p:cNvSpPr/>
            <p:nvPr/>
          </p:nvSpPr>
          <p:spPr>
            <a:xfrm>
              <a:off x="5048292"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8" name="pl138"/>
            <p:cNvSpPr/>
            <p:nvPr/>
          </p:nvSpPr>
          <p:spPr>
            <a:xfrm>
              <a:off x="6913849"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9" name="pl139"/>
            <p:cNvSpPr/>
            <p:nvPr/>
          </p:nvSpPr>
          <p:spPr>
            <a:xfrm>
              <a:off x="8779406"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40" name="rc140"/>
            <p:cNvSpPr/>
            <p:nvPr/>
          </p:nvSpPr>
          <p:spPr>
            <a:xfrm>
              <a:off x="1317178" y="5772498"/>
              <a:ext cx="7321564" cy="110182"/>
            </a:xfrm>
            <a:prstGeom prst="rect">
              <a:avLst/>
            </a:prstGeom>
            <a:solidFill>
              <a:srgbClr val="E2231A">
                <a:alpha val="80000"/>
              </a:srgbClr>
            </a:solidFill>
          </p:spPr>
          <p:txBody>
            <a:bodyPr/>
            <a:lstStyle/>
            <a:p>
              <a:endParaRPr/>
            </a:p>
          </p:txBody>
        </p:sp>
        <p:sp>
          <p:nvSpPr>
            <p:cNvPr id="141" name="rc141"/>
            <p:cNvSpPr/>
            <p:nvPr/>
          </p:nvSpPr>
          <p:spPr>
            <a:xfrm>
              <a:off x="1317178" y="5634770"/>
              <a:ext cx="2237922" cy="110182"/>
            </a:xfrm>
            <a:prstGeom prst="rect">
              <a:avLst/>
            </a:prstGeom>
            <a:solidFill>
              <a:srgbClr val="E2231A">
                <a:alpha val="80000"/>
              </a:srgbClr>
            </a:solidFill>
          </p:spPr>
          <p:txBody>
            <a:bodyPr/>
            <a:lstStyle/>
            <a:p>
              <a:endParaRPr/>
            </a:p>
          </p:txBody>
        </p:sp>
        <p:sp>
          <p:nvSpPr>
            <p:cNvPr id="142" name="rc142"/>
            <p:cNvSpPr/>
            <p:nvPr/>
          </p:nvSpPr>
          <p:spPr>
            <a:xfrm>
              <a:off x="1317178" y="5497042"/>
              <a:ext cx="2277845" cy="110182"/>
            </a:xfrm>
            <a:prstGeom prst="rect">
              <a:avLst/>
            </a:prstGeom>
            <a:solidFill>
              <a:srgbClr val="E2231A">
                <a:alpha val="80000"/>
              </a:srgbClr>
            </a:solidFill>
          </p:spPr>
          <p:txBody>
            <a:bodyPr/>
            <a:lstStyle/>
            <a:p>
              <a:endParaRPr/>
            </a:p>
          </p:txBody>
        </p:sp>
        <p:sp>
          <p:nvSpPr>
            <p:cNvPr id="143" name="tx143"/>
            <p:cNvSpPr/>
            <p:nvPr/>
          </p:nvSpPr>
          <p:spPr>
            <a:xfrm>
              <a:off x="577692" y="57754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577692" y="563774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a:off x="577692" y="550001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6" name="tx146"/>
            <p:cNvSpPr/>
            <p:nvPr/>
          </p:nvSpPr>
          <p:spPr>
            <a:xfrm>
              <a:off x="1239484" y="598544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47" name="tx147"/>
            <p:cNvSpPr/>
            <p:nvPr/>
          </p:nvSpPr>
          <p:spPr>
            <a:xfrm>
              <a:off x="2755450" y="5967364"/>
              <a:ext cx="427285"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10,000</a:t>
              </a:r>
            </a:p>
          </p:txBody>
        </p:sp>
        <p:sp>
          <p:nvSpPr>
            <p:cNvPr id="148" name="tx148"/>
            <p:cNvSpPr/>
            <p:nvPr/>
          </p:nvSpPr>
          <p:spPr>
            <a:xfrm>
              <a:off x="4621007" y="5967364"/>
              <a:ext cx="427285"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20,000</a:t>
              </a:r>
            </a:p>
          </p:txBody>
        </p:sp>
        <p:sp>
          <p:nvSpPr>
            <p:cNvPr id="149" name="tx149"/>
            <p:cNvSpPr/>
            <p:nvPr/>
          </p:nvSpPr>
          <p:spPr>
            <a:xfrm>
              <a:off x="6486564" y="5967364"/>
              <a:ext cx="427285"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30,000</a:t>
              </a:r>
            </a:p>
          </p:txBody>
        </p:sp>
        <p:sp>
          <p:nvSpPr>
            <p:cNvPr id="150" name="tx150"/>
            <p:cNvSpPr/>
            <p:nvPr/>
          </p:nvSpPr>
          <p:spPr>
            <a:xfrm>
              <a:off x="8352121" y="5967364"/>
              <a:ext cx="427285"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40,000</a:t>
              </a:r>
            </a:p>
          </p:txBody>
        </p:sp>
        <p:sp>
          <p:nvSpPr>
            <p:cNvPr id="151" name="tx151"/>
            <p:cNvSpPr/>
            <p:nvPr/>
          </p:nvSpPr>
          <p:spPr>
            <a:xfrm>
              <a:off x="951100" y="5224811"/>
              <a:ext cx="4790777"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Nombre d'enfants non protégés contre la rougeole, 2019, 2024 et 2025</a:t>
              </a:r>
            </a:p>
          </p:txBody>
        </p:sp>
        <p:sp>
          <p:nvSpPr>
            <p:cNvPr id="152" name="tx152"/>
            <p:cNvSpPr/>
            <p:nvPr/>
          </p:nvSpPr>
          <p:spPr>
            <a:xfrm>
              <a:off x="4706263" y="62835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53" name="tx153"/>
            <p:cNvSpPr/>
            <p:nvPr/>
          </p:nvSpPr>
          <p:spPr>
            <a:xfrm>
              <a:off x="2320013" y="6397874"/>
              <a:ext cx="668480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54" name="tx154"/>
            <p:cNvSpPr/>
            <p:nvPr/>
          </p:nvSpPr>
          <p:spPr>
            <a:xfrm>
              <a:off x="4873412" y="6518575"/>
              <a:ext cx="4131409"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5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00" b="0" i="0" u="none" cap="none">
                <a:solidFill>
                  <a:srgbClr val="FFFFFF">
                    <a:alpha val="100000"/>
                  </a:srgbClr>
                </a:solidFill>
                <a:latin typeface="Arial"/>
                <a:cs typeface="Arial"/>
                <a:sym typeface="Arial"/>
              </a:rPr>
              <a:t>En 2025, la couverture vaccinale contre le MCV1 en Mauritanie (93 %) était supérieure de 9 points de pourcentage à la moyenne mondiale (84 %) et de 29 points de pourcentage à la moyenne de l’ensemble des pays de l’ WCAR e (64 %).
La couverture nationale du MCV1 était supérieure de 18 points de pourcentage à celle de 2019 (75 %).
Cela correspond à 12 000 enfants non vaccinés en 2025, contre 39 000 en 2019.</a:t>
            </a:r>
          </a:p>
        </p:txBody>
      </p:sp>
      <p:sp>
        <p:nvSpPr>
          <p:cNvPr id="156"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En 2025, le taux de couverture du vaccin MCV1 en Mauritanie s'élevait à 93 %, soit 18 points de pourcentage de plus qu'en 2019 et un niveau supérieur aux moyennes mondiales et régionales.</a:t>
            </a:r>
          </a:p>
        </p:txBody>
      </p:sp>
      <p:grpSp>
        <p:nvGrpSpPr>
          <p:cNvPr id="157" name="Group 156"/>
          <p:cNvGrpSpPr/>
          <p:nvPr/>
        </p:nvGrpSpPr>
        <p:grpSpPr>
          <a:xfrm>
            <a:off x="292608" y="1005840"/>
            <a:ext cx="8595360" cy="28575"/>
            <a:chOff x="292608" y="1005840"/>
            <a:chExt cx="8595360" cy="28575"/>
          </a:xfrm>
        </p:grpSpPr>
        <p:sp>
          <p:nvSpPr>
            <p:cNvPr id="15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59"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00" b="0" i="0" u="none" cap="none">
                <a:solidFill>
                  <a:srgbClr val="FFFFFF">
                    <a:alpha val="100000"/>
                  </a:srgbClr>
                </a:solidFill>
                <a:latin typeface="Arial"/>
                <a:cs typeface="Arial"/>
                <a:sym typeface="Arial"/>
              </a:rPr>
              <a:t>Ce graphique montre la couverture vaccinale contre la MCV1 dans les pays de WCAR, classés du plus faible au plus élevé, ainsi que le classement des 10 pays comptant le plus grand nombre d'enfants non vaccinés, en chiffres absolus.
En 2025, la Mauritanie se classait 22e sur 24 pays pour la couverture la plus faible en matière de MCV1 (en cas d'ex æquo).
La Mauritanie ne figurait pas parmi les 10 pays comptant le plus grand nombre d'enfants non vaccinés.
Remarque : les pays à forte cohorte peuvent compter un nombre élevé d'enfants non vaccinés malgré une couverture vaccinale élevée. Il est important de tenir compte à la fois de la couverture vaccinale et du nombre absolu d'enfants non vaccinés afin de ne pas négliger les pays vulnérables à faible cohorte.</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En 2025, la Mauritanie affichait un taux de couverture vaccinale contre le MCV1 de 93 % et ne figurait pas parmi les dix pays de la région comptant le plus grand nombre d'enfants non vaccinés.</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4051715"/>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3539102"/>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3026488"/>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2513875"/>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2001262"/>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951100" y="4308021"/>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3795408"/>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3282795"/>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2770182"/>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951100" y="225756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416218"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748933"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081649"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5414365"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480537"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747080"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013623"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280166"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546709"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813253"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8079796"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rc26"/>
            <p:cNvSpPr/>
            <p:nvPr/>
          </p:nvSpPr>
          <p:spPr>
            <a:xfrm>
              <a:off x="1296273" y="4086521"/>
              <a:ext cx="239888" cy="221500"/>
            </a:xfrm>
            <a:prstGeom prst="rect">
              <a:avLst/>
            </a:prstGeom>
            <a:solidFill>
              <a:srgbClr val="80BD41">
                <a:alpha val="100000"/>
              </a:srgbClr>
            </a:solidFill>
          </p:spPr>
          <p:txBody>
            <a:bodyPr/>
            <a:lstStyle/>
            <a:p>
              <a:endParaRPr/>
            </a:p>
          </p:txBody>
        </p:sp>
        <p:sp>
          <p:nvSpPr>
            <p:cNvPr id="27" name="rc27"/>
            <p:cNvSpPr/>
            <p:nvPr/>
          </p:nvSpPr>
          <p:spPr>
            <a:xfrm>
              <a:off x="1296273" y="3826524"/>
              <a:ext cx="239888" cy="259997"/>
            </a:xfrm>
            <a:prstGeom prst="rect">
              <a:avLst/>
            </a:prstGeom>
            <a:solidFill>
              <a:srgbClr val="E2231A">
                <a:alpha val="100000"/>
              </a:srgbClr>
            </a:solidFill>
          </p:spPr>
          <p:txBody>
            <a:bodyPr/>
            <a:lstStyle/>
            <a:p>
              <a:endParaRPr/>
            </a:p>
          </p:txBody>
        </p:sp>
        <p:sp>
          <p:nvSpPr>
            <p:cNvPr id="28" name="rc28"/>
            <p:cNvSpPr/>
            <p:nvPr/>
          </p:nvSpPr>
          <p:spPr>
            <a:xfrm>
              <a:off x="1562816" y="4020804"/>
              <a:ext cx="239888" cy="287217"/>
            </a:xfrm>
            <a:prstGeom prst="rect">
              <a:avLst/>
            </a:prstGeom>
            <a:solidFill>
              <a:srgbClr val="80BD41">
                <a:alpha val="100000"/>
              </a:srgbClr>
            </a:solidFill>
          </p:spPr>
          <p:txBody>
            <a:bodyPr/>
            <a:lstStyle/>
            <a:p>
              <a:endParaRPr/>
            </a:p>
          </p:txBody>
        </p:sp>
        <p:sp>
          <p:nvSpPr>
            <p:cNvPr id="29" name="rc29"/>
            <p:cNvSpPr/>
            <p:nvPr/>
          </p:nvSpPr>
          <p:spPr>
            <a:xfrm>
              <a:off x="1562816" y="3812837"/>
              <a:ext cx="239888" cy="207967"/>
            </a:xfrm>
            <a:prstGeom prst="rect">
              <a:avLst/>
            </a:prstGeom>
            <a:solidFill>
              <a:srgbClr val="E2231A">
                <a:alpha val="100000"/>
              </a:srgbClr>
            </a:solidFill>
          </p:spPr>
          <p:txBody>
            <a:bodyPr/>
            <a:lstStyle/>
            <a:p>
              <a:endParaRPr/>
            </a:p>
          </p:txBody>
        </p:sp>
        <p:sp>
          <p:nvSpPr>
            <p:cNvPr id="30" name="rc30"/>
            <p:cNvSpPr/>
            <p:nvPr/>
          </p:nvSpPr>
          <p:spPr>
            <a:xfrm>
              <a:off x="1829360" y="3868353"/>
              <a:ext cx="239888" cy="439668"/>
            </a:xfrm>
            <a:prstGeom prst="rect">
              <a:avLst/>
            </a:prstGeom>
            <a:solidFill>
              <a:srgbClr val="80BD41">
                <a:alpha val="100000"/>
              </a:srgbClr>
            </a:solidFill>
          </p:spPr>
          <p:txBody>
            <a:bodyPr/>
            <a:lstStyle/>
            <a:p>
              <a:endParaRPr/>
            </a:p>
          </p:txBody>
        </p:sp>
        <p:sp>
          <p:nvSpPr>
            <p:cNvPr id="31" name="rc31"/>
            <p:cNvSpPr/>
            <p:nvPr/>
          </p:nvSpPr>
          <p:spPr>
            <a:xfrm>
              <a:off x="1829360" y="3802636"/>
              <a:ext cx="239888" cy="65716"/>
            </a:xfrm>
            <a:prstGeom prst="rect">
              <a:avLst/>
            </a:prstGeom>
            <a:solidFill>
              <a:srgbClr val="E2231A">
                <a:alpha val="100000"/>
              </a:srgbClr>
            </a:solidFill>
          </p:spPr>
          <p:txBody>
            <a:bodyPr/>
            <a:lstStyle/>
            <a:p>
              <a:endParaRPr/>
            </a:p>
          </p:txBody>
        </p:sp>
        <p:sp>
          <p:nvSpPr>
            <p:cNvPr id="32" name="rc32"/>
            <p:cNvSpPr/>
            <p:nvPr/>
          </p:nvSpPr>
          <p:spPr>
            <a:xfrm>
              <a:off x="2095903" y="3872198"/>
              <a:ext cx="239888" cy="435823"/>
            </a:xfrm>
            <a:prstGeom prst="rect">
              <a:avLst/>
            </a:prstGeom>
            <a:solidFill>
              <a:srgbClr val="80BD41">
                <a:alpha val="100000"/>
              </a:srgbClr>
            </a:solidFill>
          </p:spPr>
          <p:txBody>
            <a:bodyPr/>
            <a:lstStyle/>
            <a:p>
              <a:endParaRPr/>
            </a:p>
          </p:txBody>
        </p:sp>
        <p:sp>
          <p:nvSpPr>
            <p:cNvPr id="33" name="rc33"/>
            <p:cNvSpPr/>
            <p:nvPr/>
          </p:nvSpPr>
          <p:spPr>
            <a:xfrm>
              <a:off x="2095903" y="3789205"/>
              <a:ext cx="239888" cy="82992"/>
            </a:xfrm>
            <a:prstGeom prst="rect">
              <a:avLst/>
            </a:prstGeom>
            <a:solidFill>
              <a:srgbClr val="E2231A">
                <a:alpha val="100000"/>
              </a:srgbClr>
            </a:solidFill>
          </p:spPr>
          <p:txBody>
            <a:bodyPr/>
            <a:lstStyle/>
            <a:p>
              <a:endParaRPr/>
            </a:p>
          </p:txBody>
        </p:sp>
        <p:sp>
          <p:nvSpPr>
            <p:cNvPr id="34" name="rc34"/>
            <p:cNvSpPr/>
            <p:nvPr/>
          </p:nvSpPr>
          <p:spPr>
            <a:xfrm>
              <a:off x="2362446" y="3915821"/>
              <a:ext cx="239888" cy="392200"/>
            </a:xfrm>
            <a:prstGeom prst="rect">
              <a:avLst/>
            </a:prstGeom>
            <a:solidFill>
              <a:srgbClr val="80BD41">
                <a:alpha val="100000"/>
              </a:srgbClr>
            </a:solidFill>
          </p:spPr>
          <p:txBody>
            <a:bodyPr/>
            <a:lstStyle/>
            <a:p>
              <a:endParaRPr/>
            </a:p>
          </p:txBody>
        </p:sp>
        <p:sp>
          <p:nvSpPr>
            <p:cNvPr id="35" name="rc35"/>
            <p:cNvSpPr/>
            <p:nvPr/>
          </p:nvSpPr>
          <p:spPr>
            <a:xfrm>
              <a:off x="2362446" y="3770751"/>
              <a:ext cx="239888" cy="145069"/>
            </a:xfrm>
            <a:prstGeom prst="rect">
              <a:avLst/>
            </a:prstGeom>
            <a:solidFill>
              <a:srgbClr val="E2231A">
                <a:alpha val="100000"/>
              </a:srgbClr>
            </a:solidFill>
          </p:spPr>
          <p:txBody>
            <a:bodyPr/>
            <a:lstStyle/>
            <a:p>
              <a:endParaRPr/>
            </a:p>
          </p:txBody>
        </p:sp>
        <p:sp>
          <p:nvSpPr>
            <p:cNvPr id="36" name="rc36"/>
            <p:cNvSpPr/>
            <p:nvPr/>
          </p:nvSpPr>
          <p:spPr>
            <a:xfrm>
              <a:off x="2628989" y="3948064"/>
              <a:ext cx="239888" cy="359956"/>
            </a:xfrm>
            <a:prstGeom prst="rect">
              <a:avLst/>
            </a:prstGeom>
            <a:solidFill>
              <a:srgbClr val="80BD41">
                <a:alpha val="100000"/>
              </a:srgbClr>
            </a:solidFill>
          </p:spPr>
          <p:txBody>
            <a:bodyPr/>
            <a:lstStyle/>
            <a:p>
              <a:endParaRPr/>
            </a:p>
          </p:txBody>
        </p:sp>
        <p:sp>
          <p:nvSpPr>
            <p:cNvPr id="37" name="rc37"/>
            <p:cNvSpPr/>
            <p:nvPr/>
          </p:nvSpPr>
          <p:spPr>
            <a:xfrm>
              <a:off x="2628989" y="3754245"/>
              <a:ext cx="239888" cy="193819"/>
            </a:xfrm>
            <a:prstGeom prst="rect">
              <a:avLst/>
            </a:prstGeom>
            <a:solidFill>
              <a:srgbClr val="E2231A">
                <a:alpha val="100000"/>
              </a:srgbClr>
            </a:solidFill>
          </p:spPr>
          <p:txBody>
            <a:bodyPr/>
            <a:lstStyle/>
            <a:p>
              <a:endParaRPr/>
            </a:p>
          </p:txBody>
        </p:sp>
        <p:sp>
          <p:nvSpPr>
            <p:cNvPr id="38" name="rc38"/>
            <p:cNvSpPr/>
            <p:nvPr/>
          </p:nvSpPr>
          <p:spPr>
            <a:xfrm>
              <a:off x="2895532" y="3952319"/>
              <a:ext cx="239888" cy="355702"/>
            </a:xfrm>
            <a:prstGeom prst="rect">
              <a:avLst/>
            </a:prstGeom>
            <a:solidFill>
              <a:srgbClr val="80BD41">
                <a:alpha val="100000"/>
              </a:srgbClr>
            </a:solidFill>
          </p:spPr>
          <p:txBody>
            <a:bodyPr/>
            <a:lstStyle/>
            <a:p>
              <a:endParaRPr/>
            </a:p>
          </p:txBody>
        </p:sp>
        <p:sp>
          <p:nvSpPr>
            <p:cNvPr id="39" name="rc39"/>
            <p:cNvSpPr/>
            <p:nvPr/>
          </p:nvSpPr>
          <p:spPr>
            <a:xfrm>
              <a:off x="2895532" y="3734305"/>
              <a:ext cx="239888" cy="218014"/>
            </a:xfrm>
            <a:prstGeom prst="rect">
              <a:avLst/>
            </a:prstGeom>
            <a:solidFill>
              <a:srgbClr val="E2231A">
                <a:alpha val="100000"/>
              </a:srgbClr>
            </a:solidFill>
          </p:spPr>
          <p:txBody>
            <a:bodyPr/>
            <a:lstStyle/>
            <a:p>
              <a:endParaRPr/>
            </a:p>
          </p:txBody>
        </p:sp>
        <p:sp>
          <p:nvSpPr>
            <p:cNvPr id="40" name="rc40"/>
            <p:cNvSpPr/>
            <p:nvPr/>
          </p:nvSpPr>
          <p:spPr>
            <a:xfrm>
              <a:off x="3162075" y="3909977"/>
              <a:ext cx="239888" cy="398044"/>
            </a:xfrm>
            <a:prstGeom prst="rect">
              <a:avLst/>
            </a:prstGeom>
            <a:solidFill>
              <a:srgbClr val="80BD41">
                <a:alpha val="100000"/>
              </a:srgbClr>
            </a:solidFill>
          </p:spPr>
          <p:txBody>
            <a:bodyPr/>
            <a:lstStyle/>
            <a:p>
              <a:endParaRPr/>
            </a:p>
          </p:txBody>
        </p:sp>
        <p:sp>
          <p:nvSpPr>
            <p:cNvPr id="41" name="rc41"/>
            <p:cNvSpPr/>
            <p:nvPr/>
          </p:nvSpPr>
          <p:spPr>
            <a:xfrm>
              <a:off x="3162075" y="3713954"/>
              <a:ext cx="239888" cy="196023"/>
            </a:xfrm>
            <a:prstGeom prst="rect">
              <a:avLst/>
            </a:prstGeom>
            <a:solidFill>
              <a:srgbClr val="E2231A">
                <a:alpha val="100000"/>
              </a:srgbClr>
            </a:solidFill>
          </p:spPr>
          <p:txBody>
            <a:bodyPr/>
            <a:lstStyle/>
            <a:p>
              <a:endParaRPr/>
            </a:p>
          </p:txBody>
        </p:sp>
        <p:sp>
          <p:nvSpPr>
            <p:cNvPr id="42" name="rc42"/>
            <p:cNvSpPr/>
            <p:nvPr/>
          </p:nvSpPr>
          <p:spPr>
            <a:xfrm>
              <a:off x="3428618" y="3909721"/>
              <a:ext cx="239888" cy="398300"/>
            </a:xfrm>
            <a:prstGeom prst="rect">
              <a:avLst/>
            </a:prstGeom>
            <a:solidFill>
              <a:srgbClr val="80BD41">
                <a:alpha val="100000"/>
              </a:srgbClr>
            </a:solidFill>
          </p:spPr>
          <p:txBody>
            <a:bodyPr/>
            <a:lstStyle/>
            <a:p>
              <a:endParaRPr/>
            </a:p>
          </p:txBody>
        </p:sp>
        <p:sp>
          <p:nvSpPr>
            <p:cNvPr id="43" name="rc43"/>
            <p:cNvSpPr/>
            <p:nvPr/>
          </p:nvSpPr>
          <p:spPr>
            <a:xfrm>
              <a:off x="3428618" y="3695243"/>
              <a:ext cx="239888" cy="214477"/>
            </a:xfrm>
            <a:prstGeom prst="rect">
              <a:avLst/>
            </a:prstGeom>
            <a:solidFill>
              <a:srgbClr val="E2231A">
                <a:alpha val="100000"/>
              </a:srgbClr>
            </a:solidFill>
          </p:spPr>
          <p:txBody>
            <a:bodyPr/>
            <a:lstStyle/>
            <a:p>
              <a:endParaRPr/>
            </a:p>
          </p:txBody>
        </p:sp>
        <p:sp>
          <p:nvSpPr>
            <p:cNvPr id="44" name="rc44"/>
            <p:cNvSpPr/>
            <p:nvPr/>
          </p:nvSpPr>
          <p:spPr>
            <a:xfrm>
              <a:off x="3695161" y="3935146"/>
              <a:ext cx="239888" cy="372874"/>
            </a:xfrm>
            <a:prstGeom prst="rect">
              <a:avLst/>
            </a:prstGeom>
            <a:solidFill>
              <a:srgbClr val="80BD41">
                <a:alpha val="100000"/>
              </a:srgbClr>
            </a:solidFill>
          </p:spPr>
          <p:txBody>
            <a:bodyPr/>
            <a:lstStyle/>
            <a:p>
              <a:endParaRPr/>
            </a:p>
          </p:txBody>
        </p:sp>
        <p:sp>
          <p:nvSpPr>
            <p:cNvPr id="45" name="rc45"/>
            <p:cNvSpPr/>
            <p:nvPr/>
          </p:nvSpPr>
          <p:spPr>
            <a:xfrm>
              <a:off x="3695161" y="3676072"/>
              <a:ext cx="239888" cy="259074"/>
            </a:xfrm>
            <a:prstGeom prst="rect">
              <a:avLst/>
            </a:prstGeom>
            <a:solidFill>
              <a:srgbClr val="E2231A">
                <a:alpha val="100000"/>
              </a:srgbClr>
            </a:solidFill>
          </p:spPr>
          <p:txBody>
            <a:bodyPr/>
            <a:lstStyle/>
            <a:p>
              <a:endParaRPr/>
            </a:p>
          </p:txBody>
        </p:sp>
        <p:sp>
          <p:nvSpPr>
            <p:cNvPr id="46" name="rc46"/>
            <p:cNvSpPr/>
            <p:nvPr/>
          </p:nvSpPr>
          <p:spPr>
            <a:xfrm>
              <a:off x="3961705" y="3871172"/>
              <a:ext cx="239888" cy="436848"/>
            </a:xfrm>
            <a:prstGeom prst="rect">
              <a:avLst/>
            </a:prstGeom>
            <a:solidFill>
              <a:srgbClr val="80BD41">
                <a:alpha val="100000"/>
              </a:srgbClr>
            </a:solidFill>
          </p:spPr>
          <p:txBody>
            <a:bodyPr/>
            <a:lstStyle/>
            <a:p>
              <a:endParaRPr/>
            </a:p>
          </p:txBody>
        </p:sp>
        <p:sp>
          <p:nvSpPr>
            <p:cNvPr id="47" name="rc47"/>
            <p:cNvSpPr/>
            <p:nvPr/>
          </p:nvSpPr>
          <p:spPr>
            <a:xfrm>
              <a:off x="3961705" y="3655977"/>
              <a:ext cx="239888" cy="215194"/>
            </a:xfrm>
            <a:prstGeom prst="rect">
              <a:avLst/>
            </a:prstGeom>
            <a:solidFill>
              <a:srgbClr val="E2231A">
                <a:alpha val="100000"/>
              </a:srgbClr>
            </a:solidFill>
          </p:spPr>
          <p:txBody>
            <a:bodyPr/>
            <a:lstStyle/>
            <a:p>
              <a:endParaRPr/>
            </a:p>
          </p:txBody>
        </p:sp>
        <p:sp>
          <p:nvSpPr>
            <p:cNvPr id="48" name="rc48"/>
            <p:cNvSpPr/>
            <p:nvPr/>
          </p:nvSpPr>
          <p:spPr>
            <a:xfrm>
              <a:off x="4228248" y="3856307"/>
              <a:ext cx="239888" cy="451714"/>
            </a:xfrm>
            <a:prstGeom prst="rect">
              <a:avLst/>
            </a:prstGeom>
            <a:solidFill>
              <a:srgbClr val="80BD41">
                <a:alpha val="100000"/>
              </a:srgbClr>
            </a:solidFill>
          </p:spPr>
          <p:txBody>
            <a:bodyPr/>
            <a:lstStyle/>
            <a:p>
              <a:endParaRPr/>
            </a:p>
          </p:txBody>
        </p:sp>
        <p:sp>
          <p:nvSpPr>
            <p:cNvPr id="49" name="rc49"/>
            <p:cNvSpPr/>
            <p:nvPr/>
          </p:nvSpPr>
          <p:spPr>
            <a:xfrm>
              <a:off x="4228248" y="3633832"/>
              <a:ext cx="239888" cy="222474"/>
            </a:xfrm>
            <a:prstGeom prst="rect">
              <a:avLst/>
            </a:prstGeom>
            <a:solidFill>
              <a:srgbClr val="E2231A">
                <a:alpha val="100000"/>
              </a:srgbClr>
            </a:solidFill>
          </p:spPr>
          <p:txBody>
            <a:bodyPr/>
            <a:lstStyle/>
            <a:p>
              <a:endParaRPr/>
            </a:p>
          </p:txBody>
        </p:sp>
        <p:sp>
          <p:nvSpPr>
            <p:cNvPr id="50" name="rc50"/>
            <p:cNvSpPr/>
            <p:nvPr/>
          </p:nvSpPr>
          <p:spPr>
            <a:xfrm>
              <a:off x="4494791" y="3787821"/>
              <a:ext cx="239888" cy="520199"/>
            </a:xfrm>
            <a:prstGeom prst="rect">
              <a:avLst/>
            </a:prstGeom>
            <a:solidFill>
              <a:srgbClr val="80BD41">
                <a:alpha val="100000"/>
              </a:srgbClr>
            </a:solidFill>
          </p:spPr>
          <p:txBody>
            <a:bodyPr/>
            <a:lstStyle/>
            <a:p>
              <a:endParaRPr/>
            </a:p>
          </p:txBody>
        </p:sp>
        <p:sp>
          <p:nvSpPr>
            <p:cNvPr id="51" name="rc51"/>
            <p:cNvSpPr/>
            <p:nvPr/>
          </p:nvSpPr>
          <p:spPr>
            <a:xfrm>
              <a:off x="4494791" y="3614404"/>
              <a:ext cx="239888" cy="173417"/>
            </a:xfrm>
            <a:prstGeom prst="rect">
              <a:avLst/>
            </a:prstGeom>
            <a:solidFill>
              <a:srgbClr val="E2231A">
                <a:alpha val="100000"/>
              </a:srgbClr>
            </a:solidFill>
          </p:spPr>
          <p:txBody>
            <a:bodyPr/>
            <a:lstStyle/>
            <a:p>
              <a:endParaRPr/>
            </a:p>
          </p:txBody>
        </p:sp>
        <p:sp>
          <p:nvSpPr>
            <p:cNvPr id="52" name="rc52"/>
            <p:cNvSpPr/>
            <p:nvPr/>
          </p:nvSpPr>
          <p:spPr>
            <a:xfrm>
              <a:off x="4761334" y="3738457"/>
              <a:ext cx="239888" cy="569564"/>
            </a:xfrm>
            <a:prstGeom prst="rect">
              <a:avLst/>
            </a:prstGeom>
            <a:solidFill>
              <a:srgbClr val="80BD41">
                <a:alpha val="100000"/>
              </a:srgbClr>
            </a:solidFill>
          </p:spPr>
          <p:txBody>
            <a:bodyPr/>
            <a:lstStyle/>
            <a:p>
              <a:endParaRPr/>
            </a:p>
          </p:txBody>
        </p:sp>
        <p:sp>
          <p:nvSpPr>
            <p:cNvPr id="53" name="rc53"/>
            <p:cNvSpPr/>
            <p:nvPr/>
          </p:nvSpPr>
          <p:spPr>
            <a:xfrm>
              <a:off x="4761334" y="3596053"/>
              <a:ext cx="239888" cy="142403"/>
            </a:xfrm>
            <a:prstGeom prst="rect">
              <a:avLst/>
            </a:prstGeom>
            <a:solidFill>
              <a:srgbClr val="E2231A">
                <a:alpha val="100000"/>
              </a:srgbClr>
            </a:solidFill>
          </p:spPr>
          <p:txBody>
            <a:bodyPr/>
            <a:lstStyle/>
            <a:p>
              <a:endParaRPr/>
            </a:p>
          </p:txBody>
        </p:sp>
        <p:sp>
          <p:nvSpPr>
            <p:cNvPr id="54" name="rc54"/>
            <p:cNvSpPr/>
            <p:nvPr/>
          </p:nvSpPr>
          <p:spPr>
            <a:xfrm>
              <a:off x="5027877" y="3762755"/>
              <a:ext cx="239888" cy="545266"/>
            </a:xfrm>
            <a:prstGeom prst="rect">
              <a:avLst/>
            </a:prstGeom>
            <a:solidFill>
              <a:srgbClr val="80BD41">
                <a:alpha val="100000"/>
              </a:srgbClr>
            </a:solidFill>
          </p:spPr>
          <p:txBody>
            <a:bodyPr/>
            <a:lstStyle/>
            <a:p>
              <a:endParaRPr/>
            </a:p>
          </p:txBody>
        </p:sp>
        <p:sp>
          <p:nvSpPr>
            <p:cNvPr id="55" name="rc55"/>
            <p:cNvSpPr/>
            <p:nvPr/>
          </p:nvSpPr>
          <p:spPr>
            <a:xfrm>
              <a:off x="5027877" y="3580982"/>
              <a:ext cx="239888" cy="181772"/>
            </a:xfrm>
            <a:prstGeom prst="rect">
              <a:avLst/>
            </a:prstGeom>
            <a:solidFill>
              <a:srgbClr val="E2231A">
                <a:alpha val="100000"/>
              </a:srgbClr>
            </a:solidFill>
          </p:spPr>
          <p:txBody>
            <a:bodyPr/>
            <a:lstStyle/>
            <a:p>
              <a:endParaRPr/>
            </a:p>
          </p:txBody>
        </p:sp>
        <p:sp>
          <p:nvSpPr>
            <p:cNvPr id="56" name="rc56"/>
            <p:cNvSpPr/>
            <p:nvPr/>
          </p:nvSpPr>
          <p:spPr>
            <a:xfrm>
              <a:off x="5294420" y="3787975"/>
              <a:ext cx="239888" cy="520045"/>
            </a:xfrm>
            <a:prstGeom prst="rect">
              <a:avLst/>
            </a:prstGeom>
            <a:solidFill>
              <a:srgbClr val="80BD41">
                <a:alpha val="100000"/>
              </a:srgbClr>
            </a:solidFill>
          </p:spPr>
          <p:txBody>
            <a:bodyPr/>
            <a:lstStyle/>
            <a:p>
              <a:endParaRPr/>
            </a:p>
          </p:txBody>
        </p:sp>
        <p:sp>
          <p:nvSpPr>
            <p:cNvPr id="57" name="rc57"/>
            <p:cNvSpPr/>
            <p:nvPr/>
          </p:nvSpPr>
          <p:spPr>
            <a:xfrm>
              <a:off x="5294420" y="3565091"/>
              <a:ext cx="239888" cy="222884"/>
            </a:xfrm>
            <a:prstGeom prst="rect">
              <a:avLst/>
            </a:prstGeom>
            <a:solidFill>
              <a:srgbClr val="E2231A">
                <a:alpha val="100000"/>
              </a:srgbClr>
            </a:solidFill>
          </p:spPr>
          <p:txBody>
            <a:bodyPr/>
            <a:lstStyle/>
            <a:p>
              <a:endParaRPr/>
            </a:p>
          </p:txBody>
        </p:sp>
        <p:sp>
          <p:nvSpPr>
            <p:cNvPr id="58" name="rc58"/>
            <p:cNvSpPr/>
            <p:nvPr/>
          </p:nvSpPr>
          <p:spPr>
            <a:xfrm>
              <a:off x="5560963" y="3754296"/>
              <a:ext cx="239888" cy="553724"/>
            </a:xfrm>
            <a:prstGeom prst="rect">
              <a:avLst/>
            </a:prstGeom>
            <a:solidFill>
              <a:srgbClr val="80BD41">
                <a:alpha val="100000"/>
              </a:srgbClr>
            </a:solidFill>
          </p:spPr>
          <p:txBody>
            <a:bodyPr/>
            <a:lstStyle/>
            <a:p>
              <a:endParaRPr/>
            </a:p>
          </p:txBody>
        </p:sp>
        <p:sp>
          <p:nvSpPr>
            <p:cNvPr id="59" name="rc59"/>
            <p:cNvSpPr/>
            <p:nvPr/>
          </p:nvSpPr>
          <p:spPr>
            <a:xfrm>
              <a:off x="5560963" y="3549508"/>
              <a:ext cx="239888" cy="204788"/>
            </a:xfrm>
            <a:prstGeom prst="rect">
              <a:avLst/>
            </a:prstGeom>
            <a:solidFill>
              <a:srgbClr val="E2231A">
                <a:alpha val="100000"/>
              </a:srgbClr>
            </a:solidFill>
          </p:spPr>
          <p:txBody>
            <a:bodyPr/>
            <a:lstStyle/>
            <a:p>
              <a:endParaRPr/>
            </a:p>
          </p:txBody>
        </p:sp>
        <p:sp>
          <p:nvSpPr>
            <p:cNvPr id="60" name="rc60"/>
            <p:cNvSpPr/>
            <p:nvPr/>
          </p:nvSpPr>
          <p:spPr>
            <a:xfrm>
              <a:off x="5827506" y="3727025"/>
              <a:ext cx="239888" cy="580995"/>
            </a:xfrm>
            <a:prstGeom prst="rect">
              <a:avLst/>
            </a:prstGeom>
            <a:solidFill>
              <a:srgbClr val="80BD41">
                <a:alpha val="100000"/>
              </a:srgbClr>
            </a:solidFill>
          </p:spPr>
          <p:txBody>
            <a:bodyPr/>
            <a:lstStyle/>
            <a:p>
              <a:endParaRPr/>
            </a:p>
          </p:txBody>
        </p:sp>
        <p:sp>
          <p:nvSpPr>
            <p:cNvPr id="61" name="rc61"/>
            <p:cNvSpPr/>
            <p:nvPr/>
          </p:nvSpPr>
          <p:spPr>
            <a:xfrm>
              <a:off x="5827506" y="3533360"/>
              <a:ext cx="239888" cy="193665"/>
            </a:xfrm>
            <a:prstGeom prst="rect">
              <a:avLst/>
            </a:prstGeom>
            <a:solidFill>
              <a:srgbClr val="E2231A">
                <a:alpha val="100000"/>
              </a:srgbClr>
            </a:solidFill>
          </p:spPr>
          <p:txBody>
            <a:bodyPr/>
            <a:lstStyle/>
            <a:p>
              <a:endParaRPr/>
            </a:p>
          </p:txBody>
        </p:sp>
        <p:sp>
          <p:nvSpPr>
            <p:cNvPr id="62" name="rc62"/>
            <p:cNvSpPr/>
            <p:nvPr/>
          </p:nvSpPr>
          <p:spPr>
            <a:xfrm>
              <a:off x="6094049" y="3692168"/>
              <a:ext cx="239888" cy="615853"/>
            </a:xfrm>
            <a:prstGeom prst="rect">
              <a:avLst/>
            </a:prstGeom>
            <a:solidFill>
              <a:srgbClr val="80BD41">
                <a:alpha val="100000"/>
              </a:srgbClr>
            </a:solidFill>
          </p:spPr>
          <p:txBody>
            <a:bodyPr/>
            <a:lstStyle/>
            <a:p>
              <a:endParaRPr/>
            </a:p>
          </p:txBody>
        </p:sp>
        <p:sp>
          <p:nvSpPr>
            <p:cNvPr id="63" name="rc63"/>
            <p:cNvSpPr/>
            <p:nvPr/>
          </p:nvSpPr>
          <p:spPr>
            <a:xfrm>
              <a:off x="6094049" y="3518443"/>
              <a:ext cx="239888" cy="173724"/>
            </a:xfrm>
            <a:prstGeom prst="rect">
              <a:avLst/>
            </a:prstGeom>
            <a:solidFill>
              <a:srgbClr val="E2231A">
                <a:alpha val="100000"/>
              </a:srgbClr>
            </a:solidFill>
          </p:spPr>
          <p:txBody>
            <a:bodyPr/>
            <a:lstStyle/>
            <a:p>
              <a:endParaRPr/>
            </a:p>
          </p:txBody>
        </p:sp>
        <p:sp>
          <p:nvSpPr>
            <p:cNvPr id="64" name="rc64"/>
            <p:cNvSpPr/>
            <p:nvPr/>
          </p:nvSpPr>
          <p:spPr>
            <a:xfrm>
              <a:off x="6360593" y="3704471"/>
              <a:ext cx="239888" cy="603550"/>
            </a:xfrm>
            <a:prstGeom prst="rect">
              <a:avLst/>
            </a:prstGeom>
            <a:solidFill>
              <a:srgbClr val="80BD41">
                <a:alpha val="100000"/>
              </a:srgbClr>
            </a:solidFill>
          </p:spPr>
          <p:txBody>
            <a:bodyPr/>
            <a:lstStyle/>
            <a:p>
              <a:endParaRPr/>
            </a:p>
          </p:txBody>
        </p:sp>
        <p:sp>
          <p:nvSpPr>
            <p:cNvPr id="65" name="rc65"/>
            <p:cNvSpPr/>
            <p:nvPr/>
          </p:nvSpPr>
          <p:spPr>
            <a:xfrm>
              <a:off x="6360593" y="3503270"/>
              <a:ext cx="239888" cy="201200"/>
            </a:xfrm>
            <a:prstGeom prst="rect">
              <a:avLst/>
            </a:prstGeom>
            <a:solidFill>
              <a:srgbClr val="E2231A">
                <a:alpha val="100000"/>
              </a:srgbClr>
            </a:solidFill>
          </p:spPr>
          <p:txBody>
            <a:bodyPr/>
            <a:lstStyle/>
            <a:p>
              <a:endParaRPr/>
            </a:p>
          </p:txBody>
        </p:sp>
        <p:sp>
          <p:nvSpPr>
            <p:cNvPr id="66" name="rc66"/>
            <p:cNvSpPr/>
            <p:nvPr/>
          </p:nvSpPr>
          <p:spPr>
            <a:xfrm>
              <a:off x="6627136" y="3637011"/>
              <a:ext cx="239888" cy="671010"/>
            </a:xfrm>
            <a:prstGeom prst="rect">
              <a:avLst/>
            </a:prstGeom>
            <a:solidFill>
              <a:srgbClr val="80BD41">
                <a:alpha val="100000"/>
              </a:srgbClr>
            </a:solidFill>
          </p:spPr>
          <p:txBody>
            <a:bodyPr/>
            <a:lstStyle/>
            <a:p>
              <a:endParaRPr/>
            </a:p>
          </p:txBody>
        </p:sp>
        <p:sp>
          <p:nvSpPr>
            <p:cNvPr id="67" name="rc67"/>
            <p:cNvSpPr/>
            <p:nvPr/>
          </p:nvSpPr>
          <p:spPr>
            <a:xfrm>
              <a:off x="6627136" y="3489686"/>
              <a:ext cx="239888" cy="147325"/>
            </a:xfrm>
            <a:prstGeom prst="rect">
              <a:avLst/>
            </a:prstGeom>
            <a:solidFill>
              <a:srgbClr val="E2231A">
                <a:alpha val="100000"/>
              </a:srgbClr>
            </a:solidFill>
          </p:spPr>
          <p:txBody>
            <a:bodyPr/>
            <a:lstStyle/>
            <a:p>
              <a:endParaRPr/>
            </a:p>
          </p:txBody>
        </p:sp>
        <p:sp>
          <p:nvSpPr>
            <p:cNvPr id="68" name="rc68"/>
            <p:cNvSpPr/>
            <p:nvPr/>
          </p:nvSpPr>
          <p:spPr>
            <a:xfrm>
              <a:off x="6893679" y="3682787"/>
              <a:ext cx="239888" cy="625234"/>
            </a:xfrm>
            <a:prstGeom prst="rect">
              <a:avLst/>
            </a:prstGeom>
            <a:solidFill>
              <a:srgbClr val="80BD41">
                <a:alpha val="100000"/>
              </a:srgbClr>
            </a:solidFill>
          </p:spPr>
          <p:txBody>
            <a:bodyPr/>
            <a:lstStyle/>
            <a:p>
              <a:endParaRPr/>
            </a:p>
          </p:txBody>
        </p:sp>
        <p:sp>
          <p:nvSpPr>
            <p:cNvPr id="69" name="rc69"/>
            <p:cNvSpPr/>
            <p:nvPr/>
          </p:nvSpPr>
          <p:spPr>
            <a:xfrm>
              <a:off x="6893679" y="3474358"/>
              <a:ext cx="239888" cy="208428"/>
            </a:xfrm>
            <a:prstGeom prst="rect">
              <a:avLst/>
            </a:prstGeom>
            <a:solidFill>
              <a:srgbClr val="E2231A">
                <a:alpha val="100000"/>
              </a:srgbClr>
            </a:solidFill>
          </p:spPr>
          <p:txBody>
            <a:bodyPr/>
            <a:lstStyle/>
            <a:p>
              <a:endParaRPr/>
            </a:p>
          </p:txBody>
        </p:sp>
        <p:sp>
          <p:nvSpPr>
            <p:cNvPr id="70" name="rc70"/>
            <p:cNvSpPr/>
            <p:nvPr/>
          </p:nvSpPr>
          <p:spPr>
            <a:xfrm>
              <a:off x="7160222" y="3596565"/>
              <a:ext cx="239888" cy="711455"/>
            </a:xfrm>
            <a:prstGeom prst="rect">
              <a:avLst/>
            </a:prstGeom>
            <a:solidFill>
              <a:srgbClr val="80BD41">
                <a:alpha val="100000"/>
              </a:srgbClr>
            </a:solidFill>
          </p:spPr>
          <p:txBody>
            <a:bodyPr/>
            <a:lstStyle/>
            <a:p>
              <a:endParaRPr/>
            </a:p>
          </p:txBody>
        </p:sp>
        <p:sp>
          <p:nvSpPr>
            <p:cNvPr id="71" name="rc71"/>
            <p:cNvSpPr/>
            <p:nvPr/>
          </p:nvSpPr>
          <p:spPr>
            <a:xfrm>
              <a:off x="7160222" y="3461031"/>
              <a:ext cx="239888" cy="135534"/>
            </a:xfrm>
            <a:prstGeom prst="rect">
              <a:avLst/>
            </a:prstGeom>
            <a:solidFill>
              <a:srgbClr val="E2231A">
                <a:alpha val="100000"/>
              </a:srgbClr>
            </a:solidFill>
          </p:spPr>
          <p:txBody>
            <a:bodyPr/>
            <a:lstStyle/>
            <a:p>
              <a:endParaRPr/>
            </a:p>
          </p:txBody>
        </p:sp>
        <p:sp>
          <p:nvSpPr>
            <p:cNvPr id="72" name="rc72"/>
            <p:cNvSpPr/>
            <p:nvPr/>
          </p:nvSpPr>
          <p:spPr>
            <a:xfrm>
              <a:off x="7426765" y="3514496"/>
              <a:ext cx="239888" cy="793525"/>
            </a:xfrm>
            <a:prstGeom prst="rect">
              <a:avLst/>
            </a:prstGeom>
            <a:solidFill>
              <a:srgbClr val="80BD41">
                <a:alpha val="100000"/>
              </a:srgbClr>
            </a:solidFill>
          </p:spPr>
          <p:txBody>
            <a:bodyPr/>
            <a:lstStyle/>
            <a:p>
              <a:endParaRPr/>
            </a:p>
          </p:txBody>
        </p:sp>
        <p:sp>
          <p:nvSpPr>
            <p:cNvPr id="73" name="rc73"/>
            <p:cNvSpPr/>
            <p:nvPr/>
          </p:nvSpPr>
          <p:spPr>
            <a:xfrm>
              <a:off x="7426765" y="3445498"/>
              <a:ext cx="239888" cy="68997"/>
            </a:xfrm>
            <a:prstGeom prst="rect">
              <a:avLst/>
            </a:prstGeom>
            <a:solidFill>
              <a:srgbClr val="E2231A">
                <a:alpha val="100000"/>
              </a:srgbClr>
            </a:solidFill>
          </p:spPr>
          <p:txBody>
            <a:bodyPr/>
            <a:lstStyle/>
            <a:p>
              <a:endParaRPr/>
            </a:p>
          </p:txBody>
        </p:sp>
        <p:sp>
          <p:nvSpPr>
            <p:cNvPr id="74" name="rc74"/>
            <p:cNvSpPr/>
            <p:nvPr/>
          </p:nvSpPr>
          <p:spPr>
            <a:xfrm>
              <a:off x="7693308" y="3491070"/>
              <a:ext cx="239888" cy="816951"/>
            </a:xfrm>
            <a:prstGeom prst="rect">
              <a:avLst/>
            </a:prstGeom>
            <a:solidFill>
              <a:srgbClr val="80BD41">
                <a:alpha val="100000"/>
              </a:srgbClr>
            </a:solidFill>
          </p:spPr>
          <p:txBody>
            <a:bodyPr/>
            <a:lstStyle/>
            <a:p>
              <a:endParaRPr/>
            </a:p>
          </p:txBody>
        </p:sp>
        <p:sp>
          <p:nvSpPr>
            <p:cNvPr id="75" name="rc75"/>
            <p:cNvSpPr/>
            <p:nvPr/>
          </p:nvSpPr>
          <p:spPr>
            <a:xfrm>
              <a:off x="7693308" y="3429556"/>
              <a:ext cx="239888" cy="61513"/>
            </a:xfrm>
            <a:prstGeom prst="rect">
              <a:avLst/>
            </a:prstGeom>
            <a:solidFill>
              <a:srgbClr val="E2231A">
                <a:alpha val="100000"/>
              </a:srgbClr>
            </a:solidFill>
          </p:spPr>
          <p:txBody>
            <a:bodyPr/>
            <a:lstStyle/>
            <a:p>
              <a:endParaRPr/>
            </a:p>
          </p:txBody>
        </p:sp>
        <p:sp>
          <p:nvSpPr>
            <p:cNvPr id="76" name="rc76"/>
            <p:cNvSpPr/>
            <p:nvPr/>
          </p:nvSpPr>
          <p:spPr>
            <a:xfrm>
              <a:off x="7959851" y="3476460"/>
              <a:ext cx="239888" cy="831560"/>
            </a:xfrm>
            <a:prstGeom prst="rect">
              <a:avLst/>
            </a:prstGeom>
            <a:solidFill>
              <a:srgbClr val="80BD41">
                <a:alpha val="100000"/>
              </a:srgbClr>
            </a:solidFill>
          </p:spPr>
          <p:txBody>
            <a:bodyPr/>
            <a:lstStyle/>
            <a:p>
              <a:endParaRPr/>
            </a:p>
          </p:txBody>
        </p:sp>
        <p:sp>
          <p:nvSpPr>
            <p:cNvPr id="77" name="rc77"/>
            <p:cNvSpPr/>
            <p:nvPr/>
          </p:nvSpPr>
          <p:spPr>
            <a:xfrm>
              <a:off x="7959851" y="3413870"/>
              <a:ext cx="239888" cy="62590"/>
            </a:xfrm>
            <a:prstGeom prst="rect">
              <a:avLst/>
            </a:prstGeom>
            <a:solidFill>
              <a:srgbClr val="E2231A">
                <a:alpha val="100000"/>
              </a:srgbClr>
            </a:solidFill>
          </p:spPr>
          <p:txBody>
            <a:bodyPr/>
            <a:lstStyle/>
            <a:p>
              <a:endParaRPr/>
            </a:p>
          </p:txBody>
        </p:sp>
        <p:sp>
          <p:nvSpPr>
            <p:cNvPr id="78" name="pl78"/>
            <p:cNvSpPr/>
            <p:nvPr/>
          </p:nvSpPr>
          <p:spPr>
            <a:xfrm>
              <a:off x="1416218" y="2229144"/>
              <a:ext cx="6663577" cy="1050615"/>
            </a:xfrm>
            <a:custGeom>
              <a:avLst/>
              <a:gdLst/>
              <a:ahLst/>
              <a:cxnLst/>
              <a:rect l="0" t="0" r="0" b="0"/>
              <a:pathLst>
                <a:path w="6663577" h="1050615">
                  <a:moveTo>
                    <a:pt x="0" y="1050615"/>
                  </a:moveTo>
                  <a:lnTo>
                    <a:pt x="266543" y="782373"/>
                  </a:lnTo>
                  <a:lnTo>
                    <a:pt x="533086" y="134121"/>
                  </a:lnTo>
                  <a:lnTo>
                    <a:pt x="799629" y="201181"/>
                  </a:lnTo>
                  <a:lnTo>
                    <a:pt x="1066172" y="447070"/>
                  </a:lnTo>
                  <a:lnTo>
                    <a:pt x="1332715" y="625898"/>
                  </a:lnTo>
                  <a:lnTo>
                    <a:pt x="1599258" y="692959"/>
                  </a:lnTo>
                  <a:lnTo>
                    <a:pt x="1865801" y="581191"/>
                  </a:lnTo>
                  <a:lnTo>
                    <a:pt x="2132344" y="625898"/>
                  </a:lnTo>
                  <a:lnTo>
                    <a:pt x="2398888" y="760019"/>
                  </a:lnTo>
                  <a:lnTo>
                    <a:pt x="2665431" y="581191"/>
                  </a:lnTo>
                  <a:lnTo>
                    <a:pt x="2931974" y="581191"/>
                  </a:lnTo>
                  <a:lnTo>
                    <a:pt x="3198517" y="402363"/>
                  </a:lnTo>
                  <a:lnTo>
                    <a:pt x="3465060" y="290595"/>
                  </a:lnTo>
                  <a:lnTo>
                    <a:pt x="3731603" y="402363"/>
                  </a:lnTo>
                  <a:lnTo>
                    <a:pt x="3998146" y="514130"/>
                  </a:lnTo>
                  <a:lnTo>
                    <a:pt x="4264689" y="447070"/>
                  </a:lnTo>
                  <a:lnTo>
                    <a:pt x="4531233" y="402363"/>
                  </a:lnTo>
                  <a:lnTo>
                    <a:pt x="4797776" y="335302"/>
                  </a:lnTo>
                  <a:lnTo>
                    <a:pt x="5064319" y="402363"/>
                  </a:lnTo>
                  <a:lnTo>
                    <a:pt x="5330862" y="245888"/>
                  </a:lnTo>
                  <a:lnTo>
                    <a:pt x="5597405" y="402363"/>
                  </a:lnTo>
                  <a:lnTo>
                    <a:pt x="5863948" y="201181"/>
                  </a:lnTo>
                  <a:lnTo>
                    <a:pt x="6130491" y="22353"/>
                  </a:lnTo>
                  <a:lnTo>
                    <a:pt x="6397034" y="0"/>
                  </a:lnTo>
                  <a:lnTo>
                    <a:pt x="6663577" y="0"/>
                  </a:lnTo>
                </a:path>
              </a:pathLst>
            </a:custGeom>
            <a:ln w="27101" cap="flat">
              <a:solidFill>
                <a:srgbClr val="0058AB">
                  <a:alpha val="100000"/>
                </a:srgbClr>
              </a:solidFill>
              <a:prstDash val="solid"/>
              <a:round/>
            </a:ln>
          </p:spPr>
          <p:txBody>
            <a:bodyPr/>
            <a:lstStyle/>
            <a:p>
              <a:endParaRPr/>
            </a:p>
          </p:txBody>
        </p:sp>
        <p:sp>
          <p:nvSpPr>
            <p:cNvPr id="79" name="tx79"/>
            <p:cNvSpPr/>
            <p:nvPr/>
          </p:nvSpPr>
          <p:spPr>
            <a:xfrm>
              <a:off x="1355928"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46</a:t>
              </a:r>
            </a:p>
          </p:txBody>
        </p:sp>
        <p:sp>
          <p:nvSpPr>
            <p:cNvPr id="80" name="tx80"/>
            <p:cNvSpPr/>
            <p:nvPr/>
          </p:nvSpPr>
          <p:spPr>
            <a:xfrm>
              <a:off x="2688644"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65</a:t>
              </a:r>
            </a:p>
          </p:txBody>
        </p:sp>
        <p:sp>
          <p:nvSpPr>
            <p:cNvPr id="81" name="tx81"/>
            <p:cNvSpPr/>
            <p:nvPr/>
          </p:nvSpPr>
          <p:spPr>
            <a:xfrm>
              <a:off x="4021359"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67</a:t>
              </a:r>
            </a:p>
          </p:txBody>
        </p:sp>
        <p:sp>
          <p:nvSpPr>
            <p:cNvPr id="82" name="tx82"/>
            <p:cNvSpPr/>
            <p:nvPr/>
          </p:nvSpPr>
          <p:spPr>
            <a:xfrm>
              <a:off x="5354075"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70</a:t>
              </a:r>
            </a:p>
          </p:txBody>
        </p:sp>
        <p:sp>
          <p:nvSpPr>
            <p:cNvPr id="83" name="tx83"/>
            <p:cNvSpPr/>
            <p:nvPr/>
          </p:nvSpPr>
          <p:spPr>
            <a:xfrm>
              <a:off x="6420247" y="195004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75</a:t>
              </a:r>
            </a:p>
          </p:txBody>
        </p:sp>
        <p:sp>
          <p:nvSpPr>
            <p:cNvPr id="84" name="tx84"/>
            <p:cNvSpPr/>
            <p:nvPr/>
          </p:nvSpPr>
          <p:spPr>
            <a:xfrm>
              <a:off x="6686790"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82</a:t>
              </a:r>
            </a:p>
          </p:txBody>
        </p:sp>
        <p:sp>
          <p:nvSpPr>
            <p:cNvPr id="85" name="tx85"/>
            <p:cNvSpPr/>
            <p:nvPr/>
          </p:nvSpPr>
          <p:spPr>
            <a:xfrm>
              <a:off x="6953334" y="195004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75</a:t>
              </a:r>
            </a:p>
          </p:txBody>
        </p:sp>
        <p:sp>
          <p:nvSpPr>
            <p:cNvPr id="86" name="tx86"/>
            <p:cNvSpPr/>
            <p:nvPr/>
          </p:nvSpPr>
          <p:spPr>
            <a:xfrm>
              <a:off x="7219877"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84</a:t>
              </a:r>
            </a:p>
          </p:txBody>
        </p:sp>
        <p:sp>
          <p:nvSpPr>
            <p:cNvPr id="87" name="tx87"/>
            <p:cNvSpPr/>
            <p:nvPr/>
          </p:nvSpPr>
          <p:spPr>
            <a:xfrm>
              <a:off x="7486420"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92</a:t>
              </a:r>
            </a:p>
          </p:txBody>
        </p:sp>
        <p:sp>
          <p:nvSpPr>
            <p:cNvPr id="88" name="tx88"/>
            <p:cNvSpPr/>
            <p:nvPr/>
          </p:nvSpPr>
          <p:spPr>
            <a:xfrm>
              <a:off x="7752963" y="194867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93</a:t>
              </a:r>
            </a:p>
          </p:txBody>
        </p:sp>
        <p:sp>
          <p:nvSpPr>
            <p:cNvPr id="89" name="tx89"/>
            <p:cNvSpPr/>
            <p:nvPr/>
          </p:nvSpPr>
          <p:spPr>
            <a:xfrm>
              <a:off x="8019506" y="194867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93</a:t>
              </a:r>
            </a:p>
          </p:txBody>
        </p:sp>
        <p:sp>
          <p:nvSpPr>
            <p:cNvPr id="90" name="tx90"/>
            <p:cNvSpPr/>
            <p:nvPr/>
          </p:nvSpPr>
          <p:spPr>
            <a:xfrm>
              <a:off x="1324790" y="3690552"/>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93.9</a:t>
              </a:r>
            </a:p>
          </p:txBody>
        </p:sp>
        <p:sp>
          <p:nvSpPr>
            <p:cNvPr id="91" name="tx91"/>
            <p:cNvSpPr/>
            <p:nvPr/>
          </p:nvSpPr>
          <p:spPr>
            <a:xfrm>
              <a:off x="2670557" y="3618268"/>
              <a:ext cx="156753"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108</a:t>
              </a:r>
            </a:p>
          </p:txBody>
        </p:sp>
        <p:sp>
          <p:nvSpPr>
            <p:cNvPr id="92" name="tx92"/>
            <p:cNvSpPr/>
            <p:nvPr/>
          </p:nvSpPr>
          <p:spPr>
            <a:xfrm>
              <a:off x="3964096" y="3521198"/>
              <a:ext cx="235106"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127.2</a:t>
              </a:r>
            </a:p>
          </p:txBody>
        </p:sp>
        <p:sp>
          <p:nvSpPr>
            <p:cNvPr id="93" name="tx93"/>
            <p:cNvSpPr/>
            <p:nvPr/>
          </p:nvSpPr>
          <p:spPr>
            <a:xfrm>
              <a:off x="5296811" y="3429165"/>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144.9</a:t>
              </a:r>
            </a:p>
          </p:txBody>
        </p:sp>
        <p:sp>
          <p:nvSpPr>
            <p:cNvPr id="94" name="tx94"/>
            <p:cNvSpPr/>
            <p:nvPr/>
          </p:nvSpPr>
          <p:spPr>
            <a:xfrm>
              <a:off x="6402160" y="3367344"/>
              <a:ext cx="156753"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157</a:t>
              </a:r>
            </a:p>
          </p:txBody>
        </p:sp>
        <p:sp>
          <p:nvSpPr>
            <p:cNvPr id="95" name="tx95"/>
            <p:cNvSpPr/>
            <p:nvPr/>
          </p:nvSpPr>
          <p:spPr>
            <a:xfrm>
              <a:off x="6629527" y="3353759"/>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159.6</a:t>
              </a:r>
            </a:p>
          </p:txBody>
        </p:sp>
        <p:sp>
          <p:nvSpPr>
            <p:cNvPr id="96" name="tx96"/>
            <p:cNvSpPr/>
            <p:nvPr/>
          </p:nvSpPr>
          <p:spPr>
            <a:xfrm>
              <a:off x="6896070" y="3338432"/>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162.6</a:t>
              </a:r>
            </a:p>
          </p:txBody>
        </p:sp>
        <p:sp>
          <p:nvSpPr>
            <p:cNvPr id="97" name="tx97"/>
            <p:cNvSpPr/>
            <p:nvPr/>
          </p:nvSpPr>
          <p:spPr>
            <a:xfrm>
              <a:off x="7162613" y="3325156"/>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165.2</a:t>
              </a:r>
            </a:p>
          </p:txBody>
        </p:sp>
        <p:sp>
          <p:nvSpPr>
            <p:cNvPr id="98" name="tx98"/>
            <p:cNvSpPr/>
            <p:nvPr/>
          </p:nvSpPr>
          <p:spPr>
            <a:xfrm>
              <a:off x="7429156" y="3309526"/>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168.3</a:t>
              </a:r>
            </a:p>
          </p:txBody>
        </p:sp>
        <p:sp>
          <p:nvSpPr>
            <p:cNvPr id="99" name="tx99"/>
            <p:cNvSpPr/>
            <p:nvPr/>
          </p:nvSpPr>
          <p:spPr>
            <a:xfrm>
              <a:off x="7695699" y="3294777"/>
              <a:ext cx="235106"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171.4</a:t>
              </a:r>
            </a:p>
          </p:txBody>
        </p:sp>
        <p:sp>
          <p:nvSpPr>
            <p:cNvPr id="100" name="tx100"/>
            <p:cNvSpPr/>
            <p:nvPr/>
          </p:nvSpPr>
          <p:spPr>
            <a:xfrm>
              <a:off x="7962242" y="3279091"/>
              <a:ext cx="235106"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174.4</a:t>
              </a:r>
            </a:p>
          </p:txBody>
        </p:sp>
        <p:sp>
          <p:nvSpPr>
            <p:cNvPr id="101" name="pl101"/>
            <p:cNvSpPr/>
            <p:nvPr/>
          </p:nvSpPr>
          <p:spPr>
            <a:xfrm>
              <a:off x="1416218" y="2072669"/>
              <a:ext cx="0" cy="1207090"/>
            </a:xfrm>
            <a:custGeom>
              <a:avLst/>
              <a:gdLst/>
              <a:ahLst/>
              <a:cxnLst/>
              <a:rect l="0" t="0" r="0" b="0"/>
              <a:pathLst>
                <a:path h="1207090">
                  <a:moveTo>
                    <a:pt x="0" y="1207090"/>
                  </a:moveTo>
                  <a:lnTo>
                    <a:pt x="0" y="0"/>
                  </a:lnTo>
                </a:path>
              </a:pathLst>
            </a:custGeom>
            <a:ln w="13550" cap="flat">
              <a:solidFill>
                <a:srgbClr val="0058AB">
                  <a:alpha val="100000"/>
                </a:srgbClr>
              </a:solidFill>
              <a:prstDash val="dot"/>
              <a:round/>
            </a:ln>
          </p:spPr>
          <p:txBody>
            <a:bodyPr/>
            <a:lstStyle/>
            <a:p>
              <a:endParaRPr/>
            </a:p>
          </p:txBody>
        </p:sp>
        <p:sp>
          <p:nvSpPr>
            <p:cNvPr id="102" name="pl102"/>
            <p:cNvSpPr/>
            <p:nvPr/>
          </p:nvSpPr>
          <p:spPr>
            <a:xfrm>
              <a:off x="2748933" y="2072669"/>
              <a:ext cx="0" cy="782373"/>
            </a:xfrm>
            <a:custGeom>
              <a:avLst/>
              <a:gdLst/>
              <a:ahLst/>
              <a:cxnLst/>
              <a:rect l="0" t="0" r="0" b="0"/>
              <a:pathLst>
                <a:path h="782373">
                  <a:moveTo>
                    <a:pt x="0" y="782373"/>
                  </a:moveTo>
                  <a:lnTo>
                    <a:pt x="0" y="0"/>
                  </a:lnTo>
                </a:path>
              </a:pathLst>
            </a:custGeom>
            <a:ln w="13550" cap="flat">
              <a:solidFill>
                <a:srgbClr val="0058AB">
                  <a:alpha val="100000"/>
                </a:srgbClr>
              </a:solidFill>
              <a:prstDash val="dot"/>
              <a:round/>
            </a:ln>
          </p:spPr>
          <p:txBody>
            <a:bodyPr/>
            <a:lstStyle/>
            <a:p>
              <a:endParaRPr/>
            </a:p>
          </p:txBody>
        </p:sp>
        <p:sp>
          <p:nvSpPr>
            <p:cNvPr id="103" name="pl103"/>
            <p:cNvSpPr/>
            <p:nvPr/>
          </p:nvSpPr>
          <p:spPr>
            <a:xfrm>
              <a:off x="4081649" y="2072669"/>
              <a:ext cx="0" cy="737666"/>
            </a:xfrm>
            <a:custGeom>
              <a:avLst/>
              <a:gdLst/>
              <a:ahLst/>
              <a:cxnLst/>
              <a:rect l="0" t="0" r="0" b="0"/>
              <a:pathLst>
                <a:path h="737666">
                  <a:moveTo>
                    <a:pt x="0" y="737666"/>
                  </a:moveTo>
                  <a:lnTo>
                    <a:pt x="0" y="0"/>
                  </a:lnTo>
                </a:path>
              </a:pathLst>
            </a:custGeom>
            <a:ln w="13550" cap="flat">
              <a:solidFill>
                <a:srgbClr val="0058AB">
                  <a:alpha val="100000"/>
                </a:srgbClr>
              </a:solidFill>
              <a:prstDash val="dot"/>
              <a:round/>
            </a:ln>
          </p:spPr>
          <p:txBody>
            <a:bodyPr/>
            <a:lstStyle/>
            <a:p>
              <a:endParaRPr/>
            </a:p>
          </p:txBody>
        </p:sp>
        <p:sp>
          <p:nvSpPr>
            <p:cNvPr id="104" name="pl104"/>
            <p:cNvSpPr/>
            <p:nvPr/>
          </p:nvSpPr>
          <p:spPr>
            <a:xfrm>
              <a:off x="5414365" y="2072669"/>
              <a:ext cx="0" cy="670605"/>
            </a:xfrm>
            <a:custGeom>
              <a:avLst/>
              <a:gdLst/>
              <a:ahLst/>
              <a:cxnLst/>
              <a:rect l="0" t="0" r="0" b="0"/>
              <a:pathLst>
                <a:path h="670605">
                  <a:moveTo>
                    <a:pt x="0" y="670605"/>
                  </a:moveTo>
                  <a:lnTo>
                    <a:pt x="0" y="0"/>
                  </a:lnTo>
                </a:path>
              </a:pathLst>
            </a:custGeom>
            <a:ln w="13550" cap="flat">
              <a:solidFill>
                <a:srgbClr val="0058AB">
                  <a:alpha val="100000"/>
                </a:srgbClr>
              </a:solidFill>
              <a:prstDash val="dot"/>
              <a:round/>
            </a:ln>
          </p:spPr>
          <p:txBody>
            <a:bodyPr/>
            <a:lstStyle/>
            <a:p>
              <a:endParaRPr/>
            </a:p>
          </p:txBody>
        </p:sp>
        <p:sp>
          <p:nvSpPr>
            <p:cNvPr id="105" name="pl105"/>
            <p:cNvSpPr/>
            <p:nvPr/>
          </p:nvSpPr>
          <p:spPr>
            <a:xfrm>
              <a:off x="6480537" y="2072669"/>
              <a:ext cx="0" cy="558837"/>
            </a:xfrm>
            <a:custGeom>
              <a:avLst/>
              <a:gdLst/>
              <a:ahLst/>
              <a:cxnLst/>
              <a:rect l="0" t="0" r="0" b="0"/>
              <a:pathLst>
                <a:path h="558837">
                  <a:moveTo>
                    <a:pt x="0" y="558837"/>
                  </a:moveTo>
                  <a:lnTo>
                    <a:pt x="0" y="0"/>
                  </a:lnTo>
                </a:path>
              </a:pathLst>
            </a:custGeom>
            <a:ln w="13550" cap="flat">
              <a:solidFill>
                <a:srgbClr val="0058AB">
                  <a:alpha val="100000"/>
                </a:srgbClr>
              </a:solidFill>
              <a:prstDash val="dot"/>
              <a:round/>
            </a:ln>
          </p:spPr>
          <p:txBody>
            <a:bodyPr/>
            <a:lstStyle/>
            <a:p>
              <a:endParaRPr/>
            </a:p>
          </p:txBody>
        </p:sp>
        <p:sp>
          <p:nvSpPr>
            <p:cNvPr id="106" name="pl106"/>
            <p:cNvSpPr/>
            <p:nvPr/>
          </p:nvSpPr>
          <p:spPr>
            <a:xfrm>
              <a:off x="6747080" y="2072669"/>
              <a:ext cx="0" cy="402363"/>
            </a:xfrm>
            <a:custGeom>
              <a:avLst/>
              <a:gdLst/>
              <a:ahLst/>
              <a:cxnLst/>
              <a:rect l="0" t="0" r="0" b="0"/>
              <a:pathLst>
                <a:path h="402363">
                  <a:moveTo>
                    <a:pt x="0" y="402363"/>
                  </a:moveTo>
                  <a:lnTo>
                    <a:pt x="0" y="0"/>
                  </a:lnTo>
                </a:path>
              </a:pathLst>
            </a:custGeom>
            <a:ln w="13550" cap="flat">
              <a:solidFill>
                <a:srgbClr val="0058AB">
                  <a:alpha val="100000"/>
                </a:srgbClr>
              </a:solidFill>
              <a:prstDash val="dot"/>
              <a:round/>
            </a:ln>
          </p:spPr>
          <p:txBody>
            <a:bodyPr/>
            <a:lstStyle/>
            <a:p>
              <a:endParaRPr/>
            </a:p>
          </p:txBody>
        </p:sp>
        <p:sp>
          <p:nvSpPr>
            <p:cNvPr id="107" name="pl107"/>
            <p:cNvSpPr/>
            <p:nvPr/>
          </p:nvSpPr>
          <p:spPr>
            <a:xfrm>
              <a:off x="7013623" y="2072669"/>
              <a:ext cx="0" cy="558837"/>
            </a:xfrm>
            <a:custGeom>
              <a:avLst/>
              <a:gdLst/>
              <a:ahLst/>
              <a:cxnLst/>
              <a:rect l="0" t="0" r="0" b="0"/>
              <a:pathLst>
                <a:path h="558837">
                  <a:moveTo>
                    <a:pt x="0" y="558837"/>
                  </a:moveTo>
                  <a:lnTo>
                    <a:pt x="0" y="0"/>
                  </a:lnTo>
                </a:path>
              </a:pathLst>
            </a:custGeom>
            <a:ln w="13550" cap="flat">
              <a:solidFill>
                <a:srgbClr val="0058AB">
                  <a:alpha val="100000"/>
                </a:srgbClr>
              </a:solidFill>
              <a:prstDash val="dot"/>
              <a:round/>
            </a:ln>
          </p:spPr>
          <p:txBody>
            <a:bodyPr/>
            <a:lstStyle/>
            <a:p>
              <a:endParaRPr/>
            </a:p>
          </p:txBody>
        </p:sp>
        <p:sp>
          <p:nvSpPr>
            <p:cNvPr id="108" name="pl108"/>
            <p:cNvSpPr/>
            <p:nvPr/>
          </p:nvSpPr>
          <p:spPr>
            <a:xfrm>
              <a:off x="7280166" y="2072669"/>
              <a:ext cx="0" cy="357656"/>
            </a:xfrm>
            <a:custGeom>
              <a:avLst/>
              <a:gdLst/>
              <a:ahLst/>
              <a:cxnLst/>
              <a:rect l="0" t="0" r="0" b="0"/>
              <a:pathLst>
                <a:path h="357656">
                  <a:moveTo>
                    <a:pt x="0" y="357656"/>
                  </a:moveTo>
                  <a:lnTo>
                    <a:pt x="0" y="0"/>
                  </a:lnTo>
                </a:path>
              </a:pathLst>
            </a:custGeom>
            <a:ln w="13550" cap="flat">
              <a:solidFill>
                <a:srgbClr val="0058AB">
                  <a:alpha val="100000"/>
                </a:srgbClr>
              </a:solidFill>
              <a:prstDash val="dot"/>
              <a:round/>
            </a:ln>
          </p:spPr>
          <p:txBody>
            <a:bodyPr/>
            <a:lstStyle/>
            <a:p>
              <a:endParaRPr/>
            </a:p>
          </p:txBody>
        </p:sp>
        <p:sp>
          <p:nvSpPr>
            <p:cNvPr id="109" name="pl109"/>
            <p:cNvSpPr/>
            <p:nvPr/>
          </p:nvSpPr>
          <p:spPr>
            <a:xfrm>
              <a:off x="7546709" y="2072669"/>
              <a:ext cx="0" cy="178828"/>
            </a:xfrm>
            <a:custGeom>
              <a:avLst/>
              <a:gdLst/>
              <a:ahLst/>
              <a:cxnLst/>
              <a:rect l="0" t="0" r="0" b="0"/>
              <a:pathLst>
                <a:path h="178828">
                  <a:moveTo>
                    <a:pt x="0" y="178828"/>
                  </a:moveTo>
                  <a:lnTo>
                    <a:pt x="0" y="0"/>
                  </a:lnTo>
                </a:path>
              </a:pathLst>
            </a:custGeom>
            <a:ln w="13550" cap="flat">
              <a:solidFill>
                <a:srgbClr val="0058AB">
                  <a:alpha val="100000"/>
                </a:srgbClr>
              </a:solidFill>
              <a:prstDash val="dot"/>
              <a:round/>
            </a:ln>
          </p:spPr>
          <p:txBody>
            <a:bodyPr/>
            <a:lstStyle/>
            <a:p>
              <a:endParaRPr/>
            </a:p>
          </p:txBody>
        </p:sp>
        <p:sp>
          <p:nvSpPr>
            <p:cNvPr id="110" name="pl110"/>
            <p:cNvSpPr/>
            <p:nvPr/>
          </p:nvSpPr>
          <p:spPr>
            <a:xfrm>
              <a:off x="7813253" y="2072669"/>
              <a:ext cx="0" cy="156474"/>
            </a:xfrm>
            <a:custGeom>
              <a:avLst/>
              <a:gdLst/>
              <a:ahLst/>
              <a:cxnLst/>
              <a:rect l="0" t="0" r="0" b="0"/>
              <a:pathLst>
                <a:path h="156474">
                  <a:moveTo>
                    <a:pt x="0" y="156474"/>
                  </a:moveTo>
                  <a:lnTo>
                    <a:pt x="0" y="0"/>
                  </a:lnTo>
                </a:path>
              </a:pathLst>
            </a:custGeom>
            <a:ln w="13550" cap="flat">
              <a:solidFill>
                <a:srgbClr val="0058AB">
                  <a:alpha val="100000"/>
                </a:srgbClr>
              </a:solidFill>
              <a:prstDash val="dot"/>
              <a:round/>
            </a:ln>
          </p:spPr>
          <p:txBody>
            <a:bodyPr/>
            <a:lstStyle/>
            <a:p>
              <a:endParaRPr/>
            </a:p>
          </p:txBody>
        </p:sp>
        <p:sp>
          <p:nvSpPr>
            <p:cNvPr id="111" name="pl111"/>
            <p:cNvSpPr/>
            <p:nvPr/>
          </p:nvSpPr>
          <p:spPr>
            <a:xfrm>
              <a:off x="8079796" y="2072669"/>
              <a:ext cx="0" cy="156474"/>
            </a:xfrm>
            <a:custGeom>
              <a:avLst/>
              <a:gdLst/>
              <a:ahLst/>
              <a:cxnLst/>
              <a:rect l="0" t="0" r="0" b="0"/>
              <a:pathLst>
                <a:path h="156474">
                  <a:moveTo>
                    <a:pt x="0" y="156474"/>
                  </a:moveTo>
                  <a:lnTo>
                    <a:pt x="0" y="0"/>
                  </a:lnTo>
                </a:path>
              </a:pathLst>
            </a:custGeom>
            <a:ln w="13550" cap="flat">
              <a:solidFill>
                <a:srgbClr val="0058AB">
                  <a:alpha val="100000"/>
                </a:srgbClr>
              </a:solidFill>
              <a:prstDash val="dot"/>
              <a:round/>
            </a:ln>
          </p:spPr>
          <p:txBody>
            <a:bodyPr/>
            <a:lstStyle/>
            <a:p>
              <a:endParaRPr/>
            </a:p>
          </p:txBody>
        </p:sp>
        <p:sp>
          <p:nvSpPr>
            <p:cNvPr id="112" name="tx112"/>
            <p:cNvSpPr/>
            <p:nvPr/>
          </p:nvSpPr>
          <p:spPr>
            <a:xfrm>
              <a:off x="1324790" y="4162177"/>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43.2</a:t>
              </a:r>
            </a:p>
          </p:txBody>
        </p:sp>
        <p:sp>
          <p:nvSpPr>
            <p:cNvPr id="113" name="tx113"/>
            <p:cNvSpPr/>
            <p:nvPr/>
          </p:nvSpPr>
          <p:spPr>
            <a:xfrm>
              <a:off x="1324790" y="3921474"/>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50.7</a:t>
              </a:r>
            </a:p>
          </p:txBody>
        </p:sp>
        <p:sp>
          <p:nvSpPr>
            <p:cNvPr id="114" name="tx114"/>
            <p:cNvSpPr/>
            <p:nvPr/>
          </p:nvSpPr>
          <p:spPr>
            <a:xfrm>
              <a:off x="2657505" y="4092995"/>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70.2</a:t>
              </a:r>
            </a:p>
          </p:txBody>
        </p:sp>
        <p:sp>
          <p:nvSpPr>
            <p:cNvPr id="115" name="tx115"/>
            <p:cNvSpPr/>
            <p:nvPr/>
          </p:nvSpPr>
          <p:spPr>
            <a:xfrm>
              <a:off x="2657505" y="3816061"/>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37.8</a:t>
              </a:r>
            </a:p>
          </p:txBody>
        </p:sp>
        <p:sp>
          <p:nvSpPr>
            <p:cNvPr id="116" name="tx116"/>
            <p:cNvSpPr/>
            <p:nvPr/>
          </p:nvSpPr>
          <p:spPr>
            <a:xfrm>
              <a:off x="3990221" y="4054549"/>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85.2</a:t>
              </a:r>
            </a:p>
          </p:txBody>
        </p:sp>
        <p:sp>
          <p:nvSpPr>
            <p:cNvPr id="117" name="tx117"/>
            <p:cNvSpPr/>
            <p:nvPr/>
          </p:nvSpPr>
          <p:spPr>
            <a:xfrm>
              <a:off x="4029398" y="3729674"/>
              <a:ext cx="104502"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42</a:t>
              </a:r>
            </a:p>
          </p:txBody>
        </p:sp>
        <p:sp>
          <p:nvSpPr>
            <p:cNvPr id="118" name="tx118"/>
            <p:cNvSpPr/>
            <p:nvPr/>
          </p:nvSpPr>
          <p:spPr>
            <a:xfrm>
              <a:off x="5296811" y="4012950"/>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101.4</a:t>
              </a:r>
            </a:p>
          </p:txBody>
        </p:sp>
        <p:sp>
          <p:nvSpPr>
            <p:cNvPr id="119" name="tx119"/>
            <p:cNvSpPr/>
            <p:nvPr/>
          </p:nvSpPr>
          <p:spPr>
            <a:xfrm>
              <a:off x="5322937" y="3641439"/>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43.5</a:t>
              </a:r>
            </a:p>
          </p:txBody>
        </p:sp>
        <p:sp>
          <p:nvSpPr>
            <p:cNvPr id="120" name="tx120"/>
            <p:cNvSpPr/>
            <p:nvPr/>
          </p:nvSpPr>
          <p:spPr>
            <a:xfrm>
              <a:off x="6362984" y="3972345"/>
              <a:ext cx="235106"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117.7</a:t>
              </a:r>
            </a:p>
          </p:txBody>
        </p:sp>
        <p:sp>
          <p:nvSpPr>
            <p:cNvPr id="121" name="tx121"/>
            <p:cNvSpPr/>
            <p:nvPr/>
          </p:nvSpPr>
          <p:spPr>
            <a:xfrm>
              <a:off x="6389109" y="3568776"/>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39.2</a:t>
              </a:r>
            </a:p>
          </p:txBody>
        </p:sp>
        <p:sp>
          <p:nvSpPr>
            <p:cNvPr id="122" name="tx122"/>
            <p:cNvSpPr/>
            <p:nvPr/>
          </p:nvSpPr>
          <p:spPr>
            <a:xfrm>
              <a:off x="6629527" y="3937422"/>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130.9</a:t>
              </a:r>
            </a:p>
          </p:txBody>
        </p:sp>
        <p:sp>
          <p:nvSpPr>
            <p:cNvPr id="123" name="tx123"/>
            <p:cNvSpPr/>
            <p:nvPr/>
          </p:nvSpPr>
          <p:spPr>
            <a:xfrm>
              <a:off x="6655652" y="3528300"/>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28.7</a:t>
              </a:r>
            </a:p>
          </p:txBody>
        </p:sp>
        <p:sp>
          <p:nvSpPr>
            <p:cNvPr id="124" name="tx124"/>
            <p:cNvSpPr/>
            <p:nvPr/>
          </p:nvSpPr>
          <p:spPr>
            <a:xfrm>
              <a:off x="6935247" y="3961503"/>
              <a:ext cx="156753"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122</a:t>
              </a:r>
            </a:p>
          </p:txBody>
        </p:sp>
        <p:sp>
          <p:nvSpPr>
            <p:cNvPr id="125" name="tx125"/>
            <p:cNvSpPr/>
            <p:nvPr/>
          </p:nvSpPr>
          <p:spPr>
            <a:xfrm>
              <a:off x="6922195" y="3543525"/>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40.7</a:t>
              </a:r>
            </a:p>
          </p:txBody>
        </p:sp>
        <p:sp>
          <p:nvSpPr>
            <p:cNvPr id="126" name="tx126"/>
            <p:cNvSpPr/>
            <p:nvPr/>
          </p:nvSpPr>
          <p:spPr>
            <a:xfrm>
              <a:off x="7162613" y="3917199"/>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138.8</a:t>
              </a:r>
            </a:p>
          </p:txBody>
        </p:sp>
        <p:sp>
          <p:nvSpPr>
            <p:cNvPr id="127" name="tx127"/>
            <p:cNvSpPr/>
            <p:nvPr/>
          </p:nvSpPr>
          <p:spPr>
            <a:xfrm>
              <a:off x="7188738" y="3493750"/>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26.4</a:t>
              </a:r>
            </a:p>
          </p:txBody>
        </p:sp>
        <p:sp>
          <p:nvSpPr>
            <p:cNvPr id="128" name="tx128"/>
            <p:cNvSpPr/>
            <p:nvPr/>
          </p:nvSpPr>
          <p:spPr>
            <a:xfrm>
              <a:off x="7429156" y="3876210"/>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154.8</a:t>
              </a:r>
            </a:p>
          </p:txBody>
        </p:sp>
        <p:sp>
          <p:nvSpPr>
            <p:cNvPr id="129" name="tx129"/>
            <p:cNvSpPr/>
            <p:nvPr/>
          </p:nvSpPr>
          <p:spPr>
            <a:xfrm>
              <a:off x="7455282" y="3444903"/>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13.5</a:t>
              </a:r>
            </a:p>
          </p:txBody>
        </p:sp>
        <p:sp>
          <p:nvSpPr>
            <p:cNvPr id="130" name="tx130"/>
            <p:cNvSpPr/>
            <p:nvPr/>
          </p:nvSpPr>
          <p:spPr>
            <a:xfrm>
              <a:off x="7695699" y="3864497"/>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159.4</a:t>
              </a:r>
            </a:p>
          </p:txBody>
        </p:sp>
        <p:sp>
          <p:nvSpPr>
            <p:cNvPr id="131" name="tx131"/>
            <p:cNvSpPr/>
            <p:nvPr/>
          </p:nvSpPr>
          <p:spPr>
            <a:xfrm>
              <a:off x="7761002" y="3426412"/>
              <a:ext cx="104502"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12</a:t>
              </a:r>
            </a:p>
          </p:txBody>
        </p:sp>
        <p:sp>
          <p:nvSpPr>
            <p:cNvPr id="132" name="tx132"/>
            <p:cNvSpPr/>
            <p:nvPr/>
          </p:nvSpPr>
          <p:spPr>
            <a:xfrm>
              <a:off x="7962242" y="3857193"/>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162.2</a:t>
              </a:r>
            </a:p>
          </p:txBody>
        </p:sp>
        <p:sp>
          <p:nvSpPr>
            <p:cNvPr id="133" name="tx133"/>
            <p:cNvSpPr/>
            <p:nvPr/>
          </p:nvSpPr>
          <p:spPr>
            <a:xfrm>
              <a:off x="7988368" y="3411264"/>
              <a:ext cx="182855"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12.2</a:t>
              </a:r>
            </a:p>
          </p:txBody>
        </p:sp>
        <p:sp>
          <p:nvSpPr>
            <p:cNvPr id="134" name="tx134"/>
            <p:cNvSpPr/>
            <p:nvPr/>
          </p:nvSpPr>
          <p:spPr>
            <a:xfrm>
              <a:off x="810775" y="425590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655386" y="3743293"/>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a:off x="655386" y="3230680"/>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a:t>
              </a:r>
            </a:p>
          </p:txBody>
        </p:sp>
        <p:sp>
          <p:nvSpPr>
            <p:cNvPr id="137" name="tx137"/>
            <p:cNvSpPr/>
            <p:nvPr/>
          </p:nvSpPr>
          <p:spPr>
            <a:xfrm>
              <a:off x="655386" y="2717999"/>
              <a:ext cx="233083"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300</a:t>
              </a:r>
            </a:p>
          </p:txBody>
        </p:sp>
        <p:sp>
          <p:nvSpPr>
            <p:cNvPr id="138" name="tx138"/>
            <p:cNvSpPr/>
            <p:nvPr/>
          </p:nvSpPr>
          <p:spPr>
            <a:xfrm>
              <a:off x="655386" y="2205454"/>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400</a:t>
              </a:r>
            </a:p>
          </p:txBody>
        </p:sp>
        <p:sp>
          <p:nvSpPr>
            <p:cNvPr id="139" name="tx139"/>
            <p:cNvSpPr/>
            <p:nvPr/>
          </p:nvSpPr>
          <p:spPr>
            <a:xfrm>
              <a:off x="8607544" y="425590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69706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13823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81098"/>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20555"/>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259771"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592487"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3925203"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257918"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24091"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590634"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57177"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23720"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390229" y="459230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56806"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23349"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293494" y="3068909"/>
              <a:ext cx="14828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56" name="tx156"/>
            <p:cNvSpPr/>
            <p:nvPr/>
          </p:nvSpPr>
          <p:spPr>
            <a:xfrm rot="5400000">
              <a:off x="8496806" y="3068909"/>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57" name="pl157"/>
            <p:cNvSpPr/>
            <p:nvPr/>
          </p:nvSpPr>
          <p:spPr>
            <a:xfrm>
              <a:off x="2904532" y="5281475"/>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58" name="tx158"/>
            <p:cNvSpPr/>
            <p:nvPr/>
          </p:nvSpPr>
          <p:spPr>
            <a:xfrm>
              <a:off x="3171632" y="5228064"/>
              <a:ext cx="1086972"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 couverture</a:t>
              </a:r>
            </a:p>
          </p:txBody>
        </p:sp>
        <p:sp>
          <p:nvSpPr>
            <p:cNvPr id="159" name="rc159"/>
            <p:cNvSpPr/>
            <p:nvPr/>
          </p:nvSpPr>
          <p:spPr>
            <a:xfrm>
              <a:off x="4545960" y="5180747"/>
              <a:ext cx="201456" cy="201456"/>
            </a:xfrm>
            <a:prstGeom prst="rect">
              <a:avLst/>
            </a:prstGeom>
            <a:solidFill>
              <a:srgbClr val="E2231A">
                <a:alpha val="100000"/>
              </a:srgbClr>
            </a:solidFill>
          </p:spPr>
          <p:txBody>
            <a:bodyPr/>
            <a:lstStyle/>
            <a:p>
              <a:endParaRPr/>
            </a:p>
          </p:txBody>
        </p:sp>
        <p:sp>
          <p:nvSpPr>
            <p:cNvPr id="160" name="rc160"/>
            <p:cNvSpPr/>
            <p:nvPr/>
          </p:nvSpPr>
          <p:spPr>
            <a:xfrm>
              <a:off x="5766533" y="5180747"/>
              <a:ext cx="201456" cy="201456"/>
            </a:xfrm>
            <a:prstGeom prst="rect">
              <a:avLst/>
            </a:prstGeom>
            <a:solidFill>
              <a:srgbClr val="80BD41">
                <a:alpha val="100000"/>
              </a:srgbClr>
            </a:solidFill>
          </p:spPr>
          <p:txBody>
            <a:bodyPr/>
            <a:lstStyle/>
            <a:p>
              <a:endParaRPr/>
            </a:p>
          </p:txBody>
        </p:sp>
        <p:sp>
          <p:nvSpPr>
            <p:cNvPr id="161" name="tx161"/>
            <p:cNvSpPr/>
            <p:nvPr/>
          </p:nvSpPr>
          <p:spPr>
            <a:xfrm>
              <a:off x="4826005" y="5229292"/>
              <a:ext cx="86193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 Vaccinés</a:t>
              </a:r>
            </a:p>
          </p:txBody>
        </p:sp>
        <p:sp>
          <p:nvSpPr>
            <p:cNvPr id="162" name="tx162"/>
            <p:cNvSpPr/>
            <p:nvPr/>
          </p:nvSpPr>
          <p:spPr>
            <a:xfrm>
              <a:off x="6046578" y="5229292"/>
              <a:ext cx="56684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Vaccinés</a:t>
              </a:r>
            </a:p>
          </p:txBody>
        </p:sp>
        <p:sp>
          <p:nvSpPr>
            <p:cNvPr id="163" name="tx163"/>
            <p:cNvSpPr/>
            <p:nvPr/>
          </p:nvSpPr>
          <p:spPr>
            <a:xfrm>
              <a:off x="951100" y="1411841"/>
              <a:ext cx="5455094"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estimée MCV1 et nombre d'enfants vaccinés et non vaccinés,</a:t>
              </a:r>
            </a:p>
          </p:txBody>
        </p:sp>
        <p:sp>
          <p:nvSpPr>
            <p:cNvPr id="164" name="tx164"/>
            <p:cNvSpPr/>
            <p:nvPr/>
          </p:nvSpPr>
          <p:spPr>
            <a:xfrm>
              <a:off x="951100" y="1594448"/>
              <a:ext cx="1677545" cy="144229"/>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Mauritanie, 2000-2025</a:t>
              </a:r>
            </a:p>
          </p:txBody>
        </p:sp>
        <p:sp>
          <p:nvSpPr>
            <p:cNvPr id="165" name="pl165"/>
            <p:cNvSpPr/>
            <p:nvPr/>
          </p:nvSpPr>
          <p:spPr>
            <a:xfrm>
              <a:off x="2238590" y="5599970"/>
              <a:ext cx="0" cy="516366"/>
            </a:xfrm>
            <a:custGeom>
              <a:avLst/>
              <a:gdLst/>
              <a:ahLst/>
              <a:cxnLst/>
              <a:rect l="0" t="0" r="0" b="0"/>
              <a:pathLst>
                <a:path h="516366">
                  <a:moveTo>
                    <a:pt x="0" y="516366"/>
                  </a:moveTo>
                  <a:lnTo>
                    <a:pt x="0" y="0"/>
                  </a:lnTo>
                  <a:lnTo>
                    <a:pt x="0" y="0"/>
                  </a:lnTo>
                </a:path>
              </a:pathLst>
            </a:custGeom>
            <a:ln w="6775" cap="flat">
              <a:solidFill>
                <a:srgbClr val="EBEBEB">
                  <a:alpha val="100000"/>
                </a:srgbClr>
              </a:solidFill>
              <a:prstDash val="solid"/>
              <a:round/>
            </a:ln>
          </p:spPr>
          <p:txBody>
            <a:bodyPr/>
            <a:lstStyle/>
            <a:p>
              <a:endParaRPr/>
            </a:p>
          </p:txBody>
        </p:sp>
        <p:sp>
          <p:nvSpPr>
            <p:cNvPr id="166" name="pl166"/>
            <p:cNvSpPr/>
            <p:nvPr/>
          </p:nvSpPr>
          <p:spPr>
            <a:xfrm>
              <a:off x="4123223" y="5599970"/>
              <a:ext cx="0" cy="516366"/>
            </a:xfrm>
            <a:custGeom>
              <a:avLst/>
              <a:gdLst/>
              <a:ahLst/>
              <a:cxnLst/>
              <a:rect l="0" t="0" r="0" b="0"/>
              <a:pathLst>
                <a:path h="516366">
                  <a:moveTo>
                    <a:pt x="0" y="516366"/>
                  </a:moveTo>
                  <a:lnTo>
                    <a:pt x="0" y="0"/>
                  </a:lnTo>
                  <a:lnTo>
                    <a:pt x="0" y="0"/>
                  </a:lnTo>
                </a:path>
              </a:pathLst>
            </a:custGeom>
            <a:ln w="6775" cap="flat">
              <a:solidFill>
                <a:srgbClr val="EBEBEB">
                  <a:alpha val="100000"/>
                </a:srgbClr>
              </a:solidFill>
              <a:prstDash val="solid"/>
              <a:round/>
            </a:ln>
          </p:spPr>
          <p:txBody>
            <a:bodyPr/>
            <a:lstStyle/>
            <a:p>
              <a:endParaRPr/>
            </a:p>
          </p:txBody>
        </p:sp>
        <p:sp>
          <p:nvSpPr>
            <p:cNvPr id="167" name="pl167"/>
            <p:cNvSpPr/>
            <p:nvPr/>
          </p:nvSpPr>
          <p:spPr>
            <a:xfrm>
              <a:off x="6007856" y="5599970"/>
              <a:ext cx="0" cy="516366"/>
            </a:xfrm>
            <a:custGeom>
              <a:avLst/>
              <a:gdLst/>
              <a:ahLst/>
              <a:cxnLst/>
              <a:rect l="0" t="0" r="0" b="0"/>
              <a:pathLst>
                <a:path h="516366">
                  <a:moveTo>
                    <a:pt x="0" y="516366"/>
                  </a:moveTo>
                  <a:lnTo>
                    <a:pt x="0" y="0"/>
                  </a:lnTo>
                  <a:lnTo>
                    <a:pt x="0" y="0"/>
                  </a:lnTo>
                </a:path>
              </a:pathLst>
            </a:custGeom>
            <a:ln w="6775" cap="flat">
              <a:solidFill>
                <a:srgbClr val="EBEBEB">
                  <a:alpha val="100000"/>
                </a:srgbClr>
              </a:solidFill>
              <a:prstDash val="solid"/>
              <a:round/>
            </a:ln>
          </p:spPr>
          <p:txBody>
            <a:bodyPr/>
            <a:lstStyle/>
            <a:p>
              <a:endParaRPr/>
            </a:p>
          </p:txBody>
        </p:sp>
        <p:sp>
          <p:nvSpPr>
            <p:cNvPr id="168" name="pl168"/>
            <p:cNvSpPr/>
            <p:nvPr/>
          </p:nvSpPr>
          <p:spPr>
            <a:xfrm>
              <a:off x="7892488" y="5599970"/>
              <a:ext cx="0" cy="516366"/>
            </a:xfrm>
            <a:custGeom>
              <a:avLst/>
              <a:gdLst/>
              <a:ahLst/>
              <a:cxnLst/>
              <a:rect l="0" t="0" r="0" b="0"/>
              <a:pathLst>
                <a:path h="516366">
                  <a:moveTo>
                    <a:pt x="0" y="516366"/>
                  </a:moveTo>
                  <a:lnTo>
                    <a:pt x="0" y="0"/>
                  </a:lnTo>
                  <a:lnTo>
                    <a:pt x="0" y="0"/>
                  </a:lnTo>
                </a:path>
              </a:pathLst>
            </a:custGeom>
            <a:ln w="6775" cap="flat">
              <a:solidFill>
                <a:srgbClr val="EBEBEB">
                  <a:alpha val="100000"/>
                </a:srgbClr>
              </a:solidFill>
              <a:prstDash val="solid"/>
              <a:round/>
            </a:ln>
          </p:spPr>
          <p:txBody>
            <a:bodyPr/>
            <a:lstStyle/>
            <a:p>
              <a:endParaRPr/>
            </a:p>
          </p:txBody>
        </p:sp>
        <p:sp>
          <p:nvSpPr>
            <p:cNvPr id="169" name="pl169"/>
            <p:cNvSpPr/>
            <p:nvPr/>
          </p:nvSpPr>
          <p:spPr>
            <a:xfrm>
              <a:off x="951100" y="6019517"/>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70" name="pl170"/>
            <p:cNvSpPr/>
            <p:nvPr/>
          </p:nvSpPr>
          <p:spPr>
            <a:xfrm>
              <a:off x="951100" y="585815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71" name="pl171"/>
            <p:cNvSpPr/>
            <p:nvPr/>
          </p:nvSpPr>
          <p:spPr>
            <a:xfrm>
              <a:off x="951100" y="569678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72" name="pl172"/>
            <p:cNvSpPr/>
            <p:nvPr/>
          </p:nvSpPr>
          <p:spPr>
            <a:xfrm>
              <a:off x="1296273" y="5599970"/>
              <a:ext cx="0" cy="516366"/>
            </a:xfrm>
            <a:custGeom>
              <a:avLst/>
              <a:gdLst/>
              <a:ahLst/>
              <a:cxnLst/>
              <a:rect l="0" t="0" r="0" b="0"/>
              <a:pathLst>
                <a:path h="516366">
                  <a:moveTo>
                    <a:pt x="0" y="5163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3" name="pl173"/>
            <p:cNvSpPr/>
            <p:nvPr/>
          </p:nvSpPr>
          <p:spPr>
            <a:xfrm>
              <a:off x="3180906" y="5599970"/>
              <a:ext cx="0" cy="516366"/>
            </a:xfrm>
            <a:custGeom>
              <a:avLst/>
              <a:gdLst/>
              <a:ahLst/>
              <a:cxnLst/>
              <a:rect l="0" t="0" r="0" b="0"/>
              <a:pathLst>
                <a:path h="516366">
                  <a:moveTo>
                    <a:pt x="0" y="5163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4" name="pl174"/>
            <p:cNvSpPr/>
            <p:nvPr/>
          </p:nvSpPr>
          <p:spPr>
            <a:xfrm>
              <a:off x="5065539" y="5599970"/>
              <a:ext cx="0" cy="516366"/>
            </a:xfrm>
            <a:custGeom>
              <a:avLst/>
              <a:gdLst/>
              <a:ahLst/>
              <a:cxnLst/>
              <a:rect l="0" t="0" r="0" b="0"/>
              <a:pathLst>
                <a:path h="516366">
                  <a:moveTo>
                    <a:pt x="0" y="5163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5" name="pl175"/>
            <p:cNvSpPr/>
            <p:nvPr/>
          </p:nvSpPr>
          <p:spPr>
            <a:xfrm>
              <a:off x="6950172" y="5599970"/>
              <a:ext cx="0" cy="516366"/>
            </a:xfrm>
            <a:custGeom>
              <a:avLst/>
              <a:gdLst/>
              <a:ahLst/>
              <a:cxnLst/>
              <a:rect l="0" t="0" r="0" b="0"/>
              <a:pathLst>
                <a:path h="516366">
                  <a:moveTo>
                    <a:pt x="0" y="5163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6" name="rc176"/>
            <p:cNvSpPr/>
            <p:nvPr/>
          </p:nvSpPr>
          <p:spPr>
            <a:xfrm>
              <a:off x="1296273" y="5954972"/>
              <a:ext cx="4437933" cy="129091"/>
            </a:xfrm>
            <a:prstGeom prst="rect">
              <a:avLst/>
            </a:prstGeom>
            <a:solidFill>
              <a:srgbClr val="80BD41">
                <a:alpha val="100000"/>
              </a:srgbClr>
            </a:solidFill>
          </p:spPr>
          <p:txBody>
            <a:bodyPr/>
            <a:lstStyle/>
            <a:p>
              <a:endParaRPr/>
            </a:p>
          </p:txBody>
        </p:sp>
        <p:sp>
          <p:nvSpPr>
            <p:cNvPr id="177" name="rc177"/>
            <p:cNvSpPr/>
            <p:nvPr/>
          </p:nvSpPr>
          <p:spPr>
            <a:xfrm>
              <a:off x="5734207" y="5954972"/>
              <a:ext cx="1479436" cy="129091"/>
            </a:xfrm>
            <a:prstGeom prst="rect">
              <a:avLst/>
            </a:prstGeom>
            <a:solidFill>
              <a:srgbClr val="E2231A">
                <a:alpha val="100000"/>
              </a:srgbClr>
            </a:solidFill>
          </p:spPr>
          <p:txBody>
            <a:bodyPr/>
            <a:lstStyle/>
            <a:p>
              <a:endParaRPr/>
            </a:p>
          </p:txBody>
        </p:sp>
        <p:sp>
          <p:nvSpPr>
            <p:cNvPr id="178" name="rc178"/>
            <p:cNvSpPr/>
            <p:nvPr/>
          </p:nvSpPr>
          <p:spPr>
            <a:xfrm>
              <a:off x="1296273" y="5793607"/>
              <a:ext cx="6007078" cy="129091"/>
            </a:xfrm>
            <a:prstGeom prst="rect">
              <a:avLst/>
            </a:prstGeom>
            <a:solidFill>
              <a:srgbClr val="80BD41">
                <a:alpha val="100000"/>
              </a:srgbClr>
            </a:solidFill>
          </p:spPr>
          <p:txBody>
            <a:bodyPr/>
            <a:lstStyle/>
            <a:p>
              <a:endParaRPr/>
            </a:p>
          </p:txBody>
        </p:sp>
        <p:sp>
          <p:nvSpPr>
            <p:cNvPr id="179" name="rc179"/>
            <p:cNvSpPr/>
            <p:nvPr/>
          </p:nvSpPr>
          <p:spPr>
            <a:xfrm>
              <a:off x="7303352" y="5793607"/>
              <a:ext cx="452311" cy="129091"/>
            </a:xfrm>
            <a:prstGeom prst="rect">
              <a:avLst/>
            </a:prstGeom>
            <a:solidFill>
              <a:srgbClr val="E2231A">
                <a:alpha val="100000"/>
              </a:srgbClr>
            </a:solidFill>
          </p:spPr>
          <p:txBody>
            <a:bodyPr/>
            <a:lstStyle/>
            <a:p>
              <a:endParaRPr/>
            </a:p>
          </p:txBody>
        </p:sp>
        <p:sp>
          <p:nvSpPr>
            <p:cNvPr id="180" name="rc180"/>
            <p:cNvSpPr/>
            <p:nvPr/>
          </p:nvSpPr>
          <p:spPr>
            <a:xfrm>
              <a:off x="1296273" y="5632243"/>
              <a:ext cx="6114502" cy="129091"/>
            </a:xfrm>
            <a:prstGeom prst="rect">
              <a:avLst/>
            </a:prstGeom>
            <a:solidFill>
              <a:srgbClr val="80BD41">
                <a:alpha val="100000"/>
              </a:srgbClr>
            </a:solidFill>
          </p:spPr>
          <p:txBody>
            <a:bodyPr/>
            <a:lstStyle/>
            <a:p>
              <a:endParaRPr/>
            </a:p>
          </p:txBody>
        </p:sp>
        <p:sp>
          <p:nvSpPr>
            <p:cNvPr id="181" name="rc181"/>
            <p:cNvSpPr/>
            <p:nvPr/>
          </p:nvSpPr>
          <p:spPr>
            <a:xfrm>
              <a:off x="7410776" y="5632243"/>
              <a:ext cx="460227" cy="129091"/>
            </a:xfrm>
            <a:prstGeom prst="rect">
              <a:avLst/>
            </a:prstGeom>
            <a:solidFill>
              <a:srgbClr val="E2231A">
                <a:alpha val="100000"/>
              </a:srgbClr>
            </a:solidFill>
          </p:spPr>
          <p:txBody>
            <a:bodyPr/>
            <a:lstStyle/>
            <a:p>
              <a:endParaRPr/>
            </a:p>
          </p:txBody>
        </p:sp>
        <p:sp>
          <p:nvSpPr>
            <p:cNvPr id="182" name="tx182"/>
            <p:cNvSpPr/>
            <p:nvPr/>
          </p:nvSpPr>
          <p:spPr>
            <a:xfrm>
              <a:off x="7413049" y="5976381"/>
              <a:ext cx="192927"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157</a:t>
              </a:r>
            </a:p>
          </p:txBody>
        </p:sp>
        <p:sp>
          <p:nvSpPr>
            <p:cNvPr id="183" name="tx183"/>
            <p:cNvSpPr/>
            <p:nvPr/>
          </p:nvSpPr>
          <p:spPr>
            <a:xfrm>
              <a:off x="7933952" y="5816428"/>
              <a:ext cx="289362" cy="83110"/>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171.4</a:t>
              </a:r>
            </a:p>
          </p:txBody>
        </p:sp>
        <p:sp>
          <p:nvSpPr>
            <p:cNvPr id="184" name="tx184"/>
            <p:cNvSpPr/>
            <p:nvPr/>
          </p:nvSpPr>
          <p:spPr>
            <a:xfrm>
              <a:off x="8055059" y="5655064"/>
              <a:ext cx="289362" cy="83110"/>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174.4</a:t>
              </a:r>
            </a:p>
          </p:txBody>
        </p:sp>
        <p:sp>
          <p:nvSpPr>
            <p:cNvPr id="185" name="tx185"/>
            <p:cNvSpPr/>
            <p:nvPr/>
          </p:nvSpPr>
          <p:spPr>
            <a:xfrm>
              <a:off x="3379602" y="5980401"/>
              <a:ext cx="27127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117.7</a:t>
              </a:r>
            </a:p>
          </p:txBody>
        </p:sp>
        <p:sp>
          <p:nvSpPr>
            <p:cNvPr id="186" name="tx186"/>
            <p:cNvSpPr/>
            <p:nvPr/>
          </p:nvSpPr>
          <p:spPr>
            <a:xfrm>
              <a:off x="6368432" y="5979024"/>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39.2</a:t>
              </a:r>
            </a:p>
          </p:txBody>
        </p:sp>
        <p:sp>
          <p:nvSpPr>
            <p:cNvPr id="187" name="tx187"/>
            <p:cNvSpPr/>
            <p:nvPr/>
          </p:nvSpPr>
          <p:spPr>
            <a:xfrm>
              <a:off x="4164174" y="5817713"/>
              <a:ext cx="27127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159.4</a:t>
              </a:r>
            </a:p>
          </p:txBody>
        </p:sp>
        <p:sp>
          <p:nvSpPr>
            <p:cNvPr id="188" name="tx188"/>
            <p:cNvSpPr/>
            <p:nvPr/>
          </p:nvSpPr>
          <p:spPr>
            <a:xfrm>
              <a:off x="7469218" y="581903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189" name="tx189"/>
            <p:cNvSpPr/>
            <p:nvPr/>
          </p:nvSpPr>
          <p:spPr>
            <a:xfrm>
              <a:off x="4217886" y="5656348"/>
              <a:ext cx="27127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162.2</a:t>
              </a:r>
            </a:p>
          </p:txBody>
        </p:sp>
        <p:sp>
          <p:nvSpPr>
            <p:cNvPr id="190" name="tx190"/>
            <p:cNvSpPr/>
            <p:nvPr/>
          </p:nvSpPr>
          <p:spPr>
            <a:xfrm>
              <a:off x="7535396" y="5657672"/>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12.2</a:t>
              </a:r>
            </a:p>
          </p:txBody>
        </p:sp>
        <p:sp>
          <p:nvSpPr>
            <p:cNvPr id="191" name="tx191"/>
            <p:cNvSpPr/>
            <p:nvPr/>
          </p:nvSpPr>
          <p:spPr>
            <a:xfrm>
              <a:off x="577692" y="596740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77692" y="580603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77692" y="56446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257426" y="6176852"/>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95" name="tx195"/>
            <p:cNvSpPr/>
            <p:nvPr/>
          </p:nvSpPr>
          <p:spPr>
            <a:xfrm>
              <a:off x="3103212" y="617685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96" name="tx196"/>
            <p:cNvSpPr/>
            <p:nvPr/>
          </p:nvSpPr>
          <p:spPr>
            <a:xfrm>
              <a:off x="4948997" y="6176852"/>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97" name="tx197"/>
            <p:cNvSpPr/>
            <p:nvPr/>
          </p:nvSpPr>
          <p:spPr>
            <a:xfrm>
              <a:off x="6833630" y="6176852"/>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150</a:t>
              </a:r>
            </a:p>
          </p:txBody>
        </p:sp>
        <p:sp>
          <p:nvSpPr>
            <p:cNvPr id="198" name="tx198"/>
            <p:cNvSpPr/>
            <p:nvPr/>
          </p:nvSpPr>
          <p:spPr>
            <a:xfrm>
              <a:off x="4006567" y="6312056"/>
              <a:ext cx="14828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9" name="tx199"/>
            <p:cNvSpPr/>
            <p:nvPr/>
          </p:nvSpPr>
          <p:spPr>
            <a:xfrm>
              <a:off x="4246355" y="65249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00" b="0" i="0" u="none" cap="none">
                <a:solidFill>
                  <a:srgbClr val="FFFFFF">
                    <a:alpha val="100000"/>
                  </a:srgbClr>
                </a:solidFill>
                <a:latin typeface="Arial"/>
                <a:cs typeface="Arial"/>
                <a:sym typeface="Arial"/>
              </a:rPr>
              <a:t>Le taux de couverture vaccinale contre le MCV1 en 2025 (93 %) était supérieur à celui de 2019 (75 %).
Le nombre d’enfants vaccinés avec le MCV1 a augmenté de 38 % par rapport à 2019.
Le nombre de nourrissons survivants a augmenté d’environ 11 % par rapport à 2019.
En 2025, davantage d’enfants ont été vaccinés qu’en 2019.
En 2025, le nombre de nourrissons survivants (population cible) était plus élevé qu’en 2019.
Pour que la couverture vaccinale augmente, le nombre d’enfants vaccinés doit croître à un rythme plus rapide que celui de la croissance démographique.</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Pour que la couverture vaccinale augmente, le nombre d'enfants vaccinés doit croître à un rythme plus rapide que celui de la croissance démographique.</a:t>
            </a:r>
          </a:p>
        </p:txBody>
      </p:sp>
      <p:grpSp>
        <p:nvGrpSpPr>
          <p:cNvPr id="202" name="Group 201"/>
          <p:cNvGrpSpPr/>
          <p:nvPr/>
        </p:nvGrpSpPr>
        <p:grpSpPr>
          <a:xfrm>
            <a:off x="292608" y="1005840"/>
            <a:ext cx="8595360" cy="28575"/>
            <a:chOff x="292608" y="1005840"/>
            <a:chExt cx="8595360" cy="28575"/>
          </a:xfrm>
        </p:grpSpPr>
        <p:sp>
          <p:nvSpPr>
            <p:cNvPr id="20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04"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88543" y="4335241"/>
              <a:ext cx="7747148" cy="0"/>
            </a:xfrm>
            <a:custGeom>
              <a:avLst/>
              <a:gdLst/>
              <a:ahLst/>
              <a:cxnLst/>
              <a:rect l="0" t="0" r="0" b="0"/>
              <a:pathLst>
                <a:path w="7747148">
                  <a:moveTo>
                    <a:pt x="0" y="0"/>
                  </a:moveTo>
                  <a:lnTo>
                    <a:pt x="7747148" y="0"/>
                  </a:lnTo>
                  <a:lnTo>
                    <a:pt x="7747148"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88543" y="3330886"/>
              <a:ext cx="7747148" cy="0"/>
            </a:xfrm>
            <a:custGeom>
              <a:avLst/>
              <a:gdLst/>
              <a:ahLst/>
              <a:cxnLst/>
              <a:rect l="0" t="0" r="0" b="0"/>
              <a:pathLst>
                <a:path w="7747148">
                  <a:moveTo>
                    <a:pt x="0" y="0"/>
                  </a:moveTo>
                  <a:lnTo>
                    <a:pt x="7747148" y="0"/>
                  </a:lnTo>
                  <a:lnTo>
                    <a:pt x="7747148"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88543" y="2326531"/>
              <a:ext cx="7747148" cy="0"/>
            </a:xfrm>
            <a:custGeom>
              <a:avLst/>
              <a:gdLst/>
              <a:ahLst/>
              <a:cxnLst/>
              <a:rect l="0" t="0" r="0" b="0"/>
              <a:pathLst>
                <a:path w="7747148">
                  <a:moveTo>
                    <a:pt x="0" y="0"/>
                  </a:moveTo>
                  <a:lnTo>
                    <a:pt x="7747148" y="0"/>
                  </a:lnTo>
                  <a:lnTo>
                    <a:pt x="7747148"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88543" y="4837418"/>
              <a:ext cx="7747148" cy="0"/>
            </a:xfrm>
            <a:custGeom>
              <a:avLst/>
              <a:gdLst/>
              <a:ahLst/>
              <a:cxnLst/>
              <a:rect l="0" t="0" r="0" b="0"/>
              <a:pathLst>
                <a:path w="7747148">
                  <a:moveTo>
                    <a:pt x="0" y="0"/>
                  </a:moveTo>
                  <a:lnTo>
                    <a:pt x="7747148" y="0"/>
                  </a:lnTo>
                  <a:lnTo>
                    <a:pt x="7747148"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888543" y="3833063"/>
              <a:ext cx="7747148" cy="0"/>
            </a:xfrm>
            <a:custGeom>
              <a:avLst/>
              <a:gdLst/>
              <a:ahLst/>
              <a:cxnLst/>
              <a:rect l="0" t="0" r="0" b="0"/>
              <a:pathLst>
                <a:path w="7747148">
                  <a:moveTo>
                    <a:pt x="0" y="0"/>
                  </a:moveTo>
                  <a:lnTo>
                    <a:pt x="7747148" y="0"/>
                  </a:lnTo>
                  <a:lnTo>
                    <a:pt x="7747148"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888543" y="2828709"/>
              <a:ext cx="7747148" cy="0"/>
            </a:xfrm>
            <a:custGeom>
              <a:avLst/>
              <a:gdLst/>
              <a:ahLst/>
              <a:cxnLst/>
              <a:rect l="0" t="0" r="0" b="0"/>
              <a:pathLst>
                <a:path w="7747148">
                  <a:moveTo>
                    <a:pt x="0" y="0"/>
                  </a:moveTo>
                  <a:lnTo>
                    <a:pt x="7747148" y="0"/>
                  </a:lnTo>
                  <a:lnTo>
                    <a:pt x="7747148"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88543" y="1824354"/>
              <a:ext cx="7747148" cy="0"/>
            </a:xfrm>
            <a:custGeom>
              <a:avLst/>
              <a:gdLst/>
              <a:ahLst/>
              <a:cxnLst/>
              <a:rect l="0" t="0" r="0" b="0"/>
              <a:pathLst>
                <a:path w="7747148">
                  <a:moveTo>
                    <a:pt x="0" y="0"/>
                  </a:moveTo>
                  <a:lnTo>
                    <a:pt x="7747148" y="0"/>
                  </a:lnTo>
                  <a:lnTo>
                    <a:pt x="7747148"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168561" y="1578789"/>
              <a:ext cx="0" cy="3413801"/>
            </a:xfrm>
            <a:custGeom>
              <a:avLst/>
              <a:gdLst/>
              <a:ahLst/>
              <a:cxnLst/>
              <a:rect l="0" t="0" r="0" b="0"/>
              <a:pathLst>
                <a:path h="3413801">
                  <a:moveTo>
                    <a:pt x="0" y="3413801"/>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635256" y="1578789"/>
              <a:ext cx="0" cy="3413801"/>
            </a:xfrm>
            <a:custGeom>
              <a:avLst/>
              <a:gdLst/>
              <a:ahLst/>
              <a:cxnLst/>
              <a:rect l="0" t="0" r="0" b="0"/>
              <a:pathLst>
                <a:path h="3413801">
                  <a:moveTo>
                    <a:pt x="0" y="3413801"/>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101952" y="1578789"/>
              <a:ext cx="0" cy="3413801"/>
            </a:xfrm>
            <a:custGeom>
              <a:avLst/>
              <a:gdLst/>
              <a:ahLst/>
              <a:cxnLst/>
              <a:rect l="0" t="0" r="0" b="0"/>
              <a:pathLst>
                <a:path h="3413801">
                  <a:moveTo>
                    <a:pt x="0" y="3413801"/>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568648" y="1578789"/>
              <a:ext cx="0" cy="3413801"/>
            </a:xfrm>
            <a:custGeom>
              <a:avLst/>
              <a:gdLst/>
              <a:ahLst/>
              <a:cxnLst/>
              <a:rect l="0" t="0" r="0" b="0"/>
              <a:pathLst>
                <a:path h="3413801">
                  <a:moveTo>
                    <a:pt x="0" y="3413801"/>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3035343" y="1578789"/>
              <a:ext cx="0" cy="3413801"/>
            </a:xfrm>
            <a:custGeom>
              <a:avLst/>
              <a:gdLst/>
              <a:ahLst/>
              <a:cxnLst/>
              <a:rect l="0" t="0" r="0" b="0"/>
              <a:pathLst>
                <a:path h="3413801">
                  <a:moveTo>
                    <a:pt x="0" y="3413801"/>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502039" y="1578789"/>
              <a:ext cx="0" cy="3413801"/>
            </a:xfrm>
            <a:custGeom>
              <a:avLst/>
              <a:gdLst/>
              <a:ahLst/>
              <a:cxnLst/>
              <a:rect l="0" t="0" r="0" b="0"/>
              <a:pathLst>
                <a:path h="3413801">
                  <a:moveTo>
                    <a:pt x="0" y="3413801"/>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968735" y="1578789"/>
              <a:ext cx="0" cy="3413801"/>
            </a:xfrm>
            <a:custGeom>
              <a:avLst/>
              <a:gdLst/>
              <a:ahLst/>
              <a:cxnLst/>
              <a:rect l="0" t="0" r="0" b="0"/>
              <a:pathLst>
                <a:path h="3413801">
                  <a:moveTo>
                    <a:pt x="0" y="3413801"/>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435431" y="1578789"/>
              <a:ext cx="0" cy="3413801"/>
            </a:xfrm>
            <a:custGeom>
              <a:avLst/>
              <a:gdLst/>
              <a:ahLst/>
              <a:cxnLst/>
              <a:rect l="0" t="0" r="0" b="0"/>
              <a:pathLst>
                <a:path h="3413801">
                  <a:moveTo>
                    <a:pt x="0" y="3413801"/>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4902126" y="1578789"/>
              <a:ext cx="0" cy="3413801"/>
            </a:xfrm>
            <a:custGeom>
              <a:avLst/>
              <a:gdLst/>
              <a:ahLst/>
              <a:cxnLst/>
              <a:rect l="0" t="0" r="0" b="0"/>
              <a:pathLst>
                <a:path h="3413801">
                  <a:moveTo>
                    <a:pt x="0" y="3413801"/>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5368822" y="1578789"/>
              <a:ext cx="0" cy="3413801"/>
            </a:xfrm>
            <a:custGeom>
              <a:avLst/>
              <a:gdLst/>
              <a:ahLst/>
              <a:cxnLst/>
              <a:rect l="0" t="0" r="0" b="0"/>
              <a:pathLst>
                <a:path h="3413801">
                  <a:moveTo>
                    <a:pt x="0" y="3413801"/>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5835518" y="1578789"/>
              <a:ext cx="0" cy="3413801"/>
            </a:xfrm>
            <a:custGeom>
              <a:avLst/>
              <a:gdLst/>
              <a:ahLst/>
              <a:cxnLst/>
              <a:rect l="0" t="0" r="0" b="0"/>
              <a:pathLst>
                <a:path h="3413801">
                  <a:moveTo>
                    <a:pt x="0" y="3413801"/>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302213" y="1578789"/>
              <a:ext cx="0" cy="3413801"/>
            </a:xfrm>
            <a:custGeom>
              <a:avLst/>
              <a:gdLst/>
              <a:ahLst/>
              <a:cxnLst/>
              <a:rect l="0" t="0" r="0" b="0"/>
              <a:pathLst>
                <a:path h="3413801">
                  <a:moveTo>
                    <a:pt x="0" y="3413801"/>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768909" y="1578789"/>
              <a:ext cx="0" cy="3413801"/>
            </a:xfrm>
            <a:custGeom>
              <a:avLst/>
              <a:gdLst/>
              <a:ahLst/>
              <a:cxnLst/>
              <a:rect l="0" t="0" r="0" b="0"/>
              <a:pathLst>
                <a:path h="3413801">
                  <a:moveTo>
                    <a:pt x="0" y="3413801"/>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235605" y="1578789"/>
              <a:ext cx="0" cy="3413801"/>
            </a:xfrm>
            <a:custGeom>
              <a:avLst/>
              <a:gdLst/>
              <a:ahLst/>
              <a:cxnLst/>
              <a:rect l="0" t="0" r="0" b="0"/>
              <a:pathLst>
                <a:path h="3413801">
                  <a:moveTo>
                    <a:pt x="0" y="3413801"/>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rc25"/>
            <p:cNvSpPr/>
            <p:nvPr/>
          </p:nvSpPr>
          <p:spPr>
            <a:xfrm>
              <a:off x="958547" y="4827375"/>
              <a:ext cx="420026" cy="10043"/>
            </a:xfrm>
            <a:prstGeom prst="rect">
              <a:avLst/>
            </a:prstGeom>
            <a:solidFill>
              <a:srgbClr val="1CABE2">
                <a:alpha val="100000"/>
              </a:srgbClr>
            </a:solidFill>
          </p:spPr>
          <p:txBody>
            <a:bodyPr/>
            <a:lstStyle/>
            <a:p>
              <a:endParaRPr/>
            </a:p>
          </p:txBody>
        </p:sp>
        <p:sp>
          <p:nvSpPr>
            <p:cNvPr id="26" name="rc26"/>
            <p:cNvSpPr/>
            <p:nvPr/>
          </p:nvSpPr>
          <p:spPr>
            <a:xfrm>
              <a:off x="1425243" y="4819842"/>
              <a:ext cx="420026" cy="17576"/>
            </a:xfrm>
            <a:prstGeom prst="rect">
              <a:avLst/>
            </a:prstGeom>
            <a:solidFill>
              <a:srgbClr val="1CABE2">
                <a:alpha val="100000"/>
              </a:srgbClr>
            </a:solidFill>
          </p:spPr>
          <p:txBody>
            <a:bodyPr/>
            <a:lstStyle/>
            <a:p>
              <a:endParaRPr/>
            </a:p>
          </p:txBody>
        </p:sp>
        <p:sp>
          <p:nvSpPr>
            <p:cNvPr id="27" name="rc27"/>
            <p:cNvSpPr/>
            <p:nvPr/>
          </p:nvSpPr>
          <p:spPr>
            <a:xfrm>
              <a:off x="1891939" y="4802266"/>
              <a:ext cx="420026" cy="35152"/>
            </a:xfrm>
            <a:prstGeom prst="rect">
              <a:avLst/>
            </a:prstGeom>
            <a:solidFill>
              <a:srgbClr val="1CABE2">
                <a:alpha val="100000"/>
              </a:srgbClr>
            </a:solidFill>
          </p:spPr>
          <p:txBody>
            <a:bodyPr/>
            <a:lstStyle/>
            <a:p>
              <a:endParaRPr/>
            </a:p>
          </p:txBody>
        </p:sp>
        <p:sp>
          <p:nvSpPr>
            <p:cNvPr id="28" name="rc28"/>
            <p:cNvSpPr/>
            <p:nvPr/>
          </p:nvSpPr>
          <p:spPr>
            <a:xfrm>
              <a:off x="2358635" y="4834907"/>
              <a:ext cx="420026" cy="2510"/>
            </a:xfrm>
            <a:prstGeom prst="rect">
              <a:avLst/>
            </a:prstGeom>
            <a:solidFill>
              <a:srgbClr val="1CABE2">
                <a:alpha val="100000"/>
              </a:srgbClr>
            </a:solidFill>
          </p:spPr>
          <p:txBody>
            <a:bodyPr/>
            <a:lstStyle/>
            <a:p>
              <a:endParaRPr/>
            </a:p>
          </p:txBody>
        </p:sp>
        <p:sp>
          <p:nvSpPr>
            <p:cNvPr id="29" name="rc29"/>
            <p:cNvSpPr/>
            <p:nvPr/>
          </p:nvSpPr>
          <p:spPr>
            <a:xfrm>
              <a:off x="2825330" y="4794733"/>
              <a:ext cx="420026" cy="42685"/>
            </a:xfrm>
            <a:prstGeom prst="rect">
              <a:avLst/>
            </a:prstGeom>
            <a:solidFill>
              <a:srgbClr val="1CABE2">
                <a:alpha val="100000"/>
              </a:srgbClr>
            </a:solidFill>
          </p:spPr>
          <p:txBody>
            <a:bodyPr/>
            <a:lstStyle/>
            <a:p>
              <a:endParaRPr/>
            </a:p>
          </p:txBody>
        </p:sp>
        <p:sp>
          <p:nvSpPr>
            <p:cNvPr id="30" name="rc30"/>
            <p:cNvSpPr/>
            <p:nvPr/>
          </p:nvSpPr>
          <p:spPr>
            <a:xfrm>
              <a:off x="3292026" y="4822353"/>
              <a:ext cx="420026" cy="15065"/>
            </a:xfrm>
            <a:prstGeom prst="rect">
              <a:avLst/>
            </a:prstGeom>
            <a:solidFill>
              <a:srgbClr val="1CABE2">
                <a:alpha val="100000"/>
              </a:srgbClr>
            </a:solidFill>
          </p:spPr>
          <p:txBody>
            <a:bodyPr/>
            <a:lstStyle/>
            <a:p>
              <a:endParaRPr/>
            </a:p>
          </p:txBody>
        </p:sp>
        <p:sp>
          <p:nvSpPr>
            <p:cNvPr id="31" name="rc31"/>
            <p:cNvSpPr/>
            <p:nvPr/>
          </p:nvSpPr>
          <p:spPr>
            <a:xfrm>
              <a:off x="3758722" y="4799755"/>
              <a:ext cx="420026" cy="37663"/>
            </a:xfrm>
            <a:prstGeom prst="rect">
              <a:avLst/>
            </a:prstGeom>
            <a:solidFill>
              <a:srgbClr val="1CABE2">
                <a:alpha val="100000"/>
              </a:srgbClr>
            </a:solidFill>
          </p:spPr>
          <p:txBody>
            <a:bodyPr/>
            <a:lstStyle/>
            <a:p>
              <a:endParaRPr/>
            </a:p>
          </p:txBody>
        </p:sp>
        <p:sp>
          <p:nvSpPr>
            <p:cNvPr id="32" name="rc32"/>
            <p:cNvSpPr/>
            <p:nvPr/>
          </p:nvSpPr>
          <p:spPr>
            <a:xfrm>
              <a:off x="4225417" y="4433165"/>
              <a:ext cx="420026" cy="404252"/>
            </a:xfrm>
            <a:prstGeom prst="rect">
              <a:avLst/>
            </a:prstGeom>
            <a:solidFill>
              <a:srgbClr val="1CABE2">
                <a:alpha val="100000"/>
              </a:srgbClr>
            </a:solidFill>
          </p:spPr>
          <p:txBody>
            <a:bodyPr/>
            <a:lstStyle/>
            <a:p>
              <a:endParaRPr/>
            </a:p>
          </p:txBody>
        </p:sp>
        <p:sp>
          <p:nvSpPr>
            <p:cNvPr id="33" name="rc33"/>
            <p:cNvSpPr/>
            <p:nvPr/>
          </p:nvSpPr>
          <p:spPr>
            <a:xfrm>
              <a:off x="5625505" y="4817331"/>
              <a:ext cx="420026" cy="20087"/>
            </a:xfrm>
            <a:prstGeom prst="rect">
              <a:avLst/>
            </a:prstGeom>
            <a:solidFill>
              <a:srgbClr val="1CABE2">
                <a:alpha val="100000"/>
              </a:srgbClr>
            </a:solidFill>
          </p:spPr>
          <p:txBody>
            <a:bodyPr/>
            <a:lstStyle/>
            <a:p>
              <a:endParaRPr/>
            </a:p>
          </p:txBody>
        </p:sp>
        <p:sp>
          <p:nvSpPr>
            <p:cNvPr id="34" name="rc34"/>
            <p:cNvSpPr/>
            <p:nvPr/>
          </p:nvSpPr>
          <p:spPr>
            <a:xfrm>
              <a:off x="6092200" y="4008825"/>
              <a:ext cx="420026" cy="828592"/>
            </a:xfrm>
            <a:prstGeom prst="rect">
              <a:avLst/>
            </a:prstGeom>
            <a:solidFill>
              <a:srgbClr val="1CABE2">
                <a:alpha val="100000"/>
              </a:srgbClr>
            </a:solidFill>
          </p:spPr>
          <p:txBody>
            <a:bodyPr/>
            <a:lstStyle/>
            <a:p>
              <a:endParaRPr/>
            </a:p>
          </p:txBody>
        </p:sp>
        <p:sp>
          <p:nvSpPr>
            <p:cNvPr id="35" name="rc35"/>
            <p:cNvSpPr/>
            <p:nvPr/>
          </p:nvSpPr>
          <p:spPr>
            <a:xfrm>
              <a:off x="6558896" y="3933499"/>
              <a:ext cx="420026" cy="903919"/>
            </a:xfrm>
            <a:prstGeom prst="rect">
              <a:avLst/>
            </a:prstGeom>
            <a:solidFill>
              <a:srgbClr val="1CABE2">
                <a:alpha val="100000"/>
              </a:srgbClr>
            </a:solidFill>
          </p:spPr>
          <p:txBody>
            <a:bodyPr/>
            <a:lstStyle/>
            <a:p>
              <a:endParaRPr/>
            </a:p>
          </p:txBody>
        </p:sp>
        <p:sp>
          <p:nvSpPr>
            <p:cNvPr id="36" name="rc36"/>
            <p:cNvSpPr/>
            <p:nvPr/>
          </p:nvSpPr>
          <p:spPr>
            <a:xfrm>
              <a:off x="7025592" y="4731961"/>
              <a:ext cx="420026" cy="105457"/>
            </a:xfrm>
            <a:prstGeom prst="rect">
              <a:avLst/>
            </a:prstGeom>
            <a:solidFill>
              <a:srgbClr val="1CABE2">
                <a:alpha val="100000"/>
              </a:srgbClr>
            </a:solidFill>
          </p:spPr>
          <p:txBody>
            <a:bodyPr/>
            <a:lstStyle/>
            <a:p>
              <a:endParaRPr/>
            </a:p>
          </p:txBody>
        </p:sp>
        <p:sp>
          <p:nvSpPr>
            <p:cNvPr id="37" name="pl37"/>
            <p:cNvSpPr/>
            <p:nvPr/>
          </p:nvSpPr>
          <p:spPr>
            <a:xfrm>
              <a:off x="1168561" y="2035268"/>
              <a:ext cx="6067044" cy="693004"/>
            </a:xfrm>
            <a:custGeom>
              <a:avLst/>
              <a:gdLst/>
              <a:ahLst/>
              <a:cxnLst/>
              <a:rect l="0" t="0" r="0" b="0"/>
              <a:pathLst>
                <a:path w="6067044" h="693004">
                  <a:moveTo>
                    <a:pt x="0" y="542351"/>
                  </a:moveTo>
                  <a:lnTo>
                    <a:pt x="466695" y="391698"/>
                  </a:lnTo>
                  <a:lnTo>
                    <a:pt x="933391" y="542351"/>
                  </a:lnTo>
                  <a:lnTo>
                    <a:pt x="1400087" y="693004"/>
                  </a:lnTo>
                  <a:lnTo>
                    <a:pt x="1866782" y="602612"/>
                  </a:lnTo>
                  <a:lnTo>
                    <a:pt x="2333478" y="542351"/>
                  </a:lnTo>
                  <a:lnTo>
                    <a:pt x="2800174" y="451959"/>
                  </a:lnTo>
                  <a:lnTo>
                    <a:pt x="3266869" y="542351"/>
                  </a:lnTo>
                  <a:lnTo>
                    <a:pt x="3733565" y="331437"/>
                  </a:lnTo>
                  <a:lnTo>
                    <a:pt x="4200261" y="542351"/>
                  </a:lnTo>
                  <a:lnTo>
                    <a:pt x="4666957" y="271175"/>
                  </a:lnTo>
                  <a:lnTo>
                    <a:pt x="5133652" y="30130"/>
                  </a:lnTo>
                  <a:lnTo>
                    <a:pt x="5600348" y="0"/>
                  </a:lnTo>
                  <a:lnTo>
                    <a:pt x="6067044" y="0"/>
                  </a:lnTo>
                </a:path>
              </a:pathLst>
            </a:custGeom>
            <a:ln w="27101" cap="flat">
              <a:solidFill>
                <a:srgbClr val="00833D">
                  <a:alpha val="100000"/>
                </a:srgbClr>
              </a:solidFill>
              <a:prstDash val="solid"/>
              <a:round/>
            </a:ln>
          </p:spPr>
          <p:txBody>
            <a:bodyPr/>
            <a:lstStyle/>
            <a:p>
              <a:endParaRPr/>
            </a:p>
          </p:txBody>
        </p:sp>
        <p:sp>
          <p:nvSpPr>
            <p:cNvPr id="38" name="pl38"/>
            <p:cNvSpPr/>
            <p:nvPr/>
          </p:nvSpPr>
          <p:spPr>
            <a:xfrm>
              <a:off x="6302213" y="3059710"/>
              <a:ext cx="933391" cy="1054572"/>
            </a:xfrm>
            <a:custGeom>
              <a:avLst/>
              <a:gdLst/>
              <a:ahLst/>
              <a:cxnLst/>
              <a:rect l="0" t="0" r="0" b="0"/>
              <a:pathLst>
                <a:path w="933391" h="1054572">
                  <a:moveTo>
                    <a:pt x="0" y="1054572"/>
                  </a:moveTo>
                  <a:lnTo>
                    <a:pt x="466695" y="0"/>
                  </a:lnTo>
                  <a:lnTo>
                    <a:pt x="933391" y="0"/>
                  </a:lnTo>
                </a:path>
              </a:pathLst>
            </a:custGeom>
            <a:ln w="27101" cap="flat">
              <a:solidFill>
                <a:srgbClr val="002759">
                  <a:alpha val="100000"/>
                </a:srgbClr>
              </a:solidFill>
              <a:prstDash val="solid"/>
              <a:round/>
            </a:ln>
          </p:spPr>
          <p:txBody>
            <a:bodyPr/>
            <a:lstStyle/>
            <a:p>
              <a:endParaRPr/>
            </a:p>
          </p:txBody>
        </p:sp>
        <p:sp>
          <p:nvSpPr>
            <p:cNvPr id="39" name="pt39"/>
            <p:cNvSpPr/>
            <p:nvPr/>
          </p:nvSpPr>
          <p:spPr>
            <a:xfrm>
              <a:off x="1136959" y="25460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0" name="pt40"/>
            <p:cNvSpPr/>
            <p:nvPr/>
          </p:nvSpPr>
          <p:spPr>
            <a:xfrm>
              <a:off x="1603655" y="239536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1" name="pt41"/>
            <p:cNvSpPr/>
            <p:nvPr/>
          </p:nvSpPr>
          <p:spPr>
            <a:xfrm>
              <a:off x="2070351" y="25460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2" name="pt42"/>
            <p:cNvSpPr/>
            <p:nvPr/>
          </p:nvSpPr>
          <p:spPr>
            <a:xfrm>
              <a:off x="2537046" y="269667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3" name="pt43"/>
            <p:cNvSpPr/>
            <p:nvPr/>
          </p:nvSpPr>
          <p:spPr>
            <a:xfrm>
              <a:off x="3003742" y="260628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4" name="pt44"/>
            <p:cNvSpPr/>
            <p:nvPr/>
          </p:nvSpPr>
          <p:spPr>
            <a:xfrm>
              <a:off x="3470438" y="25460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5" name="pt45"/>
            <p:cNvSpPr/>
            <p:nvPr/>
          </p:nvSpPr>
          <p:spPr>
            <a:xfrm>
              <a:off x="3937134" y="24556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6" name="pt46"/>
            <p:cNvSpPr/>
            <p:nvPr/>
          </p:nvSpPr>
          <p:spPr>
            <a:xfrm>
              <a:off x="4403829" y="25460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7" name="pt47"/>
            <p:cNvSpPr/>
            <p:nvPr/>
          </p:nvSpPr>
          <p:spPr>
            <a:xfrm>
              <a:off x="4870525" y="23351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8" name="pt48"/>
            <p:cNvSpPr/>
            <p:nvPr/>
          </p:nvSpPr>
          <p:spPr>
            <a:xfrm>
              <a:off x="5337221" y="25460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9" name="pt49"/>
            <p:cNvSpPr/>
            <p:nvPr/>
          </p:nvSpPr>
          <p:spPr>
            <a:xfrm>
              <a:off x="5803916" y="227484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0" name="pt50"/>
            <p:cNvSpPr/>
            <p:nvPr/>
          </p:nvSpPr>
          <p:spPr>
            <a:xfrm>
              <a:off x="6270612" y="203379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1" name="pt51"/>
            <p:cNvSpPr/>
            <p:nvPr/>
          </p:nvSpPr>
          <p:spPr>
            <a:xfrm>
              <a:off x="6737308" y="200366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2" name="pt52"/>
            <p:cNvSpPr/>
            <p:nvPr/>
          </p:nvSpPr>
          <p:spPr>
            <a:xfrm>
              <a:off x="7204004" y="200366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3" name="pt53"/>
            <p:cNvSpPr/>
            <p:nvPr/>
          </p:nvSpPr>
          <p:spPr>
            <a:xfrm>
              <a:off x="6270612" y="40826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4" name="pt54"/>
            <p:cNvSpPr/>
            <p:nvPr/>
          </p:nvSpPr>
          <p:spPr>
            <a:xfrm>
              <a:off x="6737308" y="30281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5" name="pt55"/>
            <p:cNvSpPr/>
            <p:nvPr/>
          </p:nvSpPr>
          <p:spPr>
            <a:xfrm>
              <a:off x="7204004" y="30281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6" name="tx56"/>
            <p:cNvSpPr/>
            <p:nvPr/>
          </p:nvSpPr>
          <p:spPr>
            <a:xfrm>
              <a:off x="1135401" y="4699337"/>
              <a:ext cx="66318" cy="85358"/>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4</a:t>
              </a:r>
            </a:p>
          </p:txBody>
        </p:sp>
        <p:sp>
          <p:nvSpPr>
            <p:cNvPr id="57" name="tx57"/>
            <p:cNvSpPr/>
            <p:nvPr/>
          </p:nvSpPr>
          <p:spPr>
            <a:xfrm>
              <a:off x="1602097" y="4692911"/>
              <a:ext cx="66318" cy="84252"/>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7</a:t>
              </a:r>
            </a:p>
          </p:txBody>
        </p:sp>
        <p:sp>
          <p:nvSpPr>
            <p:cNvPr id="58" name="tx58"/>
            <p:cNvSpPr/>
            <p:nvPr/>
          </p:nvSpPr>
          <p:spPr>
            <a:xfrm>
              <a:off x="2035633" y="4673879"/>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14</a:t>
              </a:r>
            </a:p>
          </p:txBody>
        </p:sp>
        <p:sp>
          <p:nvSpPr>
            <p:cNvPr id="59" name="tx59"/>
            <p:cNvSpPr/>
            <p:nvPr/>
          </p:nvSpPr>
          <p:spPr>
            <a:xfrm>
              <a:off x="2535488" y="4706520"/>
              <a:ext cx="66318"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a:t>
              </a:r>
            </a:p>
          </p:txBody>
        </p:sp>
        <p:sp>
          <p:nvSpPr>
            <p:cNvPr id="60" name="tx60"/>
            <p:cNvSpPr/>
            <p:nvPr/>
          </p:nvSpPr>
          <p:spPr>
            <a:xfrm>
              <a:off x="2969025" y="4666346"/>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17</a:t>
              </a:r>
            </a:p>
          </p:txBody>
        </p:sp>
        <p:sp>
          <p:nvSpPr>
            <p:cNvPr id="61" name="tx61"/>
            <p:cNvSpPr/>
            <p:nvPr/>
          </p:nvSpPr>
          <p:spPr>
            <a:xfrm>
              <a:off x="3468880" y="4692510"/>
              <a:ext cx="66318"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6</a:t>
              </a:r>
            </a:p>
          </p:txBody>
        </p:sp>
        <p:sp>
          <p:nvSpPr>
            <p:cNvPr id="62" name="tx62"/>
            <p:cNvSpPr/>
            <p:nvPr/>
          </p:nvSpPr>
          <p:spPr>
            <a:xfrm>
              <a:off x="3902416" y="4669912"/>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15</a:t>
              </a:r>
            </a:p>
          </p:txBody>
        </p:sp>
        <p:sp>
          <p:nvSpPr>
            <p:cNvPr id="63" name="tx63"/>
            <p:cNvSpPr/>
            <p:nvPr/>
          </p:nvSpPr>
          <p:spPr>
            <a:xfrm>
              <a:off x="4335953" y="4303323"/>
              <a:ext cx="198955"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161</a:t>
              </a:r>
            </a:p>
          </p:txBody>
        </p:sp>
        <p:sp>
          <p:nvSpPr>
            <p:cNvPr id="64" name="tx64"/>
            <p:cNvSpPr/>
            <p:nvPr/>
          </p:nvSpPr>
          <p:spPr>
            <a:xfrm>
              <a:off x="5802358" y="4687489"/>
              <a:ext cx="66318"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8</a:t>
              </a:r>
            </a:p>
          </p:txBody>
        </p:sp>
        <p:sp>
          <p:nvSpPr>
            <p:cNvPr id="65" name="tx65"/>
            <p:cNvSpPr/>
            <p:nvPr/>
          </p:nvSpPr>
          <p:spPr>
            <a:xfrm>
              <a:off x="6202735" y="3878925"/>
              <a:ext cx="198955"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330</a:t>
              </a:r>
            </a:p>
          </p:txBody>
        </p:sp>
        <p:sp>
          <p:nvSpPr>
            <p:cNvPr id="66" name="tx66"/>
            <p:cNvSpPr/>
            <p:nvPr/>
          </p:nvSpPr>
          <p:spPr>
            <a:xfrm>
              <a:off x="6669431" y="3803598"/>
              <a:ext cx="198955"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360</a:t>
              </a:r>
            </a:p>
          </p:txBody>
        </p:sp>
        <p:sp>
          <p:nvSpPr>
            <p:cNvPr id="67" name="tx67"/>
            <p:cNvSpPr/>
            <p:nvPr/>
          </p:nvSpPr>
          <p:spPr>
            <a:xfrm>
              <a:off x="7169286" y="4603574"/>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42</a:t>
              </a:r>
            </a:p>
          </p:txBody>
        </p:sp>
        <p:sp>
          <p:nvSpPr>
            <p:cNvPr id="68" name="pl68"/>
            <p:cNvSpPr/>
            <p:nvPr/>
          </p:nvSpPr>
          <p:spPr>
            <a:xfrm>
              <a:off x="7254859" y="2035423"/>
              <a:ext cx="607444" cy="4866"/>
            </a:xfrm>
            <a:custGeom>
              <a:avLst/>
              <a:gdLst/>
              <a:ahLst/>
              <a:cxnLst/>
              <a:rect l="0" t="0" r="0" b="0"/>
              <a:pathLst>
                <a:path w="607444" h="4866">
                  <a:moveTo>
                    <a:pt x="607444" y="4866"/>
                  </a:moveTo>
                  <a:lnTo>
                    <a:pt x="0" y="0"/>
                  </a:lnTo>
                </a:path>
              </a:pathLst>
            </a:custGeom>
          </p:spPr>
          <p:txBody>
            <a:bodyPr/>
            <a:lstStyle/>
            <a:p>
              <a:endParaRPr/>
            </a:p>
          </p:txBody>
        </p:sp>
        <p:sp>
          <p:nvSpPr>
            <p:cNvPr id="69" name="pl69"/>
            <p:cNvSpPr/>
            <p:nvPr/>
          </p:nvSpPr>
          <p:spPr>
            <a:xfrm>
              <a:off x="7254856" y="3059934"/>
              <a:ext cx="607448" cy="7049"/>
            </a:xfrm>
            <a:custGeom>
              <a:avLst/>
              <a:gdLst/>
              <a:ahLst/>
              <a:cxnLst/>
              <a:rect l="0" t="0" r="0" b="0"/>
              <a:pathLst>
                <a:path w="607448" h="7049">
                  <a:moveTo>
                    <a:pt x="607448" y="7049"/>
                  </a:moveTo>
                  <a:lnTo>
                    <a:pt x="0" y="0"/>
                  </a:lnTo>
                </a:path>
              </a:pathLst>
            </a:custGeom>
          </p:spPr>
          <p:txBody>
            <a:bodyPr/>
            <a:lstStyle/>
            <a:p>
              <a:endParaRPr/>
            </a:p>
          </p:txBody>
        </p:sp>
        <p:sp>
          <p:nvSpPr>
            <p:cNvPr id="70" name="pg70"/>
            <p:cNvSpPr/>
            <p:nvPr/>
          </p:nvSpPr>
          <p:spPr>
            <a:xfrm>
              <a:off x="7793724" y="1951891"/>
              <a:ext cx="727668" cy="176798"/>
            </a:xfrm>
            <a:custGeom>
              <a:avLst/>
              <a:gdLst/>
              <a:ahLst/>
              <a:cxnLst/>
              <a:rect l="0" t="0" r="0" b="0"/>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a:endParaRPr/>
            </a:p>
          </p:txBody>
        </p:sp>
        <p:sp>
          <p:nvSpPr>
            <p:cNvPr id="71" name="tx71"/>
            <p:cNvSpPr/>
            <p:nvPr/>
          </p:nvSpPr>
          <p:spPr>
            <a:xfrm>
              <a:off x="7816584" y="1993011"/>
              <a:ext cx="636228" cy="89958"/>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MCV1: 93%</a:t>
              </a:r>
            </a:p>
          </p:txBody>
        </p:sp>
        <p:sp>
          <p:nvSpPr>
            <p:cNvPr id="72" name="pg72"/>
            <p:cNvSpPr/>
            <p:nvPr/>
          </p:nvSpPr>
          <p:spPr>
            <a:xfrm>
              <a:off x="7793724" y="2978586"/>
              <a:ext cx="727668" cy="176798"/>
            </a:xfrm>
            <a:custGeom>
              <a:avLst/>
              <a:gdLst/>
              <a:ahLst/>
              <a:cxnLst/>
              <a:rect l="0" t="0" r="0" b="0"/>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73" name="tx73"/>
            <p:cNvSpPr/>
            <p:nvPr/>
          </p:nvSpPr>
          <p:spPr>
            <a:xfrm>
              <a:off x="7816584" y="3019706"/>
              <a:ext cx="636228" cy="89958"/>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MCV2: 59%</a:t>
              </a:r>
            </a:p>
          </p:txBody>
        </p:sp>
        <p:sp>
          <p:nvSpPr>
            <p:cNvPr id="74" name="rc74"/>
            <p:cNvSpPr/>
            <p:nvPr/>
          </p:nvSpPr>
          <p:spPr>
            <a:xfrm>
              <a:off x="888543" y="1578789"/>
              <a:ext cx="7747148" cy="3413801"/>
            </a:xfrm>
            <a:prstGeom prst="rect">
              <a:avLst/>
            </a:prstGeom>
            <a:ln w="13550" cap="rnd">
              <a:solidFill>
                <a:srgbClr val="BEBEBE">
                  <a:alpha val="100000"/>
                </a:srgbClr>
              </a:solidFill>
              <a:prstDash val="solid"/>
              <a:round/>
            </a:ln>
          </p:spPr>
          <p:txBody>
            <a:bodyPr/>
            <a:lstStyle/>
            <a:p>
              <a:endParaRPr/>
            </a:p>
          </p:txBody>
        </p:sp>
        <p:sp>
          <p:nvSpPr>
            <p:cNvPr id="75" name="tx75"/>
            <p:cNvSpPr/>
            <p:nvPr/>
          </p:nvSpPr>
          <p:spPr>
            <a:xfrm>
              <a:off x="755282" y="4790041"/>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76" name="tx76"/>
            <p:cNvSpPr/>
            <p:nvPr/>
          </p:nvSpPr>
          <p:spPr>
            <a:xfrm>
              <a:off x="614019" y="3785686"/>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400</a:t>
              </a:r>
            </a:p>
          </p:txBody>
        </p:sp>
        <p:sp>
          <p:nvSpPr>
            <p:cNvPr id="77" name="tx77"/>
            <p:cNvSpPr/>
            <p:nvPr/>
          </p:nvSpPr>
          <p:spPr>
            <a:xfrm>
              <a:off x="614019" y="2781332"/>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800</a:t>
              </a:r>
            </a:p>
          </p:txBody>
        </p:sp>
        <p:sp>
          <p:nvSpPr>
            <p:cNvPr id="78" name="tx78"/>
            <p:cNvSpPr/>
            <p:nvPr/>
          </p:nvSpPr>
          <p:spPr>
            <a:xfrm>
              <a:off x="508103" y="1760544"/>
              <a:ext cx="317810" cy="109264"/>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1,200</a:t>
              </a:r>
            </a:p>
          </p:txBody>
        </p:sp>
        <p:sp>
          <p:nvSpPr>
            <p:cNvPr id="79" name="tx79"/>
            <p:cNvSpPr/>
            <p:nvPr/>
          </p:nvSpPr>
          <p:spPr>
            <a:xfrm>
              <a:off x="8698322" y="4790041"/>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80" name="tx80"/>
            <p:cNvSpPr/>
            <p:nvPr/>
          </p:nvSpPr>
          <p:spPr>
            <a:xfrm>
              <a:off x="8698322" y="4488735"/>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81" name="tx81"/>
            <p:cNvSpPr/>
            <p:nvPr/>
          </p:nvSpPr>
          <p:spPr>
            <a:xfrm>
              <a:off x="8698322" y="418742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82" name="tx82"/>
            <p:cNvSpPr/>
            <p:nvPr/>
          </p:nvSpPr>
          <p:spPr>
            <a:xfrm>
              <a:off x="8698322" y="3886060"/>
              <a:ext cx="141262"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30</a:t>
              </a:r>
            </a:p>
          </p:txBody>
        </p:sp>
        <p:sp>
          <p:nvSpPr>
            <p:cNvPr id="83" name="tx83"/>
            <p:cNvSpPr/>
            <p:nvPr/>
          </p:nvSpPr>
          <p:spPr>
            <a:xfrm>
              <a:off x="8698322" y="3584815"/>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a:t>
              </a:r>
            </a:p>
          </p:txBody>
        </p:sp>
        <p:sp>
          <p:nvSpPr>
            <p:cNvPr id="84" name="tx84"/>
            <p:cNvSpPr/>
            <p:nvPr/>
          </p:nvSpPr>
          <p:spPr>
            <a:xfrm>
              <a:off x="8698322" y="3283509"/>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a:t>
              </a:r>
            </a:p>
          </p:txBody>
        </p:sp>
        <p:sp>
          <p:nvSpPr>
            <p:cNvPr id="85" name="tx85"/>
            <p:cNvSpPr/>
            <p:nvPr/>
          </p:nvSpPr>
          <p:spPr>
            <a:xfrm>
              <a:off x="8698322" y="2982203"/>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86" name="tx86"/>
            <p:cNvSpPr/>
            <p:nvPr/>
          </p:nvSpPr>
          <p:spPr>
            <a:xfrm>
              <a:off x="8698322" y="2680896"/>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87" name="tx87"/>
            <p:cNvSpPr/>
            <p:nvPr/>
          </p:nvSpPr>
          <p:spPr>
            <a:xfrm>
              <a:off x="8698322" y="2379590"/>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88" name="tx88"/>
            <p:cNvSpPr/>
            <p:nvPr/>
          </p:nvSpPr>
          <p:spPr>
            <a:xfrm>
              <a:off x="8698322" y="2078283"/>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89" name="tx89"/>
            <p:cNvSpPr/>
            <p:nvPr/>
          </p:nvSpPr>
          <p:spPr>
            <a:xfrm>
              <a:off x="8698322" y="1776977"/>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90" name="tx90"/>
            <p:cNvSpPr/>
            <p:nvPr/>
          </p:nvSpPr>
          <p:spPr>
            <a:xfrm rot="-5400000">
              <a:off x="1026337" y="5150068"/>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2012</a:t>
              </a:r>
            </a:p>
          </p:txBody>
        </p:sp>
        <p:sp>
          <p:nvSpPr>
            <p:cNvPr id="91" name="tx91"/>
            <p:cNvSpPr/>
            <p:nvPr/>
          </p:nvSpPr>
          <p:spPr>
            <a:xfrm rot="-5400000">
              <a:off x="1493001" y="5150037"/>
              <a:ext cx="282525"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2013</a:t>
              </a:r>
            </a:p>
          </p:txBody>
        </p:sp>
        <p:sp>
          <p:nvSpPr>
            <p:cNvPr id="92" name="tx92"/>
            <p:cNvSpPr/>
            <p:nvPr/>
          </p:nvSpPr>
          <p:spPr>
            <a:xfrm rot="-5400000">
              <a:off x="1959728" y="5150068"/>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2014</a:t>
              </a:r>
            </a:p>
          </p:txBody>
        </p:sp>
        <p:sp>
          <p:nvSpPr>
            <p:cNvPr id="93" name="tx93"/>
            <p:cNvSpPr/>
            <p:nvPr/>
          </p:nvSpPr>
          <p:spPr>
            <a:xfrm rot="-5400000">
              <a:off x="2426424" y="5150068"/>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94" name="tx94"/>
            <p:cNvSpPr/>
            <p:nvPr/>
          </p:nvSpPr>
          <p:spPr>
            <a:xfrm rot="-5400000">
              <a:off x="2893120" y="5150068"/>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2016</a:t>
              </a:r>
            </a:p>
          </p:txBody>
        </p:sp>
        <p:sp>
          <p:nvSpPr>
            <p:cNvPr id="95" name="tx95"/>
            <p:cNvSpPr/>
            <p:nvPr/>
          </p:nvSpPr>
          <p:spPr>
            <a:xfrm rot="-5400000">
              <a:off x="3359815" y="5150068"/>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2017</a:t>
              </a:r>
            </a:p>
          </p:txBody>
        </p:sp>
        <p:sp>
          <p:nvSpPr>
            <p:cNvPr id="96" name="tx96"/>
            <p:cNvSpPr/>
            <p:nvPr/>
          </p:nvSpPr>
          <p:spPr>
            <a:xfrm rot="-5400000">
              <a:off x="3826511" y="5150068"/>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97" name="tx97"/>
            <p:cNvSpPr/>
            <p:nvPr/>
          </p:nvSpPr>
          <p:spPr>
            <a:xfrm rot="-5400000">
              <a:off x="4293207" y="5150068"/>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98" name="tx98"/>
            <p:cNvSpPr/>
            <p:nvPr/>
          </p:nvSpPr>
          <p:spPr>
            <a:xfrm rot="-5400000">
              <a:off x="4759902" y="5150068"/>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99" name="tx99"/>
            <p:cNvSpPr/>
            <p:nvPr/>
          </p:nvSpPr>
          <p:spPr>
            <a:xfrm rot="-5400000">
              <a:off x="5226598" y="5150068"/>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2021</a:t>
              </a:r>
            </a:p>
          </p:txBody>
        </p:sp>
        <p:sp>
          <p:nvSpPr>
            <p:cNvPr id="100" name="tx100"/>
            <p:cNvSpPr/>
            <p:nvPr/>
          </p:nvSpPr>
          <p:spPr>
            <a:xfrm rot="-5400000">
              <a:off x="5662908" y="5179276"/>
              <a:ext cx="342118"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101" name="tx101"/>
            <p:cNvSpPr/>
            <p:nvPr/>
          </p:nvSpPr>
          <p:spPr>
            <a:xfrm rot="-5400000">
              <a:off x="6159958" y="5150037"/>
              <a:ext cx="282525"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2023</a:t>
              </a:r>
            </a:p>
          </p:txBody>
        </p:sp>
        <p:sp>
          <p:nvSpPr>
            <p:cNvPr id="102" name="tx102"/>
            <p:cNvSpPr/>
            <p:nvPr/>
          </p:nvSpPr>
          <p:spPr>
            <a:xfrm rot="-5400000">
              <a:off x="6596299" y="5179276"/>
              <a:ext cx="342118"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03" name="tx103"/>
            <p:cNvSpPr/>
            <p:nvPr/>
          </p:nvSpPr>
          <p:spPr>
            <a:xfrm rot="-5400000">
              <a:off x="7093381" y="5150068"/>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04" name="tx104"/>
            <p:cNvSpPr/>
            <p:nvPr/>
          </p:nvSpPr>
          <p:spPr>
            <a:xfrm rot="-5400000">
              <a:off x="-482797" y="3220990"/>
              <a:ext cx="1724012"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Nombre de cas de rougeole</a:t>
              </a:r>
            </a:p>
          </p:txBody>
        </p:sp>
        <p:sp>
          <p:nvSpPr>
            <p:cNvPr id="105" name="tx105"/>
            <p:cNvSpPr/>
            <p:nvPr/>
          </p:nvSpPr>
          <p:spPr>
            <a:xfrm rot="5400000">
              <a:off x="8255788" y="3220137"/>
              <a:ext cx="156835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vaccinale (%)</a:t>
              </a:r>
            </a:p>
          </p:txBody>
        </p:sp>
        <p:sp>
          <p:nvSpPr>
            <p:cNvPr id="106" name="pl106"/>
            <p:cNvSpPr/>
            <p:nvPr/>
          </p:nvSpPr>
          <p:spPr>
            <a:xfrm>
              <a:off x="2712913" y="5880029"/>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07" name="pt107"/>
            <p:cNvSpPr/>
            <p:nvPr/>
          </p:nvSpPr>
          <p:spPr>
            <a:xfrm>
              <a:off x="2769094" y="584842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108" name="pl108"/>
            <p:cNvSpPr/>
            <p:nvPr/>
          </p:nvSpPr>
          <p:spPr>
            <a:xfrm>
              <a:off x="4073185" y="5880029"/>
              <a:ext cx="175564" cy="0"/>
            </a:xfrm>
            <a:custGeom>
              <a:avLst/>
              <a:gdLst/>
              <a:ahLst/>
              <a:cxnLst/>
              <a:rect l="0" t="0" r="0" b="0"/>
              <a:pathLst>
                <a:path w="175564">
                  <a:moveTo>
                    <a:pt x="0" y="0"/>
                  </a:moveTo>
                  <a:lnTo>
                    <a:pt x="175564" y="0"/>
                  </a:lnTo>
                </a:path>
              </a:pathLst>
            </a:custGeom>
            <a:ln w="27101" cap="flat">
              <a:solidFill>
                <a:srgbClr val="002759">
                  <a:alpha val="100000"/>
                </a:srgbClr>
              </a:solidFill>
              <a:prstDash val="solid"/>
              <a:round/>
            </a:ln>
          </p:spPr>
          <p:txBody>
            <a:bodyPr/>
            <a:lstStyle/>
            <a:p>
              <a:endParaRPr/>
            </a:p>
          </p:txBody>
        </p:sp>
        <p:sp>
          <p:nvSpPr>
            <p:cNvPr id="109" name="pt109"/>
            <p:cNvSpPr/>
            <p:nvPr/>
          </p:nvSpPr>
          <p:spPr>
            <a:xfrm>
              <a:off x="4129366" y="584842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110" name="tx110"/>
            <p:cNvSpPr/>
            <p:nvPr/>
          </p:nvSpPr>
          <p:spPr>
            <a:xfrm>
              <a:off x="2980012" y="5798924"/>
              <a:ext cx="100163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 coverage</a:t>
              </a:r>
            </a:p>
          </p:txBody>
        </p:sp>
        <p:sp>
          <p:nvSpPr>
            <p:cNvPr id="111" name="tx111"/>
            <p:cNvSpPr/>
            <p:nvPr/>
          </p:nvSpPr>
          <p:spPr>
            <a:xfrm>
              <a:off x="4340285" y="5798924"/>
              <a:ext cx="100163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 coverage</a:t>
              </a:r>
            </a:p>
          </p:txBody>
        </p:sp>
        <p:sp>
          <p:nvSpPr>
            <p:cNvPr id="112" name="rc112"/>
            <p:cNvSpPr/>
            <p:nvPr/>
          </p:nvSpPr>
          <p:spPr>
            <a:xfrm>
              <a:off x="5629279" y="5779301"/>
              <a:ext cx="201456" cy="201456"/>
            </a:xfrm>
            <a:prstGeom prst="rect">
              <a:avLst/>
            </a:prstGeom>
            <a:solidFill>
              <a:srgbClr val="1CABE2">
                <a:alpha val="100000"/>
              </a:srgbClr>
            </a:solidFill>
          </p:spPr>
          <p:txBody>
            <a:bodyPr/>
            <a:lstStyle/>
            <a:p>
              <a:endParaRPr/>
            </a:p>
          </p:txBody>
        </p:sp>
        <p:sp>
          <p:nvSpPr>
            <p:cNvPr id="113" name="tx113"/>
            <p:cNvSpPr/>
            <p:nvPr/>
          </p:nvSpPr>
          <p:spPr>
            <a:xfrm>
              <a:off x="5909324" y="5828392"/>
              <a:ext cx="92394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Measles cases</a:t>
              </a:r>
            </a:p>
          </p:txBody>
        </p:sp>
        <p:sp>
          <p:nvSpPr>
            <p:cNvPr id="114" name="tx114"/>
            <p:cNvSpPr/>
            <p:nvPr/>
          </p:nvSpPr>
          <p:spPr>
            <a:xfrm>
              <a:off x="1343759" y="1334104"/>
              <a:ext cx="6836717"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Tendances du nombre de cas de rougeole et de la couverture vaccinale MCV, Mauritanie, 2012-2025</a:t>
              </a:r>
            </a:p>
          </p:txBody>
        </p:sp>
        <p:sp>
          <p:nvSpPr>
            <p:cNvPr id="115" name="tx115"/>
            <p:cNvSpPr/>
            <p:nvPr/>
          </p:nvSpPr>
          <p:spPr>
            <a:xfrm>
              <a:off x="4306083" y="6111691"/>
              <a:ext cx="432960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16" name="tx116"/>
            <p:cNvSpPr/>
            <p:nvPr/>
          </p:nvSpPr>
          <p:spPr>
            <a:xfrm>
              <a:off x="3243981" y="6205925"/>
              <a:ext cx="5391710" cy="1237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Cas de rougeole et de rubéole signalés et taux d'incidence par les États membres de l'OMS, au 12 juin 2026.</a:t>
              </a:r>
            </a:p>
          </p:txBody>
        </p:sp>
        <p:sp>
          <p:nvSpPr>
            <p:cNvPr id="117" name="tx117"/>
            <p:cNvSpPr/>
            <p:nvPr/>
          </p:nvSpPr>
          <p:spPr>
            <a:xfrm>
              <a:off x="3271758" y="6345398"/>
              <a:ext cx="5363934"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Données provisoires basées sur les données mensuelles communiquées à l'OMS (Genève) en 12 juin 2026.</a:t>
              </a:r>
            </a:p>
          </p:txBody>
        </p:sp>
        <p:sp>
          <p:nvSpPr>
            <p:cNvPr id="118" name="tx118"/>
            <p:cNvSpPr/>
            <p:nvPr/>
          </p:nvSpPr>
          <p:spPr>
            <a:xfrm>
              <a:off x="2408346" y="6466154"/>
              <a:ext cx="622734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astérisques (*) indiquent les années où il y a eu des ruptures de stock de vaccins contre la rougeole et les carets (^)</a:t>
              </a:r>
            </a:p>
          </p:txBody>
        </p:sp>
        <p:sp>
          <p:nvSpPr>
            <p:cNvPr id="119" name="tx119"/>
            <p:cNvSpPr/>
            <p:nvPr/>
          </p:nvSpPr>
          <p:spPr>
            <a:xfrm>
              <a:off x="2323162" y="6586855"/>
              <a:ext cx="631253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indiquent les années où des campagnes de vaccination contre la rougeole ont été menées (au niveau national ou infranational).</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00" b="0" i="0" u="none" cap="none">
                <a:solidFill>
                  <a:srgbClr val="FFFFFF">
                    <a:alpha val="100000"/>
                  </a:srgbClr>
                </a:solidFill>
                <a:latin typeface="Arial"/>
                <a:cs typeface="Arial"/>
                <a:sym typeface="Arial"/>
              </a:rPr>
              <a:t>En 2025, on a recensé au total 42 cas confirmés de rougeole en Mauritanie. La même année, le taux de couverture vaccinale pour la première dose (MCV1) était de 93 % et celui pour la deuxième dose (MCV2) de 59 %.
Le nombre de cas en 2025 était inférieur de 88 % à celui de 2024 (n = 360).
C'est en 2024 que le nombre de cas de rougeole a été le plus élevé (n = 360). Cette année-là, la couverture vaccinale pour le MCV1 était de 93 %.
Des campagnes ou actions de vaccination complémentaires avec des vaccins contenant le virus de la rougeole ont été menées en 2022 et 2024.</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En 2025, la Mauritanie a enregistré une baisse du nombre de cas de rougeole par rapport à 2024, tandis que la couverture vaccinale pour la première dose de vaccin contre la rougeole (MCV1) s'élevait à 93 % et celle pour la deuxième dose (MCV2) à 59 %.</a:t>
            </a:r>
          </a:p>
        </p:txBody>
      </p:sp>
      <p:grpSp>
        <p:nvGrpSpPr>
          <p:cNvPr id="122" name="Group 121"/>
          <p:cNvGrpSpPr/>
          <p:nvPr/>
        </p:nvGrpSpPr>
        <p:grpSpPr>
          <a:xfrm>
            <a:off x="292608" y="1097280"/>
            <a:ext cx="8595360" cy="28575"/>
            <a:chOff x="292608" y="1097280"/>
            <a:chExt cx="8595360" cy="28575"/>
          </a:xfrm>
        </p:grpSpPr>
        <p:sp>
          <p:nvSpPr>
            <p:cNvPr id="12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24" name="rc4"/>
            <p:cNvSpPr/>
            <p:nvPr/>
          </p:nvSpPr>
          <p:spPr>
            <a:xfrm>
              <a:off x="292608" y="109728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Vaccination des enfants :
Tableaux supplémentaires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marL="0" marR="0" algn="ctr">
              <a:lnSpc>
                <a:spcPct val="100000"/>
              </a:lnSpc>
              <a:spcBef>
                <a:spcPts val="0"/>
              </a:spcBef>
              <a:spcAft>
                <a:spcPts val="0"/>
              </a:spcAft>
              <a:buNone/>
            </a:pPr>
            <a:r>
              <a:rPr sz="2800" b="1" i="0" u="none" cap="none">
                <a:solidFill>
                  <a:srgbClr val="FFFFFF">
                    <a:alpha val="100000"/>
                  </a:srgbClr>
                </a:solidFill>
                <a:latin typeface="Aptos (Body)"/>
                <a:cs typeface="Aptos (Body)"/>
                <a:sym typeface="Aptos (Body)"/>
              </a:rPr>
              <a:t>Définitions des termes relatifs à la vaccination</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marL="0" marR="0" algn="l">
              <a:lnSpc>
                <a:spcPct val="100000"/>
              </a:lnSpc>
              <a:spcBef>
                <a:spcPts val="0"/>
              </a:spcBef>
              <a:spcAft>
                <a:spcPts val="0"/>
              </a:spcAft>
              <a:buNone/>
            </a:pPr>
            <a:r>
              <a:rPr sz="1270" b="1" i="0" u="none" cap="none">
                <a:solidFill>
                  <a:srgbClr val="FFFFFF">
                    <a:alpha val="100000"/>
                  </a:srgbClr>
                </a:solidFill>
                <a:latin typeface="Aptos (Body)"/>
                <a:cs typeface="Aptos (Body)"/>
                <a:sym typeface="Aptos (Body)"/>
              </a:rPr>
              <a:t>Couverture vaccinale
</a:t>
            </a:r>
            <a:r>
              <a:rPr sz="1270" b="0" i="0" u="none" cap="none">
                <a:solidFill>
                  <a:srgbClr val="FFFFFF">
                    <a:alpha val="100000"/>
                  </a:srgbClr>
                </a:solidFill>
                <a:latin typeface="Aptos (Body)"/>
                <a:cs typeface="Aptos (Body)"/>
                <a:sym typeface="Aptos (Body)"/>
              </a:rPr>
              <a:t>Pourcentage de nourrissons (enfants de moins d'un an) ayant reçu certaines doses de vaccin. Par exemple, la couverture du DTC3 est le pourcentage de nourrissons ayant reçu les trois doses de vaccin contre la diphtérie, le tétanos et la coqueluche (DTC). 
</a:t>
            </a:r>
            <a:r>
              <a:rPr sz="1270" b="1" i="0" u="none" cap="none">
                <a:solidFill>
                  <a:srgbClr val="FFFFFF">
                    <a:alpha val="100000"/>
                  </a:srgbClr>
                </a:solidFill>
                <a:latin typeface="Aptos (Body)"/>
                <a:cs typeface="Aptos (Body)"/>
                <a:sym typeface="Aptos (Body)"/>
              </a:rPr>
              <a:t>Non vacciné
</a:t>
            </a:r>
            <a:r>
              <a:rPr sz="1270" b="0" i="0" u="none" cap="none">
                <a:solidFill>
                  <a:srgbClr val="FFFFFF">
                    <a:alpha val="100000"/>
                  </a:srgbClr>
                </a:solidFill>
                <a:latin typeface="Aptos (Body)"/>
                <a:cs typeface="Aptos (Body)"/>
                <a:sym typeface="Aptos (Body)"/>
              </a:rPr>
              <a:t>Un nourrisson qui n'a pas reçu la première dose d'une série de vaccins. Le terme « zéro dose » est utilisé pour décrire les enfants qui n'ont pas reçu la première dose du DTC1.
</a:t>
            </a:r>
            <a:r>
              <a:rPr sz="1270" b="1" i="0" u="none" cap="none">
                <a:solidFill>
                  <a:srgbClr val="FFFFFF">
                    <a:alpha val="100000"/>
                  </a:srgbClr>
                </a:solidFill>
                <a:latin typeface="Aptos (Body)"/>
                <a:cs typeface="Aptos (Body)"/>
                <a:sym typeface="Aptos (Body)"/>
              </a:rPr>
              <a:t>Sous-vacciné
</a:t>
            </a:r>
            <a:r>
              <a:rPr sz="1270" b="0" i="0" u="none" cap="none">
                <a:solidFill>
                  <a:srgbClr val="FFFFFF">
                    <a:alpha val="100000"/>
                  </a:srgbClr>
                </a:solidFill>
                <a:latin typeface="Aptos (Body)"/>
                <a:cs typeface="Aptos (Body)"/>
                <a:sym typeface="Aptos (Body)"/>
              </a:rPr>
              <a:t>Nourrisson qui a reçu certaines des doses de vaccin recommandées dans le calendrier national, mais pas toutes. 
</a:t>
            </a:r>
            <a:r>
              <a:rPr sz="1270" b="1" i="0" u="none" cap="none">
                <a:solidFill>
                  <a:srgbClr val="FFFFFF">
                    <a:alpha val="100000"/>
                  </a:srgbClr>
                </a:solidFill>
                <a:latin typeface="Aptos (Body)"/>
                <a:cs typeface="Aptos (Body)"/>
                <a:sym typeface="Aptos (Body)"/>
              </a:rPr>
              <a:t>Doses de vaccin
</a:t>
            </a:r>
            <a:r>
              <a:rPr sz="1270" b="0" i="0" u="none" cap="none">
                <a:solidFill>
                  <a:srgbClr val="FFFFFF">
                    <a:alpha val="100000"/>
                  </a:srgbClr>
                </a:solidFill>
                <a:latin typeface="Aptos (Body)"/>
                <a:cs typeface="Aptos (Body)"/>
                <a:sym typeface="Aptos (Body)"/>
              </a:rPr>
              <a:t>•  Bacille de Calmette-Guérin (BCG) : vaccin contre la tuberculose
•  Hépatite B : dose de naissance, administrée dans les 24 heures suivant la naissance (HepBB)
•  Vaccin contre la diphtérie, le tétanos et la coqueluche, première dose (DTP1) et troisième dose (DTP3)
•  Vaccin contre l'hépatite B, troisième dose (HepB3)
•  Vaccin contre l'haemophilus influenzae de type b, troisième dose (Hib3)
•  Vaccin antipoliomyélitique inactivé, première dose (IPV1) et dernière dose (IPVC) 
•  Vaccin contenant de la rougeole, première dose (MCV1) et deuxième dose (MCV2)
•  Vaccin antirotavirus, dernière dose (RotaC)
•  Vaccin antipneumococcique, dernière dose (PCVC)
•  Vaccin contre la fièvre jaune (YFV) 
•  Vaccin méningococcique A (MengA) 
•  Vaccin contre le papillomavirus humain, première dose (HPV1) et dernière dose (HPVc) : vaccin destiné à protéger contre certains types de papillomavirus humains pouvant entraîner un cancer ou des verrues génitales.
</a:t>
            </a:r>
            <a:r>
              <a:rPr sz="1270" b="1" i="0" u="none" cap="none">
                <a:solidFill>
                  <a:srgbClr val="FFFFFF">
                    <a:alpha val="100000"/>
                  </a:srgbClr>
                </a:solidFill>
                <a:latin typeface="Aptos (Body)"/>
                <a:cs typeface="Aptos (Body)"/>
                <a:sym typeface="Aptos (Body)"/>
              </a:rPr>
              <a:t>L'Agenda 2030 pour la vaccination (IA2030)
</a:t>
            </a:r>
            <a:r>
              <a:rPr sz="1270" b="0" i="0" u="none" cap="none">
                <a:solidFill>
                  <a:srgbClr val="FFFFFF">
                    <a:alpha val="100000"/>
                  </a:srgbClr>
                </a:solidFill>
                <a:latin typeface="Aptos (Body)"/>
                <a:cs typeface="Aptos (Body)"/>
                <a:sym typeface="Aptos (Body)"/>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767459" y="4854553"/>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67459" y="4091094"/>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67459" y="3327636"/>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67459" y="2564177"/>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67459" y="5236282"/>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767459" y="4472823"/>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767459" y="3709365"/>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767459" y="2945906"/>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767459" y="2182448"/>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943464"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647484"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351504"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055525"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3618741"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4322761"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463565"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943464" y="2945906"/>
              <a:ext cx="3520101" cy="2214029"/>
            </a:xfrm>
            <a:custGeom>
              <a:avLst/>
              <a:gdLst/>
              <a:ahLst/>
              <a:cxnLst/>
              <a:rect l="0" t="0" r="0" b="0"/>
              <a:pathLst>
                <a:path w="3520101" h="2214029">
                  <a:moveTo>
                    <a:pt x="0" y="0"/>
                  </a:moveTo>
                  <a:lnTo>
                    <a:pt x="140804" y="2214029"/>
                  </a:lnTo>
                  <a:lnTo>
                    <a:pt x="281608" y="1755954"/>
                  </a:lnTo>
                  <a:lnTo>
                    <a:pt x="422412" y="1068841"/>
                  </a:lnTo>
                  <a:lnTo>
                    <a:pt x="563216" y="1068841"/>
                  </a:lnTo>
                  <a:lnTo>
                    <a:pt x="704020" y="1068841"/>
                  </a:lnTo>
                  <a:lnTo>
                    <a:pt x="844824" y="763458"/>
                  </a:lnTo>
                  <a:lnTo>
                    <a:pt x="985628" y="916150"/>
                  </a:lnTo>
                  <a:lnTo>
                    <a:pt x="1126432" y="1068841"/>
                  </a:lnTo>
                  <a:lnTo>
                    <a:pt x="1267236" y="839804"/>
                  </a:lnTo>
                  <a:lnTo>
                    <a:pt x="1408040" y="610766"/>
                  </a:lnTo>
                  <a:lnTo>
                    <a:pt x="1548844" y="916150"/>
                  </a:lnTo>
                  <a:lnTo>
                    <a:pt x="1689648" y="1068841"/>
                  </a:lnTo>
                  <a:lnTo>
                    <a:pt x="1830452" y="1068841"/>
                  </a:lnTo>
                  <a:lnTo>
                    <a:pt x="1971256" y="1145187"/>
                  </a:lnTo>
                  <a:lnTo>
                    <a:pt x="2112061" y="1068841"/>
                  </a:lnTo>
                  <a:lnTo>
                    <a:pt x="2252865" y="1145187"/>
                  </a:lnTo>
                  <a:lnTo>
                    <a:pt x="2393669" y="1374225"/>
                  </a:lnTo>
                  <a:lnTo>
                    <a:pt x="2534473" y="1526917"/>
                  </a:lnTo>
                  <a:lnTo>
                    <a:pt x="2675277" y="1603262"/>
                  </a:lnTo>
                  <a:lnTo>
                    <a:pt x="2816081" y="1374225"/>
                  </a:lnTo>
                  <a:lnTo>
                    <a:pt x="2956885" y="1450571"/>
                  </a:lnTo>
                  <a:lnTo>
                    <a:pt x="3097689" y="1450571"/>
                  </a:lnTo>
                  <a:lnTo>
                    <a:pt x="3238493" y="1832300"/>
                  </a:lnTo>
                  <a:lnTo>
                    <a:pt x="3379297" y="1603262"/>
                  </a:lnTo>
                  <a:lnTo>
                    <a:pt x="3520101" y="1603262"/>
                  </a:lnTo>
                </a:path>
              </a:pathLst>
            </a:custGeom>
            <a:ln w="27101" cap="flat">
              <a:solidFill>
                <a:srgbClr val="0058AB">
                  <a:alpha val="80000"/>
                </a:srgbClr>
              </a:solidFill>
              <a:prstDash val="solid"/>
              <a:round/>
            </a:ln>
          </p:spPr>
          <p:txBody>
            <a:bodyPr/>
            <a:lstStyle/>
            <a:p>
              <a:endParaRPr/>
            </a:p>
          </p:txBody>
        </p:sp>
        <p:sp>
          <p:nvSpPr>
            <p:cNvPr id="22" name="pl22"/>
            <p:cNvSpPr/>
            <p:nvPr/>
          </p:nvSpPr>
          <p:spPr>
            <a:xfrm>
              <a:off x="943464" y="4243786"/>
              <a:ext cx="3520101" cy="687112"/>
            </a:xfrm>
            <a:custGeom>
              <a:avLst/>
              <a:gdLst/>
              <a:ahLst/>
              <a:cxnLst/>
              <a:rect l="0" t="0" r="0" b="0"/>
              <a:pathLst>
                <a:path w="3520101" h="687112">
                  <a:moveTo>
                    <a:pt x="0" y="0"/>
                  </a:moveTo>
                  <a:lnTo>
                    <a:pt x="140804" y="76345"/>
                  </a:lnTo>
                  <a:lnTo>
                    <a:pt x="281608" y="0"/>
                  </a:lnTo>
                  <a:lnTo>
                    <a:pt x="422412" y="152691"/>
                  </a:lnTo>
                  <a:lnTo>
                    <a:pt x="563216" y="229037"/>
                  </a:lnTo>
                  <a:lnTo>
                    <a:pt x="704020" y="152691"/>
                  </a:lnTo>
                  <a:lnTo>
                    <a:pt x="844824" y="229037"/>
                  </a:lnTo>
                  <a:lnTo>
                    <a:pt x="985628" y="229037"/>
                  </a:lnTo>
                  <a:lnTo>
                    <a:pt x="1126432" y="381729"/>
                  </a:lnTo>
                  <a:lnTo>
                    <a:pt x="1267236" y="458075"/>
                  </a:lnTo>
                  <a:lnTo>
                    <a:pt x="1408040" y="534420"/>
                  </a:lnTo>
                  <a:lnTo>
                    <a:pt x="1548844" y="534420"/>
                  </a:lnTo>
                  <a:lnTo>
                    <a:pt x="1689648" y="534420"/>
                  </a:lnTo>
                  <a:lnTo>
                    <a:pt x="1830452" y="534420"/>
                  </a:lnTo>
                  <a:lnTo>
                    <a:pt x="1971256" y="610766"/>
                  </a:lnTo>
                  <a:lnTo>
                    <a:pt x="2112061" y="610766"/>
                  </a:lnTo>
                  <a:lnTo>
                    <a:pt x="2252865" y="610766"/>
                  </a:lnTo>
                  <a:lnTo>
                    <a:pt x="2393669" y="610766"/>
                  </a:lnTo>
                  <a:lnTo>
                    <a:pt x="2534473" y="687112"/>
                  </a:lnTo>
                  <a:lnTo>
                    <a:pt x="2675277" y="687112"/>
                  </a:lnTo>
                  <a:lnTo>
                    <a:pt x="2816081" y="610766"/>
                  </a:lnTo>
                  <a:lnTo>
                    <a:pt x="2956885" y="534420"/>
                  </a:lnTo>
                  <a:lnTo>
                    <a:pt x="3097689" y="534420"/>
                  </a:lnTo>
                  <a:lnTo>
                    <a:pt x="3238493" y="534420"/>
                  </a:lnTo>
                  <a:lnTo>
                    <a:pt x="3379297" y="610766"/>
                  </a:lnTo>
                  <a:lnTo>
                    <a:pt x="3520101" y="610766"/>
                  </a:lnTo>
                </a:path>
              </a:pathLst>
            </a:custGeom>
            <a:ln w="27101" cap="flat">
              <a:solidFill>
                <a:srgbClr val="1CABE2">
                  <a:alpha val="80000"/>
                </a:srgbClr>
              </a:solidFill>
              <a:prstDash val="solid"/>
              <a:round/>
            </a:ln>
          </p:spPr>
          <p:txBody>
            <a:bodyPr/>
            <a:lstStyle/>
            <a:p>
              <a:endParaRPr/>
            </a:p>
          </p:txBody>
        </p:sp>
        <p:sp>
          <p:nvSpPr>
            <p:cNvPr id="23" name="pl23"/>
            <p:cNvSpPr/>
            <p:nvPr/>
          </p:nvSpPr>
          <p:spPr>
            <a:xfrm>
              <a:off x="943464" y="3022252"/>
              <a:ext cx="3520101" cy="1450571"/>
            </a:xfrm>
            <a:custGeom>
              <a:avLst/>
              <a:gdLst/>
              <a:ahLst/>
              <a:cxnLst/>
              <a:rect l="0" t="0" r="0" b="0"/>
              <a:pathLst>
                <a:path w="3520101" h="1450571">
                  <a:moveTo>
                    <a:pt x="0" y="76345"/>
                  </a:moveTo>
                  <a:lnTo>
                    <a:pt x="140804" y="0"/>
                  </a:lnTo>
                  <a:lnTo>
                    <a:pt x="281608" y="229037"/>
                  </a:lnTo>
                  <a:lnTo>
                    <a:pt x="422412" y="458075"/>
                  </a:lnTo>
                  <a:lnTo>
                    <a:pt x="563216" y="687112"/>
                  </a:lnTo>
                  <a:lnTo>
                    <a:pt x="704020" y="992496"/>
                  </a:lnTo>
                  <a:lnTo>
                    <a:pt x="844824" y="1068841"/>
                  </a:lnTo>
                  <a:lnTo>
                    <a:pt x="985628" y="1145187"/>
                  </a:lnTo>
                  <a:lnTo>
                    <a:pt x="1126432" y="1221533"/>
                  </a:lnTo>
                  <a:lnTo>
                    <a:pt x="1267236" y="1297879"/>
                  </a:lnTo>
                  <a:lnTo>
                    <a:pt x="1408040" y="1450571"/>
                  </a:lnTo>
                  <a:lnTo>
                    <a:pt x="1548844" y="1297879"/>
                  </a:lnTo>
                  <a:lnTo>
                    <a:pt x="1689648" y="1297879"/>
                  </a:lnTo>
                  <a:lnTo>
                    <a:pt x="1830452" y="1374225"/>
                  </a:lnTo>
                  <a:lnTo>
                    <a:pt x="1971256" y="1374225"/>
                  </a:lnTo>
                  <a:lnTo>
                    <a:pt x="2112061" y="1221533"/>
                  </a:lnTo>
                  <a:lnTo>
                    <a:pt x="2252865" y="1297879"/>
                  </a:lnTo>
                  <a:lnTo>
                    <a:pt x="2393669" y="1297879"/>
                  </a:lnTo>
                  <a:lnTo>
                    <a:pt x="2534473" y="1374225"/>
                  </a:lnTo>
                  <a:lnTo>
                    <a:pt x="2675277" y="1450571"/>
                  </a:lnTo>
                  <a:lnTo>
                    <a:pt x="2816081" y="1297879"/>
                  </a:lnTo>
                  <a:lnTo>
                    <a:pt x="2956885" y="1221533"/>
                  </a:lnTo>
                  <a:lnTo>
                    <a:pt x="3097689" y="1221533"/>
                  </a:lnTo>
                  <a:lnTo>
                    <a:pt x="3238493" y="1221533"/>
                  </a:lnTo>
                  <a:lnTo>
                    <a:pt x="3379297" y="1297879"/>
                  </a:lnTo>
                  <a:lnTo>
                    <a:pt x="3520101" y="1297879"/>
                  </a:lnTo>
                </a:path>
              </a:pathLst>
            </a:custGeom>
            <a:ln w="27101" cap="flat">
              <a:solidFill>
                <a:srgbClr val="00833D">
                  <a:alpha val="80000"/>
                </a:srgbClr>
              </a:solidFill>
              <a:prstDash val="solid"/>
              <a:round/>
            </a:ln>
          </p:spPr>
          <p:txBody>
            <a:bodyPr/>
            <a:lstStyle/>
            <a:p>
              <a:endParaRPr/>
            </a:p>
          </p:txBody>
        </p:sp>
        <p:sp>
          <p:nvSpPr>
            <p:cNvPr id="24" name="pl24"/>
            <p:cNvSpPr/>
            <p:nvPr/>
          </p:nvSpPr>
          <p:spPr>
            <a:xfrm>
              <a:off x="943464" y="2945906"/>
              <a:ext cx="3520101" cy="2214029"/>
            </a:xfrm>
            <a:custGeom>
              <a:avLst/>
              <a:gdLst/>
              <a:ahLst/>
              <a:cxnLst/>
              <a:rect l="0" t="0" r="0" b="0"/>
              <a:pathLst>
                <a:path w="3520101" h="2214029">
                  <a:moveTo>
                    <a:pt x="0" y="0"/>
                  </a:moveTo>
                  <a:lnTo>
                    <a:pt x="140804" y="2214029"/>
                  </a:lnTo>
                  <a:lnTo>
                    <a:pt x="281608" y="1755954"/>
                  </a:lnTo>
                  <a:lnTo>
                    <a:pt x="422412" y="1068841"/>
                  </a:lnTo>
                  <a:lnTo>
                    <a:pt x="563216" y="1068841"/>
                  </a:lnTo>
                  <a:lnTo>
                    <a:pt x="704020" y="1068841"/>
                  </a:lnTo>
                  <a:lnTo>
                    <a:pt x="844824" y="763458"/>
                  </a:lnTo>
                  <a:lnTo>
                    <a:pt x="985628" y="916150"/>
                  </a:lnTo>
                  <a:lnTo>
                    <a:pt x="1126432" y="1068841"/>
                  </a:lnTo>
                  <a:lnTo>
                    <a:pt x="1267236" y="839804"/>
                  </a:lnTo>
                  <a:lnTo>
                    <a:pt x="1408040" y="610766"/>
                  </a:lnTo>
                  <a:lnTo>
                    <a:pt x="1548844" y="916150"/>
                  </a:lnTo>
                  <a:lnTo>
                    <a:pt x="1689648" y="1068841"/>
                  </a:lnTo>
                  <a:lnTo>
                    <a:pt x="1830452" y="1068841"/>
                  </a:lnTo>
                  <a:lnTo>
                    <a:pt x="1971256" y="1145187"/>
                  </a:lnTo>
                  <a:lnTo>
                    <a:pt x="2112061" y="1068841"/>
                  </a:lnTo>
                  <a:lnTo>
                    <a:pt x="2252865" y="1145187"/>
                  </a:lnTo>
                  <a:lnTo>
                    <a:pt x="2393669" y="1374225"/>
                  </a:lnTo>
                  <a:lnTo>
                    <a:pt x="2534473" y="1526917"/>
                  </a:lnTo>
                  <a:lnTo>
                    <a:pt x="2675277" y="1603262"/>
                  </a:lnTo>
                  <a:lnTo>
                    <a:pt x="2816081" y="1374225"/>
                  </a:lnTo>
                  <a:lnTo>
                    <a:pt x="2956885" y="1450571"/>
                  </a:lnTo>
                  <a:lnTo>
                    <a:pt x="3097689" y="1450571"/>
                  </a:lnTo>
                  <a:lnTo>
                    <a:pt x="3238493" y="1832300"/>
                  </a:lnTo>
                  <a:lnTo>
                    <a:pt x="3379297" y="1603262"/>
                  </a:lnTo>
                  <a:lnTo>
                    <a:pt x="3520101" y="1603262"/>
                  </a:lnTo>
                </a:path>
              </a:pathLst>
            </a:custGeom>
            <a:ln w="43362" cap="flat">
              <a:solidFill>
                <a:srgbClr val="000000">
                  <a:alpha val="100000"/>
                </a:srgbClr>
              </a:solidFill>
              <a:prstDash val="solid"/>
              <a:round/>
            </a:ln>
          </p:spPr>
          <p:txBody>
            <a:bodyPr/>
            <a:lstStyle/>
            <a:p>
              <a:endParaRPr/>
            </a:p>
          </p:txBody>
        </p:sp>
        <p:sp>
          <p:nvSpPr>
            <p:cNvPr id="25" name="pl25"/>
            <p:cNvSpPr/>
            <p:nvPr/>
          </p:nvSpPr>
          <p:spPr>
            <a:xfrm>
              <a:off x="943464" y="2945906"/>
              <a:ext cx="3520101" cy="2214029"/>
            </a:xfrm>
            <a:custGeom>
              <a:avLst/>
              <a:gdLst/>
              <a:ahLst/>
              <a:cxnLst/>
              <a:rect l="0" t="0" r="0" b="0"/>
              <a:pathLst>
                <a:path w="3520101" h="2214029">
                  <a:moveTo>
                    <a:pt x="0" y="0"/>
                  </a:moveTo>
                  <a:lnTo>
                    <a:pt x="140804" y="2214029"/>
                  </a:lnTo>
                  <a:lnTo>
                    <a:pt x="281608" y="1755954"/>
                  </a:lnTo>
                  <a:lnTo>
                    <a:pt x="422412" y="1068841"/>
                  </a:lnTo>
                  <a:lnTo>
                    <a:pt x="563216" y="1068841"/>
                  </a:lnTo>
                  <a:lnTo>
                    <a:pt x="704020" y="1068841"/>
                  </a:lnTo>
                  <a:lnTo>
                    <a:pt x="844824" y="763458"/>
                  </a:lnTo>
                  <a:lnTo>
                    <a:pt x="985628" y="916150"/>
                  </a:lnTo>
                  <a:lnTo>
                    <a:pt x="1126432" y="1068841"/>
                  </a:lnTo>
                  <a:lnTo>
                    <a:pt x="1267236" y="839804"/>
                  </a:lnTo>
                  <a:lnTo>
                    <a:pt x="1408040" y="610766"/>
                  </a:lnTo>
                  <a:lnTo>
                    <a:pt x="1548844" y="916150"/>
                  </a:lnTo>
                  <a:lnTo>
                    <a:pt x="1689648" y="1068841"/>
                  </a:lnTo>
                  <a:lnTo>
                    <a:pt x="1830452" y="1068841"/>
                  </a:lnTo>
                  <a:lnTo>
                    <a:pt x="1971256" y="1145187"/>
                  </a:lnTo>
                  <a:lnTo>
                    <a:pt x="2112061" y="1068841"/>
                  </a:lnTo>
                  <a:lnTo>
                    <a:pt x="2252865" y="1145187"/>
                  </a:lnTo>
                  <a:lnTo>
                    <a:pt x="2393669" y="1374225"/>
                  </a:lnTo>
                  <a:lnTo>
                    <a:pt x="2534473" y="1526917"/>
                  </a:lnTo>
                  <a:lnTo>
                    <a:pt x="2675277" y="1603262"/>
                  </a:lnTo>
                  <a:lnTo>
                    <a:pt x="2816081" y="1374225"/>
                  </a:lnTo>
                  <a:lnTo>
                    <a:pt x="2956885" y="1450571"/>
                  </a:lnTo>
                  <a:lnTo>
                    <a:pt x="3097689" y="1450571"/>
                  </a:lnTo>
                  <a:lnTo>
                    <a:pt x="3238493" y="1832300"/>
                  </a:lnTo>
                  <a:lnTo>
                    <a:pt x="3379297" y="1603262"/>
                  </a:lnTo>
                  <a:lnTo>
                    <a:pt x="3520101" y="1603262"/>
                  </a:lnTo>
                </a:path>
              </a:pathLst>
            </a:custGeom>
            <a:ln w="27101" cap="flat">
              <a:solidFill>
                <a:srgbClr val="0058AB">
                  <a:alpha val="100000"/>
                </a:srgbClr>
              </a:solidFill>
              <a:prstDash val="solid"/>
              <a:round/>
            </a:ln>
          </p:spPr>
          <p:txBody>
            <a:bodyPr/>
            <a:lstStyle/>
            <a:p>
              <a:endParaRPr/>
            </a:p>
          </p:txBody>
        </p:sp>
        <p:sp>
          <p:nvSpPr>
            <p:cNvPr id="26" name="pl26"/>
            <p:cNvSpPr/>
            <p:nvPr/>
          </p:nvSpPr>
          <p:spPr>
            <a:xfrm>
              <a:off x="943464" y="2716869"/>
              <a:ext cx="0" cy="229037"/>
            </a:xfrm>
            <a:custGeom>
              <a:avLst/>
              <a:gdLst/>
              <a:ahLst/>
              <a:cxnLst/>
              <a:rect l="0" t="0" r="0" b="0"/>
              <a:pathLst>
                <a:path h="229037">
                  <a:moveTo>
                    <a:pt x="0" y="229037"/>
                  </a:moveTo>
                  <a:lnTo>
                    <a:pt x="0" y="0"/>
                  </a:lnTo>
                </a:path>
              </a:pathLst>
            </a:custGeom>
            <a:ln w="13550" cap="flat">
              <a:solidFill>
                <a:srgbClr val="0058AB">
                  <a:alpha val="100000"/>
                </a:srgbClr>
              </a:solidFill>
              <a:prstDash val="dot"/>
              <a:round/>
            </a:ln>
          </p:spPr>
          <p:txBody>
            <a:bodyPr/>
            <a:lstStyle/>
            <a:p>
              <a:endParaRPr/>
            </a:p>
          </p:txBody>
        </p:sp>
        <p:sp>
          <p:nvSpPr>
            <p:cNvPr id="27" name="pl27"/>
            <p:cNvSpPr/>
            <p:nvPr/>
          </p:nvSpPr>
          <p:spPr>
            <a:xfrm>
              <a:off x="1647484" y="3785711"/>
              <a:ext cx="0" cy="229037"/>
            </a:xfrm>
            <a:custGeom>
              <a:avLst/>
              <a:gdLst/>
              <a:ahLst/>
              <a:cxnLst/>
              <a:rect l="0" t="0" r="0" b="0"/>
              <a:pathLst>
                <a:path h="229037">
                  <a:moveTo>
                    <a:pt x="0" y="229037"/>
                  </a:moveTo>
                  <a:lnTo>
                    <a:pt x="0" y="0"/>
                  </a:lnTo>
                </a:path>
              </a:pathLst>
            </a:custGeom>
            <a:ln w="13550" cap="flat">
              <a:solidFill>
                <a:srgbClr val="0058AB">
                  <a:alpha val="100000"/>
                </a:srgbClr>
              </a:solidFill>
              <a:prstDash val="dot"/>
              <a:round/>
            </a:ln>
          </p:spPr>
          <p:txBody>
            <a:bodyPr/>
            <a:lstStyle/>
            <a:p>
              <a:endParaRPr/>
            </a:p>
          </p:txBody>
        </p:sp>
        <p:sp>
          <p:nvSpPr>
            <p:cNvPr id="28" name="pl28"/>
            <p:cNvSpPr/>
            <p:nvPr/>
          </p:nvSpPr>
          <p:spPr>
            <a:xfrm>
              <a:off x="2351504" y="3327636"/>
              <a:ext cx="0" cy="229037"/>
            </a:xfrm>
            <a:custGeom>
              <a:avLst/>
              <a:gdLst/>
              <a:ahLst/>
              <a:cxnLst/>
              <a:rect l="0" t="0" r="0" b="0"/>
              <a:pathLst>
                <a:path h="229037">
                  <a:moveTo>
                    <a:pt x="0" y="229037"/>
                  </a:moveTo>
                  <a:lnTo>
                    <a:pt x="0" y="0"/>
                  </a:lnTo>
                </a:path>
              </a:pathLst>
            </a:custGeom>
            <a:ln w="13550" cap="flat">
              <a:solidFill>
                <a:srgbClr val="0058AB">
                  <a:alpha val="100000"/>
                </a:srgbClr>
              </a:solidFill>
              <a:prstDash val="dot"/>
              <a:round/>
            </a:ln>
          </p:spPr>
          <p:txBody>
            <a:bodyPr/>
            <a:lstStyle/>
            <a:p>
              <a:endParaRPr/>
            </a:p>
          </p:txBody>
        </p:sp>
        <p:sp>
          <p:nvSpPr>
            <p:cNvPr id="29" name="pl29"/>
            <p:cNvSpPr/>
            <p:nvPr/>
          </p:nvSpPr>
          <p:spPr>
            <a:xfrm>
              <a:off x="3055525" y="3785711"/>
              <a:ext cx="0" cy="229037"/>
            </a:xfrm>
            <a:custGeom>
              <a:avLst/>
              <a:gdLst/>
              <a:ahLst/>
              <a:cxnLst/>
              <a:rect l="0" t="0" r="0" b="0"/>
              <a:pathLst>
                <a:path h="229037">
                  <a:moveTo>
                    <a:pt x="0" y="229037"/>
                  </a:moveTo>
                  <a:lnTo>
                    <a:pt x="0" y="0"/>
                  </a:lnTo>
                </a:path>
              </a:pathLst>
            </a:custGeom>
            <a:ln w="13550" cap="flat">
              <a:solidFill>
                <a:srgbClr val="0058AB">
                  <a:alpha val="100000"/>
                </a:srgbClr>
              </a:solidFill>
              <a:prstDash val="dot"/>
              <a:round/>
            </a:ln>
          </p:spPr>
          <p:txBody>
            <a:bodyPr/>
            <a:lstStyle/>
            <a:p>
              <a:endParaRPr/>
            </a:p>
          </p:txBody>
        </p:sp>
        <p:sp>
          <p:nvSpPr>
            <p:cNvPr id="30" name="pl30"/>
            <p:cNvSpPr/>
            <p:nvPr/>
          </p:nvSpPr>
          <p:spPr>
            <a:xfrm>
              <a:off x="3618741" y="4320132"/>
              <a:ext cx="0" cy="229037"/>
            </a:xfrm>
            <a:custGeom>
              <a:avLst/>
              <a:gdLst/>
              <a:ahLst/>
              <a:cxnLst/>
              <a:rect l="0" t="0" r="0" b="0"/>
              <a:pathLst>
                <a:path h="229037">
                  <a:moveTo>
                    <a:pt x="0" y="229037"/>
                  </a:moveTo>
                  <a:lnTo>
                    <a:pt x="0" y="0"/>
                  </a:lnTo>
                </a:path>
              </a:pathLst>
            </a:custGeom>
            <a:ln w="13550" cap="flat">
              <a:solidFill>
                <a:srgbClr val="0058AB">
                  <a:alpha val="100000"/>
                </a:srgbClr>
              </a:solidFill>
              <a:prstDash val="dot"/>
              <a:round/>
            </a:ln>
          </p:spPr>
          <p:txBody>
            <a:bodyPr/>
            <a:lstStyle/>
            <a:p>
              <a:endParaRPr/>
            </a:p>
          </p:txBody>
        </p:sp>
        <p:sp>
          <p:nvSpPr>
            <p:cNvPr id="31" name="pl31"/>
            <p:cNvSpPr/>
            <p:nvPr/>
          </p:nvSpPr>
          <p:spPr>
            <a:xfrm>
              <a:off x="4322761" y="4320132"/>
              <a:ext cx="0" cy="229037"/>
            </a:xfrm>
            <a:custGeom>
              <a:avLst/>
              <a:gdLst/>
              <a:ahLst/>
              <a:cxnLst/>
              <a:rect l="0" t="0" r="0" b="0"/>
              <a:pathLst>
                <a:path h="229037">
                  <a:moveTo>
                    <a:pt x="0" y="229037"/>
                  </a:moveTo>
                  <a:lnTo>
                    <a:pt x="0" y="0"/>
                  </a:lnTo>
                </a:path>
              </a:pathLst>
            </a:custGeom>
            <a:ln w="13550" cap="flat">
              <a:solidFill>
                <a:srgbClr val="0058AB">
                  <a:alpha val="100000"/>
                </a:srgbClr>
              </a:solidFill>
              <a:prstDash val="dot"/>
              <a:round/>
            </a:ln>
          </p:spPr>
          <p:txBody>
            <a:bodyPr/>
            <a:lstStyle/>
            <a:p>
              <a:endParaRPr/>
            </a:p>
          </p:txBody>
        </p:sp>
        <p:sp>
          <p:nvSpPr>
            <p:cNvPr id="32" name="pl32"/>
            <p:cNvSpPr/>
            <p:nvPr/>
          </p:nvSpPr>
          <p:spPr>
            <a:xfrm>
              <a:off x="4463565" y="4320132"/>
              <a:ext cx="0" cy="229037"/>
            </a:xfrm>
            <a:custGeom>
              <a:avLst/>
              <a:gdLst/>
              <a:ahLst/>
              <a:cxnLst/>
              <a:rect l="0" t="0" r="0" b="0"/>
              <a:pathLst>
                <a:path h="229037">
                  <a:moveTo>
                    <a:pt x="0" y="229037"/>
                  </a:moveTo>
                  <a:lnTo>
                    <a:pt x="0" y="0"/>
                  </a:lnTo>
                </a:path>
              </a:pathLst>
            </a:custGeom>
            <a:ln w="13550" cap="flat">
              <a:solidFill>
                <a:srgbClr val="0058AB">
                  <a:alpha val="100000"/>
                </a:srgbClr>
              </a:solidFill>
              <a:prstDash val="dot"/>
              <a:round/>
            </a:ln>
          </p:spPr>
          <p:txBody>
            <a:bodyPr/>
            <a:lstStyle/>
            <a:p>
              <a:endParaRPr/>
            </a:p>
          </p:txBody>
        </p:sp>
        <p:sp>
          <p:nvSpPr>
            <p:cNvPr id="33" name="pg33"/>
            <p:cNvSpPr/>
            <p:nvPr/>
          </p:nvSpPr>
          <p:spPr>
            <a:xfrm>
              <a:off x="856840" y="2650303"/>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4" name="tx34"/>
            <p:cNvSpPr/>
            <p:nvPr/>
          </p:nvSpPr>
          <p:spPr>
            <a:xfrm>
              <a:off x="887193" y="2679075"/>
              <a:ext cx="112540" cy="7400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30</a:t>
              </a:r>
            </a:p>
          </p:txBody>
        </p:sp>
        <p:sp>
          <p:nvSpPr>
            <p:cNvPr id="35" name="pg35"/>
            <p:cNvSpPr/>
            <p:nvPr/>
          </p:nvSpPr>
          <p:spPr>
            <a:xfrm>
              <a:off x="1560860" y="3719145"/>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6" name="tx36"/>
            <p:cNvSpPr/>
            <p:nvPr/>
          </p:nvSpPr>
          <p:spPr>
            <a:xfrm>
              <a:off x="1591214" y="3747967"/>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16</a:t>
              </a:r>
            </a:p>
          </p:txBody>
        </p:sp>
        <p:sp>
          <p:nvSpPr>
            <p:cNvPr id="37" name="pg37"/>
            <p:cNvSpPr/>
            <p:nvPr/>
          </p:nvSpPr>
          <p:spPr>
            <a:xfrm>
              <a:off x="2264881" y="3261069"/>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8" name="tx38"/>
            <p:cNvSpPr/>
            <p:nvPr/>
          </p:nvSpPr>
          <p:spPr>
            <a:xfrm>
              <a:off x="2295234" y="3291126"/>
              <a:ext cx="11254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22</a:t>
              </a:r>
            </a:p>
          </p:txBody>
        </p:sp>
        <p:sp>
          <p:nvSpPr>
            <p:cNvPr id="39" name="pg39"/>
            <p:cNvSpPr/>
            <p:nvPr/>
          </p:nvSpPr>
          <p:spPr>
            <a:xfrm>
              <a:off x="2968901" y="3719145"/>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0" name="tx40"/>
            <p:cNvSpPr/>
            <p:nvPr/>
          </p:nvSpPr>
          <p:spPr>
            <a:xfrm>
              <a:off x="2999254" y="3747967"/>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16</a:t>
              </a:r>
            </a:p>
          </p:txBody>
        </p:sp>
        <p:sp>
          <p:nvSpPr>
            <p:cNvPr id="41" name="pg41"/>
            <p:cNvSpPr/>
            <p:nvPr/>
          </p:nvSpPr>
          <p:spPr>
            <a:xfrm>
              <a:off x="3560252" y="4253566"/>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2" name="tx42"/>
            <p:cNvSpPr/>
            <p:nvPr/>
          </p:nvSpPr>
          <p:spPr>
            <a:xfrm>
              <a:off x="3590606" y="4282388"/>
              <a:ext cx="5627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9</a:t>
              </a:r>
            </a:p>
          </p:txBody>
        </p:sp>
        <p:sp>
          <p:nvSpPr>
            <p:cNvPr id="43" name="pg43"/>
            <p:cNvSpPr/>
            <p:nvPr/>
          </p:nvSpPr>
          <p:spPr>
            <a:xfrm>
              <a:off x="4264273" y="4253566"/>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4" name="tx44"/>
            <p:cNvSpPr/>
            <p:nvPr/>
          </p:nvSpPr>
          <p:spPr>
            <a:xfrm>
              <a:off x="4294626" y="4282388"/>
              <a:ext cx="5627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9</a:t>
              </a:r>
            </a:p>
          </p:txBody>
        </p:sp>
        <p:sp>
          <p:nvSpPr>
            <p:cNvPr id="45" name="pg45"/>
            <p:cNvSpPr/>
            <p:nvPr/>
          </p:nvSpPr>
          <p:spPr>
            <a:xfrm>
              <a:off x="4405077" y="4253566"/>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6" name="tx46"/>
            <p:cNvSpPr/>
            <p:nvPr/>
          </p:nvSpPr>
          <p:spPr>
            <a:xfrm>
              <a:off x="4435430" y="4282388"/>
              <a:ext cx="5627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9</a:t>
              </a:r>
            </a:p>
          </p:txBody>
        </p:sp>
        <p:sp>
          <p:nvSpPr>
            <p:cNvPr id="47" name="tx47"/>
            <p:cNvSpPr/>
            <p:nvPr/>
          </p:nvSpPr>
          <p:spPr>
            <a:xfrm>
              <a:off x="4523855" y="4815489"/>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84145" y="428101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33D">
                      <a:alpha val="100000"/>
                    </a:srgbClr>
                  </a:solidFill>
                  <a:latin typeface="Arial"/>
                  <a:cs typeface="Arial"/>
                </a:rPr>
                <a:t>12</a:t>
              </a:r>
            </a:p>
          </p:txBody>
        </p:sp>
        <p:sp>
          <p:nvSpPr>
            <p:cNvPr id="49" name="tx49"/>
            <p:cNvSpPr/>
            <p:nvPr/>
          </p:nvSpPr>
          <p:spPr>
            <a:xfrm>
              <a:off x="641260" y="5193643"/>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577692" y="4430184"/>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577692" y="3666726"/>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a:off x="577692" y="2903211"/>
              <a:ext cx="127136"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30</a:t>
              </a:r>
            </a:p>
          </p:txBody>
        </p:sp>
        <p:sp>
          <p:nvSpPr>
            <p:cNvPr id="53" name="tx53"/>
            <p:cNvSpPr/>
            <p:nvPr/>
          </p:nvSpPr>
          <p:spPr>
            <a:xfrm>
              <a:off x="577692" y="2139808"/>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54" name="tx54"/>
            <p:cNvSpPr/>
            <p:nvPr/>
          </p:nvSpPr>
          <p:spPr>
            <a:xfrm rot="-5400000">
              <a:off x="787017"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55" name="tx55"/>
            <p:cNvSpPr/>
            <p:nvPr/>
          </p:nvSpPr>
          <p:spPr>
            <a:xfrm rot="-5400000">
              <a:off x="1491038"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56" name="tx56"/>
            <p:cNvSpPr/>
            <p:nvPr/>
          </p:nvSpPr>
          <p:spPr>
            <a:xfrm rot="-5400000">
              <a:off x="2195058"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57" name="tx57"/>
            <p:cNvSpPr/>
            <p:nvPr/>
          </p:nvSpPr>
          <p:spPr>
            <a:xfrm rot="-5400000">
              <a:off x="2899078"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58" name="tx58"/>
            <p:cNvSpPr/>
            <p:nvPr/>
          </p:nvSpPr>
          <p:spPr>
            <a:xfrm rot="-5400000">
              <a:off x="3462295"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59" name="tx59"/>
            <p:cNvSpPr/>
            <p:nvPr/>
          </p:nvSpPr>
          <p:spPr>
            <a:xfrm rot="-5400000">
              <a:off x="4166315"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4307119"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61" name="tx61"/>
            <p:cNvSpPr/>
            <p:nvPr/>
          </p:nvSpPr>
          <p:spPr>
            <a:xfrm rot="-5400000">
              <a:off x="-178896" y="3529293"/>
              <a:ext cx="125368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Taux d'abandon (%)</a:t>
              </a:r>
            </a:p>
          </p:txBody>
        </p:sp>
        <p:sp>
          <p:nvSpPr>
            <p:cNvPr id="62" name="pl62"/>
            <p:cNvSpPr/>
            <p:nvPr/>
          </p:nvSpPr>
          <p:spPr>
            <a:xfrm>
              <a:off x="1480863" y="6172543"/>
              <a:ext cx="175564" cy="0"/>
            </a:xfrm>
            <a:custGeom>
              <a:avLst/>
              <a:gdLst/>
              <a:ahLst/>
              <a:cxnLst/>
              <a:rect l="0" t="0" r="0" b="0"/>
              <a:pathLst>
                <a:path w="175564">
                  <a:moveTo>
                    <a:pt x="0" y="0"/>
                  </a:moveTo>
                  <a:lnTo>
                    <a:pt x="175564" y="0"/>
                  </a:lnTo>
                </a:path>
              </a:pathLst>
            </a:custGeom>
            <a:ln w="27101" cap="flat">
              <a:solidFill>
                <a:srgbClr val="0058AB">
                  <a:alpha val="80000"/>
                </a:srgbClr>
              </a:solidFill>
              <a:prstDash val="solid"/>
              <a:round/>
            </a:ln>
          </p:spPr>
          <p:txBody>
            <a:bodyPr/>
            <a:lstStyle/>
            <a:p>
              <a:endParaRPr/>
            </a:p>
          </p:txBody>
        </p:sp>
        <p:sp>
          <p:nvSpPr>
            <p:cNvPr id="63" name="pl63"/>
            <p:cNvSpPr/>
            <p:nvPr/>
          </p:nvSpPr>
          <p:spPr>
            <a:xfrm>
              <a:off x="1480863" y="6172543"/>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64" name="pl64"/>
            <p:cNvSpPr/>
            <p:nvPr/>
          </p:nvSpPr>
          <p:spPr>
            <a:xfrm>
              <a:off x="2491749" y="6172543"/>
              <a:ext cx="175564" cy="0"/>
            </a:xfrm>
            <a:custGeom>
              <a:avLst/>
              <a:gdLst/>
              <a:ahLst/>
              <a:cxnLst/>
              <a:rect l="0" t="0" r="0" b="0"/>
              <a:pathLst>
                <a:path w="175564">
                  <a:moveTo>
                    <a:pt x="0" y="0"/>
                  </a:moveTo>
                  <a:lnTo>
                    <a:pt x="175564" y="0"/>
                  </a:lnTo>
                </a:path>
              </a:pathLst>
            </a:custGeom>
            <a:ln w="27101" cap="flat">
              <a:solidFill>
                <a:srgbClr val="1CABE2">
                  <a:alpha val="80000"/>
                </a:srgbClr>
              </a:solidFill>
              <a:prstDash val="solid"/>
              <a:round/>
            </a:ln>
          </p:spPr>
          <p:txBody>
            <a:bodyPr/>
            <a:lstStyle/>
            <a:p>
              <a:endParaRPr/>
            </a:p>
          </p:txBody>
        </p:sp>
        <p:sp>
          <p:nvSpPr>
            <p:cNvPr id="65" name="pl65"/>
            <p:cNvSpPr/>
            <p:nvPr/>
          </p:nvSpPr>
          <p:spPr>
            <a:xfrm>
              <a:off x="3254204" y="6172543"/>
              <a:ext cx="175564" cy="0"/>
            </a:xfrm>
            <a:custGeom>
              <a:avLst/>
              <a:gdLst/>
              <a:ahLst/>
              <a:cxnLst/>
              <a:rect l="0" t="0" r="0" b="0"/>
              <a:pathLst>
                <a:path w="175564">
                  <a:moveTo>
                    <a:pt x="0" y="0"/>
                  </a:moveTo>
                  <a:lnTo>
                    <a:pt x="175564" y="0"/>
                  </a:lnTo>
                </a:path>
              </a:pathLst>
            </a:custGeom>
            <a:ln w="27101" cap="flat">
              <a:solidFill>
                <a:srgbClr val="00833D">
                  <a:alpha val="80000"/>
                </a:srgbClr>
              </a:solidFill>
              <a:prstDash val="solid"/>
              <a:round/>
            </a:ln>
          </p:spPr>
          <p:txBody>
            <a:bodyPr/>
            <a:lstStyle/>
            <a:p>
              <a:endParaRPr/>
            </a:p>
          </p:txBody>
        </p:sp>
        <p:sp>
          <p:nvSpPr>
            <p:cNvPr id="66" name="tx66"/>
            <p:cNvSpPr/>
            <p:nvPr/>
          </p:nvSpPr>
          <p:spPr>
            <a:xfrm>
              <a:off x="1747963" y="6120905"/>
              <a:ext cx="65225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Mauritanie</a:t>
              </a:r>
            </a:p>
          </p:txBody>
        </p:sp>
        <p:sp>
          <p:nvSpPr>
            <p:cNvPr id="67" name="tx67"/>
            <p:cNvSpPr/>
            <p:nvPr/>
          </p:nvSpPr>
          <p:spPr>
            <a:xfrm>
              <a:off x="2758849" y="6119132"/>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68" name="tx68"/>
            <p:cNvSpPr/>
            <p:nvPr/>
          </p:nvSpPr>
          <p:spPr>
            <a:xfrm>
              <a:off x="3521303" y="6119132"/>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69" name="tx69"/>
            <p:cNvSpPr/>
            <p:nvPr/>
          </p:nvSpPr>
          <p:spPr>
            <a:xfrm>
              <a:off x="2199657" y="1658699"/>
              <a:ext cx="1007715" cy="112886"/>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DTC1 et DTC3</a:t>
              </a:r>
            </a:p>
          </p:txBody>
        </p:sp>
        <p:sp>
          <p:nvSpPr>
            <p:cNvPr id="70" name="pl70"/>
            <p:cNvSpPr/>
            <p:nvPr/>
          </p:nvSpPr>
          <p:spPr>
            <a:xfrm>
              <a:off x="5132709" y="4854553"/>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71" name="pl71"/>
            <p:cNvSpPr/>
            <p:nvPr/>
          </p:nvSpPr>
          <p:spPr>
            <a:xfrm>
              <a:off x="5132709" y="4091094"/>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72" name="pl72"/>
            <p:cNvSpPr/>
            <p:nvPr/>
          </p:nvSpPr>
          <p:spPr>
            <a:xfrm>
              <a:off x="5132709" y="3327636"/>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73" name="pl73"/>
            <p:cNvSpPr/>
            <p:nvPr/>
          </p:nvSpPr>
          <p:spPr>
            <a:xfrm>
              <a:off x="5132709" y="2564177"/>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74" name="pl74"/>
            <p:cNvSpPr/>
            <p:nvPr/>
          </p:nvSpPr>
          <p:spPr>
            <a:xfrm>
              <a:off x="5132709" y="5236282"/>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5132709" y="4472823"/>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5132709" y="3709365"/>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5132709" y="2945906"/>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5132709" y="2182448"/>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5308715"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6012735"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6716755"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2" name="pl82"/>
            <p:cNvSpPr/>
            <p:nvPr/>
          </p:nvSpPr>
          <p:spPr>
            <a:xfrm>
              <a:off x="7420776"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3" name="pl83"/>
            <p:cNvSpPr/>
            <p:nvPr/>
          </p:nvSpPr>
          <p:spPr>
            <a:xfrm>
              <a:off x="7983992"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4" name="pl84"/>
            <p:cNvSpPr/>
            <p:nvPr/>
          </p:nvSpPr>
          <p:spPr>
            <a:xfrm>
              <a:off x="8688012"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5" name="pl85"/>
            <p:cNvSpPr/>
            <p:nvPr/>
          </p:nvSpPr>
          <p:spPr>
            <a:xfrm>
              <a:off x="8828816"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6" name="pl86"/>
            <p:cNvSpPr/>
            <p:nvPr/>
          </p:nvSpPr>
          <p:spPr>
            <a:xfrm>
              <a:off x="5308715" y="2411485"/>
              <a:ext cx="3520101" cy="2672104"/>
            </a:xfrm>
            <a:custGeom>
              <a:avLst/>
              <a:gdLst/>
              <a:ahLst/>
              <a:cxnLst/>
              <a:rect l="0" t="0" r="0" b="0"/>
              <a:pathLst>
                <a:path w="3520101" h="2672104">
                  <a:moveTo>
                    <a:pt x="0" y="0"/>
                  </a:moveTo>
                  <a:lnTo>
                    <a:pt x="140804" y="992496"/>
                  </a:lnTo>
                  <a:lnTo>
                    <a:pt x="281608" y="2137683"/>
                  </a:lnTo>
                  <a:lnTo>
                    <a:pt x="422412" y="2214029"/>
                  </a:lnTo>
                  <a:lnTo>
                    <a:pt x="563216" y="1908646"/>
                  </a:lnTo>
                  <a:lnTo>
                    <a:pt x="704020" y="992496"/>
                  </a:lnTo>
                  <a:lnTo>
                    <a:pt x="844824" y="763458"/>
                  </a:lnTo>
                  <a:lnTo>
                    <a:pt x="985628" y="763458"/>
                  </a:lnTo>
                  <a:lnTo>
                    <a:pt x="1126432" y="839804"/>
                  </a:lnTo>
                  <a:lnTo>
                    <a:pt x="1267236" y="916150"/>
                  </a:lnTo>
                  <a:lnTo>
                    <a:pt x="1408040" y="1450571"/>
                  </a:lnTo>
                  <a:lnTo>
                    <a:pt x="1548844" y="839804"/>
                  </a:lnTo>
                  <a:lnTo>
                    <a:pt x="1689648" y="1221533"/>
                  </a:lnTo>
                  <a:lnTo>
                    <a:pt x="1830452" y="1603262"/>
                  </a:lnTo>
                  <a:lnTo>
                    <a:pt x="1971256" y="1221533"/>
                  </a:lnTo>
                  <a:lnTo>
                    <a:pt x="2112061" y="1297879"/>
                  </a:lnTo>
                  <a:lnTo>
                    <a:pt x="2252865" y="1603262"/>
                  </a:lnTo>
                  <a:lnTo>
                    <a:pt x="2393669" y="1832300"/>
                  </a:lnTo>
                  <a:lnTo>
                    <a:pt x="2534473" y="2137683"/>
                  </a:lnTo>
                  <a:lnTo>
                    <a:pt x="2675277" y="1679608"/>
                  </a:lnTo>
                  <a:lnTo>
                    <a:pt x="2816081" y="1984992"/>
                  </a:lnTo>
                  <a:lnTo>
                    <a:pt x="2956885" y="1755954"/>
                  </a:lnTo>
                  <a:lnTo>
                    <a:pt x="3097689" y="1908646"/>
                  </a:lnTo>
                  <a:lnTo>
                    <a:pt x="3238493" y="2519413"/>
                  </a:lnTo>
                  <a:lnTo>
                    <a:pt x="3379297" y="2672104"/>
                  </a:lnTo>
                  <a:lnTo>
                    <a:pt x="3520101" y="2672104"/>
                  </a:lnTo>
                </a:path>
              </a:pathLst>
            </a:custGeom>
            <a:ln w="27101" cap="flat">
              <a:solidFill>
                <a:srgbClr val="0058AB">
                  <a:alpha val="80000"/>
                </a:srgbClr>
              </a:solidFill>
              <a:prstDash val="solid"/>
              <a:round/>
            </a:ln>
          </p:spPr>
          <p:txBody>
            <a:bodyPr/>
            <a:lstStyle/>
            <a:p>
              <a:endParaRPr/>
            </a:p>
          </p:txBody>
        </p:sp>
        <p:sp>
          <p:nvSpPr>
            <p:cNvPr id="87" name="pl87"/>
            <p:cNvSpPr/>
            <p:nvPr/>
          </p:nvSpPr>
          <p:spPr>
            <a:xfrm>
              <a:off x="5308715" y="4167440"/>
              <a:ext cx="3520101" cy="687112"/>
            </a:xfrm>
            <a:custGeom>
              <a:avLst/>
              <a:gdLst/>
              <a:ahLst/>
              <a:cxnLst/>
              <a:rect l="0" t="0" r="0" b="0"/>
              <a:pathLst>
                <a:path w="3520101" h="687112">
                  <a:moveTo>
                    <a:pt x="0" y="0"/>
                  </a:moveTo>
                  <a:lnTo>
                    <a:pt x="140804" y="76345"/>
                  </a:lnTo>
                  <a:lnTo>
                    <a:pt x="281608" y="76345"/>
                  </a:lnTo>
                  <a:lnTo>
                    <a:pt x="422412" y="152691"/>
                  </a:lnTo>
                  <a:lnTo>
                    <a:pt x="563216" y="229037"/>
                  </a:lnTo>
                  <a:lnTo>
                    <a:pt x="704020" y="229037"/>
                  </a:lnTo>
                  <a:lnTo>
                    <a:pt x="844824" y="305383"/>
                  </a:lnTo>
                  <a:lnTo>
                    <a:pt x="985628" y="381729"/>
                  </a:lnTo>
                  <a:lnTo>
                    <a:pt x="1126432" y="458075"/>
                  </a:lnTo>
                  <a:lnTo>
                    <a:pt x="1267236" y="534420"/>
                  </a:lnTo>
                  <a:lnTo>
                    <a:pt x="1408040" y="610766"/>
                  </a:lnTo>
                  <a:lnTo>
                    <a:pt x="1548844" y="610766"/>
                  </a:lnTo>
                  <a:lnTo>
                    <a:pt x="1689648" y="610766"/>
                  </a:lnTo>
                  <a:lnTo>
                    <a:pt x="1830452" y="610766"/>
                  </a:lnTo>
                  <a:lnTo>
                    <a:pt x="1971256" y="610766"/>
                  </a:lnTo>
                  <a:lnTo>
                    <a:pt x="2112061" y="687112"/>
                  </a:lnTo>
                  <a:lnTo>
                    <a:pt x="2252865" y="610766"/>
                  </a:lnTo>
                  <a:lnTo>
                    <a:pt x="2393669" y="610766"/>
                  </a:lnTo>
                  <a:lnTo>
                    <a:pt x="2534473" y="687112"/>
                  </a:lnTo>
                  <a:lnTo>
                    <a:pt x="2675277" y="687112"/>
                  </a:lnTo>
                  <a:lnTo>
                    <a:pt x="2816081" y="687112"/>
                  </a:lnTo>
                  <a:lnTo>
                    <a:pt x="2956885" y="610766"/>
                  </a:lnTo>
                  <a:lnTo>
                    <a:pt x="3097689" y="534420"/>
                  </a:lnTo>
                  <a:lnTo>
                    <a:pt x="3238493" y="534420"/>
                  </a:lnTo>
                  <a:lnTo>
                    <a:pt x="3379297" y="610766"/>
                  </a:lnTo>
                  <a:lnTo>
                    <a:pt x="3520101" y="610766"/>
                  </a:lnTo>
                </a:path>
              </a:pathLst>
            </a:custGeom>
            <a:ln w="27101" cap="flat">
              <a:solidFill>
                <a:srgbClr val="1CABE2">
                  <a:alpha val="80000"/>
                </a:srgbClr>
              </a:solidFill>
              <a:prstDash val="solid"/>
              <a:round/>
            </a:ln>
          </p:spPr>
          <p:txBody>
            <a:bodyPr/>
            <a:lstStyle/>
            <a:p>
              <a:endParaRPr/>
            </a:p>
          </p:txBody>
        </p:sp>
        <p:sp>
          <p:nvSpPr>
            <p:cNvPr id="88" name="pl88"/>
            <p:cNvSpPr/>
            <p:nvPr/>
          </p:nvSpPr>
          <p:spPr>
            <a:xfrm>
              <a:off x="5308715" y="3174944"/>
              <a:ext cx="3520101" cy="1221533"/>
            </a:xfrm>
            <a:custGeom>
              <a:avLst/>
              <a:gdLst/>
              <a:ahLst/>
              <a:cxnLst/>
              <a:rect l="0" t="0" r="0" b="0"/>
              <a:pathLst>
                <a:path w="3520101" h="1221533">
                  <a:moveTo>
                    <a:pt x="0" y="0"/>
                  </a:moveTo>
                  <a:lnTo>
                    <a:pt x="140804" y="152691"/>
                  </a:lnTo>
                  <a:lnTo>
                    <a:pt x="281608" y="229037"/>
                  </a:lnTo>
                  <a:lnTo>
                    <a:pt x="422412" y="534420"/>
                  </a:lnTo>
                  <a:lnTo>
                    <a:pt x="563216" y="687112"/>
                  </a:lnTo>
                  <a:lnTo>
                    <a:pt x="704020" y="916150"/>
                  </a:lnTo>
                  <a:lnTo>
                    <a:pt x="844824" y="992496"/>
                  </a:lnTo>
                  <a:lnTo>
                    <a:pt x="985628" y="687112"/>
                  </a:lnTo>
                  <a:lnTo>
                    <a:pt x="1126432" y="763458"/>
                  </a:lnTo>
                  <a:lnTo>
                    <a:pt x="1267236" y="916150"/>
                  </a:lnTo>
                  <a:lnTo>
                    <a:pt x="1408040" y="1221533"/>
                  </a:lnTo>
                  <a:lnTo>
                    <a:pt x="1548844" y="992496"/>
                  </a:lnTo>
                  <a:lnTo>
                    <a:pt x="1689648" y="992496"/>
                  </a:lnTo>
                  <a:lnTo>
                    <a:pt x="1830452" y="1145187"/>
                  </a:lnTo>
                  <a:lnTo>
                    <a:pt x="1971256" y="992496"/>
                  </a:lnTo>
                  <a:lnTo>
                    <a:pt x="2112061" y="839804"/>
                  </a:lnTo>
                  <a:lnTo>
                    <a:pt x="2252865" y="610766"/>
                  </a:lnTo>
                  <a:lnTo>
                    <a:pt x="2393669" y="763458"/>
                  </a:lnTo>
                  <a:lnTo>
                    <a:pt x="2534473" y="687112"/>
                  </a:lnTo>
                  <a:lnTo>
                    <a:pt x="2675277" y="687112"/>
                  </a:lnTo>
                  <a:lnTo>
                    <a:pt x="2816081" y="687112"/>
                  </a:lnTo>
                  <a:lnTo>
                    <a:pt x="2956885" y="534420"/>
                  </a:lnTo>
                  <a:lnTo>
                    <a:pt x="3097689" y="381729"/>
                  </a:lnTo>
                  <a:lnTo>
                    <a:pt x="3238493" y="381729"/>
                  </a:lnTo>
                  <a:lnTo>
                    <a:pt x="3379297" y="534420"/>
                  </a:lnTo>
                  <a:lnTo>
                    <a:pt x="3520101" y="458075"/>
                  </a:lnTo>
                </a:path>
              </a:pathLst>
            </a:custGeom>
            <a:ln w="27101" cap="flat">
              <a:solidFill>
                <a:srgbClr val="00833D">
                  <a:alpha val="80000"/>
                </a:srgbClr>
              </a:solidFill>
              <a:prstDash val="solid"/>
              <a:round/>
            </a:ln>
          </p:spPr>
          <p:txBody>
            <a:bodyPr/>
            <a:lstStyle/>
            <a:p>
              <a:endParaRPr/>
            </a:p>
          </p:txBody>
        </p:sp>
        <p:sp>
          <p:nvSpPr>
            <p:cNvPr id="89" name="pl89"/>
            <p:cNvSpPr/>
            <p:nvPr/>
          </p:nvSpPr>
          <p:spPr>
            <a:xfrm>
              <a:off x="5308715" y="2411485"/>
              <a:ext cx="3520101" cy="2672104"/>
            </a:xfrm>
            <a:custGeom>
              <a:avLst/>
              <a:gdLst/>
              <a:ahLst/>
              <a:cxnLst/>
              <a:rect l="0" t="0" r="0" b="0"/>
              <a:pathLst>
                <a:path w="3520101" h="2672104">
                  <a:moveTo>
                    <a:pt x="0" y="0"/>
                  </a:moveTo>
                  <a:lnTo>
                    <a:pt x="140804" y="992496"/>
                  </a:lnTo>
                  <a:lnTo>
                    <a:pt x="281608" y="2137683"/>
                  </a:lnTo>
                  <a:lnTo>
                    <a:pt x="422412" y="2214029"/>
                  </a:lnTo>
                  <a:lnTo>
                    <a:pt x="563216" y="1908646"/>
                  </a:lnTo>
                  <a:lnTo>
                    <a:pt x="704020" y="992496"/>
                  </a:lnTo>
                  <a:lnTo>
                    <a:pt x="844824" y="763458"/>
                  </a:lnTo>
                  <a:lnTo>
                    <a:pt x="985628" y="763458"/>
                  </a:lnTo>
                  <a:lnTo>
                    <a:pt x="1126432" y="839804"/>
                  </a:lnTo>
                  <a:lnTo>
                    <a:pt x="1267236" y="916150"/>
                  </a:lnTo>
                  <a:lnTo>
                    <a:pt x="1408040" y="1450571"/>
                  </a:lnTo>
                  <a:lnTo>
                    <a:pt x="1548844" y="839804"/>
                  </a:lnTo>
                  <a:lnTo>
                    <a:pt x="1689648" y="1221533"/>
                  </a:lnTo>
                  <a:lnTo>
                    <a:pt x="1830452" y="1603262"/>
                  </a:lnTo>
                  <a:lnTo>
                    <a:pt x="1971256" y="1221533"/>
                  </a:lnTo>
                  <a:lnTo>
                    <a:pt x="2112061" y="1297879"/>
                  </a:lnTo>
                  <a:lnTo>
                    <a:pt x="2252865" y="1603262"/>
                  </a:lnTo>
                  <a:lnTo>
                    <a:pt x="2393669" y="1832300"/>
                  </a:lnTo>
                  <a:lnTo>
                    <a:pt x="2534473" y="2137683"/>
                  </a:lnTo>
                  <a:lnTo>
                    <a:pt x="2675277" y="1679608"/>
                  </a:lnTo>
                  <a:lnTo>
                    <a:pt x="2816081" y="1984992"/>
                  </a:lnTo>
                  <a:lnTo>
                    <a:pt x="2956885" y="1755954"/>
                  </a:lnTo>
                  <a:lnTo>
                    <a:pt x="3097689" y="1908646"/>
                  </a:lnTo>
                  <a:lnTo>
                    <a:pt x="3238493" y="2519413"/>
                  </a:lnTo>
                  <a:lnTo>
                    <a:pt x="3379297" y="2672104"/>
                  </a:lnTo>
                  <a:lnTo>
                    <a:pt x="3520101" y="2672104"/>
                  </a:lnTo>
                </a:path>
              </a:pathLst>
            </a:custGeom>
            <a:ln w="43362" cap="flat">
              <a:solidFill>
                <a:srgbClr val="000000">
                  <a:alpha val="100000"/>
                </a:srgbClr>
              </a:solidFill>
              <a:prstDash val="solid"/>
              <a:round/>
            </a:ln>
          </p:spPr>
          <p:txBody>
            <a:bodyPr/>
            <a:lstStyle/>
            <a:p>
              <a:endParaRPr/>
            </a:p>
          </p:txBody>
        </p:sp>
        <p:sp>
          <p:nvSpPr>
            <p:cNvPr id="90" name="pl90"/>
            <p:cNvSpPr/>
            <p:nvPr/>
          </p:nvSpPr>
          <p:spPr>
            <a:xfrm>
              <a:off x="5308715" y="2411485"/>
              <a:ext cx="3520101" cy="2672104"/>
            </a:xfrm>
            <a:custGeom>
              <a:avLst/>
              <a:gdLst/>
              <a:ahLst/>
              <a:cxnLst/>
              <a:rect l="0" t="0" r="0" b="0"/>
              <a:pathLst>
                <a:path w="3520101" h="2672104">
                  <a:moveTo>
                    <a:pt x="0" y="0"/>
                  </a:moveTo>
                  <a:lnTo>
                    <a:pt x="140804" y="992496"/>
                  </a:lnTo>
                  <a:lnTo>
                    <a:pt x="281608" y="2137683"/>
                  </a:lnTo>
                  <a:lnTo>
                    <a:pt x="422412" y="2214029"/>
                  </a:lnTo>
                  <a:lnTo>
                    <a:pt x="563216" y="1908646"/>
                  </a:lnTo>
                  <a:lnTo>
                    <a:pt x="704020" y="992496"/>
                  </a:lnTo>
                  <a:lnTo>
                    <a:pt x="844824" y="763458"/>
                  </a:lnTo>
                  <a:lnTo>
                    <a:pt x="985628" y="763458"/>
                  </a:lnTo>
                  <a:lnTo>
                    <a:pt x="1126432" y="839804"/>
                  </a:lnTo>
                  <a:lnTo>
                    <a:pt x="1267236" y="916150"/>
                  </a:lnTo>
                  <a:lnTo>
                    <a:pt x="1408040" y="1450571"/>
                  </a:lnTo>
                  <a:lnTo>
                    <a:pt x="1548844" y="839804"/>
                  </a:lnTo>
                  <a:lnTo>
                    <a:pt x="1689648" y="1221533"/>
                  </a:lnTo>
                  <a:lnTo>
                    <a:pt x="1830452" y="1603262"/>
                  </a:lnTo>
                  <a:lnTo>
                    <a:pt x="1971256" y="1221533"/>
                  </a:lnTo>
                  <a:lnTo>
                    <a:pt x="2112061" y="1297879"/>
                  </a:lnTo>
                  <a:lnTo>
                    <a:pt x="2252865" y="1603262"/>
                  </a:lnTo>
                  <a:lnTo>
                    <a:pt x="2393669" y="1832300"/>
                  </a:lnTo>
                  <a:lnTo>
                    <a:pt x="2534473" y="2137683"/>
                  </a:lnTo>
                  <a:lnTo>
                    <a:pt x="2675277" y="1679608"/>
                  </a:lnTo>
                  <a:lnTo>
                    <a:pt x="2816081" y="1984992"/>
                  </a:lnTo>
                  <a:lnTo>
                    <a:pt x="2956885" y="1755954"/>
                  </a:lnTo>
                  <a:lnTo>
                    <a:pt x="3097689" y="1908646"/>
                  </a:lnTo>
                  <a:lnTo>
                    <a:pt x="3238493" y="2519413"/>
                  </a:lnTo>
                  <a:lnTo>
                    <a:pt x="3379297" y="2672104"/>
                  </a:lnTo>
                  <a:lnTo>
                    <a:pt x="3520101" y="2672104"/>
                  </a:lnTo>
                </a:path>
              </a:pathLst>
            </a:custGeom>
            <a:ln w="27101" cap="flat">
              <a:solidFill>
                <a:srgbClr val="0058AB">
                  <a:alpha val="100000"/>
                </a:srgbClr>
              </a:solidFill>
              <a:prstDash val="solid"/>
              <a:round/>
            </a:ln>
          </p:spPr>
          <p:txBody>
            <a:bodyPr/>
            <a:lstStyle/>
            <a:p>
              <a:endParaRPr/>
            </a:p>
          </p:txBody>
        </p:sp>
        <p:sp>
          <p:nvSpPr>
            <p:cNvPr id="91" name="pl91"/>
            <p:cNvSpPr/>
            <p:nvPr/>
          </p:nvSpPr>
          <p:spPr>
            <a:xfrm>
              <a:off x="5308715" y="2182448"/>
              <a:ext cx="0" cy="229037"/>
            </a:xfrm>
            <a:custGeom>
              <a:avLst/>
              <a:gdLst/>
              <a:ahLst/>
              <a:cxnLst/>
              <a:rect l="0" t="0" r="0" b="0"/>
              <a:pathLst>
                <a:path h="229037">
                  <a:moveTo>
                    <a:pt x="0" y="229037"/>
                  </a:moveTo>
                  <a:lnTo>
                    <a:pt x="0" y="0"/>
                  </a:lnTo>
                </a:path>
              </a:pathLst>
            </a:custGeom>
            <a:ln w="13550" cap="flat">
              <a:solidFill>
                <a:srgbClr val="0058AB">
                  <a:alpha val="100000"/>
                </a:srgbClr>
              </a:solidFill>
              <a:prstDash val="dot"/>
              <a:round/>
            </a:ln>
          </p:spPr>
          <p:txBody>
            <a:bodyPr/>
            <a:lstStyle/>
            <a:p>
              <a:endParaRPr/>
            </a:p>
          </p:txBody>
        </p:sp>
        <p:sp>
          <p:nvSpPr>
            <p:cNvPr id="92" name="pl92"/>
            <p:cNvSpPr/>
            <p:nvPr/>
          </p:nvSpPr>
          <p:spPr>
            <a:xfrm>
              <a:off x="6012735" y="3174944"/>
              <a:ext cx="0" cy="229037"/>
            </a:xfrm>
            <a:custGeom>
              <a:avLst/>
              <a:gdLst/>
              <a:ahLst/>
              <a:cxnLst/>
              <a:rect l="0" t="0" r="0" b="0"/>
              <a:pathLst>
                <a:path h="229037">
                  <a:moveTo>
                    <a:pt x="0" y="229037"/>
                  </a:moveTo>
                  <a:lnTo>
                    <a:pt x="0" y="0"/>
                  </a:lnTo>
                </a:path>
              </a:pathLst>
            </a:custGeom>
            <a:ln w="13550" cap="flat">
              <a:solidFill>
                <a:srgbClr val="0058AB">
                  <a:alpha val="100000"/>
                </a:srgbClr>
              </a:solidFill>
              <a:prstDash val="dot"/>
              <a:round/>
            </a:ln>
          </p:spPr>
          <p:txBody>
            <a:bodyPr/>
            <a:lstStyle/>
            <a:p>
              <a:endParaRPr/>
            </a:p>
          </p:txBody>
        </p:sp>
        <p:sp>
          <p:nvSpPr>
            <p:cNvPr id="93" name="pl93"/>
            <p:cNvSpPr/>
            <p:nvPr/>
          </p:nvSpPr>
          <p:spPr>
            <a:xfrm>
              <a:off x="6716755" y="3633019"/>
              <a:ext cx="0" cy="229037"/>
            </a:xfrm>
            <a:custGeom>
              <a:avLst/>
              <a:gdLst/>
              <a:ahLst/>
              <a:cxnLst/>
              <a:rect l="0" t="0" r="0" b="0"/>
              <a:pathLst>
                <a:path h="229037">
                  <a:moveTo>
                    <a:pt x="0" y="229037"/>
                  </a:moveTo>
                  <a:lnTo>
                    <a:pt x="0" y="0"/>
                  </a:lnTo>
                </a:path>
              </a:pathLst>
            </a:custGeom>
            <a:ln w="13550" cap="flat">
              <a:solidFill>
                <a:srgbClr val="0058AB">
                  <a:alpha val="100000"/>
                </a:srgbClr>
              </a:solidFill>
              <a:prstDash val="dot"/>
              <a:round/>
            </a:ln>
          </p:spPr>
          <p:txBody>
            <a:bodyPr/>
            <a:lstStyle/>
            <a:p>
              <a:endParaRPr/>
            </a:p>
          </p:txBody>
        </p:sp>
        <p:sp>
          <p:nvSpPr>
            <p:cNvPr id="94" name="pl94"/>
            <p:cNvSpPr/>
            <p:nvPr/>
          </p:nvSpPr>
          <p:spPr>
            <a:xfrm>
              <a:off x="7420776" y="3480327"/>
              <a:ext cx="0" cy="229037"/>
            </a:xfrm>
            <a:custGeom>
              <a:avLst/>
              <a:gdLst/>
              <a:ahLst/>
              <a:cxnLst/>
              <a:rect l="0" t="0" r="0" b="0"/>
              <a:pathLst>
                <a:path h="229037">
                  <a:moveTo>
                    <a:pt x="0" y="229037"/>
                  </a:moveTo>
                  <a:lnTo>
                    <a:pt x="0" y="0"/>
                  </a:lnTo>
                </a:path>
              </a:pathLst>
            </a:custGeom>
            <a:ln w="13550" cap="flat">
              <a:solidFill>
                <a:srgbClr val="0058AB">
                  <a:alpha val="100000"/>
                </a:srgbClr>
              </a:solidFill>
              <a:prstDash val="dot"/>
              <a:round/>
            </a:ln>
          </p:spPr>
          <p:txBody>
            <a:bodyPr/>
            <a:lstStyle/>
            <a:p>
              <a:endParaRPr/>
            </a:p>
          </p:txBody>
        </p:sp>
        <p:sp>
          <p:nvSpPr>
            <p:cNvPr id="95" name="pl95"/>
            <p:cNvSpPr/>
            <p:nvPr/>
          </p:nvSpPr>
          <p:spPr>
            <a:xfrm>
              <a:off x="7983992" y="3862057"/>
              <a:ext cx="0" cy="229037"/>
            </a:xfrm>
            <a:custGeom>
              <a:avLst/>
              <a:gdLst/>
              <a:ahLst/>
              <a:cxnLst/>
              <a:rect l="0" t="0" r="0" b="0"/>
              <a:pathLst>
                <a:path h="229037">
                  <a:moveTo>
                    <a:pt x="0" y="229037"/>
                  </a:moveTo>
                  <a:lnTo>
                    <a:pt x="0" y="0"/>
                  </a:lnTo>
                </a:path>
              </a:pathLst>
            </a:custGeom>
            <a:ln w="13550" cap="flat">
              <a:solidFill>
                <a:srgbClr val="0058AB">
                  <a:alpha val="100000"/>
                </a:srgbClr>
              </a:solidFill>
              <a:prstDash val="dot"/>
              <a:round/>
            </a:ln>
          </p:spPr>
          <p:txBody>
            <a:bodyPr/>
            <a:lstStyle/>
            <a:p>
              <a:endParaRPr/>
            </a:p>
          </p:txBody>
        </p:sp>
        <p:sp>
          <p:nvSpPr>
            <p:cNvPr id="96" name="pl96"/>
            <p:cNvSpPr/>
            <p:nvPr/>
          </p:nvSpPr>
          <p:spPr>
            <a:xfrm>
              <a:off x="8688012" y="4854553"/>
              <a:ext cx="0" cy="229037"/>
            </a:xfrm>
            <a:custGeom>
              <a:avLst/>
              <a:gdLst/>
              <a:ahLst/>
              <a:cxnLst/>
              <a:rect l="0" t="0" r="0" b="0"/>
              <a:pathLst>
                <a:path h="229037">
                  <a:moveTo>
                    <a:pt x="0" y="229037"/>
                  </a:moveTo>
                  <a:lnTo>
                    <a:pt x="0" y="0"/>
                  </a:lnTo>
                </a:path>
              </a:pathLst>
            </a:custGeom>
            <a:ln w="13550" cap="flat">
              <a:solidFill>
                <a:srgbClr val="0058AB">
                  <a:alpha val="100000"/>
                </a:srgbClr>
              </a:solidFill>
              <a:prstDash val="dot"/>
              <a:round/>
            </a:ln>
          </p:spPr>
          <p:txBody>
            <a:bodyPr/>
            <a:lstStyle/>
            <a:p>
              <a:endParaRPr/>
            </a:p>
          </p:txBody>
        </p:sp>
        <p:sp>
          <p:nvSpPr>
            <p:cNvPr id="97" name="pl97"/>
            <p:cNvSpPr/>
            <p:nvPr/>
          </p:nvSpPr>
          <p:spPr>
            <a:xfrm>
              <a:off x="8828816" y="4854553"/>
              <a:ext cx="0" cy="229037"/>
            </a:xfrm>
            <a:custGeom>
              <a:avLst/>
              <a:gdLst/>
              <a:ahLst/>
              <a:cxnLst/>
              <a:rect l="0" t="0" r="0" b="0"/>
              <a:pathLst>
                <a:path h="229037">
                  <a:moveTo>
                    <a:pt x="0" y="229037"/>
                  </a:moveTo>
                  <a:lnTo>
                    <a:pt x="0" y="0"/>
                  </a:lnTo>
                </a:path>
              </a:pathLst>
            </a:custGeom>
            <a:ln w="13550" cap="flat">
              <a:solidFill>
                <a:srgbClr val="0058AB">
                  <a:alpha val="100000"/>
                </a:srgbClr>
              </a:solidFill>
              <a:prstDash val="dot"/>
              <a:round/>
            </a:ln>
          </p:spPr>
          <p:txBody>
            <a:bodyPr/>
            <a:lstStyle/>
            <a:p>
              <a:endParaRPr/>
            </a:p>
          </p:txBody>
        </p:sp>
        <p:sp>
          <p:nvSpPr>
            <p:cNvPr id="98" name="pg98"/>
            <p:cNvSpPr/>
            <p:nvPr/>
          </p:nvSpPr>
          <p:spPr>
            <a:xfrm>
              <a:off x="5222091" y="2115882"/>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9" name="tx99"/>
            <p:cNvSpPr/>
            <p:nvPr/>
          </p:nvSpPr>
          <p:spPr>
            <a:xfrm>
              <a:off x="5252444" y="2144654"/>
              <a:ext cx="112540" cy="7400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37</a:t>
              </a:r>
            </a:p>
          </p:txBody>
        </p:sp>
        <p:sp>
          <p:nvSpPr>
            <p:cNvPr id="100" name="pg100"/>
            <p:cNvSpPr/>
            <p:nvPr/>
          </p:nvSpPr>
          <p:spPr>
            <a:xfrm>
              <a:off x="5926111" y="3108378"/>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1" name="tx101"/>
            <p:cNvSpPr/>
            <p:nvPr/>
          </p:nvSpPr>
          <p:spPr>
            <a:xfrm>
              <a:off x="5956465" y="3138435"/>
              <a:ext cx="11254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24</a:t>
              </a:r>
            </a:p>
          </p:txBody>
        </p:sp>
        <p:sp>
          <p:nvSpPr>
            <p:cNvPr id="102" name="pg102"/>
            <p:cNvSpPr/>
            <p:nvPr/>
          </p:nvSpPr>
          <p:spPr>
            <a:xfrm>
              <a:off x="6630131" y="3566453"/>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3" name="tx103"/>
            <p:cNvSpPr/>
            <p:nvPr/>
          </p:nvSpPr>
          <p:spPr>
            <a:xfrm>
              <a:off x="6660485" y="3595275"/>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18</a:t>
              </a:r>
            </a:p>
          </p:txBody>
        </p:sp>
        <p:sp>
          <p:nvSpPr>
            <p:cNvPr id="104" name="pg104"/>
            <p:cNvSpPr/>
            <p:nvPr/>
          </p:nvSpPr>
          <p:spPr>
            <a:xfrm>
              <a:off x="7334152" y="3413761"/>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5" name="tx105"/>
            <p:cNvSpPr/>
            <p:nvPr/>
          </p:nvSpPr>
          <p:spPr>
            <a:xfrm>
              <a:off x="7364505" y="3442583"/>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20</a:t>
              </a:r>
            </a:p>
          </p:txBody>
        </p:sp>
        <p:sp>
          <p:nvSpPr>
            <p:cNvPr id="106" name="pg106"/>
            <p:cNvSpPr/>
            <p:nvPr/>
          </p:nvSpPr>
          <p:spPr>
            <a:xfrm>
              <a:off x="7897368" y="3795490"/>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7" name="tx107"/>
            <p:cNvSpPr/>
            <p:nvPr/>
          </p:nvSpPr>
          <p:spPr>
            <a:xfrm>
              <a:off x="7927722" y="3824312"/>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15</a:t>
              </a:r>
            </a:p>
          </p:txBody>
        </p:sp>
        <p:sp>
          <p:nvSpPr>
            <p:cNvPr id="108" name="pg108"/>
            <p:cNvSpPr/>
            <p:nvPr/>
          </p:nvSpPr>
          <p:spPr>
            <a:xfrm>
              <a:off x="8629524" y="4787987"/>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9" name="tx109"/>
            <p:cNvSpPr/>
            <p:nvPr/>
          </p:nvSpPr>
          <p:spPr>
            <a:xfrm>
              <a:off x="8659877" y="4818044"/>
              <a:ext cx="5627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a:t>
              </a:r>
            </a:p>
          </p:txBody>
        </p:sp>
        <p:sp>
          <p:nvSpPr>
            <p:cNvPr id="110" name="pg110"/>
            <p:cNvSpPr/>
            <p:nvPr/>
          </p:nvSpPr>
          <p:spPr>
            <a:xfrm>
              <a:off x="8770328" y="4787987"/>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11" name="tx111"/>
            <p:cNvSpPr/>
            <p:nvPr/>
          </p:nvSpPr>
          <p:spPr>
            <a:xfrm>
              <a:off x="8800681" y="4818044"/>
              <a:ext cx="5627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a:t>
              </a:r>
            </a:p>
          </p:txBody>
        </p:sp>
        <p:sp>
          <p:nvSpPr>
            <p:cNvPr id="112" name="tx112"/>
            <p:cNvSpPr/>
            <p:nvPr/>
          </p:nvSpPr>
          <p:spPr>
            <a:xfrm>
              <a:off x="8889106" y="473776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ABE2">
                      <a:alpha val="100000"/>
                    </a:srgbClr>
                  </a:solidFill>
                  <a:latin typeface="Arial"/>
                  <a:cs typeface="Arial"/>
                </a:rPr>
                <a:t>6</a:t>
              </a:r>
            </a:p>
          </p:txBody>
        </p:sp>
        <p:sp>
          <p:nvSpPr>
            <p:cNvPr id="113" name="tx113"/>
            <p:cNvSpPr/>
            <p:nvPr/>
          </p:nvSpPr>
          <p:spPr>
            <a:xfrm>
              <a:off x="8949396" y="359390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33D">
                      <a:alpha val="100000"/>
                    </a:srgbClr>
                  </a:solidFill>
                  <a:latin typeface="Arial"/>
                  <a:cs typeface="Arial"/>
                </a:rPr>
                <a:t>21</a:t>
              </a:r>
            </a:p>
          </p:txBody>
        </p:sp>
        <p:sp>
          <p:nvSpPr>
            <p:cNvPr id="114" name="tx114"/>
            <p:cNvSpPr/>
            <p:nvPr/>
          </p:nvSpPr>
          <p:spPr>
            <a:xfrm>
              <a:off x="5006511" y="5193643"/>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115" name="tx115"/>
            <p:cNvSpPr/>
            <p:nvPr/>
          </p:nvSpPr>
          <p:spPr>
            <a:xfrm>
              <a:off x="4942943" y="4430184"/>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42943" y="3666726"/>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117" name="tx117"/>
            <p:cNvSpPr/>
            <p:nvPr/>
          </p:nvSpPr>
          <p:spPr>
            <a:xfrm>
              <a:off x="4942943" y="2903211"/>
              <a:ext cx="127136"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30</a:t>
              </a:r>
            </a:p>
          </p:txBody>
        </p:sp>
        <p:sp>
          <p:nvSpPr>
            <p:cNvPr id="118" name="tx118"/>
            <p:cNvSpPr/>
            <p:nvPr/>
          </p:nvSpPr>
          <p:spPr>
            <a:xfrm>
              <a:off x="4942943" y="2139808"/>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119" name="tx119"/>
            <p:cNvSpPr/>
            <p:nvPr/>
          </p:nvSpPr>
          <p:spPr>
            <a:xfrm rot="-5400000">
              <a:off x="5152268"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20" name="tx120"/>
            <p:cNvSpPr/>
            <p:nvPr/>
          </p:nvSpPr>
          <p:spPr>
            <a:xfrm rot="-5400000">
              <a:off x="5856289"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21" name="tx121"/>
            <p:cNvSpPr/>
            <p:nvPr/>
          </p:nvSpPr>
          <p:spPr>
            <a:xfrm rot="-5400000">
              <a:off x="6560309"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22" name="tx122"/>
            <p:cNvSpPr/>
            <p:nvPr/>
          </p:nvSpPr>
          <p:spPr>
            <a:xfrm rot="-5400000">
              <a:off x="7264329"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23" name="tx123"/>
            <p:cNvSpPr/>
            <p:nvPr/>
          </p:nvSpPr>
          <p:spPr>
            <a:xfrm rot="-5400000">
              <a:off x="7827546"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24" name="tx124"/>
            <p:cNvSpPr/>
            <p:nvPr/>
          </p:nvSpPr>
          <p:spPr>
            <a:xfrm rot="-5400000">
              <a:off x="8531566"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25" name="tx125"/>
            <p:cNvSpPr/>
            <p:nvPr/>
          </p:nvSpPr>
          <p:spPr>
            <a:xfrm rot="-5400000">
              <a:off x="8672370"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26" name="tx126"/>
            <p:cNvSpPr/>
            <p:nvPr/>
          </p:nvSpPr>
          <p:spPr>
            <a:xfrm rot="-5400000">
              <a:off x="4186354" y="3529293"/>
              <a:ext cx="125368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Taux d'abandon (%)</a:t>
              </a:r>
            </a:p>
          </p:txBody>
        </p:sp>
        <p:sp>
          <p:nvSpPr>
            <p:cNvPr id="127" name="pl127"/>
            <p:cNvSpPr/>
            <p:nvPr/>
          </p:nvSpPr>
          <p:spPr>
            <a:xfrm>
              <a:off x="5846114" y="6172543"/>
              <a:ext cx="175564" cy="0"/>
            </a:xfrm>
            <a:custGeom>
              <a:avLst/>
              <a:gdLst/>
              <a:ahLst/>
              <a:cxnLst/>
              <a:rect l="0" t="0" r="0" b="0"/>
              <a:pathLst>
                <a:path w="175564">
                  <a:moveTo>
                    <a:pt x="0" y="0"/>
                  </a:moveTo>
                  <a:lnTo>
                    <a:pt x="175564" y="0"/>
                  </a:lnTo>
                </a:path>
              </a:pathLst>
            </a:custGeom>
            <a:ln w="27101" cap="flat">
              <a:solidFill>
                <a:srgbClr val="0058AB">
                  <a:alpha val="80000"/>
                </a:srgbClr>
              </a:solidFill>
              <a:prstDash val="solid"/>
              <a:round/>
            </a:ln>
          </p:spPr>
          <p:txBody>
            <a:bodyPr/>
            <a:lstStyle/>
            <a:p>
              <a:endParaRPr/>
            </a:p>
          </p:txBody>
        </p:sp>
        <p:sp>
          <p:nvSpPr>
            <p:cNvPr id="128" name="pl128"/>
            <p:cNvSpPr/>
            <p:nvPr/>
          </p:nvSpPr>
          <p:spPr>
            <a:xfrm>
              <a:off x="5846114" y="6172543"/>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29" name="pl129"/>
            <p:cNvSpPr/>
            <p:nvPr/>
          </p:nvSpPr>
          <p:spPr>
            <a:xfrm>
              <a:off x="6857000" y="6172543"/>
              <a:ext cx="175564" cy="0"/>
            </a:xfrm>
            <a:custGeom>
              <a:avLst/>
              <a:gdLst/>
              <a:ahLst/>
              <a:cxnLst/>
              <a:rect l="0" t="0" r="0" b="0"/>
              <a:pathLst>
                <a:path w="175564">
                  <a:moveTo>
                    <a:pt x="0" y="0"/>
                  </a:moveTo>
                  <a:lnTo>
                    <a:pt x="175564" y="0"/>
                  </a:lnTo>
                </a:path>
              </a:pathLst>
            </a:custGeom>
            <a:ln w="27101" cap="flat">
              <a:solidFill>
                <a:srgbClr val="1CABE2">
                  <a:alpha val="80000"/>
                </a:srgbClr>
              </a:solidFill>
              <a:prstDash val="solid"/>
              <a:round/>
            </a:ln>
          </p:spPr>
          <p:txBody>
            <a:bodyPr/>
            <a:lstStyle/>
            <a:p>
              <a:endParaRPr/>
            </a:p>
          </p:txBody>
        </p:sp>
        <p:sp>
          <p:nvSpPr>
            <p:cNvPr id="130" name="pl130"/>
            <p:cNvSpPr/>
            <p:nvPr/>
          </p:nvSpPr>
          <p:spPr>
            <a:xfrm>
              <a:off x="7619455" y="6172543"/>
              <a:ext cx="175564" cy="0"/>
            </a:xfrm>
            <a:custGeom>
              <a:avLst/>
              <a:gdLst/>
              <a:ahLst/>
              <a:cxnLst/>
              <a:rect l="0" t="0" r="0" b="0"/>
              <a:pathLst>
                <a:path w="175564">
                  <a:moveTo>
                    <a:pt x="0" y="0"/>
                  </a:moveTo>
                  <a:lnTo>
                    <a:pt x="175564" y="0"/>
                  </a:lnTo>
                </a:path>
              </a:pathLst>
            </a:custGeom>
            <a:ln w="27101" cap="flat">
              <a:solidFill>
                <a:srgbClr val="00833D">
                  <a:alpha val="80000"/>
                </a:srgbClr>
              </a:solidFill>
              <a:prstDash val="solid"/>
              <a:round/>
            </a:ln>
          </p:spPr>
          <p:txBody>
            <a:bodyPr/>
            <a:lstStyle/>
            <a:p>
              <a:endParaRPr/>
            </a:p>
          </p:txBody>
        </p:sp>
        <p:sp>
          <p:nvSpPr>
            <p:cNvPr id="131" name="tx131"/>
            <p:cNvSpPr/>
            <p:nvPr/>
          </p:nvSpPr>
          <p:spPr>
            <a:xfrm>
              <a:off x="6113214" y="6120905"/>
              <a:ext cx="65225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Mauritanie</a:t>
              </a:r>
            </a:p>
          </p:txBody>
        </p:sp>
        <p:sp>
          <p:nvSpPr>
            <p:cNvPr id="132" name="tx132"/>
            <p:cNvSpPr/>
            <p:nvPr/>
          </p:nvSpPr>
          <p:spPr>
            <a:xfrm>
              <a:off x="7124100" y="6119132"/>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133" name="tx133"/>
            <p:cNvSpPr/>
            <p:nvPr/>
          </p:nvSpPr>
          <p:spPr>
            <a:xfrm>
              <a:off x="7886554" y="6119132"/>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134" name="tx134"/>
            <p:cNvSpPr/>
            <p:nvPr/>
          </p:nvSpPr>
          <p:spPr>
            <a:xfrm>
              <a:off x="6552183" y="1658774"/>
              <a:ext cx="1033164"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DTC1 et MCV1</a:t>
              </a:r>
            </a:p>
          </p:txBody>
        </p:sp>
        <p:sp>
          <p:nvSpPr>
            <p:cNvPr id="135" name="tx135"/>
            <p:cNvSpPr/>
            <p:nvPr/>
          </p:nvSpPr>
          <p:spPr>
            <a:xfrm>
              <a:off x="4706263" y="64042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36" name="tx136"/>
            <p:cNvSpPr/>
            <p:nvPr/>
          </p:nvSpPr>
          <p:spPr>
            <a:xfrm>
              <a:off x="5149865" y="6517265"/>
              <a:ext cx="385495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Classification des abandons : &lt; 5 % = faible, 5-10 % = moyen, &gt; 10 % = élevé</a:t>
              </a:r>
            </a:p>
          </p:txBody>
        </p:sp>
        <p:sp>
          <p:nvSpPr>
            <p:cNvPr id="137" name="tx137"/>
            <p:cNvSpPr/>
            <p:nvPr/>
          </p:nvSpPr>
          <p:spPr>
            <a:xfrm>
              <a:off x="2840522" y="1343807"/>
              <a:ext cx="3737275" cy="144229"/>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Abandon de la vaccination, Mauritanie, 2000-2025</a:t>
              </a:r>
            </a:p>
          </p:txBody>
        </p:sp>
      </p:grpSp>
      <p:sp>
        <p:nvSpPr>
          <p:cNvPr id="13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Les taux d'abandon indiquent le pourcentage d'enfants qui ont reçu le DTC1, mais pas le DTC3/MCV1. De faibles taux d'abandon indiquent un taux élevé de rétention des enfants dans les programmes de vaccination.
Ce graphique montre les tendances des taux d'abandon entre le DTC1 et le DTC3, et entre le DTC1 et le MCV1.
En 2025, 9 % des enfants ayant reçu le DTP1 n’ont pas reçu le DTP3 (à gauche), et 2 % des enfants ayant reçu le DTP1 n’ont pas reçu le MCV1 (à droite).
Le taux moyen d'abandon du DTP témoigne d'une capacité modérée à administrer une série complète de vaccins dès le plus jeune âge. Le faible taux d'abandon du DTP-MCV témoigne d'une bonne fidélisation aux programmes de vaccination et d'une capacité à administrer une série complète de vaccins pendant la petite enfance (jusqu'à un an).
En 2025, le taux d’abandon du DTP en Mauritanie était supérieur au taux mondial, tandis que le taux d’abandon du DTP-MCV était inférieur au taux mondial.</a:t>
            </a:r>
          </a:p>
        </p:txBody>
      </p:sp>
      <p:sp>
        <p:nvSpPr>
          <p:cNvPr id="139"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00" b="0" i="0" u="none" cap="none">
                <a:solidFill>
                  <a:srgbClr val="000000">
                    <a:alpha val="100000"/>
                  </a:srgbClr>
                </a:solidFill>
                <a:latin typeface="Arial"/>
                <a:cs typeface="Arial"/>
                <a:sym typeface="Arial"/>
              </a:rPr>
              <a:t>En 2025, le taux d'abandon entre la DTP1 et la DTP3 était modéré (9 %) et celui entre la DTP1 et le MCV1 faible (2 %) en Mauritanie, ce qui témoigne d'une capacité modérée à administrer la série primaire dès le début, mais d'une bonne capacité à assurer le cycle complet de vaccination pendant la petite enfance.</a:t>
            </a:r>
          </a:p>
        </p:txBody>
      </p:sp>
      <p:grpSp>
        <p:nvGrpSpPr>
          <p:cNvPr id="140" name="Group 139"/>
          <p:cNvGrpSpPr/>
          <p:nvPr/>
        </p:nvGrpSpPr>
        <p:grpSpPr>
          <a:xfrm>
            <a:off x="292608" y="1097280"/>
            <a:ext cx="8595360" cy="28575"/>
            <a:chOff x="292608" y="1097280"/>
            <a:chExt cx="8595360" cy="28575"/>
          </a:xfrm>
        </p:grpSpPr>
        <p:sp>
          <p:nvSpPr>
            <p:cNvPr id="14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42" name="rc4"/>
            <p:cNvSpPr/>
            <p:nvPr/>
          </p:nvSpPr>
          <p:spPr>
            <a:xfrm>
              <a:off x="292608" y="109728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66584" y="3946723"/>
              <a:ext cx="7578329" cy="0"/>
            </a:xfrm>
            <a:custGeom>
              <a:avLst/>
              <a:gdLst/>
              <a:ahLst/>
              <a:cxnLst/>
              <a:rect l="0" t="0" r="0" b="0"/>
              <a:pathLst>
                <a:path w="7578329">
                  <a:moveTo>
                    <a:pt x="0" y="0"/>
                  </a:moveTo>
                  <a:lnTo>
                    <a:pt x="7578329" y="0"/>
                  </a:lnTo>
                  <a:lnTo>
                    <a:pt x="7578329"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66584" y="3416152"/>
              <a:ext cx="7578329" cy="0"/>
            </a:xfrm>
            <a:custGeom>
              <a:avLst/>
              <a:gdLst/>
              <a:ahLst/>
              <a:cxnLst/>
              <a:rect l="0" t="0" r="0" b="0"/>
              <a:pathLst>
                <a:path w="7578329">
                  <a:moveTo>
                    <a:pt x="0" y="0"/>
                  </a:moveTo>
                  <a:lnTo>
                    <a:pt x="7578329" y="0"/>
                  </a:lnTo>
                  <a:lnTo>
                    <a:pt x="7578329"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66584" y="2885580"/>
              <a:ext cx="7578329" cy="0"/>
            </a:xfrm>
            <a:custGeom>
              <a:avLst/>
              <a:gdLst/>
              <a:ahLst/>
              <a:cxnLst/>
              <a:rect l="0" t="0" r="0" b="0"/>
              <a:pathLst>
                <a:path w="7578329">
                  <a:moveTo>
                    <a:pt x="0" y="0"/>
                  </a:moveTo>
                  <a:lnTo>
                    <a:pt x="7578329" y="0"/>
                  </a:lnTo>
                  <a:lnTo>
                    <a:pt x="7578329"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66584" y="2355009"/>
              <a:ext cx="7578329" cy="0"/>
            </a:xfrm>
            <a:custGeom>
              <a:avLst/>
              <a:gdLst/>
              <a:ahLst/>
              <a:cxnLst/>
              <a:rect l="0" t="0" r="0" b="0"/>
              <a:pathLst>
                <a:path w="7578329">
                  <a:moveTo>
                    <a:pt x="0" y="0"/>
                  </a:moveTo>
                  <a:lnTo>
                    <a:pt x="7578329" y="0"/>
                  </a:lnTo>
                  <a:lnTo>
                    <a:pt x="7578329"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66584" y="4212009"/>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66584" y="3681438"/>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66584" y="3150866"/>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66584" y="2620295"/>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66584" y="2089723"/>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430754"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760752"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4090750"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5420748"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48474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75074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01674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282745"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548745"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814745"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8080744"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rc25"/>
            <p:cNvSpPr/>
            <p:nvPr/>
          </p:nvSpPr>
          <p:spPr>
            <a:xfrm>
              <a:off x="1311054" y="3942893"/>
              <a:ext cx="239399" cy="269116"/>
            </a:xfrm>
            <a:prstGeom prst="rect">
              <a:avLst/>
            </a:prstGeom>
            <a:solidFill>
              <a:srgbClr val="E2231A">
                <a:alpha val="90196"/>
              </a:srgbClr>
            </a:solidFill>
          </p:spPr>
          <p:txBody>
            <a:bodyPr/>
            <a:lstStyle/>
            <a:p>
              <a:endParaRPr/>
            </a:p>
          </p:txBody>
        </p:sp>
        <p:sp>
          <p:nvSpPr>
            <p:cNvPr id="26" name="rc26"/>
            <p:cNvSpPr/>
            <p:nvPr/>
          </p:nvSpPr>
          <p:spPr>
            <a:xfrm>
              <a:off x="1577053" y="3996751"/>
              <a:ext cx="239399" cy="215258"/>
            </a:xfrm>
            <a:prstGeom prst="rect">
              <a:avLst/>
            </a:prstGeom>
            <a:solidFill>
              <a:srgbClr val="E2231A">
                <a:alpha val="90196"/>
              </a:srgbClr>
            </a:solidFill>
          </p:spPr>
          <p:txBody>
            <a:bodyPr/>
            <a:lstStyle/>
            <a:p>
              <a:endParaRPr/>
            </a:p>
          </p:txBody>
        </p:sp>
        <p:sp>
          <p:nvSpPr>
            <p:cNvPr id="27" name="rc27"/>
            <p:cNvSpPr/>
            <p:nvPr/>
          </p:nvSpPr>
          <p:spPr>
            <a:xfrm>
              <a:off x="1843053" y="4144011"/>
              <a:ext cx="239399" cy="67998"/>
            </a:xfrm>
            <a:prstGeom prst="rect">
              <a:avLst/>
            </a:prstGeom>
            <a:solidFill>
              <a:srgbClr val="E2231A">
                <a:alpha val="90196"/>
              </a:srgbClr>
            </a:solidFill>
          </p:spPr>
          <p:txBody>
            <a:bodyPr/>
            <a:lstStyle/>
            <a:p>
              <a:endParaRPr/>
            </a:p>
          </p:txBody>
        </p:sp>
        <p:sp>
          <p:nvSpPr>
            <p:cNvPr id="28" name="rc28"/>
            <p:cNvSpPr/>
            <p:nvPr/>
          </p:nvSpPr>
          <p:spPr>
            <a:xfrm>
              <a:off x="2109053" y="4126088"/>
              <a:ext cx="239399" cy="85920"/>
            </a:xfrm>
            <a:prstGeom prst="rect">
              <a:avLst/>
            </a:prstGeom>
            <a:solidFill>
              <a:srgbClr val="E2231A">
                <a:alpha val="90196"/>
              </a:srgbClr>
            </a:solidFill>
          </p:spPr>
          <p:txBody>
            <a:bodyPr/>
            <a:lstStyle/>
            <a:p>
              <a:endParaRPr/>
            </a:p>
          </p:txBody>
        </p:sp>
        <p:sp>
          <p:nvSpPr>
            <p:cNvPr id="29" name="rc29"/>
            <p:cNvSpPr/>
            <p:nvPr/>
          </p:nvSpPr>
          <p:spPr>
            <a:xfrm>
              <a:off x="2375052" y="4061868"/>
              <a:ext cx="239399" cy="150141"/>
            </a:xfrm>
            <a:prstGeom prst="rect">
              <a:avLst/>
            </a:prstGeom>
            <a:solidFill>
              <a:srgbClr val="E2231A">
                <a:alpha val="90196"/>
              </a:srgbClr>
            </a:solidFill>
          </p:spPr>
          <p:txBody>
            <a:bodyPr/>
            <a:lstStyle/>
            <a:p>
              <a:endParaRPr/>
            </a:p>
          </p:txBody>
        </p:sp>
        <p:sp>
          <p:nvSpPr>
            <p:cNvPr id="30" name="rc30"/>
            <p:cNvSpPr/>
            <p:nvPr/>
          </p:nvSpPr>
          <p:spPr>
            <a:xfrm>
              <a:off x="2641052" y="4011379"/>
              <a:ext cx="239399" cy="200630"/>
            </a:xfrm>
            <a:prstGeom prst="rect">
              <a:avLst/>
            </a:prstGeom>
            <a:solidFill>
              <a:srgbClr val="E2231A">
                <a:alpha val="90196"/>
              </a:srgbClr>
            </a:solidFill>
          </p:spPr>
          <p:txBody>
            <a:bodyPr/>
            <a:lstStyle/>
            <a:p>
              <a:endParaRPr/>
            </a:p>
          </p:txBody>
        </p:sp>
        <p:sp>
          <p:nvSpPr>
            <p:cNvPr id="31" name="rc31"/>
            <p:cNvSpPr/>
            <p:nvPr/>
          </p:nvSpPr>
          <p:spPr>
            <a:xfrm>
              <a:off x="2907052" y="3986352"/>
              <a:ext cx="239399" cy="225657"/>
            </a:xfrm>
            <a:prstGeom prst="rect">
              <a:avLst/>
            </a:prstGeom>
            <a:solidFill>
              <a:srgbClr val="E2231A">
                <a:alpha val="90196"/>
              </a:srgbClr>
            </a:solidFill>
          </p:spPr>
          <p:txBody>
            <a:bodyPr/>
            <a:lstStyle/>
            <a:p>
              <a:endParaRPr/>
            </a:p>
          </p:txBody>
        </p:sp>
        <p:sp>
          <p:nvSpPr>
            <p:cNvPr id="32" name="rc32"/>
            <p:cNvSpPr/>
            <p:nvPr/>
          </p:nvSpPr>
          <p:spPr>
            <a:xfrm>
              <a:off x="3173051" y="4009097"/>
              <a:ext cx="239399" cy="202911"/>
            </a:xfrm>
            <a:prstGeom prst="rect">
              <a:avLst/>
            </a:prstGeom>
            <a:solidFill>
              <a:srgbClr val="E2231A">
                <a:alpha val="90196"/>
              </a:srgbClr>
            </a:solidFill>
          </p:spPr>
          <p:txBody>
            <a:bodyPr/>
            <a:lstStyle/>
            <a:p>
              <a:endParaRPr/>
            </a:p>
          </p:txBody>
        </p:sp>
        <p:sp>
          <p:nvSpPr>
            <p:cNvPr id="33" name="rc33"/>
            <p:cNvSpPr/>
            <p:nvPr/>
          </p:nvSpPr>
          <p:spPr>
            <a:xfrm>
              <a:off x="3439051" y="3990018"/>
              <a:ext cx="239399" cy="221991"/>
            </a:xfrm>
            <a:prstGeom prst="rect">
              <a:avLst/>
            </a:prstGeom>
            <a:solidFill>
              <a:srgbClr val="E2231A">
                <a:alpha val="90196"/>
              </a:srgbClr>
            </a:solidFill>
          </p:spPr>
          <p:txBody>
            <a:bodyPr/>
            <a:lstStyle/>
            <a:p>
              <a:endParaRPr/>
            </a:p>
          </p:txBody>
        </p:sp>
        <p:sp>
          <p:nvSpPr>
            <p:cNvPr id="34" name="rc34"/>
            <p:cNvSpPr/>
            <p:nvPr/>
          </p:nvSpPr>
          <p:spPr>
            <a:xfrm>
              <a:off x="3705050" y="3943837"/>
              <a:ext cx="239399" cy="268172"/>
            </a:xfrm>
            <a:prstGeom prst="rect">
              <a:avLst/>
            </a:prstGeom>
            <a:solidFill>
              <a:srgbClr val="E2231A">
                <a:alpha val="90196"/>
              </a:srgbClr>
            </a:solidFill>
          </p:spPr>
          <p:txBody>
            <a:bodyPr/>
            <a:lstStyle/>
            <a:p>
              <a:endParaRPr/>
            </a:p>
          </p:txBody>
        </p:sp>
        <p:sp>
          <p:nvSpPr>
            <p:cNvPr id="35" name="rc35"/>
            <p:cNvSpPr/>
            <p:nvPr/>
          </p:nvSpPr>
          <p:spPr>
            <a:xfrm>
              <a:off x="3971050" y="3989296"/>
              <a:ext cx="239399" cy="222712"/>
            </a:xfrm>
            <a:prstGeom prst="rect">
              <a:avLst/>
            </a:prstGeom>
            <a:solidFill>
              <a:srgbClr val="E2231A">
                <a:alpha val="90196"/>
              </a:srgbClr>
            </a:solidFill>
          </p:spPr>
          <p:txBody>
            <a:bodyPr/>
            <a:lstStyle/>
            <a:p>
              <a:endParaRPr/>
            </a:p>
          </p:txBody>
        </p:sp>
        <p:sp>
          <p:nvSpPr>
            <p:cNvPr id="36" name="rc36"/>
            <p:cNvSpPr/>
            <p:nvPr/>
          </p:nvSpPr>
          <p:spPr>
            <a:xfrm>
              <a:off x="4237050" y="3981720"/>
              <a:ext cx="239399" cy="230289"/>
            </a:xfrm>
            <a:prstGeom prst="rect">
              <a:avLst/>
            </a:prstGeom>
            <a:solidFill>
              <a:srgbClr val="E2231A">
                <a:alpha val="90196"/>
              </a:srgbClr>
            </a:solidFill>
          </p:spPr>
          <p:txBody>
            <a:bodyPr/>
            <a:lstStyle/>
            <a:p>
              <a:endParaRPr/>
            </a:p>
          </p:txBody>
        </p:sp>
        <p:sp>
          <p:nvSpPr>
            <p:cNvPr id="37" name="rc37"/>
            <p:cNvSpPr/>
            <p:nvPr/>
          </p:nvSpPr>
          <p:spPr>
            <a:xfrm>
              <a:off x="4503049" y="4032543"/>
              <a:ext cx="239399" cy="179465"/>
            </a:xfrm>
            <a:prstGeom prst="rect">
              <a:avLst/>
            </a:prstGeom>
            <a:solidFill>
              <a:srgbClr val="E2231A">
                <a:alpha val="90196"/>
              </a:srgbClr>
            </a:solidFill>
          </p:spPr>
          <p:txBody>
            <a:bodyPr/>
            <a:lstStyle/>
            <a:p>
              <a:endParaRPr/>
            </a:p>
          </p:txBody>
        </p:sp>
        <p:sp>
          <p:nvSpPr>
            <p:cNvPr id="38" name="rc38"/>
            <p:cNvSpPr/>
            <p:nvPr/>
          </p:nvSpPr>
          <p:spPr>
            <a:xfrm>
              <a:off x="4769049" y="4064627"/>
              <a:ext cx="239399" cy="147382"/>
            </a:xfrm>
            <a:prstGeom prst="rect">
              <a:avLst/>
            </a:prstGeom>
            <a:solidFill>
              <a:srgbClr val="E2231A">
                <a:alpha val="90196"/>
              </a:srgbClr>
            </a:solidFill>
          </p:spPr>
          <p:txBody>
            <a:bodyPr/>
            <a:lstStyle/>
            <a:p>
              <a:endParaRPr/>
            </a:p>
          </p:txBody>
        </p:sp>
        <p:sp>
          <p:nvSpPr>
            <p:cNvPr id="39" name="rc39"/>
            <p:cNvSpPr/>
            <p:nvPr/>
          </p:nvSpPr>
          <p:spPr>
            <a:xfrm>
              <a:off x="5035049" y="4023884"/>
              <a:ext cx="239399" cy="188124"/>
            </a:xfrm>
            <a:prstGeom prst="rect">
              <a:avLst/>
            </a:prstGeom>
            <a:solidFill>
              <a:srgbClr val="E2231A">
                <a:alpha val="90196"/>
              </a:srgbClr>
            </a:solidFill>
          </p:spPr>
          <p:txBody>
            <a:bodyPr/>
            <a:lstStyle/>
            <a:p>
              <a:endParaRPr/>
            </a:p>
          </p:txBody>
        </p:sp>
        <p:sp>
          <p:nvSpPr>
            <p:cNvPr id="40" name="rc40"/>
            <p:cNvSpPr/>
            <p:nvPr/>
          </p:nvSpPr>
          <p:spPr>
            <a:xfrm>
              <a:off x="5301048" y="3981317"/>
              <a:ext cx="239399" cy="230692"/>
            </a:xfrm>
            <a:prstGeom prst="rect">
              <a:avLst/>
            </a:prstGeom>
            <a:solidFill>
              <a:srgbClr val="E2231A">
                <a:alpha val="90196"/>
              </a:srgbClr>
            </a:solidFill>
          </p:spPr>
          <p:txBody>
            <a:bodyPr/>
            <a:lstStyle/>
            <a:p>
              <a:endParaRPr/>
            </a:p>
          </p:txBody>
        </p:sp>
        <p:sp>
          <p:nvSpPr>
            <p:cNvPr id="41" name="rc41"/>
            <p:cNvSpPr/>
            <p:nvPr/>
          </p:nvSpPr>
          <p:spPr>
            <a:xfrm>
              <a:off x="5567048" y="4000030"/>
              <a:ext cx="239399" cy="211979"/>
            </a:xfrm>
            <a:prstGeom prst="rect">
              <a:avLst/>
            </a:prstGeom>
            <a:solidFill>
              <a:srgbClr val="E2231A">
                <a:alpha val="90196"/>
              </a:srgbClr>
            </a:solidFill>
          </p:spPr>
          <p:txBody>
            <a:bodyPr/>
            <a:lstStyle/>
            <a:p>
              <a:endParaRPr/>
            </a:p>
          </p:txBody>
        </p:sp>
        <p:sp>
          <p:nvSpPr>
            <p:cNvPr id="42" name="rc42"/>
            <p:cNvSpPr/>
            <p:nvPr/>
          </p:nvSpPr>
          <p:spPr>
            <a:xfrm>
              <a:off x="5833047" y="4011554"/>
              <a:ext cx="239399" cy="200455"/>
            </a:xfrm>
            <a:prstGeom prst="rect">
              <a:avLst/>
            </a:prstGeom>
            <a:solidFill>
              <a:srgbClr val="E2231A">
                <a:alpha val="90196"/>
              </a:srgbClr>
            </a:solidFill>
          </p:spPr>
          <p:txBody>
            <a:bodyPr/>
            <a:lstStyle/>
            <a:p>
              <a:endParaRPr/>
            </a:p>
          </p:txBody>
        </p:sp>
        <p:sp>
          <p:nvSpPr>
            <p:cNvPr id="43" name="rc43"/>
            <p:cNvSpPr/>
            <p:nvPr/>
          </p:nvSpPr>
          <p:spPr>
            <a:xfrm>
              <a:off x="6099047" y="4032220"/>
              <a:ext cx="239399" cy="179789"/>
            </a:xfrm>
            <a:prstGeom prst="rect">
              <a:avLst/>
            </a:prstGeom>
            <a:solidFill>
              <a:srgbClr val="E2231A">
                <a:alpha val="90196"/>
              </a:srgbClr>
            </a:solidFill>
          </p:spPr>
          <p:txBody>
            <a:bodyPr/>
            <a:lstStyle/>
            <a:p>
              <a:endParaRPr/>
            </a:p>
          </p:txBody>
        </p:sp>
        <p:sp>
          <p:nvSpPr>
            <p:cNvPr id="44" name="rc44"/>
            <p:cNvSpPr/>
            <p:nvPr/>
          </p:nvSpPr>
          <p:spPr>
            <a:xfrm>
              <a:off x="6365047" y="4003781"/>
              <a:ext cx="239399" cy="208228"/>
            </a:xfrm>
            <a:prstGeom prst="rect">
              <a:avLst/>
            </a:prstGeom>
            <a:solidFill>
              <a:srgbClr val="E2231A">
                <a:alpha val="90196"/>
              </a:srgbClr>
            </a:solidFill>
          </p:spPr>
          <p:txBody>
            <a:bodyPr/>
            <a:lstStyle/>
            <a:p>
              <a:endParaRPr/>
            </a:p>
          </p:txBody>
        </p:sp>
        <p:sp>
          <p:nvSpPr>
            <p:cNvPr id="45" name="rc45"/>
            <p:cNvSpPr/>
            <p:nvPr/>
          </p:nvSpPr>
          <p:spPr>
            <a:xfrm>
              <a:off x="6631046" y="4059549"/>
              <a:ext cx="239399" cy="152459"/>
            </a:xfrm>
            <a:prstGeom prst="rect">
              <a:avLst/>
            </a:prstGeom>
            <a:solidFill>
              <a:srgbClr val="E2231A">
                <a:alpha val="90196"/>
              </a:srgbClr>
            </a:solidFill>
          </p:spPr>
          <p:txBody>
            <a:bodyPr/>
            <a:lstStyle/>
            <a:p>
              <a:endParaRPr/>
            </a:p>
          </p:txBody>
        </p:sp>
        <p:sp>
          <p:nvSpPr>
            <p:cNvPr id="46" name="rc46"/>
            <p:cNvSpPr/>
            <p:nvPr/>
          </p:nvSpPr>
          <p:spPr>
            <a:xfrm>
              <a:off x="6897046" y="3996295"/>
              <a:ext cx="239399" cy="215714"/>
            </a:xfrm>
            <a:prstGeom prst="rect">
              <a:avLst/>
            </a:prstGeom>
            <a:solidFill>
              <a:srgbClr val="E2231A">
                <a:alpha val="90196"/>
              </a:srgbClr>
            </a:solidFill>
          </p:spPr>
          <p:txBody>
            <a:bodyPr/>
            <a:lstStyle/>
            <a:p>
              <a:endParaRPr/>
            </a:p>
          </p:txBody>
        </p:sp>
        <p:sp>
          <p:nvSpPr>
            <p:cNvPr id="47" name="rc47"/>
            <p:cNvSpPr/>
            <p:nvPr/>
          </p:nvSpPr>
          <p:spPr>
            <a:xfrm>
              <a:off x="7163045" y="4071747"/>
              <a:ext cx="239399" cy="140261"/>
            </a:xfrm>
            <a:prstGeom prst="rect">
              <a:avLst/>
            </a:prstGeom>
            <a:solidFill>
              <a:srgbClr val="E2231A">
                <a:alpha val="90196"/>
              </a:srgbClr>
            </a:solidFill>
          </p:spPr>
          <p:txBody>
            <a:bodyPr/>
            <a:lstStyle/>
            <a:p>
              <a:endParaRPr/>
            </a:p>
          </p:txBody>
        </p:sp>
        <p:sp>
          <p:nvSpPr>
            <p:cNvPr id="48" name="rc48"/>
            <p:cNvSpPr/>
            <p:nvPr/>
          </p:nvSpPr>
          <p:spPr>
            <a:xfrm>
              <a:off x="7429045" y="4140589"/>
              <a:ext cx="239399" cy="71420"/>
            </a:xfrm>
            <a:prstGeom prst="rect">
              <a:avLst/>
            </a:prstGeom>
            <a:solidFill>
              <a:srgbClr val="E2231A">
                <a:alpha val="90196"/>
              </a:srgbClr>
            </a:solidFill>
          </p:spPr>
          <p:txBody>
            <a:bodyPr/>
            <a:lstStyle/>
            <a:p>
              <a:endParaRPr/>
            </a:p>
          </p:txBody>
        </p:sp>
        <p:sp>
          <p:nvSpPr>
            <p:cNvPr id="49" name="rc49"/>
            <p:cNvSpPr/>
            <p:nvPr/>
          </p:nvSpPr>
          <p:spPr>
            <a:xfrm>
              <a:off x="7695045" y="4148362"/>
              <a:ext cx="239399" cy="63647"/>
            </a:xfrm>
            <a:prstGeom prst="rect">
              <a:avLst/>
            </a:prstGeom>
            <a:solidFill>
              <a:srgbClr val="E2231A">
                <a:alpha val="90196"/>
              </a:srgbClr>
            </a:solidFill>
          </p:spPr>
          <p:txBody>
            <a:bodyPr/>
            <a:lstStyle/>
            <a:p>
              <a:endParaRPr/>
            </a:p>
          </p:txBody>
        </p:sp>
        <p:sp>
          <p:nvSpPr>
            <p:cNvPr id="50" name="rc50"/>
            <p:cNvSpPr/>
            <p:nvPr/>
          </p:nvSpPr>
          <p:spPr>
            <a:xfrm>
              <a:off x="7961044" y="4147226"/>
              <a:ext cx="239399" cy="64782"/>
            </a:xfrm>
            <a:prstGeom prst="rect">
              <a:avLst/>
            </a:prstGeom>
            <a:solidFill>
              <a:srgbClr val="E2231A">
                <a:alpha val="90196"/>
              </a:srgbClr>
            </a:solidFill>
          </p:spPr>
          <p:txBody>
            <a:bodyPr/>
            <a:lstStyle/>
            <a:p>
              <a:endParaRPr/>
            </a:p>
          </p:txBody>
        </p:sp>
        <p:sp>
          <p:nvSpPr>
            <p:cNvPr id="51" name="rc51"/>
            <p:cNvSpPr/>
            <p:nvPr/>
          </p:nvSpPr>
          <p:spPr>
            <a:xfrm>
              <a:off x="7429045" y="3567529"/>
              <a:ext cx="239399" cy="573059"/>
            </a:xfrm>
            <a:prstGeom prst="rect">
              <a:avLst/>
            </a:prstGeom>
            <a:solidFill>
              <a:srgbClr val="B3B3B3">
                <a:alpha val="90196"/>
              </a:srgbClr>
            </a:solidFill>
          </p:spPr>
          <p:txBody>
            <a:bodyPr/>
            <a:lstStyle/>
            <a:p>
              <a:endParaRPr/>
            </a:p>
          </p:txBody>
        </p:sp>
        <p:sp>
          <p:nvSpPr>
            <p:cNvPr id="52" name="rc52"/>
            <p:cNvSpPr/>
            <p:nvPr/>
          </p:nvSpPr>
          <p:spPr>
            <a:xfrm>
              <a:off x="7695045" y="3858107"/>
              <a:ext cx="239399" cy="290254"/>
            </a:xfrm>
            <a:prstGeom prst="rect">
              <a:avLst/>
            </a:prstGeom>
            <a:solidFill>
              <a:srgbClr val="B3B3B3">
                <a:alpha val="90196"/>
              </a:srgbClr>
            </a:solidFill>
          </p:spPr>
          <p:txBody>
            <a:bodyPr/>
            <a:lstStyle/>
            <a:p>
              <a:endParaRPr/>
            </a:p>
          </p:txBody>
        </p:sp>
        <p:sp>
          <p:nvSpPr>
            <p:cNvPr id="53" name="rc53"/>
            <p:cNvSpPr/>
            <p:nvPr/>
          </p:nvSpPr>
          <p:spPr>
            <a:xfrm>
              <a:off x="7961044" y="3852054"/>
              <a:ext cx="239399" cy="295172"/>
            </a:xfrm>
            <a:prstGeom prst="rect">
              <a:avLst/>
            </a:prstGeom>
            <a:solidFill>
              <a:srgbClr val="B3B3B3">
                <a:alpha val="90196"/>
              </a:srgbClr>
            </a:solidFill>
          </p:spPr>
          <p:txBody>
            <a:bodyPr/>
            <a:lstStyle/>
            <a:p>
              <a:endParaRPr/>
            </a:p>
          </p:txBody>
        </p:sp>
        <p:sp>
          <p:nvSpPr>
            <p:cNvPr id="54" name="pl54"/>
            <p:cNvSpPr/>
            <p:nvPr/>
          </p:nvSpPr>
          <p:spPr>
            <a:xfrm>
              <a:off x="1430754" y="2214122"/>
              <a:ext cx="6649990" cy="1009685"/>
            </a:xfrm>
            <a:custGeom>
              <a:avLst/>
              <a:gdLst/>
              <a:ahLst/>
              <a:cxnLst/>
              <a:rect l="0" t="0" r="0" b="0"/>
              <a:pathLst>
                <a:path w="6649990" h="1009685">
                  <a:moveTo>
                    <a:pt x="0" y="1009685"/>
                  </a:moveTo>
                  <a:lnTo>
                    <a:pt x="265999" y="751893"/>
                  </a:lnTo>
                  <a:lnTo>
                    <a:pt x="531999" y="128895"/>
                  </a:lnTo>
                  <a:lnTo>
                    <a:pt x="797998" y="193343"/>
                  </a:lnTo>
                  <a:lnTo>
                    <a:pt x="1063998" y="429653"/>
                  </a:lnTo>
                  <a:lnTo>
                    <a:pt x="1329998" y="601514"/>
                  </a:lnTo>
                  <a:lnTo>
                    <a:pt x="1595997" y="665962"/>
                  </a:lnTo>
                  <a:lnTo>
                    <a:pt x="1861997" y="558549"/>
                  </a:lnTo>
                  <a:lnTo>
                    <a:pt x="2127996" y="601514"/>
                  </a:lnTo>
                  <a:lnTo>
                    <a:pt x="2393996" y="730410"/>
                  </a:lnTo>
                  <a:lnTo>
                    <a:pt x="2659996" y="558549"/>
                  </a:lnTo>
                  <a:lnTo>
                    <a:pt x="2925995" y="558549"/>
                  </a:lnTo>
                  <a:lnTo>
                    <a:pt x="3191995" y="386687"/>
                  </a:lnTo>
                  <a:lnTo>
                    <a:pt x="3457995" y="279274"/>
                  </a:lnTo>
                  <a:lnTo>
                    <a:pt x="3723994" y="386687"/>
                  </a:lnTo>
                  <a:lnTo>
                    <a:pt x="3989994" y="494101"/>
                  </a:lnTo>
                  <a:lnTo>
                    <a:pt x="4255993" y="429653"/>
                  </a:lnTo>
                  <a:lnTo>
                    <a:pt x="4521993" y="386687"/>
                  </a:lnTo>
                  <a:lnTo>
                    <a:pt x="4787993" y="322239"/>
                  </a:lnTo>
                  <a:lnTo>
                    <a:pt x="5053992" y="386687"/>
                  </a:lnTo>
                  <a:lnTo>
                    <a:pt x="5319992" y="236309"/>
                  </a:lnTo>
                  <a:lnTo>
                    <a:pt x="5585991" y="386687"/>
                  </a:lnTo>
                  <a:lnTo>
                    <a:pt x="5851991" y="193343"/>
                  </a:lnTo>
                  <a:lnTo>
                    <a:pt x="6117991" y="21482"/>
                  </a:lnTo>
                  <a:lnTo>
                    <a:pt x="6383990" y="0"/>
                  </a:lnTo>
                  <a:lnTo>
                    <a:pt x="6649990" y="0"/>
                  </a:lnTo>
                </a:path>
              </a:pathLst>
            </a:custGeom>
            <a:ln w="27101" cap="flat">
              <a:solidFill>
                <a:srgbClr val="3283FE">
                  <a:alpha val="100000"/>
                </a:srgbClr>
              </a:solidFill>
              <a:prstDash val="solid"/>
              <a:round/>
            </a:ln>
          </p:spPr>
          <p:txBody>
            <a:bodyPr/>
            <a:lstStyle/>
            <a:p>
              <a:endParaRPr/>
            </a:p>
          </p:txBody>
        </p:sp>
        <p:sp>
          <p:nvSpPr>
            <p:cNvPr id="55" name="pl55"/>
            <p:cNvSpPr/>
            <p:nvPr/>
          </p:nvSpPr>
          <p:spPr>
            <a:xfrm>
              <a:off x="7548745" y="2944532"/>
              <a:ext cx="531999" cy="751893"/>
            </a:xfrm>
            <a:custGeom>
              <a:avLst/>
              <a:gdLst/>
              <a:ahLst/>
              <a:cxnLst/>
              <a:rect l="0" t="0" r="0" b="0"/>
              <a:pathLst>
                <a:path w="531999" h="751893">
                  <a:moveTo>
                    <a:pt x="0" y="751893"/>
                  </a:moveTo>
                  <a:lnTo>
                    <a:pt x="265999" y="0"/>
                  </a:lnTo>
                  <a:lnTo>
                    <a:pt x="531999" y="0"/>
                  </a:lnTo>
                </a:path>
              </a:pathLst>
            </a:custGeom>
            <a:ln w="27101" cap="flat">
              <a:solidFill>
                <a:srgbClr val="FFA500">
                  <a:alpha val="100000"/>
                </a:srgbClr>
              </a:solidFill>
              <a:prstDash val="solid"/>
              <a:round/>
            </a:ln>
          </p:spPr>
          <p:txBody>
            <a:bodyPr/>
            <a:lstStyle/>
            <a:p>
              <a:endParaRPr/>
            </a:p>
          </p:txBody>
        </p:sp>
        <p:sp>
          <p:nvSpPr>
            <p:cNvPr id="56" name="tx56"/>
            <p:cNvSpPr/>
            <p:nvPr/>
          </p:nvSpPr>
          <p:spPr>
            <a:xfrm>
              <a:off x="1360416" y="304082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46</a:t>
              </a:r>
            </a:p>
          </p:txBody>
        </p:sp>
        <p:sp>
          <p:nvSpPr>
            <p:cNvPr id="57" name="tx57"/>
            <p:cNvSpPr/>
            <p:nvPr/>
          </p:nvSpPr>
          <p:spPr>
            <a:xfrm>
              <a:off x="2690414" y="263265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65</a:t>
              </a:r>
            </a:p>
          </p:txBody>
        </p:sp>
        <p:sp>
          <p:nvSpPr>
            <p:cNvPr id="58" name="tx58"/>
            <p:cNvSpPr/>
            <p:nvPr/>
          </p:nvSpPr>
          <p:spPr>
            <a:xfrm>
              <a:off x="4020412" y="258969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67</a:t>
              </a:r>
            </a:p>
          </p:txBody>
        </p:sp>
        <p:sp>
          <p:nvSpPr>
            <p:cNvPr id="59" name="tx59"/>
            <p:cNvSpPr/>
            <p:nvPr/>
          </p:nvSpPr>
          <p:spPr>
            <a:xfrm>
              <a:off x="5350410" y="252524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70</a:t>
              </a:r>
            </a:p>
          </p:txBody>
        </p:sp>
        <p:sp>
          <p:nvSpPr>
            <p:cNvPr id="60" name="tx60"/>
            <p:cNvSpPr/>
            <p:nvPr/>
          </p:nvSpPr>
          <p:spPr>
            <a:xfrm>
              <a:off x="6414408" y="2419376"/>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75</a:t>
              </a:r>
            </a:p>
          </p:txBody>
        </p:sp>
        <p:sp>
          <p:nvSpPr>
            <p:cNvPr id="61" name="tx61"/>
            <p:cNvSpPr/>
            <p:nvPr/>
          </p:nvSpPr>
          <p:spPr>
            <a:xfrm>
              <a:off x="6680408" y="226745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82</a:t>
              </a:r>
            </a:p>
          </p:txBody>
        </p:sp>
        <p:sp>
          <p:nvSpPr>
            <p:cNvPr id="62" name="tx62"/>
            <p:cNvSpPr/>
            <p:nvPr/>
          </p:nvSpPr>
          <p:spPr>
            <a:xfrm>
              <a:off x="6946408" y="2419376"/>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75</a:t>
              </a:r>
            </a:p>
          </p:txBody>
        </p:sp>
        <p:sp>
          <p:nvSpPr>
            <p:cNvPr id="63" name="tx63"/>
            <p:cNvSpPr/>
            <p:nvPr/>
          </p:nvSpPr>
          <p:spPr>
            <a:xfrm>
              <a:off x="7212407" y="222448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84</a:t>
              </a:r>
            </a:p>
          </p:txBody>
        </p:sp>
        <p:sp>
          <p:nvSpPr>
            <p:cNvPr id="64" name="tx64"/>
            <p:cNvSpPr/>
            <p:nvPr/>
          </p:nvSpPr>
          <p:spPr>
            <a:xfrm>
              <a:off x="7478407" y="205262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92</a:t>
              </a:r>
            </a:p>
          </p:txBody>
        </p:sp>
        <p:sp>
          <p:nvSpPr>
            <p:cNvPr id="65" name="tx65"/>
            <p:cNvSpPr/>
            <p:nvPr/>
          </p:nvSpPr>
          <p:spPr>
            <a:xfrm>
              <a:off x="7478407" y="3759427"/>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A500">
                      <a:alpha val="100000"/>
                    </a:srgbClr>
                  </a:solidFill>
                  <a:latin typeface="Arial"/>
                  <a:cs typeface="Arial"/>
                </a:rPr>
                <a:t>24</a:t>
              </a:r>
            </a:p>
          </p:txBody>
        </p:sp>
        <p:sp>
          <p:nvSpPr>
            <p:cNvPr id="66" name="tx66"/>
            <p:cNvSpPr/>
            <p:nvPr/>
          </p:nvSpPr>
          <p:spPr>
            <a:xfrm>
              <a:off x="7744407" y="2031082"/>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93</a:t>
              </a:r>
            </a:p>
          </p:txBody>
        </p:sp>
        <p:sp>
          <p:nvSpPr>
            <p:cNvPr id="67" name="tx67"/>
            <p:cNvSpPr/>
            <p:nvPr/>
          </p:nvSpPr>
          <p:spPr>
            <a:xfrm>
              <a:off x="7744407" y="300599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A500">
                      <a:alpha val="100000"/>
                    </a:srgbClr>
                  </a:solidFill>
                  <a:latin typeface="Arial"/>
                  <a:cs typeface="Arial"/>
                </a:rPr>
                <a:t>59</a:t>
              </a:r>
            </a:p>
          </p:txBody>
        </p:sp>
        <p:sp>
          <p:nvSpPr>
            <p:cNvPr id="68" name="tx68"/>
            <p:cNvSpPr/>
            <p:nvPr/>
          </p:nvSpPr>
          <p:spPr>
            <a:xfrm>
              <a:off x="8010406" y="2031082"/>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93</a:t>
              </a:r>
            </a:p>
          </p:txBody>
        </p:sp>
        <p:sp>
          <p:nvSpPr>
            <p:cNvPr id="69" name="tx69"/>
            <p:cNvSpPr/>
            <p:nvPr/>
          </p:nvSpPr>
          <p:spPr>
            <a:xfrm>
              <a:off x="8010406" y="300599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A500">
                      <a:alpha val="100000"/>
                    </a:srgbClr>
                  </a:solidFill>
                  <a:latin typeface="Arial"/>
                  <a:cs typeface="Arial"/>
                </a:rPr>
                <a:t>59</a:t>
              </a:r>
            </a:p>
          </p:txBody>
        </p:sp>
        <p:sp>
          <p:nvSpPr>
            <p:cNvPr id="70" name="tx70"/>
            <p:cNvSpPr/>
            <p:nvPr/>
          </p:nvSpPr>
          <p:spPr>
            <a:xfrm>
              <a:off x="1370464" y="40370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71" name="tx71"/>
            <p:cNvSpPr/>
            <p:nvPr/>
          </p:nvSpPr>
          <p:spPr>
            <a:xfrm>
              <a:off x="2700462" y="407120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38</a:t>
              </a:r>
            </a:p>
          </p:txBody>
        </p:sp>
        <p:sp>
          <p:nvSpPr>
            <p:cNvPr id="72" name="tx72"/>
            <p:cNvSpPr/>
            <p:nvPr/>
          </p:nvSpPr>
          <p:spPr>
            <a:xfrm>
              <a:off x="4030460" y="406153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73" name="tx73"/>
            <p:cNvSpPr/>
            <p:nvPr/>
          </p:nvSpPr>
          <p:spPr>
            <a:xfrm>
              <a:off x="5360458" y="4057864"/>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74" name="tx74"/>
            <p:cNvSpPr/>
            <p:nvPr/>
          </p:nvSpPr>
          <p:spPr>
            <a:xfrm>
              <a:off x="6424457" y="406740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75" name="tx75"/>
            <p:cNvSpPr/>
            <p:nvPr/>
          </p:nvSpPr>
          <p:spPr>
            <a:xfrm>
              <a:off x="6690456" y="40953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29</a:t>
              </a:r>
            </a:p>
          </p:txBody>
        </p:sp>
        <p:sp>
          <p:nvSpPr>
            <p:cNvPr id="76" name="tx76"/>
            <p:cNvSpPr/>
            <p:nvPr/>
          </p:nvSpPr>
          <p:spPr>
            <a:xfrm>
              <a:off x="6956456" y="406503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77" name="tx77"/>
            <p:cNvSpPr/>
            <p:nvPr/>
          </p:nvSpPr>
          <p:spPr>
            <a:xfrm>
              <a:off x="7222456" y="4101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a:t>
              </a:r>
            </a:p>
          </p:txBody>
        </p:sp>
        <p:sp>
          <p:nvSpPr>
            <p:cNvPr id="78" name="tx78"/>
            <p:cNvSpPr/>
            <p:nvPr/>
          </p:nvSpPr>
          <p:spPr>
            <a:xfrm>
              <a:off x="7488455" y="413718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a:t>
              </a:r>
            </a:p>
          </p:txBody>
        </p:sp>
        <p:sp>
          <p:nvSpPr>
            <p:cNvPr id="79" name="tx79"/>
            <p:cNvSpPr/>
            <p:nvPr/>
          </p:nvSpPr>
          <p:spPr>
            <a:xfrm>
              <a:off x="7754455" y="414106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80" name="tx80"/>
            <p:cNvSpPr/>
            <p:nvPr/>
          </p:nvSpPr>
          <p:spPr>
            <a:xfrm>
              <a:off x="8020454" y="414050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81" name="tx81"/>
            <p:cNvSpPr/>
            <p:nvPr/>
          </p:nvSpPr>
          <p:spPr>
            <a:xfrm>
              <a:off x="7458310" y="3813619"/>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108</a:t>
              </a:r>
            </a:p>
          </p:txBody>
        </p:sp>
        <p:sp>
          <p:nvSpPr>
            <p:cNvPr id="82" name="tx82"/>
            <p:cNvSpPr/>
            <p:nvPr/>
          </p:nvSpPr>
          <p:spPr>
            <a:xfrm>
              <a:off x="7754455" y="3964171"/>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83" name="tx83"/>
            <p:cNvSpPr/>
            <p:nvPr/>
          </p:nvSpPr>
          <p:spPr>
            <a:xfrm>
              <a:off x="8020454" y="39592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84" name="tx84"/>
            <p:cNvSpPr/>
            <p:nvPr/>
          </p:nvSpPr>
          <p:spPr>
            <a:xfrm>
              <a:off x="7467354" y="3462485"/>
              <a:ext cx="162782"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122</a:t>
              </a:r>
            </a:p>
          </p:txBody>
        </p:sp>
        <p:sp>
          <p:nvSpPr>
            <p:cNvPr id="85" name="tx85"/>
            <p:cNvSpPr/>
            <p:nvPr/>
          </p:nvSpPr>
          <p:spPr>
            <a:xfrm>
              <a:off x="7760484" y="375187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67</a:t>
              </a:r>
            </a:p>
          </p:txBody>
        </p:sp>
        <p:sp>
          <p:nvSpPr>
            <p:cNvPr id="86" name="tx86"/>
            <p:cNvSpPr/>
            <p:nvPr/>
          </p:nvSpPr>
          <p:spPr>
            <a:xfrm>
              <a:off x="8026483" y="374581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68</a:t>
              </a:r>
            </a:p>
          </p:txBody>
        </p:sp>
        <p:sp>
          <p:nvSpPr>
            <p:cNvPr id="87" name="tx87"/>
            <p:cNvSpPr/>
            <p:nvPr/>
          </p:nvSpPr>
          <p:spPr>
            <a:xfrm>
              <a:off x="733081" y="4159895"/>
              <a:ext cx="1708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0K</a:t>
              </a:r>
            </a:p>
          </p:txBody>
        </p:sp>
        <p:sp>
          <p:nvSpPr>
            <p:cNvPr id="88" name="tx88"/>
            <p:cNvSpPr/>
            <p:nvPr/>
          </p:nvSpPr>
          <p:spPr>
            <a:xfrm>
              <a:off x="577692" y="3629323"/>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100K</a:t>
              </a:r>
            </a:p>
          </p:txBody>
        </p:sp>
        <p:sp>
          <p:nvSpPr>
            <p:cNvPr id="89" name="tx89"/>
            <p:cNvSpPr/>
            <p:nvPr/>
          </p:nvSpPr>
          <p:spPr>
            <a:xfrm>
              <a:off x="577692" y="3098752"/>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200K</a:t>
              </a:r>
            </a:p>
          </p:txBody>
        </p:sp>
        <p:sp>
          <p:nvSpPr>
            <p:cNvPr id="90" name="tx90"/>
            <p:cNvSpPr/>
            <p:nvPr/>
          </p:nvSpPr>
          <p:spPr>
            <a:xfrm>
              <a:off x="577692" y="2568112"/>
              <a:ext cx="326262"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300K</a:t>
              </a:r>
            </a:p>
          </p:txBody>
        </p:sp>
        <p:sp>
          <p:nvSpPr>
            <p:cNvPr id="91" name="tx91"/>
            <p:cNvSpPr/>
            <p:nvPr/>
          </p:nvSpPr>
          <p:spPr>
            <a:xfrm>
              <a:off x="577692" y="2037609"/>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400K</a:t>
              </a:r>
            </a:p>
          </p:txBody>
        </p:sp>
        <p:sp>
          <p:nvSpPr>
            <p:cNvPr id="92" name="tx92"/>
            <p:cNvSpPr/>
            <p:nvPr/>
          </p:nvSpPr>
          <p:spPr>
            <a:xfrm>
              <a:off x="8607544" y="415989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93" name="tx93"/>
            <p:cNvSpPr/>
            <p:nvPr/>
          </p:nvSpPr>
          <p:spPr>
            <a:xfrm>
              <a:off x="8607544" y="362282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94" name="tx94"/>
            <p:cNvSpPr/>
            <p:nvPr/>
          </p:nvSpPr>
          <p:spPr>
            <a:xfrm>
              <a:off x="8607544" y="308576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95" name="tx95"/>
            <p:cNvSpPr/>
            <p:nvPr/>
          </p:nvSpPr>
          <p:spPr>
            <a:xfrm>
              <a:off x="8607544" y="2550400"/>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96" name="tx96"/>
            <p:cNvSpPr/>
            <p:nvPr/>
          </p:nvSpPr>
          <p:spPr>
            <a:xfrm>
              <a:off x="8607544" y="2011628"/>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97" name="tx97"/>
            <p:cNvSpPr/>
            <p:nvPr/>
          </p:nvSpPr>
          <p:spPr>
            <a:xfrm rot="-5400000">
              <a:off x="127430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98" name="tx98"/>
            <p:cNvSpPr/>
            <p:nvPr/>
          </p:nvSpPr>
          <p:spPr>
            <a:xfrm rot="-5400000">
              <a:off x="2604306"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99" name="tx99"/>
            <p:cNvSpPr/>
            <p:nvPr/>
          </p:nvSpPr>
          <p:spPr>
            <a:xfrm rot="-5400000">
              <a:off x="3934304"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00" name="tx100"/>
            <p:cNvSpPr/>
            <p:nvPr/>
          </p:nvSpPr>
          <p:spPr>
            <a:xfrm rot="-5400000">
              <a:off x="5264302"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01" name="tx101"/>
            <p:cNvSpPr/>
            <p:nvPr/>
          </p:nvSpPr>
          <p:spPr>
            <a:xfrm rot="-5400000">
              <a:off x="6328300"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02" name="tx102"/>
            <p:cNvSpPr/>
            <p:nvPr/>
          </p:nvSpPr>
          <p:spPr>
            <a:xfrm rot="-5400000">
              <a:off x="6594300"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03" name="tx103"/>
            <p:cNvSpPr/>
            <p:nvPr/>
          </p:nvSpPr>
          <p:spPr>
            <a:xfrm rot="-5400000">
              <a:off x="6860299"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04" name="tx104"/>
            <p:cNvSpPr/>
            <p:nvPr/>
          </p:nvSpPr>
          <p:spPr>
            <a:xfrm rot="-5400000">
              <a:off x="7126299"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05" name="tx105"/>
            <p:cNvSpPr/>
            <p:nvPr/>
          </p:nvSpPr>
          <p:spPr>
            <a:xfrm rot="-5400000">
              <a:off x="7392265" y="4491721"/>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06" name="tx106"/>
            <p:cNvSpPr/>
            <p:nvPr/>
          </p:nvSpPr>
          <p:spPr>
            <a:xfrm rot="-5400000">
              <a:off x="7658298"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7924298"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988345" y="3018617"/>
              <a:ext cx="287258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09" name="tx109"/>
            <p:cNvSpPr/>
            <p:nvPr/>
          </p:nvSpPr>
          <p:spPr>
            <a:xfrm rot="5400000">
              <a:off x="8322181" y="3018617"/>
              <a:ext cx="129638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MCV (%)</a:t>
              </a:r>
            </a:p>
          </p:txBody>
        </p:sp>
        <p:sp>
          <p:nvSpPr>
            <p:cNvPr id="110" name="pl110"/>
            <p:cNvSpPr/>
            <p:nvPr/>
          </p:nvSpPr>
          <p:spPr>
            <a:xfrm>
              <a:off x="2997180" y="5180891"/>
              <a:ext cx="175564" cy="0"/>
            </a:xfrm>
            <a:custGeom>
              <a:avLst/>
              <a:gdLst/>
              <a:ahLst/>
              <a:cxnLst/>
              <a:rect l="0" t="0" r="0" b="0"/>
              <a:pathLst>
                <a:path w="175564">
                  <a:moveTo>
                    <a:pt x="0" y="0"/>
                  </a:moveTo>
                  <a:lnTo>
                    <a:pt x="175564" y="0"/>
                  </a:lnTo>
                </a:path>
              </a:pathLst>
            </a:custGeom>
            <a:ln w="27101" cap="flat">
              <a:solidFill>
                <a:srgbClr val="3283FE">
                  <a:alpha val="100000"/>
                </a:srgbClr>
              </a:solidFill>
              <a:prstDash val="solid"/>
              <a:round/>
            </a:ln>
          </p:spPr>
          <p:txBody>
            <a:bodyPr/>
            <a:lstStyle/>
            <a:p>
              <a:endParaRPr/>
            </a:p>
          </p:txBody>
        </p:sp>
        <p:sp>
          <p:nvSpPr>
            <p:cNvPr id="111" name="pl111"/>
            <p:cNvSpPr/>
            <p:nvPr/>
          </p:nvSpPr>
          <p:spPr>
            <a:xfrm>
              <a:off x="3743946" y="5180891"/>
              <a:ext cx="175564" cy="0"/>
            </a:xfrm>
            <a:custGeom>
              <a:avLst/>
              <a:gdLst/>
              <a:ahLst/>
              <a:cxnLst/>
              <a:rect l="0" t="0" r="0" b="0"/>
              <a:pathLst>
                <a:path w="175564">
                  <a:moveTo>
                    <a:pt x="0" y="0"/>
                  </a:moveTo>
                  <a:lnTo>
                    <a:pt x="175564" y="0"/>
                  </a:lnTo>
                </a:path>
              </a:pathLst>
            </a:custGeom>
            <a:ln w="27101" cap="flat">
              <a:solidFill>
                <a:srgbClr val="FFA500">
                  <a:alpha val="100000"/>
                </a:srgbClr>
              </a:solidFill>
              <a:prstDash val="solid"/>
              <a:round/>
            </a:ln>
          </p:spPr>
          <p:txBody>
            <a:bodyPr/>
            <a:lstStyle/>
            <a:p>
              <a:endParaRPr/>
            </a:p>
          </p:txBody>
        </p:sp>
        <p:sp>
          <p:nvSpPr>
            <p:cNvPr id="112" name="tx112"/>
            <p:cNvSpPr/>
            <p:nvPr/>
          </p:nvSpPr>
          <p:spPr>
            <a:xfrm>
              <a:off x="3264280" y="5127480"/>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a:t>
              </a:r>
            </a:p>
          </p:txBody>
        </p:sp>
        <p:sp>
          <p:nvSpPr>
            <p:cNvPr id="113" name="tx113"/>
            <p:cNvSpPr/>
            <p:nvPr/>
          </p:nvSpPr>
          <p:spPr>
            <a:xfrm>
              <a:off x="4011045" y="5127480"/>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114" name="rc114"/>
            <p:cNvSpPr/>
            <p:nvPr/>
          </p:nvSpPr>
          <p:spPr>
            <a:xfrm>
              <a:off x="4686533" y="5080163"/>
              <a:ext cx="201456" cy="201456"/>
            </a:xfrm>
            <a:prstGeom prst="rect">
              <a:avLst/>
            </a:prstGeom>
            <a:solidFill>
              <a:srgbClr val="E2231A">
                <a:alpha val="90196"/>
              </a:srgbClr>
            </a:solidFill>
          </p:spPr>
          <p:txBody>
            <a:bodyPr/>
            <a:lstStyle/>
            <a:p>
              <a:endParaRPr/>
            </a:p>
          </p:txBody>
        </p:sp>
        <p:sp>
          <p:nvSpPr>
            <p:cNvPr id="115" name="rc115"/>
            <p:cNvSpPr/>
            <p:nvPr/>
          </p:nvSpPr>
          <p:spPr>
            <a:xfrm>
              <a:off x="5650692" y="5080163"/>
              <a:ext cx="201456" cy="201456"/>
            </a:xfrm>
            <a:prstGeom prst="rect">
              <a:avLst/>
            </a:prstGeom>
            <a:solidFill>
              <a:srgbClr val="B3B3B3">
                <a:alpha val="90196"/>
              </a:srgbClr>
            </a:solidFill>
          </p:spPr>
          <p:txBody>
            <a:bodyPr/>
            <a:lstStyle/>
            <a:p>
              <a:endParaRPr/>
            </a:p>
          </p:txBody>
        </p:sp>
        <p:sp>
          <p:nvSpPr>
            <p:cNvPr id="116" name="tx116"/>
            <p:cNvSpPr/>
            <p:nvPr/>
          </p:nvSpPr>
          <p:spPr>
            <a:xfrm>
              <a:off x="4966578" y="5127480"/>
              <a:ext cx="60552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 MCV1</a:t>
              </a:r>
            </a:p>
          </p:txBody>
        </p:sp>
        <p:sp>
          <p:nvSpPr>
            <p:cNvPr id="117" name="tx117"/>
            <p:cNvSpPr/>
            <p:nvPr/>
          </p:nvSpPr>
          <p:spPr>
            <a:xfrm>
              <a:off x="5930737" y="5127480"/>
              <a:ext cx="60552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 MCV2</a:t>
              </a:r>
            </a:p>
          </p:txBody>
        </p:sp>
        <p:sp>
          <p:nvSpPr>
            <p:cNvPr id="118" name="tx118"/>
            <p:cNvSpPr/>
            <p:nvPr/>
          </p:nvSpPr>
          <p:spPr>
            <a:xfrm>
              <a:off x="966584" y="1402264"/>
              <a:ext cx="7700880" cy="155361"/>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sous-vaccinés pour le vaccin MCV,</a:t>
              </a:r>
            </a:p>
          </p:txBody>
        </p:sp>
        <p:sp>
          <p:nvSpPr>
            <p:cNvPr id="119" name="tx119"/>
            <p:cNvSpPr/>
            <p:nvPr/>
          </p:nvSpPr>
          <p:spPr>
            <a:xfrm>
              <a:off x="966584" y="1594448"/>
              <a:ext cx="1677545" cy="144229"/>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Mauritanie, 2000-2025</a:t>
              </a:r>
            </a:p>
          </p:txBody>
        </p:sp>
        <p:sp>
          <p:nvSpPr>
            <p:cNvPr id="120" name="pl120"/>
            <p:cNvSpPr/>
            <p:nvPr/>
          </p:nvSpPr>
          <p:spPr>
            <a:xfrm>
              <a:off x="2326544"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21" name="pl121"/>
            <p:cNvSpPr/>
            <p:nvPr/>
          </p:nvSpPr>
          <p:spPr>
            <a:xfrm>
              <a:off x="4357524"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22" name="pl122"/>
            <p:cNvSpPr/>
            <p:nvPr/>
          </p:nvSpPr>
          <p:spPr>
            <a:xfrm>
              <a:off x="6388505"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23" name="pl123"/>
            <p:cNvSpPr/>
            <p:nvPr/>
          </p:nvSpPr>
          <p:spPr>
            <a:xfrm>
              <a:off x="8419485"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24" name="pl124"/>
            <p:cNvSpPr/>
            <p:nvPr/>
          </p:nvSpPr>
          <p:spPr>
            <a:xfrm>
              <a:off x="966584" y="5902589"/>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966584" y="5747511"/>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26" name="pl126"/>
            <p:cNvSpPr/>
            <p:nvPr/>
          </p:nvSpPr>
          <p:spPr>
            <a:xfrm>
              <a:off x="966584" y="5592433"/>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27" name="pl127"/>
            <p:cNvSpPr/>
            <p:nvPr/>
          </p:nvSpPr>
          <p:spPr>
            <a:xfrm>
              <a:off x="1311054"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3342034"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9" name="pl129"/>
            <p:cNvSpPr/>
            <p:nvPr/>
          </p:nvSpPr>
          <p:spPr>
            <a:xfrm>
              <a:off x="5373015"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0" name="pl130"/>
            <p:cNvSpPr/>
            <p:nvPr/>
          </p:nvSpPr>
          <p:spPr>
            <a:xfrm>
              <a:off x="7403995"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1" name="rc131"/>
            <p:cNvSpPr/>
            <p:nvPr/>
          </p:nvSpPr>
          <p:spPr>
            <a:xfrm>
              <a:off x="1311054" y="5840557"/>
              <a:ext cx="3985392" cy="124062"/>
            </a:xfrm>
            <a:prstGeom prst="rect">
              <a:avLst/>
            </a:prstGeom>
            <a:solidFill>
              <a:srgbClr val="E2231A">
                <a:alpha val="90196"/>
              </a:srgbClr>
            </a:solidFill>
          </p:spPr>
          <p:txBody>
            <a:bodyPr/>
            <a:lstStyle/>
            <a:p>
              <a:endParaRPr/>
            </a:p>
          </p:txBody>
        </p:sp>
        <p:sp>
          <p:nvSpPr>
            <p:cNvPr id="132" name="rc132"/>
            <p:cNvSpPr/>
            <p:nvPr/>
          </p:nvSpPr>
          <p:spPr>
            <a:xfrm>
              <a:off x="1311054" y="5685479"/>
              <a:ext cx="1218182" cy="124062"/>
            </a:xfrm>
            <a:prstGeom prst="rect">
              <a:avLst/>
            </a:prstGeom>
            <a:solidFill>
              <a:srgbClr val="E2231A">
                <a:alpha val="90196"/>
              </a:srgbClr>
            </a:solidFill>
          </p:spPr>
          <p:txBody>
            <a:bodyPr/>
            <a:lstStyle/>
            <a:p>
              <a:endParaRPr/>
            </a:p>
          </p:txBody>
        </p:sp>
        <p:sp>
          <p:nvSpPr>
            <p:cNvPr id="133" name="rc133"/>
            <p:cNvSpPr/>
            <p:nvPr/>
          </p:nvSpPr>
          <p:spPr>
            <a:xfrm>
              <a:off x="1311054" y="5530401"/>
              <a:ext cx="1239913" cy="124062"/>
            </a:xfrm>
            <a:prstGeom prst="rect">
              <a:avLst/>
            </a:prstGeom>
            <a:solidFill>
              <a:srgbClr val="E2231A">
                <a:alpha val="90196"/>
              </a:srgbClr>
            </a:solidFill>
          </p:spPr>
          <p:txBody>
            <a:bodyPr/>
            <a:lstStyle/>
            <a:p>
              <a:endParaRPr/>
            </a:p>
          </p:txBody>
        </p:sp>
        <p:sp>
          <p:nvSpPr>
            <p:cNvPr id="134" name="rc134"/>
            <p:cNvSpPr/>
            <p:nvPr/>
          </p:nvSpPr>
          <p:spPr>
            <a:xfrm>
              <a:off x="2529236" y="5685479"/>
              <a:ext cx="5555340" cy="124062"/>
            </a:xfrm>
            <a:prstGeom prst="rect">
              <a:avLst/>
            </a:prstGeom>
            <a:solidFill>
              <a:srgbClr val="B3B3B3">
                <a:alpha val="90196"/>
              </a:srgbClr>
            </a:solidFill>
          </p:spPr>
          <p:txBody>
            <a:bodyPr/>
            <a:lstStyle/>
            <a:p>
              <a:endParaRPr/>
            </a:p>
          </p:txBody>
        </p:sp>
        <p:sp>
          <p:nvSpPr>
            <p:cNvPr id="135" name="rc135"/>
            <p:cNvSpPr/>
            <p:nvPr/>
          </p:nvSpPr>
          <p:spPr>
            <a:xfrm>
              <a:off x="2550967" y="5530401"/>
              <a:ext cx="5649476" cy="124062"/>
            </a:xfrm>
            <a:prstGeom prst="rect">
              <a:avLst/>
            </a:prstGeom>
            <a:solidFill>
              <a:srgbClr val="B3B3B3">
                <a:alpha val="90196"/>
              </a:srgbClr>
            </a:solidFill>
          </p:spPr>
          <p:txBody>
            <a:bodyPr/>
            <a:lstStyle/>
            <a:p>
              <a:endParaRPr/>
            </a:p>
          </p:txBody>
        </p:sp>
        <p:sp>
          <p:nvSpPr>
            <p:cNvPr id="136" name="tx136"/>
            <p:cNvSpPr/>
            <p:nvPr/>
          </p:nvSpPr>
          <p:spPr>
            <a:xfrm>
              <a:off x="8197103" y="5704374"/>
              <a:ext cx="225053"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66.7</a:t>
              </a:r>
            </a:p>
          </p:txBody>
        </p:sp>
        <p:sp>
          <p:nvSpPr>
            <p:cNvPr id="137" name="tx137"/>
            <p:cNvSpPr/>
            <p:nvPr/>
          </p:nvSpPr>
          <p:spPr>
            <a:xfrm>
              <a:off x="8312971" y="5549296"/>
              <a:ext cx="225053"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67.8</a:t>
              </a:r>
            </a:p>
          </p:txBody>
        </p:sp>
        <p:sp>
          <p:nvSpPr>
            <p:cNvPr id="138" name="tx138"/>
            <p:cNvSpPr/>
            <p:nvPr/>
          </p:nvSpPr>
          <p:spPr>
            <a:xfrm>
              <a:off x="3191224" y="5859396"/>
              <a:ext cx="225053"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39.2</a:t>
              </a:r>
            </a:p>
          </p:txBody>
        </p:sp>
        <p:sp>
          <p:nvSpPr>
            <p:cNvPr id="139" name="tx139"/>
            <p:cNvSpPr/>
            <p:nvPr/>
          </p:nvSpPr>
          <p:spPr>
            <a:xfrm>
              <a:off x="1855836" y="5705786"/>
              <a:ext cx="128618" cy="83110"/>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12</a:t>
              </a:r>
            </a:p>
          </p:txBody>
        </p:sp>
        <p:sp>
          <p:nvSpPr>
            <p:cNvPr id="140" name="tx140"/>
            <p:cNvSpPr/>
            <p:nvPr/>
          </p:nvSpPr>
          <p:spPr>
            <a:xfrm>
              <a:off x="1818484" y="5550708"/>
              <a:ext cx="225053" cy="83110"/>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12.2</a:t>
              </a:r>
            </a:p>
          </p:txBody>
        </p:sp>
        <p:sp>
          <p:nvSpPr>
            <p:cNvPr id="141" name="tx141"/>
            <p:cNvSpPr/>
            <p:nvPr/>
          </p:nvSpPr>
          <p:spPr>
            <a:xfrm>
              <a:off x="5194380" y="5704713"/>
              <a:ext cx="225053" cy="84183"/>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54.7</a:t>
              </a:r>
            </a:p>
          </p:txBody>
        </p:sp>
        <p:sp>
          <p:nvSpPr>
            <p:cNvPr id="142" name="tx142"/>
            <p:cNvSpPr/>
            <p:nvPr/>
          </p:nvSpPr>
          <p:spPr>
            <a:xfrm>
              <a:off x="5263179" y="5549296"/>
              <a:ext cx="225053"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55.6</a:t>
              </a:r>
            </a:p>
          </p:txBody>
        </p:sp>
        <p:sp>
          <p:nvSpPr>
            <p:cNvPr id="143" name="tx143"/>
            <p:cNvSpPr/>
            <p:nvPr/>
          </p:nvSpPr>
          <p:spPr>
            <a:xfrm>
              <a:off x="593176" y="58504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593176" y="569539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a:off x="593176" y="554031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6" name="tx146"/>
            <p:cNvSpPr/>
            <p:nvPr/>
          </p:nvSpPr>
          <p:spPr>
            <a:xfrm>
              <a:off x="1225617" y="6056151"/>
              <a:ext cx="1708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0K</a:t>
              </a:r>
            </a:p>
          </p:txBody>
        </p:sp>
        <p:sp>
          <p:nvSpPr>
            <p:cNvPr id="147" name="tx147"/>
            <p:cNvSpPr/>
            <p:nvPr/>
          </p:nvSpPr>
          <p:spPr>
            <a:xfrm>
              <a:off x="3217750" y="6056151"/>
              <a:ext cx="24856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20K</a:t>
              </a:r>
            </a:p>
          </p:txBody>
        </p:sp>
        <p:sp>
          <p:nvSpPr>
            <p:cNvPr id="148" name="tx148"/>
            <p:cNvSpPr/>
            <p:nvPr/>
          </p:nvSpPr>
          <p:spPr>
            <a:xfrm>
              <a:off x="5248731" y="6056151"/>
              <a:ext cx="24856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40K</a:t>
              </a:r>
            </a:p>
          </p:txBody>
        </p:sp>
        <p:sp>
          <p:nvSpPr>
            <p:cNvPr id="149" name="tx149"/>
            <p:cNvSpPr/>
            <p:nvPr/>
          </p:nvSpPr>
          <p:spPr>
            <a:xfrm>
              <a:off x="7279711" y="6056151"/>
              <a:ext cx="24856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60K</a:t>
              </a:r>
            </a:p>
          </p:txBody>
        </p:sp>
        <p:sp>
          <p:nvSpPr>
            <p:cNvPr id="150" name="tx150"/>
            <p:cNvSpPr/>
            <p:nvPr/>
          </p:nvSpPr>
          <p:spPr>
            <a:xfrm>
              <a:off x="3319458" y="6191355"/>
              <a:ext cx="287258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51" name="tx151"/>
            <p:cNvSpPr/>
            <p:nvPr/>
          </p:nvSpPr>
          <p:spPr>
            <a:xfrm>
              <a:off x="4246355" y="64042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52" name="tx152"/>
            <p:cNvSpPr/>
            <p:nvPr/>
          </p:nvSpPr>
          <p:spPr>
            <a:xfrm>
              <a:off x="4367447" y="6517265"/>
              <a:ext cx="417746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le nombre d'enfants.</a:t>
              </a:r>
            </a:p>
          </p:txBody>
        </p:sp>
      </p:grpSp>
      <p:sp>
        <p:nvSpPr>
          <p:cNvPr id="35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montre les tendances en matière de couverture vaccinale pour certains vaccins de routine recommandés pendant l'enfance.
En 2025, le MCV2 affichait la couverture la plus faible (59 %), suivi de l'IPV1 (84 %).
Par rapport à 2019, la couverture vaccinale de six vaccins a augmenté (BCG, DTP1, DTP3, IPV1, MCV1 et ROTAC).
Par rapport à 2024, la couverture vaccinale de sept vaccins est restée stable (BCG, DTP1, DTP3, IPV1, MCV1, MCV2 et ROTAC).</a:t>
            </a:r>
          </a:p>
        </p:txBody>
      </p:sp>
      <p:sp>
        <p:nvSpPr>
          <p:cNvPr id="356"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 2025, la Mauritanie affichait le taux de couverture le plus faible pour le MCV2 (59 %), tandis que la plupart des autres vaccins de routine se situaient entre 84 et 95 % ; six antigènes ont connu une hausse depuis 2019, et sept antigènes sont restés stables depuis 2024.</a:t>
            </a:r>
          </a:p>
        </p:txBody>
      </p:sp>
      <p:sp>
        <p:nvSpPr>
          <p:cNvPr id="153" name="body"/>
          <p:cNvSpPr>
            <a:spLocks noGrp="1"/>
          </p:cNvSpPr>
          <p:nvPr>
            <p:ph idx="4294967295"/>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Les taux d'abandon indiquent le pourcentage d'enfants qui ont reçu le DTC1, mais pas le DTC3/MCV1. De faibles taux d'abandon indiquent un taux élevé de rétention des enfants dans les programmes de vaccination.
Ce graphique montre les tendances des taux d'abandon entre le DTC1 et le DTC3, et entre le DTC1 et le MCV1.
En 2025, 9 % des enfants ayant reçu le DTP1 n’ont pas reçu le DTP3 (à gauche), et 2 % des enfants ayant reçu le DTP1 n’ont pas reçu le MCV1 (à droite).
Les taux moyens d’abandon du DTP indiquent une capacité modérée à administrer une série complète de vaccins dès le plus jeune âge. Les faibles taux d’abandon du DTP-MCV témoignent d’une bonne fidélisation aux programmes de vaccination et d’une capacité à administrer une série complète de vaccins pendant la petite enfance (jusqu’à un an).
En 2025, le taux d’abandon de la DTP en Mauritanie était supérieur aux taux mondiaux, tout comme le taux d’abandon de la combinaison DTP-MCV.</a:t>
            </a:r>
          </a:p>
        </p:txBody>
      </p:sp>
      <p:sp>
        <p:nvSpPr>
          <p:cNvPr id="154" name="body"/>
          <p:cNvSpPr>
            <a:spLocks noGrp="1"/>
          </p:cNvSpPr>
          <p:nvPr>
            <p:ph idx="4294967295"/>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00" b="0" i="0" u="none" cap="none">
                <a:solidFill>
                  <a:srgbClr val="000000">
                    <a:alpha val="100000"/>
                  </a:srgbClr>
                </a:solidFill>
                <a:latin typeface="Arial"/>
                <a:cs typeface="Arial"/>
                <a:sym typeface="Arial"/>
              </a:rPr>
              <a:t>En 2025, le taux d'abandon entre la DTP1 et la DTP3 était modéré (9 %) et celui entre la DTP1 et le MCV1 faible (2 %) en Mauritanie, ce qui témoigne d'une capacité modérée à administrer la série primaire dès le début, mais d'une bonne capacité à assurer le cycle complet de vaccination pendant la petite enfance.</a:t>
            </a:r>
          </a:p>
        </p:txBody>
      </p:sp>
      <p:grpSp>
        <p:nvGrpSpPr>
          <p:cNvPr id="155" name="Group 154"/>
          <p:cNvGrpSpPr/>
          <p:nvPr/>
        </p:nvGrpSpPr>
        <p:grpSpPr>
          <a:xfrm>
            <a:off x="292608" y="1097280"/>
            <a:ext cx="8595360" cy="28575"/>
            <a:chOff x="292608" y="1097280"/>
            <a:chExt cx="8595360" cy="28575"/>
          </a:xfrm>
        </p:grpSpPr>
        <p:sp>
          <p:nvSpPr>
            <p:cNvPr id="15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57" name="rc4"/>
            <p:cNvSpPr/>
            <p:nvPr/>
          </p:nvSpPr>
          <p:spPr>
            <a:xfrm>
              <a:off x="292608" y="109728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799"/>
            <a:chOff x="274320" y="365760"/>
            <a:chExt cx="8869680" cy="6400799"/>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57200" y="5865558"/>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57200" y="5391062"/>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57200" y="4916566"/>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57200" y="4442070"/>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57200" y="3967574"/>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57200" y="3493078"/>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57200" y="3018582"/>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757200" y="2544086"/>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757200" y="2069589"/>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757200" y="1595093"/>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757200" y="1120597"/>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757200" y="646101"/>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757200" y="5628310"/>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757200" y="5153814"/>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57200" y="4679318"/>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57200" y="4204822"/>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57200" y="3730326"/>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57200" y="3255830"/>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57200" y="2781334"/>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57200" y="2306837"/>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57200" y="1832341"/>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57200" y="1357845"/>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57200" y="883349"/>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1135255"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2438893"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3742531"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5046169"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6089079"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6349807"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6610535"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6871262"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7131990"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7392717"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7653445"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1135255" y="1357845"/>
              <a:ext cx="6518190" cy="1850534"/>
            </a:xfrm>
            <a:custGeom>
              <a:avLst/>
              <a:gdLst/>
              <a:ahLst/>
              <a:cxnLst/>
              <a:rect l="0" t="0" r="0" b="0"/>
              <a:pathLst>
                <a:path w="6518190" h="1850534">
                  <a:moveTo>
                    <a:pt x="0" y="1850534"/>
                  </a:moveTo>
                  <a:lnTo>
                    <a:pt x="260727" y="711744"/>
                  </a:lnTo>
                  <a:lnTo>
                    <a:pt x="521455" y="47449"/>
                  </a:lnTo>
                  <a:lnTo>
                    <a:pt x="782182" y="664294"/>
                  </a:lnTo>
                  <a:lnTo>
                    <a:pt x="1042910" y="948992"/>
                  </a:lnTo>
                  <a:lnTo>
                    <a:pt x="1303638" y="901542"/>
                  </a:lnTo>
                  <a:lnTo>
                    <a:pt x="1564365" y="1043891"/>
                  </a:lnTo>
                  <a:lnTo>
                    <a:pt x="1825093" y="711744"/>
                  </a:lnTo>
                  <a:lnTo>
                    <a:pt x="2085820" y="759193"/>
                  </a:lnTo>
                  <a:lnTo>
                    <a:pt x="2346548" y="1233689"/>
                  </a:lnTo>
                  <a:lnTo>
                    <a:pt x="2607276" y="1233689"/>
                  </a:lnTo>
                  <a:lnTo>
                    <a:pt x="2868003" y="711744"/>
                  </a:lnTo>
                  <a:lnTo>
                    <a:pt x="3128731" y="474496"/>
                  </a:lnTo>
                  <a:lnTo>
                    <a:pt x="3389458" y="474496"/>
                  </a:lnTo>
                  <a:lnTo>
                    <a:pt x="3650186" y="427046"/>
                  </a:lnTo>
                  <a:lnTo>
                    <a:pt x="3910914" y="806643"/>
                  </a:lnTo>
                  <a:lnTo>
                    <a:pt x="4171641" y="759193"/>
                  </a:lnTo>
                  <a:lnTo>
                    <a:pt x="4432369" y="664294"/>
                  </a:lnTo>
                  <a:lnTo>
                    <a:pt x="4693096" y="616844"/>
                  </a:lnTo>
                  <a:lnTo>
                    <a:pt x="4953824" y="474496"/>
                  </a:lnTo>
                  <a:lnTo>
                    <a:pt x="5214552" y="427046"/>
                  </a:lnTo>
                  <a:lnTo>
                    <a:pt x="5475279" y="616844"/>
                  </a:lnTo>
                  <a:lnTo>
                    <a:pt x="5736007" y="237248"/>
                  </a:lnTo>
                  <a:lnTo>
                    <a:pt x="5996734" y="0"/>
                  </a:lnTo>
                  <a:lnTo>
                    <a:pt x="6257462" y="189798"/>
                  </a:lnTo>
                  <a:lnTo>
                    <a:pt x="6518190" y="189798"/>
                  </a:lnTo>
                </a:path>
              </a:pathLst>
            </a:custGeom>
            <a:ln w="27101" cap="flat">
              <a:solidFill>
                <a:srgbClr val="1C86EE">
                  <a:alpha val="100000"/>
                </a:srgbClr>
              </a:solidFill>
              <a:prstDash val="solid"/>
              <a:round/>
            </a:ln>
          </p:spPr>
          <p:txBody>
            <a:bodyPr/>
            <a:lstStyle/>
            <a:p>
              <a:endParaRPr/>
            </a:p>
          </p:txBody>
        </p:sp>
        <p:sp>
          <p:nvSpPr>
            <p:cNvPr id="39" name="pl39"/>
            <p:cNvSpPr/>
            <p:nvPr/>
          </p:nvSpPr>
          <p:spPr>
            <a:xfrm>
              <a:off x="2438893" y="1357845"/>
              <a:ext cx="5214552" cy="2277581"/>
            </a:xfrm>
            <a:custGeom>
              <a:avLst/>
              <a:gdLst/>
              <a:ahLst/>
              <a:cxnLst/>
              <a:rect l="0" t="0" r="0" b="0"/>
              <a:pathLst>
                <a:path w="5214552" h="2277581">
                  <a:moveTo>
                    <a:pt x="0" y="2277581"/>
                  </a:moveTo>
                  <a:lnTo>
                    <a:pt x="260727" y="1043891"/>
                  </a:lnTo>
                  <a:lnTo>
                    <a:pt x="521455" y="759193"/>
                  </a:lnTo>
                  <a:lnTo>
                    <a:pt x="782182" y="759193"/>
                  </a:lnTo>
                  <a:lnTo>
                    <a:pt x="1042910" y="1233689"/>
                  </a:lnTo>
                  <a:lnTo>
                    <a:pt x="1303638" y="1233689"/>
                  </a:lnTo>
                  <a:lnTo>
                    <a:pt x="1564365" y="711744"/>
                  </a:lnTo>
                  <a:lnTo>
                    <a:pt x="1825093" y="474496"/>
                  </a:lnTo>
                  <a:lnTo>
                    <a:pt x="2085820" y="474496"/>
                  </a:lnTo>
                  <a:lnTo>
                    <a:pt x="2346548" y="427046"/>
                  </a:lnTo>
                  <a:lnTo>
                    <a:pt x="2607276" y="806643"/>
                  </a:lnTo>
                  <a:lnTo>
                    <a:pt x="2868003" y="759193"/>
                  </a:lnTo>
                  <a:lnTo>
                    <a:pt x="3128731" y="664294"/>
                  </a:lnTo>
                  <a:lnTo>
                    <a:pt x="3389458" y="616844"/>
                  </a:lnTo>
                  <a:lnTo>
                    <a:pt x="3650186" y="474496"/>
                  </a:lnTo>
                  <a:lnTo>
                    <a:pt x="3910914" y="427046"/>
                  </a:lnTo>
                  <a:lnTo>
                    <a:pt x="4171641" y="616844"/>
                  </a:lnTo>
                  <a:lnTo>
                    <a:pt x="4432369" y="237248"/>
                  </a:lnTo>
                  <a:lnTo>
                    <a:pt x="4693096" y="0"/>
                  </a:lnTo>
                  <a:lnTo>
                    <a:pt x="4953824" y="189798"/>
                  </a:lnTo>
                  <a:lnTo>
                    <a:pt x="5214552" y="189798"/>
                  </a:lnTo>
                </a:path>
              </a:pathLst>
            </a:custGeom>
            <a:ln w="27101" cap="flat">
              <a:solidFill>
                <a:srgbClr val="80BD41">
                  <a:alpha val="100000"/>
                </a:srgbClr>
              </a:solidFill>
              <a:prstDash val="solid"/>
              <a:round/>
            </a:ln>
          </p:spPr>
          <p:txBody>
            <a:bodyPr/>
            <a:lstStyle/>
            <a:p>
              <a:endParaRPr/>
            </a:p>
          </p:txBody>
        </p:sp>
        <p:sp>
          <p:nvSpPr>
            <p:cNvPr id="40" name="pl40"/>
            <p:cNvSpPr/>
            <p:nvPr/>
          </p:nvSpPr>
          <p:spPr>
            <a:xfrm>
              <a:off x="3481803" y="1357845"/>
              <a:ext cx="4171641" cy="1233689"/>
            </a:xfrm>
            <a:custGeom>
              <a:avLst/>
              <a:gdLst/>
              <a:ahLst/>
              <a:cxnLst/>
              <a:rect l="0" t="0" r="0" b="0"/>
              <a:pathLst>
                <a:path w="4171641" h="1233689">
                  <a:moveTo>
                    <a:pt x="0" y="1233689"/>
                  </a:moveTo>
                  <a:lnTo>
                    <a:pt x="260727" y="1233689"/>
                  </a:lnTo>
                  <a:lnTo>
                    <a:pt x="521455" y="711744"/>
                  </a:lnTo>
                  <a:lnTo>
                    <a:pt x="782182" y="474496"/>
                  </a:lnTo>
                  <a:lnTo>
                    <a:pt x="1042910" y="474496"/>
                  </a:lnTo>
                  <a:lnTo>
                    <a:pt x="1303638" y="427046"/>
                  </a:lnTo>
                  <a:lnTo>
                    <a:pt x="1564365" y="806643"/>
                  </a:lnTo>
                  <a:lnTo>
                    <a:pt x="1825093" y="759193"/>
                  </a:lnTo>
                  <a:lnTo>
                    <a:pt x="2085820" y="664294"/>
                  </a:lnTo>
                  <a:lnTo>
                    <a:pt x="2346548" y="616844"/>
                  </a:lnTo>
                  <a:lnTo>
                    <a:pt x="2607276" y="474496"/>
                  </a:lnTo>
                  <a:lnTo>
                    <a:pt x="2868003" y="427046"/>
                  </a:lnTo>
                  <a:lnTo>
                    <a:pt x="3128731" y="616844"/>
                  </a:lnTo>
                  <a:lnTo>
                    <a:pt x="3389458" y="237248"/>
                  </a:lnTo>
                  <a:lnTo>
                    <a:pt x="3650186" y="0"/>
                  </a:lnTo>
                  <a:lnTo>
                    <a:pt x="3910914" y="189798"/>
                  </a:lnTo>
                  <a:lnTo>
                    <a:pt x="4171641" y="189798"/>
                  </a:lnTo>
                </a:path>
              </a:pathLst>
            </a:custGeom>
            <a:ln w="27101" cap="flat">
              <a:solidFill>
                <a:srgbClr val="EE00EE">
                  <a:alpha val="100000"/>
                </a:srgbClr>
              </a:solidFill>
              <a:prstDash val="solid"/>
              <a:round/>
            </a:ln>
          </p:spPr>
          <p:txBody>
            <a:bodyPr/>
            <a:lstStyle/>
            <a:p>
              <a:endParaRPr/>
            </a:p>
          </p:txBody>
        </p:sp>
        <p:sp>
          <p:nvSpPr>
            <p:cNvPr id="41" name="pl41"/>
            <p:cNvSpPr/>
            <p:nvPr/>
          </p:nvSpPr>
          <p:spPr>
            <a:xfrm>
              <a:off x="6871262" y="3066031"/>
              <a:ext cx="782182" cy="1945434"/>
            </a:xfrm>
            <a:custGeom>
              <a:avLst/>
              <a:gdLst/>
              <a:ahLst/>
              <a:cxnLst/>
              <a:rect l="0" t="0" r="0" b="0"/>
              <a:pathLst>
                <a:path w="782182" h="1945434">
                  <a:moveTo>
                    <a:pt x="0" y="1423488"/>
                  </a:moveTo>
                  <a:lnTo>
                    <a:pt x="260727" y="1945434"/>
                  </a:lnTo>
                  <a:lnTo>
                    <a:pt x="521455" y="142348"/>
                  </a:lnTo>
                  <a:lnTo>
                    <a:pt x="782182" y="0"/>
                  </a:lnTo>
                </a:path>
              </a:pathLst>
            </a:custGeom>
            <a:ln w="27101" cap="flat">
              <a:solidFill>
                <a:srgbClr val="6A3D9A">
                  <a:alpha val="100000"/>
                </a:srgbClr>
              </a:solidFill>
              <a:prstDash val="solid"/>
              <a:round/>
            </a:ln>
          </p:spPr>
          <p:txBody>
            <a:bodyPr/>
            <a:lstStyle/>
            <a:p>
              <a:endParaRPr/>
            </a:p>
          </p:txBody>
        </p:sp>
        <p:sp>
          <p:nvSpPr>
            <p:cNvPr id="42" name="pl42"/>
            <p:cNvSpPr/>
            <p:nvPr/>
          </p:nvSpPr>
          <p:spPr>
            <a:xfrm>
              <a:off x="5046169" y="1452744"/>
              <a:ext cx="2607276" cy="3890868"/>
            </a:xfrm>
            <a:custGeom>
              <a:avLst/>
              <a:gdLst/>
              <a:ahLst/>
              <a:cxnLst/>
              <a:rect l="0" t="0" r="0" b="0"/>
              <a:pathLst>
                <a:path w="2607276" h="3890868">
                  <a:moveTo>
                    <a:pt x="0" y="3890868"/>
                  </a:moveTo>
                  <a:lnTo>
                    <a:pt x="260727" y="1091341"/>
                  </a:lnTo>
                  <a:lnTo>
                    <a:pt x="521455" y="854093"/>
                  </a:lnTo>
                  <a:lnTo>
                    <a:pt x="782182" y="664294"/>
                  </a:lnTo>
                  <a:lnTo>
                    <a:pt x="1042910" y="759193"/>
                  </a:lnTo>
                  <a:lnTo>
                    <a:pt x="1303638" y="379596"/>
                  </a:lnTo>
                  <a:lnTo>
                    <a:pt x="1564365" y="616844"/>
                  </a:lnTo>
                  <a:lnTo>
                    <a:pt x="1825093" y="237248"/>
                  </a:lnTo>
                  <a:lnTo>
                    <a:pt x="2085820" y="0"/>
                  </a:lnTo>
                  <a:lnTo>
                    <a:pt x="2346548" y="189798"/>
                  </a:lnTo>
                  <a:lnTo>
                    <a:pt x="2607276" y="189798"/>
                  </a:lnTo>
                </a:path>
              </a:pathLst>
            </a:custGeom>
            <a:ln w="27101" cap="flat">
              <a:solidFill>
                <a:srgbClr val="E31A1C">
                  <a:alpha val="100000"/>
                </a:srgbClr>
              </a:solidFill>
              <a:prstDash val="solid"/>
              <a:round/>
            </a:ln>
          </p:spPr>
          <p:txBody>
            <a:bodyPr/>
            <a:lstStyle/>
            <a:p>
              <a:endParaRPr/>
            </a:p>
          </p:txBody>
        </p:sp>
        <p:sp>
          <p:nvSpPr>
            <p:cNvPr id="43" name="pl43"/>
            <p:cNvSpPr/>
            <p:nvPr/>
          </p:nvSpPr>
          <p:spPr>
            <a:xfrm>
              <a:off x="1135255" y="1215496"/>
              <a:ext cx="6518190" cy="2230131"/>
            </a:xfrm>
            <a:custGeom>
              <a:avLst/>
              <a:gdLst/>
              <a:ahLst/>
              <a:cxnLst/>
              <a:rect l="0" t="0" r="0" b="0"/>
              <a:pathLst>
                <a:path w="6518190" h="2230131">
                  <a:moveTo>
                    <a:pt x="0" y="2230131"/>
                  </a:moveTo>
                  <a:lnTo>
                    <a:pt x="260727" y="1660736"/>
                  </a:lnTo>
                  <a:lnTo>
                    <a:pt x="521455" y="284697"/>
                  </a:lnTo>
                  <a:lnTo>
                    <a:pt x="782182" y="427046"/>
                  </a:lnTo>
                  <a:lnTo>
                    <a:pt x="1042910" y="948992"/>
                  </a:lnTo>
                  <a:lnTo>
                    <a:pt x="1303638" y="1328589"/>
                  </a:lnTo>
                  <a:lnTo>
                    <a:pt x="1564365" y="1470937"/>
                  </a:lnTo>
                  <a:lnTo>
                    <a:pt x="1825093" y="1233689"/>
                  </a:lnTo>
                  <a:lnTo>
                    <a:pt x="2085820" y="1328589"/>
                  </a:lnTo>
                  <a:lnTo>
                    <a:pt x="2346548" y="1613286"/>
                  </a:lnTo>
                  <a:lnTo>
                    <a:pt x="2607276" y="1233689"/>
                  </a:lnTo>
                  <a:lnTo>
                    <a:pt x="2868003" y="1233689"/>
                  </a:lnTo>
                  <a:lnTo>
                    <a:pt x="3128731" y="854093"/>
                  </a:lnTo>
                  <a:lnTo>
                    <a:pt x="3389458" y="616844"/>
                  </a:lnTo>
                  <a:lnTo>
                    <a:pt x="3650186" y="854093"/>
                  </a:lnTo>
                  <a:lnTo>
                    <a:pt x="3910914" y="1091341"/>
                  </a:lnTo>
                  <a:lnTo>
                    <a:pt x="4171641" y="948992"/>
                  </a:lnTo>
                  <a:lnTo>
                    <a:pt x="4432369" y="854093"/>
                  </a:lnTo>
                  <a:lnTo>
                    <a:pt x="4693096" y="711744"/>
                  </a:lnTo>
                  <a:lnTo>
                    <a:pt x="4953824" y="854093"/>
                  </a:lnTo>
                  <a:lnTo>
                    <a:pt x="5214552" y="521945"/>
                  </a:lnTo>
                  <a:lnTo>
                    <a:pt x="5475279" y="854093"/>
                  </a:lnTo>
                  <a:lnTo>
                    <a:pt x="5736007" y="427046"/>
                  </a:lnTo>
                  <a:lnTo>
                    <a:pt x="5996734" y="47449"/>
                  </a:lnTo>
                  <a:lnTo>
                    <a:pt x="6257462" y="0"/>
                  </a:lnTo>
                  <a:lnTo>
                    <a:pt x="6518190" y="0"/>
                  </a:lnTo>
                </a:path>
              </a:pathLst>
            </a:custGeom>
            <a:ln w="27101" cap="flat">
              <a:solidFill>
                <a:srgbClr val="FFC20E">
                  <a:alpha val="100000"/>
                </a:srgbClr>
              </a:solidFill>
              <a:prstDash val="solid"/>
              <a:round/>
            </a:ln>
          </p:spPr>
          <p:txBody>
            <a:bodyPr/>
            <a:lstStyle/>
            <a:p>
              <a:endParaRPr/>
            </a:p>
          </p:txBody>
        </p:sp>
        <p:sp>
          <p:nvSpPr>
            <p:cNvPr id="44" name="pl44"/>
            <p:cNvSpPr/>
            <p:nvPr/>
          </p:nvSpPr>
          <p:spPr>
            <a:xfrm>
              <a:off x="7131990" y="2828783"/>
              <a:ext cx="521455" cy="1660736"/>
            </a:xfrm>
            <a:custGeom>
              <a:avLst/>
              <a:gdLst/>
              <a:ahLst/>
              <a:cxnLst/>
              <a:rect l="0" t="0" r="0" b="0"/>
              <a:pathLst>
                <a:path w="521455" h="1660736">
                  <a:moveTo>
                    <a:pt x="0" y="1660736"/>
                  </a:moveTo>
                  <a:lnTo>
                    <a:pt x="260727" y="0"/>
                  </a:lnTo>
                  <a:lnTo>
                    <a:pt x="521455" y="0"/>
                  </a:lnTo>
                </a:path>
              </a:pathLst>
            </a:custGeom>
            <a:ln w="27101" cap="flat">
              <a:solidFill>
                <a:srgbClr val="008B00">
                  <a:alpha val="100000"/>
                </a:srgbClr>
              </a:solidFill>
              <a:prstDash val="solid"/>
              <a:round/>
            </a:ln>
          </p:spPr>
          <p:txBody>
            <a:bodyPr/>
            <a:lstStyle/>
            <a:p>
              <a:endParaRPr/>
            </a:p>
          </p:txBody>
        </p:sp>
        <p:sp>
          <p:nvSpPr>
            <p:cNvPr id="45" name="pl45"/>
            <p:cNvSpPr/>
            <p:nvPr/>
          </p:nvSpPr>
          <p:spPr>
            <a:xfrm>
              <a:off x="4524714" y="1357845"/>
              <a:ext cx="3128731" cy="4223015"/>
            </a:xfrm>
            <a:custGeom>
              <a:avLst/>
              <a:gdLst/>
              <a:ahLst/>
              <a:cxnLst/>
              <a:rect l="0" t="0" r="0" b="0"/>
              <a:pathLst>
                <a:path w="3128731" h="4223015">
                  <a:moveTo>
                    <a:pt x="0" y="4223015"/>
                  </a:moveTo>
                  <a:lnTo>
                    <a:pt x="260727" y="901542"/>
                  </a:lnTo>
                  <a:lnTo>
                    <a:pt x="521455" y="901542"/>
                  </a:lnTo>
                  <a:lnTo>
                    <a:pt x="782182" y="901542"/>
                  </a:lnTo>
                  <a:lnTo>
                    <a:pt x="1042910" y="854093"/>
                  </a:lnTo>
                  <a:lnTo>
                    <a:pt x="1303638" y="854093"/>
                  </a:lnTo>
                  <a:lnTo>
                    <a:pt x="1564365" y="664294"/>
                  </a:lnTo>
                  <a:lnTo>
                    <a:pt x="1825093" y="379596"/>
                  </a:lnTo>
                  <a:lnTo>
                    <a:pt x="2085820" y="616844"/>
                  </a:lnTo>
                  <a:lnTo>
                    <a:pt x="2346548" y="237248"/>
                  </a:lnTo>
                  <a:lnTo>
                    <a:pt x="2607276" y="0"/>
                  </a:lnTo>
                  <a:lnTo>
                    <a:pt x="2868003" y="237248"/>
                  </a:lnTo>
                  <a:lnTo>
                    <a:pt x="3128731" y="237248"/>
                  </a:lnTo>
                </a:path>
              </a:pathLst>
            </a:custGeom>
            <a:ln w="27101" cap="flat">
              <a:solidFill>
                <a:srgbClr val="9A32CD">
                  <a:alpha val="100000"/>
                </a:srgbClr>
              </a:solidFill>
              <a:prstDash val="solid"/>
              <a:round/>
            </a:ln>
          </p:spPr>
          <p:txBody>
            <a:bodyPr/>
            <a:lstStyle/>
            <a:p>
              <a:endParaRPr/>
            </a:p>
          </p:txBody>
        </p:sp>
        <p:sp>
          <p:nvSpPr>
            <p:cNvPr id="46" name="pl46"/>
            <p:cNvSpPr/>
            <p:nvPr/>
          </p:nvSpPr>
          <p:spPr>
            <a:xfrm>
              <a:off x="4785441" y="1310396"/>
              <a:ext cx="2868003" cy="4080666"/>
            </a:xfrm>
            <a:custGeom>
              <a:avLst/>
              <a:gdLst/>
              <a:ahLst/>
              <a:cxnLst/>
              <a:rect l="0" t="0" r="0" b="0"/>
              <a:pathLst>
                <a:path w="2868003" h="4080666">
                  <a:moveTo>
                    <a:pt x="0" y="4080666"/>
                  </a:moveTo>
                  <a:lnTo>
                    <a:pt x="260727" y="1660736"/>
                  </a:lnTo>
                  <a:lnTo>
                    <a:pt x="521455" y="806643"/>
                  </a:lnTo>
                  <a:lnTo>
                    <a:pt x="782182" y="806643"/>
                  </a:lnTo>
                  <a:lnTo>
                    <a:pt x="1042910" y="806643"/>
                  </a:lnTo>
                  <a:lnTo>
                    <a:pt x="1303638" y="759193"/>
                  </a:lnTo>
                  <a:lnTo>
                    <a:pt x="1564365" y="332147"/>
                  </a:lnTo>
                  <a:lnTo>
                    <a:pt x="1825093" y="1186240"/>
                  </a:lnTo>
                  <a:lnTo>
                    <a:pt x="2085820" y="284697"/>
                  </a:lnTo>
                  <a:lnTo>
                    <a:pt x="2346548" y="0"/>
                  </a:lnTo>
                  <a:lnTo>
                    <a:pt x="2607276" y="237248"/>
                  </a:lnTo>
                  <a:lnTo>
                    <a:pt x="2868003" y="237248"/>
                  </a:lnTo>
                </a:path>
              </a:pathLst>
            </a:custGeom>
            <a:ln w="27101" cap="flat">
              <a:solidFill>
                <a:srgbClr val="836FFF">
                  <a:alpha val="100000"/>
                </a:srgbClr>
              </a:solidFill>
              <a:prstDash val="solid"/>
              <a:round/>
            </a:ln>
          </p:spPr>
          <p:txBody>
            <a:bodyPr/>
            <a:lstStyle/>
            <a:p>
              <a:endParaRPr/>
            </a:p>
          </p:txBody>
        </p:sp>
        <p:sp>
          <p:nvSpPr>
            <p:cNvPr id="47" name="pl47"/>
            <p:cNvSpPr/>
            <p:nvPr/>
          </p:nvSpPr>
          <p:spPr>
            <a:xfrm>
              <a:off x="5828352" y="1215496"/>
              <a:ext cx="1825093" cy="854093"/>
            </a:xfrm>
            <a:custGeom>
              <a:avLst/>
              <a:gdLst/>
              <a:ahLst/>
              <a:cxnLst/>
              <a:rect l="0" t="0" r="0" b="0"/>
              <a:pathLst>
                <a:path w="1825093" h="854093">
                  <a:moveTo>
                    <a:pt x="0" y="711744"/>
                  </a:moveTo>
                  <a:lnTo>
                    <a:pt x="260727" y="854093"/>
                  </a:lnTo>
                  <a:lnTo>
                    <a:pt x="521455" y="521945"/>
                  </a:lnTo>
                  <a:lnTo>
                    <a:pt x="782182" y="854093"/>
                  </a:lnTo>
                  <a:lnTo>
                    <a:pt x="1042910" y="427046"/>
                  </a:lnTo>
                  <a:lnTo>
                    <a:pt x="1303638" y="47449"/>
                  </a:lnTo>
                  <a:lnTo>
                    <a:pt x="1564365" y="0"/>
                  </a:lnTo>
                  <a:lnTo>
                    <a:pt x="1825093" y="0"/>
                  </a:lnTo>
                </a:path>
              </a:pathLst>
            </a:custGeom>
            <a:ln w="27101" cap="flat">
              <a:solidFill>
                <a:srgbClr val="FB9A99">
                  <a:alpha val="100000"/>
                </a:srgbClr>
              </a:solidFill>
              <a:prstDash val="solid"/>
              <a:round/>
            </a:ln>
          </p:spPr>
          <p:txBody>
            <a:bodyPr/>
            <a:lstStyle/>
            <a:p>
              <a:endParaRPr/>
            </a:p>
          </p:txBody>
        </p:sp>
        <p:sp>
          <p:nvSpPr>
            <p:cNvPr id="48" name="pl48"/>
            <p:cNvSpPr/>
            <p:nvPr/>
          </p:nvSpPr>
          <p:spPr>
            <a:xfrm>
              <a:off x="7670358" y="1043787"/>
              <a:ext cx="688503" cy="167592"/>
            </a:xfrm>
            <a:custGeom>
              <a:avLst/>
              <a:gdLst/>
              <a:ahLst/>
              <a:cxnLst/>
              <a:rect l="0" t="0" r="0" b="0"/>
              <a:pathLst>
                <a:path w="688503" h="167592">
                  <a:moveTo>
                    <a:pt x="688503" y="0"/>
                  </a:moveTo>
                  <a:lnTo>
                    <a:pt x="0" y="167592"/>
                  </a:lnTo>
                </a:path>
              </a:pathLst>
            </a:custGeom>
          </p:spPr>
          <p:txBody>
            <a:bodyPr/>
            <a:lstStyle/>
            <a:p>
              <a:endParaRPr/>
            </a:p>
          </p:txBody>
        </p:sp>
        <p:sp>
          <p:nvSpPr>
            <p:cNvPr id="49" name="pl49"/>
            <p:cNvSpPr/>
            <p:nvPr/>
          </p:nvSpPr>
          <p:spPr>
            <a:xfrm>
              <a:off x="7665845" y="787298"/>
              <a:ext cx="626586" cy="419888"/>
            </a:xfrm>
            <a:custGeom>
              <a:avLst/>
              <a:gdLst/>
              <a:ahLst/>
              <a:cxnLst/>
              <a:rect l="0" t="0" r="0" b="0"/>
              <a:pathLst>
                <a:path w="626586" h="419888">
                  <a:moveTo>
                    <a:pt x="626586" y="0"/>
                  </a:moveTo>
                  <a:lnTo>
                    <a:pt x="0" y="419888"/>
                  </a:lnTo>
                </a:path>
              </a:pathLst>
            </a:custGeom>
          </p:spPr>
          <p:txBody>
            <a:bodyPr/>
            <a:lstStyle/>
            <a:p>
              <a:endParaRPr/>
            </a:p>
          </p:txBody>
        </p:sp>
        <p:sp>
          <p:nvSpPr>
            <p:cNvPr id="50" name="pl50"/>
            <p:cNvSpPr/>
            <p:nvPr/>
          </p:nvSpPr>
          <p:spPr>
            <a:xfrm>
              <a:off x="7669553" y="1310519"/>
              <a:ext cx="713392" cy="231889"/>
            </a:xfrm>
            <a:custGeom>
              <a:avLst/>
              <a:gdLst/>
              <a:ahLst/>
              <a:cxnLst/>
              <a:rect l="0" t="0" r="0" b="0"/>
              <a:pathLst>
                <a:path w="713392" h="231889">
                  <a:moveTo>
                    <a:pt x="713392" y="0"/>
                  </a:moveTo>
                  <a:lnTo>
                    <a:pt x="0" y="231889"/>
                  </a:lnTo>
                </a:path>
              </a:pathLst>
            </a:custGeom>
          </p:spPr>
          <p:txBody>
            <a:bodyPr/>
            <a:lstStyle/>
            <a:p>
              <a:endParaRPr/>
            </a:p>
          </p:txBody>
        </p:sp>
        <p:sp>
          <p:nvSpPr>
            <p:cNvPr id="51" name="pl51"/>
            <p:cNvSpPr/>
            <p:nvPr/>
          </p:nvSpPr>
          <p:spPr>
            <a:xfrm>
              <a:off x="7664713" y="1556565"/>
              <a:ext cx="663870" cy="525606"/>
            </a:xfrm>
            <a:custGeom>
              <a:avLst/>
              <a:gdLst/>
              <a:ahLst/>
              <a:cxnLst/>
              <a:rect l="0" t="0" r="0" b="0"/>
              <a:pathLst>
                <a:path w="663870" h="525606">
                  <a:moveTo>
                    <a:pt x="663870" y="525606"/>
                  </a:moveTo>
                  <a:lnTo>
                    <a:pt x="0" y="0"/>
                  </a:lnTo>
                </a:path>
              </a:pathLst>
            </a:custGeom>
          </p:spPr>
          <p:txBody>
            <a:bodyPr/>
            <a:lstStyle/>
            <a:p>
              <a:endParaRPr/>
            </a:p>
          </p:txBody>
        </p:sp>
        <p:sp>
          <p:nvSpPr>
            <p:cNvPr id="52" name="pl52"/>
            <p:cNvSpPr/>
            <p:nvPr/>
          </p:nvSpPr>
          <p:spPr>
            <a:xfrm>
              <a:off x="7671572" y="1548076"/>
              <a:ext cx="765522" cy="18270"/>
            </a:xfrm>
            <a:custGeom>
              <a:avLst/>
              <a:gdLst/>
              <a:ahLst/>
              <a:cxnLst/>
              <a:rect l="0" t="0" r="0" b="0"/>
              <a:pathLst>
                <a:path w="765522" h="18270">
                  <a:moveTo>
                    <a:pt x="765522" y="18270"/>
                  </a:moveTo>
                  <a:lnTo>
                    <a:pt x="0" y="0"/>
                  </a:lnTo>
                </a:path>
              </a:pathLst>
            </a:custGeom>
          </p:spPr>
          <p:txBody>
            <a:bodyPr/>
            <a:lstStyle/>
            <a:p>
              <a:endParaRPr/>
            </a:p>
          </p:txBody>
        </p:sp>
        <p:sp>
          <p:nvSpPr>
            <p:cNvPr id="53" name="pl53"/>
            <p:cNvSpPr/>
            <p:nvPr/>
          </p:nvSpPr>
          <p:spPr>
            <a:xfrm>
              <a:off x="7668845" y="1553660"/>
              <a:ext cx="683928" cy="267166"/>
            </a:xfrm>
            <a:custGeom>
              <a:avLst/>
              <a:gdLst/>
              <a:ahLst/>
              <a:cxnLst/>
              <a:rect l="0" t="0" r="0" b="0"/>
              <a:pathLst>
                <a:path w="683928" h="267166">
                  <a:moveTo>
                    <a:pt x="683928" y="267166"/>
                  </a:moveTo>
                  <a:lnTo>
                    <a:pt x="0" y="0"/>
                  </a:lnTo>
                </a:path>
              </a:pathLst>
            </a:custGeom>
          </p:spPr>
          <p:txBody>
            <a:bodyPr/>
            <a:lstStyle/>
            <a:p>
              <a:endParaRPr/>
            </a:p>
          </p:txBody>
        </p:sp>
        <p:sp>
          <p:nvSpPr>
            <p:cNvPr id="54" name="pl54"/>
            <p:cNvSpPr/>
            <p:nvPr/>
          </p:nvSpPr>
          <p:spPr>
            <a:xfrm>
              <a:off x="7662916" y="1604803"/>
              <a:ext cx="720029" cy="738137"/>
            </a:xfrm>
            <a:custGeom>
              <a:avLst/>
              <a:gdLst/>
              <a:ahLst/>
              <a:cxnLst/>
              <a:rect l="0" t="0" r="0" b="0"/>
              <a:pathLst>
                <a:path w="720029" h="738137">
                  <a:moveTo>
                    <a:pt x="720029" y="738137"/>
                  </a:moveTo>
                  <a:lnTo>
                    <a:pt x="0" y="0"/>
                  </a:lnTo>
                </a:path>
              </a:pathLst>
            </a:custGeom>
          </p:spPr>
          <p:txBody>
            <a:bodyPr/>
            <a:lstStyle/>
            <a:p>
              <a:endParaRPr/>
            </a:p>
          </p:txBody>
        </p:sp>
        <p:sp>
          <p:nvSpPr>
            <p:cNvPr id="55" name="pl55"/>
            <p:cNvSpPr/>
            <p:nvPr/>
          </p:nvSpPr>
          <p:spPr>
            <a:xfrm>
              <a:off x="7661609" y="1652709"/>
              <a:ext cx="763417" cy="950622"/>
            </a:xfrm>
            <a:custGeom>
              <a:avLst/>
              <a:gdLst/>
              <a:ahLst/>
              <a:cxnLst/>
              <a:rect l="0" t="0" r="0" b="0"/>
              <a:pathLst>
                <a:path w="763417" h="950622">
                  <a:moveTo>
                    <a:pt x="763417" y="950622"/>
                  </a:moveTo>
                  <a:lnTo>
                    <a:pt x="0" y="0"/>
                  </a:lnTo>
                </a:path>
              </a:pathLst>
            </a:custGeom>
          </p:spPr>
          <p:txBody>
            <a:bodyPr/>
            <a:lstStyle/>
            <a:p>
              <a:endParaRPr/>
            </a:p>
          </p:txBody>
        </p:sp>
        <p:sp>
          <p:nvSpPr>
            <p:cNvPr id="56" name="pl56"/>
            <p:cNvSpPr/>
            <p:nvPr/>
          </p:nvSpPr>
          <p:spPr>
            <a:xfrm>
              <a:off x="7664070" y="2221165"/>
              <a:ext cx="742959" cy="645179"/>
            </a:xfrm>
            <a:custGeom>
              <a:avLst/>
              <a:gdLst/>
              <a:ahLst/>
              <a:cxnLst/>
              <a:rect l="0" t="0" r="0" b="0"/>
              <a:pathLst>
                <a:path w="742959" h="645179">
                  <a:moveTo>
                    <a:pt x="742959" y="645179"/>
                  </a:moveTo>
                  <a:lnTo>
                    <a:pt x="0" y="0"/>
                  </a:lnTo>
                </a:path>
              </a:pathLst>
            </a:custGeom>
          </p:spPr>
          <p:txBody>
            <a:bodyPr/>
            <a:lstStyle/>
            <a:p>
              <a:endParaRPr/>
            </a:p>
          </p:txBody>
        </p:sp>
        <p:sp>
          <p:nvSpPr>
            <p:cNvPr id="57" name="pl57"/>
            <p:cNvSpPr/>
            <p:nvPr/>
          </p:nvSpPr>
          <p:spPr>
            <a:xfrm>
              <a:off x="7668422" y="2835207"/>
              <a:ext cx="690439" cy="296137"/>
            </a:xfrm>
            <a:custGeom>
              <a:avLst/>
              <a:gdLst/>
              <a:ahLst/>
              <a:cxnLst/>
              <a:rect l="0" t="0" r="0" b="0"/>
              <a:pathLst>
                <a:path w="690439" h="296137">
                  <a:moveTo>
                    <a:pt x="690439" y="296137"/>
                  </a:moveTo>
                  <a:lnTo>
                    <a:pt x="0" y="0"/>
                  </a:lnTo>
                </a:path>
              </a:pathLst>
            </a:custGeom>
          </p:spPr>
          <p:txBody>
            <a:bodyPr/>
            <a:lstStyle/>
            <a:p>
              <a:endParaRPr/>
            </a:p>
          </p:txBody>
        </p:sp>
        <p:sp>
          <p:nvSpPr>
            <p:cNvPr id="58" name="pl58"/>
            <p:cNvSpPr/>
            <p:nvPr/>
          </p:nvSpPr>
          <p:spPr>
            <a:xfrm>
              <a:off x="7668223" y="3072634"/>
              <a:ext cx="714722" cy="319327"/>
            </a:xfrm>
            <a:custGeom>
              <a:avLst/>
              <a:gdLst/>
              <a:ahLst/>
              <a:cxnLst/>
              <a:rect l="0" t="0" r="0" b="0"/>
              <a:pathLst>
                <a:path w="714722" h="319327">
                  <a:moveTo>
                    <a:pt x="714722" y="319327"/>
                  </a:moveTo>
                  <a:lnTo>
                    <a:pt x="0" y="0"/>
                  </a:lnTo>
                </a:path>
              </a:pathLst>
            </a:custGeom>
          </p:spPr>
          <p:txBody>
            <a:bodyPr/>
            <a:lstStyle/>
            <a:p>
              <a:endParaRPr/>
            </a:p>
          </p:txBody>
        </p:sp>
        <p:sp>
          <p:nvSpPr>
            <p:cNvPr id="59" name="pg59"/>
            <p:cNvSpPr/>
            <p:nvPr/>
          </p:nvSpPr>
          <p:spPr>
            <a:xfrm>
              <a:off x="8290281" y="954947"/>
              <a:ext cx="669829" cy="169038"/>
            </a:xfrm>
            <a:custGeom>
              <a:avLst/>
              <a:gdLst/>
              <a:ahLst/>
              <a:cxnLst/>
              <a:rect l="0" t="0" r="0" b="0"/>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a:endParaRPr/>
            </a:p>
          </p:txBody>
        </p:sp>
        <p:sp>
          <p:nvSpPr>
            <p:cNvPr id="60" name="tx60"/>
            <p:cNvSpPr/>
            <p:nvPr/>
          </p:nvSpPr>
          <p:spPr>
            <a:xfrm>
              <a:off x="8313141" y="996485"/>
              <a:ext cx="578389"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C20E">
                      <a:alpha val="100000"/>
                    </a:srgbClr>
                  </a:solidFill>
                  <a:latin typeface="Arial"/>
                  <a:cs typeface="Arial"/>
                </a:rPr>
                <a:t>MCV1: 93%</a:t>
              </a:r>
            </a:p>
          </p:txBody>
        </p:sp>
        <p:sp>
          <p:nvSpPr>
            <p:cNvPr id="61" name="pg61"/>
            <p:cNvSpPr/>
            <p:nvPr/>
          </p:nvSpPr>
          <p:spPr>
            <a:xfrm>
              <a:off x="8223851" y="694342"/>
              <a:ext cx="736259" cy="169038"/>
            </a:xfrm>
            <a:custGeom>
              <a:avLst/>
              <a:gdLst/>
              <a:ahLst/>
              <a:cxnLst/>
              <a:rect l="0" t="0" r="0" b="0"/>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a:endParaRPr/>
            </a:p>
          </p:txBody>
        </p:sp>
        <p:sp>
          <p:nvSpPr>
            <p:cNvPr id="62" name="tx62"/>
            <p:cNvSpPr/>
            <p:nvPr/>
          </p:nvSpPr>
          <p:spPr>
            <a:xfrm>
              <a:off x="8246711" y="735880"/>
              <a:ext cx="644819"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B9A99">
                      <a:alpha val="100000"/>
                    </a:srgbClr>
                  </a:solidFill>
                  <a:latin typeface="Arial"/>
                  <a:cs typeface="Arial"/>
                </a:rPr>
                <a:t>Rubella: 93%</a:t>
              </a:r>
            </a:p>
          </p:txBody>
        </p:sp>
        <p:sp>
          <p:nvSpPr>
            <p:cNvPr id="63" name="pg63"/>
            <p:cNvSpPr/>
            <p:nvPr/>
          </p:nvSpPr>
          <p:spPr>
            <a:xfrm>
              <a:off x="8314365" y="1220488"/>
              <a:ext cx="645745" cy="169038"/>
            </a:xfrm>
            <a:custGeom>
              <a:avLst/>
              <a:gdLst/>
              <a:ahLst/>
              <a:cxnLst/>
              <a:rect l="0" t="0" r="0" b="0"/>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a:endParaRPr/>
            </a:p>
          </p:txBody>
        </p:sp>
        <p:sp>
          <p:nvSpPr>
            <p:cNvPr id="64" name="tx64"/>
            <p:cNvSpPr/>
            <p:nvPr/>
          </p:nvSpPr>
          <p:spPr>
            <a:xfrm>
              <a:off x="8337225" y="1262026"/>
              <a:ext cx="55430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86EE">
                      <a:alpha val="100000"/>
                    </a:srgbClr>
                  </a:solidFill>
                  <a:latin typeface="Arial"/>
                  <a:cs typeface="Arial"/>
                </a:rPr>
                <a:t>DTP3: 86%</a:t>
              </a:r>
            </a:p>
          </p:txBody>
        </p:sp>
        <p:sp>
          <p:nvSpPr>
            <p:cNvPr id="65" name="pg65"/>
            <p:cNvSpPr/>
            <p:nvPr/>
          </p:nvSpPr>
          <p:spPr>
            <a:xfrm>
              <a:off x="8260004" y="2005565"/>
              <a:ext cx="700106" cy="169038"/>
            </a:xfrm>
            <a:custGeom>
              <a:avLst/>
              <a:gdLst/>
              <a:ahLst/>
              <a:cxnLst/>
              <a:rect l="0" t="0" r="0" b="0"/>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a:endParaRPr/>
            </a:p>
          </p:txBody>
        </p:sp>
        <p:sp>
          <p:nvSpPr>
            <p:cNvPr id="66" name="tx66"/>
            <p:cNvSpPr/>
            <p:nvPr/>
          </p:nvSpPr>
          <p:spPr>
            <a:xfrm>
              <a:off x="8282864" y="2028418"/>
              <a:ext cx="608666" cy="10046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HepB3: 86%</a:t>
              </a:r>
            </a:p>
          </p:txBody>
        </p:sp>
        <p:sp>
          <p:nvSpPr>
            <p:cNvPr id="67" name="pg67"/>
            <p:cNvSpPr/>
            <p:nvPr/>
          </p:nvSpPr>
          <p:spPr>
            <a:xfrm>
              <a:off x="8368515" y="1481841"/>
              <a:ext cx="591595" cy="169038"/>
            </a:xfrm>
            <a:custGeom>
              <a:avLst/>
              <a:gdLst/>
              <a:ahLst/>
              <a:cxnLst/>
              <a:rect l="0" t="0" r="0" b="0"/>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a:endParaRPr/>
            </a:p>
          </p:txBody>
        </p:sp>
        <p:sp>
          <p:nvSpPr>
            <p:cNvPr id="68" name="tx68"/>
            <p:cNvSpPr/>
            <p:nvPr/>
          </p:nvSpPr>
          <p:spPr>
            <a:xfrm>
              <a:off x="8391375" y="1523380"/>
              <a:ext cx="50015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E00EE">
                      <a:alpha val="100000"/>
                    </a:srgbClr>
                  </a:solidFill>
                  <a:latin typeface="Arial"/>
                  <a:cs typeface="Arial"/>
                </a:rPr>
                <a:t>Hib3: 86%</a:t>
              </a:r>
            </a:p>
          </p:txBody>
        </p:sp>
        <p:sp>
          <p:nvSpPr>
            <p:cNvPr id="69" name="pg69"/>
            <p:cNvSpPr/>
            <p:nvPr/>
          </p:nvSpPr>
          <p:spPr>
            <a:xfrm>
              <a:off x="8284194" y="1742820"/>
              <a:ext cx="675916" cy="169038"/>
            </a:xfrm>
            <a:custGeom>
              <a:avLst/>
              <a:gdLst/>
              <a:ahLst/>
              <a:cxnLst/>
              <a:rect l="0" t="0" r="0" b="0"/>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a:endParaRPr/>
            </a:p>
          </p:txBody>
        </p:sp>
        <p:sp>
          <p:nvSpPr>
            <p:cNvPr id="70" name="tx70"/>
            <p:cNvSpPr/>
            <p:nvPr/>
          </p:nvSpPr>
          <p:spPr>
            <a:xfrm>
              <a:off x="8307054" y="1784359"/>
              <a:ext cx="584476"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36FFF">
                      <a:alpha val="100000"/>
                    </a:srgbClr>
                  </a:solidFill>
                  <a:latin typeface="Arial"/>
                  <a:cs typeface="Arial"/>
                </a:rPr>
                <a:t>RotaC: 86%</a:t>
              </a:r>
            </a:p>
          </p:txBody>
        </p:sp>
        <p:sp>
          <p:nvSpPr>
            <p:cNvPr id="71" name="pg71"/>
            <p:cNvSpPr/>
            <p:nvPr/>
          </p:nvSpPr>
          <p:spPr>
            <a:xfrm>
              <a:off x="8314365" y="2265227"/>
              <a:ext cx="645745" cy="169038"/>
            </a:xfrm>
            <a:custGeom>
              <a:avLst/>
              <a:gdLst/>
              <a:ahLst/>
              <a:cxnLst/>
              <a:rect l="0" t="0" r="0" b="0"/>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a:endParaRPr/>
            </a:p>
          </p:txBody>
        </p:sp>
        <p:sp>
          <p:nvSpPr>
            <p:cNvPr id="72" name="tx72"/>
            <p:cNvSpPr/>
            <p:nvPr/>
          </p:nvSpPr>
          <p:spPr>
            <a:xfrm>
              <a:off x="8337225" y="2306766"/>
              <a:ext cx="55430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A32CD">
                      <a:alpha val="100000"/>
                    </a:srgbClr>
                  </a:solidFill>
                  <a:latin typeface="Arial"/>
                  <a:cs typeface="Arial"/>
                </a:rPr>
                <a:t>PcVC: 85%</a:t>
              </a:r>
            </a:p>
          </p:txBody>
        </p:sp>
        <p:sp>
          <p:nvSpPr>
            <p:cNvPr id="73" name="pg73"/>
            <p:cNvSpPr/>
            <p:nvPr/>
          </p:nvSpPr>
          <p:spPr>
            <a:xfrm>
              <a:off x="8356446" y="2524664"/>
              <a:ext cx="603664" cy="169038"/>
            </a:xfrm>
            <a:custGeom>
              <a:avLst/>
              <a:gdLst/>
              <a:ahLst/>
              <a:cxnLst/>
              <a:rect l="0" t="0" r="0" b="0"/>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a:endParaRPr/>
            </a:p>
          </p:txBody>
        </p:sp>
        <p:sp>
          <p:nvSpPr>
            <p:cNvPr id="74" name="tx74"/>
            <p:cNvSpPr/>
            <p:nvPr/>
          </p:nvSpPr>
          <p:spPr>
            <a:xfrm>
              <a:off x="8379306" y="2566202"/>
              <a:ext cx="512224"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31A1C">
                      <a:alpha val="100000"/>
                    </a:srgbClr>
                  </a:solidFill>
                  <a:latin typeface="Arial"/>
                  <a:cs typeface="Arial"/>
                </a:rPr>
                <a:t>IPV1: 84%</a:t>
              </a:r>
            </a:p>
          </p:txBody>
        </p:sp>
        <p:sp>
          <p:nvSpPr>
            <p:cNvPr id="75" name="pg75"/>
            <p:cNvSpPr/>
            <p:nvPr/>
          </p:nvSpPr>
          <p:spPr>
            <a:xfrm>
              <a:off x="8338449" y="2788803"/>
              <a:ext cx="621661" cy="169038"/>
            </a:xfrm>
            <a:custGeom>
              <a:avLst/>
              <a:gdLst/>
              <a:ahLst/>
              <a:cxnLst/>
              <a:rect l="0" t="0" r="0" b="0"/>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a:endParaRPr/>
            </a:p>
          </p:txBody>
        </p:sp>
        <p:sp>
          <p:nvSpPr>
            <p:cNvPr id="76" name="tx76"/>
            <p:cNvSpPr/>
            <p:nvPr/>
          </p:nvSpPr>
          <p:spPr>
            <a:xfrm>
              <a:off x="8361309" y="2830342"/>
              <a:ext cx="530221"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7F00">
                      <a:alpha val="100000"/>
                    </a:srgbClr>
                  </a:solidFill>
                  <a:latin typeface="Arial"/>
                  <a:cs typeface="Arial"/>
                </a:rPr>
                <a:t>IPVC: 72%</a:t>
              </a:r>
            </a:p>
          </p:txBody>
        </p:sp>
        <p:sp>
          <p:nvSpPr>
            <p:cNvPr id="77" name="pg77"/>
            <p:cNvSpPr/>
            <p:nvPr/>
          </p:nvSpPr>
          <p:spPr>
            <a:xfrm>
              <a:off x="8290281" y="3053642"/>
              <a:ext cx="669829" cy="169038"/>
            </a:xfrm>
            <a:custGeom>
              <a:avLst/>
              <a:gdLst/>
              <a:ahLst/>
              <a:cxnLst/>
              <a:rect l="0" t="0" r="0" b="0"/>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a:endParaRPr/>
            </a:p>
          </p:txBody>
        </p:sp>
        <p:sp>
          <p:nvSpPr>
            <p:cNvPr id="78" name="tx78"/>
            <p:cNvSpPr/>
            <p:nvPr/>
          </p:nvSpPr>
          <p:spPr>
            <a:xfrm>
              <a:off x="8313141" y="3095180"/>
              <a:ext cx="578389"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B00">
                      <a:alpha val="100000"/>
                    </a:srgbClr>
                  </a:solidFill>
                  <a:latin typeface="Arial"/>
                  <a:cs typeface="Arial"/>
                </a:rPr>
                <a:t>MCV2: 59%</a:t>
              </a:r>
            </a:p>
          </p:txBody>
        </p:sp>
        <p:sp>
          <p:nvSpPr>
            <p:cNvPr id="79" name="pg79"/>
            <p:cNvSpPr/>
            <p:nvPr/>
          </p:nvSpPr>
          <p:spPr>
            <a:xfrm>
              <a:off x="8314365" y="3314189"/>
              <a:ext cx="645745" cy="169038"/>
            </a:xfrm>
            <a:custGeom>
              <a:avLst/>
              <a:gdLst/>
              <a:ahLst/>
              <a:cxnLst/>
              <a:rect l="0" t="0" r="0" b="0"/>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a:endParaRPr/>
            </a:p>
          </p:txBody>
        </p:sp>
        <p:sp>
          <p:nvSpPr>
            <p:cNvPr id="80" name="tx80"/>
            <p:cNvSpPr/>
            <p:nvPr/>
          </p:nvSpPr>
          <p:spPr>
            <a:xfrm>
              <a:off x="8337225" y="3355727"/>
              <a:ext cx="55430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A3D9A">
                      <a:alpha val="100000"/>
                    </a:srgbClr>
                  </a:solidFill>
                  <a:latin typeface="Arial"/>
                  <a:cs typeface="Arial"/>
                </a:rPr>
                <a:t>HPVc: 54%</a:t>
              </a:r>
            </a:p>
          </p:txBody>
        </p:sp>
        <p:sp>
          <p:nvSpPr>
            <p:cNvPr id="81" name="pl81"/>
            <p:cNvSpPr/>
            <p:nvPr/>
          </p:nvSpPr>
          <p:spPr>
            <a:xfrm>
              <a:off x="757200" y="5628310"/>
              <a:ext cx="8317210" cy="0"/>
            </a:xfrm>
            <a:custGeom>
              <a:avLst/>
              <a:gdLst/>
              <a:ahLst/>
              <a:cxnLst/>
              <a:rect l="0" t="0" r="0" b="0"/>
              <a:pathLst>
                <a:path w="8317210">
                  <a:moveTo>
                    <a:pt x="0" y="0"/>
                  </a:moveTo>
                  <a:lnTo>
                    <a:pt x="8317210" y="0"/>
                  </a:lnTo>
                  <a:lnTo>
                    <a:pt x="8317210" y="0"/>
                  </a:lnTo>
                </a:path>
              </a:pathLst>
            </a:custGeom>
            <a:ln w="13550" cap="flat">
              <a:solidFill>
                <a:srgbClr val="BEBEBE">
                  <a:alpha val="100000"/>
                </a:srgbClr>
              </a:solidFill>
              <a:prstDash val="dash"/>
              <a:round/>
            </a:ln>
          </p:spPr>
          <p:txBody>
            <a:bodyPr/>
            <a:lstStyle/>
            <a:p>
              <a:endParaRPr/>
            </a:p>
          </p:txBody>
        </p:sp>
        <p:sp>
          <p:nvSpPr>
            <p:cNvPr id="82" name="pt82"/>
            <p:cNvSpPr/>
            <p:nvPr/>
          </p:nvSpPr>
          <p:spPr>
            <a:xfrm>
              <a:off x="7621844" y="2180337"/>
              <a:ext cx="63202" cy="63202"/>
            </a:xfrm>
            <a:prstGeom prst="ellipse">
              <a:avLst/>
            </a:prstGeom>
            <a:solidFill>
              <a:srgbClr val="FF7F00">
                <a:alpha val="100000"/>
              </a:srgbClr>
            </a:solidFill>
            <a:ln w="9000" cap="rnd">
              <a:solidFill>
                <a:srgbClr val="FF7F00">
                  <a:alpha val="100000"/>
                </a:srgbClr>
              </a:solidFill>
              <a:prstDash val="solid"/>
              <a:round/>
            </a:ln>
          </p:spPr>
          <p:txBody>
            <a:bodyPr/>
            <a:lstStyle/>
            <a:p>
              <a:endParaRPr/>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a:endParaRPr/>
            </a:p>
          </p:txBody>
        </p:sp>
        <p:sp>
          <p:nvSpPr>
            <p:cNvPr id="84" name="tx84"/>
            <p:cNvSpPr/>
            <p:nvPr/>
          </p:nvSpPr>
          <p:spPr>
            <a:xfrm>
              <a:off x="632414" y="5586619"/>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95211" y="3190277"/>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07" name="tx107"/>
            <p:cNvSpPr/>
            <p:nvPr/>
          </p:nvSpPr>
          <p:spPr>
            <a:xfrm>
              <a:off x="3255479" y="401416"/>
              <a:ext cx="3320653"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Couverture vaccinale (%), Mauritanie, 2000-2025</a:t>
              </a:r>
            </a:p>
          </p:txBody>
        </p:sp>
        <p:sp>
          <p:nvSpPr>
            <p:cNvPr id="108" name="tx108"/>
            <p:cNvSpPr/>
            <p:nvPr/>
          </p:nvSpPr>
          <p:spPr>
            <a:xfrm>
              <a:off x="4775852" y="64555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09" name="tx109"/>
            <p:cNvSpPr/>
            <p:nvPr/>
          </p:nvSpPr>
          <p:spPr>
            <a:xfrm>
              <a:off x="2215795" y="6569876"/>
              <a:ext cx="6858615"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chiffres dans les bulles des étiquettes de données font référence à la couverture vaccinale selon les dernières estimations disponibles.</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présente l'évolution de la couverture vaccinale pour 10 vaccins (série complète).
En 2025, le vaccin contre le HPVc affichait la couverture la plus faible de tous les vaccins (54 %), suivi du vaccin MCV2 (59 %).
La couverture vaccinale de 7 vaccins a augmenté (DTP3, HEPB3, HIB3, IPV1, MCV1, ROTAC et RUBELLA) par rapport à leur couverture respective en 2019.
La couverture vaccinale de 8 vaccins est restée inchangée (DTP3, HEPB3, HIB3, IPV1, MCV1, MCV2, ROTAC et RUBELLA) et celle d’un vaccin a augmenté (HPVc) par rapport à leur couverture respective en 2024.</a:t>
            </a:r>
          </a:p>
        </p:txBody>
      </p:sp>
      <p:sp>
        <p:nvSpPr>
          <p:cNvPr id="355" name="body"/>
          <p:cNvSpPr>
            <a:spLocks noGrp="1"/>
          </p:cNvSpPr>
          <p:nvPr>
            <p:ph idx="4294967295"/>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montre les tendances en matière de couverture vaccinale pour certains vaccins de routine recommandés pendant l'enfance.
En 2025, le MCV2 affichait la couverture la plus faible (59 %), suivi de l'IPV1 (84 %).
Par rapport à 2019, la couverture vaccinale de six vaccins a augmenté (BCG, DTP1, DTP3, IPV1, MCV1 et ROTAC).
Par rapport à 2024, la couverture vaccinale de sept vaccins est restée stable (BCG, DTP1, DTP3, IPV1, MCV1, MCV2 et ROTAC).</a:t>
            </a:r>
          </a:p>
        </p:txBody>
      </p:sp>
      <p:sp>
        <p:nvSpPr>
          <p:cNvPr id="356"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550" b="0" i="0" u="none" cap="none">
                <a:solidFill>
                  <a:srgbClr val="000000">
                    <a:alpha val="100000"/>
                  </a:srgbClr>
                </a:solidFill>
                <a:latin typeface="Arial"/>
                <a:cs typeface="Arial"/>
                <a:sym typeface="Arial"/>
              </a:rPr>
              <a:t>En 2025, la Mauritanie affichait le taux de couverture le plus faible pour le MCV2 (59 %), tandis que la plupart des autres vaccins de routine se situaient entre 84 et 95 % ; 6 antigènes ont connu une hausse depuis 2019, et 7 antigènes sont restés stables depuis 2024.</a:t>
            </a:r>
          </a:p>
        </p:txBody>
      </p:sp>
      <p:grpSp>
        <p:nvGrpSpPr>
          <p:cNvPr id="357" name="Group 356"/>
          <p:cNvGrpSpPr/>
          <p:nvPr/>
        </p:nvGrpSpPr>
        <p:grpSpPr>
          <a:xfrm>
            <a:off x="292608" y="1097280"/>
            <a:ext cx="8595360" cy="28575"/>
            <a:chOff x="292608" y="1097280"/>
            <a:chExt cx="8595360" cy="28575"/>
          </a:xfrm>
        </p:grpSpPr>
        <p:sp>
          <p:nvSpPr>
            <p:cNvPr id="35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359" name="rc4"/>
            <p:cNvSpPr/>
            <p:nvPr/>
          </p:nvSpPr>
          <p:spPr>
            <a:xfrm>
              <a:off x="292608" y="109728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57200" y="5865558"/>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57200" y="5391062"/>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57200" y="4916566"/>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57200" y="4442070"/>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57200" y="3967574"/>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57200" y="3493078"/>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57200" y="3018582"/>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757200" y="2544086"/>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757200" y="2069589"/>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757200" y="1595093"/>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757200" y="1120597"/>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757200" y="646101"/>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757200" y="5628310"/>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757200" y="5153814"/>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57200" y="4679318"/>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57200" y="4204822"/>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57200" y="3730326"/>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57200" y="3255830"/>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57200" y="2781334"/>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57200" y="2306837"/>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57200" y="1832341"/>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57200" y="1357845"/>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57200" y="883349"/>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1135255"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2438893"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3742531"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5046169"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6089079"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6349807"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6610535"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6871262"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7131990"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7392717"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7653445"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1135255" y="1357845"/>
              <a:ext cx="6518190" cy="1850534"/>
            </a:xfrm>
            <a:custGeom>
              <a:avLst/>
              <a:gdLst/>
              <a:ahLst/>
              <a:cxnLst/>
              <a:rect l="0" t="0" r="0" b="0"/>
              <a:pathLst>
                <a:path w="6518190" h="1850534">
                  <a:moveTo>
                    <a:pt x="0" y="1850534"/>
                  </a:moveTo>
                  <a:lnTo>
                    <a:pt x="260727" y="711744"/>
                  </a:lnTo>
                  <a:lnTo>
                    <a:pt x="521455" y="47449"/>
                  </a:lnTo>
                  <a:lnTo>
                    <a:pt x="782182" y="664294"/>
                  </a:lnTo>
                  <a:lnTo>
                    <a:pt x="1042910" y="948992"/>
                  </a:lnTo>
                  <a:lnTo>
                    <a:pt x="1303638" y="901542"/>
                  </a:lnTo>
                  <a:lnTo>
                    <a:pt x="1564365" y="1043891"/>
                  </a:lnTo>
                  <a:lnTo>
                    <a:pt x="1825093" y="711744"/>
                  </a:lnTo>
                  <a:lnTo>
                    <a:pt x="2085820" y="759193"/>
                  </a:lnTo>
                  <a:lnTo>
                    <a:pt x="2346548" y="1233689"/>
                  </a:lnTo>
                  <a:lnTo>
                    <a:pt x="2607276" y="1233689"/>
                  </a:lnTo>
                  <a:lnTo>
                    <a:pt x="2868003" y="711744"/>
                  </a:lnTo>
                  <a:lnTo>
                    <a:pt x="3128731" y="474496"/>
                  </a:lnTo>
                  <a:lnTo>
                    <a:pt x="3389458" y="474496"/>
                  </a:lnTo>
                  <a:lnTo>
                    <a:pt x="3650186" y="427046"/>
                  </a:lnTo>
                  <a:lnTo>
                    <a:pt x="3910914" y="806643"/>
                  </a:lnTo>
                  <a:lnTo>
                    <a:pt x="4171641" y="759193"/>
                  </a:lnTo>
                  <a:lnTo>
                    <a:pt x="4432369" y="664294"/>
                  </a:lnTo>
                  <a:lnTo>
                    <a:pt x="4693096" y="616844"/>
                  </a:lnTo>
                  <a:lnTo>
                    <a:pt x="4953824" y="474496"/>
                  </a:lnTo>
                  <a:lnTo>
                    <a:pt x="5214552" y="427046"/>
                  </a:lnTo>
                  <a:lnTo>
                    <a:pt x="5475279" y="616844"/>
                  </a:lnTo>
                  <a:lnTo>
                    <a:pt x="5736007" y="237248"/>
                  </a:lnTo>
                  <a:lnTo>
                    <a:pt x="5996734" y="0"/>
                  </a:lnTo>
                  <a:lnTo>
                    <a:pt x="6257462" y="189798"/>
                  </a:lnTo>
                  <a:lnTo>
                    <a:pt x="6518190" y="189798"/>
                  </a:lnTo>
                </a:path>
              </a:pathLst>
            </a:custGeom>
            <a:ln w="27101" cap="flat">
              <a:solidFill>
                <a:srgbClr val="1C86EE">
                  <a:alpha val="100000"/>
                </a:srgbClr>
              </a:solidFill>
              <a:prstDash val="solid"/>
              <a:round/>
            </a:ln>
          </p:spPr>
          <p:txBody>
            <a:bodyPr/>
            <a:lstStyle/>
            <a:p>
              <a:endParaRPr/>
            </a:p>
          </p:txBody>
        </p:sp>
        <p:sp>
          <p:nvSpPr>
            <p:cNvPr id="39" name="pl39"/>
            <p:cNvSpPr/>
            <p:nvPr/>
          </p:nvSpPr>
          <p:spPr>
            <a:xfrm>
              <a:off x="2438893" y="1357845"/>
              <a:ext cx="5214552" cy="2277581"/>
            </a:xfrm>
            <a:custGeom>
              <a:avLst/>
              <a:gdLst/>
              <a:ahLst/>
              <a:cxnLst/>
              <a:rect l="0" t="0" r="0" b="0"/>
              <a:pathLst>
                <a:path w="5214552" h="2277581">
                  <a:moveTo>
                    <a:pt x="0" y="2277581"/>
                  </a:moveTo>
                  <a:lnTo>
                    <a:pt x="260727" y="1043891"/>
                  </a:lnTo>
                  <a:lnTo>
                    <a:pt x="521455" y="759193"/>
                  </a:lnTo>
                  <a:lnTo>
                    <a:pt x="782182" y="759193"/>
                  </a:lnTo>
                  <a:lnTo>
                    <a:pt x="1042910" y="1233689"/>
                  </a:lnTo>
                  <a:lnTo>
                    <a:pt x="1303638" y="1233689"/>
                  </a:lnTo>
                  <a:lnTo>
                    <a:pt x="1564365" y="711744"/>
                  </a:lnTo>
                  <a:lnTo>
                    <a:pt x="1825093" y="474496"/>
                  </a:lnTo>
                  <a:lnTo>
                    <a:pt x="2085820" y="474496"/>
                  </a:lnTo>
                  <a:lnTo>
                    <a:pt x="2346548" y="427046"/>
                  </a:lnTo>
                  <a:lnTo>
                    <a:pt x="2607276" y="806643"/>
                  </a:lnTo>
                  <a:lnTo>
                    <a:pt x="2868003" y="759193"/>
                  </a:lnTo>
                  <a:lnTo>
                    <a:pt x="3128731" y="664294"/>
                  </a:lnTo>
                  <a:lnTo>
                    <a:pt x="3389458" y="616844"/>
                  </a:lnTo>
                  <a:lnTo>
                    <a:pt x="3650186" y="474496"/>
                  </a:lnTo>
                  <a:lnTo>
                    <a:pt x="3910914" y="427046"/>
                  </a:lnTo>
                  <a:lnTo>
                    <a:pt x="4171641" y="616844"/>
                  </a:lnTo>
                  <a:lnTo>
                    <a:pt x="4432369" y="237248"/>
                  </a:lnTo>
                  <a:lnTo>
                    <a:pt x="4693096" y="0"/>
                  </a:lnTo>
                  <a:lnTo>
                    <a:pt x="4953824" y="189798"/>
                  </a:lnTo>
                  <a:lnTo>
                    <a:pt x="5214552" y="189798"/>
                  </a:lnTo>
                </a:path>
              </a:pathLst>
            </a:custGeom>
            <a:ln w="27101" cap="flat">
              <a:solidFill>
                <a:srgbClr val="80BD41">
                  <a:alpha val="100000"/>
                </a:srgbClr>
              </a:solidFill>
              <a:prstDash val="solid"/>
              <a:round/>
            </a:ln>
          </p:spPr>
          <p:txBody>
            <a:bodyPr/>
            <a:lstStyle/>
            <a:p>
              <a:endParaRPr/>
            </a:p>
          </p:txBody>
        </p:sp>
        <p:sp>
          <p:nvSpPr>
            <p:cNvPr id="40" name="pl40"/>
            <p:cNvSpPr/>
            <p:nvPr/>
          </p:nvSpPr>
          <p:spPr>
            <a:xfrm>
              <a:off x="3481803" y="1357845"/>
              <a:ext cx="4171641" cy="1233689"/>
            </a:xfrm>
            <a:custGeom>
              <a:avLst/>
              <a:gdLst/>
              <a:ahLst/>
              <a:cxnLst/>
              <a:rect l="0" t="0" r="0" b="0"/>
              <a:pathLst>
                <a:path w="4171641" h="1233689">
                  <a:moveTo>
                    <a:pt x="0" y="1233689"/>
                  </a:moveTo>
                  <a:lnTo>
                    <a:pt x="260727" y="1233689"/>
                  </a:lnTo>
                  <a:lnTo>
                    <a:pt x="521455" y="711744"/>
                  </a:lnTo>
                  <a:lnTo>
                    <a:pt x="782182" y="474496"/>
                  </a:lnTo>
                  <a:lnTo>
                    <a:pt x="1042910" y="474496"/>
                  </a:lnTo>
                  <a:lnTo>
                    <a:pt x="1303638" y="427046"/>
                  </a:lnTo>
                  <a:lnTo>
                    <a:pt x="1564365" y="806643"/>
                  </a:lnTo>
                  <a:lnTo>
                    <a:pt x="1825093" y="759193"/>
                  </a:lnTo>
                  <a:lnTo>
                    <a:pt x="2085820" y="664294"/>
                  </a:lnTo>
                  <a:lnTo>
                    <a:pt x="2346548" y="616844"/>
                  </a:lnTo>
                  <a:lnTo>
                    <a:pt x="2607276" y="474496"/>
                  </a:lnTo>
                  <a:lnTo>
                    <a:pt x="2868003" y="427046"/>
                  </a:lnTo>
                  <a:lnTo>
                    <a:pt x="3128731" y="616844"/>
                  </a:lnTo>
                  <a:lnTo>
                    <a:pt x="3389458" y="237248"/>
                  </a:lnTo>
                  <a:lnTo>
                    <a:pt x="3650186" y="0"/>
                  </a:lnTo>
                  <a:lnTo>
                    <a:pt x="3910914" y="189798"/>
                  </a:lnTo>
                  <a:lnTo>
                    <a:pt x="4171641" y="189798"/>
                  </a:lnTo>
                </a:path>
              </a:pathLst>
            </a:custGeom>
            <a:ln w="27101" cap="flat">
              <a:solidFill>
                <a:srgbClr val="EE00EE">
                  <a:alpha val="100000"/>
                </a:srgbClr>
              </a:solidFill>
              <a:prstDash val="solid"/>
              <a:round/>
            </a:ln>
          </p:spPr>
          <p:txBody>
            <a:bodyPr/>
            <a:lstStyle/>
            <a:p>
              <a:endParaRPr/>
            </a:p>
          </p:txBody>
        </p:sp>
        <p:sp>
          <p:nvSpPr>
            <p:cNvPr id="41" name="pl41"/>
            <p:cNvSpPr/>
            <p:nvPr/>
          </p:nvSpPr>
          <p:spPr>
            <a:xfrm>
              <a:off x="6871262" y="3066031"/>
              <a:ext cx="782182" cy="1945434"/>
            </a:xfrm>
            <a:custGeom>
              <a:avLst/>
              <a:gdLst/>
              <a:ahLst/>
              <a:cxnLst/>
              <a:rect l="0" t="0" r="0" b="0"/>
              <a:pathLst>
                <a:path w="782182" h="1945434">
                  <a:moveTo>
                    <a:pt x="0" y="1423488"/>
                  </a:moveTo>
                  <a:lnTo>
                    <a:pt x="260727" y="1945434"/>
                  </a:lnTo>
                  <a:lnTo>
                    <a:pt x="521455" y="142348"/>
                  </a:lnTo>
                  <a:lnTo>
                    <a:pt x="782182" y="0"/>
                  </a:lnTo>
                </a:path>
              </a:pathLst>
            </a:custGeom>
            <a:ln w="27101" cap="flat">
              <a:solidFill>
                <a:srgbClr val="6A3D9A">
                  <a:alpha val="100000"/>
                </a:srgbClr>
              </a:solidFill>
              <a:prstDash val="solid"/>
              <a:round/>
            </a:ln>
          </p:spPr>
          <p:txBody>
            <a:bodyPr/>
            <a:lstStyle/>
            <a:p>
              <a:endParaRPr/>
            </a:p>
          </p:txBody>
        </p:sp>
        <p:sp>
          <p:nvSpPr>
            <p:cNvPr id="42" name="pl42"/>
            <p:cNvSpPr/>
            <p:nvPr/>
          </p:nvSpPr>
          <p:spPr>
            <a:xfrm>
              <a:off x="5046169" y="1452744"/>
              <a:ext cx="2607276" cy="3890868"/>
            </a:xfrm>
            <a:custGeom>
              <a:avLst/>
              <a:gdLst/>
              <a:ahLst/>
              <a:cxnLst/>
              <a:rect l="0" t="0" r="0" b="0"/>
              <a:pathLst>
                <a:path w="2607276" h="3890868">
                  <a:moveTo>
                    <a:pt x="0" y="3890868"/>
                  </a:moveTo>
                  <a:lnTo>
                    <a:pt x="260727" y="1091341"/>
                  </a:lnTo>
                  <a:lnTo>
                    <a:pt x="521455" y="854093"/>
                  </a:lnTo>
                  <a:lnTo>
                    <a:pt x="782182" y="664294"/>
                  </a:lnTo>
                  <a:lnTo>
                    <a:pt x="1042910" y="759193"/>
                  </a:lnTo>
                  <a:lnTo>
                    <a:pt x="1303638" y="379596"/>
                  </a:lnTo>
                  <a:lnTo>
                    <a:pt x="1564365" y="616844"/>
                  </a:lnTo>
                  <a:lnTo>
                    <a:pt x="1825093" y="237248"/>
                  </a:lnTo>
                  <a:lnTo>
                    <a:pt x="2085820" y="0"/>
                  </a:lnTo>
                  <a:lnTo>
                    <a:pt x="2346548" y="189798"/>
                  </a:lnTo>
                  <a:lnTo>
                    <a:pt x="2607276" y="189798"/>
                  </a:lnTo>
                </a:path>
              </a:pathLst>
            </a:custGeom>
            <a:ln w="27101" cap="flat">
              <a:solidFill>
                <a:srgbClr val="E31A1C">
                  <a:alpha val="100000"/>
                </a:srgbClr>
              </a:solidFill>
              <a:prstDash val="solid"/>
              <a:round/>
            </a:ln>
          </p:spPr>
          <p:txBody>
            <a:bodyPr/>
            <a:lstStyle/>
            <a:p>
              <a:endParaRPr/>
            </a:p>
          </p:txBody>
        </p:sp>
        <p:sp>
          <p:nvSpPr>
            <p:cNvPr id="43" name="pl43"/>
            <p:cNvSpPr/>
            <p:nvPr/>
          </p:nvSpPr>
          <p:spPr>
            <a:xfrm>
              <a:off x="1135255" y="1215496"/>
              <a:ext cx="6518190" cy="2230131"/>
            </a:xfrm>
            <a:custGeom>
              <a:avLst/>
              <a:gdLst/>
              <a:ahLst/>
              <a:cxnLst/>
              <a:rect l="0" t="0" r="0" b="0"/>
              <a:pathLst>
                <a:path w="6518190" h="2230131">
                  <a:moveTo>
                    <a:pt x="0" y="2230131"/>
                  </a:moveTo>
                  <a:lnTo>
                    <a:pt x="260727" y="1660736"/>
                  </a:lnTo>
                  <a:lnTo>
                    <a:pt x="521455" y="284697"/>
                  </a:lnTo>
                  <a:lnTo>
                    <a:pt x="782182" y="427046"/>
                  </a:lnTo>
                  <a:lnTo>
                    <a:pt x="1042910" y="948992"/>
                  </a:lnTo>
                  <a:lnTo>
                    <a:pt x="1303638" y="1328589"/>
                  </a:lnTo>
                  <a:lnTo>
                    <a:pt x="1564365" y="1470937"/>
                  </a:lnTo>
                  <a:lnTo>
                    <a:pt x="1825093" y="1233689"/>
                  </a:lnTo>
                  <a:lnTo>
                    <a:pt x="2085820" y="1328589"/>
                  </a:lnTo>
                  <a:lnTo>
                    <a:pt x="2346548" y="1613286"/>
                  </a:lnTo>
                  <a:lnTo>
                    <a:pt x="2607276" y="1233689"/>
                  </a:lnTo>
                  <a:lnTo>
                    <a:pt x="2868003" y="1233689"/>
                  </a:lnTo>
                  <a:lnTo>
                    <a:pt x="3128731" y="854093"/>
                  </a:lnTo>
                  <a:lnTo>
                    <a:pt x="3389458" y="616844"/>
                  </a:lnTo>
                  <a:lnTo>
                    <a:pt x="3650186" y="854093"/>
                  </a:lnTo>
                  <a:lnTo>
                    <a:pt x="3910914" y="1091341"/>
                  </a:lnTo>
                  <a:lnTo>
                    <a:pt x="4171641" y="948992"/>
                  </a:lnTo>
                  <a:lnTo>
                    <a:pt x="4432369" y="854093"/>
                  </a:lnTo>
                  <a:lnTo>
                    <a:pt x="4693096" y="711744"/>
                  </a:lnTo>
                  <a:lnTo>
                    <a:pt x="4953824" y="854093"/>
                  </a:lnTo>
                  <a:lnTo>
                    <a:pt x="5214552" y="521945"/>
                  </a:lnTo>
                  <a:lnTo>
                    <a:pt x="5475279" y="854093"/>
                  </a:lnTo>
                  <a:lnTo>
                    <a:pt x="5736007" y="427046"/>
                  </a:lnTo>
                  <a:lnTo>
                    <a:pt x="5996734" y="47449"/>
                  </a:lnTo>
                  <a:lnTo>
                    <a:pt x="6257462" y="0"/>
                  </a:lnTo>
                  <a:lnTo>
                    <a:pt x="6518190" y="0"/>
                  </a:lnTo>
                </a:path>
              </a:pathLst>
            </a:custGeom>
            <a:ln w="27101" cap="flat">
              <a:solidFill>
                <a:srgbClr val="FFC20E">
                  <a:alpha val="100000"/>
                </a:srgbClr>
              </a:solidFill>
              <a:prstDash val="solid"/>
              <a:round/>
            </a:ln>
          </p:spPr>
          <p:txBody>
            <a:bodyPr/>
            <a:lstStyle/>
            <a:p>
              <a:endParaRPr/>
            </a:p>
          </p:txBody>
        </p:sp>
        <p:sp>
          <p:nvSpPr>
            <p:cNvPr id="44" name="pl44"/>
            <p:cNvSpPr/>
            <p:nvPr/>
          </p:nvSpPr>
          <p:spPr>
            <a:xfrm>
              <a:off x="7131990" y="2828783"/>
              <a:ext cx="521455" cy="1660736"/>
            </a:xfrm>
            <a:custGeom>
              <a:avLst/>
              <a:gdLst/>
              <a:ahLst/>
              <a:cxnLst/>
              <a:rect l="0" t="0" r="0" b="0"/>
              <a:pathLst>
                <a:path w="521455" h="1660736">
                  <a:moveTo>
                    <a:pt x="0" y="1660736"/>
                  </a:moveTo>
                  <a:lnTo>
                    <a:pt x="260727" y="0"/>
                  </a:lnTo>
                  <a:lnTo>
                    <a:pt x="521455" y="0"/>
                  </a:lnTo>
                </a:path>
              </a:pathLst>
            </a:custGeom>
            <a:ln w="27101" cap="flat">
              <a:solidFill>
                <a:srgbClr val="008B00">
                  <a:alpha val="100000"/>
                </a:srgbClr>
              </a:solidFill>
              <a:prstDash val="solid"/>
              <a:round/>
            </a:ln>
          </p:spPr>
          <p:txBody>
            <a:bodyPr/>
            <a:lstStyle/>
            <a:p>
              <a:endParaRPr/>
            </a:p>
          </p:txBody>
        </p:sp>
        <p:sp>
          <p:nvSpPr>
            <p:cNvPr id="45" name="pl45"/>
            <p:cNvSpPr/>
            <p:nvPr/>
          </p:nvSpPr>
          <p:spPr>
            <a:xfrm>
              <a:off x="4524714" y="1357845"/>
              <a:ext cx="3128731" cy="4223015"/>
            </a:xfrm>
            <a:custGeom>
              <a:avLst/>
              <a:gdLst/>
              <a:ahLst/>
              <a:cxnLst/>
              <a:rect l="0" t="0" r="0" b="0"/>
              <a:pathLst>
                <a:path w="3128731" h="4223015">
                  <a:moveTo>
                    <a:pt x="0" y="4223015"/>
                  </a:moveTo>
                  <a:lnTo>
                    <a:pt x="260727" y="901542"/>
                  </a:lnTo>
                  <a:lnTo>
                    <a:pt x="521455" y="901542"/>
                  </a:lnTo>
                  <a:lnTo>
                    <a:pt x="782182" y="901542"/>
                  </a:lnTo>
                  <a:lnTo>
                    <a:pt x="1042910" y="854093"/>
                  </a:lnTo>
                  <a:lnTo>
                    <a:pt x="1303638" y="854093"/>
                  </a:lnTo>
                  <a:lnTo>
                    <a:pt x="1564365" y="664294"/>
                  </a:lnTo>
                  <a:lnTo>
                    <a:pt x="1825093" y="379596"/>
                  </a:lnTo>
                  <a:lnTo>
                    <a:pt x="2085820" y="616844"/>
                  </a:lnTo>
                  <a:lnTo>
                    <a:pt x="2346548" y="237248"/>
                  </a:lnTo>
                  <a:lnTo>
                    <a:pt x="2607276" y="0"/>
                  </a:lnTo>
                  <a:lnTo>
                    <a:pt x="2868003" y="237248"/>
                  </a:lnTo>
                  <a:lnTo>
                    <a:pt x="3128731" y="237248"/>
                  </a:lnTo>
                </a:path>
              </a:pathLst>
            </a:custGeom>
            <a:ln w="27101" cap="flat">
              <a:solidFill>
                <a:srgbClr val="9A32CD">
                  <a:alpha val="100000"/>
                </a:srgbClr>
              </a:solidFill>
              <a:prstDash val="solid"/>
              <a:round/>
            </a:ln>
          </p:spPr>
          <p:txBody>
            <a:bodyPr/>
            <a:lstStyle/>
            <a:p>
              <a:endParaRPr/>
            </a:p>
          </p:txBody>
        </p:sp>
        <p:sp>
          <p:nvSpPr>
            <p:cNvPr id="46" name="pl46"/>
            <p:cNvSpPr/>
            <p:nvPr/>
          </p:nvSpPr>
          <p:spPr>
            <a:xfrm>
              <a:off x="4785441" y="1310396"/>
              <a:ext cx="2868003" cy="4080666"/>
            </a:xfrm>
            <a:custGeom>
              <a:avLst/>
              <a:gdLst/>
              <a:ahLst/>
              <a:cxnLst/>
              <a:rect l="0" t="0" r="0" b="0"/>
              <a:pathLst>
                <a:path w="2868003" h="4080666">
                  <a:moveTo>
                    <a:pt x="0" y="4080666"/>
                  </a:moveTo>
                  <a:lnTo>
                    <a:pt x="260727" y="1660736"/>
                  </a:lnTo>
                  <a:lnTo>
                    <a:pt x="521455" y="806643"/>
                  </a:lnTo>
                  <a:lnTo>
                    <a:pt x="782182" y="806643"/>
                  </a:lnTo>
                  <a:lnTo>
                    <a:pt x="1042910" y="806643"/>
                  </a:lnTo>
                  <a:lnTo>
                    <a:pt x="1303638" y="759193"/>
                  </a:lnTo>
                  <a:lnTo>
                    <a:pt x="1564365" y="332147"/>
                  </a:lnTo>
                  <a:lnTo>
                    <a:pt x="1825093" y="1186240"/>
                  </a:lnTo>
                  <a:lnTo>
                    <a:pt x="2085820" y="284697"/>
                  </a:lnTo>
                  <a:lnTo>
                    <a:pt x="2346548" y="0"/>
                  </a:lnTo>
                  <a:lnTo>
                    <a:pt x="2607276" y="237248"/>
                  </a:lnTo>
                  <a:lnTo>
                    <a:pt x="2868003" y="237248"/>
                  </a:lnTo>
                </a:path>
              </a:pathLst>
            </a:custGeom>
            <a:ln w="27101" cap="flat">
              <a:solidFill>
                <a:srgbClr val="836FFF">
                  <a:alpha val="100000"/>
                </a:srgbClr>
              </a:solidFill>
              <a:prstDash val="solid"/>
              <a:round/>
            </a:ln>
          </p:spPr>
          <p:txBody>
            <a:bodyPr/>
            <a:lstStyle/>
            <a:p>
              <a:endParaRPr/>
            </a:p>
          </p:txBody>
        </p:sp>
        <p:sp>
          <p:nvSpPr>
            <p:cNvPr id="47" name="pl47"/>
            <p:cNvSpPr/>
            <p:nvPr/>
          </p:nvSpPr>
          <p:spPr>
            <a:xfrm>
              <a:off x="5828352" y="1215496"/>
              <a:ext cx="1825093" cy="854093"/>
            </a:xfrm>
            <a:custGeom>
              <a:avLst/>
              <a:gdLst/>
              <a:ahLst/>
              <a:cxnLst/>
              <a:rect l="0" t="0" r="0" b="0"/>
              <a:pathLst>
                <a:path w="1825093" h="854093">
                  <a:moveTo>
                    <a:pt x="0" y="711744"/>
                  </a:moveTo>
                  <a:lnTo>
                    <a:pt x="260727" y="854093"/>
                  </a:lnTo>
                  <a:lnTo>
                    <a:pt x="521455" y="521945"/>
                  </a:lnTo>
                  <a:lnTo>
                    <a:pt x="782182" y="854093"/>
                  </a:lnTo>
                  <a:lnTo>
                    <a:pt x="1042910" y="427046"/>
                  </a:lnTo>
                  <a:lnTo>
                    <a:pt x="1303638" y="47449"/>
                  </a:lnTo>
                  <a:lnTo>
                    <a:pt x="1564365" y="0"/>
                  </a:lnTo>
                  <a:lnTo>
                    <a:pt x="1825093" y="0"/>
                  </a:lnTo>
                </a:path>
              </a:pathLst>
            </a:custGeom>
            <a:ln w="27101" cap="flat">
              <a:solidFill>
                <a:srgbClr val="FB9A99">
                  <a:alpha val="100000"/>
                </a:srgbClr>
              </a:solidFill>
              <a:prstDash val="solid"/>
              <a:round/>
            </a:ln>
          </p:spPr>
          <p:txBody>
            <a:bodyPr/>
            <a:lstStyle/>
            <a:p>
              <a:endParaRPr/>
            </a:p>
          </p:txBody>
        </p:sp>
        <p:sp>
          <p:nvSpPr>
            <p:cNvPr id="48" name="pl48"/>
            <p:cNvSpPr/>
            <p:nvPr/>
          </p:nvSpPr>
          <p:spPr>
            <a:xfrm>
              <a:off x="7666573" y="793320"/>
              <a:ext cx="692288" cy="414319"/>
            </a:xfrm>
            <a:custGeom>
              <a:avLst/>
              <a:gdLst/>
              <a:ahLst/>
              <a:cxnLst/>
              <a:rect l="0" t="0" r="0" b="0"/>
              <a:pathLst>
                <a:path w="692288" h="414319">
                  <a:moveTo>
                    <a:pt x="692288" y="0"/>
                  </a:moveTo>
                  <a:lnTo>
                    <a:pt x="0" y="414319"/>
                  </a:lnTo>
                </a:path>
              </a:pathLst>
            </a:custGeom>
          </p:spPr>
          <p:txBody>
            <a:bodyPr/>
            <a:lstStyle/>
            <a:p>
              <a:endParaRPr/>
            </a:p>
          </p:txBody>
        </p:sp>
        <p:sp>
          <p:nvSpPr>
            <p:cNvPr id="49" name="pl49"/>
            <p:cNvSpPr/>
            <p:nvPr/>
          </p:nvSpPr>
          <p:spPr>
            <a:xfrm>
              <a:off x="7670270" y="1053830"/>
              <a:ext cx="622161" cy="157409"/>
            </a:xfrm>
            <a:custGeom>
              <a:avLst/>
              <a:gdLst/>
              <a:ahLst/>
              <a:cxnLst/>
              <a:rect l="0" t="0" r="0" b="0"/>
              <a:pathLst>
                <a:path w="622161" h="157409">
                  <a:moveTo>
                    <a:pt x="622161" y="0"/>
                  </a:moveTo>
                  <a:lnTo>
                    <a:pt x="0" y="157409"/>
                  </a:lnTo>
                </a:path>
              </a:pathLst>
            </a:custGeom>
          </p:spPr>
          <p:txBody>
            <a:bodyPr/>
            <a:lstStyle/>
            <a:p>
              <a:endParaRPr/>
            </a:p>
          </p:txBody>
        </p:sp>
        <p:sp>
          <p:nvSpPr>
            <p:cNvPr id="50" name="pl50"/>
            <p:cNvSpPr/>
            <p:nvPr/>
          </p:nvSpPr>
          <p:spPr>
            <a:xfrm>
              <a:off x="7668894" y="1553611"/>
              <a:ext cx="714051" cy="275790"/>
            </a:xfrm>
            <a:custGeom>
              <a:avLst/>
              <a:gdLst/>
              <a:ahLst/>
              <a:cxnLst/>
              <a:rect l="0" t="0" r="0" b="0"/>
              <a:pathLst>
                <a:path w="714051" h="275790">
                  <a:moveTo>
                    <a:pt x="714051" y="275790"/>
                  </a:moveTo>
                  <a:lnTo>
                    <a:pt x="0" y="0"/>
                  </a:lnTo>
                </a:path>
              </a:pathLst>
            </a:custGeom>
          </p:spPr>
          <p:txBody>
            <a:bodyPr/>
            <a:lstStyle/>
            <a:p>
              <a:endParaRPr/>
            </a:p>
          </p:txBody>
        </p:sp>
        <p:sp>
          <p:nvSpPr>
            <p:cNvPr id="51" name="pl51"/>
            <p:cNvSpPr/>
            <p:nvPr/>
          </p:nvSpPr>
          <p:spPr>
            <a:xfrm>
              <a:off x="7669410" y="1319062"/>
              <a:ext cx="659173" cy="223176"/>
            </a:xfrm>
            <a:custGeom>
              <a:avLst/>
              <a:gdLst/>
              <a:ahLst/>
              <a:cxnLst/>
              <a:rect l="0" t="0" r="0" b="0"/>
              <a:pathLst>
                <a:path w="659173" h="223176">
                  <a:moveTo>
                    <a:pt x="659173" y="0"/>
                  </a:moveTo>
                  <a:lnTo>
                    <a:pt x="0" y="223176"/>
                  </a:lnTo>
                </a:path>
              </a:pathLst>
            </a:custGeom>
          </p:spPr>
          <p:txBody>
            <a:bodyPr/>
            <a:lstStyle/>
            <a:p>
              <a:endParaRPr/>
            </a:p>
          </p:txBody>
        </p:sp>
        <p:sp>
          <p:nvSpPr>
            <p:cNvPr id="52" name="pl52"/>
            <p:cNvSpPr/>
            <p:nvPr/>
          </p:nvSpPr>
          <p:spPr>
            <a:xfrm>
              <a:off x="7665636" y="1556074"/>
              <a:ext cx="771458" cy="533465"/>
            </a:xfrm>
            <a:custGeom>
              <a:avLst/>
              <a:gdLst/>
              <a:ahLst/>
              <a:cxnLst/>
              <a:rect l="0" t="0" r="0" b="0"/>
              <a:pathLst>
                <a:path w="771458" h="533465">
                  <a:moveTo>
                    <a:pt x="771458" y="533465"/>
                  </a:moveTo>
                  <a:lnTo>
                    <a:pt x="0" y="0"/>
                  </a:lnTo>
                </a:path>
              </a:pathLst>
            </a:custGeom>
          </p:spPr>
          <p:txBody>
            <a:bodyPr/>
            <a:lstStyle/>
            <a:p>
              <a:endParaRPr/>
            </a:p>
          </p:txBody>
        </p:sp>
        <p:sp>
          <p:nvSpPr>
            <p:cNvPr id="53" name="pl53"/>
            <p:cNvSpPr/>
            <p:nvPr/>
          </p:nvSpPr>
          <p:spPr>
            <a:xfrm>
              <a:off x="7671555" y="1548308"/>
              <a:ext cx="681219" cy="24978"/>
            </a:xfrm>
            <a:custGeom>
              <a:avLst/>
              <a:gdLst/>
              <a:ahLst/>
              <a:cxnLst/>
              <a:rect l="0" t="0" r="0" b="0"/>
              <a:pathLst>
                <a:path w="681219" h="24978">
                  <a:moveTo>
                    <a:pt x="681219" y="24978"/>
                  </a:moveTo>
                  <a:lnTo>
                    <a:pt x="0" y="0"/>
                  </a:lnTo>
                </a:path>
              </a:pathLst>
            </a:custGeom>
          </p:spPr>
          <p:txBody>
            <a:bodyPr/>
            <a:lstStyle/>
            <a:p>
              <a:endParaRPr/>
            </a:p>
          </p:txBody>
        </p:sp>
        <p:sp>
          <p:nvSpPr>
            <p:cNvPr id="54" name="pl54"/>
            <p:cNvSpPr/>
            <p:nvPr/>
          </p:nvSpPr>
          <p:spPr>
            <a:xfrm>
              <a:off x="7662839" y="1604832"/>
              <a:ext cx="720106" cy="746575"/>
            </a:xfrm>
            <a:custGeom>
              <a:avLst/>
              <a:gdLst/>
              <a:ahLst/>
              <a:cxnLst/>
              <a:rect l="0" t="0" r="0" b="0"/>
              <a:pathLst>
                <a:path w="720106" h="746575">
                  <a:moveTo>
                    <a:pt x="720106" y="746575"/>
                  </a:moveTo>
                  <a:lnTo>
                    <a:pt x="0" y="0"/>
                  </a:lnTo>
                </a:path>
              </a:pathLst>
            </a:custGeom>
          </p:spPr>
          <p:txBody>
            <a:bodyPr/>
            <a:lstStyle/>
            <a:p>
              <a:endParaRPr/>
            </a:p>
          </p:txBody>
        </p:sp>
        <p:sp>
          <p:nvSpPr>
            <p:cNvPr id="55" name="pl55"/>
            <p:cNvSpPr/>
            <p:nvPr/>
          </p:nvSpPr>
          <p:spPr>
            <a:xfrm>
              <a:off x="7661542" y="1652730"/>
              <a:ext cx="763484" cy="960627"/>
            </a:xfrm>
            <a:custGeom>
              <a:avLst/>
              <a:gdLst/>
              <a:ahLst/>
              <a:cxnLst/>
              <a:rect l="0" t="0" r="0" b="0"/>
              <a:pathLst>
                <a:path w="763484" h="960627">
                  <a:moveTo>
                    <a:pt x="763484" y="960627"/>
                  </a:moveTo>
                  <a:lnTo>
                    <a:pt x="0" y="0"/>
                  </a:lnTo>
                </a:path>
              </a:pathLst>
            </a:custGeom>
          </p:spPr>
          <p:txBody>
            <a:bodyPr/>
            <a:lstStyle/>
            <a:p>
              <a:endParaRPr/>
            </a:p>
          </p:txBody>
        </p:sp>
        <p:sp>
          <p:nvSpPr>
            <p:cNvPr id="56" name="pl56"/>
            <p:cNvSpPr/>
            <p:nvPr/>
          </p:nvSpPr>
          <p:spPr>
            <a:xfrm>
              <a:off x="7663957" y="2221216"/>
              <a:ext cx="743072" cy="655812"/>
            </a:xfrm>
            <a:custGeom>
              <a:avLst/>
              <a:gdLst/>
              <a:ahLst/>
              <a:cxnLst/>
              <a:rect l="0" t="0" r="0" b="0"/>
              <a:pathLst>
                <a:path w="743072" h="655812">
                  <a:moveTo>
                    <a:pt x="743072" y="655812"/>
                  </a:moveTo>
                  <a:lnTo>
                    <a:pt x="0" y="0"/>
                  </a:lnTo>
                </a:path>
              </a:pathLst>
            </a:custGeom>
          </p:spPr>
          <p:txBody>
            <a:bodyPr/>
            <a:lstStyle/>
            <a:p>
              <a:endParaRPr/>
            </a:p>
          </p:txBody>
        </p:sp>
        <p:sp>
          <p:nvSpPr>
            <p:cNvPr id="57" name="pl57"/>
            <p:cNvSpPr/>
            <p:nvPr/>
          </p:nvSpPr>
          <p:spPr>
            <a:xfrm>
              <a:off x="7668229" y="2835380"/>
              <a:ext cx="690631" cy="308160"/>
            </a:xfrm>
            <a:custGeom>
              <a:avLst/>
              <a:gdLst/>
              <a:ahLst/>
              <a:cxnLst/>
              <a:rect l="0" t="0" r="0" b="0"/>
              <a:pathLst>
                <a:path w="690631" h="308160">
                  <a:moveTo>
                    <a:pt x="690631" y="308160"/>
                  </a:moveTo>
                  <a:lnTo>
                    <a:pt x="0" y="0"/>
                  </a:lnTo>
                </a:path>
              </a:pathLst>
            </a:custGeom>
          </p:spPr>
          <p:txBody>
            <a:bodyPr/>
            <a:lstStyle/>
            <a:p>
              <a:endParaRPr/>
            </a:p>
          </p:txBody>
        </p:sp>
        <p:sp>
          <p:nvSpPr>
            <p:cNvPr id="58" name="pl58"/>
            <p:cNvSpPr/>
            <p:nvPr/>
          </p:nvSpPr>
          <p:spPr>
            <a:xfrm>
              <a:off x="7668023" y="3072806"/>
              <a:ext cx="714921" cy="332239"/>
            </a:xfrm>
            <a:custGeom>
              <a:avLst/>
              <a:gdLst/>
              <a:ahLst/>
              <a:cxnLst/>
              <a:rect l="0" t="0" r="0" b="0"/>
              <a:pathLst>
                <a:path w="714921" h="332239">
                  <a:moveTo>
                    <a:pt x="714921" y="332239"/>
                  </a:moveTo>
                  <a:lnTo>
                    <a:pt x="0" y="0"/>
                  </a:lnTo>
                </a:path>
              </a:pathLst>
            </a:custGeom>
          </p:spPr>
          <p:txBody>
            <a:bodyPr/>
            <a:lstStyle/>
            <a:p>
              <a:endParaRPr/>
            </a:p>
          </p:txBody>
        </p:sp>
        <p:sp>
          <p:nvSpPr>
            <p:cNvPr id="59" name="pg59"/>
            <p:cNvSpPr/>
            <p:nvPr/>
          </p:nvSpPr>
          <p:spPr>
            <a:xfrm>
              <a:off x="8290281" y="701186"/>
              <a:ext cx="669829" cy="169038"/>
            </a:xfrm>
            <a:custGeom>
              <a:avLst/>
              <a:gdLst/>
              <a:ahLst/>
              <a:cxnLst/>
              <a:rect l="0" t="0" r="0" b="0"/>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a:endParaRPr/>
            </a:p>
          </p:txBody>
        </p:sp>
        <p:sp>
          <p:nvSpPr>
            <p:cNvPr id="60" name="tx60"/>
            <p:cNvSpPr/>
            <p:nvPr/>
          </p:nvSpPr>
          <p:spPr>
            <a:xfrm>
              <a:off x="8313141" y="742724"/>
              <a:ext cx="578389"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C20E">
                      <a:alpha val="100000"/>
                    </a:srgbClr>
                  </a:solidFill>
                  <a:latin typeface="Arial"/>
                  <a:cs typeface="Arial"/>
                </a:rPr>
                <a:t>MCV1: 93%</a:t>
              </a:r>
            </a:p>
          </p:txBody>
        </p:sp>
        <p:sp>
          <p:nvSpPr>
            <p:cNvPr id="61" name="pg61"/>
            <p:cNvSpPr/>
            <p:nvPr/>
          </p:nvSpPr>
          <p:spPr>
            <a:xfrm>
              <a:off x="8223851" y="964464"/>
              <a:ext cx="736259" cy="169038"/>
            </a:xfrm>
            <a:custGeom>
              <a:avLst/>
              <a:gdLst/>
              <a:ahLst/>
              <a:cxnLst/>
              <a:rect l="0" t="0" r="0" b="0"/>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a:endParaRPr/>
            </a:p>
          </p:txBody>
        </p:sp>
        <p:sp>
          <p:nvSpPr>
            <p:cNvPr id="62" name="tx62"/>
            <p:cNvSpPr/>
            <p:nvPr/>
          </p:nvSpPr>
          <p:spPr>
            <a:xfrm>
              <a:off x="8246711" y="1006002"/>
              <a:ext cx="644819"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B9A99">
                      <a:alpha val="100000"/>
                    </a:srgbClr>
                  </a:solidFill>
                  <a:latin typeface="Arial"/>
                  <a:cs typeface="Arial"/>
                </a:rPr>
                <a:t>Rubella: 93%</a:t>
              </a:r>
            </a:p>
          </p:txBody>
        </p:sp>
        <p:sp>
          <p:nvSpPr>
            <p:cNvPr id="63" name="pg63"/>
            <p:cNvSpPr/>
            <p:nvPr/>
          </p:nvSpPr>
          <p:spPr>
            <a:xfrm>
              <a:off x="8314365" y="1751113"/>
              <a:ext cx="645745" cy="169038"/>
            </a:xfrm>
            <a:custGeom>
              <a:avLst/>
              <a:gdLst/>
              <a:ahLst/>
              <a:cxnLst/>
              <a:rect l="0" t="0" r="0" b="0"/>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a:endParaRPr/>
            </a:p>
          </p:txBody>
        </p:sp>
        <p:sp>
          <p:nvSpPr>
            <p:cNvPr id="64" name="tx64"/>
            <p:cNvSpPr/>
            <p:nvPr/>
          </p:nvSpPr>
          <p:spPr>
            <a:xfrm>
              <a:off x="8337225" y="1792651"/>
              <a:ext cx="55430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86EE">
                      <a:alpha val="100000"/>
                    </a:srgbClr>
                  </a:solidFill>
                  <a:latin typeface="Arial"/>
                  <a:cs typeface="Arial"/>
                </a:rPr>
                <a:t>DTP3: 86%</a:t>
              </a:r>
            </a:p>
          </p:txBody>
        </p:sp>
        <p:sp>
          <p:nvSpPr>
            <p:cNvPr id="65" name="pg65"/>
            <p:cNvSpPr/>
            <p:nvPr/>
          </p:nvSpPr>
          <p:spPr>
            <a:xfrm>
              <a:off x="8260004" y="1228465"/>
              <a:ext cx="700106" cy="169038"/>
            </a:xfrm>
            <a:custGeom>
              <a:avLst/>
              <a:gdLst/>
              <a:ahLst/>
              <a:cxnLst/>
              <a:rect l="0" t="0" r="0" b="0"/>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a:endParaRPr/>
            </a:p>
          </p:txBody>
        </p:sp>
        <p:sp>
          <p:nvSpPr>
            <p:cNvPr id="66" name="tx66"/>
            <p:cNvSpPr/>
            <p:nvPr/>
          </p:nvSpPr>
          <p:spPr>
            <a:xfrm>
              <a:off x="8282864" y="1251318"/>
              <a:ext cx="608666" cy="10046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HepB3: 86%</a:t>
              </a:r>
            </a:p>
          </p:txBody>
        </p:sp>
        <p:sp>
          <p:nvSpPr>
            <p:cNvPr id="67" name="pg67"/>
            <p:cNvSpPr/>
            <p:nvPr/>
          </p:nvSpPr>
          <p:spPr>
            <a:xfrm>
              <a:off x="8368515" y="2011969"/>
              <a:ext cx="591595" cy="169038"/>
            </a:xfrm>
            <a:custGeom>
              <a:avLst/>
              <a:gdLst/>
              <a:ahLst/>
              <a:cxnLst/>
              <a:rect l="0" t="0" r="0" b="0"/>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a:endParaRPr/>
            </a:p>
          </p:txBody>
        </p:sp>
        <p:sp>
          <p:nvSpPr>
            <p:cNvPr id="68" name="tx68"/>
            <p:cNvSpPr/>
            <p:nvPr/>
          </p:nvSpPr>
          <p:spPr>
            <a:xfrm>
              <a:off x="8391375" y="2053507"/>
              <a:ext cx="50015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E00EE">
                      <a:alpha val="100000"/>
                    </a:srgbClr>
                  </a:solidFill>
                  <a:latin typeface="Arial"/>
                  <a:cs typeface="Arial"/>
                </a:rPr>
                <a:t>Hib3: 86%</a:t>
              </a:r>
            </a:p>
          </p:txBody>
        </p:sp>
        <p:sp>
          <p:nvSpPr>
            <p:cNvPr id="69" name="pg69"/>
            <p:cNvSpPr/>
            <p:nvPr/>
          </p:nvSpPr>
          <p:spPr>
            <a:xfrm>
              <a:off x="8284194" y="1488811"/>
              <a:ext cx="675916" cy="169038"/>
            </a:xfrm>
            <a:custGeom>
              <a:avLst/>
              <a:gdLst/>
              <a:ahLst/>
              <a:cxnLst/>
              <a:rect l="0" t="0" r="0" b="0"/>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a:endParaRPr/>
            </a:p>
          </p:txBody>
        </p:sp>
        <p:sp>
          <p:nvSpPr>
            <p:cNvPr id="70" name="tx70"/>
            <p:cNvSpPr/>
            <p:nvPr/>
          </p:nvSpPr>
          <p:spPr>
            <a:xfrm>
              <a:off x="8307054" y="1530349"/>
              <a:ext cx="584476"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36FFF">
                      <a:alpha val="100000"/>
                    </a:srgbClr>
                  </a:solidFill>
                  <a:latin typeface="Arial"/>
                  <a:cs typeface="Arial"/>
                </a:rPr>
                <a:t>RotaC: 86%</a:t>
              </a:r>
            </a:p>
          </p:txBody>
        </p:sp>
        <p:sp>
          <p:nvSpPr>
            <p:cNvPr id="71" name="pg71"/>
            <p:cNvSpPr/>
            <p:nvPr/>
          </p:nvSpPr>
          <p:spPr>
            <a:xfrm>
              <a:off x="8314365" y="2273662"/>
              <a:ext cx="645745" cy="169038"/>
            </a:xfrm>
            <a:custGeom>
              <a:avLst/>
              <a:gdLst/>
              <a:ahLst/>
              <a:cxnLst/>
              <a:rect l="0" t="0" r="0" b="0"/>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a:endParaRPr/>
            </a:p>
          </p:txBody>
        </p:sp>
        <p:sp>
          <p:nvSpPr>
            <p:cNvPr id="72" name="tx72"/>
            <p:cNvSpPr/>
            <p:nvPr/>
          </p:nvSpPr>
          <p:spPr>
            <a:xfrm>
              <a:off x="8337225" y="2315201"/>
              <a:ext cx="55430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A32CD">
                      <a:alpha val="100000"/>
                    </a:srgbClr>
                  </a:solidFill>
                  <a:latin typeface="Arial"/>
                  <a:cs typeface="Arial"/>
                </a:rPr>
                <a:t>PcVC: 85%</a:t>
              </a:r>
            </a:p>
          </p:txBody>
        </p:sp>
        <p:sp>
          <p:nvSpPr>
            <p:cNvPr id="73" name="pg73"/>
            <p:cNvSpPr/>
            <p:nvPr/>
          </p:nvSpPr>
          <p:spPr>
            <a:xfrm>
              <a:off x="8356446" y="2534655"/>
              <a:ext cx="603664" cy="169038"/>
            </a:xfrm>
            <a:custGeom>
              <a:avLst/>
              <a:gdLst/>
              <a:ahLst/>
              <a:cxnLst/>
              <a:rect l="0" t="0" r="0" b="0"/>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a:endParaRPr/>
            </a:p>
          </p:txBody>
        </p:sp>
        <p:sp>
          <p:nvSpPr>
            <p:cNvPr id="74" name="tx74"/>
            <p:cNvSpPr/>
            <p:nvPr/>
          </p:nvSpPr>
          <p:spPr>
            <a:xfrm>
              <a:off x="8379306" y="2576194"/>
              <a:ext cx="512224"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31A1C">
                      <a:alpha val="100000"/>
                    </a:srgbClr>
                  </a:solidFill>
                  <a:latin typeface="Arial"/>
                  <a:cs typeface="Arial"/>
                </a:rPr>
                <a:t>IPV1: 84%</a:t>
              </a:r>
            </a:p>
          </p:txBody>
        </p:sp>
        <p:sp>
          <p:nvSpPr>
            <p:cNvPr id="75" name="pg75"/>
            <p:cNvSpPr/>
            <p:nvPr/>
          </p:nvSpPr>
          <p:spPr>
            <a:xfrm>
              <a:off x="8338449" y="2799457"/>
              <a:ext cx="621661" cy="169038"/>
            </a:xfrm>
            <a:custGeom>
              <a:avLst/>
              <a:gdLst/>
              <a:ahLst/>
              <a:cxnLst/>
              <a:rect l="0" t="0" r="0" b="0"/>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a:endParaRPr/>
            </a:p>
          </p:txBody>
        </p:sp>
        <p:sp>
          <p:nvSpPr>
            <p:cNvPr id="76" name="tx76"/>
            <p:cNvSpPr/>
            <p:nvPr/>
          </p:nvSpPr>
          <p:spPr>
            <a:xfrm>
              <a:off x="8361309" y="2840996"/>
              <a:ext cx="530221"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7F00">
                      <a:alpha val="100000"/>
                    </a:srgbClr>
                  </a:solidFill>
                  <a:latin typeface="Arial"/>
                  <a:cs typeface="Arial"/>
                </a:rPr>
                <a:t>IPVC: 72%</a:t>
              </a:r>
            </a:p>
          </p:txBody>
        </p:sp>
        <p:sp>
          <p:nvSpPr>
            <p:cNvPr id="77" name="pg77"/>
            <p:cNvSpPr/>
            <p:nvPr/>
          </p:nvSpPr>
          <p:spPr>
            <a:xfrm>
              <a:off x="8290281" y="3065973"/>
              <a:ext cx="669829" cy="169038"/>
            </a:xfrm>
            <a:custGeom>
              <a:avLst/>
              <a:gdLst/>
              <a:ahLst/>
              <a:cxnLst/>
              <a:rect l="0" t="0" r="0" b="0"/>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a:endParaRPr/>
            </a:p>
          </p:txBody>
        </p:sp>
        <p:sp>
          <p:nvSpPr>
            <p:cNvPr id="78" name="tx78"/>
            <p:cNvSpPr/>
            <p:nvPr/>
          </p:nvSpPr>
          <p:spPr>
            <a:xfrm>
              <a:off x="8313141" y="3107511"/>
              <a:ext cx="578389"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B00">
                      <a:alpha val="100000"/>
                    </a:srgbClr>
                  </a:solidFill>
                  <a:latin typeface="Arial"/>
                  <a:cs typeface="Arial"/>
                </a:rPr>
                <a:t>MCV2: 59%</a:t>
              </a:r>
            </a:p>
          </p:txBody>
        </p:sp>
        <p:sp>
          <p:nvSpPr>
            <p:cNvPr id="79" name="pg79"/>
            <p:cNvSpPr/>
            <p:nvPr/>
          </p:nvSpPr>
          <p:spPr>
            <a:xfrm>
              <a:off x="8314365" y="3327393"/>
              <a:ext cx="645745" cy="169038"/>
            </a:xfrm>
            <a:custGeom>
              <a:avLst/>
              <a:gdLst/>
              <a:ahLst/>
              <a:cxnLst/>
              <a:rect l="0" t="0" r="0" b="0"/>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a:endParaRPr/>
            </a:p>
          </p:txBody>
        </p:sp>
        <p:sp>
          <p:nvSpPr>
            <p:cNvPr id="80" name="tx80"/>
            <p:cNvSpPr/>
            <p:nvPr/>
          </p:nvSpPr>
          <p:spPr>
            <a:xfrm>
              <a:off x="8337225" y="3368931"/>
              <a:ext cx="55430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A3D9A">
                      <a:alpha val="100000"/>
                    </a:srgbClr>
                  </a:solidFill>
                  <a:latin typeface="Arial"/>
                  <a:cs typeface="Arial"/>
                </a:rPr>
                <a:t>HPVc: 54%</a:t>
              </a:r>
            </a:p>
          </p:txBody>
        </p:sp>
        <p:sp>
          <p:nvSpPr>
            <p:cNvPr id="81" name="pl81"/>
            <p:cNvSpPr/>
            <p:nvPr/>
          </p:nvSpPr>
          <p:spPr>
            <a:xfrm>
              <a:off x="757200" y="5628310"/>
              <a:ext cx="8317210" cy="0"/>
            </a:xfrm>
            <a:custGeom>
              <a:avLst/>
              <a:gdLst/>
              <a:ahLst/>
              <a:cxnLst/>
              <a:rect l="0" t="0" r="0" b="0"/>
              <a:pathLst>
                <a:path w="8317210">
                  <a:moveTo>
                    <a:pt x="0" y="0"/>
                  </a:moveTo>
                  <a:lnTo>
                    <a:pt x="8317210" y="0"/>
                  </a:lnTo>
                  <a:lnTo>
                    <a:pt x="8317210" y="0"/>
                  </a:lnTo>
                </a:path>
              </a:pathLst>
            </a:custGeom>
            <a:ln w="13550" cap="flat">
              <a:solidFill>
                <a:srgbClr val="BEBEBE">
                  <a:alpha val="100000"/>
                </a:srgbClr>
              </a:solidFill>
              <a:prstDash val="dash"/>
              <a:round/>
            </a:ln>
          </p:spPr>
          <p:txBody>
            <a:bodyPr/>
            <a:lstStyle/>
            <a:p>
              <a:endParaRPr/>
            </a:p>
          </p:txBody>
        </p:sp>
        <p:sp>
          <p:nvSpPr>
            <p:cNvPr id="82" name="pt82"/>
            <p:cNvSpPr/>
            <p:nvPr/>
          </p:nvSpPr>
          <p:spPr>
            <a:xfrm>
              <a:off x="7621844" y="2180337"/>
              <a:ext cx="63202" cy="63202"/>
            </a:xfrm>
            <a:prstGeom prst="ellipse">
              <a:avLst/>
            </a:prstGeom>
            <a:solidFill>
              <a:srgbClr val="FF7F00">
                <a:alpha val="100000"/>
              </a:srgbClr>
            </a:solidFill>
            <a:ln w="9000" cap="rnd">
              <a:solidFill>
                <a:srgbClr val="FF7F00">
                  <a:alpha val="100000"/>
                </a:srgbClr>
              </a:solidFill>
              <a:prstDash val="solid"/>
              <a:round/>
            </a:ln>
          </p:spPr>
          <p:txBody>
            <a:bodyPr/>
            <a:lstStyle/>
            <a:p>
              <a:endParaRPr/>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a:endParaRPr/>
            </a:p>
          </p:txBody>
        </p:sp>
        <p:sp>
          <p:nvSpPr>
            <p:cNvPr id="84" name="tx84"/>
            <p:cNvSpPr/>
            <p:nvPr/>
          </p:nvSpPr>
          <p:spPr>
            <a:xfrm>
              <a:off x="632414" y="5586619"/>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95211" y="3190277"/>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07" name="tx107"/>
            <p:cNvSpPr/>
            <p:nvPr/>
          </p:nvSpPr>
          <p:spPr>
            <a:xfrm>
              <a:off x="3255479" y="401416"/>
              <a:ext cx="3320653"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Couverture vaccinale (%), Mauritanie, 2000-2025</a:t>
              </a:r>
            </a:p>
          </p:txBody>
        </p:sp>
        <p:sp>
          <p:nvSpPr>
            <p:cNvPr id="108" name="tx108"/>
            <p:cNvSpPr/>
            <p:nvPr/>
          </p:nvSpPr>
          <p:spPr>
            <a:xfrm>
              <a:off x="4775852" y="64555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09" name="tx109"/>
            <p:cNvSpPr/>
            <p:nvPr/>
          </p:nvSpPr>
          <p:spPr>
            <a:xfrm>
              <a:off x="2215795" y="6569876"/>
              <a:ext cx="6858615"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chiffres dans les bulles des étiquettes de données font référence à la couverture vaccinale selon les dernières estimations disponibles.</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montre la couverture vaccinale pour toutes les années comprises entre 2019 et 2025 (barres grises) et la couverture pour des années spécifiques (points), par vaccin. Il peut être utilisé pour évaluer le retour aux niveaux d'avant la pandémie.
Le taux de couverture du DTP1 a augmenté entre 2019 (88 %) et 2024 (95 %). En 2025, ce taux est resté inchangé par rapport à 2024 (95 %) et était supérieur à celui de 2019. Entre 2019 et 2025, la couverture vaccinale contre la DTP1 a atteint son niveau le plus bas en 2021 (87 %).
En 2024, aucun vaccin n'affichait un taux de couverture inférieur à celui de 2019.
En 2025, aucun vaccin n'affichait un taux de couverture inférieur à celui de 2019.
En 2025, aucun vaccin n'affichait un taux de couverture inférieur à celui de 2024.</a:t>
            </a:r>
          </a:p>
        </p:txBody>
      </p:sp>
      <p:sp>
        <p:nvSpPr>
          <p:cNvPr id="110" name="body"/>
          <p:cNvSpPr>
            <a:spLocks noGrp="1"/>
          </p:cNvSpPr>
          <p:nvPr>
            <p:ph idx="4294967295"/>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présente l'évolution de la couverture vaccinale pour 10 vaccins (série complète).
En 2025, le vaccin contre le HPVc affichait la couverture la plus faible de tous les vaccins (54 %), suivi du vaccin MCV2 (59 %).
La couverture vaccinale de 7 vaccins a augmenté (DTP3, HEPB3, HIB3, IPV1, MCV1, ROTAC et RUBELLA) par rapport à leur couverture respective en 2019.
La couverture vaccinale de 8 vaccins est restée inchangée (DTP3, HEPB3, HIB3, IPV1, MCV1, MCV2, ROTAC et RUBELLA) et celle d’un vaccin a augmenté (HPVc) par rapport à leur couverture respective en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130606" y="5012197"/>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1130606" y="4558865"/>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1130606" y="4105534"/>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130606" y="3652203"/>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130606" y="3198872"/>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130606" y="2745541"/>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130606" y="2292210"/>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130606" y="1838878"/>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130606" y="1385547"/>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130606" y="932216"/>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491688" y="660217"/>
              <a:ext cx="0" cy="4623977"/>
            </a:xfrm>
            <a:custGeom>
              <a:avLst/>
              <a:gdLst/>
              <a:ahLst/>
              <a:cxnLst/>
              <a:rect l="0" t="0" r="0" b="0"/>
              <a:pathLst>
                <a:path h="4623977">
                  <a:moveTo>
                    <a:pt x="0" y="462397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3297098" y="660217"/>
              <a:ext cx="0" cy="4623977"/>
            </a:xfrm>
            <a:custGeom>
              <a:avLst/>
              <a:gdLst/>
              <a:ahLst/>
              <a:cxnLst/>
              <a:rect l="0" t="0" r="0" b="0"/>
              <a:pathLst>
                <a:path h="4623977">
                  <a:moveTo>
                    <a:pt x="0" y="462397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5102508" y="660217"/>
              <a:ext cx="0" cy="4623977"/>
            </a:xfrm>
            <a:custGeom>
              <a:avLst/>
              <a:gdLst/>
              <a:ahLst/>
              <a:cxnLst/>
              <a:rect l="0" t="0" r="0" b="0"/>
              <a:pathLst>
                <a:path h="4623977">
                  <a:moveTo>
                    <a:pt x="0" y="462397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907918" y="660217"/>
              <a:ext cx="0" cy="4623977"/>
            </a:xfrm>
            <a:custGeom>
              <a:avLst/>
              <a:gdLst/>
              <a:ahLst/>
              <a:cxnLst/>
              <a:rect l="0" t="0" r="0" b="0"/>
              <a:pathLst>
                <a:path h="4623977">
                  <a:moveTo>
                    <a:pt x="0" y="462397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8713328" y="660217"/>
              <a:ext cx="0" cy="4623977"/>
            </a:xfrm>
            <a:custGeom>
              <a:avLst/>
              <a:gdLst/>
              <a:ahLst/>
              <a:cxnLst/>
              <a:rect l="0" t="0" r="0" b="0"/>
              <a:pathLst>
                <a:path h="4623977">
                  <a:moveTo>
                    <a:pt x="0" y="462397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918948" y="932216"/>
              <a:ext cx="649947" cy="0"/>
            </a:xfrm>
            <a:custGeom>
              <a:avLst/>
              <a:gdLst/>
              <a:ahLst/>
              <a:cxnLst/>
              <a:rect l="0" t="0" r="0" b="0"/>
              <a:pathLst>
                <a:path w="649947">
                  <a:moveTo>
                    <a:pt x="0" y="0"/>
                  </a:moveTo>
                  <a:lnTo>
                    <a:pt x="72216" y="0"/>
                  </a:lnTo>
                  <a:lnTo>
                    <a:pt x="216649" y="0"/>
                  </a:lnTo>
                  <a:lnTo>
                    <a:pt x="433298" y="0"/>
                  </a:lnTo>
                  <a:lnTo>
                    <a:pt x="433298" y="0"/>
                  </a:lnTo>
                  <a:lnTo>
                    <a:pt x="577731" y="0"/>
                  </a:lnTo>
                  <a:lnTo>
                    <a:pt x="649947" y="0"/>
                  </a:lnTo>
                </a:path>
              </a:pathLst>
            </a:custGeom>
            <a:ln w="116535" cap="flat">
              <a:solidFill>
                <a:srgbClr val="E8E8E8">
                  <a:alpha val="100000"/>
                </a:srgbClr>
              </a:solidFill>
              <a:prstDash val="solid"/>
              <a:round/>
            </a:ln>
          </p:spPr>
          <p:txBody>
            <a:bodyPr/>
            <a:lstStyle/>
            <a:p>
              <a:endParaRPr/>
            </a:p>
          </p:txBody>
        </p:sp>
        <p:sp>
          <p:nvSpPr>
            <p:cNvPr id="20" name="pl20"/>
            <p:cNvSpPr/>
            <p:nvPr/>
          </p:nvSpPr>
          <p:spPr>
            <a:xfrm>
              <a:off x="7774515" y="1385547"/>
              <a:ext cx="649947" cy="0"/>
            </a:xfrm>
            <a:custGeom>
              <a:avLst/>
              <a:gdLst/>
              <a:ahLst/>
              <a:cxnLst/>
              <a:rect l="0" t="0" r="0" b="0"/>
              <a:pathLst>
                <a:path w="649947">
                  <a:moveTo>
                    <a:pt x="0" y="0"/>
                  </a:moveTo>
                  <a:lnTo>
                    <a:pt x="72216" y="0"/>
                  </a:lnTo>
                  <a:lnTo>
                    <a:pt x="361082" y="0"/>
                  </a:lnTo>
                  <a:lnTo>
                    <a:pt x="577731" y="0"/>
                  </a:lnTo>
                  <a:lnTo>
                    <a:pt x="577731" y="0"/>
                  </a:lnTo>
                  <a:lnTo>
                    <a:pt x="649947" y="0"/>
                  </a:lnTo>
                  <a:lnTo>
                    <a:pt x="649947" y="0"/>
                  </a:lnTo>
                </a:path>
              </a:pathLst>
            </a:custGeom>
            <a:ln w="116535" cap="flat">
              <a:solidFill>
                <a:srgbClr val="E8E8E8">
                  <a:alpha val="100000"/>
                </a:srgbClr>
              </a:solidFill>
              <a:prstDash val="solid"/>
              <a:round/>
            </a:ln>
          </p:spPr>
          <p:txBody>
            <a:bodyPr/>
            <a:lstStyle/>
            <a:p>
              <a:endParaRPr/>
            </a:p>
          </p:txBody>
        </p:sp>
        <p:sp>
          <p:nvSpPr>
            <p:cNvPr id="21" name="pl21"/>
            <p:cNvSpPr/>
            <p:nvPr/>
          </p:nvSpPr>
          <p:spPr>
            <a:xfrm>
              <a:off x="7052351" y="1838878"/>
              <a:ext cx="938813" cy="0"/>
            </a:xfrm>
            <a:custGeom>
              <a:avLst/>
              <a:gdLst/>
              <a:ahLst/>
              <a:cxnLst/>
              <a:rect l="0" t="0" r="0" b="0"/>
              <a:pathLst>
                <a:path w="938813">
                  <a:moveTo>
                    <a:pt x="0" y="0"/>
                  </a:moveTo>
                  <a:lnTo>
                    <a:pt x="216649" y="0"/>
                  </a:lnTo>
                  <a:lnTo>
                    <a:pt x="288865" y="0"/>
                  </a:lnTo>
                  <a:lnTo>
                    <a:pt x="577731" y="0"/>
                  </a:lnTo>
                  <a:lnTo>
                    <a:pt x="649947" y="0"/>
                  </a:lnTo>
                  <a:lnTo>
                    <a:pt x="649947" y="0"/>
                  </a:lnTo>
                  <a:lnTo>
                    <a:pt x="938813" y="0"/>
                  </a:lnTo>
                </a:path>
              </a:pathLst>
            </a:custGeom>
            <a:ln w="116535" cap="flat">
              <a:solidFill>
                <a:srgbClr val="E8E8E8">
                  <a:alpha val="100000"/>
                </a:srgbClr>
              </a:solidFill>
              <a:prstDash val="solid"/>
              <a:round/>
            </a:ln>
          </p:spPr>
          <p:txBody>
            <a:bodyPr/>
            <a:lstStyle/>
            <a:p>
              <a:endParaRPr/>
            </a:p>
          </p:txBody>
        </p:sp>
        <p:sp>
          <p:nvSpPr>
            <p:cNvPr id="22" name="pl22"/>
            <p:cNvSpPr/>
            <p:nvPr/>
          </p:nvSpPr>
          <p:spPr>
            <a:xfrm>
              <a:off x="7052351" y="2292210"/>
              <a:ext cx="938813" cy="0"/>
            </a:xfrm>
            <a:custGeom>
              <a:avLst/>
              <a:gdLst/>
              <a:ahLst/>
              <a:cxnLst/>
              <a:rect l="0" t="0" r="0" b="0"/>
              <a:pathLst>
                <a:path w="938813">
                  <a:moveTo>
                    <a:pt x="0" y="0"/>
                  </a:moveTo>
                  <a:lnTo>
                    <a:pt x="216649" y="0"/>
                  </a:lnTo>
                  <a:lnTo>
                    <a:pt x="288865" y="0"/>
                  </a:lnTo>
                  <a:lnTo>
                    <a:pt x="577731" y="0"/>
                  </a:lnTo>
                  <a:lnTo>
                    <a:pt x="649947" y="0"/>
                  </a:lnTo>
                  <a:lnTo>
                    <a:pt x="649947" y="0"/>
                  </a:lnTo>
                  <a:lnTo>
                    <a:pt x="938813" y="0"/>
                  </a:lnTo>
                </a:path>
              </a:pathLst>
            </a:custGeom>
            <a:ln w="116535" cap="flat">
              <a:solidFill>
                <a:srgbClr val="E8E8E8">
                  <a:alpha val="100000"/>
                </a:srgbClr>
              </a:solidFill>
              <a:prstDash val="solid"/>
              <a:round/>
            </a:ln>
          </p:spPr>
          <p:txBody>
            <a:bodyPr/>
            <a:lstStyle/>
            <a:p>
              <a:endParaRPr/>
            </a:p>
          </p:txBody>
        </p:sp>
        <p:sp>
          <p:nvSpPr>
            <p:cNvPr id="23" name="pl23"/>
            <p:cNvSpPr/>
            <p:nvPr/>
          </p:nvSpPr>
          <p:spPr>
            <a:xfrm>
              <a:off x="7052351" y="2745541"/>
              <a:ext cx="938813" cy="0"/>
            </a:xfrm>
            <a:custGeom>
              <a:avLst/>
              <a:gdLst/>
              <a:ahLst/>
              <a:cxnLst/>
              <a:rect l="0" t="0" r="0" b="0"/>
              <a:pathLst>
                <a:path w="938813">
                  <a:moveTo>
                    <a:pt x="0" y="0"/>
                  </a:moveTo>
                  <a:lnTo>
                    <a:pt x="216649" y="0"/>
                  </a:lnTo>
                  <a:lnTo>
                    <a:pt x="288865" y="0"/>
                  </a:lnTo>
                  <a:lnTo>
                    <a:pt x="577731" y="0"/>
                  </a:lnTo>
                  <a:lnTo>
                    <a:pt x="649947" y="0"/>
                  </a:lnTo>
                  <a:lnTo>
                    <a:pt x="649947" y="0"/>
                  </a:lnTo>
                  <a:lnTo>
                    <a:pt x="938813" y="0"/>
                  </a:lnTo>
                </a:path>
              </a:pathLst>
            </a:custGeom>
            <a:ln w="116535" cap="flat">
              <a:solidFill>
                <a:srgbClr val="E8E8E8">
                  <a:alpha val="100000"/>
                </a:srgbClr>
              </a:solidFill>
              <a:prstDash val="solid"/>
              <a:round/>
            </a:ln>
          </p:spPr>
          <p:txBody>
            <a:bodyPr/>
            <a:lstStyle/>
            <a:p>
              <a:endParaRPr/>
            </a:p>
          </p:txBody>
        </p:sp>
        <p:sp>
          <p:nvSpPr>
            <p:cNvPr id="24" name="pl24"/>
            <p:cNvSpPr/>
            <p:nvPr/>
          </p:nvSpPr>
          <p:spPr>
            <a:xfrm>
              <a:off x="6691269" y="3198872"/>
              <a:ext cx="1155462" cy="0"/>
            </a:xfrm>
            <a:custGeom>
              <a:avLst/>
              <a:gdLst/>
              <a:ahLst/>
              <a:cxnLst/>
              <a:rect l="0" t="0" r="0" b="0"/>
              <a:pathLst>
                <a:path w="1155462">
                  <a:moveTo>
                    <a:pt x="0" y="0"/>
                  </a:moveTo>
                  <a:lnTo>
                    <a:pt x="216649" y="0"/>
                  </a:lnTo>
                  <a:lnTo>
                    <a:pt x="577731" y="0"/>
                  </a:lnTo>
                  <a:lnTo>
                    <a:pt x="794380" y="0"/>
                  </a:lnTo>
                  <a:lnTo>
                    <a:pt x="866596" y="0"/>
                  </a:lnTo>
                  <a:lnTo>
                    <a:pt x="866596" y="0"/>
                  </a:lnTo>
                  <a:lnTo>
                    <a:pt x="1155462" y="0"/>
                  </a:lnTo>
                </a:path>
              </a:pathLst>
            </a:custGeom>
            <a:ln w="116535" cap="flat">
              <a:solidFill>
                <a:srgbClr val="E8E8E8">
                  <a:alpha val="100000"/>
                </a:srgbClr>
              </a:solidFill>
              <a:prstDash val="solid"/>
              <a:round/>
            </a:ln>
          </p:spPr>
          <p:txBody>
            <a:bodyPr/>
            <a:lstStyle/>
            <a:p>
              <a:endParaRPr/>
            </a:p>
          </p:txBody>
        </p:sp>
        <p:sp>
          <p:nvSpPr>
            <p:cNvPr id="25" name="pl25"/>
            <p:cNvSpPr/>
            <p:nvPr/>
          </p:nvSpPr>
          <p:spPr>
            <a:xfrm>
              <a:off x="6907918" y="3652203"/>
              <a:ext cx="1299895" cy="0"/>
            </a:xfrm>
            <a:custGeom>
              <a:avLst/>
              <a:gdLst/>
              <a:ahLst/>
              <a:cxnLst/>
              <a:rect l="0" t="0" r="0" b="0"/>
              <a:pathLst>
                <a:path w="1299895">
                  <a:moveTo>
                    <a:pt x="0" y="0"/>
                  </a:moveTo>
                  <a:lnTo>
                    <a:pt x="0" y="0"/>
                  </a:lnTo>
                  <a:lnTo>
                    <a:pt x="505514" y="0"/>
                  </a:lnTo>
                  <a:lnTo>
                    <a:pt x="649947" y="0"/>
                  </a:lnTo>
                  <a:lnTo>
                    <a:pt x="1227678" y="0"/>
                  </a:lnTo>
                  <a:lnTo>
                    <a:pt x="1299895" y="0"/>
                  </a:lnTo>
                  <a:lnTo>
                    <a:pt x="1299895" y="0"/>
                  </a:lnTo>
                </a:path>
              </a:pathLst>
            </a:custGeom>
            <a:ln w="116535" cap="flat">
              <a:solidFill>
                <a:srgbClr val="E8E8E8">
                  <a:alpha val="100000"/>
                </a:srgbClr>
              </a:solidFill>
              <a:prstDash val="solid"/>
              <a:round/>
            </a:ln>
          </p:spPr>
          <p:txBody>
            <a:bodyPr/>
            <a:lstStyle/>
            <a:p>
              <a:endParaRPr/>
            </a:p>
          </p:txBody>
        </p:sp>
        <p:sp>
          <p:nvSpPr>
            <p:cNvPr id="26" name="pl26"/>
            <p:cNvSpPr/>
            <p:nvPr/>
          </p:nvSpPr>
          <p:spPr>
            <a:xfrm>
              <a:off x="6980135" y="4105534"/>
              <a:ext cx="1011029" cy="0"/>
            </a:xfrm>
            <a:custGeom>
              <a:avLst/>
              <a:gdLst/>
              <a:ahLst/>
              <a:cxnLst/>
              <a:rect l="0" t="0" r="0" b="0"/>
              <a:pathLst>
                <a:path w="1011029">
                  <a:moveTo>
                    <a:pt x="0" y="0"/>
                  </a:moveTo>
                  <a:lnTo>
                    <a:pt x="72216" y="0"/>
                  </a:lnTo>
                  <a:lnTo>
                    <a:pt x="433298" y="0"/>
                  </a:lnTo>
                  <a:lnTo>
                    <a:pt x="649947" y="0"/>
                  </a:lnTo>
                  <a:lnTo>
                    <a:pt x="649947" y="0"/>
                  </a:lnTo>
                  <a:lnTo>
                    <a:pt x="649947" y="0"/>
                  </a:lnTo>
                  <a:lnTo>
                    <a:pt x="1011029" y="0"/>
                  </a:lnTo>
                </a:path>
              </a:pathLst>
            </a:custGeom>
            <a:ln w="116535" cap="flat">
              <a:solidFill>
                <a:srgbClr val="E8E8E8">
                  <a:alpha val="100000"/>
                </a:srgbClr>
              </a:solidFill>
              <a:prstDash val="solid"/>
              <a:round/>
            </a:ln>
          </p:spPr>
          <p:txBody>
            <a:bodyPr/>
            <a:lstStyle/>
            <a:p>
              <a:endParaRPr/>
            </a:p>
          </p:txBody>
        </p:sp>
        <p:sp>
          <p:nvSpPr>
            <p:cNvPr id="27" name="pl27"/>
            <p:cNvSpPr/>
            <p:nvPr/>
          </p:nvSpPr>
          <p:spPr>
            <a:xfrm>
              <a:off x="6907918" y="4558865"/>
              <a:ext cx="1299895" cy="0"/>
            </a:xfrm>
            <a:custGeom>
              <a:avLst/>
              <a:gdLst/>
              <a:ahLst/>
              <a:cxnLst/>
              <a:rect l="0" t="0" r="0" b="0"/>
              <a:pathLst>
                <a:path w="1299895">
                  <a:moveTo>
                    <a:pt x="0" y="0"/>
                  </a:moveTo>
                  <a:lnTo>
                    <a:pt x="0" y="0"/>
                  </a:lnTo>
                  <a:lnTo>
                    <a:pt x="505514" y="0"/>
                  </a:lnTo>
                  <a:lnTo>
                    <a:pt x="649947" y="0"/>
                  </a:lnTo>
                  <a:lnTo>
                    <a:pt x="1227678" y="0"/>
                  </a:lnTo>
                  <a:lnTo>
                    <a:pt x="1299895" y="0"/>
                  </a:lnTo>
                  <a:lnTo>
                    <a:pt x="1299895" y="0"/>
                  </a:lnTo>
                </a:path>
              </a:pathLst>
            </a:custGeom>
            <a:ln w="116535" cap="flat">
              <a:solidFill>
                <a:srgbClr val="E8E8E8">
                  <a:alpha val="100000"/>
                </a:srgbClr>
              </a:solidFill>
              <a:prstDash val="solid"/>
              <a:round/>
            </a:ln>
          </p:spPr>
          <p:txBody>
            <a:bodyPr/>
            <a:lstStyle/>
            <a:p>
              <a:endParaRPr/>
            </a:p>
          </p:txBody>
        </p:sp>
        <p:sp>
          <p:nvSpPr>
            <p:cNvPr id="28" name="pl28"/>
            <p:cNvSpPr/>
            <p:nvPr/>
          </p:nvSpPr>
          <p:spPr>
            <a:xfrm>
              <a:off x="6257971" y="5012197"/>
              <a:ext cx="1805410" cy="0"/>
            </a:xfrm>
            <a:custGeom>
              <a:avLst/>
              <a:gdLst/>
              <a:ahLst/>
              <a:cxnLst/>
              <a:rect l="0" t="0" r="0" b="0"/>
              <a:pathLst>
                <a:path w="1805410">
                  <a:moveTo>
                    <a:pt x="0" y="0"/>
                  </a:moveTo>
                  <a:lnTo>
                    <a:pt x="649947" y="0"/>
                  </a:lnTo>
                  <a:lnTo>
                    <a:pt x="1299895" y="0"/>
                  </a:lnTo>
                  <a:lnTo>
                    <a:pt x="1372111" y="0"/>
                  </a:lnTo>
                  <a:lnTo>
                    <a:pt x="1444328" y="0"/>
                  </a:lnTo>
                  <a:lnTo>
                    <a:pt x="1444328" y="0"/>
                  </a:lnTo>
                  <a:lnTo>
                    <a:pt x="1805410" y="0"/>
                  </a:lnTo>
                </a:path>
              </a:pathLst>
            </a:custGeom>
            <a:ln w="116535" cap="flat">
              <a:solidFill>
                <a:srgbClr val="E8E8E8">
                  <a:alpha val="100000"/>
                </a:srgbClr>
              </a:solidFill>
              <a:prstDash val="solid"/>
              <a:round/>
            </a:ln>
          </p:spPr>
          <p:txBody>
            <a:bodyPr/>
            <a:lstStyle/>
            <a:p>
              <a:endParaRPr/>
            </a:p>
          </p:txBody>
        </p:sp>
        <p:sp>
          <p:nvSpPr>
            <p:cNvPr id="29" name="pt29"/>
            <p:cNvSpPr/>
            <p:nvPr/>
          </p:nvSpPr>
          <p:spPr>
            <a:xfrm>
              <a:off x="7986664"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0" name="pt30"/>
            <p:cNvSpPr/>
            <p:nvPr/>
          </p:nvSpPr>
          <p:spPr>
            <a:xfrm>
              <a:off x="8131097"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1" name="pt31"/>
            <p:cNvSpPr/>
            <p:nvPr/>
          </p:nvSpPr>
          <p:spPr>
            <a:xfrm>
              <a:off x="7914448"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2" name="pt32"/>
            <p:cNvSpPr/>
            <p:nvPr/>
          </p:nvSpPr>
          <p:spPr>
            <a:xfrm>
              <a:off x="856439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3" name="pt33"/>
            <p:cNvSpPr/>
            <p:nvPr/>
          </p:nvSpPr>
          <p:spPr>
            <a:xfrm>
              <a:off x="8492179"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4" name="pt34"/>
            <p:cNvSpPr/>
            <p:nvPr/>
          </p:nvSpPr>
          <p:spPr>
            <a:xfrm>
              <a:off x="834774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5" name="pt35"/>
            <p:cNvSpPr/>
            <p:nvPr/>
          </p:nvSpPr>
          <p:spPr>
            <a:xfrm>
              <a:off x="834774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6" name="pt36"/>
            <p:cNvSpPr/>
            <p:nvPr/>
          </p:nvSpPr>
          <p:spPr>
            <a:xfrm>
              <a:off x="784223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7" name="pt37"/>
            <p:cNvSpPr/>
            <p:nvPr/>
          </p:nvSpPr>
          <p:spPr>
            <a:xfrm>
              <a:off x="8131097"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8" name="pt38"/>
            <p:cNvSpPr/>
            <p:nvPr/>
          </p:nvSpPr>
          <p:spPr>
            <a:xfrm>
              <a:off x="7770015"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9" name="pt39"/>
            <p:cNvSpPr/>
            <p:nvPr/>
          </p:nvSpPr>
          <p:spPr>
            <a:xfrm>
              <a:off x="8419963"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0" name="pt40"/>
            <p:cNvSpPr/>
            <p:nvPr/>
          </p:nvSpPr>
          <p:spPr>
            <a:xfrm>
              <a:off x="8419963"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1" name="pt41"/>
            <p:cNvSpPr/>
            <p:nvPr/>
          </p:nvSpPr>
          <p:spPr>
            <a:xfrm>
              <a:off x="834774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2" name="pt42"/>
            <p:cNvSpPr/>
            <p:nvPr/>
          </p:nvSpPr>
          <p:spPr>
            <a:xfrm>
              <a:off x="834774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3" name="pt43"/>
            <p:cNvSpPr/>
            <p:nvPr/>
          </p:nvSpPr>
          <p:spPr>
            <a:xfrm>
              <a:off x="726450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4" name="pt44"/>
            <p:cNvSpPr/>
            <p:nvPr/>
          </p:nvSpPr>
          <p:spPr>
            <a:xfrm>
              <a:off x="7336717"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5" name="pt45"/>
            <p:cNvSpPr/>
            <p:nvPr/>
          </p:nvSpPr>
          <p:spPr>
            <a:xfrm>
              <a:off x="7047851"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6" name="pt46"/>
            <p:cNvSpPr/>
            <p:nvPr/>
          </p:nvSpPr>
          <p:spPr>
            <a:xfrm>
              <a:off x="762558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7" name="pt47"/>
            <p:cNvSpPr/>
            <p:nvPr/>
          </p:nvSpPr>
          <p:spPr>
            <a:xfrm>
              <a:off x="7986664"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8" name="pt48"/>
            <p:cNvSpPr/>
            <p:nvPr/>
          </p:nvSpPr>
          <p:spPr>
            <a:xfrm>
              <a:off x="769779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9" name="pt49"/>
            <p:cNvSpPr/>
            <p:nvPr/>
          </p:nvSpPr>
          <p:spPr>
            <a:xfrm>
              <a:off x="769779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0" name="pt50"/>
            <p:cNvSpPr/>
            <p:nvPr/>
          </p:nvSpPr>
          <p:spPr>
            <a:xfrm>
              <a:off x="726450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1" name="pt51"/>
            <p:cNvSpPr/>
            <p:nvPr/>
          </p:nvSpPr>
          <p:spPr>
            <a:xfrm>
              <a:off x="7336717"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2" name="pt52"/>
            <p:cNvSpPr/>
            <p:nvPr/>
          </p:nvSpPr>
          <p:spPr>
            <a:xfrm>
              <a:off x="7047851"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3" name="pt53"/>
            <p:cNvSpPr/>
            <p:nvPr/>
          </p:nvSpPr>
          <p:spPr>
            <a:xfrm>
              <a:off x="762558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4" name="pt54"/>
            <p:cNvSpPr/>
            <p:nvPr/>
          </p:nvSpPr>
          <p:spPr>
            <a:xfrm>
              <a:off x="798666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5" name="pt55"/>
            <p:cNvSpPr/>
            <p:nvPr/>
          </p:nvSpPr>
          <p:spPr>
            <a:xfrm>
              <a:off x="769779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6" name="pt56"/>
            <p:cNvSpPr/>
            <p:nvPr/>
          </p:nvSpPr>
          <p:spPr>
            <a:xfrm>
              <a:off x="769779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7" name="pt57"/>
            <p:cNvSpPr/>
            <p:nvPr/>
          </p:nvSpPr>
          <p:spPr>
            <a:xfrm>
              <a:off x="7264500"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8" name="pt58"/>
            <p:cNvSpPr/>
            <p:nvPr/>
          </p:nvSpPr>
          <p:spPr>
            <a:xfrm>
              <a:off x="7336717"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9" name="pt59"/>
            <p:cNvSpPr/>
            <p:nvPr/>
          </p:nvSpPr>
          <p:spPr>
            <a:xfrm>
              <a:off x="7047851"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0" name="pt60"/>
            <p:cNvSpPr/>
            <p:nvPr/>
          </p:nvSpPr>
          <p:spPr>
            <a:xfrm>
              <a:off x="762558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1" name="pt61"/>
            <p:cNvSpPr/>
            <p:nvPr/>
          </p:nvSpPr>
          <p:spPr>
            <a:xfrm>
              <a:off x="7986664"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7697799"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7697799"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668676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726450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6903418"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748115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784223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755336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755336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6903418"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7408933"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6903418"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755336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5" name="pt75"/>
            <p:cNvSpPr/>
            <p:nvPr/>
          </p:nvSpPr>
          <p:spPr>
            <a:xfrm>
              <a:off x="8131097"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820331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820331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6975635"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9" name="pt79"/>
            <p:cNvSpPr/>
            <p:nvPr/>
          </p:nvSpPr>
          <p:spPr>
            <a:xfrm>
              <a:off x="740893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0" name="pt80"/>
            <p:cNvSpPr/>
            <p:nvPr/>
          </p:nvSpPr>
          <p:spPr>
            <a:xfrm>
              <a:off x="7047851"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1" name="pt81"/>
            <p:cNvSpPr/>
            <p:nvPr/>
          </p:nvSpPr>
          <p:spPr>
            <a:xfrm>
              <a:off x="762558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2" name="pt82"/>
            <p:cNvSpPr/>
            <p:nvPr/>
          </p:nvSpPr>
          <p:spPr>
            <a:xfrm>
              <a:off x="7986664"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3" name="pt83"/>
            <p:cNvSpPr/>
            <p:nvPr/>
          </p:nvSpPr>
          <p:spPr>
            <a:xfrm>
              <a:off x="762558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4" name="pt84"/>
            <p:cNvSpPr/>
            <p:nvPr/>
          </p:nvSpPr>
          <p:spPr>
            <a:xfrm>
              <a:off x="762558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5" name="pt85"/>
            <p:cNvSpPr/>
            <p:nvPr/>
          </p:nvSpPr>
          <p:spPr>
            <a:xfrm>
              <a:off x="6903418"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6" name="pt86"/>
            <p:cNvSpPr/>
            <p:nvPr/>
          </p:nvSpPr>
          <p:spPr>
            <a:xfrm>
              <a:off x="740893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7" name="pt87"/>
            <p:cNvSpPr/>
            <p:nvPr/>
          </p:nvSpPr>
          <p:spPr>
            <a:xfrm>
              <a:off x="6903418"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8" name="pt88"/>
            <p:cNvSpPr/>
            <p:nvPr/>
          </p:nvSpPr>
          <p:spPr>
            <a:xfrm>
              <a:off x="755336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9" name="pt89"/>
            <p:cNvSpPr/>
            <p:nvPr/>
          </p:nvSpPr>
          <p:spPr>
            <a:xfrm>
              <a:off x="8131097"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0" name="pt90"/>
            <p:cNvSpPr/>
            <p:nvPr/>
          </p:nvSpPr>
          <p:spPr>
            <a:xfrm>
              <a:off x="8203314"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1" name="pt91"/>
            <p:cNvSpPr/>
            <p:nvPr/>
          </p:nvSpPr>
          <p:spPr>
            <a:xfrm>
              <a:off x="8203314"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2" name="pt92"/>
            <p:cNvSpPr/>
            <p:nvPr/>
          </p:nvSpPr>
          <p:spPr>
            <a:xfrm>
              <a:off x="6903418"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3" name="pt93"/>
            <p:cNvSpPr/>
            <p:nvPr/>
          </p:nvSpPr>
          <p:spPr>
            <a:xfrm>
              <a:off x="755336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4" name="pt94"/>
            <p:cNvSpPr/>
            <p:nvPr/>
          </p:nvSpPr>
          <p:spPr>
            <a:xfrm>
              <a:off x="6253471"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5" name="pt95"/>
            <p:cNvSpPr/>
            <p:nvPr/>
          </p:nvSpPr>
          <p:spPr>
            <a:xfrm>
              <a:off x="762558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6" name="pt96"/>
            <p:cNvSpPr/>
            <p:nvPr/>
          </p:nvSpPr>
          <p:spPr>
            <a:xfrm>
              <a:off x="8058881"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7" name="pt97"/>
            <p:cNvSpPr/>
            <p:nvPr/>
          </p:nvSpPr>
          <p:spPr>
            <a:xfrm>
              <a:off x="769779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8" name="pt98"/>
            <p:cNvSpPr/>
            <p:nvPr/>
          </p:nvSpPr>
          <p:spPr>
            <a:xfrm>
              <a:off x="769779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9" name="pt99"/>
            <p:cNvSpPr/>
            <p:nvPr/>
          </p:nvSpPr>
          <p:spPr>
            <a:xfrm>
              <a:off x="7928397"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00" name="pt100"/>
            <p:cNvSpPr/>
            <p:nvPr/>
          </p:nvSpPr>
          <p:spPr>
            <a:xfrm>
              <a:off x="8289479"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1" name="pt101"/>
            <p:cNvSpPr/>
            <p:nvPr/>
          </p:nvSpPr>
          <p:spPr>
            <a:xfrm>
              <a:off x="8289479"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2" name="pt102"/>
            <p:cNvSpPr/>
            <p:nvPr/>
          </p:nvSpPr>
          <p:spPr>
            <a:xfrm>
              <a:off x="7783964"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03" name="pt103"/>
            <p:cNvSpPr/>
            <p:nvPr/>
          </p:nvSpPr>
          <p:spPr>
            <a:xfrm>
              <a:off x="8289479"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4" name="pt104"/>
            <p:cNvSpPr/>
            <p:nvPr/>
          </p:nvSpPr>
          <p:spPr>
            <a:xfrm>
              <a:off x="8289479"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5" name="pt105"/>
            <p:cNvSpPr/>
            <p:nvPr/>
          </p:nvSpPr>
          <p:spPr>
            <a:xfrm>
              <a:off x="7206233"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06" name="pt106"/>
            <p:cNvSpPr/>
            <p:nvPr/>
          </p:nvSpPr>
          <p:spPr>
            <a:xfrm>
              <a:off x="7639531"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7" name="pt107"/>
            <p:cNvSpPr/>
            <p:nvPr/>
          </p:nvSpPr>
          <p:spPr>
            <a:xfrm>
              <a:off x="7639531"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8" name="pt108"/>
            <p:cNvSpPr/>
            <p:nvPr/>
          </p:nvSpPr>
          <p:spPr>
            <a:xfrm>
              <a:off x="7206233"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09" name="pt109"/>
            <p:cNvSpPr/>
            <p:nvPr/>
          </p:nvSpPr>
          <p:spPr>
            <a:xfrm>
              <a:off x="7639531"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10" name="pt110"/>
            <p:cNvSpPr/>
            <p:nvPr/>
          </p:nvSpPr>
          <p:spPr>
            <a:xfrm>
              <a:off x="7639531"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11" name="pt111"/>
            <p:cNvSpPr/>
            <p:nvPr/>
          </p:nvSpPr>
          <p:spPr>
            <a:xfrm>
              <a:off x="7206233"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12" name="pt112"/>
            <p:cNvSpPr/>
            <p:nvPr/>
          </p:nvSpPr>
          <p:spPr>
            <a:xfrm>
              <a:off x="7639531"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13" name="pt113"/>
            <p:cNvSpPr/>
            <p:nvPr/>
          </p:nvSpPr>
          <p:spPr>
            <a:xfrm>
              <a:off x="7639531"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14" name="pt114"/>
            <p:cNvSpPr/>
            <p:nvPr/>
          </p:nvSpPr>
          <p:spPr>
            <a:xfrm>
              <a:off x="6628501"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15" name="pt115"/>
            <p:cNvSpPr/>
            <p:nvPr/>
          </p:nvSpPr>
          <p:spPr>
            <a:xfrm>
              <a:off x="7495098"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16" name="pt116"/>
            <p:cNvSpPr/>
            <p:nvPr/>
          </p:nvSpPr>
          <p:spPr>
            <a:xfrm>
              <a:off x="7495098"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17" name="pt117"/>
            <p:cNvSpPr/>
            <p:nvPr/>
          </p:nvSpPr>
          <p:spPr>
            <a:xfrm>
              <a:off x="6845151"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18" name="pt118"/>
            <p:cNvSpPr/>
            <p:nvPr/>
          </p:nvSpPr>
          <p:spPr>
            <a:xfrm>
              <a:off x="8145046"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19" name="pt119"/>
            <p:cNvSpPr/>
            <p:nvPr/>
          </p:nvSpPr>
          <p:spPr>
            <a:xfrm>
              <a:off x="8145046"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20" name="pt120"/>
            <p:cNvSpPr/>
            <p:nvPr/>
          </p:nvSpPr>
          <p:spPr>
            <a:xfrm>
              <a:off x="6917367"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21" name="pt121"/>
            <p:cNvSpPr/>
            <p:nvPr/>
          </p:nvSpPr>
          <p:spPr>
            <a:xfrm>
              <a:off x="7567315"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22" name="pt122"/>
            <p:cNvSpPr/>
            <p:nvPr/>
          </p:nvSpPr>
          <p:spPr>
            <a:xfrm>
              <a:off x="7567315"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23" name="pt123"/>
            <p:cNvSpPr/>
            <p:nvPr/>
          </p:nvSpPr>
          <p:spPr>
            <a:xfrm>
              <a:off x="6845151"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24" name="pt124"/>
            <p:cNvSpPr/>
            <p:nvPr/>
          </p:nvSpPr>
          <p:spPr>
            <a:xfrm>
              <a:off x="8145046"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25" name="pt125"/>
            <p:cNvSpPr/>
            <p:nvPr/>
          </p:nvSpPr>
          <p:spPr>
            <a:xfrm>
              <a:off x="8145046"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26" name="pt126"/>
            <p:cNvSpPr/>
            <p:nvPr/>
          </p:nvSpPr>
          <p:spPr>
            <a:xfrm>
              <a:off x="6845151"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27" name="pt127"/>
            <p:cNvSpPr/>
            <p:nvPr/>
          </p:nvSpPr>
          <p:spPr>
            <a:xfrm>
              <a:off x="7639531"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28" name="pt128"/>
            <p:cNvSpPr/>
            <p:nvPr/>
          </p:nvSpPr>
          <p:spPr>
            <a:xfrm>
              <a:off x="7639531"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29" name="tx129"/>
            <p:cNvSpPr/>
            <p:nvPr/>
          </p:nvSpPr>
          <p:spPr>
            <a:xfrm>
              <a:off x="600004" y="4931702"/>
              <a:ext cx="467971"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70AD47">
                      <a:alpha val="100000"/>
                    </a:srgbClr>
                  </a:solidFill>
                  <a:latin typeface="Arial"/>
                  <a:cs typeface="Arial"/>
                </a:rPr>
                <a:t>RotaC</a:t>
              </a:r>
            </a:p>
          </p:txBody>
        </p:sp>
        <p:sp>
          <p:nvSpPr>
            <p:cNvPr id="130" name="tx130"/>
            <p:cNvSpPr/>
            <p:nvPr/>
          </p:nvSpPr>
          <p:spPr>
            <a:xfrm>
              <a:off x="508103" y="4480467"/>
              <a:ext cx="559872" cy="120116"/>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70AD47">
                      <a:alpha val="100000"/>
                    </a:srgbClr>
                  </a:solidFill>
                  <a:latin typeface="Arial"/>
                  <a:cs typeface="Arial"/>
                </a:rPr>
                <a:t>Rubella</a:t>
              </a:r>
            </a:p>
          </p:txBody>
        </p:sp>
        <p:sp>
          <p:nvSpPr>
            <p:cNvPr id="131" name="tx131"/>
            <p:cNvSpPr/>
            <p:nvPr/>
          </p:nvSpPr>
          <p:spPr>
            <a:xfrm>
              <a:off x="609275" y="4025040"/>
              <a:ext cx="458700"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70AD47">
                      <a:alpha val="100000"/>
                    </a:srgbClr>
                  </a:solidFill>
                  <a:latin typeface="Arial"/>
                  <a:cs typeface="Arial"/>
                </a:rPr>
                <a:t>PCVC</a:t>
              </a:r>
            </a:p>
          </p:txBody>
        </p:sp>
        <p:sp>
          <p:nvSpPr>
            <p:cNvPr id="132" name="tx132"/>
            <p:cNvSpPr/>
            <p:nvPr/>
          </p:nvSpPr>
          <p:spPr>
            <a:xfrm>
              <a:off x="609275" y="3571709"/>
              <a:ext cx="458700"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70AD47">
                      <a:alpha val="100000"/>
                    </a:srgbClr>
                  </a:solidFill>
                  <a:latin typeface="Arial"/>
                  <a:cs typeface="Arial"/>
                </a:rPr>
                <a:t>MCV1</a:t>
              </a:r>
            </a:p>
          </p:txBody>
        </p:sp>
        <p:sp>
          <p:nvSpPr>
            <p:cNvPr id="133" name="tx133"/>
            <p:cNvSpPr/>
            <p:nvPr/>
          </p:nvSpPr>
          <p:spPr>
            <a:xfrm>
              <a:off x="710044" y="3121925"/>
              <a:ext cx="357931" cy="118665"/>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70AD47">
                      <a:alpha val="100000"/>
                    </a:srgbClr>
                  </a:solidFill>
                  <a:latin typeface="Arial"/>
                  <a:cs typeface="Arial"/>
                </a:rPr>
                <a:t>IPV1</a:t>
              </a:r>
            </a:p>
          </p:txBody>
        </p:sp>
        <p:sp>
          <p:nvSpPr>
            <p:cNvPr id="134" name="tx134"/>
            <p:cNvSpPr/>
            <p:nvPr/>
          </p:nvSpPr>
          <p:spPr>
            <a:xfrm>
              <a:off x="728424" y="2666498"/>
              <a:ext cx="339551" cy="12076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70AD47">
                      <a:alpha val="100000"/>
                    </a:srgbClr>
                  </a:solidFill>
                  <a:latin typeface="Arial"/>
                  <a:cs typeface="Arial"/>
                </a:rPr>
                <a:t>Hib3</a:t>
              </a:r>
            </a:p>
          </p:txBody>
        </p:sp>
        <p:sp>
          <p:nvSpPr>
            <p:cNvPr id="135" name="tx135"/>
            <p:cNvSpPr/>
            <p:nvPr/>
          </p:nvSpPr>
          <p:spPr>
            <a:xfrm>
              <a:off x="563163" y="2182452"/>
              <a:ext cx="504812" cy="151476"/>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70AD47">
                      <a:alpha val="100000"/>
                    </a:srgbClr>
                  </a:solidFill>
                  <a:latin typeface="Arial"/>
                  <a:cs typeface="Arial"/>
                </a:rPr>
                <a:t>HepB3</a:t>
              </a:r>
            </a:p>
          </p:txBody>
        </p:sp>
        <p:sp>
          <p:nvSpPr>
            <p:cNvPr id="136" name="tx136"/>
            <p:cNvSpPr/>
            <p:nvPr/>
          </p:nvSpPr>
          <p:spPr>
            <a:xfrm>
              <a:off x="645955" y="1759835"/>
              <a:ext cx="422020" cy="12076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70AD47">
                      <a:alpha val="100000"/>
                    </a:srgbClr>
                  </a:solidFill>
                  <a:latin typeface="Arial"/>
                  <a:cs typeface="Arial"/>
                </a:rPr>
                <a:t>DTP3</a:t>
              </a:r>
            </a:p>
          </p:txBody>
        </p:sp>
        <p:sp>
          <p:nvSpPr>
            <p:cNvPr id="137" name="tx137"/>
            <p:cNvSpPr/>
            <p:nvPr/>
          </p:nvSpPr>
          <p:spPr>
            <a:xfrm>
              <a:off x="645955" y="1308600"/>
              <a:ext cx="422020" cy="118665"/>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70AD47">
                      <a:alpha val="100000"/>
                    </a:srgbClr>
                  </a:solidFill>
                  <a:latin typeface="Arial"/>
                  <a:cs typeface="Arial"/>
                </a:rPr>
                <a:t>DTP1</a:t>
              </a:r>
            </a:p>
          </p:txBody>
        </p:sp>
        <p:sp>
          <p:nvSpPr>
            <p:cNvPr id="138" name="tx138"/>
            <p:cNvSpPr/>
            <p:nvPr/>
          </p:nvSpPr>
          <p:spPr>
            <a:xfrm>
              <a:off x="710205" y="851722"/>
              <a:ext cx="357770"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70AD47">
                      <a:alpha val="100000"/>
                    </a:srgbClr>
                  </a:solidFill>
                  <a:latin typeface="Arial"/>
                  <a:cs typeface="Arial"/>
                </a:rPr>
                <a:t>BCG</a:t>
              </a:r>
            </a:p>
          </p:txBody>
        </p:sp>
        <p:sp>
          <p:nvSpPr>
            <p:cNvPr id="139" name="tx139"/>
            <p:cNvSpPr/>
            <p:nvPr/>
          </p:nvSpPr>
          <p:spPr>
            <a:xfrm>
              <a:off x="1445778" y="5344326"/>
              <a:ext cx="91820"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0</a:t>
              </a:r>
            </a:p>
          </p:txBody>
        </p:sp>
        <p:sp>
          <p:nvSpPr>
            <p:cNvPr id="140" name="tx140"/>
            <p:cNvSpPr/>
            <p:nvPr/>
          </p:nvSpPr>
          <p:spPr>
            <a:xfrm>
              <a:off x="3205277" y="5344326"/>
              <a:ext cx="183641"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25</a:t>
              </a:r>
            </a:p>
          </p:txBody>
        </p:sp>
        <p:sp>
          <p:nvSpPr>
            <p:cNvPr id="141" name="tx141"/>
            <p:cNvSpPr/>
            <p:nvPr/>
          </p:nvSpPr>
          <p:spPr>
            <a:xfrm>
              <a:off x="5010687" y="5344326"/>
              <a:ext cx="183641"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50</a:t>
              </a:r>
            </a:p>
          </p:txBody>
        </p:sp>
        <p:sp>
          <p:nvSpPr>
            <p:cNvPr id="142" name="tx142"/>
            <p:cNvSpPr/>
            <p:nvPr/>
          </p:nvSpPr>
          <p:spPr>
            <a:xfrm>
              <a:off x="6816098" y="5346342"/>
              <a:ext cx="183641" cy="118665"/>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75</a:t>
              </a:r>
            </a:p>
          </p:txBody>
        </p:sp>
        <p:sp>
          <p:nvSpPr>
            <p:cNvPr id="143" name="tx143"/>
            <p:cNvSpPr/>
            <p:nvPr/>
          </p:nvSpPr>
          <p:spPr>
            <a:xfrm>
              <a:off x="8575597" y="5344326"/>
              <a:ext cx="275462"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100</a:t>
              </a:r>
            </a:p>
          </p:txBody>
        </p:sp>
        <p:sp>
          <p:nvSpPr>
            <p:cNvPr id="144" name="tx144"/>
            <p:cNvSpPr/>
            <p:nvPr/>
          </p:nvSpPr>
          <p:spPr>
            <a:xfrm>
              <a:off x="4628940" y="5503442"/>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45" name="pt14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46" name="pt14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147" name="pt14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148" name="tx148"/>
            <p:cNvSpPr/>
            <p:nvPr/>
          </p:nvSpPr>
          <p:spPr>
            <a:xfrm>
              <a:off x="4372267" y="5920852"/>
              <a:ext cx="367283"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000000">
                      <a:alpha val="100000"/>
                    </a:srgbClr>
                  </a:solidFill>
                  <a:latin typeface="Arial"/>
                  <a:cs typeface="Arial"/>
                </a:rPr>
                <a:t>2019</a:t>
              </a:r>
            </a:p>
          </p:txBody>
        </p:sp>
        <p:sp>
          <p:nvSpPr>
            <p:cNvPr id="149" name="tx149"/>
            <p:cNvSpPr/>
            <p:nvPr/>
          </p:nvSpPr>
          <p:spPr>
            <a:xfrm>
              <a:off x="5098184" y="5920852"/>
              <a:ext cx="367283"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000000">
                      <a:alpha val="100000"/>
                    </a:srgbClr>
                  </a:solidFill>
                  <a:latin typeface="Arial"/>
                  <a:cs typeface="Arial"/>
                </a:rPr>
                <a:t>2024</a:t>
              </a:r>
            </a:p>
          </p:txBody>
        </p:sp>
        <p:sp>
          <p:nvSpPr>
            <p:cNvPr id="150" name="tx150"/>
            <p:cNvSpPr/>
            <p:nvPr/>
          </p:nvSpPr>
          <p:spPr>
            <a:xfrm>
              <a:off x="5824101" y="5920852"/>
              <a:ext cx="367283"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000000">
                      <a:alpha val="100000"/>
                    </a:srgbClr>
                  </a:solidFill>
                  <a:latin typeface="Arial"/>
                  <a:cs typeface="Arial"/>
                </a:rPr>
                <a:t>2025</a:t>
              </a:r>
            </a:p>
          </p:txBody>
        </p:sp>
        <p:sp>
          <p:nvSpPr>
            <p:cNvPr id="151" name="tx151"/>
            <p:cNvSpPr/>
            <p:nvPr/>
          </p:nvSpPr>
          <p:spPr>
            <a:xfrm>
              <a:off x="1130606" y="398022"/>
              <a:ext cx="365271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 Mauritanie, 2019-2025</a:t>
              </a:r>
            </a:p>
          </p:txBody>
        </p:sp>
        <p:sp>
          <p:nvSpPr>
            <p:cNvPr id="152" name="tx152"/>
            <p:cNvSpPr/>
            <p:nvPr/>
          </p:nvSpPr>
          <p:spPr>
            <a:xfrm>
              <a:off x="4775852" y="62141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53" name="tx153"/>
            <p:cNvSpPr/>
            <p:nvPr/>
          </p:nvSpPr>
          <p:spPr>
            <a:xfrm>
              <a:off x="1147090" y="6327165"/>
              <a:ext cx="792732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la barre grise représente la couverture vaccinale pour toutes les années 2019-2025 et les points représentent la couverture pour des années spécifiques. </a:t>
              </a:r>
            </a:p>
          </p:txBody>
        </p:sp>
        <p:sp>
          <p:nvSpPr>
            <p:cNvPr id="154" name="tx154"/>
            <p:cNvSpPr/>
            <p:nvPr/>
          </p:nvSpPr>
          <p:spPr>
            <a:xfrm>
              <a:off x="2935960" y="6450103"/>
              <a:ext cx="6138450" cy="1026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La couverture est indiquée pour les vaccins pour lesquels des données sont disponibles pour toutes les années 2019-2025. </a:t>
              </a:r>
            </a:p>
          </p:txBody>
        </p:sp>
        <p:sp>
          <p:nvSpPr>
            <p:cNvPr id="155" name="tx155"/>
            <p:cNvSpPr/>
            <p:nvPr/>
          </p:nvSpPr>
          <p:spPr>
            <a:xfrm>
              <a:off x="1644499" y="6568567"/>
              <a:ext cx="742991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noms des vaccins sont colorés en fonction de leur couverture par rapport à celle de 2019 : inférieure (rouge), identique (bleu) ou supérieure (vert).</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montre la couverture vaccinale pour toutes les années comprises entre 2019 et 2025 (barres grises) et la couverture pour des années spécifiques (points), par vaccin. Il peut être utilisé pour évaluer le retour aux niveaux d'avant la pandémie.
Le taux de couverture du DTP1 a augmenté entre 2019 (88 %) et 2024 (95 %). En 2025, ce taux est resté inchangé (95 %) par rapport à 2024, tout en étant supérieur à celui de 2019. Entre 2019 et 2025, la couverture vaccinale contre la DTP1 a atteint son niveau le plus bas en 2021 (87 %).
En 2024, aucun vaccin n'affichait un taux de couverture inférieur à celui de 2019.
En 2025, aucun vaccin n'affichait un taux de couverture inférieur à celui de 2019.
En 2025, aucun vaccin n'affichait un taux de couverture inférieur à celui de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924400" y="1298448"/>
            <a:ext cx="12068400" cy="5486400"/>
            <a:chOff x="-2924400" y="1298448"/>
            <a:chExt cx="1206840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57200" y="5278499"/>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57200" y="4731697"/>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57200" y="4184895"/>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57200" y="3638093"/>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57200" y="3091292"/>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57200" y="2544490"/>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57200" y="1997688"/>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757200" y="5005098"/>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757200" y="4458296"/>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757200" y="3911494"/>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757200" y="3364693"/>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757200" y="2817891"/>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757200" y="2271089"/>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395438" y="1833648"/>
              <a:ext cx="0" cy="3608891"/>
            </a:xfrm>
            <a:custGeom>
              <a:avLst/>
              <a:gdLst/>
              <a:ahLst/>
              <a:cxnLst/>
              <a:rect l="0" t="0" r="0" b="0"/>
              <a:pathLst>
                <a:path h="3608891">
                  <a:moveTo>
                    <a:pt x="0" y="3608891"/>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3655622" y="1833648"/>
              <a:ext cx="0" cy="3608891"/>
            </a:xfrm>
            <a:custGeom>
              <a:avLst/>
              <a:gdLst/>
              <a:ahLst/>
              <a:cxnLst/>
              <a:rect l="0" t="0" r="0" b="0"/>
              <a:pathLst>
                <a:path h="3608891">
                  <a:moveTo>
                    <a:pt x="0" y="3608891"/>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4915805" y="1833648"/>
              <a:ext cx="0" cy="3608891"/>
            </a:xfrm>
            <a:custGeom>
              <a:avLst/>
              <a:gdLst/>
              <a:ahLst/>
              <a:cxnLst/>
              <a:rect l="0" t="0" r="0" b="0"/>
              <a:pathLst>
                <a:path h="3608891">
                  <a:moveTo>
                    <a:pt x="0" y="3608891"/>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175989" y="1833648"/>
              <a:ext cx="0" cy="3608891"/>
            </a:xfrm>
            <a:custGeom>
              <a:avLst/>
              <a:gdLst/>
              <a:ahLst/>
              <a:cxnLst/>
              <a:rect l="0" t="0" r="0" b="0"/>
              <a:pathLst>
                <a:path h="3608891">
                  <a:moveTo>
                    <a:pt x="0" y="3608891"/>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436172" y="1833648"/>
              <a:ext cx="0" cy="3608891"/>
            </a:xfrm>
            <a:custGeom>
              <a:avLst/>
              <a:gdLst/>
              <a:ahLst/>
              <a:cxnLst/>
              <a:rect l="0" t="0" r="0" b="0"/>
              <a:pathLst>
                <a:path h="3608891">
                  <a:moveTo>
                    <a:pt x="0" y="3608891"/>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2395438" y="3528733"/>
              <a:ext cx="5040733" cy="1038923"/>
            </a:xfrm>
            <a:custGeom>
              <a:avLst/>
              <a:gdLst/>
              <a:ahLst/>
              <a:cxnLst/>
              <a:rect l="0" t="0" r="0" b="0"/>
              <a:pathLst>
                <a:path w="5040733" h="1038923">
                  <a:moveTo>
                    <a:pt x="0" y="519461"/>
                  </a:moveTo>
                  <a:lnTo>
                    <a:pt x="1260183" y="929562"/>
                  </a:lnTo>
                  <a:lnTo>
                    <a:pt x="2520366" y="1038923"/>
                  </a:lnTo>
                  <a:lnTo>
                    <a:pt x="3780550" y="82020"/>
                  </a:lnTo>
                  <a:lnTo>
                    <a:pt x="5040733" y="0"/>
                  </a:lnTo>
                </a:path>
              </a:pathLst>
            </a:custGeom>
            <a:ln w="29811" cap="flat">
              <a:solidFill>
                <a:srgbClr val="FF0000">
                  <a:alpha val="100000"/>
                </a:srgbClr>
              </a:solidFill>
              <a:prstDash val="solid"/>
              <a:round/>
            </a:ln>
          </p:spPr>
          <p:txBody>
            <a:bodyPr/>
            <a:lstStyle/>
            <a:p>
              <a:endParaRPr/>
            </a:p>
          </p:txBody>
        </p:sp>
        <p:sp>
          <p:nvSpPr>
            <p:cNvPr id="23" name="pl23"/>
            <p:cNvSpPr/>
            <p:nvPr/>
          </p:nvSpPr>
          <p:spPr>
            <a:xfrm>
              <a:off x="3655622" y="3528733"/>
              <a:ext cx="3780550" cy="1120943"/>
            </a:xfrm>
            <a:custGeom>
              <a:avLst/>
              <a:gdLst/>
              <a:ahLst/>
              <a:cxnLst/>
              <a:rect l="0" t="0" r="0" b="0"/>
              <a:pathLst>
                <a:path w="3780550" h="1120943">
                  <a:moveTo>
                    <a:pt x="0" y="820202"/>
                  </a:moveTo>
                  <a:lnTo>
                    <a:pt x="1260183" y="1120943"/>
                  </a:lnTo>
                  <a:lnTo>
                    <a:pt x="2520366" y="82020"/>
                  </a:lnTo>
                  <a:lnTo>
                    <a:pt x="3780550" y="0"/>
                  </a:lnTo>
                </a:path>
              </a:pathLst>
            </a:custGeom>
            <a:ln w="29811" cap="flat">
              <a:solidFill>
                <a:srgbClr val="0058AB">
                  <a:alpha val="100000"/>
                </a:srgbClr>
              </a:solidFill>
              <a:prstDash val="solid"/>
              <a:round/>
            </a:ln>
          </p:spPr>
          <p:txBody>
            <a:bodyPr/>
            <a:lstStyle/>
            <a:p>
              <a:endParaRPr/>
            </a:p>
          </p:txBody>
        </p:sp>
        <p:sp>
          <p:nvSpPr>
            <p:cNvPr id="24" name="pt24"/>
            <p:cNvSpPr/>
            <p:nvPr/>
          </p:nvSpPr>
          <p:spPr>
            <a:xfrm>
              <a:off x="2370612" y="40233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25" name="pt25"/>
            <p:cNvSpPr/>
            <p:nvPr/>
          </p:nvSpPr>
          <p:spPr>
            <a:xfrm>
              <a:off x="3630796" y="443347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26" name="pt26"/>
            <p:cNvSpPr/>
            <p:nvPr/>
          </p:nvSpPr>
          <p:spPr>
            <a:xfrm>
              <a:off x="4890979" y="45428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27" name="pt27"/>
            <p:cNvSpPr/>
            <p:nvPr/>
          </p:nvSpPr>
          <p:spPr>
            <a:xfrm>
              <a:off x="6151163" y="35859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28" name="pt28"/>
            <p:cNvSpPr/>
            <p:nvPr/>
          </p:nvSpPr>
          <p:spPr>
            <a:xfrm>
              <a:off x="7411346" y="35039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29" name="pt29"/>
            <p:cNvSpPr/>
            <p:nvPr/>
          </p:nvSpPr>
          <p:spPr>
            <a:xfrm>
              <a:off x="3630796" y="432411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30" name="pt30"/>
            <p:cNvSpPr/>
            <p:nvPr/>
          </p:nvSpPr>
          <p:spPr>
            <a:xfrm>
              <a:off x="4890979" y="46248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31" name="pt31"/>
            <p:cNvSpPr/>
            <p:nvPr/>
          </p:nvSpPr>
          <p:spPr>
            <a:xfrm>
              <a:off x="6151163" y="35859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32" name="pt32"/>
            <p:cNvSpPr/>
            <p:nvPr/>
          </p:nvSpPr>
          <p:spPr>
            <a:xfrm>
              <a:off x="7411346" y="35039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33" name="tx33"/>
            <p:cNvSpPr/>
            <p:nvPr/>
          </p:nvSpPr>
          <p:spPr>
            <a:xfrm>
              <a:off x="3655622" y="4419777"/>
              <a:ext cx="110531"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24</a:t>
              </a:r>
            </a:p>
          </p:txBody>
        </p:sp>
        <p:sp>
          <p:nvSpPr>
            <p:cNvPr id="34" name="tx34"/>
            <p:cNvSpPr/>
            <p:nvPr/>
          </p:nvSpPr>
          <p:spPr>
            <a:xfrm>
              <a:off x="4915805" y="4719256"/>
              <a:ext cx="110531"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13</a:t>
              </a:r>
            </a:p>
          </p:txBody>
        </p:sp>
        <p:sp>
          <p:nvSpPr>
            <p:cNvPr id="35" name="tx35"/>
            <p:cNvSpPr/>
            <p:nvPr/>
          </p:nvSpPr>
          <p:spPr>
            <a:xfrm>
              <a:off x="6175989" y="3680381"/>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51</a:t>
              </a:r>
            </a:p>
          </p:txBody>
        </p:sp>
        <p:sp>
          <p:nvSpPr>
            <p:cNvPr id="36" name="tx36"/>
            <p:cNvSpPr/>
            <p:nvPr/>
          </p:nvSpPr>
          <p:spPr>
            <a:xfrm>
              <a:off x="7436172" y="3598652"/>
              <a:ext cx="110531" cy="7234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54</a:t>
              </a:r>
            </a:p>
          </p:txBody>
        </p:sp>
        <p:sp>
          <p:nvSpPr>
            <p:cNvPr id="37" name="tx37"/>
            <p:cNvSpPr/>
            <p:nvPr/>
          </p:nvSpPr>
          <p:spPr>
            <a:xfrm>
              <a:off x="2395438" y="3875925"/>
              <a:ext cx="110531"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35</a:t>
              </a:r>
            </a:p>
          </p:txBody>
        </p:sp>
        <p:sp>
          <p:nvSpPr>
            <p:cNvPr id="38" name="tx38"/>
            <p:cNvSpPr/>
            <p:nvPr/>
          </p:nvSpPr>
          <p:spPr>
            <a:xfrm>
              <a:off x="3655622" y="4286075"/>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20</a:t>
              </a:r>
            </a:p>
          </p:txBody>
        </p:sp>
        <p:sp>
          <p:nvSpPr>
            <p:cNvPr id="39" name="tx39"/>
            <p:cNvSpPr/>
            <p:nvPr/>
          </p:nvSpPr>
          <p:spPr>
            <a:xfrm>
              <a:off x="4915805" y="4395436"/>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16</a:t>
              </a:r>
            </a:p>
          </p:txBody>
        </p:sp>
        <p:sp>
          <p:nvSpPr>
            <p:cNvPr id="40" name="tx40"/>
            <p:cNvSpPr/>
            <p:nvPr/>
          </p:nvSpPr>
          <p:spPr>
            <a:xfrm>
              <a:off x="6175989" y="3438533"/>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51</a:t>
              </a:r>
            </a:p>
          </p:txBody>
        </p:sp>
        <p:sp>
          <p:nvSpPr>
            <p:cNvPr id="41" name="tx41"/>
            <p:cNvSpPr/>
            <p:nvPr/>
          </p:nvSpPr>
          <p:spPr>
            <a:xfrm>
              <a:off x="7436172" y="3356803"/>
              <a:ext cx="110531" cy="7234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54</a:t>
              </a:r>
            </a:p>
          </p:txBody>
        </p:sp>
        <p:sp>
          <p:nvSpPr>
            <p:cNvPr id="42" name="pl42"/>
            <p:cNvSpPr/>
            <p:nvPr/>
          </p:nvSpPr>
          <p:spPr>
            <a:xfrm>
              <a:off x="757200" y="5005098"/>
              <a:ext cx="8317210" cy="0"/>
            </a:xfrm>
            <a:custGeom>
              <a:avLst/>
              <a:gdLst/>
              <a:ahLst/>
              <a:cxnLst/>
              <a:rect l="0" t="0" r="0" b="0"/>
              <a:pathLst>
                <a:path w="8317210">
                  <a:moveTo>
                    <a:pt x="0" y="0"/>
                  </a:moveTo>
                  <a:lnTo>
                    <a:pt x="8317210" y="0"/>
                  </a:lnTo>
                  <a:lnTo>
                    <a:pt x="8317210" y="0"/>
                  </a:lnTo>
                </a:path>
              </a:pathLst>
            </a:custGeom>
            <a:ln w="13550" cap="flat">
              <a:solidFill>
                <a:srgbClr val="A9A9A9">
                  <a:alpha val="100000"/>
                </a:srgbClr>
              </a:solidFill>
              <a:prstDash val="dash"/>
              <a:round/>
            </a:ln>
          </p:spPr>
          <p:txBody>
            <a:bodyPr/>
            <a:lstStyle/>
            <a:p>
              <a:endParaRPr/>
            </a:p>
          </p:txBody>
        </p:sp>
        <p:sp>
          <p:nvSpPr>
            <p:cNvPr id="43" name="tx43"/>
            <p:cNvSpPr/>
            <p:nvPr/>
          </p:nvSpPr>
          <p:spPr>
            <a:xfrm>
              <a:off x="6810448" y="1834252"/>
              <a:ext cx="1251447" cy="11764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4D4D4D">
                      <a:alpha val="100000"/>
                    </a:srgbClr>
                  </a:solidFill>
                  <a:latin typeface="Arial"/>
                  <a:cs typeface="Arial"/>
                </a:rPr>
                <a:t>Passage à un schéma</a:t>
              </a:r>
            </a:p>
          </p:txBody>
        </p:sp>
        <p:sp>
          <p:nvSpPr>
            <p:cNvPr id="44" name="tx44"/>
            <p:cNvSpPr/>
            <p:nvPr/>
          </p:nvSpPr>
          <p:spPr>
            <a:xfrm>
              <a:off x="6834934" y="2016373"/>
              <a:ext cx="1202476" cy="11764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4D4D4D">
                      <a:alpha val="100000"/>
                    </a:srgbClr>
                  </a:solidFill>
                  <a:latin typeface="Arial"/>
                  <a:cs typeface="Arial"/>
                </a:rPr>
                <a:t>posologique à 1 dose</a:t>
              </a:r>
            </a:p>
          </p:txBody>
        </p:sp>
        <p:sp>
          <p:nvSpPr>
            <p:cNvPr id="45" name="rc45"/>
            <p:cNvSpPr/>
            <p:nvPr/>
          </p:nvSpPr>
          <p:spPr>
            <a:xfrm>
              <a:off x="757200" y="1833648"/>
              <a:ext cx="8317210" cy="3608891"/>
            </a:xfrm>
            <a:prstGeom prst="rect">
              <a:avLst/>
            </a:prstGeom>
            <a:ln w="13550" cap="rnd">
              <a:solidFill>
                <a:srgbClr val="BEBEBE">
                  <a:alpha val="100000"/>
                </a:srgbClr>
              </a:solidFill>
              <a:prstDash val="solid"/>
              <a:round/>
            </a:ln>
          </p:spPr>
          <p:txBody>
            <a:bodyPr/>
            <a:lstStyle/>
            <a:p>
              <a:endParaRPr/>
            </a:p>
          </p:txBody>
        </p:sp>
        <p:sp>
          <p:nvSpPr>
            <p:cNvPr id="46" name="tx46"/>
            <p:cNvSpPr/>
            <p:nvPr/>
          </p:nvSpPr>
          <p:spPr>
            <a:xfrm>
              <a:off x="4752810" y="1661639"/>
              <a:ext cx="32598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A1A1A">
                      <a:alpha val="100000"/>
                    </a:srgbClr>
                  </a:solidFill>
                  <a:latin typeface="Arial"/>
                  <a:cs typeface="Arial"/>
                </a:rPr>
                <a:t>Filles</a:t>
              </a:r>
            </a:p>
          </p:txBody>
        </p:sp>
        <p:sp>
          <p:nvSpPr>
            <p:cNvPr id="47" name="tx47"/>
            <p:cNvSpPr/>
            <p:nvPr/>
          </p:nvSpPr>
          <p:spPr>
            <a:xfrm rot="-5400000">
              <a:off x="2267437" y="5590532"/>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2021</a:t>
              </a:r>
            </a:p>
          </p:txBody>
        </p:sp>
        <p:sp>
          <p:nvSpPr>
            <p:cNvPr id="48" name="tx48"/>
            <p:cNvSpPr/>
            <p:nvPr/>
          </p:nvSpPr>
          <p:spPr>
            <a:xfrm rot="-5400000">
              <a:off x="3527620" y="5590532"/>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49" name="tx49"/>
            <p:cNvSpPr/>
            <p:nvPr/>
          </p:nvSpPr>
          <p:spPr>
            <a:xfrm rot="-5400000">
              <a:off x="4787776" y="5590504"/>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2023</a:t>
              </a:r>
            </a:p>
          </p:txBody>
        </p:sp>
        <p:sp>
          <p:nvSpPr>
            <p:cNvPr id="50" name="tx50"/>
            <p:cNvSpPr/>
            <p:nvPr/>
          </p:nvSpPr>
          <p:spPr>
            <a:xfrm rot="-5400000">
              <a:off x="6047987" y="5590532"/>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51" name="tx51"/>
            <p:cNvSpPr/>
            <p:nvPr/>
          </p:nvSpPr>
          <p:spPr>
            <a:xfrm rot="-5400000">
              <a:off x="7308171" y="5590532"/>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52" name="tx52"/>
            <p:cNvSpPr/>
            <p:nvPr/>
          </p:nvSpPr>
          <p:spPr>
            <a:xfrm>
              <a:off x="632414" y="4963406"/>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53" name="tx53"/>
            <p:cNvSpPr/>
            <p:nvPr/>
          </p:nvSpPr>
          <p:spPr>
            <a:xfrm>
              <a:off x="570259" y="441660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54" name="tx54"/>
            <p:cNvSpPr/>
            <p:nvPr/>
          </p:nvSpPr>
          <p:spPr>
            <a:xfrm>
              <a:off x="570259" y="386980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55" name="tx55"/>
            <p:cNvSpPr/>
            <p:nvPr/>
          </p:nvSpPr>
          <p:spPr>
            <a:xfrm>
              <a:off x="570259" y="332300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56" name="tx56"/>
            <p:cNvSpPr/>
            <p:nvPr/>
          </p:nvSpPr>
          <p:spPr>
            <a:xfrm>
              <a:off x="570259" y="277619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57" name="tx57"/>
            <p:cNvSpPr/>
            <p:nvPr/>
          </p:nvSpPr>
          <p:spPr>
            <a:xfrm>
              <a:off x="508103" y="2229397"/>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58" name="tx58"/>
            <p:cNvSpPr/>
            <p:nvPr/>
          </p:nvSpPr>
          <p:spPr>
            <a:xfrm rot="-5400000">
              <a:off x="-95211" y="3572541"/>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59" name="pl59"/>
            <p:cNvSpPr/>
            <p:nvPr/>
          </p:nvSpPr>
          <p:spPr>
            <a:xfrm>
              <a:off x="4220075" y="6242132"/>
              <a:ext cx="175564" cy="0"/>
            </a:xfrm>
            <a:custGeom>
              <a:avLst/>
              <a:gdLst/>
              <a:ahLst/>
              <a:cxnLst/>
              <a:rect l="0" t="0" r="0" b="0"/>
              <a:pathLst>
                <a:path w="175564">
                  <a:moveTo>
                    <a:pt x="0" y="0"/>
                  </a:moveTo>
                  <a:lnTo>
                    <a:pt x="175564" y="0"/>
                  </a:lnTo>
                </a:path>
              </a:pathLst>
            </a:custGeom>
            <a:ln w="29811" cap="flat">
              <a:solidFill>
                <a:srgbClr val="FF0000">
                  <a:alpha val="100000"/>
                </a:srgbClr>
              </a:solidFill>
              <a:prstDash val="solid"/>
              <a:round/>
            </a:ln>
          </p:spPr>
          <p:txBody>
            <a:bodyPr/>
            <a:lstStyle/>
            <a:p>
              <a:endParaRPr/>
            </a:p>
          </p:txBody>
        </p:sp>
        <p:sp>
          <p:nvSpPr>
            <p:cNvPr id="60" name="pl60"/>
            <p:cNvSpPr/>
            <p:nvPr/>
          </p:nvSpPr>
          <p:spPr>
            <a:xfrm>
              <a:off x="4976824" y="6242132"/>
              <a:ext cx="175564" cy="0"/>
            </a:xfrm>
            <a:custGeom>
              <a:avLst/>
              <a:gdLst/>
              <a:ahLst/>
              <a:cxnLst/>
              <a:rect l="0" t="0" r="0" b="0"/>
              <a:pathLst>
                <a:path w="175564">
                  <a:moveTo>
                    <a:pt x="0" y="0"/>
                  </a:moveTo>
                  <a:lnTo>
                    <a:pt x="175564" y="0"/>
                  </a:lnTo>
                </a:path>
              </a:pathLst>
            </a:custGeom>
            <a:ln w="29811" cap="flat">
              <a:solidFill>
                <a:srgbClr val="0058AB">
                  <a:alpha val="100000"/>
                </a:srgbClr>
              </a:solidFill>
              <a:prstDash val="solid"/>
              <a:round/>
            </a:ln>
          </p:spPr>
          <p:txBody>
            <a:bodyPr/>
            <a:lstStyle/>
            <a:p>
              <a:endParaRPr/>
            </a:p>
          </p:txBody>
        </p:sp>
        <p:sp>
          <p:nvSpPr>
            <p:cNvPr id="61" name="tx61"/>
            <p:cNvSpPr/>
            <p:nvPr/>
          </p:nvSpPr>
          <p:spPr>
            <a:xfrm>
              <a:off x="4487174" y="6187140"/>
              <a:ext cx="398115" cy="1095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HPV1</a:t>
              </a:r>
            </a:p>
          </p:txBody>
        </p:sp>
        <p:sp>
          <p:nvSpPr>
            <p:cNvPr id="62" name="tx62"/>
            <p:cNvSpPr/>
            <p:nvPr/>
          </p:nvSpPr>
          <p:spPr>
            <a:xfrm>
              <a:off x="5243924" y="6185800"/>
              <a:ext cx="389557" cy="110876"/>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HPVc</a:t>
              </a:r>
            </a:p>
          </p:txBody>
        </p:sp>
        <p:sp>
          <p:nvSpPr>
            <p:cNvPr id="63" name="tx63"/>
            <p:cNvSpPr/>
            <p:nvPr/>
          </p:nvSpPr>
          <p:spPr>
            <a:xfrm>
              <a:off x="757200" y="1330710"/>
              <a:ext cx="6559651"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contre le papillomavirus humain (HPV) (%), Mauritanie, 2021-2025</a:t>
              </a:r>
            </a:p>
          </p:txBody>
        </p:sp>
        <p:sp>
          <p:nvSpPr>
            <p:cNvPr id="64" name="tx64"/>
            <p:cNvSpPr/>
            <p:nvPr/>
          </p:nvSpPr>
          <p:spPr>
            <a:xfrm>
              <a:off x="4775852" y="647379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65" name="tx65"/>
            <p:cNvSpPr/>
            <p:nvPr/>
          </p:nvSpPr>
          <p:spPr>
            <a:xfrm>
              <a:off x="-2924400" y="6586855"/>
              <a:ext cx="1199881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Pour certains pays, si le vaccin anti-papillomavirus figure dans le calendrier, mais que le pays n'a pas communiqué de données pour une année donnée, les estimations de la couverture du programme anti-papillomavirus ne sont pas produites.</a:t>
              </a:r>
            </a:p>
          </p:txBody>
        </p:sp>
      </p:grpSp>
      <p:sp>
        <p:nvSpPr>
          <p:cNvPr id="66" name="body"/>
          <p:cNvSpPr>
            <a:spLocks noGrp="1"/>
          </p:cNvSpPr>
          <p:nvPr>
            <p:ph idx="4294967295"/>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La première année pour laquelle des estimations de couverture vaccinale contre le VPH ont été établies en Mauritanie était 2021.
En 2025, la couverture vaccinale pour la première dose (HPV1) chez les filles était de 54 %. En 2025, la couverture vaccinale pour la dernière dose (HPVc) chez les filles était de 54 %.</a:t>
            </a:r>
          </a:p>
        </p:txBody>
      </p:sp>
      <p:sp>
        <p:nvSpPr>
          <p:cNvPr id="67" name="body"/>
          <p:cNvSpPr>
            <a:spLocks noGrp="1"/>
          </p:cNvSpPr>
          <p:nvPr>
            <p:ph idx="4294967295"/>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 2025, le taux de couverture de la dernière dose du vaccin contre le HPV chez les filles a atteint 54 %, suite au passage à une dose unique en 2025.</a:t>
            </a:r>
          </a:p>
        </p:txBody>
      </p:sp>
      <p:sp>
        <p:nvSpPr>
          <p:cNvPr id="71" name="body"/>
          <p:cNvSpPr>
            <a:spLocks noGrp="1"/>
          </p:cNvSpPr>
          <p:nvPr>
            <p:ph idx="4294967295"/>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HPV vaccination</a:t>
            </a:r>
          </a:p>
        </p:txBody>
      </p:sp>
      <p:sp>
        <p:nvSpPr>
          <p:cNvPr id="72" name="body"/>
          <p:cNvSpPr>
            <a:spLocks noGrp="1"/>
          </p:cNvSpPr>
          <p:nvPr>
            <p:ph idx="4294967295"/>
          </p:nvPr>
        </p:nvSpPr>
        <p:spPr>
          <a:xfrm>
            <a:off x="521208" y="5998464"/>
            <a:ext cx="11301984" cy="512064"/>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Calibri"/>
                <a:cs typeface="Calibri"/>
                <a:sym typeface="Calibri"/>
              </a:rPr>
              <a:t>Méthodes: </a:t>
            </a:r>
            <a:r>
              <a:rPr sz="1400" b="0" i="0" u="none" cap="none">
                <a:solidFill>
                  <a:srgbClr val="FFC000">
                    <a:alpha val="100000"/>
                  </a:srgbClr>
                </a:solidFill>
                <a:latin typeface="Calibri"/>
                <a:cs typeface="Calibri"/>
                <a:sym typeface="Calibri"/>
              </a:rPr>
              <a:t>• </a:t>
            </a:r>
            <a:r>
              <a:rPr sz="1300" b="0" i="0" u="sng" cap="none">
                <a:hlinkClick r:id="rId2"/>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57200" y="5278499"/>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57200" y="4731697"/>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57200" y="4184895"/>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57200" y="3638093"/>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57200" y="3091292"/>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57200" y="2544490"/>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57200" y="1997688"/>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757200" y="5005098"/>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757200" y="4458296"/>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757200" y="3911494"/>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757200" y="3364693"/>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757200" y="2817891"/>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757200" y="2271089"/>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395438" y="1833648"/>
              <a:ext cx="0" cy="3608891"/>
            </a:xfrm>
            <a:custGeom>
              <a:avLst/>
              <a:gdLst/>
              <a:ahLst/>
              <a:cxnLst/>
              <a:rect l="0" t="0" r="0" b="0"/>
              <a:pathLst>
                <a:path h="3608891">
                  <a:moveTo>
                    <a:pt x="0" y="3608891"/>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3655622" y="1833648"/>
              <a:ext cx="0" cy="3608891"/>
            </a:xfrm>
            <a:custGeom>
              <a:avLst/>
              <a:gdLst/>
              <a:ahLst/>
              <a:cxnLst/>
              <a:rect l="0" t="0" r="0" b="0"/>
              <a:pathLst>
                <a:path h="3608891">
                  <a:moveTo>
                    <a:pt x="0" y="3608891"/>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4915805" y="1833648"/>
              <a:ext cx="0" cy="3608891"/>
            </a:xfrm>
            <a:custGeom>
              <a:avLst/>
              <a:gdLst/>
              <a:ahLst/>
              <a:cxnLst/>
              <a:rect l="0" t="0" r="0" b="0"/>
              <a:pathLst>
                <a:path h="3608891">
                  <a:moveTo>
                    <a:pt x="0" y="3608891"/>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175989" y="1833648"/>
              <a:ext cx="0" cy="3608891"/>
            </a:xfrm>
            <a:custGeom>
              <a:avLst/>
              <a:gdLst/>
              <a:ahLst/>
              <a:cxnLst/>
              <a:rect l="0" t="0" r="0" b="0"/>
              <a:pathLst>
                <a:path h="3608891">
                  <a:moveTo>
                    <a:pt x="0" y="3608891"/>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436172" y="1833648"/>
              <a:ext cx="0" cy="3608891"/>
            </a:xfrm>
            <a:custGeom>
              <a:avLst/>
              <a:gdLst/>
              <a:ahLst/>
              <a:cxnLst/>
              <a:rect l="0" t="0" r="0" b="0"/>
              <a:pathLst>
                <a:path h="3608891">
                  <a:moveTo>
                    <a:pt x="0" y="3608891"/>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2395438" y="3528733"/>
              <a:ext cx="5040733" cy="1038923"/>
            </a:xfrm>
            <a:custGeom>
              <a:avLst/>
              <a:gdLst/>
              <a:ahLst/>
              <a:cxnLst/>
              <a:rect l="0" t="0" r="0" b="0"/>
              <a:pathLst>
                <a:path w="5040733" h="1038923">
                  <a:moveTo>
                    <a:pt x="0" y="519461"/>
                  </a:moveTo>
                  <a:lnTo>
                    <a:pt x="1260183" y="929562"/>
                  </a:lnTo>
                  <a:lnTo>
                    <a:pt x="2520366" y="1038923"/>
                  </a:lnTo>
                  <a:lnTo>
                    <a:pt x="3780550" y="82020"/>
                  </a:lnTo>
                  <a:lnTo>
                    <a:pt x="5040733" y="0"/>
                  </a:lnTo>
                </a:path>
              </a:pathLst>
            </a:custGeom>
            <a:ln w="29811" cap="flat">
              <a:solidFill>
                <a:srgbClr val="FF0000">
                  <a:alpha val="100000"/>
                </a:srgbClr>
              </a:solidFill>
              <a:prstDash val="solid"/>
              <a:round/>
            </a:ln>
          </p:spPr>
          <p:txBody>
            <a:bodyPr/>
            <a:lstStyle/>
            <a:p>
              <a:endParaRPr/>
            </a:p>
          </p:txBody>
        </p:sp>
        <p:sp>
          <p:nvSpPr>
            <p:cNvPr id="23" name="pl23"/>
            <p:cNvSpPr/>
            <p:nvPr/>
          </p:nvSpPr>
          <p:spPr>
            <a:xfrm>
              <a:off x="3655622" y="3528733"/>
              <a:ext cx="3780550" cy="1120943"/>
            </a:xfrm>
            <a:custGeom>
              <a:avLst/>
              <a:gdLst/>
              <a:ahLst/>
              <a:cxnLst/>
              <a:rect l="0" t="0" r="0" b="0"/>
              <a:pathLst>
                <a:path w="3780550" h="1120943">
                  <a:moveTo>
                    <a:pt x="0" y="820202"/>
                  </a:moveTo>
                  <a:lnTo>
                    <a:pt x="1260183" y="1120943"/>
                  </a:lnTo>
                  <a:lnTo>
                    <a:pt x="2520366" y="82020"/>
                  </a:lnTo>
                  <a:lnTo>
                    <a:pt x="3780550" y="0"/>
                  </a:lnTo>
                </a:path>
              </a:pathLst>
            </a:custGeom>
            <a:ln w="29811" cap="flat">
              <a:solidFill>
                <a:srgbClr val="0058AB">
                  <a:alpha val="100000"/>
                </a:srgbClr>
              </a:solidFill>
              <a:prstDash val="solid"/>
              <a:round/>
            </a:ln>
          </p:spPr>
          <p:txBody>
            <a:bodyPr/>
            <a:lstStyle/>
            <a:p>
              <a:endParaRPr/>
            </a:p>
          </p:txBody>
        </p:sp>
        <p:sp>
          <p:nvSpPr>
            <p:cNvPr id="24" name="pt24"/>
            <p:cNvSpPr/>
            <p:nvPr/>
          </p:nvSpPr>
          <p:spPr>
            <a:xfrm>
              <a:off x="2370612" y="40233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25" name="pt25"/>
            <p:cNvSpPr/>
            <p:nvPr/>
          </p:nvSpPr>
          <p:spPr>
            <a:xfrm>
              <a:off x="3630796" y="443347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26" name="pt26"/>
            <p:cNvSpPr/>
            <p:nvPr/>
          </p:nvSpPr>
          <p:spPr>
            <a:xfrm>
              <a:off x="4890979" y="45428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27" name="pt27"/>
            <p:cNvSpPr/>
            <p:nvPr/>
          </p:nvSpPr>
          <p:spPr>
            <a:xfrm>
              <a:off x="6151163" y="35859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28" name="pt28"/>
            <p:cNvSpPr/>
            <p:nvPr/>
          </p:nvSpPr>
          <p:spPr>
            <a:xfrm>
              <a:off x="7411346" y="35039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29" name="pt29"/>
            <p:cNvSpPr/>
            <p:nvPr/>
          </p:nvSpPr>
          <p:spPr>
            <a:xfrm>
              <a:off x="3630796" y="432411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30" name="pt30"/>
            <p:cNvSpPr/>
            <p:nvPr/>
          </p:nvSpPr>
          <p:spPr>
            <a:xfrm>
              <a:off x="4890979" y="46248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31" name="pt31"/>
            <p:cNvSpPr/>
            <p:nvPr/>
          </p:nvSpPr>
          <p:spPr>
            <a:xfrm>
              <a:off x="6151163" y="35859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32" name="pt32"/>
            <p:cNvSpPr/>
            <p:nvPr/>
          </p:nvSpPr>
          <p:spPr>
            <a:xfrm>
              <a:off x="7411346" y="35039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33" name="tx33"/>
            <p:cNvSpPr/>
            <p:nvPr/>
          </p:nvSpPr>
          <p:spPr>
            <a:xfrm>
              <a:off x="3655622" y="4419777"/>
              <a:ext cx="110531"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24</a:t>
              </a:r>
            </a:p>
          </p:txBody>
        </p:sp>
        <p:sp>
          <p:nvSpPr>
            <p:cNvPr id="34" name="tx34"/>
            <p:cNvSpPr/>
            <p:nvPr/>
          </p:nvSpPr>
          <p:spPr>
            <a:xfrm>
              <a:off x="4915805" y="4719256"/>
              <a:ext cx="110531"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13</a:t>
              </a:r>
            </a:p>
          </p:txBody>
        </p:sp>
        <p:sp>
          <p:nvSpPr>
            <p:cNvPr id="35" name="tx35"/>
            <p:cNvSpPr/>
            <p:nvPr/>
          </p:nvSpPr>
          <p:spPr>
            <a:xfrm>
              <a:off x="6175989" y="3680381"/>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51</a:t>
              </a:r>
            </a:p>
          </p:txBody>
        </p:sp>
        <p:sp>
          <p:nvSpPr>
            <p:cNvPr id="36" name="tx36"/>
            <p:cNvSpPr/>
            <p:nvPr/>
          </p:nvSpPr>
          <p:spPr>
            <a:xfrm>
              <a:off x="7436172" y="3598652"/>
              <a:ext cx="110531" cy="7234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54</a:t>
              </a:r>
            </a:p>
          </p:txBody>
        </p:sp>
        <p:sp>
          <p:nvSpPr>
            <p:cNvPr id="37" name="tx37"/>
            <p:cNvSpPr/>
            <p:nvPr/>
          </p:nvSpPr>
          <p:spPr>
            <a:xfrm>
              <a:off x="2395438" y="3875925"/>
              <a:ext cx="110531"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35</a:t>
              </a:r>
            </a:p>
          </p:txBody>
        </p:sp>
        <p:sp>
          <p:nvSpPr>
            <p:cNvPr id="38" name="tx38"/>
            <p:cNvSpPr/>
            <p:nvPr/>
          </p:nvSpPr>
          <p:spPr>
            <a:xfrm>
              <a:off x="3655622" y="4286075"/>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20</a:t>
              </a:r>
            </a:p>
          </p:txBody>
        </p:sp>
        <p:sp>
          <p:nvSpPr>
            <p:cNvPr id="39" name="tx39"/>
            <p:cNvSpPr/>
            <p:nvPr/>
          </p:nvSpPr>
          <p:spPr>
            <a:xfrm>
              <a:off x="4915805" y="4395436"/>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16</a:t>
              </a:r>
            </a:p>
          </p:txBody>
        </p:sp>
        <p:sp>
          <p:nvSpPr>
            <p:cNvPr id="40" name="tx40"/>
            <p:cNvSpPr/>
            <p:nvPr/>
          </p:nvSpPr>
          <p:spPr>
            <a:xfrm>
              <a:off x="6175989" y="3438533"/>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51</a:t>
              </a:r>
            </a:p>
          </p:txBody>
        </p:sp>
        <p:sp>
          <p:nvSpPr>
            <p:cNvPr id="41" name="tx41"/>
            <p:cNvSpPr/>
            <p:nvPr/>
          </p:nvSpPr>
          <p:spPr>
            <a:xfrm>
              <a:off x="7436172" y="3356803"/>
              <a:ext cx="110531" cy="7234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54</a:t>
              </a:r>
            </a:p>
          </p:txBody>
        </p:sp>
        <p:sp>
          <p:nvSpPr>
            <p:cNvPr id="42" name="pl42"/>
            <p:cNvSpPr/>
            <p:nvPr/>
          </p:nvSpPr>
          <p:spPr>
            <a:xfrm>
              <a:off x="757200" y="5005098"/>
              <a:ext cx="8317210" cy="0"/>
            </a:xfrm>
            <a:custGeom>
              <a:avLst/>
              <a:gdLst/>
              <a:ahLst/>
              <a:cxnLst/>
              <a:rect l="0" t="0" r="0" b="0"/>
              <a:pathLst>
                <a:path w="8317210">
                  <a:moveTo>
                    <a:pt x="0" y="0"/>
                  </a:moveTo>
                  <a:lnTo>
                    <a:pt x="8317210" y="0"/>
                  </a:lnTo>
                  <a:lnTo>
                    <a:pt x="8317210" y="0"/>
                  </a:lnTo>
                </a:path>
              </a:pathLst>
            </a:custGeom>
            <a:ln w="13550" cap="flat">
              <a:solidFill>
                <a:srgbClr val="A9A9A9">
                  <a:alpha val="100000"/>
                </a:srgbClr>
              </a:solidFill>
              <a:prstDash val="dash"/>
              <a:round/>
            </a:ln>
          </p:spPr>
          <p:txBody>
            <a:bodyPr/>
            <a:lstStyle/>
            <a:p>
              <a:endParaRPr/>
            </a:p>
          </p:txBody>
        </p:sp>
        <p:sp>
          <p:nvSpPr>
            <p:cNvPr id="43" name="tx43"/>
            <p:cNvSpPr/>
            <p:nvPr/>
          </p:nvSpPr>
          <p:spPr>
            <a:xfrm>
              <a:off x="6810448" y="1834252"/>
              <a:ext cx="1251447" cy="11764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4D4D4D">
                      <a:alpha val="100000"/>
                    </a:srgbClr>
                  </a:solidFill>
                  <a:latin typeface="Arial"/>
                  <a:cs typeface="Arial"/>
                </a:rPr>
                <a:t>Passage à un schéma</a:t>
              </a:r>
            </a:p>
          </p:txBody>
        </p:sp>
        <p:sp>
          <p:nvSpPr>
            <p:cNvPr id="44" name="tx44"/>
            <p:cNvSpPr/>
            <p:nvPr/>
          </p:nvSpPr>
          <p:spPr>
            <a:xfrm>
              <a:off x="6834934" y="2016373"/>
              <a:ext cx="1202476" cy="11764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4D4D4D">
                      <a:alpha val="100000"/>
                    </a:srgbClr>
                  </a:solidFill>
                  <a:latin typeface="Arial"/>
                  <a:cs typeface="Arial"/>
                </a:rPr>
                <a:t>posologique à 1 dose</a:t>
              </a:r>
            </a:p>
          </p:txBody>
        </p:sp>
        <p:sp>
          <p:nvSpPr>
            <p:cNvPr id="45" name="rc45"/>
            <p:cNvSpPr/>
            <p:nvPr/>
          </p:nvSpPr>
          <p:spPr>
            <a:xfrm>
              <a:off x="757200" y="1833648"/>
              <a:ext cx="8317210" cy="3608891"/>
            </a:xfrm>
            <a:prstGeom prst="rect">
              <a:avLst/>
            </a:prstGeom>
            <a:ln w="13550" cap="rnd">
              <a:solidFill>
                <a:srgbClr val="BEBEBE">
                  <a:alpha val="100000"/>
                </a:srgbClr>
              </a:solidFill>
              <a:prstDash val="solid"/>
              <a:round/>
            </a:ln>
          </p:spPr>
          <p:txBody>
            <a:bodyPr/>
            <a:lstStyle/>
            <a:p>
              <a:endParaRPr/>
            </a:p>
          </p:txBody>
        </p:sp>
        <p:sp>
          <p:nvSpPr>
            <p:cNvPr id="46" name="tx46"/>
            <p:cNvSpPr/>
            <p:nvPr/>
          </p:nvSpPr>
          <p:spPr>
            <a:xfrm>
              <a:off x="4752810" y="1661639"/>
              <a:ext cx="32598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A1A1A">
                      <a:alpha val="100000"/>
                    </a:srgbClr>
                  </a:solidFill>
                  <a:latin typeface="Arial"/>
                  <a:cs typeface="Arial"/>
                </a:rPr>
                <a:t>Filles</a:t>
              </a:r>
            </a:p>
          </p:txBody>
        </p:sp>
        <p:sp>
          <p:nvSpPr>
            <p:cNvPr id="47" name="tx47"/>
            <p:cNvSpPr/>
            <p:nvPr/>
          </p:nvSpPr>
          <p:spPr>
            <a:xfrm rot="-5400000">
              <a:off x="2267437" y="5590532"/>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2021</a:t>
              </a:r>
            </a:p>
          </p:txBody>
        </p:sp>
        <p:sp>
          <p:nvSpPr>
            <p:cNvPr id="48" name="tx48"/>
            <p:cNvSpPr/>
            <p:nvPr/>
          </p:nvSpPr>
          <p:spPr>
            <a:xfrm rot="-5400000">
              <a:off x="3527620" y="5590532"/>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49" name="tx49"/>
            <p:cNvSpPr/>
            <p:nvPr/>
          </p:nvSpPr>
          <p:spPr>
            <a:xfrm rot="-5400000">
              <a:off x="4787776" y="5590504"/>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2023</a:t>
              </a:r>
            </a:p>
          </p:txBody>
        </p:sp>
        <p:sp>
          <p:nvSpPr>
            <p:cNvPr id="50" name="tx50"/>
            <p:cNvSpPr/>
            <p:nvPr/>
          </p:nvSpPr>
          <p:spPr>
            <a:xfrm rot="-5400000">
              <a:off x="6047987" y="5590532"/>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51" name="tx51"/>
            <p:cNvSpPr/>
            <p:nvPr/>
          </p:nvSpPr>
          <p:spPr>
            <a:xfrm rot="-5400000">
              <a:off x="7308171" y="5590532"/>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52" name="tx52"/>
            <p:cNvSpPr/>
            <p:nvPr/>
          </p:nvSpPr>
          <p:spPr>
            <a:xfrm>
              <a:off x="632414" y="4963406"/>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53" name="tx53"/>
            <p:cNvSpPr/>
            <p:nvPr/>
          </p:nvSpPr>
          <p:spPr>
            <a:xfrm>
              <a:off x="570259" y="441660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54" name="tx54"/>
            <p:cNvSpPr/>
            <p:nvPr/>
          </p:nvSpPr>
          <p:spPr>
            <a:xfrm>
              <a:off x="570259" y="386980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55" name="tx55"/>
            <p:cNvSpPr/>
            <p:nvPr/>
          </p:nvSpPr>
          <p:spPr>
            <a:xfrm>
              <a:off x="570259" y="332300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56" name="tx56"/>
            <p:cNvSpPr/>
            <p:nvPr/>
          </p:nvSpPr>
          <p:spPr>
            <a:xfrm>
              <a:off x="570259" y="277619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57" name="tx57"/>
            <p:cNvSpPr/>
            <p:nvPr/>
          </p:nvSpPr>
          <p:spPr>
            <a:xfrm>
              <a:off x="508103" y="2229397"/>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58" name="tx58"/>
            <p:cNvSpPr/>
            <p:nvPr/>
          </p:nvSpPr>
          <p:spPr>
            <a:xfrm rot="-5400000">
              <a:off x="-95211" y="3572541"/>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59" name="pl59"/>
            <p:cNvSpPr/>
            <p:nvPr/>
          </p:nvSpPr>
          <p:spPr>
            <a:xfrm>
              <a:off x="4220075" y="6242132"/>
              <a:ext cx="175564" cy="0"/>
            </a:xfrm>
            <a:custGeom>
              <a:avLst/>
              <a:gdLst/>
              <a:ahLst/>
              <a:cxnLst/>
              <a:rect l="0" t="0" r="0" b="0"/>
              <a:pathLst>
                <a:path w="175564">
                  <a:moveTo>
                    <a:pt x="0" y="0"/>
                  </a:moveTo>
                  <a:lnTo>
                    <a:pt x="175564" y="0"/>
                  </a:lnTo>
                </a:path>
              </a:pathLst>
            </a:custGeom>
            <a:ln w="29811" cap="flat">
              <a:solidFill>
                <a:srgbClr val="FF0000">
                  <a:alpha val="100000"/>
                </a:srgbClr>
              </a:solidFill>
              <a:prstDash val="solid"/>
              <a:round/>
            </a:ln>
          </p:spPr>
          <p:txBody>
            <a:bodyPr/>
            <a:lstStyle/>
            <a:p>
              <a:endParaRPr/>
            </a:p>
          </p:txBody>
        </p:sp>
        <p:sp>
          <p:nvSpPr>
            <p:cNvPr id="60" name="pl60"/>
            <p:cNvSpPr/>
            <p:nvPr/>
          </p:nvSpPr>
          <p:spPr>
            <a:xfrm>
              <a:off x="4976824" y="6242132"/>
              <a:ext cx="175564" cy="0"/>
            </a:xfrm>
            <a:custGeom>
              <a:avLst/>
              <a:gdLst/>
              <a:ahLst/>
              <a:cxnLst/>
              <a:rect l="0" t="0" r="0" b="0"/>
              <a:pathLst>
                <a:path w="175564">
                  <a:moveTo>
                    <a:pt x="0" y="0"/>
                  </a:moveTo>
                  <a:lnTo>
                    <a:pt x="175564" y="0"/>
                  </a:lnTo>
                </a:path>
              </a:pathLst>
            </a:custGeom>
            <a:ln w="29811" cap="flat">
              <a:solidFill>
                <a:srgbClr val="0058AB">
                  <a:alpha val="100000"/>
                </a:srgbClr>
              </a:solidFill>
              <a:prstDash val="solid"/>
              <a:round/>
            </a:ln>
          </p:spPr>
          <p:txBody>
            <a:bodyPr/>
            <a:lstStyle/>
            <a:p>
              <a:endParaRPr/>
            </a:p>
          </p:txBody>
        </p:sp>
        <p:sp>
          <p:nvSpPr>
            <p:cNvPr id="61" name="tx61"/>
            <p:cNvSpPr/>
            <p:nvPr/>
          </p:nvSpPr>
          <p:spPr>
            <a:xfrm>
              <a:off x="4487174" y="6187140"/>
              <a:ext cx="398115" cy="1095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HPV1</a:t>
              </a:r>
            </a:p>
          </p:txBody>
        </p:sp>
        <p:sp>
          <p:nvSpPr>
            <p:cNvPr id="62" name="tx62"/>
            <p:cNvSpPr/>
            <p:nvPr/>
          </p:nvSpPr>
          <p:spPr>
            <a:xfrm>
              <a:off x="5243924" y="6185800"/>
              <a:ext cx="389557" cy="110876"/>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HPVc</a:t>
              </a:r>
            </a:p>
          </p:txBody>
        </p:sp>
        <p:sp>
          <p:nvSpPr>
            <p:cNvPr id="63" name="tx63"/>
            <p:cNvSpPr/>
            <p:nvPr/>
          </p:nvSpPr>
          <p:spPr>
            <a:xfrm>
              <a:off x="757200" y="1321706"/>
              <a:ext cx="7286037" cy="16633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contre le papillomavirus humain (HPV) (%), Mauritanie, 2021-(max(df$year)}</a:t>
              </a:r>
            </a:p>
          </p:txBody>
        </p:sp>
        <p:sp>
          <p:nvSpPr>
            <p:cNvPr id="64" name="tx64"/>
            <p:cNvSpPr/>
            <p:nvPr/>
          </p:nvSpPr>
          <p:spPr>
            <a:xfrm>
              <a:off x="4775852" y="647379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65" name="tx65"/>
            <p:cNvSpPr/>
            <p:nvPr/>
          </p:nvSpPr>
          <p:spPr>
            <a:xfrm>
              <a:off x="-2924400" y="6586855"/>
              <a:ext cx="1199881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Pour certains pays, si le vaccin anti-papillomavirus figure dans le calendrier, mais que le pays n'a pas communiqué de données pour une année donnée, les estimations de la couverture du programme anti-papillomavirus ne sont pas produites.</a:t>
              </a:r>
            </a:p>
          </p:txBody>
        </p:sp>
      </p:grpSp>
      <p:sp>
        <p:nvSpPr>
          <p:cNvPr id="6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La première année pour laquelle des estimations de couverture vaccinale contre le VPH ont été établies en Mauritanie était 2021.
En 2025, la couverture vaccinale pour la première dose (HPV1) chez les filles était de 54 %. En 2025, la couverture vaccinale pour la dernière dose (HPVc) chez les filles était de 54 %.</a:t>
            </a:r>
          </a:p>
        </p:txBody>
      </p:sp>
      <p:sp>
        <p:nvSpPr>
          <p:cNvPr id="67"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550" b="0" i="0" u="none" cap="none">
                <a:solidFill>
                  <a:srgbClr val="000000">
                    <a:alpha val="100000"/>
                  </a:srgbClr>
                </a:solidFill>
                <a:latin typeface="Arial"/>
                <a:cs typeface="Arial"/>
                <a:sym typeface="Arial"/>
              </a:rPr>
              <a:t>En 2025, le taux de couverture de la dernière dose du vaccin contre le HPV chez les filles a atteint 54 %, suite au passage à un schéma de vaccination à dose unique en 2025.</a:t>
            </a:r>
          </a:p>
        </p:txBody>
      </p:sp>
      <p:grpSp>
        <p:nvGrpSpPr>
          <p:cNvPr id="68" name="Group 67"/>
          <p:cNvGrpSpPr/>
          <p:nvPr/>
        </p:nvGrpSpPr>
        <p:grpSpPr>
          <a:xfrm>
            <a:off x="292608" y="1005840"/>
            <a:ext cx="8595360" cy="28575"/>
            <a:chOff x="292608" y="1005840"/>
            <a:chExt cx="8595360" cy="28575"/>
          </a:xfrm>
        </p:grpSpPr>
        <p:sp>
          <p:nvSpPr>
            <p:cNvPr id="6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0"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4789237"/>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4154441"/>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3519645"/>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288484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209135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03816" y="5106634"/>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03816" y="4471839"/>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3837043"/>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3202247"/>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803816" y="256745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803816" y="193265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803816" y="2250053"/>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439019"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735350"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031682"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328013"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365078"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624344"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883610"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142877"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402143"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661409"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920676"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1439019" y="2250053"/>
              <a:ext cx="6481656" cy="1237851"/>
            </a:xfrm>
            <a:custGeom>
              <a:avLst/>
              <a:gdLst/>
              <a:ahLst/>
              <a:cxnLst/>
              <a:rect l="0" t="0" r="0" b="0"/>
              <a:pathLst>
                <a:path w="6481656" h="1237851">
                  <a:moveTo>
                    <a:pt x="0" y="1237851"/>
                  </a:moveTo>
                  <a:lnTo>
                    <a:pt x="259266" y="476096"/>
                  </a:lnTo>
                  <a:lnTo>
                    <a:pt x="518532" y="31739"/>
                  </a:lnTo>
                  <a:lnTo>
                    <a:pt x="777798" y="444357"/>
                  </a:lnTo>
                  <a:lnTo>
                    <a:pt x="1037065" y="634795"/>
                  </a:lnTo>
                  <a:lnTo>
                    <a:pt x="1296331" y="603055"/>
                  </a:lnTo>
                  <a:lnTo>
                    <a:pt x="1555597" y="698275"/>
                  </a:lnTo>
                  <a:lnTo>
                    <a:pt x="1814863" y="476096"/>
                  </a:lnTo>
                  <a:lnTo>
                    <a:pt x="2074130" y="507836"/>
                  </a:lnTo>
                  <a:lnTo>
                    <a:pt x="2333396" y="825234"/>
                  </a:lnTo>
                  <a:lnTo>
                    <a:pt x="2592662" y="825234"/>
                  </a:lnTo>
                  <a:lnTo>
                    <a:pt x="2851928" y="476096"/>
                  </a:lnTo>
                  <a:lnTo>
                    <a:pt x="3111195" y="317397"/>
                  </a:lnTo>
                  <a:lnTo>
                    <a:pt x="3370461" y="317397"/>
                  </a:lnTo>
                  <a:lnTo>
                    <a:pt x="3629727" y="285658"/>
                  </a:lnTo>
                  <a:lnTo>
                    <a:pt x="3888994" y="539576"/>
                  </a:lnTo>
                  <a:lnTo>
                    <a:pt x="4148260" y="507836"/>
                  </a:lnTo>
                  <a:lnTo>
                    <a:pt x="4407526" y="444357"/>
                  </a:lnTo>
                  <a:lnTo>
                    <a:pt x="4666792" y="412617"/>
                  </a:lnTo>
                  <a:lnTo>
                    <a:pt x="4926059" y="317397"/>
                  </a:lnTo>
                  <a:lnTo>
                    <a:pt x="5185325" y="285658"/>
                  </a:lnTo>
                  <a:lnTo>
                    <a:pt x="5444591" y="412617"/>
                  </a:lnTo>
                  <a:lnTo>
                    <a:pt x="5703857" y="158698"/>
                  </a:lnTo>
                  <a:lnTo>
                    <a:pt x="5963124" y="0"/>
                  </a:lnTo>
                  <a:lnTo>
                    <a:pt x="6222390" y="126959"/>
                  </a:lnTo>
                  <a:lnTo>
                    <a:pt x="6481656" y="126959"/>
                  </a:lnTo>
                </a:path>
              </a:pathLst>
            </a:custGeom>
            <a:ln w="27101" cap="flat">
              <a:solidFill>
                <a:srgbClr val="F8766D">
                  <a:alpha val="100000"/>
                </a:srgbClr>
              </a:solidFill>
              <a:prstDash val="solid"/>
              <a:round/>
            </a:ln>
          </p:spPr>
          <p:txBody>
            <a:bodyPr/>
            <a:lstStyle/>
            <a:p>
              <a:endParaRPr/>
            </a:p>
          </p:txBody>
        </p:sp>
        <p:sp>
          <p:nvSpPr>
            <p:cNvPr id="28" name="pl28"/>
            <p:cNvSpPr/>
            <p:nvPr/>
          </p:nvSpPr>
          <p:spPr>
            <a:xfrm>
              <a:off x="7402143" y="3233987"/>
              <a:ext cx="518532" cy="1110892"/>
            </a:xfrm>
            <a:custGeom>
              <a:avLst/>
              <a:gdLst/>
              <a:ahLst/>
              <a:cxnLst/>
              <a:rect l="0" t="0" r="0" b="0"/>
              <a:pathLst>
                <a:path w="518532" h="1110892">
                  <a:moveTo>
                    <a:pt x="0" y="1110892"/>
                  </a:moveTo>
                  <a:lnTo>
                    <a:pt x="259266" y="0"/>
                  </a:lnTo>
                  <a:lnTo>
                    <a:pt x="518532" y="0"/>
                  </a:lnTo>
                </a:path>
              </a:pathLst>
            </a:custGeom>
            <a:ln w="27101" cap="flat">
              <a:solidFill>
                <a:srgbClr val="7CAE00">
                  <a:alpha val="100000"/>
                </a:srgbClr>
              </a:solidFill>
              <a:prstDash val="solid"/>
              <a:round/>
            </a:ln>
          </p:spPr>
          <p:txBody>
            <a:bodyPr/>
            <a:lstStyle/>
            <a:p>
              <a:endParaRPr/>
            </a:p>
          </p:txBody>
        </p:sp>
        <p:sp>
          <p:nvSpPr>
            <p:cNvPr id="29" name="pl29"/>
            <p:cNvSpPr/>
            <p:nvPr/>
          </p:nvSpPr>
          <p:spPr>
            <a:xfrm>
              <a:off x="4809480" y="2250053"/>
              <a:ext cx="3111195" cy="2824841"/>
            </a:xfrm>
            <a:custGeom>
              <a:avLst/>
              <a:gdLst/>
              <a:ahLst/>
              <a:cxnLst/>
              <a:rect l="0" t="0" r="0" b="0"/>
              <a:pathLst>
                <a:path w="3111195" h="2824841">
                  <a:moveTo>
                    <a:pt x="0" y="2824841"/>
                  </a:moveTo>
                  <a:lnTo>
                    <a:pt x="259266" y="603055"/>
                  </a:lnTo>
                  <a:lnTo>
                    <a:pt x="518532" y="603055"/>
                  </a:lnTo>
                  <a:lnTo>
                    <a:pt x="777798" y="603055"/>
                  </a:lnTo>
                  <a:lnTo>
                    <a:pt x="1037065" y="571316"/>
                  </a:lnTo>
                  <a:lnTo>
                    <a:pt x="1296331" y="571316"/>
                  </a:lnTo>
                  <a:lnTo>
                    <a:pt x="1555597" y="444357"/>
                  </a:lnTo>
                  <a:lnTo>
                    <a:pt x="1814863" y="253918"/>
                  </a:lnTo>
                  <a:lnTo>
                    <a:pt x="2074130" y="412617"/>
                  </a:lnTo>
                  <a:lnTo>
                    <a:pt x="2333396" y="158698"/>
                  </a:lnTo>
                  <a:lnTo>
                    <a:pt x="2592662" y="0"/>
                  </a:lnTo>
                  <a:lnTo>
                    <a:pt x="2851928" y="158698"/>
                  </a:lnTo>
                  <a:lnTo>
                    <a:pt x="3111195" y="158698"/>
                  </a:lnTo>
                </a:path>
              </a:pathLst>
            </a:custGeom>
            <a:ln w="27101" cap="flat">
              <a:solidFill>
                <a:srgbClr val="00BFC4">
                  <a:alpha val="100000"/>
                </a:srgbClr>
              </a:solidFill>
              <a:prstDash val="solid"/>
              <a:round/>
            </a:ln>
          </p:spPr>
          <p:txBody>
            <a:bodyPr/>
            <a:lstStyle/>
            <a:p>
              <a:endParaRPr/>
            </a:p>
          </p:txBody>
        </p:sp>
        <p:sp>
          <p:nvSpPr>
            <p:cNvPr id="30" name="pl30"/>
            <p:cNvSpPr/>
            <p:nvPr/>
          </p:nvSpPr>
          <p:spPr>
            <a:xfrm>
              <a:off x="7142877" y="3392686"/>
              <a:ext cx="777798" cy="1301331"/>
            </a:xfrm>
            <a:custGeom>
              <a:avLst/>
              <a:gdLst/>
              <a:ahLst/>
              <a:cxnLst/>
              <a:rect l="0" t="0" r="0" b="0"/>
              <a:pathLst>
                <a:path w="777798" h="1301331">
                  <a:moveTo>
                    <a:pt x="0" y="952193"/>
                  </a:moveTo>
                  <a:lnTo>
                    <a:pt x="259266" y="1301331"/>
                  </a:lnTo>
                  <a:lnTo>
                    <a:pt x="518532" y="95219"/>
                  </a:lnTo>
                  <a:lnTo>
                    <a:pt x="777798" y="0"/>
                  </a:lnTo>
                </a:path>
              </a:pathLst>
            </a:custGeom>
            <a:ln w="27101" cap="flat">
              <a:solidFill>
                <a:srgbClr val="C77CFF">
                  <a:alpha val="100000"/>
                </a:srgbClr>
              </a:solidFill>
              <a:prstDash val="solid"/>
              <a:round/>
            </a:ln>
          </p:spPr>
          <p:txBody>
            <a:bodyPr/>
            <a:lstStyle/>
            <a:p>
              <a:endParaRPr/>
            </a:p>
          </p:txBody>
        </p:sp>
        <p:sp>
          <p:nvSpPr>
            <p:cNvPr id="31" name="pl31"/>
            <p:cNvSpPr/>
            <p:nvPr/>
          </p:nvSpPr>
          <p:spPr>
            <a:xfrm>
              <a:off x="803816" y="2250053"/>
              <a:ext cx="8270593" cy="0"/>
            </a:xfrm>
            <a:custGeom>
              <a:avLst/>
              <a:gdLst/>
              <a:ahLst/>
              <a:cxnLst/>
              <a:rect l="0" t="0" r="0" b="0"/>
              <a:pathLst>
                <a:path w="8270593">
                  <a:moveTo>
                    <a:pt x="0" y="0"/>
                  </a:moveTo>
                  <a:lnTo>
                    <a:pt x="8270593" y="0"/>
                  </a:lnTo>
                  <a:lnTo>
                    <a:pt x="8270593" y="0"/>
                  </a:lnTo>
                </a:path>
              </a:pathLst>
            </a:custGeom>
            <a:ln w="13550" cap="flat">
              <a:solidFill>
                <a:srgbClr val="A9A9A9">
                  <a:alpha val="100000"/>
                </a:srgbClr>
              </a:solidFill>
              <a:prstDash val="dash"/>
              <a:round/>
            </a:ln>
          </p:spPr>
          <p:txBody>
            <a:bodyPr/>
            <a:lstStyle/>
            <a:p>
              <a:endParaRPr/>
            </a:p>
          </p:txBody>
        </p:sp>
        <p:sp>
          <p:nvSpPr>
            <p:cNvPr id="32" name="pt32"/>
            <p:cNvSpPr/>
            <p:nvPr/>
          </p:nvSpPr>
          <p:spPr>
            <a:xfrm>
              <a:off x="7882299" y="23386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33" name="pt33"/>
            <p:cNvSpPr/>
            <p:nvPr/>
          </p:nvSpPr>
          <p:spPr>
            <a:xfrm>
              <a:off x="7882299" y="319561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34" name="pt34"/>
            <p:cNvSpPr/>
            <p:nvPr/>
          </p:nvSpPr>
          <p:spPr>
            <a:xfrm>
              <a:off x="7882299" y="237037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35" name="pt35"/>
            <p:cNvSpPr/>
            <p:nvPr/>
          </p:nvSpPr>
          <p:spPr>
            <a:xfrm>
              <a:off x="7882299" y="335430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36" name="pt36"/>
            <p:cNvSpPr/>
            <p:nvPr/>
          </p:nvSpPr>
          <p:spPr>
            <a:xfrm>
              <a:off x="1400642" y="344952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37" name="pt37"/>
            <p:cNvSpPr/>
            <p:nvPr/>
          </p:nvSpPr>
          <p:spPr>
            <a:xfrm>
              <a:off x="7363766" y="430650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38" name="pt38"/>
            <p:cNvSpPr/>
            <p:nvPr/>
          </p:nvSpPr>
          <p:spPr>
            <a:xfrm>
              <a:off x="4771104" y="503651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39" name="pt39"/>
            <p:cNvSpPr/>
            <p:nvPr/>
          </p:nvSpPr>
          <p:spPr>
            <a:xfrm>
              <a:off x="7104500" y="430650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40" name="pl40"/>
            <p:cNvSpPr/>
            <p:nvPr/>
          </p:nvSpPr>
          <p:spPr>
            <a:xfrm>
              <a:off x="7936080" y="2294319"/>
              <a:ext cx="243861" cy="77779"/>
            </a:xfrm>
            <a:custGeom>
              <a:avLst/>
              <a:gdLst/>
              <a:ahLst/>
              <a:cxnLst/>
              <a:rect l="0" t="0" r="0" b="0"/>
              <a:pathLst>
                <a:path w="243861" h="77779">
                  <a:moveTo>
                    <a:pt x="243861" y="0"/>
                  </a:moveTo>
                  <a:lnTo>
                    <a:pt x="0" y="77779"/>
                  </a:lnTo>
                </a:path>
              </a:pathLst>
            </a:custGeom>
          </p:spPr>
          <p:txBody>
            <a:bodyPr/>
            <a:lstStyle/>
            <a:p>
              <a:endParaRPr/>
            </a:p>
          </p:txBody>
        </p:sp>
        <p:sp>
          <p:nvSpPr>
            <p:cNvPr id="41" name="pl41"/>
            <p:cNvSpPr/>
            <p:nvPr/>
          </p:nvSpPr>
          <p:spPr>
            <a:xfrm>
              <a:off x="7934714" y="2414347"/>
              <a:ext cx="245227" cy="97735"/>
            </a:xfrm>
            <a:custGeom>
              <a:avLst/>
              <a:gdLst/>
              <a:ahLst/>
              <a:cxnLst/>
              <a:rect l="0" t="0" r="0" b="0"/>
              <a:pathLst>
                <a:path w="245227" h="97735">
                  <a:moveTo>
                    <a:pt x="245227" y="97735"/>
                  </a:moveTo>
                  <a:lnTo>
                    <a:pt x="0" y="0"/>
                  </a:lnTo>
                </a:path>
              </a:pathLst>
            </a:custGeom>
          </p:spPr>
          <p:txBody>
            <a:bodyPr/>
            <a:lstStyle/>
            <a:p>
              <a:endParaRPr/>
            </a:p>
          </p:txBody>
        </p:sp>
        <p:sp>
          <p:nvSpPr>
            <p:cNvPr id="42" name="pl42"/>
            <p:cNvSpPr/>
            <p:nvPr/>
          </p:nvSpPr>
          <p:spPr>
            <a:xfrm>
              <a:off x="7938091" y="3181617"/>
              <a:ext cx="241850" cy="48852"/>
            </a:xfrm>
            <a:custGeom>
              <a:avLst/>
              <a:gdLst/>
              <a:ahLst/>
              <a:cxnLst/>
              <a:rect l="0" t="0" r="0" b="0"/>
              <a:pathLst>
                <a:path w="241850" h="48852">
                  <a:moveTo>
                    <a:pt x="241850" y="0"/>
                  </a:moveTo>
                  <a:lnTo>
                    <a:pt x="0" y="48852"/>
                  </a:lnTo>
                </a:path>
              </a:pathLst>
            </a:custGeom>
          </p:spPr>
          <p:txBody>
            <a:bodyPr/>
            <a:lstStyle/>
            <a:p>
              <a:endParaRPr/>
            </a:p>
          </p:txBody>
        </p:sp>
        <p:sp>
          <p:nvSpPr>
            <p:cNvPr id="43" name="pl43"/>
            <p:cNvSpPr/>
            <p:nvPr/>
          </p:nvSpPr>
          <p:spPr>
            <a:xfrm>
              <a:off x="7938305" y="3396009"/>
              <a:ext cx="241636" cy="45546"/>
            </a:xfrm>
            <a:custGeom>
              <a:avLst/>
              <a:gdLst/>
              <a:ahLst/>
              <a:cxnLst/>
              <a:rect l="0" t="0" r="0" b="0"/>
              <a:pathLst>
                <a:path w="241636" h="45546">
                  <a:moveTo>
                    <a:pt x="241636" y="45546"/>
                  </a:moveTo>
                  <a:lnTo>
                    <a:pt x="0" y="0"/>
                  </a:lnTo>
                </a:path>
              </a:pathLst>
            </a:custGeom>
          </p:spPr>
          <p:txBody>
            <a:bodyPr/>
            <a:lstStyle/>
            <a:p>
              <a:endParaRPr/>
            </a:p>
          </p:txBody>
        </p:sp>
        <p:sp>
          <p:nvSpPr>
            <p:cNvPr id="44" name="pg44"/>
            <p:cNvSpPr/>
            <p:nvPr/>
          </p:nvSpPr>
          <p:spPr>
            <a:xfrm>
              <a:off x="8111362" y="2177853"/>
              <a:ext cx="773267" cy="181971"/>
            </a:xfrm>
            <a:custGeom>
              <a:avLst/>
              <a:gdLst/>
              <a:ahLst/>
              <a:cxnLst/>
              <a:rect l="0" t="0" r="0" b="0"/>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a:endParaRPr/>
            </a:p>
          </p:txBody>
        </p:sp>
        <p:sp>
          <p:nvSpPr>
            <p:cNvPr id="45" name="tx45"/>
            <p:cNvSpPr/>
            <p:nvPr/>
          </p:nvSpPr>
          <p:spPr>
            <a:xfrm>
              <a:off x="8134222" y="2218695"/>
              <a:ext cx="681827"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8766D">
                      <a:alpha val="100000"/>
                    </a:srgbClr>
                  </a:solidFill>
                  <a:latin typeface="Arial"/>
                  <a:cs typeface="Arial"/>
                </a:rPr>
                <a:t>DTP3 : 86%</a:t>
              </a:r>
            </a:p>
          </p:txBody>
        </p:sp>
        <p:sp>
          <p:nvSpPr>
            <p:cNvPr id="46" name="pg46"/>
            <p:cNvSpPr/>
            <p:nvPr/>
          </p:nvSpPr>
          <p:spPr>
            <a:xfrm>
              <a:off x="8111362" y="2450094"/>
              <a:ext cx="801365" cy="181971"/>
            </a:xfrm>
            <a:custGeom>
              <a:avLst/>
              <a:gdLst/>
              <a:ahLst/>
              <a:cxnLst/>
              <a:rect l="0" t="0" r="0" b="0"/>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a:endParaRPr/>
            </a:p>
          </p:txBody>
        </p:sp>
        <p:sp>
          <p:nvSpPr>
            <p:cNvPr id="47" name="tx47"/>
            <p:cNvSpPr/>
            <p:nvPr/>
          </p:nvSpPr>
          <p:spPr>
            <a:xfrm>
              <a:off x="8134222" y="2490936"/>
              <a:ext cx="709925"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FC4">
                      <a:alpha val="100000"/>
                    </a:srgbClr>
                  </a:solidFill>
                  <a:latin typeface="Arial"/>
                  <a:cs typeface="Arial"/>
                </a:rPr>
                <a:t>PCVC : 85%</a:t>
              </a:r>
            </a:p>
          </p:txBody>
        </p:sp>
        <p:sp>
          <p:nvSpPr>
            <p:cNvPr id="48" name="pg48"/>
            <p:cNvSpPr/>
            <p:nvPr/>
          </p:nvSpPr>
          <p:spPr>
            <a:xfrm>
              <a:off x="8111362" y="3083360"/>
              <a:ext cx="801365" cy="181971"/>
            </a:xfrm>
            <a:custGeom>
              <a:avLst/>
              <a:gdLst/>
              <a:ahLst/>
              <a:cxnLst/>
              <a:rect l="0" t="0" r="0" b="0"/>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a:endParaRPr/>
            </a:p>
          </p:txBody>
        </p:sp>
        <p:sp>
          <p:nvSpPr>
            <p:cNvPr id="49" name="tx49"/>
            <p:cNvSpPr/>
            <p:nvPr/>
          </p:nvSpPr>
          <p:spPr>
            <a:xfrm>
              <a:off x="8134222" y="3124202"/>
              <a:ext cx="709925"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7CAE00">
                      <a:alpha val="100000"/>
                    </a:srgbClr>
                  </a:solidFill>
                  <a:latin typeface="Arial"/>
                  <a:cs typeface="Arial"/>
                </a:rPr>
                <a:t>MCV2 : 59%</a:t>
              </a:r>
            </a:p>
          </p:txBody>
        </p:sp>
        <p:sp>
          <p:nvSpPr>
            <p:cNvPr id="50" name="pg50"/>
            <p:cNvSpPr/>
            <p:nvPr/>
          </p:nvSpPr>
          <p:spPr>
            <a:xfrm>
              <a:off x="8111362" y="3356316"/>
              <a:ext cx="773267" cy="181971"/>
            </a:xfrm>
            <a:custGeom>
              <a:avLst/>
              <a:gdLst/>
              <a:ahLst/>
              <a:cxnLst/>
              <a:rect l="0" t="0" r="0" b="0"/>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a:endParaRPr/>
            </a:p>
          </p:txBody>
        </p:sp>
        <p:sp>
          <p:nvSpPr>
            <p:cNvPr id="51" name="tx51"/>
            <p:cNvSpPr/>
            <p:nvPr/>
          </p:nvSpPr>
          <p:spPr>
            <a:xfrm>
              <a:off x="8134222" y="3397157"/>
              <a:ext cx="681827"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C77CFF">
                      <a:alpha val="100000"/>
                    </a:srgbClr>
                  </a:solidFill>
                  <a:latin typeface="Arial"/>
                  <a:cs typeface="Arial"/>
                </a:rPr>
                <a:t>HPVc : 54%</a:t>
              </a:r>
            </a:p>
          </p:txBody>
        </p:sp>
        <p:sp>
          <p:nvSpPr>
            <p:cNvPr id="52" name="pg52"/>
            <p:cNvSpPr/>
            <p:nvPr/>
          </p:nvSpPr>
          <p:spPr>
            <a:xfrm>
              <a:off x="1504312" y="3320450"/>
              <a:ext cx="232115" cy="181971"/>
            </a:xfrm>
            <a:custGeom>
              <a:avLst/>
              <a:gdLst/>
              <a:ahLst/>
              <a:cxnLst/>
              <a:rect l="0" t="0" r="0" b="0"/>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a:endParaRPr/>
            </a:p>
          </p:txBody>
        </p:sp>
        <p:sp>
          <p:nvSpPr>
            <p:cNvPr id="53" name="tx53"/>
            <p:cNvSpPr/>
            <p:nvPr/>
          </p:nvSpPr>
          <p:spPr>
            <a:xfrm>
              <a:off x="1550032" y="336425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8766D">
                      <a:alpha val="100000"/>
                    </a:srgbClr>
                  </a:solidFill>
                  <a:latin typeface="Arial"/>
                  <a:cs typeface="Arial"/>
                </a:rPr>
                <a:t>51</a:t>
              </a:r>
            </a:p>
          </p:txBody>
        </p:sp>
        <p:sp>
          <p:nvSpPr>
            <p:cNvPr id="54" name="pg54"/>
            <p:cNvSpPr/>
            <p:nvPr/>
          </p:nvSpPr>
          <p:spPr>
            <a:xfrm>
              <a:off x="7468616" y="4254508"/>
              <a:ext cx="232115" cy="181971"/>
            </a:xfrm>
            <a:custGeom>
              <a:avLst/>
              <a:gdLst/>
              <a:ahLst/>
              <a:cxnLst/>
              <a:rect l="0" t="0" r="0" b="0"/>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a:endParaRPr/>
            </a:p>
          </p:txBody>
        </p:sp>
        <p:sp>
          <p:nvSpPr>
            <p:cNvPr id="55" name="tx55"/>
            <p:cNvSpPr/>
            <p:nvPr/>
          </p:nvSpPr>
          <p:spPr>
            <a:xfrm>
              <a:off x="7514336" y="4299858"/>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7CAE00">
                      <a:alpha val="100000"/>
                    </a:srgbClr>
                  </a:solidFill>
                  <a:latin typeface="Arial"/>
                  <a:cs typeface="Arial"/>
                </a:rPr>
                <a:t>24</a:t>
              </a:r>
            </a:p>
          </p:txBody>
        </p:sp>
        <p:sp>
          <p:nvSpPr>
            <p:cNvPr id="56" name="pg56"/>
            <p:cNvSpPr/>
            <p:nvPr/>
          </p:nvSpPr>
          <p:spPr>
            <a:xfrm>
              <a:off x="4874028" y="4923396"/>
              <a:ext cx="161777" cy="181971"/>
            </a:xfrm>
            <a:custGeom>
              <a:avLst/>
              <a:gdLst/>
              <a:ahLst/>
              <a:cxnLst/>
              <a:rect l="0" t="0" r="0" b="0"/>
              <a:pathLst>
                <a:path w="161777" h="181971">
                  <a:moveTo>
                    <a:pt x="27431"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1"/>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a:endParaRPr/>
            </a:p>
          </p:txBody>
        </p:sp>
        <p:sp>
          <p:nvSpPr>
            <p:cNvPr id="57" name="tx57"/>
            <p:cNvSpPr/>
            <p:nvPr/>
          </p:nvSpPr>
          <p:spPr>
            <a:xfrm>
              <a:off x="4919748" y="4968745"/>
              <a:ext cx="70337"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FC4">
                      <a:alpha val="100000"/>
                    </a:srgbClr>
                  </a:solidFill>
                  <a:latin typeface="Arial"/>
                  <a:cs typeface="Arial"/>
                </a:rPr>
                <a:t>1</a:t>
              </a:r>
            </a:p>
          </p:txBody>
        </p:sp>
        <p:sp>
          <p:nvSpPr>
            <p:cNvPr id="58" name="pg58"/>
            <p:cNvSpPr/>
            <p:nvPr/>
          </p:nvSpPr>
          <p:spPr>
            <a:xfrm>
              <a:off x="6845749" y="4254895"/>
              <a:ext cx="232115" cy="181971"/>
            </a:xfrm>
            <a:custGeom>
              <a:avLst/>
              <a:gdLst/>
              <a:ahLst/>
              <a:cxnLst/>
              <a:rect l="0" t="0" r="0" b="0"/>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a:endParaRPr/>
            </a:p>
          </p:txBody>
        </p:sp>
        <p:sp>
          <p:nvSpPr>
            <p:cNvPr id="59" name="tx59"/>
            <p:cNvSpPr/>
            <p:nvPr/>
          </p:nvSpPr>
          <p:spPr>
            <a:xfrm>
              <a:off x="6891469" y="4300244"/>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C77CFF">
                      <a:alpha val="100000"/>
                    </a:srgbClr>
                  </a:solidFill>
                  <a:latin typeface="Arial"/>
                  <a:cs typeface="Arial"/>
                </a:rPr>
                <a:t>24</a:t>
              </a:r>
            </a:p>
          </p:txBody>
        </p:sp>
        <p:sp>
          <p:nvSpPr>
            <p:cNvPr id="60" name="tx60"/>
            <p:cNvSpPr/>
            <p:nvPr/>
          </p:nvSpPr>
          <p:spPr>
            <a:xfrm>
              <a:off x="663492" y="5054520"/>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19724"/>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78492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15013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51533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1880541"/>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19793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95211" y="3454092"/>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79" name="pl79"/>
            <p:cNvSpPr/>
            <p:nvPr/>
          </p:nvSpPr>
          <p:spPr>
            <a:xfrm>
              <a:off x="3533360" y="6121431"/>
              <a:ext cx="175564" cy="0"/>
            </a:xfrm>
            <a:custGeom>
              <a:avLst/>
              <a:gdLst/>
              <a:ahLst/>
              <a:cxnLst/>
              <a:rect l="0" t="0" r="0" b="0"/>
              <a:pathLst>
                <a:path w="175564">
                  <a:moveTo>
                    <a:pt x="0" y="0"/>
                  </a:moveTo>
                  <a:lnTo>
                    <a:pt x="175564" y="0"/>
                  </a:lnTo>
                </a:path>
              </a:pathLst>
            </a:custGeom>
            <a:ln w="27101" cap="flat">
              <a:solidFill>
                <a:srgbClr val="F8766D">
                  <a:alpha val="100000"/>
                </a:srgbClr>
              </a:solidFill>
              <a:prstDash val="solid"/>
              <a:round/>
            </a:ln>
          </p:spPr>
          <p:txBody>
            <a:bodyPr/>
            <a:lstStyle/>
            <a:p>
              <a:endParaRPr/>
            </a:p>
          </p:txBody>
        </p:sp>
        <p:sp>
          <p:nvSpPr>
            <p:cNvPr id="80" name="pl80"/>
            <p:cNvSpPr/>
            <p:nvPr/>
          </p:nvSpPr>
          <p:spPr>
            <a:xfrm>
              <a:off x="4249088" y="6121431"/>
              <a:ext cx="175564" cy="0"/>
            </a:xfrm>
            <a:custGeom>
              <a:avLst/>
              <a:gdLst/>
              <a:ahLst/>
              <a:cxnLst/>
              <a:rect l="0" t="0" r="0" b="0"/>
              <a:pathLst>
                <a:path w="175564">
                  <a:moveTo>
                    <a:pt x="0" y="0"/>
                  </a:moveTo>
                  <a:lnTo>
                    <a:pt x="175564" y="0"/>
                  </a:lnTo>
                </a:path>
              </a:pathLst>
            </a:custGeom>
            <a:ln w="27101" cap="flat">
              <a:solidFill>
                <a:srgbClr val="7CAE00">
                  <a:alpha val="100000"/>
                </a:srgbClr>
              </a:solidFill>
              <a:prstDash val="solid"/>
              <a:round/>
            </a:ln>
          </p:spPr>
          <p:txBody>
            <a:bodyPr/>
            <a:lstStyle/>
            <a:p>
              <a:endParaRPr/>
            </a:p>
          </p:txBody>
        </p:sp>
        <p:sp>
          <p:nvSpPr>
            <p:cNvPr id="81" name="pl81"/>
            <p:cNvSpPr/>
            <p:nvPr/>
          </p:nvSpPr>
          <p:spPr>
            <a:xfrm>
              <a:off x="4995854" y="6121431"/>
              <a:ext cx="175564" cy="0"/>
            </a:xfrm>
            <a:custGeom>
              <a:avLst/>
              <a:gdLst/>
              <a:ahLst/>
              <a:cxnLst/>
              <a:rect l="0" t="0" r="0" b="0"/>
              <a:pathLst>
                <a:path w="175564">
                  <a:moveTo>
                    <a:pt x="0" y="0"/>
                  </a:moveTo>
                  <a:lnTo>
                    <a:pt x="175564" y="0"/>
                  </a:lnTo>
                </a:path>
              </a:pathLst>
            </a:custGeom>
            <a:ln w="27101" cap="flat">
              <a:solidFill>
                <a:srgbClr val="00BFC4">
                  <a:alpha val="100000"/>
                </a:srgbClr>
              </a:solidFill>
              <a:prstDash val="solid"/>
              <a:round/>
            </a:ln>
          </p:spPr>
          <p:txBody>
            <a:bodyPr/>
            <a:lstStyle/>
            <a:p>
              <a:endParaRPr/>
            </a:p>
          </p:txBody>
        </p:sp>
        <p:sp>
          <p:nvSpPr>
            <p:cNvPr id="82" name="pl82"/>
            <p:cNvSpPr/>
            <p:nvPr/>
          </p:nvSpPr>
          <p:spPr>
            <a:xfrm>
              <a:off x="5742619" y="6121431"/>
              <a:ext cx="175564" cy="0"/>
            </a:xfrm>
            <a:custGeom>
              <a:avLst/>
              <a:gdLst/>
              <a:ahLst/>
              <a:cxnLst/>
              <a:rect l="0" t="0" r="0" b="0"/>
              <a:pathLst>
                <a:path w="175564">
                  <a:moveTo>
                    <a:pt x="0" y="0"/>
                  </a:moveTo>
                  <a:lnTo>
                    <a:pt x="175564" y="0"/>
                  </a:lnTo>
                </a:path>
              </a:pathLst>
            </a:custGeom>
            <a:ln w="27101" cap="flat">
              <a:solidFill>
                <a:srgbClr val="C77CFF">
                  <a:alpha val="100000"/>
                </a:srgbClr>
              </a:solidFill>
              <a:prstDash val="solid"/>
              <a:round/>
            </a:ln>
          </p:spPr>
          <p:txBody>
            <a:bodyPr/>
            <a:lstStyle/>
            <a:p>
              <a:endParaRPr/>
            </a:p>
          </p:txBody>
        </p:sp>
        <p:sp>
          <p:nvSpPr>
            <p:cNvPr id="83" name="tx83"/>
            <p:cNvSpPr/>
            <p:nvPr/>
          </p:nvSpPr>
          <p:spPr>
            <a:xfrm>
              <a:off x="3800459" y="6069248"/>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1933954" y="1332593"/>
              <a:ext cx="6010319" cy="155443"/>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ODD 3.b.1 : Proportion de la population cible couverte par tous les vaccins inclus</a:t>
              </a:r>
            </a:p>
          </p:txBody>
        </p:sp>
        <p:sp>
          <p:nvSpPr>
            <p:cNvPr id="88" name="tx88"/>
            <p:cNvSpPr/>
            <p:nvPr/>
          </p:nvSpPr>
          <p:spPr>
            <a:xfrm>
              <a:off x="2940203" y="1513317"/>
              <a:ext cx="3997821"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dans leur programme national, Mauritanie, 2000-2025</a:t>
              </a:r>
            </a:p>
          </p:txBody>
        </p:sp>
        <p:sp>
          <p:nvSpPr>
            <p:cNvPr id="89" name="tx89"/>
            <p:cNvSpPr/>
            <p:nvPr/>
          </p:nvSpPr>
          <p:spPr>
            <a:xfrm>
              <a:off x="4775852" y="6353093"/>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90" name="tx90"/>
            <p:cNvSpPr/>
            <p:nvPr/>
          </p:nvSpPr>
          <p:spPr>
            <a:xfrm>
              <a:off x="1853558" y="6467409"/>
              <a:ext cx="7220852" cy="10362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quatre indicateurs de couverture vaccinale qui contribuent à l'indicateur 3.b.1 des ODD sont les suivants : DTC3, MCV2, PCVC et HPVc</a:t>
              </a:r>
            </a:p>
          </p:txBody>
        </p:sp>
        <p:sp>
          <p:nvSpPr>
            <p:cNvPr id="91" name="tx91"/>
            <p:cNvSpPr/>
            <p:nvPr/>
          </p:nvSpPr>
          <p:spPr>
            <a:xfrm>
              <a:off x="2161389" y="6586855"/>
              <a:ext cx="691302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L'objectif mondial du Programme d'immunisation 2030 (IA2030) est d'atteindre une couverture de 90 % pour les quatre antigènes d'ici 2030.</a:t>
              </a:r>
            </a:p>
          </p:txBody>
        </p:sp>
      </p:grpSp>
      <p:sp>
        <p:nvSpPr>
          <p:cNvPr id="92" name="body"/>
          <p:cNvSpPr>
            <a:spLocks noGrp="1"/>
          </p:cNvSpPr>
          <p:nvPr>
            <p:ph idx="4294967295"/>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Quatre indicateurs de couverture vaccinale contribuent à l’Objectif de développement durable 3, indicateur b.1 : DTC3, PCV3, MCV2 et HPV.
L’objectif mondial IA2030 est une couverture de 90 % des quatre antigènes d’ici 2030.
La Mauritanie dispose des quatre vaccins relevant des ODD.
En 2025, la Mauritanie avait atteint une couverture d'au moins 90 % pour aucun des quatre vaccins.</a:t>
            </a:r>
          </a:p>
        </p:txBody>
      </p:sp>
      <p:sp>
        <p:nvSpPr>
          <p:cNvPr id="93" name="body"/>
          <p:cNvSpPr>
            <a:spLocks noGrp="1"/>
          </p:cNvSpPr>
          <p:nvPr>
            <p:ph idx="4294967295"/>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 2025, aucun vaccin relevant des ODD n'a atteint l'objectif de couverture de 90 % fixé par les ODD.</a:t>
            </a:r>
          </a:p>
        </p:txBody>
      </p:sp>
      <p:sp>
        <p:nvSpPr>
          <p:cNvPr id="97" name="body"/>
          <p:cNvSpPr>
            <a:spLocks noGrp="1"/>
          </p:cNvSpPr>
          <p:nvPr>
            <p:ph idx="4294967295"/>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4789237"/>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4154441"/>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3519645"/>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288484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209135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03816" y="5106634"/>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03816" y="4471839"/>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3837043"/>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3202247"/>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803816" y="256745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803816" y="193265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803816" y="2250053"/>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439019"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735350"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031682"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328013"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365078"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624344"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883610"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142877"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402143"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661409"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920676"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1439019" y="2250053"/>
              <a:ext cx="6481656" cy="1237851"/>
            </a:xfrm>
            <a:custGeom>
              <a:avLst/>
              <a:gdLst/>
              <a:ahLst/>
              <a:cxnLst/>
              <a:rect l="0" t="0" r="0" b="0"/>
              <a:pathLst>
                <a:path w="6481656" h="1237851">
                  <a:moveTo>
                    <a:pt x="0" y="1237851"/>
                  </a:moveTo>
                  <a:lnTo>
                    <a:pt x="259266" y="476096"/>
                  </a:lnTo>
                  <a:lnTo>
                    <a:pt x="518532" y="31739"/>
                  </a:lnTo>
                  <a:lnTo>
                    <a:pt x="777798" y="444357"/>
                  </a:lnTo>
                  <a:lnTo>
                    <a:pt x="1037065" y="634795"/>
                  </a:lnTo>
                  <a:lnTo>
                    <a:pt x="1296331" y="603055"/>
                  </a:lnTo>
                  <a:lnTo>
                    <a:pt x="1555597" y="698275"/>
                  </a:lnTo>
                  <a:lnTo>
                    <a:pt x="1814863" y="476096"/>
                  </a:lnTo>
                  <a:lnTo>
                    <a:pt x="2074130" y="507836"/>
                  </a:lnTo>
                  <a:lnTo>
                    <a:pt x="2333396" y="825234"/>
                  </a:lnTo>
                  <a:lnTo>
                    <a:pt x="2592662" y="825234"/>
                  </a:lnTo>
                  <a:lnTo>
                    <a:pt x="2851928" y="476096"/>
                  </a:lnTo>
                  <a:lnTo>
                    <a:pt x="3111195" y="317397"/>
                  </a:lnTo>
                  <a:lnTo>
                    <a:pt x="3370461" y="317397"/>
                  </a:lnTo>
                  <a:lnTo>
                    <a:pt x="3629727" y="285658"/>
                  </a:lnTo>
                  <a:lnTo>
                    <a:pt x="3888994" y="539576"/>
                  </a:lnTo>
                  <a:lnTo>
                    <a:pt x="4148260" y="507836"/>
                  </a:lnTo>
                  <a:lnTo>
                    <a:pt x="4407526" y="444357"/>
                  </a:lnTo>
                  <a:lnTo>
                    <a:pt x="4666792" y="412617"/>
                  </a:lnTo>
                  <a:lnTo>
                    <a:pt x="4926059" y="317397"/>
                  </a:lnTo>
                  <a:lnTo>
                    <a:pt x="5185325" y="285658"/>
                  </a:lnTo>
                  <a:lnTo>
                    <a:pt x="5444591" y="412617"/>
                  </a:lnTo>
                  <a:lnTo>
                    <a:pt x="5703857" y="158698"/>
                  </a:lnTo>
                  <a:lnTo>
                    <a:pt x="5963124" y="0"/>
                  </a:lnTo>
                  <a:lnTo>
                    <a:pt x="6222390" y="126959"/>
                  </a:lnTo>
                  <a:lnTo>
                    <a:pt x="6481656" y="126959"/>
                  </a:lnTo>
                </a:path>
              </a:pathLst>
            </a:custGeom>
            <a:ln w="27101" cap="flat">
              <a:solidFill>
                <a:srgbClr val="F8766D">
                  <a:alpha val="100000"/>
                </a:srgbClr>
              </a:solidFill>
              <a:prstDash val="solid"/>
              <a:round/>
            </a:ln>
          </p:spPr>
          <p:txBody>
            <a:bodyPr/>
            <a:lstStyle/>
            <a:p>
              <a:endParaRPr/>
            </a:p>
          </p:txBody>
        </p:sp>
        <p:sp>
          <p:nvSpPr>
            <p:cNvPr id="28" name="pl28"/>
            <p:cNvSpPr/>
            <p:nvPr/>
          </p:nvSpPr>
          <p:spPr>
            <a:xfrm>
              <a:off x="7402143" y="3233987"/>
              <a:ext cx="518532" cy="1110892"/>
            </a:xfrm>
            <a:custGeom>
              <a:avLst/>
              <a:gdLst/>
              <a:ahLst/>
              <a:cxnLst/>
              <a:rect l="0" t="0" r="0" b="0"/>
              <a:pathLst>
                <a:path w="518532" h="1110892">
                  <a:moveTo>
                    <a:pt x="0" y="1110892"/>
                  </a:moveTo>
                  <a:lnTo>
                    <a:pt x="259266" y="0"/>
                  </a:lnTo>
                  <a:lnTo>
                    <a:pt x="518532" y="0"/>
                  </a:lnTo>
                </a:path>
              </a:pathLst>
            </a:custGeom>
            <a:ln w="27101" cap="flat">
              <a:solidFill>
                <a:srgbClr val="7CAE00">
                  <a:alpha val="100000"/>
                </a:srgbClr>
              </a:solidFill>
              <a:prstDash val="solid"/>
              <a:round/>
            </a:ln>
          </p:spPr>
          <p:txBody>
            <a:bodyPr/>
            <a:lstStyle/>
            <a:p>
              <a:endParaRPr/>
            </a:p>
          </p:txBody>
        </p:sp>
        <p:sp>
          <p:nvSpPr>
            <p:cNvPr id="29" name="pl29"/>
            <p:cNvSpPr/>
            <p:nvPr/>
          </p:nvSpPr>
          <p:spPr>
            <a:xfrm>
              <a:off x="4809480" y="2250053"/>
              <a:ext cx="3111195" cy="2824841"/>
            </a:xfrm>
            <a:custGeom>
              <a:avLst/>
              <a:gdLst/>
              <a:ahLst/>
              <a:cxnLst/>
              <a:rect l="0" t="0" r="0" b="0"/>
              <a:pathLst>
                <a:path w="3111195" h="2824841">
                  <a:moveTo>
                    <a:pt x="0" y="2824841"/>
                  </a:moveTo>
                  <a:lnTo>
                    <a:pt x="259266" y="603055"/>
                  </a:lnTo>
                  <a:lnTo>
                    <a:pt x="518532" y="603055"/>
                  </a:lnTo>
                  <a:lnTo>
                    <a:pt x="777798" y="603055"/>
                  </a:lnTo>
                  <a:lnTo>
                    <a:pt x="1037065" y="571316"/>
                  </a:lnTo>
                  <a:lnTo>
                    <a:pt x="1296331" y="571316"/>
                  </a:lnTo>
                  <a:lnTo>
                    <a:pt x="1555597" y="444357"/>
                  </a:lnTo>
                  <a:lnTo>
                    <a:pt x="1814863" y="253918"/>
                  </a:lnTo>
                  <a:lnTo>
                    <a:pt x="2074130" y="412617"/>
                  </a:lnTo>
                  <a:lnTo>
                    <a:pt x="2333396" y="158698"/>
                  </a:lnTo>
                  <a:lnTo>
                    <a:pt x="2592662" y="0"/>
                  </a:lnTo>
                  <a:lnTo>
                    <a:pt x="2851928" y="158698"/>
                  </a:lnTo>
                  <a:lnTo>
                    <a:pt x="3111195" y="158698"/>
                  </a:lnTo>
                </a:path>
              </a:pathLst>
            </a:custGeom>
            <a:ln w="27101" cap="flat">
              <a:solidFill>
                <a:srgbClr val="00BFC4">
                  <a:alpha val="100000"/>
                </a:srgbClr>
              </a:solidFill>
              <a:prstDash val="solid"/>
              <a:round/>
            </a:ln>
          </p:spPr>
          <p:txBody>
            <a:bodyPr/>
            <a:lstStyle/>
            <a:p>
              <a:endParaRPr/>
            </a:p>
          </p:txBody>
        </p:sp>
        <p:sp>
          <p:nvSpPr>
            <p:cNvPr id="30" name="pl30"/>
            <p:cNvSpPr/>
            <p:nvPr/>
          </p:nvSpPr>
          <p:spPr>
            <a:xfrm>
              <a:off x="7142877" y="3392686"/>
              <a:ext cx="777798" cy="1301331"/>
            </a:xfrm>
            <a:custGeom>
              <a:avLst/>
              <a:gdLst/>
              <a:ahLst/>
              <a:cxnLst/>
              <a:rect l="0" t="0" r="0" b="0"/>
              <a:pathLst>
                <a:path w="777798" h="1301331">
                  <a:moveTo>
                    <a:pt x="0" y="952193"/>
                  </a:moveTo>
                  <a:lnTo>
                    <a:pt x="259266" y="1301331"/>
                  </a:lnTo>
                  <a:lnTo>
                    <a:pt x="518532" y="95219"/>
                  </a:lnTo>
                  <a:lnTo>
                    <a:pt x="777798" y="0"/>
                  </a:lnTo>
                </a:path>
              </a:pathLst>
            </a:custGeom>
            <a:ln w="27101" cap="flat">
              <a:solidFill>
                <a:srgbClr val="C77CFF">
                  <a:alpha val="100000"/>
                </a:srgbClr>
              </a:solidFill>
              <a:prstDash val="solid"/>
              <a:round/>
            </a:ln>
          </p:spPr>
          <p:txBody>
            <a:bodyPr/>
            <a:lstStyle/>
            <a:p>
              <a:endParaRPr/>
            </a:p>
          </p:txBody>
        </p:sp>
        <p:sp>
          <p:nvSpPr>
            <p:cNvPr id="31" name="pl31"/>
            <p:cNvSpPr/>
            <p:nvPr/>
          </p:nvSpPr>
          <p:spPr>
            <a:xfrm>
              <a:off x="803816" y="2250053"/>
              <a:ext cx="8270593" cy="0"/>
            </a:xfrm>
            <a:custGeom>
              <a:avLst/>
              <a:gdLst/>
              <a:ahLst/>
              <a:cxnLst/>
              <a:rect l="0" t="0" r="0" b="0"/>
              <a:pathLst>
                <a:path w="8270593">
                  <a:moveTo>
                    <a:pt x="0" y="0"/>
                  </a:moveTo>
                  <a:lnTo>
                    <a:pt x="8270593" y="0"/>
                  </a:lnTo>
                  <a:lnTo>
                    <a:pt x="8270593" y="0"/>
                  </a:lnTo>
                </a:path>
              </a:pathLst>
            </a:custGeom>
            <a:ln w="13550" cap="flat">
              <a:solidFill>
                <a:srgbClr val="A9A9A9">
                  <a:alpha val="100000"/>
                </a:srgbClr>
              </a:solidFill>
              <a:prstDash val="dash"/>
              <a:round/>
            </a:ln>
          </p:spPr>
          <p:txBody>
            <a:bodyPr/>
            <a:lstStyle/>
            <a:p>
              <a:endParaRPr/>
            </a:p>
          </p:txBody>
        </p:sp>
        <p:sp>
          <p:nvSpPr>
            <p:cNvPr id="32" name="pt32"/>
            <p:cNvSpPr/>
            <p:nvPr/>
          </p:nvSpPr>
          <p:spPr>
            <a:xfrm>
              <a:off x="7882299" y="23386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33" name="pt33"/>
            <p:cNvSpPr/>
            <p:nvPr/>
          </p:nvSpPr>
          <p:spPr>
            <a:xfrm>
              <a:off x="7882299" y="319561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34" name="pt34"/>
            <p:cNvSpPr/>
            <p:nvPr/>
          </p:nvSpPr>
          <p:spPr>
            <a:xfrm>
              <a:off x="7882299" y="237037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35" name="pt35"/>
            <p:cNvSpPr/>
            <p:nvPr/>
          </p:nvSpPr>
          <p:spPr>
            <a:xfrm>
              <a:off x="7882299" y="335430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36" name="pt36"/>
            <p:cNvSpPr/>
            <p:nvPr/>
          </p:nvSpPr>
          <p:spPr>
            <a:xfrm>
              <a:off x="1400642" y="344952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37" name="pt37"/>
            <p:cNvSpPr/>
            <p:nvPr/>
          </p:nvSpPr>
          <p:spPr>
            <a:xfrm>
              <a:off x="7363766" y="430650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38" name="pt38"/>
            <p:cNvSpPr/>
            <p:nvPr/>
          </p:nvSpPr>
          <p:spPr>
            <a:xfrm>
              <a:off x="4771104" y="503651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39" name="pt39"/>
            <p:cNvSpPr/>
            <p:nvPr/>
          </p:nvSpPr>
          <p:spPr>
            <a:xfrm>
              <a:off x="7104500" y="430650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40" name="pl40"/>
            <p:cNvSpPr/>
            <p:nvPr/>
          </p:nvSpPr>
          <p:spPr>
            <a:xfrm>
              <a:off x="7936078" y="2294294"/>
              <a:ext cx="243863" cy="77804"/>
            </a:xfrm>
            <a:custGeom>
              <a:avLst/>
              <a:gdLst/>
              <a:ahLst/>
              <a:cxnLst/>
              <a:rect l="0" t="0" r="0" b="0"/>
              <a:pathLst>
                <a:path w="243863" h="77804">
                  <a:moveTo>
                    <a:pt x="243863" y="0"/>
                  </a:moveTo>
                  <a:lnTo>
                    <a:pt x="0" y="77804"/>
                  </a:lnTo>
                </a:path>
              </a:pathLst>
            </a:custGeom>
          </p:spPr>
          <p:txBody>
            <a:bodyPr/>
            <a:lstStyle/>
            <a:p>
              <a:endParaRPr/>
            </a:p>
          </p:txBody>
        </p:sp>
        <p:sp>
          <p:nvSpPr>
            <p:cNvPr id="41" name="pl41"/>
            <p:cNvSpPr/>
            <p:nvPr/>
          </p:nvSpPr>
          <p:spPr>
            <a:xfrm>
              <a:off x="7934716" y="2414347"/>
              <a:ext cx="245225" cy="97704"/>
            </a:xfrm>
            <a:custGeom>
              <a:avLst/>
              <a:gdLst/>
              <a:ahLst/>
              <a:cxnLst/>
              <a:rect l="0" t="0" r="0" b="0"/>
              <a:pathLst>
                <a:path w="245225" h="97704">
                  <a:moveTo>
                    <a:pt x="245225" y="97704"/>
                  </a:moveTo>
                  <a:lnTo>
                    <a:pt x="0" y="0"/>
                  </a:lnTo>
                </a:path>
              </a:pathLst>
            </a:custGeom>
          </p:spPr>
          <p:txBody>
            <a:bodyPr/>
            <a:lstStyle/>
            <a:p>
              <a:endParaRPr/>
            </a:p>
          </p:txBody>
        </p:sp>
        <p:sp>
          <p:nvSpPr>
            <p:cNvPr id="42" name="pl42"/>
            <p:cNvSpPr/>
            <p:nvPr/>
          </p:nvSpPr>
          <p:spPr>
            <a:xfrm>
              <a:off x="7938191" y="3183239"/>
              <a:ext cx="241750" cy="47319"/>
            </a:xfrm>
            <a:custGeom>
              <a:avLst/>
              <a:gdLst/>
              <a:ahLst/>
              <a:cxnLst/>
              <a:rect l="0" t="0" r="0" b="0"/>
              <a:pathLst>
                <a:path w="241750" h="47319">
                  <a:moveTo>
                    <a:pt x="241750" y="0"/>
                  </a:moveTo>
                  <a:lnTo>
                    <a:pt x="0" y="47319"/>
                  </a:lnTo>
                </a:path>
              </a:pathLst>
            </a:custGeom>
          </p:spPr>
          <p:txBody>
            <a:bodyPr/>
            <a:lstStyle/>
            <a:p>
              <a:endParaRPr/>
            </a:p>
          </p:txBody>
        </p:sp>
        <p:sp>
          <p:nvSpPr>
            <p:cNvPr id="43" name="pl43"/>
            <p:cNvSpPr/>
            <p:nvPr/>
          </p:nvSpPr>
          <p:spPr>
            <a:xfrm>
              <a:off x="7938206" y="3396101"/>
              <a:ext cx="241736" cy="47095"/>
            </a:xfrm>
            <a:custGeom>
              <a:avLst/>
              <a:gdLst/>
              <a:ahLst/>
              <a:cxnLst/>
              <a:rect l="0" t="0" r="0" b="0"/>
              <a:pathLst>
                <a:path w="241736" h="47095">
                  <a:moveTo>
                    <a:pt x="241736" y="47095"/>
                  </a:moveTo>
                  <a:lnTo>
                    <a:pt x="0" y="0"/>
                  </a:lnTo>
                </a:path>
              </a:pathLst>
            </a:custGeom>
          </p:spPr>
          <p:txBody>
            <a:bodyPr/>
            <a:lstStyle/>
            <a:p>
              <a:endParaRPr/>
            </a:p>
          </p:txBody>
        </p:sp>
        <p:sp>
          <p:nvSpPr>
            <p:cNvPr id="44" name="pg44"/>
            <p:cNvSpPr/>
            <p:nvPr/>
          </p:nvSpPr>
          <p:spPr>
            <a:xfrm>
              <a:off x="8111362" y="2177821"/>
              <a:ext cx="773267" cy="181971"/>
            </a:xfrm>
            <a:custGeom>
              <a:avLst/>
              <a:gdLst/>
              <a:ahLst/>
              <a:cxnLst/>
              <a:rect l="0" t="0" r="0" b="0"/>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a:endParaRPr/>
            </a:p>
          </p:txBody>
        </p:sp>
        <p:sp>
          <p:nvSpPr>
            <p:cNvPr id="45" name="tx45"/>
            <p:cNvSpPr/>
            <p:nvPr/>
          </p:nvSpPr>
          <p:spPr>
            <a:xfrm>
              <a:off x="8134222" y="2218662"/>
              <a:ext cx="681827"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8766D">
                      <a:alpha val="100000"/>
                    </a:srgbClr>
                  </a:solidFill>
                  <a:latin typeface="Arial"/>
                  <a:cs typeface="Arial"/>
                </a:rPr>
                <a:t>DTP3 : 86%</a:t>
              </a:r>
            </a:p>
          </p:txBody>
        </p:sp>
        <p:sp>
          <p:nvSpPr>
            <p:cNvPr id="46" name="pg46"/>
            <p:cNvSpPr/>
            <p:nvPr/>
          </p:nvSpPr>
          <p:spPr>
            <a:xfrm>
              <a:off x="8111362" y="2450059"/>
              <a:ext cx="801365" cy="181971"/>
            </a:xfrm>
            <a:custGeom>
              <a:avLst/>
              <a:gdLst/>
              <a:ahLst/>
              <a:cxnLst/>
              <a:rect l="0" t="0" r="0" b="0"/>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a:endParaRPr/>
            </a:p>
          </p:txBody>
        </p:sp>
        <p:sp>
          <p:nvSpPr>
            <p:cNvPr id="47" name="tx47"/>
            <p:cNvSpPr/>
            <p:nvPr/>
          </p:nvSpPr>
          <p:spPr>
            <a:xfrm>
              <a:off x="8134222" y="2490901"/>
              <a:ext cx="709925"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FC4">
                      <a:alpha val="100000"/>
                    </a:srgbClr>
                  </a:solidFill>
                  <a:latin typeface="Arial"/>
                  <a:cs typeface="Arial"/>
                </a:rPr>
                <a:t>PCVC : 85%</a:t>
              </a:r>
            </a:p>
          </p:txBody>
        </p:sp>
        <p:sp>
          <p:nvSpPr>
            <p:cNvPr id="48" name="pg48"/>
            <p:cNvSpPr/>
            <p:nvPr/>
          </p:nvSpPr>
          <p:spPr>
            <a:xfrm>
              <a:off x="8111362" y="3085724"/>
              <a:ext cx="801365" cy="181971"/>
            </a:xfrm>
            <a:custGeom>
              <a:avLst/>
              <a:gdLst/>
              <a:ahLst/>
              <a:cxnLst/>
              <a:rect l="0" t="0" r="0" b="0"/>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a:endParaRPr/>
            </a:p>
          </p:txBody>
        </p:sp>
        <p:sp>
          <p:nvSpPr>
            <p:cNvPr id="49" name="tx49"/>
            <p:cNvSpPr/>
            <p:nvPr/>
          </p:nvSpPr>
          <p:spPr>
            <a:xfrm>
              <a:off x="8134222" y="3126565"/>
              <a:ext cx="709925"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7CAE00">
                      <a:alpha val="100000"/>
                    </a:srgbClr>
                  </a:solidFill>
                  <a:latin typeface="Arial"/>
                  <a:cs typeface="Arial"/>
                </a:rPr>
                <a:t>MCV2 : 59%</a:t>
              </a:r>
            </a:p>
          </p:txBody>
        </p:sp>
        <p:sp>
          <p:nvSpPr>
            <p:cNvPr id="50" name="pg50"/>
            <p:cNvSpPr/>
            <p:nvPr/>
          </p:nvSpPr>
          <p:spPr>
            <a:xfrm>
              <a:off x="8111362" y="3358636"/>
              <a:ext cx="773267" cy="181971"/>
            </a:xfrm>
            <a:custGeom>
              <a:avLst/>
              <a:gdLst/>
              <a:ahLst/>
              <a:cxnLst/>
              <a:rect l="0" t="0" r="0" b="0"/>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a:endParaRPr/>
            </a:p>
          </p:txBody>
        </p:sp>
        <p:sp>
          <p:nvSpPr>
            <p:cNvPr id="51" name="tx51"/>
            <p:cNvSpPr/>
            <p:nvPr/>
          </p:nvSpPr>
          <p:spPr>
            <a:xfrm>
              <a:off x="8134222" y="3399478"/>
              <a:ext cx="681827"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C77CFF">
                      <a:alpha val="100000"/>
                    </a:srgbClr>
                  </a:solidFill>
                  <a:latin typeface="Arial"/>
                  <a:cs typeface="Arial"/>
                </a:rPr>
                <a:t>HPVc : 54%</a:t>
              </a:r>
            </a:p>
          </p:txBody>
        </p:sp>
        <p:sp>
          <p:nvSpPr>
            <p:cNvPr id="52" name="pg52"/>
            <p:cNvSpPr/>
            <p:nvPr/>
          </p:nvSpPr>
          <p:spPr>
            <a:xfrm>
              <a:off x="1142674" y="3472322"/>
              <a:ext cx="232115" cy="181971"/>
            </a:xfrm>
            <a:custGeom>
              <a:avLst/>
              <a:gdLst/>
              <a:ahLst/>
              <a:cxnLst/>
              <a:rect l="0" t="0" r="0" b="0"/>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a:endParaRPr/>
            </a:p>
          </p:txBody>
        </p:sp>
        <p:sp>
          <p:nvSpPr>
            <p:cNvPr id="53" name="tx53"/>
            <p:cNvSpPr/>
            <p:nvPr/>
          </p:nvSpPr>
          <p:spPr>
            <a:xfrm>
              <a:off x="1188394" y="351612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8766D">
                      <a:alpha val="100000"/>
                    </a:srgbClr>
                  </a:solidFill>
                  <a:latin typeface="Arial"/>
                  <a:cs typeface="Arial"/>
                </a:rPr>
                <a:t>51</a:t>
              </a:r>
            </a:p>
          </p:txBody>
        </p:sp>
        <p:sp>
          <p:nvSpPr>
            <p:cNvPr id="54" name="pg54"/>
            <p:cNvSpPr/>
            <p:nvPr/>
          </p:nvSpPr>
          <p:spPr>
            <a:xfrm>
              <a:off x="7467621" y="4253519"/>
              <a:ext cx="232115" cy="181971"/>
            </a:xfrm>
            <a:custGeom>
              <a:avLst/>
              <a:gdLst/>
              <a:ahLst/>
              <a:cxnLst/>
              <a:rect l="0" t="0" r="0" b="0"/>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a:endParaRPr/>
            </a:p>
          </p:txBody>
        </p:sp>
        <p:sp>
          <p:nvSpPr>
            <p:cNvPr id="55" name="tx55"/>
            <p:cNvSpPr/>
            <p:nvPr/>
          </p:nvSpPr>
          <p:spPr>
            <a:xfrm>
              <a:off x="7513341" y="4298868"/>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7CAE00">
                      <a:alpha val="100000"/>
                    </a:srgbClr>
                  </a:solidFill>
                  <a:latin typeface="Arial"/>
                  <a:cs typeface="Arial"/>
                </a:rPr>
                <a:t>24</a:t>
              </a:r>
            </a:p>
          </p:txBody>
        </p:sp>
        <p:sp>
          <p:nvSpPr>
            <p:cNvPr id="56" name="pg56"/>
            <p:cNvSpPr/>
            <p:nvPr/>
          </p:nvSpPr>
          <p:spPr>
            <a:xfrm>
              <a:off x="4582140" y="5037117"/>
              <a:ext cx="161777" cy="181971"/>
            </a:xfrm>
            <a:custGeom>
              <a:avLst/>
              <a:gdLst/>
              <a:ahLst/>
              <a:cxnLst/>
              <a:rect l="0" t="0" r="0" b="0"/>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a:endParaRPr/>
            </a:p>
          </p:txBody>
        </p:sp>
        <p:sp>
          <p:nvSpPr>
            <p:cNvPr id="57" name="tx57"/>
            <p:cNvSpPr/>
            <p:nvPr/>
          </p:nvSpPr>
          <p:spPr>
            <a:xfrm>
              <a:off x="4627860" y="5082467"/>
              <a:ext cx="70337"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FC4">
                      <a:alpha val="100000"/>
                    </a:srgbClr>
                  </a:solidFill>
                  <a:latin typeface="Arial"/>
                  <a:cs typeface="Arial"/>
                </a:rPr>
                <a:t>1</a:t>
              </a:r>
            </a:p>
          </p:txBody>
        </p:sp>
        <p:sp>
          <p:nvSpPr>
            <p:cNvPr id="58" name="pg58"/>
            <p:cNvSpPr/>
            <p:nvPr/>
          </p:nvSpPr>
          <p:spPr>
            <a:xfrm>
              <a:off x="6847347" y="4254461"/>
              <a:ext cx="232115" cy="181971"/>
            </a:xfrm>
            <a:custGeom>
              <a:avLst/>
              <a:gdLst/>
              <a:ahLst/>
              <a:cxnLst/>
              <a:rect l="0" t="0" r="0" b="0"/>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a:endParaRPr/>
            </a:p>
          </p:txBody>
        </p:sp>
        <p:sp>
          <p:nvSpPr>
            <p:cNvPr id="59" name="tx59"/>
            <p:cNvSpPr/>
            <p:nvPr/>
          </p:nvSpPr>
          <p:spPr>
            <a:xfrm>
              <a:off x="6893067" y="4299811"/>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C77CFF">
                      <a:alpha val="100000"/>
                    </a:srgbClr>
                  </a:solidFill>
                  <a:latin typeface="Arial"/>
                  <a:cs typeface="Arial"/>
                </a:rPr>
                <a:t>24</a:t>
              </a:r>
            </a:p>
          </p:txBody>
        </p:sp>
        <p:sp>
          <p:nvSpPr>
            <p:cNvPr id="60" name="tx60"/>
            <p:cNvSpPr/>
            <p:nvPr/>
          </p:nvSpPr>
          <p:spPr>
            <a:xfrm>
              <a:off x="663492" y="5054520"/>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19724"/>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78492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15013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51533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1880541"/>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19793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95211" y="3454092"/>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79" name="pl79"/>
            <p:cNvSpPr/>
            <p:nvPr/>
          </p:nvSpPr>
          <p:spPr>
            <a:xfrm>
              <a:off x="3533360" y="6121431"/>
              <a:ext cx="175564" cy="0"/>
            </a:xfrm>
            <a:custGeom>
              <a:avLst/>
              <a:gdLst/>
              <a:ahLst/>
              <a:cxnLst/>
              <a:rect l="0" t="0" r="0" b="0"/>
              <a:pathLst>
                <a:path w="175564">
                  <a:moveTo>
                    <a:pt x="0" y="0"/>
                  </a:moveTo>
                  <a:lnTo>
                    <a:pt x="175564" y="0"/>
                  </a:lnTo>
                </a:path>
              </a:pathLst>
            </a:custGeom>
            <a:ln w="27101" cap="flat">
              <a:solidFill>
                <a:srgbClr val="F8766D">
                  <a:alpha val="100000"/>
                </a:srgbClr>
              </a:solidFill>
              <a:prstDash val="solid"/>
              <a:round/>
            </a:ln>
          </p:spPr>
          <p:txBody>
            <a:bodyPr/>
            <a:lstStyle/>
            <a:p>
              <a:endParaRPr/>
            </a:p>
          </p:txBody>
        </p:sp>
        <p:sp>
          <p:nvSpPr>
            <p:cNvPr id="80" name="pl80"/>
            <p:cNvSpPr/>
            <p:nvPr/>
          </p:nvSpPr>
          <p:spPr>
            <a:xfrm>
              <a:off x="4249088" y="6121431"/>
              <a:ext cx="175564" cy="0"/>
            </a:xfrm>
            <a:custGeom>
              <a:avLst/>
              <a:gdLst/>
              <a:ahLst/>
              <a:cxnLst/>
              <a:rect l="0" t="0" r="0" b="0"/>
              <a:pathLst>
                <a:path w="175564">
                  <a:moveTo>
                    <a:pt x="0" y="0"/>
                  </a:moveTo>
                  <a:lnTo>
                    <a:pt x="175564" y="0"/>
                  </a:lnTo>
                </a:path>
              </a:pathLst>
            </a:custGeom>
            <a:ln w="27101" cap="flat">
              <a:solidFill>
                <a:srgbClr val="7CAE00">
                  <a:alpha val="100000"/>
                </a:srgbClr>
              </a:solidFill>
              <a:prstDash val="solid"/>
              <a:round/>
            </a:ln>
          </p:spPr>
          <p:txBody>
            <a:bodyPr/>
            <a:lstStyle/>
            <a:p>
              <a:endParaRPr/>
            </a:p>
          </p:txBody>
        </p:sp>
        <p:sp>
          <p:nvSpPr>
            <p:cNvPr id="81" name="pl81"/>
            <p:cNvSpPr/>
            <p:nvPr/>
          </p:nvSpPr>
          <p:spPr>
            <a:xfrm>
              <a:off x="4995854" y="6121431"/>
              <a:ext cx="175564" cy="0"/>
            </a:xfrm>
            <a:custGeom>
              <a:avLst/>
              <a:gdLst/>
              <a:ahLst/>
              <a:cxnLst/>
              <a:rect l="0" t="0" r="0" b="0"/>
              <a:pathLst>
                <a:path w="175564">
                  <a:moveTo>
                    <a:pt x="0" y="0"/>
                  </a:moveTo>
                  <a:lnTo>
                    <a:pt x="175564" y="0"/>
                  </a:lnTo>
                </a:path>
              </a:pathLst>
            </a:custGeom>
            <a:ln w="27101" cap="flat">
              <a:solidFill>
                <a:srgbClr val="00BFC4">
                  <a:alpha val="100000"/>
                </a:srgbClr>
              </a:solidFill>
              <a:prstDash val="solid"/>
              <a:round/>
            </a:ln>
          </p:spPr>
          <p:txBody>
            <a:bodyPr/>
            <a:lstStyle/>
            <a:p>
              <a:endParaRPr/>
            </a:p>
          </p:txBody>
        </p:sp>
        <p:sp>
          <p:nvSpPr>
            <p:cNvPr id="82" name="pl82"/>
            <p:cNvSpPr/>
            <p:nvPr/>
          </p:nvSpPr>
          <p:spPr>
            <a:xfrm>
              <a:off x="5742619" y="6121431"/>
              <a:ext cx="175564" cy="0"/>
            </a:xfrm>
            <a:custGeom>
              <a:avLst/>
              <a:gdLst/>
              <a:ahLst/>
              <a:cxnLst/>
              <a:rect l="0" t="0" r="0" b="0"/>
              <a:pathLst>
                <a:path w="175564">
                  <a:moveTo>
                    <a:pt x="0" y="0"/>
                  </a:moveTo>
                  <a:lnTo>
                    <a:pt x="175564" y="0"/>
                  </a:lnTo>
                </a:path>
              </a:pathLst>
            </a:custGeom>
            <a:ln w="27101" cap="flat">
              <a:solidFill>
                <a:srgbClr val="C77CFF">
                  <a:alpha val="100000"/>
                </a:srgbClr>
              </a:solidFill>
              <a:prstDash val="solid"/>
              <a:round/>
            </a:ln>
          </p:spPr>
          <p:txBody>
            <a:bodyPr/>
            <a:lstStyle/>
            <a:p>
              <a:endParaRPr/>
            </a:p>
          </p:txBody>
        </p:sp>
        <p:sp>
          <p:nvSpPr>
            <p:cNvPr id="83" name="tx83"/>
            <p:cNvSpPr/>
            <p:nvPr/>
          </p:nvSpPr>
          <p:spPr>
            <a:xfrm>
              <a:off x="3800459" y="6069248"/>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1933954" y="1332593"/>
              <a:ext cx="6010319" cy="155443"/>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ODD 3.b.1 : Proportion de la population cible couverte par tous les vaccins inclus</a:t>
              </a:r>
            </a:p>
          </p:txBody>
        </p:sp>
        <p:sp>
          <p:nvSpPr>
            <p:cNvPr id="88" name="tx88"/>
            <p:cNvSpPr/>
            <p:nvPr/>
          </p:nvSpPr>
          <p:spPr>
            <a:xfrm>
              <a:off x="2940203" y="1513317"/>
              <a:ext cx="3997821"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dans leur programme national, Mauritanie, 2000-2025</a:t>
              </a:r>
            </a:p>
          </p:txBody>
        </p:sp>
        <p:sp>
          <p:nvSpPr>
            <p:cNvPr id="89" name="tx89"/>
            <p:cNvSpPr/>
            <p:nvPr/>
          </p:nvSpPr>
          <p:spPr>
            <a:xfrm>
              <a:off x="4775852" y="6353093"/>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90" name="tx90"/>
            <p:cNvSpPr/>
            <p:nvPr/>
          </p:nvSpPr>
          <p:spPr>
            <a:xfrm>
              <a:off x="1853558" y="6467409"/>
              <a:ext cx="7220852" cy="10362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quatre indicateurs de couverture vaccinale qui contribuent à l'indicateur 3.b.1 des ODD sont les suivants : DTC3, MCV2, PCVC et HPVc</a:t>
              </a:r>
            </a:p>
          </p:txBody>
        </p:sp>
        <p:sp>
          <p:nvSpPr>
            <p:cNvPr id="91" name="tx91"/>
            <p:cNvSpPr/>
            <p:nvPr/>
          </p:nvSpPr>
          <p:spPr>
            <a:xfrm>
              <a:off x="2161389" y="6586855"/>
              <a:ext cx="691302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L'objectif mondial du Programme d'immunisation 2030 (IA2030) est d'atteindre une couverture de 90 % pour les quatre antigènes d'ici 2030.</a:t>
              </a:r>
            </a:p>
          </p:txBody>
        </p:sp>
      </p:grpSp>
      <p:sp>
        <p:nvSpPr>
          <p:cNvPr id="9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Quatre indicateurs de couverture vaccinale contribuent à l’Objectif de développement durable 3, indicateur b.1 : DTC3, PCV3, MCV2 et HPV.
L’objectif mondial IA2030 est une couverture de 90 % des quatre antigènes d’ici 2030.
La Mauritanie dispose des quatre vaccins relevant des ODD.
En 2025, la Mauritanie avait atteint une couverture d'au moins 90 % pour aucun des quatre vaccins.</a:t>
            </a:r>
          </a:p>
        </p:txBody>
      </p:sp>
      <p:sp>
        <p:nvSpPr>
          <p:cNvPr id="93"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550" b="0" i="0" u="none" cap="none">
                <a:solidFill>
                  <a:srgbClr val="000000">
                    <a:alpha val="100000"/>
                  </a:srgbClr>
                </a:solidFill>
                <a:latin typeface="Arial"/>
                <a:cs typeface="Arial"/>
                <a:sym typeface="Arial"/>
              </a:rPr>
              <a:t>En 2025, aucun vaccin relevant des ODD n'a atteint l'objectif de couverture de 90 % fixé par les ODD.</a:t>
            </a:r>
          </a:p>
        </p:txBody>
      </p:sp>
      <p:grpSp>
        <p:nvGrpSpPr>
          <p:cNvPr id="94" name="Group 93"/>
          <p:cNvGrpSpPr/>
          <p:nvPr/>
        </p:nvGrpSpPr>
        <p:grpSpPr>
          <a:xfrm>
            <a:off x="292608" y="914400"/>
            <a:ext cx="8595360" cy="28575"/>
            <a:chOff x="292608" y="914400"/>
            <a:chExt cx="8595360" cy="28575"/>
          </a:xfrm>
        </p:grpSpPr>
        <p:sp>
          <p:nvSpPr>
            <p:cNvPr id="95"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96" name="rc4"/>
            <p:cNvSpPr/>
            <p:nvPr/>
          </p:nvSpPr>
          <p:spPr>
            <a:xfrm>
              <a:off x="292608" y="91440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idx="4294967295"/>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Ressources supplémentaires</a:t>
            </a:r>
          </a:p>
        </p:txBody>
      </p:sp>
      <p:sp>
        <p:nvSpPr>
          <p:cNvPr id="3" name="body"/>
          <p:cNvSpPr>
            <a:spLocks noGrp="1"/>
          </p:cNvSpPr>
          <p:nvPr>
            <p:ph idx="4294967295"/>
          </p:nvPr>
        </p:nvSpPr>
        <p:spPr>
          <a:xfrm>
            <a:off x="10387584" y="868680"/>
            <a:ext cx="1581912" cy="3099816"/>
          </a:xfrm>
          <a:solidFill>
            <a:srgbClr val="203864">
              <a:alpha val="100000"/>
            </a:srgbClr>
          </a:solidFill>
        </p:spPr>
        <p:txBody>
          <a:bodyPr/>
          <a:lstStyle/>
          <a:p>
            <a:pPr marL="0" marR="0" algn="l">
              <a:lnSpc>
                <a:spcPct val="100000"/>
              </a:lnSpc>
              <a:spcBef>
                <a:spcPts val="0"/>
              </a:spcBef>
              <a:spcAft>
                <a:spcPts val="0"/>
              </a:spcAft>
              <a:buNone/>
            </a:pPr>
            <a:r>
              <a:rPr sz="1550" b="0" i="0" u="none" cap="none">
                <a:solidFill>
                  <a:srgbClr val="FFFFFF">
                    <a:alpha val="100000"/>
                  </a:srgbClr>
                </a:solidFill>
                <a:latin typeface="Aptos (Body)"/>
                <a:cs typeface="Aptos (Body)"/>
                <a:sym typeface="Aptos (Body)"/>
              </a:rPr>
              <a:t>Vous trouverez d'autres sources d'informations sur la vaccination à l'adresse suivante :
Les profils interactifs des pays du WUENIC sont disponibles à l'adresse suivante :</a:t>
            </a:r>
          </a:p>
        </p:txBody>
      </p:sp>
      <p:sp>
        <p:nvSpPr>
          <p:cNvPr id="4" name="body"/>
          <p:cNvSpPr>
            <a:spLocks noGrp="1"/>
          </p:cNvSpPr>
          <p:nvPr>
            <p:ph idx="4294967295"/>
          </p:nvPr>
        </p:nvSpPr>
        <p:spPr>
          <a:xfrm>
            <a:off x="10378440" y="2194560"/>
            <a:ext cx="164592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2"/>
              </a:rPr>
              <a:t>https://data.unicef.org/resources/immunization/</a:t>
            </a:r>
          </a:p>
        </p:txBody>
      </p:sp>
      <p:sp>
        <p:nvSpPr>
          <p:cNvPr id="5" name="body"/>
          <p:cNvSpPr>
            <a:spLocks noGrp="1"/>
          </p:cNvSpPr>
          <p:nvPr>
            <p:ph idx="4294967295"/>
          </p:nvPr>
        </p:nvSpPr>
        <p:spPr>
          <a:xfrm>
            <a:off x="10378440" y="4608576"/>
            <a:ext cx="164592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3"/>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marL="0" marR="0" algn="ctr">
              <a:lnSpc>
                <a:spcPct val="100000"/>
              </a:lnSpc>
              <a:spcBef>
                <a:spcPts val="0"/>
              </a:spcBef>
              <a:spcAft>
                <a:spcPts val="0"/>
              </a:spcAft>
              <a:buNone/>
            </a:pPr>
            <a:r>
              <a:rPr sz="2800" b="1" i="0" u="none" cap="none">
                <a:solidFill>
                  <a:srgbClr val="FFFFFF">
                    <a:alpha val="100000"/>
                  </a:srgbClr>
                </a:solidFill>
                <a:latin typeface="Aptos (Body)"/>
                <a:cs typeface="Aptos (Body)"/>
                <a:sym typeface="Aptos (Body)"/>
              </a:rPr>
              <a:t>Concepts clés</a:t>
            </a:r>
          </a:p>
        </p:txBody>
      </p:sp>
      <p:sp>
        <p:nvSpPr>
          <p:cNvPr id="3" name="body"/>
          <p:cNvSpPr>
            <a:spLocks noGrp="1"/>
          </p:cNvSpPr>
          <p:nvPr>
            <p:ph/>
          </p:nvPr>
        </p:nvSpPr>
        <p:spPr>
          <a:xfrm>
            <a:off x="301752" y="795528"/>
            <a:ext cx="4965192" cy="5632704"/>
          </a:xfrm>
          <a:solidFill>
            <a:srgbClr val="203864">
              <a:alpha val="100000"/>
            </a:srgbClr>
          </a:solidFill>
        </p:spPr>
        <p:txBody>
          <a:bodyPr/>
          <a:lstStyle/>
          <a:p>
            <a:pPr marL="0" marR="0" algn="l">
              <a:lnSpc>
                <a:spcPct val="100000"/>
              </a:lnSpc>
              <a:spcBef>
                <a:spcPts val="0"/>
              </a:spcBef>
              <a:spcAft>
                <a:spcPts val="0"/>
              </a:spcAft>
              <a:buNone/>
            </a:pPr>
            <a:r>
              <a:rPr sz="1500" b="0" i="0" u="none" cap="none">
                <a:solidFill>
                  <a:srgbClr val="FFFFFF">
                    <a:alpha val="100000"/>
                  </a:srgbClr>
                </a:solidFill>
                <a:latin typeface="Aptos (Body)"/>
                <a:cs typeface="Aptos (Body)"/>
                <a:sym typeface="Aptos (Body)"/>
              </a:rPr>
              <a:t>•  L'Organisation mondiale de la Santé (OMS) fournit des recommandations mondiales en matière de vaccination, adaptées par les pays en fonction des besoins locaux. Seuls les vaccins DTC, antipoliomyélitique et antirougeoleux sont utilisés dans tous les pays. 
•  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
•  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p>
        </p:txBody>
      </p:sp>
      <p:sp>
        <p:nvSpPr>
          <p:cNvPr id="4" name="body"/>
          <p:cNvSpPr>
            <a:spLocks noGrp="1"/>
          </p:cNvSpPr>
          <p:nvPr>
            <p:ph/>
          </p:nvPr>
        </p:nvSpPr>
        <p:spPr>
          <a:xfrm>
            <a:off x="5678424" y="795528"/>
            <a:ext cx="6062472" cy="5861304"/>
          </a:xfrm>
          <a:solidFill>
            <a:srgbClr val="203864">
              <a:alpha val="100000"/>
            </a:srgbClr>
          </a:solidFill>
        </p:spPr>
        <p:txBody>
          <a:bodyPr/>
          <a:lstStyle/>
          <a:p>
            <a:pPr marL="0" marR="0" algn="l">
              <a:lnSpc>
                <a:spcPct val="100000"/>
              </a:lnSpc>
              <a:spcBef>
                <a:spcPts val="0"/>
              </a:spcBef>
              <a:spcAft>
                <a:spcPts val="0"/>
              </a:spcAft>
              <a:buNone/>
            </a:pPr>
            <a:r>
              <a:rPr sz="1500" b="0" i="0" u="none" cap="none">
                <a:solidFill>
                  <a:srgbClr val="FFFFFF">
                    <a:alpha val="100000"/>
                  </a:srgbClr>
                </a:solidFill>
                <a:latin typeface="Aptos (Body)"/>
                <a:cs typeface="Aptos (Body)"/>
                <a:sym typeface="Aptos (Body)"/>
              </a:rPr>
              <a:t>•  L'abandon du DTC1-DTC3 mesure le pourcentage d'enfants ayant reçu le DTC1 mais pas le DTC3. Il met en évidence les enfants perdus de vue tout au long du parcours de vaccination, soulignant ainsi les faiblesses potentielles dans la prestation des services et le suivi.
•  Le MCV1 (généralement recommandé entre 9 et 12 mois) évalue la capacité à administrer les vaccins plus tard dans la petite enfance. Il sert de traceur pour la protection contre la rougeole et constitue un bon indicateur de la performance du système de santé.
•  Le vaccin contre le HPV protège contre certains types spécifiques du virus du papillome humain (HPV) et sert à mesurer le cycle de vie de la vaccination.
•  Parmi les autres indicateurs clés, citons le PCVC et le MCV2, qui sont utilisés pour suivre les objectifs de développement durable (ODD).
•  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marL="0" marR="0" algn="ctr">
              <a:lnSpc>
                <a:spcPct val="100000"/>
              </a:lnSpc>
              <a:spcBef>
                <a:spcPts val="0"/>
              </a:spcBef>
              <a:spcAft>
                <a:spcPts val="0"/>
              </a:spcAft>
              <a:buNone/>
            </a:pPr>
            <a:r>
              <a:rPr sz="1600" b="1" i="0" u="none" cap="none">
                <a:solidFill>
                  <a:srgbClr val="FFFFFF">
                    <a:alpha val="100000"/>
                  </a:srgbClr>
                </a:solidFill>
                <a:latin typeface="Aptos (Body)"/>
                <a:cs typeface="Aptos (Body)"/>
                <a:sym typeface="Aptos (Body)"/>
              </a:rPr>
              <a:t>Ressources supplémentaires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marL="0" marR="0" algn="l">
              <a:lnSpc>
                <a:spcPct val="100000"/>
              </a:lnSpc>
              <a:spcBef>
                <a:spcPts val="0"/>
              </a:spcBef>
              <a:spcAft>
                <a:spcPts val="0"/>
              </a:spcAft>
              <a:buNone/>
            </a:pPr>
            <a:r>
              <a:rPr sz="1600" b="0" i="0" u="none" cap="none">
                <a:solidFill>
                  <a:srgbClr val="FFFFFF">
                    <a:alpha val="100000"/>
                  </a:srgbClr>
                </a:solidFill>
                <a:latin typeface="Aptos (Body)"/>
                <a:cs typeface="Aptos (Body)"/>
                <a:sym typeface="Aptos (Body)"/>
              </a:rPr>
              <a:t>Vous trouverez d'autres sources d'informations sur la vaccination à l'adresse suivante :
Les profils interactifs des pays du WUENIC sont disponibles à l'adresse suivante :</a:t>
            </a:r>
          </a:p>
        </p:txBody>
      </p:sp>
      <p:sp>
        <p:nvSpPr>
          <p:cNvPr id="4" name="body"/>
          <p:cNvSpPr>
            <a:spLocks noGrp="1"/>
          </p:cNvSpPr>
          <p:nvPr>
            <p:ph/>
          </p:nvPr>
        </p:nvSpPr>
        <p:spPr>
          <a:xfrm>
            <a:off x="10378440" y="2331720"/>
            <a:ext cx="164592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2"/>
              </a:rPr>
              <a:t>https://data.unicef.org/resources/immunization/</a:t>
            </a:r>
          </a:p>
        </p:txBody>
      </p:sp>
      <p:sp>
        <p:nvSpPr>
          <p:cNvPr id="5" name="body"/>
          <p:cNvSpPr>
            <a:spLocks noGrp="1"/>
          </p:cNvSpPr>
          <p:nvPr>
            <p:ph/>
          </p:nvPr>
        </p:nvSpPr>
        <p:spPr>
          <a:xfrm>
            <a:off x="10378440" y="4745736"/>
            <a:ext cx="164592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3"/>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marL="0" marR="0" algn="l">
              <a:lnSpc>
                <a:spcPct val="100000"/>
              </a:lnSpc>
              <a:spcBef>
                <a:spcPts val="0"/>
              </a:spcBef>
              <a:spcAft>
                <a:spcPts val="0"/>
              </a:spcAft>
              <a:buNone/>
            </a:pPr>
            <a:r>
              <a:rPr sz="2800" b="1" i="0" u="none" cap="none">
                <a:solidFill>
                  <a:srgbClr val="FFFFFF">
                    <a:alpha val="100000"/>
                  </a:srgbClr>
                </a:solidFill>
                <a:latin typeface="Aptos (Body)"/>
                <a:cs typeface="Aptos (Body)"/>
                <a:sym typeface="Aptos (Body)"/>
              </a:rPr>
              <a:t>Questionnaire de satisfaction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marL="0" marR="0" algn="l">
              <a:lnSpc>
                <a:spcPct val="100000"/>
              </a:lnSpc>
              <a:spcBef>
                <a:spcPts val="0"/>
              </a:spcBef>
              <a:spcAft>
                <a:spcPts val="0"/>
              </a:spcAft>
              <a:buNone/>
            </a:pPr>
            <a:r>
              <a:rPr sz="1800" b="0" i="0" u="none" cap="none">
                <a:solidFill>
                  <a:srgbClr val="FFFFFF">
                    <a:alpha val="100000"/>
                  </a:srgbClr>
                </a:solidFill>
                <a:latin typeface="Aptos (Body)"/>
                <a:cs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marL="0" marR="0" algn="l">
              <a:lnSpc>
                <a:spcPct val="100000"/>
              </a:lnSpc>
              <a:spcBef>
                <a:spcPts val="0"/>
              </a:spcBef>
              <a:spcAft>
                <a:spcPts val="0"/>
              </a:spcAft>
              <a:buNone/>
            </a:pPr>
            <a:r>
              <a:rPr sz="1600" b="0" i="0" u="none" cap="none">
                <a:solidFill>
                  <a:srgbClr val="FFFFFF">
                    <a:alpha val="100000"/>
                  </a:srgbClr>
                </a:solidFill>
                <a:latin typeface="Aptos (Body)"/>
                <a:cs typeface="Aptos (Body)"/>
                <a:sym typeface="Aptos (Body)"/>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
Merci de prendre quelques instants pour répondre à cette courte enquête et faire entendre votre voix :</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marL="0" marR="0" algn="l">
              <a:lnSpc>
                <a:spcPct val="100000"/>
              </a:lnSpc>
              <a:spcBef>
                <a:spcPts val="0"/>
              </a:spcBef>
              <a:spcAft>
                <a:spcPts val="0"/>
              </a:spcAft>
              <a:buNone/>
            </a:pPr>
            <a:r>
              <a:rPr sz="2400" b="0" i="0" u="sng" cap="none">
                <a:hlinkClick r:id="rId2"/>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marL="0" marR="0" algn="l">
              <a:lnSpc>
                <a:spcPct val="100000"/>
              </a:lnSpc>
              <a:spcBef>
                <a:spcPts val="0"/>
              </a:spcBef>
              <a:spcAft>
                <a:spcPts val="0"/>
              </a:spcAft>
              <a:buNone/>
            </a:pPr>
            <a:r>
              <a:rPr sz="3200" b="1" i="0" u="none" cap="none">
                <a:solidFill>
                  <a:srgbClr val="FFFFFF">
                    <a:alpha val="100000"/>
                  </a:srgbClr>
                </a:solidFill>
                <a:latin typeface="Arial"/>
                <a:cs typeface="Arial"/>
                <a:sym typeface="Arial"/>
              </a:rPr>
              <a:t>Messages clés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marL="0" marR="0" algn="l">
              <a:lnSpc>
                <a:spcPct val="100000"/>
              </a:lnSpc>
              <a:spcBef>
                <a:spcPts val="0"/>
              </a:spcBef>
              <a:spcAft>
                <a:spcPts val="0"/>
              </a:spcAft>
              <a:buNone/>
            </a:pPr>
            <a:r>
              <a:rPr sz="1700" b="0" i="0" u="none" cap="none">
                <a:solidFill>
                  <a:srgbClr val="FFFFFF">
                    <a:alpha val="100000"/>
                  </a:srgbClr>
                </a:solidFill>
                <a:latin typeface="Arial"/>
                <a:cs typeface="Arial"/>
                <a:sym typeface="Arial"/>
              </a:rPr>
              <a:t>• La couverture vaccinale contre la DTP1 est restée stable à 95 % entre 2024 et 2025.
• La couverture vaccinale contre la DTP3 est restée stable à 86 % entre 2024 et 2025.
• Le nombre d’enfants n’ayant reçu aucune dose était à peu près le même en 2025. Cela représente 9 000 enfants non vaccinés, exposés aux maladies évitables par la vaccination, et 16 000 autres dont la protection est </a:t>
            </a:r>
            <a:r>
              <a:rPr lang="en-US" sz="1700" b="0" i="0" u="none" cap="none">
                <a:solidFill>
                  <a:srgbClr val="FFFFFF">
                    <a:alpha val="100000"/>
                  </a:srgbClr>
                </a:solidFill>
                <a:latin typeface="Arial"/>
                <a:cs typeface="Arial"/>
                <a:sym typeface="Arial"/>
              </a:rPr>
              <a:t>est </a:t>
            </a:r>
            <a:r>
              <a:rPr sz="1700" b="0" i="0" u="none" cap="none">
                <a:solidFill>
                  <a:srgbClr val="FFFFFF">
                    <a:alpha val="100000"/>
                  </a:srgbClr>
                </a:solidFill>
                <a:latin typeface="Arial"/>
                <a:cs typeface="Arial"/>
                <a:sym typeface="Arial"/>
              </a:rPr>
              <a:t>incomplète.
• La Mauritanie représentait 0,2 % des enfants n’ayant reçu aucune dose en Afrique de l’Ouest et </a:t>
            </a:r>
            <a:r>
              <a:rPr lang="en-US" sz="1700" b="0" i="0" u="none" cap="none">
                <a:solidFill>
                  <a:srgbClr val="FFFFFF">
                    <a:alpha val="100000"/>
                  </a:srgbClr>
                </a:solidFill>
                <a:latin typeface="Arial"/>
                <a:cs typeface="Arial"/>
                <a:sym typeface="Arial"/>
              </a:rPr>
              <a:t>en Afrique centrale (</a:t>
            </a:r>
            <a:r>
              <a:rPr sz="1700" b="0" i="0" u="none" cap="none">
                <a:solidFill>
                  <a:srgbClr val="FFFFFF">
                    <a:alpha val="100000"/>
                  </a:srgbClr>
                </a:solidFill>
                <a:latin typeface="Arial"/>
                <a:cs typeface="Arial"/>
                <a:sym typeface="Arial"/>
              </a:rPr>
              <a:t>WCAR</a:t>
            </a:r>
            <a:r>
              <a:rPr lang="en-US" sz="1700" b="0" i="0" u="none" cap="none">
                <a:solidFill>
                  <a:srgbClr val="FFFFFF">
                    <a:alpha val="100000"/>
                  </a:srgbClr>
                </a:solidFill>
                <a:latin typeface="Arial"/>
                <a:cs typeface="Arial"/>
                <a:sym typeface="Arial"/>
              </a:rPr>
              <a:t>)</a:t>
            </a:r>
            <a:r>
              <a:rPr sz="1700" b="0" i="0" u="none" cap="none">
                <a:solidFill>
                  <a:srgbClr val="FFFFFF">
                    <a:alpha val="100000"/>
                  </a:srgbClr>
                </a:solidFill>
                <a:latin typeface="Arial"/>
                <a:cs typeface="Arial"/>
                <a:sym typeface="Arial"/>
              </a:rPr>
              <a:t> et 0,1 % des enfants n’ayant reçu aucune dose à l’échelle mondiale.
• La couverture de la première dose de vaccin contre la rougeole (MCV1) est restée stable à 93 % entre 2024 et 2025. 12 000 enfants n’ont pas reçu la première dose de vaccin contre la rougeole.
• La couverture de la deuxième dose de vaccin contre la rougeole (MCV2) est restée stable à 59 % entre 2024 et 2025.
• La couverture de la dernière dose du vaccin contre le HPV (HPVc) chez les filles est passée de 51 % à 54 % en 2025 grâce à l’amélioration des performances du programme.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p:nvPr>
        </p:nvSpPr>
        <p:spPr>
          <a:xfrm>
            <a:off x="548640" y="548640"/>
            <a:ext cx="7315200" cy="914400"/>
          </a:xfrm>
        </p:spPr>
        <p:txBody>
          <a:bodyPr/>
          <a:lstStyle/>
          <a:p>
            <a:pPr marL="0" marR="0" algn="l">
              <a:lnSpc>
                <a:spcPct val="100000"/>
              </a:lnSpc>
              <a:spcBef>
                <a:spcPts val="0"/>
              </a:spcBef>
              <a:spcAft>
                <a:spcPts val="0"/>
              </a:spcAft>
              <a:buNone/>
            </a:pPr>
            <a:r>
              <a:rPr sz="2800" b="0" i="0" u="none" cap="none">
                <a:solidFill>
                  <a:srgbClr val="000000">
                    <a:alpha val="100000"/>
                  </a:srgbClr>
                </a:solidFill>
                <a:latin typeface="Calibri"/>
                <a:cs typeface="Calibri"/>
                <a:sym typeface="Calibri"/>
              </a:rPr>
              <a:t>Calendrier de vaccination, 2025</a:t>
            </a:r>
          </a:p>
        </p:txBody>
      </p:sp>
      <p:graphicFrame>
        <p:nvGraphicFramePr>
          <p:cNvPr id="3" name="Table 2"/>
          <p:cNvGraphicFramePr>
            <a:graphicFrameLocks noGrp="1"/>
          </p:cNvGraphicFramePr>
          <p:nvPr/>
        </p:nvGraphicFramePr>
        <p:xfrm>
          <a:off x="548640" y="1371600"/>
          <a:ext cx="6309360" cy="3535680"/>
        </p:xfrm>
        <a:graphic>
          <a:graphicData uri="http://schemas.openxmlformats.org/drawingml/2006/table">
            <a:tbl>
              <a:tblPr/>
              <a:tblGrid>
                <a:gridCol w="914400">
                  <a:extLst>
                    <a:ext uri="{9D8B030D-6E8A-4147-A177-3AD203B41FA5}">
                      <a16:colId xmlns:a16="http://schemas.microsoft.com/office/drawing/2014/main" val="20000"/>
                    </a:ext>
                  </a:extLst>
                </a:gridCol>
                <a:gridCol w="173736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914400">
                  <a:extLst>
                    <a:ext uri="{9D8B030D-6E8A-4147-A177-3AD203B41FA5}">
                      <a16:colId xmlns:a16="http://schemas.microsoft.com/office/drawing/2014/main" val="20003"/>
                    </a:ext>
                  </a:extLst>
                </a:gridCol>
                <a:gridCol w="914400">
                  <a:extLst>
                    <a:ext uri="{9D8B030D-6E8A-4147-A177-3AD203B41FA5}">
                      <a16:colId xmlns:a16="http://schemas.microsoft.com/office/drawing/2014/main" val="20004"/>
                    </a:ext>
                  </a:extLst>
                </a:gridCol>
                <a:gridCol w="914400">
                  <a:extLst>
                    <a:ext uri="{9D8B030D-6E8A-4147-A177-3AD203B41FA5}">
                      <a16:colId xmlns:a16="http://schemas.microsoft.com/office/drawing/2014/main" val="20005"/>
                    </a:ext>
                  </a:extLst>
                </a:gridCol>
              </a:tblGrid>
              <a:tr h="228600">
                <a:tc gridSpan="2">
                  <a:txBody>
                    <a:bodyPr/>
                    <a:lstStyle/>
                    <a:p>
                      <a:pPr marL="63500" marR="63500" algn="l">
                        <a:lnSpc>
                          <a:spcPct val="100000"/>
                        </a:lnSpc>
                        <a:spcBef>
                          <a:spcPts val="500"/>
                        </a:spcBef>
                        <a:spcAft>
                          <a:spcPts val="500"/>
                        </a:spcAft>
                        <a:buNone/>
                      </a:pPr>
                      <a:endParaRPr sz="1100" b="1"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hMerge="1">
                  <a:txBody>
                    <a:bodyPr/>
                    <a:lstStyle/>
                    <a:p>
                      <a:pPr marL="63500" marR="63500" algn="l">
                        <a:lnSpc>
                          <a:spcPct val="100000"/>
                        </a:lnSpc>
                        <a:spcBef>
                          <a:spcPts val="500"/>
                        </a:spcBef>
                        <a:spcAft>
                          <a:spcPts val="500"/>
                        </a:spcAft>
                        <a:buNone/>
                      </a:pPr>
                      <a:endParaRPr sz="1100" b="1"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gridSpan="4">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Dose number and age administered</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hMerge="1">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Dose number and age administered</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hMerge="1">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Dose number and age administered</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hMerge="1">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Dose number and age administered</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00"/>
                  </a:ext>
                </a:extLst>
              </a:tr>
              <a:tr h="228600">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Level</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Vaccine</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1</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2</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3</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4</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01"/>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BCG</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Birth</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extLst>
                  <a:ext uri="{0D108BD9-81ED-4DB2-BD59-A6C34878D82A}">
                    <a16:rowId xmlns:a16="http://schemas.microsoft.com/office/drawing/2014/main" val="10002"/>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DTAPHIBHEPB</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6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10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14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3"/>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DTAPHIBHEPB (booster)</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15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4"/>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HEPB (pediatric)</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Birth</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5"/>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HPV (females)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9 years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+6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6"/>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IPV</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14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7"/>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MR</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9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15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8"/>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OPV</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Birth</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6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10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14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9"/>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PCV</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6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10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14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10"/>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Rotavirus</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6 weeks</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10 weeks</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11"/>
                  </a:ext>
                </a:extLst>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00" b="0" i="0" u="none" cap="none">
                <a:solidFill>
                  <a:srgbClr val="FFFFFF">
                    <a:alpha val="100000"/>
                  </a:srgbClr>
                </a:solidFill>
                <a:latin typeface="Arial"/>
                <a:cs typeface="Arial"/>
                <a:sym typeface="Arial"/>
              </a:rPr>
              <a:t>Ce tableau présente le calendrier national de vaccination 2025 pour les services de routine dans Mauritanie, tel que rapporté dans le formulaire commun de notification sur la vaccination (JRF) de l'OMS/UNICEF.
Chaque ligne correspond à un vaccin ou à un vaccin combiné, indiquant s'il est administré au niveau national ou infranational. Le calendrier précise le nombre de doses et les âges recommandés pour l'administration. Seuls les vaccins destinés aux enfants et aux adolescents pertinents pour le WUENIC sont inclus.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p:nvPr>
        </p:nvSpPr>
        <p:spPr>
          <a:xfrm>
            <a:off x="548640" y="548640"/>
            <a:ext cx="7315200" cy="914400"/>
          </a:xfrm>
        </p:spPr>
        <p:txBody>
          <a:bodyPr/>
          <a:lstStyle/>
          <a:p>
            <a:pPr marL="0" marR="0" algn="l">
              <a:lnSpc>
                <a:spcPct val="100000"/>
              </a:lnSpc>
              <a:spcBef>
                <a:spcPts val="0"/>
              </a:spcBef>
              <a:spcAft>
                <a:spcPts val="0"/>
              </a:spcAft>
              <a:buNone/>
            </a:pPr>
            <a:r>
              <a:rPr sz="2800" b="0" i="0" u="none" cap="none">
                <a:solidFill>
                  <a:srgbClr val="000000">
                    <a:alpha val="100000"/>
                  </a:srgbClr>
                </a:solidFill>
                <a:latin typeface="Calibri"/>
                <a:cs typeface="Calibri"/>
                <a:sym typeface="Calibri"/>
              </a:rPr>
              <a:t>Années d'introduction du vaccin</a:t>
            </a:r>
          </a:p>
        </p:txBody>
      </p:sp>
      <p:graphicFrame>
        <p:nvGraphicFramePr>
          <p:cNvPr id="3" name="Table 2"/>
          <p:cNvGraphicFramePr>
            <a:graphicFrameLocks noGrp="1"/>
          </p:cNvGraphicFramePr>
          <p:nvPr/>
        </p:nvGraphicFramePr>
        <p:xfrm>
          <a:off x="548640" y="1371600"/>
          <a:ext cx="4114800" cy="5679440"/>
        </p:xfrm>
        <a:graphic>
          <a:graphicData uri="http://schemas.openxmlformats.org/drawingml/2006/table">
            <a:tbl>
              <a:tblPr/>
              <a:tblGrid>
                <a:gridCol w="2743200">
                  <a:extLst>
                    <a:ext uri="{9D8B030D-6E8A-4147-A177-3AD203B41FA5}">
                      <a16:colId xmlns:a16="http://schemas.microsoft.com/office/drawing/2014/main" val="20000"/>
                    </a:ext>
                  </a:extLst>
                </a:gridCol>
                <a:gridCol w="1371600">
                  <a:extLst>
                    <a:ext uri="{9D8B030D-6E8A-4147-A177-3AD203B41FA5}">
                      <a16:colId xmlns:a16="http://schemas.microsoft.com/office/drawing/2014/main" val="20001"/>
                    </a:ext>
                  </a:extLst>
                </a:gridCol>
              </a:tblGrid>
              <a:tr h="228600">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Vaccine</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National introduction</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00"/>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HPV (Human papillomavirus) vaccine</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2021</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1"/>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HepB birth dose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2013</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2"/>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Hepatitis B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2005</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3"/>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Hib (Haemophilus influenzae type B)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2009</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4"/>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IPV (Inactivated polio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2015</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5"/>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IPV (Inactivated polio vaccine) 2nd dose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2025</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6"/>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Malaria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7"/>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Measles-containing vaccine 2nd dose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2023</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8"/>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Meningococcal meningitis vaccines (any strain)</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9"/>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Mumps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0"/>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PCV (Pneumococcal conjugate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2013</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1"/>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RSV (Respiratory syncytial virus) immunization strategy</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2"/>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Rotavirus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2014</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3"/>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Rubella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2018</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4"/>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Typhoid conjugate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5"/>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YF (Yellow fever)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16"/>
                  </a:ext>
                </a:extLst>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00" b="0" i="0" u="none" cap="none">
                <a:solidFill>
                  <a:srgbClr val="FFFFFF">
                    <a:alpha val="100000"/>
                  </a:srgbClr>
                </a:solidFill>
                <a:latin typeface="Arial"/>
                <a:cs typeface="Arial"/>
                <a:sym typeface="Arial"/>
              </a:rPr>
              <a:t>Ce tableau indique l'année d'introduction de chaque vaccin dans Mauritanie. Si un vaccin a été suspendu, aucune année d'introduction n'est indiquée, mais s'il a été suspendu puis réintroduit, l'année de réintroduction est mentionnée. Les années d'introduction peuvent correspondre à une mise en place à l'échelle nationale, à une mise en place partielle (infranationale) ou à une introduction ciblée sur des groupes à risque spécifiques ou des zones à haut risque, comme indiqué dans les en-têtes de colonne.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943605" y="1951330"/>
              <a:ext cx="311525" cy="280801"/>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1255130" y="1951330"/>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1566655"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1878180" y="1951330"/>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2189705" y="1951330"/>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2501230" y="1951330"/>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2812756" y="1951330"/>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3124281" y="1951330"/>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3435806" y="1951330"/>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3747331" y="1951330"/>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4058856" y="1951330"/>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4370381" y="1951330"/>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4681906" y="1951330"/>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4993431" y="1951330"/>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5304957" y="1951330"/>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5616482" y="1951330"/>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5928007" y="1951330"/>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6239532" y="1951330"/>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6551057" y="1951330"/>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6862582" y="1951330"/>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7174107" y="1951330"/>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7485632" y="1951330"/>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7797157" y="1951330"/>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8108683" y="1951330"/>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8420208" y="1951330"/>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8731733" y="1951330"/>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943605" y="2232131"/>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1255130" y="2232131"/>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1566655" y="2232131"/>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1878180" y="2232131"/>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2189705" y="2232131"/>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2501230" y="2232131"/>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2812756" y="2232131"/>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3124281" y="2232131"/>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3435806" y="2232131"/>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3747331" y="2232131"/>
              <a:ext cx="311525" cy="280801"/>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4058856" y="2232131"/>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4370381" y="2232131"/>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4681906" y="2232131"/>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4993431" y="2232131"/>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5304957" y="2232131"/>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5616482" y="2232131"/>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5928007" y="2232131"/>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6239532" y="2232131"/>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6551057" y="2232131"/>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6862582" y="2232131"/>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7174107" y="2232131"/>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7485632" y="2232131"/>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7797157" y="2232131"/>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8108683" y="2232131"/>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8420208" y="2232131"/>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8731733" y="2232131"/>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943605" y="2512933"/>
              <a:ext cx="311525" cy="280801"/>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1255130" y="2512933"/>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1566655" y="2512933"/>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1878180" y="2512933"/>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2189705" y="2512933"/>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2501230" y="2512933"/>
              <a:ext cx="311525" cy="280801"/>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2812756" y="2512933"/>
              <a:ext cx="311525" cy="280801"/>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3124281" y="2512933"/>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3435806" y="2512933"/>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3747331" y="2512933"/>
              <a:ext cx="311525" cy="280801"/>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4058856" y="2512933"/>
              <a:ext cx="311525" cy="280801"/>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4370381" y="2512933"/>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4681906" y="2512933"/>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4993431" y="2512933"/>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5304957" y="2512933"/>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5616482" y="2512933"/>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5928007" y="2512933"/>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6239532" y="2512933"/>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6551057" y="2512933"/>
              <a:ext cx="311525" cy="280801"/>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6862582" y="2512933"/>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7174107" y="2512933"/>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7485632" y="2512933"/>
              <a:ext cx="311525" cy="280801"/>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7797157" y="2512933"/>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8108683" y="2512933"/>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8420208" y="2512933"/>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8731733" y="2512933"/>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2501230" y="3074535"/>
              <a:ext cx="311525" cy="280801"/>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2812756" y="3074535"/>
              <a:ext cx="311525" cy="280801"/>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3124281" y="3074535"/>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3435806" y="3074535"/>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3747331" y="3074535"/>
              <a:ext cx="311525" cy="280801"/>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4058856" y="3074535"/>
              <a:ext cx="311525" cy="280801"/>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4370381" y="3074535"/>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4681906" y="3074535"/>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4993431" y="3074535"/>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5304957" y="3074535"/>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5616482" y="3074535"/>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5928007" y="3074535"/>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6239532" y="3074535"/>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6551057" y="3074535"/>
              <a:ext cx="311525" cy="280801"/>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6862582" y="3074535"/>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7174107" y="3074535"/>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7485632" y="3074535"/>
              <a:ext cx="311525" cy="280801"/>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7797157" y="3074535"/>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8108683" y="3074535"/>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8420208" y="3074535"/>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8731733" y="3074535"/>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3747331" y="2793734"/>
              <a:ext cx="311525" cy="280801"/>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4058856" y="2793734"/>
              <a:ext cx="311525" cy="280801"/>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4370381" y="2793734"/>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4681906" y="2793734"/>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4993431" y="2793734"/>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5304957" y="2793734"/>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5616482" y="2793734"/>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5928007" y="2793734"/>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6239532" y="2793734"/>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6551057" y="2793734"/>
              <a:ext cx="311525" cy="280801"/>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6862582" y="2793734"/>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7174107" y="2793734"/>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7485632" y="2793734"/>
              <a:ext cx="311525" cy="280801"/>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7797157" y="2793734"/>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8108683" y="2793734"/>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8420208" y="2793734"/>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8731733" y="2793734"/>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5616482" y="3916939"/>
              <a:ext cx="311525" cy="280801"/>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5928007" y="3916939"/>
              <a:ext cx="311525" cy="280801"/>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6239532" y="3916939"/>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6551057" y="3916939"/>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6862582" y="3916939"/>
              <a:ext cx="311525" cy="280801"/>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7174107" y="3916939"/>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7485632" y="3916939"/>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7797157" y="3916939"/>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8108683" y="3916939"/>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8420208" y="3916939"/>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8731733" y="3916939"/>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8731733" y="4197740"/>
              <a:ext cx="311525" cy="280801"/>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943605" y="4478542"/>
              <a:ext cx="311525" cy="280801"/>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1255130" y="4478542"/>
              <a:ext cx="311525" cy="280801"/>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1566655" y="4478542"/>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1878180" y="4478542"/>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2189705" y="4478542"/>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2501230" y="4478542"/>
              <a:ext cx="311525" cy="280801"/>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2812756" y="4478542"/>
              <a:ext cx="311525" cy="280801"/>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3124281" y="4478542"/>
              <a:ext cx="311525" cy="280801"/>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3435806" y="4478542"/>
              <a:ext cx="311525" cy="280801"/>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3747331" y="4478542"/>
              <a:ext cx="311525" cy="280801"/>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4058856" y="4478542"/>
              <a:ext cx="311525" cy="280801"/>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4370381" y="4478542"/>
              <a:ext cx="311525" cy="280801"/>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4681906" y="4478542"/>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4993431" y="4478542"/>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5304957" y="4478542"/>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5616482" y="4478542"/>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5928007" y="4478542"/>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6239532" y="4478542"/>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6551057" y="4478542"/>
              <a:ext cx="311525" cy="280801"/>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6862582" y="4478542"/>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7174107" y="4478542"/>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7485632" y="4478542"/>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7797157" y="4478542"/>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8108683" y="4478542"/>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8420208" y="4478542"/>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8731733" y="4478542"/>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8108683" y="5040144"/>
              <a:ext cx="311525" cy="280801"/>
            </a:xfrm>
            <a:prstGeom prst="rect">
              <a:avLst/>
            </a:prstGeom>
            <a:solidFill>
              <a:srgbClr val="C41308">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8420208" y="5040144"/>
              <a:ext cx="311525" cy="280801"/>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8731733" y="5040144"/>
              <a:ext cx="311525" cy="280801"/>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4993431" y="3355336"/>
              <a:ext cx="311525" cy="280801"/>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5304957" y="3355336"/>
              <a:ext cx="311525" cy="280801"/>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5616482" y="3355336"/>
              <a:ext cx="311525" cy="280801"/>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5928007" y="3355336"/>
              <a:ext cx="311525" cy="280801"/>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6239532" y="3355336"/>
              <a:ext cx="311525" cy="280801"/>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6551057" y="3355336"/>
              <a:ext cx="311525" cy="280801"/>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6862582" y="3355336"/>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7174107" y="3355336"/>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7485632" y="3355336"/>
              <a:ext cx="311525" cy="280801"/>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7797157" y="3355336"/>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8108683" y="3355336"/>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8420208" y="3355336"/>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8731733" y="3355336"/>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6551057" y="4759343"/>
              <a:ext cx="311525" cy="280801"/>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6862582" y="4759343"/>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7174107" y="4759343"/>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7485632" y="4759343"/>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7797157" y="4759343"/>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8108683" y="4759343"/>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8420208" y="4759343"/>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8731733" y="4759343"/>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5304957" y="3636138"/>
              <a:ext cx="311525" cy="280801"/>
            </a:xfrm>
            <a:prstGeom prst="rect">
              <a:avLst/>
            </a:prstGeom>
            <a:solidFill>
              <a:srgbClr val="B80A01">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5616482" y="3636138"/>
              <a:ext cx="311525" cy="280801"/>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5928007" y="3636138"/>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6239532" y="3636138"/>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6551057" y="3636138"/>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87" name="rc187"/>
            <p:cNvSpPr/>
            <p:nvPr/>
          </p:nvSpPr>
          <p:spPr>
            <a:xfrm>
              <a:off x="6862582" y="3636138"/>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88" name="rc188"/>
            <p:cNvSpPr/>
            <p:nvPr/>
          </p:nvSpPr>
          <p:spPr>
            <a:xfrm>
              <a:off x="7174107" y="3636138"/>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89" name="rc189"/>
            <p:cNvSpPr/>
            <p:nvPr/>
          </p:nvSpPr>
          <p:spPr>
            <a:xfrm>
              <a:off x="7485632" y="3636138"/>
              <a:ext cx="311525" cy="280801"/>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90" name="rc190"/>
            <p:cNvSpPr/>
            <p:nvPr/>
          </p:nvSpPr>
          <p:spPr>
            <a:xfrm>
              <a:off x="7797157" y="3636138"/>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91" name="rc191"/>
            <p:cNvSpPr/>
            <p:nvPr/>
          </p:nvSpPr>
          <p:spPr>
            <a:xfrm>
              <a:off x="8108683" y="3636138"/>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92" name="rc192"/>
            <p:cNvSpPr/>
            <p:nvPr/>
          </p:nvSpPr>
          <p:spPr>
            <a:xfrm>
              <a:off x="8420208" y="3636138"/>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93" name="rc193"/>
            <p:cNvSpPr/>
            <p:nvPr/>
          </p:nvSpPr>
          <p:spPr>
            <a:xfrm>
              <a:off x="8731733" y="3636138"/>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94" name="rc194"/>
            <p:cNvSpPr/>
            <p:nvPr/>
          </p:nvSpPr>
          <p:spPr>
            <a:xfrm>
              <a:off x="7797157" y="5320945"/>
              <a:ext cx="311525" cy="280801"/>
            </a:xfrm>
            <a:prstGeom prst="rect">
              <a:avLst/>
            </a:prstGeom>
            <a:solidFill>
              <a:srgbClr val="C41308">
                <a:alpha val="100000"/>
              </a:srgbClr>
            </a:solidFill>
            <a:ln w="2710" cap="flat">
              <a:solidFill>
                <a:srgbClr val="FFFFFF">
                  <a:alpha val="100000"/>
                </a:srgbClr>
              </a:solidFill>
              <a:prstDash val="solid"/>
              <a:miter/>
            </a:ln>
          </p:spPr>
          <p:txBody>
            <a:bodyPr/>
            <a:lstStyle/>
            <a:p>
              <a:endParaRPr/>
            </a:p>
          </p:txBody>
        </p:sp>
        <p:sp>
          <p:nvSpPr>
            <p:cNvPr id="195" name="rc195"/>
            <p:cNvSpPr/>
            <p:nvPr/>
          </p:nvSpPr>
          <p:spPr>
            <a:xfrm>
              <a:off x="8108683" y="5320945"/>
              <a:ext cx="311525" cy="280801"/>
            </a:xfrm>
            <a:prstGeom prst="rect">
              <a:avLst/>
            </a:prstGeom>
            <a:solidFill>
              <a:srgbClr val="BD0E04">
                <a:alpha val="100000"/>
              </a:srgbClr>
            </a:solidFill>
            <a:ln w="2710" cap="flat">
              <a:solidFill>
                <a:srgbClr val="FFFFFF">
                  <a:alpha val="100000"/>
                </a:srgbClr>
              </a:solidFill>
              <a:prstDash val="solid"/>
              <a:miter/>
            </a:ln>
          </p:spPr>
          <p:txBody>
            <a:bodyPr/>
            <a:lstStyle/>
            <a:p>
              <a:endParaRPr/>
            </a:p>
          </p:txBody>
        </p:sp>
        <p:sp>
          <p:nvSpPr>
            <p:cNvPr id="196" name="rc196"/>
            <p:cNvSpPr/>
            <p:nvPr/>
          </p:nvSpPr>
          <p:spPr>
            <a:xfrm>
              <a:off x="8420208" y="5320945"/>
              <a:ext cx="311525" cy="280801"/>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97" name="rc197"/>
            <p:cNvSpPr/>
            <p:nvPr/>
          </p:nvSpPr>
          <p:spPr>
            <a:xfrm>
              <a:off x="8731733" y="5320945"/>
              <a:ext cx="311525" cy="280801"/>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98" name="tx198"/>
            <p:cNvSpPr/>
            <p:nvPr/>
          </p:nvSpPr>
          <p:spPr>
            <a:xfrm>
              <a:off x="1039078" y="20512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199" name="tx199"/>
            <p:cNvSpPr/>
            <p:nvPr/>
          </p:nvSpPr>
          <p:spPr>
            <a:xfrm>
              <a:off x="1350603" y="20512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200" name="tx200"/>
            <p:cNvSpPr/>
            <p:nvPr/>
          </p:nvSpPr>
          <p:spPr>
            <a:xfrm>
              <a:off x="1662128" y="20512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01" name="tx201"/>
            <p:cNvSpPr/>
            <p:nvPr/>
          </p:nvSpPr>
          <p:spPr>
            <a:xfrm>
              <a:off x="1973653" y="20512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202" name="tx202"/>
            <p:cNvSpPr/>
            <p:nvPr/>
          </p:nvSpPr>
          <p:spPr>
            <a:xfrm>
              <a:off x="2285178" y="20512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203" name="tx203"/>
            <p:cNvSpPr/>
            <p:nvPr/>
          </p:nvSpPr>
          <p:spPr>
            <a:xfrm>
              <a:off x="2596703" y="20512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204" name="tx204"/>
            <p:cNvSpPr/>
            <p:nvPr/>
          </p:nvSpPr>
          <p:spPr>
            <a:xfrm>
              <a:off x="2908228" y="20512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205" name="tx205"/>
            <p:cNvSpPr/>
            <p:nvPr/>
          </p:nvSpPr>
          <p:spPr>
            <a:xfrm>
              <a:off x="3219754" y="20512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206" name="tx206"/>
            <p:cNvSpPr/>
            <p:nvPr/>
          </p:nvSpPr>
          <p:spPr>
            <a:xfrm>
              <a:off x="3531279" y="20512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207" name="tx207"/>
            <p:cNvSpPr/>
            <p:nvPr/>
          </p:nvSpPr>
          <p:spPr>
            <a:xfrm>
              <a:off x="3842804" y="20512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208" name="tx208"/>
            <p:cNvSpPr/>
            <p:nvPr/>
          </p:nvSpPr>
          <p:spPr>
            <a:xfrm>
              <a:off x="4154329" y="20512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209" name="tx209"/>
            <p:cNvSpPr/>
            <p:nvPr/>
          </p:nvSpPr>
          <p:spPr>
            <a:xfrm>
              <a:off x="4465854" y="20512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210" name="tx210"/>
            <p:cNvSpPr/>
            <p:nvPr/>
          </p:nvSpPr>
          <p:spPr>
            <a:xfrm>
              <a:off x="4777379" y="20512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211" name="tx211"/>
            <p:cNvSpPr/>
            <p:nvPr/>
          </p:nvSpPr>
          <p:spPr>
            <a:xfrm>
              <a:off x="5067811" y="2050285"/>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212" name="tx212"/>
            <p:cNvSpPr/>
            <p:nvPr/>
          </p:nvSpPr>
          <p:spPr>
            <a:xfrm>
              <a:off x="5400429" y="205123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13" name="tx213"/>
            <p:cNvSpPr/>
            <p:nvPr/>
          </p:nvSpPr>
          <p:spPr>
            <a:xfrm>
              <a:off x="5711955" y="20512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214" name="tx214"/>
            <p:cNvSpPr/>
            <p:nvPr/>
          </p:nvSpPr>
          <p:spPr>
            <a:xfrm>
              <a:off x="6023480" y="20512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215" name="tx215"/>
            <p:cNvSpPr/>
            <p:nvPr/>
          </p:nvSpPr>
          <p:spPr>
            <a:xfrm>
              <a:off x="6335005" y="20512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216" name="tx216"/>
            <p:cNvSpPr/>
            <p:nvPr/>
          </p:nvSpPr>
          <p:spPr>
            <a:xfrm>
              <a:off x="6646530" y="20512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217" name="tx217"/>
            <p:cNvSpPr/>
            <p:nvPr/>
          </p:nvSpPr>
          <p:spPr>
            <a:xfrm>
              <a:off x="6958055" y="20512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218" name="tx218"/>
            <p:cNvSpPr/>
            <p:nvPr/>
          </p:nvSpPr>
          <p:spPr>
            <a:xfrm>
              <a:off x="7269580" y="20512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219" name="tx219"/>
            <p:cNvSpPr/>
            <p:nvPr/>
          </p:nvSpPr>
          <p:spPr>
            <a:xfrm>
              <a:off x="7581105" y="20512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220" name="tx220"/>
            <p:cNvSpPr/>
            <p:nvPr/>
          </p:nvSpPr>
          <p:spPr>
            <a:xfrm>
              <a:off x="7892630" y="20512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221" name="tx221"/>
            <p:cNvSpPr/>
            <p:nvPr/>
          </p:nvSpPr>
          <p:spPr>
            <a:xfrm>
              <a:off x="8204155" y="20512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222" name="tx222"/>
            <p:cNvSpPr/>
            <p:nvPr/>
          </p:nvSpPr>
          <p:spPr>
            <a:xfrm>
              <a:off x="8515681" y="20512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223" name="tx223"/>
            <p:cNvSpPr/>
            <p:nvPr/>
          </p:nvSpPr>
          <p:spPr>
            <a:xfrm>
              <a:off x="8827206" y="20512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224" name="tx224"/>
            <p:cNvSpPr/>
            <p:nvPr/>
          </p:nvSpPr>
          <p:spPr>
            <a:xfrm>
              <a:off x="1039078" y="233203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225" name="tx225"/>
            <p:cNvSpPr/>
            <p:nvPr/>
          </p:nvSpPr>
          <p:spPr>
            <a:xfrm>
              <a:off x="1350603" y="23320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226" name="tx226"/>
            <p:cNvSpPr/>
            <p:nvPr/>
          </p:nvSpPr>
          <p:spPr>
            <a:xfrm>
              <a:off x="1662128" y="23320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227" name="tx227"/>
            <p:cNvSpPr/>
            <p:nvPr/>
          </p:nvSpPr>
          <p:spPr>
            <a:xfrm>
              <a:off x="1973653" y="23320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228" name="tx228"/>
            <p:cNvSpPr/>
            <p:nvPr/>
          </p:nvSpPr>
          <p:spPr>
            <a:xfrm>
              <a:off x="2285178" y="233203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229" name="tx229"/>
            <p:cNvSpPr/>
            <p:nvPr/>
          </p:nvSpPr>
          <p:spPr>
            <a:xfrm>
              <a:off x="2596703" y="23320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230" name="tx230"/>
            <p:cNvSpPr/>
            <p:nvPr/>
          </p:nvSpPr>
          <p:spPr>
            <a:xfrm>
              <a:off x="2908228" y="23320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231" name="tx231"/>
            <p:cNvSpPr/>
            <p:nvPr/>
          </p:nvSpPr>
          <p:spPr>
            <a:xfrm>
              <a:off x="3219754" y="23320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232" name="tx232"/>
            <p:cNvSpPr/>
            <p:nvPr/>
          </p:nvSpPr>
          <p:spPr>
            <a:xfrm>
              <a:off x="3531279" y="23320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233" name="tx233"/>
            <p:cNvSpPr/>
            <p:nvPr/>
          </p:nvSpPr>
          <p:spPr>
            <a:xfrm>
              <a:off x="3842804" y="23320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234" name="tx234"/>
            <p:cNvSpPr/>
            <p:nvPr/>
          </p:nvSpPr>
          <p:spPr>
            <a:xfrm>
              <a:off x="4133235" y="2331086"/>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235" name="tx235"/>
            <p:cNvSpPr/>
            <p:nvPr/>
          </p:nvSpPr>
          <p:spPr>
            <a:xfrm>
              <a:off x="4465854" y="23320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236" name="tx236"/>
            <p:cNvSpPr/>
            <p:nvPr/>
          </p:nvSpPr>
          <p:spPr>
            <a:xfrm>
              <a:off x="4777379" y="23320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237" name="tx237"/>
            <p:cNvSpPr/>
            <p:nvPr/>
          </p:nvSpPr>
          <p:spPr>
            <a:xfrm>
              <a:off x="5067811" y="2331086"/>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238" name="tx238"/>
            <p:cNvSpPr/>
            <p:nvPr/>
          </p:nvSpPr>
          <p:spPr>
            <a:xfrm>
              <a:off x="5400429" y="23320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239" name="tx239"/>
            <p:cNvSpPr/>
            <p:nvPr/>
          </p:nvSpPr>
          <p:spPr>
            <a:xfrm>
              <a:off x="5711955" y="23320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240" name="tx240"/>
            <p:cNvSpPr/>
            <p:nvPr/>
          </p:nvSpPr>
          <p:spPr>
            <a:xfrm>
              <a:off x="6023480" y="23320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241" name="tx241"/>
            <p:cNvSpPr/>
            <p:nvPr/>
          </p:nvSpPr>
          <p:spPr>
            <a:xfrm>
              <a:off x="6335005" y="23320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242" name="tx242"/>
            <p:cNvSpPr/>
            <p:nvPr/>
          </p:nvSpPr>
          <p:spPr>
            <a:xfrm>
              <a:off x="6646530" y="23320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243" name="tx243"/>
            <p:cNvSpPr/>
            <p:nvPr/>
          </p:nvSpPr>
          <p:spPr>
            <a:xfrm>
              <a:off x="6958055" y="23320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244" name="tx244"/>
            <p:cNvSpPr/>
            <p:nvPr/>
          </p:nvSpPr>
          <p:spPr>
            <a:xfrm>
              <a:off x="7269580" y="23320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245" name="tx245"/>
            <p:cNvSpPr/>
            <p:nvPr/>
          </p:nvSpPr>
          <p:spPr>
            <a:xfrm>
              <a:off x="7581105" y="23320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246" name="tx246"/>
            <p:cNvSpPr/>
            <p:nvPr/>
          </p:nvSpPr>
          <p:spPr>
            <a:xfrm>
              <a:off x="7892630" y="23320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247" name="tx247"/>
            <p:cNvSpPr/>
            <p:nvPr/>
          </p:nvSpPr>
          <p:spPr>
            <a:xfrm>
              <a:off x="8204155" y="23320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248" name="tx248"/>
            <p:cNvSpPr/>
            <p:nvPr/>
          </p:nvSpPr>
          <p:spPr>
            <a:xfrm>
              <a:off x="8515681" y="23320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249" name="tx249"/>
            <p:cNvSpPr/>
            <p:nvPr/>
          </p:nvSpPr>
          <p:spPr>
            <a:xfrm>
              <a:off x="8827206" y="23320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250" name="tx250"/>
            <p:cNvSpPr/>
            <p:nvPr/>
          </p:nvSpPr>
          <p:spPr>
            <a:xfrm>
              <a:off x="1350603" y="26142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251" name="tx251"/>
            <p:cNvSpPr/>
            <p:nvPr/>
          </p:nvSpPr>
          <p:spPr>
            <a:xfrm>
              <a:off x="1662128" y="26128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252" name="tx252"/>
            <p:cNvSpPr/>
            <p:nvPr/>
          </p:nvSpPr>
          <p:spPr>
            <a:xfrm>
              <a:off x="1973653" y="26128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253" name="tx253"/>
            <p:cNvSpPr/>
            <p:nvPr/>
          </p:nvSpPr>
          <p:spPr>
            <a:xfrm>
              <a:off x="2285178" y="26128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254" name="tx254"/>
            <p:cNvSpPr/>
            <p:nvPr/>
          </p:nvSpPr>
          <p:spPr>
            <a:xfrm>
              <a:off x="2596703" y="26142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255" name="tx255"/>
            <p:cNvSpPr/>
            <p:nvPr/>
          </p:nvSpPr>
          <p:spPr>
            <a:xfrm>
              <a:off x="2908228" y="26128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256" name="tx256"/>
            <p:cNvSpPr/>
            <p:nvPr/>
          </p:nvSpPr>
          <p:spPr>
            <a:xfrm>
              <a:off x="3219754" y="26142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257" name="tx257"/>
            <p:cNvSpPr/>
            <p:nvPr/>
          </p:nvSpPr>
          <p:spPr>
            <a:xfrm>
              <a:off x="3531279" y="2614534"/>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258" name="tx258"/>
            <p:cNvSpPr/>
            <p:nvPr/>
          </p:nvSpPr>
          <p:spPr>
            <a:xfrm>
              <a:off x="3842804" y="26128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259" name="tx259"/>
            <p:cNvSpPr/>
            <p:nvPr/>
          </p:nvSpPr>
          <p:spPr>
            <a:xfrm>
              <a:off x="4133235" y="2611887"/>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260" name="tx260"/>
            <p:cNvSpPr/>
            <p:nvPr/>
          </p:nvSpPr>
          <p:spPr>
            <a:xfrm>
              <a:off x="4465854" y="26142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261" name="tx261"/>
            <p:cNvSpPr/>
            <p:nvPr/>
          </p:nvSpPr>
          <p:spPr>
            <a:xfrm>
              <a:off x="4777379" y="26128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262" name="tx262"/>
            <p:cNvSpPr/>
            <p:nvPr/>
          </p:nvSpPr>
          <p:spPr>
            <a:xfrm>
              <a:off x="5067811" y="2611887"/>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263" name="tx263"/>
            <p:cNvSpPr/>
            <p:nvPr/>
          </p:nvSpPr>
          <p:spPr>
            <a:xfrm>
              <a:off x="5400429" y="26128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264" name="tx264"/>
            <p:cNvSpPr/>
            <p:nvPr/>
          </p:nvSpPr>
          <p:spPr>
            <a:xfrm>
              <a:off x="5711955" y="261284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265" name="tx265"/>
            <p:cNvSpPr/>
            <p:nvPr/>
          </p:nvSpPr>
          <p:spPr>
            <a:xfrm>
              <a:off x="6023480" y="2614534"/>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266" name="tx266"/>
            <p:cNvSpPr/>
            <p:nvPr/>
          </p:nvSpPr>
          <p:spPr>
            <a:xfrm>
              <a:off x="6335005" y="26128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267" name="tx267"/>
            <p:cNvSpPr/>
            <p:nvPr/>
          </p:nvSpPr>
          <p:spPr>
            <a:xfrm>
              <a:off x="6646530" y="2615540"/>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268" name="tx268"/>
            <p:cNvSpPr/>
            <p:nvPr/>
          </p:nvSpPr>
          <p:spPr>
            <a:xfrm>
              <a:off x="6958055" y="26128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269" name="tx269"/>
            <p:cNvSpPr/>
            <p:nvPr/>
          </p:nvSpPr>
          <p:spPr>
            <a:xfrm>
              <a:off x="7269580" y="26128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270" name="tx270"/>
            <p:cNvSpPr/>
            <p:nvPr/>
          </p:nvSpPr>
          <p:spPr>
            <a:xfrm>
              <a:off x="7581105" y="2615540"/>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271" name="tx271"/>
            <p:cNvSpPr/>
            <p:nvPr/>
          </p:nvSpPr>
          <p:spPr>
            <a:xfrm>
              <a:off x="7892630" y="26128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272" name="tx272"/>
            <p:cNvSpPr/>
            <p:nvPr/>
          </p:nvSpPr>
          <p:spPr>
            <a:xfrm>
              <a:off x="8204155" y="26128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273" name="tx273"/>
            <p:cNvSpPr/>
            <p:nvPr/>
          </p:nvSpPr>
          <p:spPr>
            <a:xfrm>
              <a:off x="8515681" y="26128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274" name="tx274"/>
            <p:cNvSpPr/>
            <p:nvPr/>
          </p:nvSpPr>
          <p:spPr>
            <a:xfrm>
              <a:off x="8827206" y="26128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275" name="tx275"/>
            <p:cNvSpPr/>
            <p:nvPr/>
          </p:nvSpPr>
          <p:spPr>
            <a:xfrm>
              <a:off x="2908228" y="31744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276" name="tx276"/>
            <p:cNvSpPr/>
            <p:nvPr/>
          </p:nvSpPr>
          <p:spPr>
            <a:xfrm>
              <a:off x="3219754" y="317613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277" name="tx277"/>
            <p:cNvSpPr/>
            <p:nvPr/>
          </p:nvSpPr>
          <p:spPr>
            <a:xfrm>
              <a:off x="3531279" y="317613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278" name="tx278"/>
            <p:cNvSpPr/>
            <p:nvPr/>
          </p:nvSpPr>
          <p:spPr>
            <a:xfrm>
              <a:off x="3842804" y="31744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279" name="tx279"/>
            <p:cNvSpPr/>
            <p:nvPr/>
          </p:nvSpPr>
          <p:spPr>
            <a:xfrm>
              <a:off x="4133235" y="3173490"/>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280" name="tx280"/>
            <p:cNvSpPr/>
            <p:nvPr/>
          </p:nvSpPr>
          <p:spPr>
            <a:xfrm>
              <a:off x="4465854" y="317581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281" name="tx281"/>
            <p:cNvSpPr/>
            <p:nvPr/>
          </p:nvSpPr>
          <p:spPr>
            <a:xfrm>
              <a:off x="4777379" y="31744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282" name="tx282"/>
            <p:cNvSpPr/>
            <p:nvPr/>
          </p:nvSpPr>
          <p:spPr>
            <a:xfrm>
              <a:off x="5067811" y="3173490"/>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283" name="tx283"/>
            <p:cNvSpPr/>
            <p:nvPr/>
          </p:nvSpPr>
          <p:spPr>
            <a:xfrm>
              <a:off x="5400429" y="31744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284" name="tx284"/>
            <p:cNvSpPr/>
            <p:nvPr/>
          </p:nvSpPr>
          <p:spPr>
            <a:xfrm>
              <a:off x="5711955" y="317444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285" name="tx285"/>
            <p:cNvSpPr/>
            <p:nvPr/>
          </p:nvSpPr>
          <p:spPr>
            <a:xfrm>
              <a:off x="6023480" y="317613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286" name="tx286"/>
            <p:cNvSpPr/>
            <p:nvPr/>
          </p:nvSpPr>
          <p:spPr>
            <a:xfrm>
              <a:off x="6335005" y="31744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287" name="tx287"/>
            <p:cNvSpPr/>
            <p:nvPr/>
          </p:nvSpPr>
          <p:spPr>
            <a:xfrm>
              <a:off x="6646530" y="3177142"/>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288" name="tx288"/>
            <p:cNvSpPr/>
            <p:nvPr/>
          </p:nvSpPr>
          <p:spPr>
            <a:xfrm>
              <a:off x="6958055" y="31744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289" name="tx289"/>
            <p:cNvSpPr/>
            <p:nvPr/>
          </p:nvSpPr>
          <p:spPr>
            <a:xfrm>
              <a:off x="7269580" y="31744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290" name="tx290"/>
            <p:cNvSpPr/>
            <p:nvPr/>
          </p:nvSpPr>
          <p:spPr>
            <a:xfrm>
              <a:off x="7581105" y="3177142"/>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291" name="tx291"/>
            <p:cNvSpPr/>
            <p:nvPr/>
          </p:nvSpPr>
          <p:spPr>
            <a:xfrm>
              <a:off x="7892630" y="31744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292" name="tx292"/>
            <p:cNvSpPr/>
            <p:nvPr/>
          </p:nvSpPr>
          <p:spPr>
            <a:xfrm>
              <a:off x="8204155" y="31744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293" name="tx293"/>
            <p:cNvSpPr/>
            <p:nvPr/>
          </p:nvSpPr>
          <p:spPr>
            <a:xfrm>
              <a:off x="8515681" y="31744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294" name="tx294"/>
            <p:cNvSpPr/>
            <p:nvPr/>
          </p:nvSpPr>
          <p:spPr>
            <a:xfrm>
              <a:off x="8827206" y="31744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295" name="tx295"/>
            <p:cNvSpPr/>
            <p:nvPr/>
          </p:nvSpPr>
          <p:spPr>
            <a:xfrm>
              <a:off x="3842804" y="28936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296" name="tx296"/>
            <p:cNvSpPr/>
            <p:nvPr/>
          </p:nvSpPr>
          <p:spPr>
            <a:xfrm>
              <a:off x="4133235" y="2892689"/>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297" name="tx297"/>
            <p:cNvSpPr/>
            <p:nvPr/>
          </p:nvSpPr>
          <p:spPr>
            <a:xfrm>
              <a:off x="4465854" y="289501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298" name="tx298"/>
            <p:cNvSpPr/>
            <p:nvPr/>
          </p:nvSpPr>
          <p:spPr>
            <a:xfrm>
              <a:off x="4777379" y="28936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299" name="tx299"/>
            <p:cNvSpPr/>
            <p:nvPr/>
          </p:nvSpPr>
          <p:spPr>
            <a:xfrm>
              <a:off x="5067811" y="2892689"/>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00" name="tx300"/>
            <p:cNvSpPr/>
            <p:nvPr/>
          </p:nvSpPr>
          <p:spPr>
            <a:xfrm>
              <a:off x="5400429" y="28936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01" name="tx301"/>
            <p:cNvSpPr/>
            <p:nvPr/>
          </p:nvSpPr>
          <p:spPr>
            <a:xfrm>
              <a:off x="5711955" y="289364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302" name="tx302"/>
            <p:cNvSpPr/>
            <p:nvPr/>
          </p:nvSpPr>
          <p:spPr>
            <a:xfrm>
              <a:off x="6023480" y="2895335"/>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303" name="tx303"/>
            <p:cNvSpPr/>
            <p:nvPr/>
          </p:nvSpPr>
          <p:spPr>
            <a:xfrm>
              <a:off x="6335005" y="28936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304" name="tx304"/>
            <p:cNvSpPr/>
            <p:nvPr/>
          </p:nvSpPr>
          <p:spPr>
            <a:xfrm>
              <a:off x="6646530" y="2896341"/>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05" name="tx305"/>
            <p:cNvSpPr/>
            <p:nvPr/>
          </p:nvSpPr>
          <p:spPr>
            <a:xfrm>
              <a:off x="6958055" y="28936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06" name="tx306"/>
            <p:cNvSpPr/>
            <p:nvPr/>
          </p:nvSpPr>
          <p:spPr>
            <a:xfrm>
              <a:off x="7269580" y="28936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07" name="tx307"/>
            <p:cNvSpPr/>
            <p:nvPr/>
          </p:nvSpPr>
          <p:spPr>
            <a:xfrm>
              <a:off x="7581105" y="2896341"/>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08" name="tx308"/>
            <p:cNvSpPr/>
            <p:nvPr/>
          </p:nvSpPr>
          <p:spPr>
            <a:xfrm>
              <a:off x="7892630" y="28936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09" name="tx309"/>
            <p:cNvSpPr/>
            <p:nvPr/>
          </p:nvSpPr>
          <p:spPr>
            <a:xfrm>
              <a:off x="8204155" y="28936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10" name="tx310"/>
            <p:cNvSpPr/>
            <p:nvPr/>
          </p:nvSpPr>
          <p:spPr>
            <a:xfrm>
              <a:off x="8515681" y="28936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11" name="tx311"/>
            <p:cNvSpPr/>
            <p:nvPr/>
          </p:nvSpPr>
          <p:spPr>
            <a:xfrm>
              <a:off x="8827206" y="28936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12" name="tx312"/>
            <p:cNvSpPr/>
            <p:nvPr/>
          </p:nvSpPr>
          <p:spPr>
            <a:xfrm>
              <a:off x="6023480" y="40168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13" name="tx313"/>
            <p:cNvSpPr/>
            <p:nvPr/>
          </p:nvSpPr>
          <p:spPr>
            <a:xfrm>
              <a:off x="6335005" y="40168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14" name="tx314"/>
            <p:cNvSpPr/>
            <p:nvPr/>
          </p:nvSpPr>
          <p:spPr>
            <a:xfrm>
              <a:off x="6646530" y="4018540"/>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315" name="tx315"/>
            <p:cNvSpPr/>
            <p:nvPr/>
          </p:nvSpPr>
          <p:spPr>
            <a:xfrm>
              <a:off x="6958055" y="401822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316" name="tx316"/>
            <p:cNvSpPr/>
            <p:nvPr/>
          </p:nvSpPr>
          <p:spPr>
            <a:xfrm>
              <a:off x="7269580" y="40168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17" name="tx317"/>
            <p:cNvSpPr/>
            <p:nvPr/>
          </p:nvSpPr>
          <p:spPr>
            <a:xfrm>
              <a:off x="7581105" y="401822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318" name="tx318"/>
            <p:cNvSpPr/>
            <p:nvPr/>
          </p:nvSpPr>
          <p:spPr>
            <a:xfrm>
              <a:off x="7892630" y="401684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319" name="tx319"/>
            <p:cNvSpPr/>
            <p:nvPr/>
          </p:nvSpPr>
          <p:spPr>
            <a:xfrm>
              <a:off x="8204155" y="40168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20" name="tx320"/>
            <p:cNvSpPr/>
            <p:nvPr/>
          </p:nvSpPr>
          <p:spPr>
            <a:xfrm>
              <a:off x="8515681" y="40168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21" name="tx321"/>
            <p:cNvSpPr/>
            <p:nvPr/>
          </p:nvSpPr>
          <p:spPr>
            <a:xfrm>
              <a:off x="8827206" y="40168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22" name="tx322"/>
            <p:cNvSpPr/>
            <p:nvPr/>
          </p:nvSpPr>
          <p:spPr>
            <a:xfrm>
              <a:off x="8827206" y="429902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323" name="tx323"/>
            <p:cNvSpPr/>
            <p:nvPr/>
          </p:nvSpPr>
          <p:spPr>
            <a:xfrm>
              <a:off x="1662128" y="45785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24" name="tx324"/>
            <p:cNvSpPr/>
            <p:nvPr/>
          </p:nvSpPr>
          <p:spPr>
            <a:xfrm>
              <a:off x="1973653" y="45785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25" name="tx325"/>
            <p:cNvSpPr/>
            <p:nvPr/>
          </p:nvSpPr>
          <p:spPr>
            <a:xfrm>
              <a:off x="2285178" y="457844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326" name="tx326"/>
            <p:cNvSpPr/>
            <p:nvPr/>
          </p:nvSpPr>
          <p:spPr>
            <a:xfrm>
              <a:off x="2596703" y="45785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27" name="tx327"/>
            <p:cNvSpPr/>
            <p:nvPr/>
          </p:nvSpPr>
          <p:spPr>
            <a:xfrm>
              <a:off x="2908228" y="45785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328" name="tx328"/>
            <p:cNvSpPr/>
            <p:nvPr/>
          </p:nvSpPr>
          <p:spPr>
            <a:xfrm>
              <a:off x="3219754" y="45785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329" name="tx329"/>
            <p:cNvSpPr/>
            <p:nvPr/>
          </p:nvSpPr>
          <p:spPr>
            <a:xfrm>
              <a:off x="3531279" y="45785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30" name="tx330"/>
            <p:cNvSpPr/>
            <p:nvPr/>
          </p:nvSpPr>
          <p:spPr>
            <a:xfrm>
              <a:off x="4154329" y="45785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331" name="tx331"/>
            <p:cNvSpPr/>
            <p:nvPr/>
          </p:nvSpPr>
          <p:spPr>
            <a:xfrm>
              <a:off x="4465854" y="45785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332" name="tx332"/>
            <p:cNvSpPr/>
            <p:nvPr/>
          </p:nvSpPr>
          <p:spPr>
            <a:xfrm>
              <a:off x="4777379" y="457982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333" name="tx333"/>
            <p:cNvSpPr/>
            <p:nvPr/>
          </p:nvSpPr>
          <p:spPr>
            <a:xfrm>
              <a:off x="5088904" y="45785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34" name="tx334"/>
            <p:cNvSpPr/>
            <p:nvPr/>
          </p:nvSpPr>
          <p:spPr>
            <a:xfrm>
              <a:off x="5400429" y="457982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335" name="tx335"/>
            <p:cNvSpPr/>
            <p:nvPr/>
          </p:nvSpPr>
          <p:spPr>
            <a:xfrm>
              <a:off x="5711955" y="45785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36" name="tx336"/>
            <p:cNvSpPr/>
            <p:nvPr/>
          </p:nvSpPr>
          <p:spPr>
            <a:xfrm>
              <a:off x="6023480" y="457844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337" name="tx337"/>
            <p:cNvSpPr/>
            <p:nvPr/>
          </p:nvSpPr>
          <p:spPr>
            <a:xfrm>
              <a:off x="6335005" y="457982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338" name="tx338"/>
            <p:cNvSpPr/>
            <p:nvPr/>
          </p:nvSpPr>
          <p:spPr>
            <a:xfrm>
              <a:off x="6646530" y="45785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339" name="tx339"/>
            <p:cNvSpPr/>
            <p:nvPr/>
          </p:nvSpPr>
          <p:spPr>
            <a:xfrm>
              <a:off x="6958055" y="457982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340" name="tx340"/>
            <p:cNvSpPr/>
            <p:nvPr/>
          </p:nvSpPr>
          <p:spPr>
            <a:xfrm>
              <a:off x="7269580" y="45785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41" name="tx341"/>
            <p:cNvSpPr/>
            <p:nvPr/>
          </p:nvSpPr>
          <p:spPr>
            <a:xfrm>
              <a:off x="7581105" y="457982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342" name="tx342"/>
            <p:cNvSpPr/>
            <p:nvPr/>
          </p:nvSpPr>
          <p:spPr>
            <a:xfrm>
              <a:off x="7892630" y="45785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43" name="tx343"/>
            <p:cNvSpPr/>
            <p:nvPr/>
          </p:nvSpPr>
          <p:spPr>
            <a:xfrm>
              <a:off x="8204155" y="45785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44" name="tx344"/>
            <p:cNvSpPr/>
            <p:nvPr/>
          </p:nvSpPr>
          <p:spPr>
            <a:xfrm>
              <a:off x="8515681" y="457844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45" name="tx345"/>
            <p:cNvSpPr/>
            <p:nvPr/>
          </p:nvSpPr>
          <p:spPr>
            <a:xfrm>
              <a:off x="8827206" y="457844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46" name="tx346"/>
            <p:cNvSpPr/>
            <p:nvPr/>
          </p:nvSpPr>
          <p:spPr>
            <a:xfrm>
              <a:off x="5400429" y="345662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347" name="tx347"/>
            <p:cNvSpPr/>
            <p:nvPr/>
          </p:nvSpPr>
          <p:spPr>
            <a:xfrm>
              <a:off x="5711955" y="345662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348" name="tx348"/>
            <p:cNvSpPr/>
            <p:nvPr/>
          </p:nvSpPr>
          <p:spPr>
            <a:xfrm>
              <a:off x="6023480" y="345662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349" name="tx349"/>
            <p:cNvSpPr/>
            <p:nvPr/>
          </p:nvSpPr>
          <p:spPr>
            <a:xfrm>
              <a:off x="6335005" y="345662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350" name="tx350"/>
            <p:cNvSpPr/>
            <p:nvPr/>
          </p:nvSpPr>
          <p:spPr>
            <a:xfrm>
              <a:off x="6646530" y="345662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351" name="tx351"/>
            <p:cNvSpPr/>
            <p:nvPr/>
          </p:nvSpPr>
          <p:spPr>
            <a:xfrm>
              <a:off x="6958055" y="34552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352" name="tx352"/>
            <p:cNvSpPr/>
            <p:nvPr/>
          </p:nvSpPr>
          <p:spPr>
            <a:xfrm>
              <a:off x="7269580" y="34552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53" name="tx353"/>
            <p:cNvSpPr/>
            <p:nvPr/>
          </p:nvSpPr>
          <p:spPr>
            <a:xfrm>
              <a:off x="7581105" y="3457943"/>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54" name="tx354"/>
            <p:cNvSpPr/>
            <p:nvPr/>
          </p:nvSpPr>
          <p:spPr>
            <a:xfrm>
              <a:off x="7892630" y="34552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55" name="tx355"/>
            <p:cNvSpPr/>
            <p:nvPr/>
          </p:nvSpPr>
          <p:spPr>
            <a:xfrm>
              <a:off x="8204155" y="34552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56" name="tx356"/>
            <p:cNvSpPr/>
            <p:nvPr/>
          </p:nvSpPr>
          <p:spPr>
            <a:xfrm>
              <a:off x="8515681" y="34552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57" name="tx357"/>
            <p:cNvSpPr/>
            <p:nvPr/>
          </p:nvSpPr>
          <p:spPr>
            <a:xfrm>
              <a:off x="8827206" y="34552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58" name="tx358"/>
            <p:cNvSpPr/>
            <p:nvPr/>
          </p:nvSpPr>
          <p:spPr>
            <a:xfrm>
              <a:off x="6646530" y="48593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359" name="tx359"/>
            <p:cNvSpPr/>
            <p:nvPr/>
          </p:nvSpPr>
          <p:spPr>
            <a:xfrm>
              <a:off x="6958055" y="486062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360" name="tx360"/>
            <p:cNvSpPr/>
            <p:nvPr/>
          </p:nvSpPr>
          <p:spPr>
            <a:xfrm>
              <a:off x="7269580" y="48593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61" name="tx361"/>
            <p:cNvSpPr/>
            <p:nvPr/>
          </p:nvSpPr>
          <p:spPr>
            <a:xfrm>
              <a:off x="7581105" y="486062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362" name="tx362"/>
            <p:cNvSpPr/>
            <p:nvPr/>
          </p:nvSpPr>
          <p:spPr>
            <a:xfrm>
              <a:off x="7892630" y="48593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63" name="tx363"/>
            <p:cNvSpPr/>
            <p:nvPr/>
          </p:nvSpPr>
          <p:spPr>
            <a:xfrm>
              <a:off x="8204155" y="48593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64" name="tx364"/>
            <p:cNvSpPr/>
            <p:nvPr/>
          </p:nvSpPr>
          <p:spPr>
            <a:xfrm>
              <a:off x="8515681" y="485925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65" name="tx365"/>
            <p:cNvSpPr/>
            <p:nvPr/>
          </p:nvSpPr>
          <p:spPr>
            <a:xfrm>
              <a:off x="8827206" y="485925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66" name="tx366"/>
            <p:cNvSpPr/>
            <p:nvPr/>
          </p:nvSpPr>
          <p:spPr>
            <a:xfrm>
              <a:off x="6023480" y="373773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367" name="tx367"/>
            <p:cNvSpPr/>
            <p:nvPr/>
          </p:nvSpPr>
          <p:spPr>
            <a:xfrm>
              <a:off x="6335005" y="373773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368" name="tx368"/>
            <p:cNvSpPr/>
            <p:nvPr/>
          </p:nvSpPr>
          <p:spPr>
            <a:xfrm>
              <a:off x="6646530" y="373773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369" name="tx369"/>
            <p:cNvSpPr/>
            <p:nvPr/>
          </p:nvSpPr>
          <p:spPr>
            <a:xfrm>
              <a:off x="6958055" y="373742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370" name="tx370"/>
            <p:cNvSpPr/>
            <p:nvPr/>
          </p:nvSpPr>
          <p:spPr>
            <a:xfrm>
              <a:off x="7269580" y="37360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71" name="tx371"/>
            <p:cNvSpPr/>
            <p:nvPr/>
          </p:nvSpPr>
          <p:spPr>
            <a:xfrm>
              <a:off x="7581105" y="37360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372" name="tx372"/>
            <p:cNvSpPr/>
            <p:nvPr/>
          </p:nvSpPr>
          <p:spPr>
            <a:xfrm>
              <a:off x="7892630" y="37360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73" name="tx373"/>
            <p:cNvSpPr/>
            <p:nvPr/>
          </p:nvSpPr>
          <p:spPr>
            <a:xfrm>
              <a:off x="8204155" y="37360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74" name="tx374"/>
            <p:cNvSpPr/>
            <p:nvPr/>
          </p:nvSpPr>
          <p:spPr>
            <a:xfrm>
              <a:off x="8515681" y="37360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75" name="tx375"/>
            <p:cNvSpPr/>
            <p:nvPr/>
          </p:nvSpPr>
          <p:spPr>
            <a:xfrm>
              <a:off x="8827206" y="37360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76" name="tx376"/>
            <p:cNvSpPr/>
            <p:nvPr/>
          </p:nvSpPr>
          <p:spPr>
            <a:xfrm>
              <a:off x="1039078" y="26128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51</a:t>
              </a:r>
            </a:p>
          </p:txBody>
        </p:sp>
        <p:sp>
          <p:nvSpPr>
            <p:cNvPr id="377" name="tx377"/>
            <p:cNvSpPr/>
            <p:nvPr/>
          </p:nvSpPr>
          <p:spPr>
            <a:xfrm>
              <a:off x="2596703" y="317581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42</a:t>
              </a:r>
            </a:p>
          </p:txBody>
        </p:sp>
        <p:sp>
          <p:nvSpPr>
            <p:cNvPr id="378" name="tx378"/>
            <p:cNvSpPr/>
            <p:nvPr/>
          </p:nvSpPr>
          <p:spPr>
            <a:xfrm>
              <a:off x="5742099" y="401689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79" name="tx379"/>
            <p:cNvSpPr/>
            <p:nvPr/>
          </p:nvSpPr>
          <p:spPr>
            <a:xfrm>
              <a:off x="1039078" y="45785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46</a:t>
              </a:r>
            </a:p>
          </p:txBody>
        </p:sp>
        <p:sp>
          <p:nvSpPr>
            <p:cNvPr id="380" name="tx380"/>
            <p:cNvSpPr/>
            <p:nvPr/>
          </p:nvSpPr>
          <p:spPr>
            <a:xfrm>
              <a:off x="1350603" y="45785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58</a:t>
              </a:r>
            </a:p>
          </p:txBody>
        </p:sp>
        <p:sp>
          <p:nvSpPr>
            <p:cNvPr id="381" name="tx381"/>
            <p:cNvSpPr/>
            <p:nvPr/>
          </p:nvSpPr>
          <p:spPr>
            <a:xfrm>
              <a:off x="3842804" y="45785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59</a:t>
              </a:r>
            </a:p>
          </p:txBody>
        </p:sp>
        <p:sp>
          <p:nvSpPr>
            <p:cNvPr id="382" name="tx382"/>
            <p:cNvSpPr/>
            <p:nvPr/>
          </p:nvSpPr>
          <p:spPr>
            <a:xfrm>
              <a:off x="8204155" y="514142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383" name="tx383"/>
            <p:cNvSpPr/>
            <p:nvPr/>
          </p:nvSpPr>
          <p:spPr>
            <a:xfrm>
              <a:off x="8515681" y="514010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59</a:t>
              </a:r>
            </a:p>
          </p:txBody>
        </p:sp>
        <p:sp>
          <p:nvSpPr>
            <p:cNvPr id="384" name="tx384"/>
            <p:cNvSpPr/>
            <p:nvPr/>
          </p:nvSpPr>
          <p:spPr>
            <a:xfrm>
              <a:off x="8827206" y="514010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59</a:t>
              </a:r>
            </a:p>
          </p:txBody>
        </p:sp>
        <p:sp>
          <p:nvSpPr>
            <p:cNvPr id="385" name="tx385"/>
            <p:cNvSpPr/>
            <p:nvPr/>
          </p:nvSpPr>
          <p:spPr>
            <a:xfrm>
              <a:off x="5119049" y="345662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86" name="tx386"/>
            <p:cNvSpPr/>
            <p:nvPr/>
          </p:nvSpPr>
          <p:spPr>
            <a:xfrm>
              <a:off x="5430574" y="3737474"/>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87" name="tx387"/>
            <p:cNvSpPr/>
            <p:nvPr/>
          </p:nvSpPr>
          <p:spPr>
            <a:xfrm>
              <a:off x="5690861" y="3735092"/>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56*</a:t>
              </a:r>
            </a:p>
          </p:txBody>
        </p:sp>
        <p:sp>
          <p:nvSpPr>
            <p:cNvPr id="388" name="tx388"/>
            <p:cNvSpPr/>
            <p:nvPr/>
          </p:nvSpPr>
          <p:spPr>
            <a:xfrm>
              <a:off x="7892630" y="542222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389" name="tx389"/>
            <p:cNvSpPr/>
            <p:nvPr/>
          </p:nvSpPr>
          <p:spPr>
            <a:xfrm>
              <a:off x="8204155" y="542085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390" name="tx390"/>
            <p:cNvSpPr/>
            <p:nvPr/>
          </p:nvSpPr>
          <p:spPr>
            <a:xfrm>
              <a:off x="8515681" y="54209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51</a:t>
              </a:r>
            </a:p>
          </p:txBody>
        </p:sp>
        <p:sp>
          <p:nvSpPr>
            <p:cNvPr id="391" name="tx391"/>
            <p:cNvSpPr/>
            <p:nvPr/>
          </p:nvSpPr>
          <p:spPr>
            <a:xfrm>
              <a:off x="8827206" y="5421224"/>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54</a:t>
              </a:r>
            </a:p>
          </p:txBody>
        </p:sp>
        <p:sp>
          <p:nvSpPr>
            <p:cNvPr id="392" name="tx392"/>
            <p:cNvSpPr/>
            <p:nvPr/>
          </p:nvSpPr>
          <p:spPr>
            <a:xfrm>
              <a:off x="975056"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2000</a:t>
              </a:r>
            </a:p>
          </p:txBody>
        </p:sp>
        <p:sp>
          <p:nvSpPr>
            <p:cNvPr id="393" name="tx393"/>
            <p:cNvSpPr/>
            <p:nvPr/>
          </p:nvSpPr>
          <p:spPr>
            <a:xfrm>
              <a:off x="1286581"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2001</a:t>
              </a:r>
            </a:p>
          </p:txBody>
        </p:sp>
        <p:sp>
          <p:nvSpPr>
            <p:cNvPr id="394" name="tx394"/>
            <p:cNvSpPr/>
            <p:nvPr/>
          </p:nvSpPr>
          <p:spPr>
            <a:xfrm>
              <a:off x="1598106"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2002</a:t>
              </a:r>
            </a:p>
          </p:txBody>
        </p:sp>
        <p:sp>
          <p:nvSpPr>
            <p:cNvPr id="395" name="tx395"/>
            <p:cNvSpPr/>
            <p:nvPr/>
          </p:nvSpPr>
          <p:spPr>
            <a:xfrm>
              <a:off x="1909632" y="1778873"/>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2003</a:t>
              </a:r>
            </a:p>
          </p:txBody>
        </p:sp>
        <p:sp>
          <p:nvSpPr>
            <p:cNvPr id="396" name="tx396"/>
            <p:cNvSpPr/>
            <p:nvPr/>
          </p:nvSpPr>
          <p:spPr>
            <a:xfrm>
              <a:off x="2221157"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2004</a:t>
              </a:r>
            </a:p>
          </p:txBody>
        </p:sp>
        <p:sp>
          <p:nvSpPr>
            <p:cNvPr id="397" name="tx397"/>
            <p:cNvSpPr/>
            <p:nvPr/>
          </p:nvSpPr>
          <p:spPr>
            <a:xfrm>
              <a:off x="2532682"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2005</a:t>
              </a:r>
            </a:p>
          </p:txBody>
        </p:sp>
        <p:sp>
          <p:nvSpPr>
            <p:cNvPr id="398" name="tx398"/>
            <p:cNvSpPr/>
            <p:nvPr/>
          </p:nvSpPr>
          <p:spPr>
            <a:xfrm>
              <a:off x="2844207"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2006</a:t>
              </a:r>
            </a:p>
          </p:txBody>
        </p:sp>
        <p:sp>
          <p:nvSpPr>
            <p:cNvPr id="399" name="tx399"/>
            <p:cNvSpPr/>
            <p:nvPr/>
          </p:nvSpPr>
          <p:spPr>
            <a:xfrm>
              <a:off x="3155732"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2007</a:t>
              </a:r>
            </a:p>
          </p:txBody>
        </p:sp>
        <p:sp>
          <p:nvSpPr>
            <p:cNvPr id="400" name="tx400"/>
            <p:cNvSpPr/>
            <p:nvPr/>
          </p:nvSpPr>
          <p:spPr>
            <a:xfrm>
              <a:off x="3467257"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2008</a:t>
              </a:r>
            </a:p>
          </p:txBody>
        </p:sp>
        <p:sp>
          <p:nvSpPr>
            <p:cNvPr id="401" name="tx401"/>
            <p:cNvSpPr/>
            <p:nvPr/>
          </p:nvSpPr>
          <p:spPr>
            <a:xfrm>
              <a:off x="3778782"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2009</a:t>
              </a:r>
            </a:p>
          </p:txBody>
        </p:sp>
        <p:sp>
          <p:nvSpPr>
            <p:cNvPr id="402" name="tx402"/>
            <p:cNvSpPr/>
            <p:nvPr/>
          </p:nvSpPr>
          <p:spPr>
            <a:xfrm>
              <a:off x="4090307"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2010</a:t>
              </a:r>
            </a:p>
          </p:txBody>
        </p:sp>
        <p:sp>
          <p:nvSpPr>
            <p:cNvPr id="403" name="tx403"/>
            <p:cNvSpPr/>
            <p:nvPr/>
          </p:nvSpPr>
          <p:spPr>
            <a:xfrm>
              <a:off x="4401833"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2011</a:t>
              </a:r>
            </a:p>
          </p:txBody>
        </p:sp>
        <p:sp>
          <p:nvSpPr>
            <p:cNvPr id="404" name="tx404"/>
            <p:cNvSpPr/>
            <p:nvPr/>
          </p:nvSpPr>
          <p:spPr>
            <a:xfrm>
              <a:off x="4713358"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2012</a:t>
              </a:r>
            </a:p>
          </p:txBody>
        </p:sp>
        <p:sp>
          <p:nvSpPr>
            <p:cNvPr id="405" name="tx405"/>
            <p:cNvSpPr/>
            <p:nvPr/>
          </p:nvSpPr>
          <p:spPr>
            <a:xfrm>
              <a:off x="5024883" y="1778873"/>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2013</a:t>
              </a:r>
            </a:p>
          </p:txBody>
        </p:sp>
        <p:sp>
          <p:nvSpPr>
            <p:cNvPr id="406" name="tx406"/>
            <p:cNvSpPr/>
            <p:nvPr/>
          </p:nvSpPr>
          <p:spPr>
            <a:xfrm>
              <a:off x="5336408"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2014</a:t>
              </a:r>
            </a:p>
          </p:txBody>
        </p:sp>
        <p:sp>
          <p:nvSpPr>
            <p:cNvPr id="407" name="tx407"/>
            <p:cNvSpPr/>
            <p:nvPr/>
          </p:nvSpPr>
          <p:spPr>
            <a:xfrm>
              <a:off x="5647933"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2015</a:t>
              </a:r>
            </a:p>
          </p:txBody>
        </p:sp>
        <p:sp>
          <p:nvSpPr>
            <p:cNvPr id="408" name="tx408"/>
            <p:cNvSpPr/>
            <p:nvPr/>
          </p:nvSpPr>
          <p:spPr>
            <a:xfrm>
              <a:off x="5959458"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2016</a:t>
              </a:r>
            </a:p>
          </p:txBody>
        </p:sp>
        <p:sp>
          <p:nvSpPr>
            <p:cNvPr id="409" name="tx409"/>
            <p:cNvSpPr/>
            <p:nvPr/>
          </p:nvSpPr>
          <p:spPr>
            <a:xfrm>
              <a:off x="6270983"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2017</a:t>
              </a:r>
            </a:p>
          </p:txBody>
        </p:sp>
        <p:sp>
          <p:nvSpPr>
            <p:cNvPr id="410" name="tx410"/>
            <p:cNvSpPr/>
            <p:nvPr/>
          </p:nvSpPr>
          <p:spPr>
            <a:xfrm>
              <a:off x="6582508"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411" name="tx411"/>
            <p:cNvSpPr/>
            <p:nvPr/>
          </p:nvSpPr>
          <p:spPr>
            <a:xfrm>
              <a:off x="6894034"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412" name="tx412"/>
            <p:cNvSpPr/>
            <p:nvPr/>
          </p:nvSpPr>
          <p:spPr>
            <a:xfrm>
              <a:off x="7205559"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413" name="tx413"/>
            <p:cNvSpPr/>
            <p:nvPr/>
          </p:nvSpPr>
          <p:spPr>
            <a:xfrm>
              <a:off x="7517084"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414" name="tx414"/>
            <p:cNvSpPr/>
            <p:nvPr/>
          </p:nvSpPr>
          <p:spPr>
            <a:xfrm>
              <a:off x="7828609"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415" name="tx415"/>
            <p:cNvSpPr/>
            <p:nvPr/>
          </p:nvSpPr>
          <p:spPr>
            <a:xfrm>
              <a:off x="8140134" y="1778873"/>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416" name="tx416"/>
            <p:cNvSpPr/>
            <p:nvPr/>
          </p:nvSpPr>
          <p:spPr>
            <a:xfrm>
              <a:off x="8451659"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417" name="tx417"/>
            <p:cNvSpPr/>
            <p:nvPr/>
          </p:nvSpPr>
          <p:spPr>
            <a:xfrm>
              <a:off x="8763184"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418" name="tx418"/>
            <p:cNvSpPr/>
            <p:nvPr/>
          </p:nvSpPr>
          <p:spPr>
            <a:xfrm>
              <a:off x="564147" y="5420036"/>
              <a:ext cx="28567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HPVc</a:t>
              </a:r>
            </a:p>
          </p:txBody>
        </p:sp>
        <p:sp>
          <p:nvSpPr>
            <p:cNvPr id="419" name="tx419"/>
            <p:cNvSpPr/>
            <p:nvPr/>
          </p:nvSpPr>
          <p:spPr>
            <a:xfrm>
              <a:off x="539317" y="5137816"/>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MCV2</a:t>
              </a:r>
            </a:p>
          </p:txBody>
        </p:sp>
        <p:sp>
          <p:nvSpPr>
            <p:cNvPr id="420" name="tx420"/>
            <p:cNvSpPr/>
            <p:nvPr/>
          </p:nvSpPr>
          <p:spPr>
            <a:xfrm>
              <a:off x="551705" y="4857015"/>
              <a:ext cx="2981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RCV1</a:t>
              </a:r>
            </a:p>
          </p:txBody>
        </p:sp>
        <p:sp>
          <p:nvSpPr>
            <p:cNvPr id="421" name="tx421"/>
            <p:cNvSpPr/>
            <p:nvPr/>
          </p:nvSpPr>
          <p:spPr>
            <a:xfrm>
              <a:off x="539317" y="4576214"/>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MCV1</a:t>
              </a:r>
            </a:p>
          </p:txBody>
        </p:sp>
        <p:sp>
          <p:nvSpPr>
            <p:cNvPr id="422" name="tx422"/>
            <p:cNvSpPr/>
            <p:nvPr/>
          </p:nvSpPr>
          <p:spPr>
            <a:xfrm>
              <a:off x="588976" y="4295412"/>
              <a:ext cx="2608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IPVC</a:t>
              </a:r>
            </a:p>
          </p:txBody>
        </p:sp>
        <p:sp>
          <p:nvSpPr>
            <p:cNvPr id="423" name="tx423"/>
            <p:cNvSpPr/>
            <p:nvPr/>
          </p:nvSpPr>
          <p:spPr>
            <a:xfrm>
              <a:off x="607530" y="4017012"/>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IPV1</a:t>
              </a:r>
            </a:p>
          </p:txBody>
        </p:sp>
        <p:sp>
          <p:nvSpPr>
            <p:cNvPr id="424" name="tx424"/>
            <p:cNvSpPr/>
            <p:nvPr/>
          </p:nvSpPr>
          <p:spPr>
            <a:xfrm>
              <a:off x="533042" y="3733810"/>
              <a:ext cx="316780"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RotaC</a:t>
              </a:r>
            </a:p>
          </p:txBody>
        </p:sp>
        <p:sp>
          <p:nvSpPr>
            <p:cNvPr id="425" name="tx425"/>
            <p:cNvSpPr/>
            <p:nvPr/>
          </p:nvSpPr>
          <p:spPr>
            <a:xfrm>
              <a:off x="539317" y="3453008"/>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PCVC</a:t>
              </a:r>
            </a:p>
          </p:txBody>
        </p:sp>
        <p:sp>
          <p:nvSpPr>
            <p:cNvPr id="426" name="tx426"/>
            <p:cNvSpPr/>
            <p:nvPr/>
          </p:nvSpPr>
          <p:spPr>
            <a:xfrm>
              <a:off x="508103" y="3152398"/>
              <a:ext cx="341719" cy="1025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HepB3</a:t>
              </a:r>
            </a:p>
          </p:txBody>
        </p:sp>
        <p:sp>
          <p:nvSpPr>
            <p:cNvPr id="427" name="tx427"/>
            <p:cNvSpPr/>
            <p:nvPr/>
          </p:nvSpPr>
          <p:spPr>
            <a:xfrm>
              <a:off x="619972" y="2892388"/>
              <a:ext cx="229850"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Hib3</a:t>
              </a:r>
            </a:p>
          </p:txBody>
        </p:sp>
        <p:sp>
          <p:nvSpPr>
            <p:cNvPr id="428" name="tx428"/>
            <p:cNvSpPr/>
            <p:nvPr/>
          </p:nvSpPr>
          <p:spPr>
            <a:xfrm>
              <a:off x="564147" y="2611587"/>
              <a:ext cx="28567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DTP3</a:t>
              </a:r>
            </a:p>
          </p:txBody>
        </p:sp>
        <p:sp>
          <p:nvSpPr>
            <p:cNvPr id="429" name="tx429"/>
            <p:cNvSpPr/>
            <p:nvPr/>
          </p:nvSpPr>
          <p:spPr>
            <a:xfrm>
              <a:off x="564147" y="2332204"/>
              <a:ext cx="28567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DTP1</a:t>
              </a:r>
            </a:p>
          </p:txBody>
        </p:sp>
        <p:sp>
          <p:nvSpPr>
            <p:cNvPr id="430" name="tx430"/>
            <p:cNvSpPr/>
            <p:nvPr/>
          </p:nvSpPr>
          <p:spPr>
            <a:xfrm>
              <a:off x="607639" y="2049002"/>
              <a:ext cx="24218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BCG</a:t>
              </a:r>
            </a:p>
          </p:txBody>
        </p:sp>
        <p:sp>
          <p:nvSpPr>
            <p:cNvPr id="431" name="tx431"/>
            <p:cNvSpPr/>
            <p:nvPr/>
          </p:nvSpPr>
          <p:spPr>
            <a:xfrm>
              <a:off x="3094461" y="5953771"/>
              <a:ext cx="156835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vaccinale (%)</a:t>
              </a:r>
            </a:p>
          </p:txBody>
        </p:sp>
        <p:pic>
          <p:nvPicPr>
            <p:cNvPr id="432" name="pic432"/>
            <p:cNvPicPr/>
            <p:nvPr/>
          </p:nvPicPr>
          <p:blipFill>
            <a:blip r:embed="rId2" cstate="print"/>
            <a:stretch>
              <a:fillRect/>
            </a:stretch>
          </p:blipFill>
          <p:spPr>
            <a:xfrm>
              <a:off x="4732401" y="5838594"/>
              <a:ext cx="2160000" cy="219455"/>
            </a:xfrm>
            <a:prstGeom prst="rect">
              <a:avLst/>
            </a:prstGeom>
          </p:spPr>
        </p:pic>
        <p:sp>
          <p:nvSpPr>
            <p:cNvPr id="433" name="pl433"/>
            <p:cNvSpPr/>
            <p:nvPr/>
          </p:nvSpPr>
          <p:spPr>
            <a:xfrm>
              <a:off x="4736001" y="6014159"/>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434" name="pl434"/>
            <p:cNvSpPr/>
            <p:nvPr/>
          </p:nvSpPr>
          <p:spPr>
            <a:xfrm>
              <a:off x="6027681" y="6014159"/>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435" name="pl435"/>
            <p:cNvSpPr/>
            <p:nvPr/>
          </p:nvSpPr>
          <p:spPr>
            <a:xfrm>
              <a:off x="6242961" y="6014159"/>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436" name="pl436"/>
            <p:cNvSpPr/>
            <p:nvPr/>
          </p:nvSpPr>
          <p:spPr>
            <a:xfrm>
              <a:off x="6458241" y="6014159"/>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437" name="pl437"/>
            <p:cNvSpPr/>
            <p:nvPr/>
          </p:nvSpPr>
          <p:spPr>
            <a:xfrm>
              <a:off x="6673521" y="6014159"/>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438" name="pl438"/>
            <p:cNvSpPr/>
            <p:nvPr/>
          </p:nvSpPr>
          <p:spPr>
            <a:xfrm>
              <a:off x="6888801" y="6014159"/>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439" name="pl439"/>
            <p:cNvSpPr/>
            <p:nvPr/>
          </p:nvSpPr>
          <p:spPr>
            <a:xfrm>
              <a:off x="4736001" y="5838594"/>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440" name="pl440"/>
            <p:cNvSpPr/>
            <p:nvPr/>
          </p:nvSpPr>
          <p:spPr>
            <a:xfrm>
              <a:off x="6027681" y="5838594"/>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441" name="pl441"/>
            <p:cNvSpPr/>
            <p:nvPr/>
          </p:nvSpPr>
          <p:spPr>
            <a:xfrm>
              <a:off x="6242961" y="5838594"/>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442" name="pl442"/>
            <p:cNvSpPr/>
            <p:nvPr/>
          </p:nvSpPr>
          <p:spPr>
            <a:xfrm>
              <a:off x="6458241" y="5838594"/>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443" name="pl443"/>
            <p:cNvSpPr/>
            <p:nvPr/>
          </p:nvSpPr>
          <p:spPr>
            <a:xfrm>
              <a:off x="6673521" y="5838594"/>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444" name="pl444"/>
            <p:cNvSpPr/>
            <p:nvPr/>
          </p:nvSpPr>
          <p:spPr>
            <a:xfrm>
              <a:off x="6888801" y="5838594"/>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445" name="tx445"/>
            <p:cNvSpPr/>
            <p:nvPr/>
          </p:nvSpPr>
          <p:spPr>
            <a:xfrm>
              <a:off x="4704924" y="6125947"/>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446" name="tx446"/>
            <p:cNvSpPr/>
            <p:nvPr/>
          </p:nvSpPr>
          <p:spPr>
            <a:xfrm>
              <a:off x="5965526" y="612594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447" name="tx447"/>
            <p:cNvSpPr/>
            <p:nvPr/>
          </p:nvSpPr>
          <p:spPr>
            <a:xfrm>
              <a:off x="6180806" y="612594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448" name="tx448"/>
            <p:cNvSpPr/>
            <p:nvPr/>
          </p:nvSpPr>
          <p:spPr>
            <a:xfrm>
              <a:off x="6396086" y="612594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449" name="tx449"/>
            <p:cNvSpPr/>
            <p:nvPr/>
          </p:nvSpPr>
          <p:spPr>
            <a:xfrm>
              <a:off x="6611366" y="612594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450" name="tx450"/>
            <p:cNvSpPr/>
            <p:nvPr/>
          </p:nvSpPr>
          <p:spPr>
            <a:xfrm>
              <a:off x="6795568" y="6125947"/>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451" name="tx451"/>
            <p:cNvSpPr/>
            <p:nvPr/>
          </p:nvSpPr>
          <p:spPr>
            <a:xfrm>
              <a:off x="912452" y="1342252"/>
              <a:ext cx="3345433"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Mauritanie, 2000-2025</a:t>
              </a:r>
            </a:p>
          </p:txBody>
        </p:sp>
        <p:sp>
          <p:nvSpPr>
            <p:cNvPr id="452" name="tx452"/>
            <p:cNvSpPr/>
            <p:nvPr/>
          </p:nvSpPr>
          <p:spPr>
            <a:xfrm>
              <a:off x="4713751" y="6353093"/>
              <a:ext cx="4360659"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 </a:t>
              </a:r>
            </a:p>
          </p:txBody>
        </p:sp>
        <p:sp>
          <p:nvSpPr>
            <p:cNvPr id="453" name="tx453"/>
            <p:cNvSpPr/>
            <p:nvPr/>
          </p:nvSpPr>
          <p:spPr>
            <a:xfrm>
              <a:off x="6316045" y="6467463"/>
              <a:ext cx="2758365"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Informations boursières disponibles depuis 2003.</a:t>
              </a:r>
            </a:p>
          </p:txBody>
        </p:sp>
        <p:sp>
          <p:nvSpPr>
            <p:cNvPr id="454" name="tx454"/>
            <p:cNvSpPr/>
            <p:nvPr/>
          </p:nvSpPr>
          <p:spPr>
            <a:xfrm>
              <a:off x="3296615" y="6586855"/>
              <a:ext cx="577779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Un astérisque (*) indique les endroits où il y a eu une rupture de stock de vaccins au niveau national ou infranational.</a:t>
              </a:r>
            </a:p>
          </p:txBody>
        </p:sp>
      </p:grpSp>
      <p:sp>
        <p:nvSpPr>
          <p:cNvPr id="45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00" b="0" i="0" u="none" cap="none">
                <a:solidFill>
                  <a:srgbClr val="FFFFFF">
                    <a:alpha val="100000"/>
                  </a:srgbClr>
                </a:solidFill>
                <a:latin typeface="Arial"/>
                <a:cs typeface="Arial"/>
                <a:sym typeface="Arial"/>
              </a:rPr>
              <a:t>Cette carte thermique montre les tendances en matière de couverture vaccinale depuis 2000, les cellules vertes indiquant une couverture de 90 % ou plus.
En 2025, 4 vaccins sur 13 (31 %) du calendrier vaccinal ont atteint une couverture de 90 % ou plus. La couverture vaccinale variait entre 59 % et 95 %.
Depuis 2005, des estimations ont été réalisées pour 9 nouveaux vaccins. L’IPVC est le vaccin le plus récent déclaré (2025), qui a atteint une couverture de 72 % en 2025.
En 2025, la Mauritanie n’a signalé aucune rupture de stock de vaccins ou de fournitures.</a:t>
            </a:r>
          </a:p>
        </p:txBody>
      </p:sp>
      <p:sp>
        <p:nvSpPr>
          <p:cNvPr id="456"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En 2025, la couverture vaccinale a augmenté pour un antigène, est restée inchangée pour 11 autres et a diminué pour un seul, ce qui témoigne d’une amélioration limitée des résultats de la vaccination systématique ; quatre d’entre eux ont atteint une couverture d’au moins 90 %.</a:t>
            </a:r>
          </a:p>
        </p:txBody>
      </p:sp>
      <p:grpSp>
        <p:nvGrpSpPr>
          <p:cNvPr id="457" name="Group 456"/>
          <p:cNvGrpSpPr/>
          <p:nvPr/>
        </p:nvGrpSpPr>
        <p:grpSpPr>
          <a:xfrm>
            <a:off x="292608" y="1005840"/>
            <a:ext cx="8595360" cy="28575"/>
            <a:chOff x="292608" y="1005840"/>
            <a:chExt cx="8595360" cy="28575"/>
          </a:xfrm>
        </p:grpSpPr>
        <p:sp>
          <p:nvSpPr>
            <p:cNvPr id="45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59"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799"/>
            <a:chOff x="274320" y="365760"/>
            <a:chExt cx="8869680" cy="6400799"/>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4869955"/>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4071900"/>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3273846"/>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2475791"/>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1478223"/>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03816" y="879682"/>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803816" y="526898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4470927"/>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3672873"/>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803816" y="2874819"/>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803816" y="2076764"/>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803816" y="1278710"/>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803816" y="1677737"/>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439019"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735350"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4031682"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5328013"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365078"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624344"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883610"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142877"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402143"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661409"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7920676"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1439019" y="1438321"/>
              <a:ext cx="6481656" cy="917762"/>
            </a:xfrm>
            <a:custGeom>
              <a:avLst/>
              <a:gdLst/>
              <a:ahLst/>
              <a:cxnLst/>
              <a:rect l="0" t="0" r="0" b="0"/>
              <a:pathLst>
                <a:path w="6481656" h="917762">
                  <a:moveTo>
                    <a:pt x="0" y="917762"/>
                  </a:moveTo>
                  <a:lnTo>
                    <a:pt x="259266" y="798054"/>
                  </a:lnTo>
                  <a:lnTo>
                    <a:pt x="518532" y="0"/>
                  </a:lnTo>
                  <a:lnTo>
                    <a:pt x="777798" y="199513"/>
                  </a:lnTo>
                  <a:lnTo>
                    <a:pt x="1037065" y="518735"/>
                  </a:lnTo>
                  <a:lnTo>
                    <a:pt x="1296331" y="438929"/>
                  </a:lnTo>
                  <a:lnTo>
                    <a:pt x="1555597" y="438929"/>
                  </a:lnTo>
                  <a:lnTo>
                    <a:pt x="1814863" y="159610"/>
                  </a:lnTo>
                  <a:lnTo>
                    <a:pt x="2074130" y="319221"/>
                  </a:lnTo>
                  <a:lnTo>
                    <a:pt x="2333396" y="678346"/>
                  </a:lnTo>
                  <a:lnTo>
                    <a:pt x="2592662" y="558638"/>
                  </a:lnTo>
                  <a:lnTo>
                    <a:pt x="2851928" y="199513"/>
                  </a:lnTo>
                  <a:lnTo>
                    <a:pt x="3111195" y="39902"/>
                  </a:lnTo>
                  <a:lnTo>
                    <a:pt x="3370461" y="39902"/>
                  </a:lnTo>
                  <a:lnTo>
                    <a:pt x="3629727" y="39902"/>
                  </a:lnTo>
                  <a:lnTo>
                    <a:pt x="3888994" y="359124"/>
                  </a:lnTo>
                  <a:lnTo>
                    <a:pt x="4148260" y="359124"/>
                  </a:lnTo>
                  <a:lnTo>
                    <a:pt x="4407526" y="399027"/>
                  </a:lnTo>
                  <a:lnTo>
                    <a:pt x="4666792" y="399027"/>
                  </a:lnTo>
                  <a:lnTo>
                    <a:pt x="4926059" y="319221"/>
                  </a:lnTo>
                  <a:lnTo>
                    <a:pt x="5185325" y="159610"/>
                  </a:lnTo>
                  <a:lnTo>
                    <a:pt x="5444591" y="359124"/>
                  </a:lnTo>
                  <a:lnTo>
                    <a:pt x="5703857" y="0"/>
                  </a:lnTo>
                  <a:lnTo>
                    <a:pt x="5963124" y="0"/>
                  </a:lnTo>
                  <a:lnTo>
                    <a:pt x="6222390" y="39902"/>
                  </a:lnTo>
                  <a:lnTo>
                    <a:pt x="6481656" y="39902"/>
                  </a:lnTo>
                </a:path>
              </a:pathLst>
            </a:custGeom>
            <a:ln w="27101" cap="flat">
              <a:solidFill>
                <a:srgbClr val="F8766D">
                  <a:alpha val="100000"/>
                </a:srgbClr>
              </a:solidFill>
              <a:prstDash val="solid"/>
              <a:round/>
            </a:ln>
          </p:spPr>
          <p:txBody>
            <a:bodyPr/>
            <a:lstStyle/>
            <a:p>
              <a:endParaRPr/>
            </a:p>
          </p:txBody>
        </p:sp>
        <p:sp>
          <p:nvSpPr>
            <p:cNvPr id="29" name="pl29"/>
            <p:cNvSpPr/>
            <p:nvPr/>
          </p:nvSpPr>
          <p:spPr>
            <a:xfrm>
              <a:off x="1439019" y="1677737"/>
              <a:ext cx="6481656" cy="1556206"/>
            </a:xfrm>
            <a:custGeom>
              <a:avLst/>
              <a:gdLst/>
              <a:ahLst/>
              <a:cxnLst/>
              <a:rect l="0" t="0" r="0" b="0"/>
              <a:pathLst>
                <a:path w="6481656" h="1556206">
                  <a:moveTo>
                    <a:pt x="0" y="1556206"/>
                  </a:moveTo>
                  <a:lnTo>
                    <a:pt x="259266" y="598540"/>
                  </a:lnTo>
                  <a:lnTo>
                    <a:pt x="518532" y="39902"/>
                  </a:lnTo>
                  <a:lnTo>
                    <a:pt x="777798" y="558638"/>
                  </a:lnTo>
                  <a:lnTo>
                    <a:pt x="1037065" y="798054"/>
                  </a:lnTo>
                  <a:lnTo>
                    <a:pt x="1296331" y="758151"/>
                  </a:lnTo>
                  <a:lnTo>
                    <a:pt x="1555597" y="877859"/>
                  </a:lnTo>
                  <a:lnTo>
                    <a:pt x="1814863" y="598540"/>
                  </a:lnTo>
                  <a:lnTo>
                    <a:pt x="2074130" y="638443"/>
                  </a:lnTo>
                  <a:lnTo>
                    <a:pt x="2333396" y="1037470"/>
                  </a:lnTo>
                  <a:lnTo>
                    <a:pt x="2592662" y="1037470"/>
                  </a:lnTo>
                  <a:lnTo>
                    <a:pt x="2851928" y="598540"/>
                  </a:lnTo>
                  <a:lnTo>
                    <a:pt x="3111195" y="399027"/>
                  </a:lnTo>
                  <a:lnTo>
                    <a:pt x="3370461" y="399027"/>
                  </a:lnTo>
                  <a:lnTo>
                    <a:pt x="3629727" y="359124"/>
                  </a:lnTo>
                  <a:lnTo>
                    <a:pt x="3888994" y="678346"/>
                  </a:lnTo>
                  <a:lnTo>
                    <a:pt x="4148260" y="638443"/>
                  </a:lnTo>
                  <a:lnTo>
                    <a:pt x="4407526" y="558638"/>
                  </a:lnTo>
                  <a:lnTo>
                    <a:pt x="4666792" y="518735"/>
                  </a:lnTo>
                  <a:lnTo>
                    <a:pt x="4926059" y="399027"/>
                  </a:lnTo>
                  <a:lnTo>
                    <a:pt x="5185325" y="359124"/>
                  </a:lnTo>
                  <a:lnTo>
                    <a:pt x="5444591" y="518735"/>
                  </a:lnTo>
                  <a:lnTo>
                    <a:pt x="5703857" y="199513"/>
                  </a:lnTo>
                  <a:lnTo>
                    <a:pt x="5963124" y="0"/>
                  </a:lnTo>
                  <a:lnTo>
                    <a:pt x="6222390" y="159610"/>
                  </a:lnTo>
                  <a:lnTo>
                    <a:pt x="6481656" y="159610"/>
                  </a:lnTo>
                </a:path>
              </a:pathLst>
            </a:custGeom>
            <a:ln w="27101" cap="flat">
              <a:solidFill>
                <a:srgbClr val="7CAE00">
                  <a:alpha val="100000"/>
                </a:srgbClr>
              </a:solidFill>
              <a:prstDash val="solid"/>
              <a:round/>
            </a:ln>
          </p:spPr>
          <p:txBody>
            <a:bodyPr/>
            <a:lstStyle/>
            <a:p>
              <a:endParaRPr/>
            </a:p>
          </p:txBody>
        </p:sp>
        <p:sp>
          <p:nvSpPr>
            <p:cNvPr id="30" name="pl30"/>
            <p:cNvSpPr/>
            <p:nvPr/>
          </p:nvSpPr>
          <p:spPr>
            <a:xfrm>
              <a:off x="1439019" y="1558029"/>
              <a:ext cx="6481656" cy="1875427"/>
            </a:xfrm>
            <a:custGeom>
              <a:avLst/>
              <a:gdLst/>
              <a:ahLst/>
              <a:cxnLst/>
              <a:rect l="0" t="0" r="0" b="0"/>
              <a:pathLst>
                <a:path w="6481656" h="1875427">
                  <a:moveTo>
                    <a:pt x="0" y="1875427"/>
                  </a:moveTo>
                  <a:lnTo>
                    <a:pt x="259266" y="1396595"/>
                  </a:lnTo>
                  <a:lnTo>
                    <a:pt x="518532" y="239416"/>
                  </a:lnTo>
                  <a:lnTo>
                    <a:pt x="777798" y="359124"/>
                  </a:lnTo>
                  <a:lnTo>
                    <a:pt x="1037065" y="798054"/>
                  </a:lnTo>
                  <a:lnTo>
                    <a:pt x="1296331" y="1117276"/>
                  </a:lnTo>
                  <a:lnTo>
                    <a:pt x="1555597" y="1236984"/>
                  </a:lnTo>
                  <a:lnTo>
                    <a:pt x="1814863" y="1037470"/>
                  </a:lnTo>
                  <a:lnTo>
                    <a:pt x="2074130" y="1117276"/>
                  </a:lnTo>
                  <a:lnTo>
                    <a:pt x="2333396" y="1356692"/>
                  </a:lnTo>
                  <a:lnTo>
                    <a:pt x="2592662" y="1037470"/>
                  </a:lnTo>
                  <a:lnTo>
                    <a:pt x="2851928" y="1037470"/>
                  </a:lnTo>
                  <a:lnTo>
                    <a:pt x="3111195" y="718249"/>
                  </a:lnTo>
                  <a:lnTo>
                    <a:pt x="3370461" y="518735"/>
                  </a:lnTo>
                  <a:lnTo>
                    <a:pt x="3629727" y="718249"/>
                  </a:lnTo>
                  <a:lnTo>
                    <a:pt x="3888994" y="917762"/>
                  </a:lnTo>
                  <a:lnTo>
                    <a:pt x="4148260" y="798054"/>
                  </a:lnTo>
                  <a:lnTo>
                    <a:pt x="4407526" y="718249"/>
                  </a:lnTo>
                  <a:lnTo>
                    <a:pt x="4666792" y="598540"/>
                  </a:lnTo>
                  <a:lnTo>
                    <a:pt x="4926059" y="718249"/>
                  </a:lnTo>
                  <a:lnTo>
                    <a:pt x="5185325" y="438929"/>
                  </a:lnTo>
                  <a:lnTo>
                    <a:pt x="5444591" y="718249"/>
                  </a:lnTo>
                  <a:lnTo>
                    <a:pt x="5703857" y="359124"/>
                  </a:lnTo>
                  <a:lnTo>
                    <a:pt x="5963124" y="39902"/>
                  </a:lnTo>
                  <a:lnTo>
                    <a:pt x="6222390" y="0"/>
                  </a:lnTo>
                  <a:lnTo>
                    <a:pt x="6481656" y="0"/>
                  </a:lnTo>
                </a:path>
              </a:pathLst>
            </a:custGeom>
            <a:ln w="27101" cap="flat">
              <a:solidFill>
                <a:srgbClr val="00BFC4">
                  <a:alpha val="100000"/>
                </a:srgbClr>
              </a:solidFill>
              <a:prstDash val="solid"/>
              <a:round/>
            </a:ln>
          </p:spPr>
          <p:txBody>
            <a:bodyPr/>
            <a:lstStyle/>
            <a:p>
              <a:endParaRPr/>
            </a:p>
          </p:txBody>
        </p:sp>
        <p:sp>
          <p:nvSpPr>
            <p:cNvPr id="31" name="pl31"/>
            <p:cNvSpPr/>
            <p:nvPr/>
          </p:nvSpPr>
          <p:spPr>
            <a:xfrm>
              <a:off x="7402143" y="2914721"/>
              <a:ext cx="518532" cy="1396595"/>
            </a:xfrm>
            <a:custGeom>
              <a:avLst/>
              <a:gdLst/>
              <a:ahLst/>
              <a:cxnLst/>
              <a:rect l="0" t="0" r="0" b="0"/>
              <a:pathLst>
                <a:path w="518532" h="1396595">
                  <a:moveTo>
                    <a:pt x="0" y="1396595"/>
                  </a:moveTo>
                  <a:lnTo>
                    <a:pt x="259266" y="0"/>
                  </a:lnTo>
                  <a:lnTo>
                    <a:pt x="518532" y="0"/>
                  </a:lnTo>
                </a:path>
              </a:pathLst>
            </a:custGeom>
            <a:ln w="27101" cap="flat">
              <a:solidFill>
                <a:srgbClr val="C77CFF">
                  <a:alpha val="100000"/>
                </a:srgbClr>
              </a:solidFill>
              <a:prstDash val="solid"/>
              <a:round/>
            </a:ln>
          </p:spPr>
          <p:txBody>
            <a:bodyPr/>
            <a:lstStyle/>
            <a:p>
              <a:endParaRPr/>
            </a:p>
          </p:txBody>
        </p:sp>
        <p:sp>
          <p:nvSpPr>
            <p:cNvPr id="32" name="pl32"/>
            <p:cNvSpPr/>
            <p:nvPr/>
          </p:nvSpPr>
          <p:spPr>
            <a:xfrm>
              <a:off x="803816" y="1677737"/>
              <a:ext cx="8270593" cy="0"/>
            </a:xfrm>
            <a:custGeom>
              <a:avLst/>
              <a:gdLst/>
              <a:ahLst/>
              <a:cxnLst/>
              <a:rect l="0" t="0" r="0" b="0"/>
              <a:pathLst>
                <a:path w="8270593">
                  <a:moveTo>
                    <a:pt x="0" y="0"/>
                  </a:moveTo>
                  <a:lnTo>
                    <a:pt x="8270593" y="0"/>
                  </a:lnTo>
                  <a:lnTo>
                    <a:pt x="8270593" y="0"/>
                  </a:lnTo>
                </a:path>
              </a:pathLst>
            </a:custGeom>
            <a:ln w="13550" cap="flat">
              <a:solidFill>
                <a:srgbClr val="A9A9A9">
                  <a:alpha val="100000"/>
                </a:srgbClr>
              </a:solidFill>
              <a:prstDash val="dash"/>
              <a:round/>
            </a:ln>
          </p:spPr>
          <p:txBody>
            <a:bodyPr/>
            <a:lstStyle/>
            <a:p>
              <a:endParaRPr/>
            </a:p>
          </p:txBody>
        </p:sp>
        <p:sp>
          <p:nvSpPr>
            <p:cNvPr id="33" name="pt33"/>
            <p:cNvSpPr/>
            <p:nvPr/>
          </p:nvSpPr>
          <p:spPr>
            <a:xfrm>
              <a:off x="7882299" y="14398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34" name="pt34"/>
            <p:cNvSpPr/>
            <p:nvPr/>
          </p:nvSpPr>
          <p:spPr>
            <a:xfrm>
              <a:off x="7882299" y="179897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35" name="pt35"/>
            <p:cNvSpPr/>
            <p:nvPr/>
          </p:nvSpPr>
          <p:spPr>
            <a:xfrm>
              <a:off x="7882299" y="151965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36" name="pt36"/>
            <p:cNvSpPr/>
            <p:nvPr/>
          </p:nvSpPr>
          <p:spPr>
            <a:xfrm>
              <a:off x="7882299" y="287634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37" name="pt37"/>
            <p:cNvSpPr/>
            <p:nvPr/>
          </p:nvSpPr>
          <p:spPr>
            <a:xfrm>
              <a:off x="1400642" y="231770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38" name="pt38"/>
            <p:cNvSpPr/>
            <p:nvPr/>
          </p:nvSpPr>
          <p:spPr>
            <a:xfrm>
              <a:off x="1400642" y="319556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39" name="pt39"/>
            <p:cNvSpPr/>
            <p:nvPr/>
          </p:nvSpPr>
          <p:spPr>
            <a:xfrm>
              <a:off x="1400642" y="339508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40" name="pt40"/>
            <p:cNvSpPr/>
            <p:nvPr/>
          </p:nvSpPr>
          <p:spPr>
            <a:xfrm>
              <a:off x="7363766" y="427294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41" name="pl41"/>
            <p:cNvSpPr/>
            <p:nvPr/>
          </p:nvSpPr>
          <p:spPr>
            <a:xfrm>
              <a:off x="7935712" y="1369946"/>
              <a:ext cx="244229" cy="101997"/>
            </a:xfrm>
            <a:custGeom>
              <a:avLst/>
              <a:gdLst/>
              <a:ahLst/>
              <a:cxnLst/>
              <a:rect l="0" t="0" r="0" b="0"/>
              <a:pathLst>
                <a:path w="244229" h="101997">
                  <a:moveTo>
                    <a:pt x="244229" y="0"/>
                  </a:moveTo>
                  <a:lnTo>
                    <a:pt x="0" y="101997"/>
                  </a:lnTo>
                </a:path>
              </a:pathLst>
            </a:custGeom>
          </p:spPr>
          <p:txBody>
            <a:bodyPr/>
            <a:lstStyle/>
            <a:p>
              <a:endParaRPr/>
            </a:p>
          </p:txBody>
        </p:sp>
        <p:sp>
          <p:nvSpPr>
            <p:cNvPr id="42" name="pl42"/>
            <p:cNvSpPr/>
            <p:nvPr/>
          </p:nvSpPr>
          <p:spPr>
            <a:xfrm>
              <a:off x="7937861" y="1562008"/>
              <a:ext cx="242080" cy="56048"/>
            </a:xfrm>
            <a:custGeom>
              <a:avLst/>
              <a:gdLst/>
              <a:ahLst/>
              <a:cxnLst/>
              <a:rect l="0" t="0" r="0" b="0"/>
              <a:pathLst>
                <a:path w="242080" h="56048">
                  <a:moveTo>
                    <a:pt x="242080" y="56048"/>
                  </a:moveTo>
                  <a:lnTo>
                    <a:pt x="0" y="0"/>
                  </a:lnTo>
                </a:path>
              </a:pathLst>
            </a:custGeom>
          </p:spPr>
          <p:txBody>
            <a:bodyPr/>
            <a:lstStyle/>
            <a:p>
              <a:endParaRPr/>
            </a:p>
          </p:txBody>
        </p:sp>
        <p:sp>
          <p:nvSpPr>
            <p:cNvPr id="43" name="pl43"/>
            <p:cNvSpPr/>
            <p:nvPr/>
          </p:nvSpPr>
          <p:spPr>
            <a:xfrm>
              <a:off x="7937967" y="1841168"/>
              <a:ext cx="241975" cy="53454"/>
            </a:xfrm>
            <a:custGeom>
              <a:avLst/>
              <a:gdLst/>
              <a:ahLst/>
              <a:cxnLst/>
              <a:rect l="0" t="0" r="0" b="0"/>
              <a:pathLst>
                <a:path w="241975" h="53454">
                  <a:moveTo>
                    <a:pt x="241975" y="53454"/>
                  </a:moveTo>
                  <a:lnTo>
                    <a:pt x="0" y="0"/>
                  </a:lnTo>
                </a:path>
              </a:pathLst>
            </a:custGeom>
          </p:spPr>
          <p:txBody>
            <a:bodyPr/>
            <a:lstStyle/>
            <a:p>
              <a:endParaRPr/>
            </a:p>
          </p:txBody>
        </p:sp>
        <p:sp>
          <p:nvSpPr>
            <p:cNvPr id="44" name="pl44"/>
            <p:cNvSpPr/>
            <p:nvPr/>
          </p:nvSpPr>
          <p:spPr>
            <a:xfrm>
              <a:off x="7939163" y="2914719"/>
              <a:ext cx="240778" cy="2"/>
            </a:xfrm>
            <a:custGeom>
              <a:avLst/>
              <a:gdLst/>
              <a:ahLst/>
              <a:cxnLst/>
              <a:rect l="0" t="0" r="0" b="0"/>
              <a:pathLst>
                <a:path w="240778" h="2">
                  <a:moveTo>
                    <a:pt x="240778" y="0"/>
                  </a:moveTo>
                  <a:lnTo>
                    <a:pt x="0" y="2"/>
                  </a:lnTo>
                </a:path>
              </a:pathLst>
            </a:custGeom>
          </p:spPr>
          <p:txBody>
            <a:bodyPr/>
            <a:lstStyle/>
            <a:p>
              <a:endParaRPr/>
            </a:p>
          </p:txBody>
        </p:sp>
        <p:sp>
          <p:nvSpPr>
            <p:cNvPr id="45" name="pg45"/>
            <p:cNvSpPr/>
            <p:nvPr/>
          </p:nvSpPr>
          <p:spPr>
            <a:xfrm>
              <a:off x="8111362" y="1259532"/>
              <a:ext cx="738129" cy="181971"/>
            </a:xfrm>
            <a:custGeom>
              <a:avLst/>
              <a:gdLst/>
              <a:ahLst/>
              <a:cxnLst/>
              <a:rect l="0" t="0" r="0" b="0"/>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a:endParaRPr/>
            </a:p>
          </p:txBody>
        </p:sp>
        <p:sp>
          <p:nvSpPr>
            <p:cNvPr id="46" name="tx46"/>
            <p:cNvSpPr/>
            <p:nvPr/>
          </p:nvSpPr>
          <p:spPr>
            <a:xfrm>
              <a:off x="8134222" y="1300373"/>
              <a:ext cx="646689"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8766D">
                      <a:alpha val="100000"/>
                    </a:srgbClr>
                  </a:solidFill>
                  <a:latin typeface="Arial"/>
                  <a:cs typeface="Arial"/>
                </a:rPr>
                <a:t>DTP1: 95%</a:t>
              </a:r>
            </a:p>
          </p:txBody>
        </p:sp>
        <p:sp>
          <p:nvSpPr>
            <p:cNvPr id="47" name="pg47"/>
            <p:cNvSpPr/>
            <p:nvPr/>
          </p:nvSpPr>
          <p:spPr>
            <a:xfrm>
              <a:off x="8111362" y="1532433"/>
              <a:ext cx="766227" cy="181971"/>
            </a:xfrm>
            <a:custGeom>
              <a:avLst/>
              <a:gdLst/>
              <a:ahLst/>
              <a:cxnLst/>
              <a:rect l="0" t="0" r="0" b="0"/>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a:endParaRPr/>
            </a:p>
          </p:txBody>
        </p:sp>
        <p:sp>
          <p:nvSpPr>
            <p:cNvPr id="48" name="tx48"/>
            <p:cNvSpPr/>
            <p:nvPr/>
          </p:nvSpPr>
          <p:spPr>
            <a:xfrm>
              <a:off x="8134222" y="1573274"/>
              <a:ext cx="674787"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FC4">
                      <a:alpha val="100000"/>
                    </a:srgbClr>
                  </a:solidFill>
                  <a:latin typeface="Arial"/>
                  <a:cs typeface="Arial"/>
                </a:rPr>
                <a:t>MCV1: 93%</a:t>
              </a:r>
            </a:p>
          </p:txBody>
        </p:sp>
        <p:sp>
          <p:nvSpPr>
            <p:cNvPr id="49" name="pg49"/>
            <p:cNvSpPr/>
            <p:nvPr/>
          </p:nvSpPr>
          <p:spPr>
            <a:xfrm>
              <a:off x="8111362" y="1808237"/>
              <a:ext cx="738129" cy="181971"/>
            </a:xfrm>
            <a:custGeom>
              <a:avLst/>
              <a:gdLst/>
              <a:ahLst/>
              <a:cxnLst/>
              <a:rect l="0" t="0" r="0" b="0"/>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a:endParaRPr/>
            </a:p>
          </p:txBody>
        </p:sp>
        <p:sp>
          <p:nvSpPr>
            <p:cNvPr id="50" name="tx50"/>
            <p:cNvSpPr/>
            <p:nvPr/>
          </p:nvSpPr>
          <p:spPr>
            <a:xfrm>
              <a:off x="8134222" y="1849079"/>
              <a:ext cx="646689"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7CAE00">
                      <a:alpha val="100000"/>
                    </a:srgbClr>
                  </a:solidFill>
                  <a:latin typeface="Arial"/>
                  <a:cs typeface="Arial"/>
                </a:rPr>
                <a:t>DTP3: 86%</a:t>
              </a:r>
            </a:p>
          </p:txBody>
        </p:sp>
        <p:sp>
          <p:nvSpPr>
            <p:cNvPr id="51" name="pg51"/>
            <p:cNvSpPr/>
            <p:nvPr/>
          </p:nvSpPr>
          <p:spPr>
            <a:xfrm>
              <a:off x="8111362" y="2823733"/>
              <a:ext cx="766227" cy="181971"/>
            </a:xfrm>
            <a:custGeom>
              <a:avLst/>
              <a:gdLst/>
              <a:ahLst/>
              <a:cxnLst/>
              <a:rect l="0" t="0" r="0" b="0"/>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a:endParaRPr/>
            </a:p>
          </p:txBody>
        </p:sp>
        <p:sp>
          <p:nvSpPr>
            <p:cNvPr id="52" name="tx52"/>
            <p:cNvSpPr/>
            <p:nvPr/>
          </p:nvSpPr>
          <p:spPr>
            <a:xfrm>
              <a:off x="8134222" y="2864574"/>
              <a:ext cx="674787"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C77CFF">
                      <a:alpha val="100000"/>
                    </a:srgbClr>
                  </a:solidFill>
                  <a:latin typeface="Arial"/>
                  <a:cs typeface="Arial"/>
                </a:rPr>
                <a:t>MCV2: 59%</a:t>
              </a:r>
            </a:p>
          </p:txBody>
        </p:sp>
        <p:sp>
          <p:nvSpPr>
            <p:cNvPr id="53" name="tx53"/>
            <p:cNvSpPr/>
            <p:nvPr/>
          </p:nvSpPr>
          <p:spPr>
            <a:xfrm>
              <a:off x="663492" y="521686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95211" y="3008780"/>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72" name="pl72"/>
            <p:cNvSpPr/>
            <p:nvPr/>
          </p:nvSpPr>
          <p:spPr>
            <a:xfrm>
              <a:off x="3533360" y="6344544"/>
              <a:ext cx="175564" cy="0"/>
            </a:xfrm>
            <a:custGeom>
              <a:avLst/>
              <a:gdLst/>
              <a:ahLst/>
              <a:cxnLst/>
              <a:rect l="0" t="0" r="0" b="0"/>
              <a:pathLst>
                <a:path w="175564">
                  <a:moveTo>
                    <a:pt x="0" y="0"/>
                  </a:moveTo>
                  <a:lnTo>
                    <a:pt x="175564" y="0"/>
                  </a:lnTo>
                </a:path>
              </a:pathLst>
            </a:custGeom>
            <a:ln w="27101" cap="flat">
              <a:solidFill>
                <a:srgbClr val="F8766D">
                  <a:alpha val="100000"/>
                </a:srgbClr>
              </a:solidFill>
              <a:prstDash val="solid"/>
              <a:round/>
            </a:ln>
          </p:spPr>
          <p:txBody>
            <a:bodyPr/>
            <a:lstStyle/>
            <a:p>
              <a:endParaRPr/>
            </a:p>
          </p:txBody>
        </p:sp>
        <p:sp>
          <p:nvSpPr>
            <p:cNvPr id="73" name="pl73"/>
            <p:cNvSpPr/>
            <p:nvPr/>
          </p:nvSpPr>
          <p:spPr>
            <a:xfrm>
              <a:off x="4249088" y="6344544"/>
              <a:ext cx="175564" cy="0"/>
            </a:xfrm>
            <a:custGeom>
              <a:avLst/>
              <a:gdLst/>
              <a:ahLst/>
              <a:cxnLst/>
              <a:rect l="0" t="0" r="0" b="0"/>
              <a:pathLst>
                <a:path w="175564">
                  <a:moveTo>
                    <a:pt x="0" y="0"/>
                  </a:moveTo>
                  <a:lnTo>
                    <a:pt x="175564" y="0"/>
                  </a:lnTo>
                </a:path>
              </a:pathLst>
            </a:custGeom>
            <a:ln w="27101" cap="flat">
              <a:solidFill>
                <a:srgbClr val="7CAE00">
                  <a:alpha val="100000"/>
                </a:srgbClr>
              </a:solidFill>
              <a:prstDash val="solid"/>
              <a:round/>
            </a:ln>
          </p:spPr>
          <p:txBody>
            <a:bodyPr/>
            <a:lstStyle/>
            <a:p>
              <a:endParaRPr/>
            </a:p>
          </p:txBody>
        </p:sp>
        <p:sp>
          <p:nvSpPr>
            <p:cNvPr id="74" name="pl74"/>
            <p:cNvSpPr/>
            <p:nvPr/>
          </p:nvSpPr>
          <p:spPr>
            <a:xfrm>
              <a:off x="4964817" y="6344544"/>
              <a:ext cx="175564" cy="0"/>
            </a:xfrm>
            <a:custGeom>
              <a:avLst/>
              <a:gdLst/>
              <a:ahLst/>
              <a:cxnLst/>
              <a:rect l="0" t="0" r="0" b="0"/>
              <a:pathLst>
                <a:path w="175564">
                  <a:moveTo>
                    <a:pt x="0" y="0"/>
                  </a:moveTo>
                  <a:lnTo>
                    <a:pt x="175564" y="0"/>
                  </a:lnTo>
                </a:path>
              </a:pathLst>
            </a:custGeom>
            <a:ln w="27101" cap="flat">
              <a:solidFill>
                <a:srgbClr val="00BFC4">
                  <a:alpha val="100000"/>
                </a:srgbClr>
              </a:solidFill>
              <a:prstDash val="solid"/>
              <a:round/>
            </a:ln>
          </p:spPr>
          <p:txBody>
            <a:bodyPr/>
            <a:lstStyle/>
            <a:p>
              <a:endParaRPr/>
            </a:p>
          </p:txBody>
        </p:sp>
        <p:sp>
          <p:nvSpPr>
            <p:cNvPr id="75" name="pl75"/>
            <p:cNvSpPr/>
            <p:nvPr/>
          </p:nvSpPr>
          <p:spPr>
            <a:xfrm>
              <a:off x="5711582" y="6344544"/>
              <a:ext cx="175564" cy="0"/>
            </a:xfrm>
            <a:custGeom>
              <a:avLst/>
              <a:gdLst/>
              <a:ahLst/>
              <a:cxnLst/>
              <a:rect l="0" t="0" r="0" b="0"/>
              <a:pathLst>
                <a:path w="175564">
                  <a:moveTo>
                    <a:pt x="0" y="0"/>
                  </a:moveTo>
                  <a:lnTo>
                    <a:pt x="175564" y="0"/>
                  </a:lnTo>
                </a:path>
              </a:pathLst>
            </a:custGeom>
            <a:ln w="27101" cap="flat">
              <a:solidFill>
                <a:srgbClr val="C77CFF">
                  <a:alpha val="100000"/>
                </a:srgbClr>
              </a:solidFill>
              <a:prstDash val="solid"/>
              <a:round/>
            </a:ln>
          </p:spPr>
          <p:txBody>
            <a:bodyPr/>
            <a:lstStyle/>
            <a:p>
              <a:endParaRPr/>
            </a:p>
          </p:txBody>
        </p:sp>
        <p:sp>
          <p:nvSpPr>
            <p:cNvPr id="76" name="tx76"/>
            <p:cNvSpPr/>
            <p:nvPr/>
          </p:nvSpPr>
          <p:spPr>
            <a:xfrm>
              <a:off x="3800459" y="6294135"/>
              <a:ext cx="357094"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9987"/>
              <a:ext cx="5553893" cy="155361"/>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des vaccins essentiels pour les enfants, Mauritanie, 2000-2025</a:t>
              </a:r>
            </a:p>
          </p:txBody>
        </p:sp>
        <p:sp>
          <p:nvSpPr>
            <p:cNvPr id="81" name="tx81"/>
            <p:cNvSpPr/>
            <p:nvPr/>
          </p:nvSpPr>
          <p:spPr>
            <a:xfrm>
              <a:off x="4775852" y="65762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00" b="0" i="0" u="none" cap="none">
                <a:solidFill>
                  <a:srgbClr val="FFFFFF">
                    <a:alpha val="100000"/>
                  </a:srgbClr>
                </a:solidFill>
                <a:latin typeface="Arial"/>
                <a:cs typeface="Arial"/>
                <a:sym typeface="Arial"/>
              </a:rPr>
              <a:t>Ce graphique montre les tendances en matière de couverture vaccinale pour les vaccins DTC et rougeole. Il s'agit d'antigènes clés pour évaluer les programmes nationaux de vaccination.
En 2025, le taux de couverture du DTP1 (indicateur de l'accès aux services de vaccination) s'élevait à 93 %.
Le taux de couverture du DTP3 — indicateur de la qualité de la prestation des services de vaccination aux enfants par les pays — n'a pas atteint l'objectif de 90 %, mais s'en est approché.
L'OMS recommande aux pays d'atteindre une couverture d'au moins 95 % avec les deux premières doses (MCV1 et MCV2) du vaccin contre la rougeole. La première dose (MCV1) assure une protection initiale, tandis que la deuxième dose (MCV2) garantit une immunité à long terme et comble les lacunes en matière de couverture vaccinale.
En 2025, la couverture vaccinale pour le MCV1 était inférieure à l'objectif de 95 %, mais proche de celui-ci, tandis que celle pour le MCV2 était inférieure à cet objectif.
Entre 2024 et 2025, 0 vaccin a vu sa couverture augmenter, 0 a vu la sienne diminuer et 4 sont restés stables.</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P7TF5XRZ5TZD-1674051314-8253</_dlc_DocId>
    <_dlc_DocIdUrl xmlns="5ce71423-0d49-4a04-8822-86064e799dcd">
      <Url>https://unicef.sharepoint.com/teams/DAPM-DataComm/_layouts/15/DocIdRedir.aspx?ID=P7TF5XRZ5TZD-1674051314-8253</Url>
      <Description>P7TF5XRZ5TZD-1674051314-8253</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customXml/itemProps2.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3.xml><?xml version="1.0" encoding="utf-8"?>
<ds:datastoreItem xmlns:ds="http://schemas.openxmlformats.org/officeDocument/2006/customXml" ds:itemID="{AD0CAC88-8B72-40CA-8A81-DA730393D917}"/>
</file>

<file path=customXml/itemProps4.xml><?xml version="1.0" encoding="utf-8"?>
<ds:datastoreItem xmlns:ds="http://schemas.openxmlformats.org/officeDocument/2006/customXml" ds:itemID="{0C7C7A9D-E18A-4991-BF12-11C973F693AE}">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2511</TotalTime>
  <Words>10552</Words>
  <Application>Microsoft Office PowerPoint</Application>
  <PresentationFormat>Widescreen</PresentationFormat>
  <Paragraphs>1916</Paragraphs>
  <Slides>41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41</vt:i4>
      </vt:variant>
    </vt:vector>
  </HeadingPairs>
  <TitlesOfParts>
    <vt:vector size="48" baseType="lpstr">
      <vt:lpstr>Aptos (Body)</vt:lpstr>
      <vt:lpstr>Aptos Display</vt:lpstr>
      <vt:lpstr>Arial</vt:lpstr>
      <vt:lpstr>Calibri</vt:lpstr>
      <vt:lpstr>Helvetica</vt:lpstr>
      <vt:lpstr>Roboto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Lauren Francis</cp:lastModifiedBy>
  <cp:revision>8</cp:revision>
  <dcterms:created xsi:type="dcterms:W3CDTF">2024-04-09T17:27:53Z</dcterms:created>
  <dcterms:modified xsi:type="dcterms:W3CDTF">2026-07-11T17:01:05Z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98cdcf7c-4ee8-466b-a920-7888f0aff99c</vt:lpwstr>
  </property>
</Properties>
</file>