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976b2234ebeeb02a14e64f2617f727f18d50f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6a7702c54199aec953ed711db907a65d864d12b.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47ab2fb42892241ad6b31a54133513ee8700d22.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1255130" y="3074535"/>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3" name="rc83"/>
            <p:cNvSpPr/>
            <p:nvPr/>
          </p:nvSpPr>
          <p:spPr>
            <a:xfrm>
              <a:off x="1566655"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1878180"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5" name="rc85"/>
            <p:cNvSpPr/>
            <p:nvPr/>
          </p:nvSpPr>
          <p:spPr>
            <a:xfrm>
              <a:off x="2189705"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6" name="rc86"/>
            <p:cNvSpPr/>
            <p:nvPr/>
          </p:nvSpPr>
          <p:spPr>
            <a:xfrm>
              <a:off x="2501230"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7" name="rc87"/>
            <p:cNvSpPr/>
            <p:nvPr/>
          </p:nvSpPr>
          <p:spPr>
            <a:xfrm>
              <a:off x="2812756"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8" name="rc88"/>
            <p:cNvSpPr/>
            <p:nvPr/>
          </p:nvSpPr>
          <p:spPr>
            <a:xfrm>
              <a:off x="3124281"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3435806"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0" name="rc90"/>
            <p:cNvSpPr/>
            <p:nvPr/>
          </p:nvSpPr>
          <p:spPr>
            <a:xfrm>
              <a:off x="3747331"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1" name="rc91"/>
            <p:cNvSpPr/>
            <p:nvPr/>
          </p:nvSpPr>
          <p:spPr>
            <a:xfrm>
              <a:off x="4058856"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370381"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3" name="rc93"/>
            <p:cNvSpPr/>
            <p:nvPr/>
          </p:nvSpPr>
          <p:spPr>
            <a:xfrm>
              <a:off x="4681906"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4993431" y="307453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530495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6" name="rc96"/>
            <p:cNvSpPr/>
            <p:nvPr/>
          </p:nvSpPr>
          <p:spPr>
            <a:xfrm>
              <a:off x="5616482"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92800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6239532"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9" name="rc99"/>
            <p:cNvSpPr/>
            <p:nvPr/>
          </p:nvSpPr>
          <p:spPr>
            <a:xfrm>
              <a:off x="655105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6862582"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7174107" y="307453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2" name="rc102"/>
            <p:cNvSpPr/>
            <p:nvPr/>
          </p:nvSpPr>
          <p:spPr>
            <a:xfrm>
              <a:off x="7485632" y="307453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3" name="rc103"/>
            <p:cNvSpPr/>
            <p:nvPr/>
          </p:nvSpPr>
          <p:spPr>
            <a:xfrm>
              <a:off x="7797157" y="3074535"/>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4" name="rc104"/>
            <p:cNvSpPr/>
            <p:nvPr/>
          </p:nvSpPr>
          <p:spPr>
            <a:xfrm>
              <a:off x="8108683"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5" name="rc105"/>
            <p:cNvSpPr/>
            <p:nvPr/>
          </p:nvSpPr>
          <p:spPr>
            <a:xfrm>
              <a:off x="8420208"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6" name="rc106"/>
            <p:cNvSpPr/>
            <p:nvPr/>
          </p:nvSpPr>
          <p:spPr>
            <a:xfrm>
              <a:off x="8731733"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3747331"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8" name="rc108"/>
            <p:cNvSpPr/>
            <p:nvPr/>
          </p:nvSpPr>
          <p:spPr>
            <a:xfrm>
              <a:off x="4058856"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9" name="rc109"/>
            <p:cNvSpPr/>
            <p:nvPr/>
          </p:nvSpPr>
          <p:spPr>
            <a:xfrm>
              <a:off x="4370381"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4681906"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1" name="rc111"/>
            <p:cNvSpPr/>
            <p:nvPr/>
          </p:nvSpPr>
          <p:spPr>
            <a:xfrm>
              <a:off x="4993431" y="279373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530495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3" name="rc113"/>
            <p:cNvSpPr/>
            <p:nvPr/>
          </p:nvSpPr>
          <p:spPr>
            <a:xfrm>
              <a:off x="5616482"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592800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5" name="rc115"/>
            <p:cNvSpPr/>
            <p:nvPr/>
          </p:nvSpPr>
          <p:spPr>
            <a:xfrm>
              <a:off x="6239532"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6" name="rc116"/>
            <p:cNvSpPr/>
            <p:nvPr/>
          </p:nvSpPr>
          <p:spPr>
            <a:xfrm>
              <a:off x="655105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7" name="rc117"/>
            <p:cNvSpPr/>
            <p:nvPr/>
          </p:nvSpPr>
          <p:spPr>
            <a:xfrm>
              <a:off x="6862582"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8" name="rc118"/>
            <p:cNvSpPr/>
            <p:nvPr/>
          </p:nvSpPr>
          <p:spPr>
            <a:xfrm>
              <a:off x="7174107" y="2793734"/>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2793734"/>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2793734"/>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279373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279373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279373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3916939"/>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3916939"/>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3916939"/>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3916939"/>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3916939"/>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3916939"/>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3916939"/>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8108683" y="4197740"/>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5" name="rc135"/>
            <p:cNvSpPr/>
            <p:nvPr/>
          </p:nvSpPr>
          <p:spPr>
            <a:xfrm>
              <a:off x="8420208" y="4197740"/>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6" name="rc136"/>
            <p:cNvSpPr/>
            <p:nvPr/>
          </p:nvSpPr>
          <p:spPr>
            <a:xfrm>
              <a:off x="8731733" y="4197740"/>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7" name="rc137"/>
            <p:cNvSpPr/>
            <p:nvPr/>
          </p:nvSpPr>
          <p:spPr>
            <a:xfrm>
              <a:off x="943605" y="4478542"/>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1255130" y="4478542"/>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1566655" y="4478542"/>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0" name="rc140"/>
            <p:cNvSpPr/>
            <p:nvPr/>
          </p:nvSpPr>
          <p:spPr>
            <a:xfrm>
              <a:off x="1878180"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1" name="rc141"/>
            <p:cNvSpPr/>
            <p:nvPr/>
          </p:nvSpPr>
          <p:spPr>
            <a:xfrm>
              <a:off x="2189705" y="4478542"/>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2" name="rc142"/>
            <p:cNvSpPr/>
            <p:nvPr/>
          </p:nvSpPr>
          <p:spPr>
            <a:xfrm>
              <a:off x="2501230"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3" name="rc143"/>
            <p:cNvSpPr/>
            <p:nvPr/>
          </p:nvSpPr>
          <p:spPr>
            <a:xfrm>
              <a:off x="2812756" y="4478542"/>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4" name="rc144"/>
            <p:cNvSpPr/>
            <p:nvPr/>
          </p:nvSpPr>
          <p:spPr>
            <a:xfrm>
              <a:off x="3124281"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3435806" y="4478542"/>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6" name="rc146"/>
            <p:cNvSpPr/>
            <p:nvPr/>
          </p:nvSpPr>
          <p:spPr>
            <a:xfrm>
              <a:off x="3747331"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4058856"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4370381"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9" name="rc149"/>
            <p:cNvSpPr/>
            <p:nvPr/>
          </p:nvSpPr>
          <p:spPr>
            <a:xfrm>
              <a:off x="4681906"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4993431"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530495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2" name="rc152"/>
            <p:cNvSpPr/>
            <p:nvPr/>
          </p:nvSpPr>
          <p:spPr>
            <a:xfrm>
              <a:off x="5616482"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592800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4" name="rc154"/>
            <p:cNvSpPr/>
            <p:nvPr/>
          </p:nvSpPr>
          <p:spPr>
            <a:xfrm>
              <a:off x="6239532"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5" name="rc155"/>
            <p:cNvSpPr/>
            <p:nvPr/>
          </p:nvSpPr>
          <p:spPr>
            <a:xfrm>
              <a:off x="655105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6" name="rc156"/>
            <p:cNvSpPr/>
            <p:nvPr/>
          </p:nvSpPr>
          <p:spPr>
            <a:xfrm>
              <a:off x="6862582"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7" name="rc157"/>
            <p:cNvSpPr/>
            <p:nvPr/>
          </p:nvSpPr>
          <p:spPr>
            <a:xfrm>
              <a:off x="7174107"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8" name="rc158"/>
            <p:cNvSpPr/>
            <p:nvPr/>
          </p:nvSpPr>
          <p:spPr>
            <a:xfrm>
              <a:off x="7485632" y="4478542"/>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9" name="rc159"/>
            <p:cNvSpPr/>
            <p:nvPr/>
          </p:nvSpPr>
          <p:spPr>
            <a:xfrm>
              <a:off x="7797157" y="4478542"/>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0" name="rc160"/>
            <p:cNvSpPr/>
            <p:nvPr/>
          </p:nvSpPr>
          <p:spPr>
            <a:xfrm>
              <a:off x="8108683"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1" name="rc161"/>
            <p:cNvSpPr/>
            <p:nvPr/>
          </p:nvSpPr>
          <p:spPr>
            <a:xfrm>
              <a:off x="8420208"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2" name="rc162"/>
            <p:cNvSpPr/>
            <p:nvPr/>
          </p:nvSpPr>
          <p:spPr>
            <a:xfrm>
              <a:off x="8731733"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3" name="rc163"/>
            <p:cNvSpPr/>
            <p:nvPr/>
          </p:nvSpPr>
          <p:spPr>
            <a:xfrm>
              <a:off x="5928007" y="5040144"/>
              <a:ext cx="311525"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4" name="rc164"/>
            <p:cNvSpPr/>
            <p:nvPr/>
          </p:nvSpPr>
          <p:spPr>
            <a:xfrm>
              <a:off x="6239532" y="5040144"/>
              <a:ext cx="311525"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5" name="rc165"/>
            <p:cNvSpPr/>
            <p:nvPr/>
          </p:nvSpPr>
          <p:spPr>
            <a:xfrm>
              <a:off x="6551057" y="5040144"/>
              <a:ext cx="311525"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6" name="rc166"/>
            <p:cNvSpPr/>
            <p:nvPr/>
          </p:nvSpPr>
          <p:spPr>
            <a:xfrm>
              <a:off x="6862582" y="5040144"/>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7" name="rc167"/>
            <p:cNvSpPr/>
            <p:nvPr/>
          </p:nvSpPr>
          <p:spPr>
            <a:xfrm>
              <a:off x="7174107" y="5040144"/>
              <a:ext cx="311525"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8" name="rc168"/>
            <p:cNvSpPr/>
            <p:nvPr/>
          </p:nvSpPr>
          <p:spPr>
            <a:xfrm>
              <a:off x="7485632" y="5040144"/>
              <a:ext cx="311525"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69" name="rc169"/>
            <p:cNvSpPr/>
            <p:nvPr/>
          </p:nvSpPr>
          <p:spPr>
            <a:xfrm>
              <a:off x="7797157" y="5040144"/>
              <a:ext cx="311525"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8108683" y="5040144"/>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1" name="rc171"/>
            <p:cNvSpPr/>
            <p:nvPr/>
          </p:nvSpPr>
          <p:spPr>
            <a:xfrm>
              <a:off x="8420208" y="5040144"/>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2" name="rc172"/>
            <p:cNvSpPr/>
            <p:nvPr/>
          </p:nvSpPr>
          <p:spPr>
            <a:xfrm>
              <a:off x="8731733" y="5040144"/>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3" name="rc173"/>
            <p:cNvSpPr/>
            <p:nvPr/>
          </p:nvSpPr>
          <p:spPr>
            <a:xfrm>
              <a:off x="4993431" y="3355336"/>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4" name="rc174"/>
            <p:cNvSpPr/>
            <p:nvPr/>
          </p:nvSpPr>
          <p:spPr>
            <a:xfrm>
              <a:off x="5304957" y="3355336"/>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5" name="rc175"/>
            <p:cNvSpPr/>
            <p:nvPr/>
          </p:nvSpPr>
          <p:spPr>
            <a:xfrm>
              <a:off x="561648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5928007"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7" name="rc177"/>
            <p:cNvSpPr/>
            <p:nvPr/>
          </p:nvSpPr>
          <p:spPr>
            <a:xfrm>
              <a:off x="623953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8" name="rc178"/>
            <p:cNvSpPr/>
            <p:nvPr/>
          </p:nvSpPr>
          <p:spPr>
            <a:xfrm>
              <a:off x="6551057"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9" name="rc179"/>
            <p:cNvSpPr/>
            <p:nvPr/>
          </p:nvSpPr>
          <p:spPr>
            <a:xfrm>
              <a:off x="686258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0" name="rc180"/>
            <p:cNvSpPr/>
            <p:nvPr/>
          </p:nvSpPr>
          <p:spPr>
            <a:xfrm>
              <a:off x="7174107" y="3355336"/>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1" name="rc181"/>
            <p:cNvSpPr/>
            <p:nvPr/>
          </p:nvSpPr>
          <p:spPr>
            <a:xfrm>
              <a:off x="7485632" y="3355336"/>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2" name="rc182"/>
            <p:cNvSpPr/>
            <p:nvPr/>
          </p:nvSpPr>
          <p:spPr>
            <a:xfrm>
              <a:off x="7797157" y="3355336"/>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3" name="rc183"/>
            <p:cNvSpPr/>
            <p:nvPr/>
          </p:nvSpPr>
          <p:spPr>
            <a:xfrm>
              <a:off x="8108683" y="3355336"/>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4" name="rc184"/>
            <p:cNvSpPr/>
            <p:nvPr/>
          </p:nvSpPr>
          <p:spPr>
            <a:xfrm>
              <a:off x="8420208" y="3355336"/>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5" name="rc185"/>
            <p:cNvSpPr/>
            <p:nvPr/>
          </p:nvSpPr>
          <p:spPr>
            <a:xfrm>
              <a:off x="8731733" y="3355336"/>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475934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475934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4759343"/>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4759343"/>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4" name="rc194"/>
            <p:cNvSpPr/>
            <p:nvPr/>
          </p:nvSpPr>
          <p:spPr>
            <a:xfrm>
              <a:off x="5616482" y="3636138"/>
              <a:ext cx="311525"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95" name="rc195"/>
            <p:cNvSpPr/>
            <p:nvPr/>
          </p:nvSpPr>
          <p:spPr>
            <a:xfrm>
              <a:off x="5928007" y="3636138"/>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6" name="rc196"/>
            <p:cNvSpPr/>
            <p:nvPr/>
          </p:nvSpPr>
          <p:spPr>
            <a:xfrm>
              <a:off x="6239532" y="3636138"/>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7" name="rc197"/>
            <p:cNvSpPr/>
            <p:nvPr/>
          </p:nvSpPr>
          <p:spPr>
            <a:xfrm>
              <a:off x="6551057" y="3636138"/>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8" name="rc198"/>
            <p:cNvSpPr/>
            <p:nvPr/>
          </p:nvSpPr>
          <p:spPr>
            <a:xfrm>
              <a:off x="6862582" y="3636138"/>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9" name="rc199"/>
            <p:cNvSpPr/>
            <p:nvPr/>
          </p:nvSpPr>
          <p:spPr>
            <a:xfrm>
              <a:off x="7174107"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0" name="rc200"/>
            <p:cNvSpPr/>
            <p:nvPr/>
          </p:nvSpPr>
          <p:spPr>
            <a:xfrm>
              <a:off x="7485632" y="3636138"/>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1" name="rc201"/>
            <p:cNvSpPr/>
            <p:nvPr/>
          </p:nvSpPr>
          <p:spPr>
            <a:xfrm>
              <a:off x="7797157" y="3636138"/>
              <a:ext cx="311525"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2" name="rc202"/>
            <p:cNvSpPr/>
            <p:nvPr/>
          </p:nvSpPr>
          <p:spPr>
            <a:xfrm>
              <a:off x="8108683"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3" name="rc203"/>
            <p:cNvSpPr/>
            <p:nvPr/>
          </p:nvSpPr>
          <p:spPr>
            <a:xfrm>
              <a:off x="8420208" y="3636138"/>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4" name="rc204"/>
            <p:cNvSpPr/>
            <p:nvPr/>
          </p:nvSpPr>
          <p:spPr>
            <a:xfrm>
              <a:off x="8731733" y="3636138"/>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7797157" y="5320945"/>
              <a:ext cx="311525"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6" name="rc206"/>
            <p:cNvSpPr/>
            <p:nvPr/>
          </p:nvSpPr>
          <p:spPr>
            <a:xfrm>
              <a:off x="8108683" y="532094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7" name="rc207"/>
            <p:cNvSpPr/>
            <p:nvPr/>
          </p:nvSpPr>
          <p:spPr>
            <a:xfrm>
              <a:off x="8420208" y="532094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8731733" y="532094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9" name="tx209"/>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0" name="tx210"/>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1" name="tx211"/>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2" name="tx212"/>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3" name="tx213"/>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4" name="tx214"/>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5" name="tx215"/>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6" name="tx216"/>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7" name="tx217"/>
            <p:cNvSpPr/>
            <p:nvPr/>
          </p:nvSpPr>
          <p:spPr>
            <a:xfrm>
              <a:off x="351018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8" name="tx218"/>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9" name="tx219"/>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0" name="tx220"/>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1" name="tx221"/>
            <p:cNvSpPr/>
            <p:nvPr/>
          </p:nvSpPr>
          <p:spPr>
            <a:xfrm>
              <a:off x="475628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2" name="tx222"/>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3" name="tx223"/>
            <p:cNvSpPr/>
            <p:nvPr/>
          </p:nvSpPr>
          <p:spPr>
            <a:xfrm>
              <a:off x="540042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4" name="tx224"/>
            <p:cNvSpPr/>
            <p:nvPr/>
          </p:nvSpPr>
          <p:spPr>
            <a:xfrm>
              <a:off x="5690861"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5" name="tx225"/>
            <p:cNvSpPr/>
            <p:nvPr/>
          </p:nvSpPr>
          <p:spPr>
            <a:xfrm>
              <a:off x="6023480"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6" name="tx226"/>
            <p:cNvSpPr/>
            <p:nvPr/>
          </p:nvSpPr>
          <p:spPr>
            <a:xfrm>
              <a:off x="6313911"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7" name="tx227"/>
            <p:cNvSpPr/>
            <p:nvPr/>
          </p:nvSpPr>
          <p:spPr>
            <a:xfrm>
              <a:off x="6646530"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8" name="tx228"/>
            <p:cNvSpPr/>
            <p:nvPr/>
          </p:nvSpPr>
          <p:spPr>
            <a:xfrm>
              <a:off x="6936962"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9" name="tx229"/>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0" name="tx230"/>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1" name="tx231"/>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2" name="tx232"/>
            <p:cNvSpPr/>
            <p:nvPr/>
          </p:nvSpPr>
          <p:spPr>
            <a:xfrm>
              <a:off x="820415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3" name="tx233"/>
            <p:cNvSpPr/>
            <p:nvPr/>
          </p:nvSpPr>
          <p:spPr>
            <a:xfrm>
              <a:off x="8494587"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4" name="tx234"/>
            <p:cNvSpPr/>
            <p:nvPr/>
          </p:nvSpPr>
          <p:spPr>
            <a:xfrm>
              <a:off x="8806112"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5" name="tx235"/>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6" name="tx236"/>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7" name="tx237"/>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8" name="tx238"/>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9" name="tx239"/>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0" name="tx240"/>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1" name="tx241"/>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2" name="tx242"/>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3" name="tx243"/>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4" name="tx244"/>
            <p:cNvSpPr/>
            <p:nvPr/>
          </p:nvSpPr>
          <p:spPr>
            <a:xfrm>
              <a:off x="382171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5" name="tx245"/>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6" name="tx246"/>
            <p:cNvSpPr/>
            <p:nvPr/>
          </p:nvSpPr>
          <p:spPr>
            <a:xfrm>
              <a:off x="44447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7" name="tx247"/>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8" name="tx248"/>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0" name="tx250"/>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2" name="tx252"/>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3" name="tx253"/>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4" name="tx254"/>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5" name="tx255"/>
            <p:cNvSpPr/>
            <p:nvPr/>
          </p:nvSpPr>
          <p:spPr>
            <a:xfrm>
              <a:off x="7248487"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6" name="tx256"/>
            <p:cNvSpPr/>
            <p:nvPr/>
          </p:nvSpPr>
          <p:spPr>
            <a:xfrm>
              <a:off x="756001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7" name="tx257"/>
            <p:cNvSpPr/>
            <p:nvPr/>
          </p:nvSpPr>
          <p:spPr>
            <a:xfrm>
              <a:off x="787153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8" name="tx258"/>
            <p:cNvSpPr/>
            <p:nvPr/>
          </p:nvSpPr>
          <p:spPr>
            <a:xfrm>
              <a:off x="818306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9" name="tx259"/>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0" name="tx260"/>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1" name="tx261"/>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2" name="tx262"/>
            <p:cNvSpPr/>
            <p:nvPr/>
          </p:nvSpPr>
          <p:spPr>
            <a:xfrm>
              <a:off x="135060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3" name="tx263"/>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4" name="tx264"/>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5" name="tx265"/>
            <p:cNvSpPr/>
            <p:nvPr/>
          </p:nvSpPr>
          <p:spPr>
            <a:xfrm>
              <a:off x="228517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6" name="tx266"/>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7" name="tx267"/>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8" name="tx268"/>
            <p:cNvSpPr/>
            <p:nvPr/>
          </p:nvSpPr>
          <p:spPr>
            <a:xfrm>
              <a:off x="3219754"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9" name="tx269"/>
            <p:cNvSpPr/>
            <p:nvPr/>
          </p:nvSpPr>
          <p:spPr>
            <a:xfrm>
              <a:off x="3531279"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0" name="tx270"/>
            <p:cNvSpPr/>
            <p:nvPr/>
          </p:nvSpPr>
          <p:spPr>
            <a:xfrm>
              <a:off x="3821710"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1" name="tx271"/>
            <p:cNvSpPr/>
            <p:nvPr/>
          </p:nvSpPr>
          <p:spPr>
            <a:xfrm>
              <a:off x="4133235"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2" name="tx272"/>
            <p:cNvSpPr/>
            <p:nvPr/>
          </p:nvSpPr>
          <p:spPr>
            <a:xfrm>
              <a:off x="4444761"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3" name="tx273"/>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4" name="tx274"/>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6" name="tx276"/>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7" name="tx277"/>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9" name="tx279"/>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1" name="tx281"/>
            <p:cNvSpPr/>
            <p:nvPr/>
          </p:nvSpPr>
          <p:spPr>
            <a:xfrm>
              <a:off x="7248487"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2" name="tx282"/>
            <p:cNvSpPr/>
            <p:nvPr/>
          </p:nvSpPr>
          <p:spPr>
            <a:xfrm>
              <a:off x="818306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3" name="tx283"/>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4" name="tx284"/>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5" name="tx285"/>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6" name="tx286"/>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7" name="tx287"/>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8" name="tx288"/>
            <p:cNvSpPr/>
            <p:nvPr/>
          </p:nvSpPr>
          <p:spPr>
            <a:xfrm>
              <a:off x="2596703"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9" name="tx289"/>
            <p:cNvSpPr/>
            <p:nvPr/>
          </p:nvSpPr>
          <p:spPr>
            <a:xfrm>
              <a:off x="2908228"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0" name="tx290"/>
            <p:cNvSpPr/>
            <p:nvPr/>
          </p:nvSpPr>
          <p:spPr>
            <a:xfrm>
              <a:off x="3219754"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1" name="tx291"/>
            <p:cNvSpPr/>
            <p:nvPr/>
          </p:nvSpPr>
          <p:spPr>
            <a:xfrm>
              <a:off x="353127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2" name="tx292"/>
            <p:cNvSpPr/>
            <p:nvPr/>
          </p:nvSpPr>
          <p:spPr>
            <a:xfrm>
              <a:off x="3821710"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3" name="tx293"/>
            <p:cNvSpPr/>
            <p:nvPr/>
          </p:nvSpPr>
          <p:spPr>
            <a:xfrm>
              <a:off x="4133235"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4" name="tx294"/>
            <p:cNvSpPr/>
            <p:nvPr/>
          </p:nvSpPr>
          <p:spPr>
            <a:xfrm>
              <a:off x="4444761"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5" name="tx295"/>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6" name="tx296"/>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7" name="tx297"/>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8" name="tx298"/>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9" name="tx299"/>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0" name="tx300"/>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693696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7248487"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4" name="tx304"/>
            <p:cNvSpPr/>
            <p:nvPr/>
          </p:nvSpPr>
          <p:spPr>
            <a:xfrm>
              <a:off x="818306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5" name="tx305"/>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6" name="tx306"/>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7" name="tx307"/>
            <p:cNvSpPr/>
            <p:nvPr/>
          </p:nvSpPr>
          <p:spPr>
            <a:xfrm>
              <a:off x="3821710"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8" name="tx308"/>
            <p:cNvSpPr/>
            <p:nvPr/>
          </p:nvSpPr>
          <p:spPr>
            <a:xfrm>
              <a:off x="4133235"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9" name="tx309"/>
            <p:cNvSpPr/>
            <p:nvPr/>
          </p:nvSpPr>
          <p:spPr>
            <a:xfrm>
              <a:off x="4444761"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0" name="tx310"/>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1" name="tx311"/>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2" name="tx312"/>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3" name="tx313"/>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4" name="tx314"/>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5" name="tx315"/>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7" name="tx317"/>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7248487"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9" name="tx319"/>
            <p:cNvSpPr/>
            <p:nvPr/>
          </p:nvSpPr>
          <p:spPr>
            <a:xfrm>
              <a:off x="818306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0" name="tx320"/>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1" name="tx321"/>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2" name="tx322"/>
            <p:cNvSpPr/>
            <p:nvPr/>
          </p:nvSpPr>
          <p:spPr>
            <a:xfrm>
              <a:off x="602348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3" name="tx323"/>
            <p:cNvSpPr/>
            <p:nvPr/>
          </p:nvSpPr>
          <p:spPr>
            <a:xfrm>
              <a:off x="664653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4" name="tx324"/>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72484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6" name="tx326"/>
            <p:cNvSpPr/>
            <p:nvPr/>
          </p:nvSpPr>
          <p:spPr>
            <a:xfrm>
              <a:off x="7560012"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7" name="tx327"/>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8" name="tx328"/>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9" name="tx329"/>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0" name="tx330"/>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1" name="tx331"/>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2" name="tx332"/>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3" name="tx333"/>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4" name="tx334"/>
            <p:cNvSpPr/>
            <p:nvPr/>
          </p:nvSpPr>
          <p:spPr>
            <a:xfrm>
              <a:off x="103907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5" name="tx335"/>
            <p:cNvSpPr/>
            <p:nvPr/>
          </p:nvSpPr>
          <p:spPr>
            <a:xfrm>
              <a:off x="1350603"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6" name="tx336"/>
            <p:cNvSpPr/>
            <p:nvPr/>
          </p:nvSpPr>
          <p:spPr>
            <a:xfrm>
              <a:off x="1662128"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7" name="tx337"/>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8" name="tx338"/>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9" name="tx339"/>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0" name="tx340"/>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1" name="tx341"/>
            <p:cNvSpPr/>
            <p:nvPr/>
          </p:nvSpPr>
          <p:spPr>
            <a:xfrm>
              <a:off x="3219754"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2" name="tx342"/>
            <p:cNvSpPr/>
            <p:nvPr/>
          </p:nvSpPr>
          <p:spPr>
            <a:xfrm>
              <a:off x="3510185" y="457882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3" name="tx343"/>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4" name="tx344"/>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6" name="tx346"/>
            <p:cNvSpPr/>
            <p:nvPr/>
          </p:nvSpPr>
          <p:spPr>
            <a:xfrm>
              <a:off x="4756286"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7" name="tx347"/>
            <p:cNvSpPr/>
            <p:nvPr/>
          </p:nvSpPr>
          <p:spPr>
            <a:xfrm>
              <a:off x="508890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8" name="tx348"/>
            <p:cNvSpPr/>
            <p:nvPr/>
          </p:nvSpPr>
          <p:spPr>
            <a:xfrm>
              <a:off x="540042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57119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0" name="tx350"/>
            <p:cNvSpPr/>
            <p:nvPr/>
          </p:nvSpPr>
          <p:spPr>
            <a:xfrm>
              <a:off x="60234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633500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2" name="tx352"/>
            <p:cNvSpPr/>
            <p:nvPr/>
          </p:nvSpPr>
          <p:spPr>
            <a:xfrm>
              <a:off x="664653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69580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4" name="tx354"/>
            <p:cNvSpPr/>
            <p:nvPr/>
          </p:nvSpPr>
          <p:spPr>
            <a:xfrm>
              <a:off x="72695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5" name="tx355"/>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6" name="tx356"/>
            <p:cNvSpPr/>
            <p:nvPr/>
          </p:nvSpPr>
          <p:spPr>
            <a:xfrm>
              <a:off x="789263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7" name="tx357"/>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8" name="tx358"/>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9" name="tx359"/>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0" name="tx360"/>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1" name="tx361"/>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4" name="tx364"/>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5" name="tx365"/>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6" name="tx366"/>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7" name="tx367"/>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8" name="tx368"/>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9" name="tx369"/>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0" name="tx370"/>
            <p:cNvSpPr/>
            <p:nvPr/>
          </p:nvSpPr>
          <p:spPr>
            <a:xfrm>
              <a:off x="664653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695805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2" name="tx372"/>
            <p:cNvSpPr/>
            <p:nvPr/>
          </p:nvSpPr>
          <p:spPr>
            <a:xfrm>
              <a:off x="726958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3" name="tx373"/>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4" name="tx374"/>
            <p:cNvSpPr/>
            <p:nvPr/>
          </p:nvSpPr>
          <p:spPr>
            <a:xfrm>
              <a:off x="789263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5" name="tx375"/>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6" name="tx376"/>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7" name="tx377"/>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8" name="tx378"/>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9" name="tx379"/>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0" name="tx380"/>
            <p:cNvSpPr/>
            <p:nvPr/>
          </p:nvSpPr>
          <p:spPr>
            <a:xfrm>
              <a:off x="664653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1" name="tx381"/>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2" name="tx382"/>
            <p:cNvSpPr/>
            <p:nvPr/>
          </p:nvSpPr>
          <p:spPr>
            <a:xfrm>
              <a:off x="818306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3" name="tx383"/>
            <p:cNvSpPr/>
            <p:nvPr/>
          </p:nvSpPr>
          <p:spPr>
            <a:xfrm>
              <a:off x="849458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4" name="tx384"/>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5" name="tx385"/>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8827206"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7" name="tx387"/>
            <p:cNvSpPr/>
            <p:nvPr/>
          </p:nvSpPr>
          <p:spPr>
            <a:xfrm>
              <a:off x="756001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8" name="tx388"/>
            <p:cNvSpPr/>
            <p:nvPr/>
          </p:nvSpPr>
          <p:spPr>
            <a:xfrm>
              <a:off x="787153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9" name="tx389"/>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0" name="tx390"/>
            <p:cNvSpPr/>
            <p:nvPr/>
          </p:nvSpPr>
          <p:spPr>
            <a:xfrm>
              <a:off x="756001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1" name="tx391"/>
            <p:cNvSpPr/>
            <p:nvPr/>
          </p:nvSpPr>
          <p:spPr>
            <a:xfrm>
              <a:off x="787153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2" name="tx392"/>
            <p:cNvSpPr/>
            <p:nvPr/>
          </p:nvSpPr>
          <p:spPr>
            <a:xfrm>
              <a:off x="756001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3" name="tx393"/>
            <p:cNvSpPr/>
            <p:nvPr/>
          </p:nvSpPr>
          <p:spPr>
            <a:xfrm>
              <a:off x="787153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4" name="tx394"/>
            <p:cNvSpPr/>
            <p:nvPr/>
          </p:nvSpPr>
          <p:spPr>
            <a:xfrm>
              <a:off x="631391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5" name="tx395"/>
            <p:cNvSpPr/>
            <p:nvPr/>
          </p:nvSpPr>
          <p:spPr>
            <a:xfrm>
              <a:off x="602348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96" name="tx396"/>
            <p:cNvSpPr/>
            <p:nvPr/>
          </p:nvSpPr>
          <p:spPr>
            <a:xfrm>
              <a:off x="63350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97" name="tx397"/>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8" name="tx398"/>
            <p:cNvSpPr/>
            <p:nvPr/>
          </p:nvSpPr>
          <p:spPr>
            <a:xfrm>
              <a:off x="6958055" y="51414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9" name="tx399"/>
            <p:cNvSpPr/>
            <p:nvPr/>
          </p:nvSpPr>
          <p:spPr>
            <a:xfrm>
              <a:off x="7269580"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00" name="tx400"/>
            <p:cNvSpPr/>
            <p:nvPr/>
          </p:nvSpPr>
          <p:spPr>
            <a:xfrm>
              <a:off x="75811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1" name="tx401"/>
            <p:cNvSpPr/>
            <p:nvPr/>
          </p:nvSpPr>
          <p:spPr>
            <a:xfrm>
              <a:off x="789263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2" name="tx402"/>
            <p:cNvSpPr/>
            <p:nvPr/>
          </p:nvSpPr>
          <p:spPr>
            <a:xfrm>
              <a:off x="8204155"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3" name="tx403"/>
            <p:cNvSpPr/>
            <p:nvPr/>
          </p:nvSpPr>
          <p:spPr>
            <a:xfrm>
              <a:off x="8515681"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4" name="tx404"/>
            <p:cNvSpPr/>
            <p:nvPr/>
          </p:nvSpPr>
          <p:spPr>
            <a:xfrm>
              <a:off x="8827206"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5" name="tx405"/>
            <p:cNvSpPr/>
            <p:nvPr/>
          </p:nvSpPr>
          <p:spPr>
            <a:xfrm>
              <a:off x="5088904" y="34556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06" name="tx406"/>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7" name="tx407"/>
            <p:cNvSpPr/>
            <p:nvPr/>
          </p:nvSpPr>
          <p:spPr>
            <a:xfrm>
              <a:off x="7892630" y="345667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8" name="tx408"/>
            <p:cNvSpPr/>
            <p:nvPr/>
          </p:nvSpPr>
          <p:spPr>
            <a:xfrm>
              <a:off x="57119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09" name="tx409"/>
            <p:cNvSpPr/>
            <p:nvPr/>
          </p:nvSpPr>
          <p:spPr>
            <a:xfrm>
              <a:off x="693696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0" name="tx410"/>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1" name="tx411"/>
            <p:cNvSpPr/>
            <p:nvPr/>
          </p:nvSpPr>
          <p:spPr>
            <a:xfrm>
              <a:off x="787153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2" name="tx412"/>
            <p:cNvSpPr/>
            <p:nvPr/>
          </p:nvSpPr>
          <p:spPr>
            <a:xfrm>
              <a:off x="7892630"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13" name="tx413"/>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4" name="tx41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5" name="tx41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16" name="tx41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17" name="tx41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18" name="tx41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19" name="tx41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0" name="tx42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1" name="tx42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2" name="tx42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3" name="tx42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4" name="tx42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5" name="tx42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26" name="tx42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27" name="tx42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28" name="tx42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29" name="tx42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0" name="tx43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1" name="tx43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2" name="tx43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3" name="tx43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4" name="tx43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5" name="tx43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36" name="tx43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37" name="tx43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38" name="tx43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39" name="tx43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0" name="tx440"/>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1" name="tx441"/>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2" name="tx442"/>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3" name="tx443"/>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4" name="tx444"/>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5" name="tx445"/>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6" name="tx446"/>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47" name="tx447"/>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48" name="tx448"/>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49" name="tx449"/>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0" name="tx450"/>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1" name="tx451"/>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2" name="tx452"/>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3" name="tx453"/>
            <p:cNvSpPr/>
            <p:nvPr/>
          </p:nvSpPr>
          <p:spPr>
            <a:xfrm>
              <a:off x="3203159" y="5953771"/>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pic>
          <p:nvPicPr>
            <p:cNvPr id="454" name="pic454"/>
            <p:cNvPicPr/>
            <p:nvPr/>
          </p:nvPicPr>
          <p:blipFill>
            <a:blip r:embed="rId2" cstate="print"/>
            <a:stretch>
              <a:fillRect/>
            </a:stretch>
          </p:blipFill>
          <p:spPr>
            <a:xfrm>
              <a:off x="4623704" y="5838594"/>
              <a:ext cx="2160000" cy="219455"/>
            </a:xfrm>
            <a:prstGeom prst="rect">
              <a:avLst/>
            </a:prstGeom>
          </p:spPr>
        </p:pic>
        <p:sp>
          <p:nvSpPr>
            <p:cNvPr id="455" name="pl455"/>
            <p:cNvSpPr/>
            <p:nvPr/>
          </p:nvSpPr>
          <p:spPr>
            <a:xfrm>
              <a:off x="462730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6" name="pl456"/>
            <p:cNvSpPr/>
            <p:nvPr/>
          </p:nvSpPr>
          <p:spPr>
            <a:xfrm>
              <a:off x="591898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7" name="pl457"/>
            <p:cNvSpPr/>
            <p:nvPr/>
          </p:nvSpPr>
          <p:spPr>
            <a:xfrm>
              <a:off x="613426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8" name="pl458"/>
            <p:cNvSpPr/>
            <p:nvPr/>
          </p:nvSpPr>
          <p:spPr>
            <a:xfrm>
              <a:off x="634954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9" name="pl459"/>
            <p:cNvSpPr/>
            <p:nvPr/>
          </p:nvSpPr>
          <p:spPr>
            <a:xfrm>
              <a:off x="656482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678010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462730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2" name="pl462"/>
            <p:cNvSpPr/>
            <p:nvPr/>
          </p:nvSpPr>
          <p:spPr>
            <a:xfrm>
              <a:off x="591898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3" name="pl463"/>
            <p:cNvSpPr/>
            <p:nvPr/>
          </p:nvSpPr>
          <p:spPr>
            <a:xfrm>
              <a:off x="613426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4" name="pl464"/>
            <p:cNvSpPr/>
            <p:nvPr/>
          </p:nvSpPr>
          <p:spPr>
            <a:xfrm>
              <a:off x="634954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5" name="pl465"/>
            <p:cNvSpPr/>
            <p:nvPr/>
          </p:nvSpPr>
          <p:spPr>
            <a:xfrm>
              <a:off x="656482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678010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tx467"/>
            <p:cNvSpPr/>
            <p:nvPr/>
          </p:nvSpPr>
          <p:spPr>
            <a:xfrm>
              <a:off x="4596226"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68" name="tx468"/>
            <p:cNvSpPr/>
            <p:nvPr/>
          </p:nvSpPr>
          <p:spPr>
            <a:xfrm>
              <a:off x="585682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69" name="tx469"/>
            <p:cNvSpPr/>
            <p:nvPr/>
          </p:nvSpPr>
          <p:spPr>
            <a:xfrm>
              <a:off x="607210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0" name="tx470"/>
            <p:cNvSpPr/>
            <p:nvPr/>
          </p:nvSpPr>
          <p:spPr>
            <a:xfrm>
              <a:off x="628738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1" name="tx471"/>
            <p:cNvSpPr/>
            <p:nvPr/>
          </p:nvSpPr>
          <p:spPr>
            <a:xfrm>
              <a:off x="650266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2" name="tx472"/>
            <p:cNvSpPr/>
            <p:nvPr/>
          </p:nvSpPr>
          <p:spPr>
            <a:xfrm>
              <a:off x="6686871"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3" name="tx473"/>
            <p:cNvSpPr/>
            <p:nvPr/>
          </p:nvSpPr>
          <p:spPr>
            <a:xfrm>
              <a:off x="912452" y="1332675"/>
              <a:ext cx="32616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Moçambique, 2000-2025</a:t>
              </a:r>
            </a:p>
          </p:txBody>
        </p:sp>
        <p:sp>
          <p:nvSpPr>
            <p:cNvPr id="474" name="tx474"/>
            <p:cNvSpPr/>
            <p:nvPr/>
          </p:nvSpPr>
          <p:spPr>
            <a:xfrm>
              <a:off x="5067749" y="6347035"/>
              <a:ext cx="4006661"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 </a:t>
              </a:r>
            </a:p>
          </p:txBody>
        </p:sp>
        <p:sp>
          <p:nvSpPr>
            <p:cNvPr id="475" name="tx475"/>
            <p:cNvSpPr/>
            <p:nvPr/>
          </p:nvSpPr>
          <p:spPr>
            <a:xfrm>
              <a:off x="6030424" y="6467463"/>
              <a:ext cx="304398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Informações sobre o stock disponíveis a partir de 2003.</a:t>
              </a:r>
            </a:p>
          </p:txBody>
        </p:sp>
        <p:sp>
          <p:nvSpPr>
            <p:cNvPr id="476" name="tx476"/>
            <p:cNvSpPr/>
            <p:nvPr/>
          </p:nvSpPr>
          <p:spPr>
            <a:xfrm>
              <a:off x="4905784" y="6586855"/>
              <a:ext cx="41686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Um asterisco (*) indica onde houve falta de vacinas a nível nacional ou subnacional.</a:t>
              </a:r>
            </a:p>
          </p:txBody>
        </p:sp>
      </p:grpSp>
      <p:sp>
        <p:nvSpPr>
          <p:cNvPr id="4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mostra as tendências na cobertura vacinal desde 2000, com as células verdes a indicarem uma cobertura de 90% ou mais.
Em 2025, 2 das 13 (15 %) vacinas do calendário alcançaram uma cobertura de 90 % ou mais. A cobertura vacinal variou entre 44 % e 93 %.
Desde 2001, foram feitas estimativas para 9 novas vacinas. A IPVC é a vacina mais recente registada (2023), tendo atingido uma cobertura de 65% em 2025.
Em 2025, Moçambique registou rupturas de stock de vacinas/suprimentos (BCG) (mais informações no slide 8).</a:t>
            </a:r>
          </a:p>
        </p:txBody>
      </p:sp>
      <p:sp>
        <p:nvSpPr>
          <p:cNvPr id="4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aumentou para nenhum antígeno, manteve-se inalterada para 12 e diminuiu para um, o que indica uma melhoria limitada no desempenho da imunização de rotina; dois atingiram uma cobertura de, pelo menos, 90%.</a:t>
            </a:r>
          </a:p>
        </p:txBody>
      </p:sp>
      <p:grpSp xmlns:pic="http://schemas.openxmlformats.org/drawingml/2006/picture">
        <p:nvGrpSpPr>
          <p:cNvPr id="479" name=""/>
          <p:cNvGrpSpPr/>
          <p:nvPr/>
        </p:nvGrpSpPr>
        <p:grpSpPr>
          <a:xfrm>
            <a:off x="292608" y="1005840"/>
            <a:ext cx="8595360" cy="28575"/>
            <a:chOff x="292608" y="1005840"/>
            <a:chExt cx="8595360" cy="28575"/>
          </a:xfrm>
        </p:grpSpPr>
        <p:sp>
          <p:nvSpPr>
            <p:cNvPr id="4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637834"/>
              <a:ext cx="6481656" cy="598540"/>
            </a:xfrm>
            <a:custGeom>
              <a:avLst/>
              <a:pathLst>
                <a:path w="6481656" h="598540">
                  <a:moveTo>
                    <a:pt x="0" y="279319"/>
                  </a:moveTo>
                  <a:lnTo>
                    <a:pt x="259266" y="199513"/>
                  </a:lnTo>
                  <a:lnTo>
                    <a:pt x="518532" y="119708"/>
                  </a:lnTo>
                  <a:lnTo>
                    <a:pt x="777798" y="79805"/>
                  </a:lnTo>
                  <a:lnTo>
                    <a:pt x="1037065" y="119708"/>
                  </a:lnTo>
                  <a:lnTo>
                    <a:pt x="1296331" y="159610"/>
                  </a:lnTo>
                  <a:lnTo>
                    <a:pt x="1555597" y="199513"/>
                  </a:lnTo>
                  <a:lnTo>
                    <a:pt x="1814863" y="239416"/>
                  </a:lnTo>
                  <a:lnTo>
                    <a:pt x="2074130" y="159610"/>
                  </a:lnTo>
                  <a:lnTo>
                    <a:pt x="2333396" y="79805"/>
                  </a:lnTo>
                  <a:lnTo>
                    <a:pt x="2592662" y="0"/>
                  </a:lnTo>
                  <a:lnTo>
                    <a:pt x="2851928" y="0"/>
                  </a:lnTo>
                  <a:lnTo>
                    <a:pt x="3111195" y="0"/>
                  </a:lnTo>
                  <a:lnTo>
                    <a:pt x="3370461" y="39902"/>
                  </a:lnTo>
                  <a:lnTo>
                    <a:pt x="3629727" y="39902"/>
                  </a:lnTo>
                  <a:lnTo>
                    <a:pt x="3888994" y="39902"/>
                  </a:lnTo>
                  <a:lnTo>
                    <a:pt x="4148260" y="39902"/>
                  </a:lnTo>
                  <a:lnTo>
                    <a:pt x="4407526" y="39902"/>
                  </a:lnTo>
                  <a:lnTo>
                    <a:pt x="4666792" y="39902"/>
                  </a:lnTo>
                  <a:lnTo>
                    <a:pt x="4926059" y="39902"/>
                  </a:lnTo>
                  <a:lnTo>
                    <a:pt x="5185325" y="319221"/>
                  </a:lnTo>
                  <a:lnTo>
                    <a:pt x="5444591" y="598540"/>
                  </a:lnTo>
                  <a:lnTo>
                    <a:pt x="5703857" y="399027"/>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877250"/>
              <a:ext cx="6481656" cy="1197081"/>
            </a:xfrm>
            <a:custGeom>
              <a:avLst/>
              <a:pathLst>
                <a:path w="6481656" h="1197081">
                  <a:moveTo>
                    <a:pt x="0" y="598540"/>
                  </a:moveTo>
                  <a:lnTo>
                    <a:pt x="259266" y="478832"/>
                  </a:lnTo>
                  <a:lnTo>
                    <a:pt x="518532" y="359124"/>
                  </a:lnTo>
                  <a:lnTo>
                    <a:pt x="777798" y="0"/>
                  </a:lnTo>
                  <a:lnTo>
                    <a:pt x="1037065" y="79805"/>
                  </a:lnTo>
                  <a:lnTo>
                    <a:pt x="1296331" y="199513"/>
                  </a:lnTo>
                  <a:lnTo>
                    <a:pt x="1555597" y="279319"/>
                  </a:lnTo>
                  <a:lnTo>
                    <a:pt x="1814863" y="399027"/>
                  </a:lnTo>
                  <a:lnTo>
                    <a:pt x="2074130" y="399027"/>
                  </a:lnTo>
                  <a:lnTo>
                    <a:pt x="2333396" y="438929"/>
                  </a:lnTo>
                  <a:lnTo>
                    <a:pt x="2592662" y="438929"/>
                  </a:lnTo>
                  <a:lnTo>
                    <a:pt x="2851928" y="319221"/>
                  </a:lnTo>
                  <a:lnTo>
                    <a:pt x="3111195" y="199513"/>
                  </a:lnTo>
                  <a:lnTo>
                    <a:pt x="3370461" y="119708"/>
                  </a:lnTo>
                  <a:lnTo>
                    <a:pt x="3629727" y="0"/>
                  </a:lnTo>
                  <a:lnTo>
                    <a:pt x="3888994" y="0"/>
                  </a:lnTo>
                  <a:lnTo>
                    <a:pt x="4148260" y="0"/>
                  </a:lnTo>
                  <a:lnTo>
                    <a:pt x="4407526" y="0"/>
                  </a:lnTo>
                  <a:lnTo>
                    <a:pt x="4666792" y="0"/>
                  </a:lnTo>
                  <a:lnTo>
                    <a:pt x="4926059" y="0"/>
                  </a:lnTo>
                  <a:lnTo>
                    <a:pt x="5185325" y="558638"/>
                  </a:lnTo>
                  <a:lnTo>
                    <a:pt x="5444591" y="1157178"/>
                  </a:lnTo>
                  <a:lnTo>
                    <a:pt x="5703857" y="1197081"/>
                  </a:lnTo>
                  <a:lnTo>
                    <a:pt x="5963124" y="598540"/>
                  </a:lnTo>
                  <a:lnTo>
                    <a:pt x="6222390" y="598540"/>
                  </a:lnTo>
                  <a:lnTo>
                    <a:pt x="6481656" y="59854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57056"/>
              <a:ext cx="6481656" cy="837957"/>
            </a:xfrm>
            <a:custGeom>
              <a:avLst/>
              <a:pathLst>
                <a:path w="6481656" h="837957">
                  <a:moveTo>
                    <a:pt x="0" y="478832"/>
                  </a:moveTo>
                  <a:lnTo>
                    <a:pt x="259266" y="359124"/>
                  </a:lnTo>
                  <a:lnTo>
                    <a:pt x="518532" y="239416"/>
                  </a:lnTo>
                  <a:lnTo>
                    <a:pt x="777798" y="119708"/>
                  </a:lnTo>
                  <a:lnTo>
                    <a:pt x="1037065" y="159610"/>
                  </a:lnTo>
                  <a:lnTo>
                    <a:pt x="1296331" y="199513"/>
                  </a:lnTo>
                  <a:lnTo>
                    <a:pt x="1555597" y="279319"/>
                  </a:lnTo>
                  <a:lnTo>
                    <a:pt x="1814863" y="319221"/>
                  </a:lnTo>
                  <a:lnTo>
                    <a:pt x="2074130" y="239416"/>
                  </a:lnTo>
                  <a:lnTo>
                    <a:pt x="2333396" y="119708"/>
                  </a:lnTo>
                  <a:lnTo>
                    <a:pt x="2592662" y="39902"/>
                  </a:lnTo>
                  <a:lnTo>
                    <a:pt x="2851928" y="39902"/>
                  </a:lnTo>
                  <a:lnTo>
                    <a:pt x="3111195" y="0"/>
                  </a:lnTo>
                  <a:lnTo>
                    <a:pt x="3370461" y="0"/>
                  </a:lnTo>
                  <a:lnTo>
                    <a:pt x="3629727" y="0"/>
                  </a:lnTo>
                  <a:lnTo>
                    <a:pt x="3888994" y="0"/>
                  </a:lnTo>
                  <a:lnTo>
                    <a:pt x="4148260" y="0"/>
                  </a:lnTo>
                  <a:lnTo>
                    <a:pt x="4407526" y="0"/>
                  </a:lnTo>
                  <a:lnTo>
                    <a:pt x="4666792" y="0"/>
                  </a:lnTo>
                  <a:lnTo>
                    <a:pt x="4926059" y="0"/>
                  </a:lnTo>
                  <a:lnTo>
                    <a:pt x="5185325" y="399027"/>
                  </a:lnTo>
                  <a:lnTo>
                    <a:pt x="5444591" y="837957"/>
                  </a:lnTo>
                  <a:lnTo>
                    <a:pt x="5703857" y="798054"/>
                  </a:lnTo>
                  <a:lnTo>
                    <a:pt x="5963124" y="718249"/>
                  </a:lnTo>
                  <a:lnTo>
                    <a:pt x="6222390" y="718249"/>
                  </a:lnTo>
                  <a:lnTo>
                    <a:pt x="6481656" y="718249"/>
                  </a:lnTo>
                </a:path>
              </a:pathLst>
            </a:custGeom>
            <a:ln w="27101" cap="flat">
              <a:solidFill>
                <a:srgbClr val="00BFC4">
                  <a:alpha val="100000"/>
                </a:srgbClr>
              </a:solidFill>
              <a:prstDash val="solid"/>
              <a:round/>
            </a:ln>
          </p:spPr>
          <p:txBody>
            <a:bodyPr/>
            <a:lstStyle/>
            <a:p/>
          </p:txBody>
        </p:sp>
        <p:sp>
          <p:nvSpPr>
            <p:cNvPr id="31" name="pl31"/>
            <p:cNvSpPr/>
            <p:nvPr/>
          </p:nvSpPr>
          <p:spPr>
            <a:xfrm>
              <a:off x="5587279" y="3074332"/>
              <a:ext cx="2333396" cy="678346"/>
            </a:xfrm>
            <a:custGeom>
              <a:avLst/>
              <a:pathLst>
                <a:path w="2333396" h="678346">
                  <a:moveTo>
                    <a:pt x="0" y="638443"/>
                  </a:moveTo>
                  <a:lnTo>
                    <a:pt x="259266" y="478832"/>
                  </a:lnTo>
                  <a:lnTo>
                    <a:pt x="518532" y="279319"/>
                  </a:lnTo>
                  <a:lnTo>
                    <a:pt x="777798" y="0"/>
                  </a:lnTo>
                  <a:lnTo>
                    <a:pt x="1037065" y="319221"/>
                  </a:lnTo>
                  <a:lnTo>
                    <a:pt x="1296331" y="678346"/>
                  </a:lnTo>
                  <a:lnTo>
                    <a:pt x="1555597" y="678346"/>
                  </a:lnTo>
                  <a:lnTo>
                    <a:pt x="1814863" y="438929"/>
                  </a:lnTo>
                  <a:lnTo>
                    <a:pt x="2074130" y="438929"/>
                  </a:lnTo>
                  <a:lnTo>
                    <a:pt x="2333396" y="43892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6369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4748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367439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677735"/>
              <a:ext cx="240778" cy="1"/>
            </a:xfrm>
            <a:custGeom>
              <a:avLst/>
              <a:pathLst>
                <a:path w="240778" h="1">
                  <a:moveTo>
                    <a:pt x="240778" y="0"/>
                  </a:moveTo>
                  <a:lnTo>
                    <a:pt x="0" y="1"/>
                  </a:lnTo>
                </a:path>
              </a:pathLst>
            </a:custGeom>
          </p:spPr>
          <p:txBody>
            <a:bodyPr/>
            <a:lstStyle/>
            <a:p/>
          </p:txBody>
        </p:sp>
        <p:sp>
          <p:nvSpPr>
            <p:cNvPr id="42" name="pl42"/>
            <p:cNvSpPr/>
            <p:nvPr/>
          </p:nvSpPr>
          <p:spPr>
            <a:xfrm>
              <a:off x="7938674" y="2440269"/>
              <a:ext cx="241267" cy="33056"/>
            </a:xfrm>
            <a:custGeom>
              <a:avLst/>
              <a:pathLst>
                <a:path w="241267" h="33056">
                  <a:moveTo>
                    <a:pt x="241267" y="0"/>
                  </a:moveTo>
                  <a:lnTo>
                    <a:pt x="0" y="33056"/>
                  </a:lnTo>
                </a:path>
              </a:pathLst>
            </a:custGeom>
          </p:spPr>
          <p:txBody>
            <a:bodyPr/>
            <a:lstStyle/>
            <a:p/>
          </p:txBody>
        </p:sp>
        <p:sp>
          <p:nvSpPr>
            <p:cNvPr id="43" name="pl43"/>
            <p:cNvSpPr/>
            <p:nvPr/>
          </p:nvSpPr>
          <p:spPr>
            <a:xfrm>
              <a:off x="7938601" y="2677946"/>
              <a:ext cx="241340" cy="35557"/>
            </a:xfrm>
            <a:custGeom>
              <a:avLst/>
              <a:pathLst>
                <a:path w="241340" h="35557">
                  <a:moveTo>
                    <a:pt x="241340" y="35557"/>
                  </a:moveTo>
                  <a:lnTo>
                    <a:pt x="0" y="0"/>
                  </a:lnTo>
                </a:path>
              </a:pathLst>
            </a:custGeom>
          </p:spPr>
          <p:txBody>
            <a:bodyPr/>
            <a:lstStyle/>
            <a:p/>
          </p:txBody>
        </p:sp>
        <p:sp>
          <p:nvSpPr>
            <p:cNvPr id="44" name="pl44"/>
            <p:cNvSpPr/>
            <p:nvPr/>
          </p:nvSpPr>
          <p:spPr>
            <a:xfrm>
              <a:off x="7939163" y="3513258"/>
              <a:ext cx="240778" cy="3"/>
            </a:xfrm>
            <a:custGeom>
              <a:avLst/>
              <a:pathLst>
                <a:path w="240778" h="3">
                  <a:moveTo>
                    <a:pt x="240778" y="0"/>
                  </a:moveTo>
                  <a:lnTo>
                    <a:pt x="0" y="3"/>
                  </a:lnTo>
                </a:path>
              </a:pathLst>
            </a:custGeom>
          </p:spPr>
          <p:txBody>
            <a:bodyPr/>
            <a:lstStyle/>
            <a:p/>
          </p:txBody>
        </p:sp>
        <p:sp>
          <p:nvSpPr>
            <p:cNvPr id="45" name="pg45"/>
            <p:cNvSpPr/>
            <p:nvPr/>
          </p:nvSpPr>
          <p:spPr>
            <a:xfrm>
              <a:off x="8111362" y="158674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275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234826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3891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49" name="pg49"/>
            <p:cNvSpPr/>
            <p:nvPr/>
          </p:nvSpPr>
          <p:spPr>
            <a:xfrm>
              <a:off x="8111362" y="26237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6646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65%</a:t>
              </a:r>
            </a:p>
          </p:txBody>
        </p:sp>
        <p:sp>
          <p:nvSpPr>
            <p:cNvPr id="51" name="pg51"/>
            <p:cNvSpPr/>
            <p:nvPr/>
          </p:nvSpPr>
          <p:spPr>
            <a:xfrm>
              <a:off x="8111362" y="34222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4631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2647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principais vacinas infantis (%), Moçambique, 2000-2025</a:t>
              </a:r>
            </a:p>
          </p:txBody>
        </p:sp>
        <p:sp>
          <p:nvSpPr>
            <p:cNvPr id="81" name="tx81"/>
            <p:cNvSpPr/>
            <p:nvPr/>
          </p:nvSpPr>
          <p:spPr>
            <a:xfrm>
              <a:off x="5129850" y="6570149"/>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de cobertura das vacinas DTP e contra o sarampo. Estes são antigénios essenciais para avaliar os programas nacionais de imunização.
Em 2025, a cobertura da DTP1 (um indicador do acesso aos serviços de vacinação) situava-se nos 65%.
A cobertura da DTP3 — um indicador do desempenho dos países na prestação de serviços de vacinação às crianças — situava-se abaixo da meta de 90% estabelecida para 2030.
A OMS recomenda que os países alcancem pelo menos 95% de cobertura com a primeira (MCV1) e a segunda (MCV2) doses da vacina contra o sarampo. A MCV1 fornece proteção inicial e a MCV2 garante imunidade a longo prazo e preenche lacunas na cobertura.
Em 2025, a cobertura da MCV1 ficou abaixo da meta de 95% e a cobertura da MCV2 ficou abaixo da meta de 95%.
Entre 2024 e 2025, 0 vacinas registaram um aumento na cobertura, 0 registaram um declínio e 4 mantiveram-se inalteradas.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675506"/>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4581840"/>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4370025"/>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982081"/>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4793655"/>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4581840"/>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4096896"/>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4096896"/>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(70%)</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(70%)</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(65%)</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(65%)</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(44%)</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(70%)</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(70%)</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11" name="tx511"/>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12" name="pt512"/>
            <p:cNvSpPr/>
            <p:nvPr/>
          </p:nvSpPr>
          <p:spPr>
            <a:xfrm>
              <a:off x="4803011"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51223"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95696"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40169"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84643"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9116"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3767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comparada com outros países da região, ESAR, 2025</a:t>
              </a:r>
            </a:p>
          </p:txBody>
        </p:sp>
        <p:sp>
          <p:nvSpPr>
            <p:cNvPr id="525" name="tx525"/>
            <p:cNvSpPr/>
            <p:nvPr/>
          </p:nvSpPr>
          <p:spPr>
            <a:xfrm>
              <a:off x="791877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526" name="tx526"/>
            <p:cNvSpPr/>
            <p:nvPr/>
          </p:nvSpPr>
          <p:spPr>
            <a:xfrm>
              <a:off x="4066979" y="6568512"/>
              <a:ext cx="779635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códigos ISO dos países são exibidos. A cobertura em moz é mostrada nos cabeçalhos. A cobertura média regional é mostrada pela linha tracejada.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3109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6127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914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461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57637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937253"/>
              <a:ext cx="235719" cy="178744"/>
            </a:xfrm>
            <a:prstGeom prst="rect">
              <a:avLst/>
            </a:prstGeom>
            <a:solidFill>
              <a:srgbClr val="1CABE2">
                <a:alpha val="85098"/>
              </a:srgbClr>
            </a:solidFill>
          </p:spPr>
          <p:txBody>
            <a:bodyPr/>
            <a:lstStyle/>
            <a:p/>
          </p:txBody>
        </p:sp>
        <p:sp>
          <p:nvSpPr>
            <p:cNvPr id="23" name="rc23"/>
            <p:cNvSpPr/>
            <p:nvPr/>
          </p:nvSpPr>
          <p:spPr>
            <a:xfrm>
              <a:off x="1684176" y="3957345"/>
              <a:ext cx="235719" cy="158652"/>
            </a:xfrm>
            <a:prstGeom prst="rect">
              <a:avLst/>
            </a:prstGeom>
            <a:solidFill>
              <a:srgbClr val="1CABE2">
                <a:alpha val="85098"/>
              </a:srgbClr>
            </a:solidFill>
          </p:spPr>
          <p:txBody>
            <a:bodyPr/>
            <a:lstStyle/>
            <a:p/>
          </p:txBody>
        </p:sp>
        <p:sp>
          <p:nvSpPr>
            <p:cNvPr id="24" name="rc24"/>
            <p:cNvSpPr/>
            <p:nvPr/>
          </p:nvSpPr>
          <p:spPr>
            <a:xfrm>
              <a:off x="1946086" y="3978387"/>
              <a:ext cx="235719" cy="137610"/>
            </a:xfrm>
            <a:prstGeom prst="rect">
              <a:avLst/>
            </a:prstGeom>
            <a:solidFill>
              <a:srgbClr val="1CABE2">
                <a:alpha val="85098"/>
              </a:srgbClr>
            </a:solidFill>
          </p:spPr>
          <p:txBody>
            <a:bodyPr/>
            <a:lstStyle/>
            <a:p/>
          </p:txBody>
        </p:sp>
        <p:sp>
          <p:nvSpPr>
            <p:cNvPr id="25" name="rc25"/>
            <p:cNvSpPr/>
            <p:nvPr/>
          </p:nvSpPr>
          <p:spPr>
            <a:xfrm>
              <a:off x="2207996" y="3988062"/>
              <a:ext cx="235719" cy="127935"/>
            </a:xfrm>
            <a:prstGeom prst="rect">
              <a:avLst/>
            </a:prstGeom>
            <a:solidFill>
              <a:srgbClr val="1CABE2">
                <a:alpha val="85098"/>
              </a:srgbClr>
            </a:solidFill>
          </p:spPr>
          <p:txBody>
            <a:bodyPr/>
            <a:lstStyle/>
            <a:p/>
          </p:txBody>
        </p:sp>
        <p:sp>
          <p:nvSpPr>
            <p:cNvPr id="26" name="rc26"/>
            <p:cNvSpPr/>
            <p:nvPr/>
          </p:nvSpPr>
          <p:spPr>
            <a:xfrm>
              <a:off x="2469906" y="3973885"/>
              <a:ext cx="235719" cy="142111"/>
            </a:xfrm>
            <a:prstGeom prst="rect">
              <a:avLst/>
            </a:prstGeom>
            <a:solidFill>
              <a:srgbClr val="1CABE2">
                <a:alpha val="85098"/>
              </a:srgbClr>
            </a:solidFill>
          </p:spPr>
          <p:txBody>
            <a:bodyPr/>
            <a:lstStyle/>
            <a:p/>
          </p:txBody>
        </p:sp>
        <p:sp>
          <p:nvSpPr>
            <p:cNvPr id="27" name="rc27"/>
            <p:cNvSpPr/>
            <p:nvPr/>
          </p:nvSpPr>
          <p:spPr>
            <a:xfrm>
              <a:off x="2731817" y="3959028"/>
              <a:ext cx="235719" cy="156969"/>
            </a:xfrm>
            <a:prstGeom prst="rect">
              <a:avLst/>
            </a:prstGeom>
            <a:solidFill>
              <a:srgbClr val="1CABE2">
                <a:alpha val="85098"/>
              </a:srgbClr>
            </a:solidFill>
          </p:spPr>
          <p:txBody>
            <a:bodyPr/>
            <a:lstStyle/>
            <a:p/>
          </p:txBody>
        </p:sp>
        <p:sp>
          <p:nvSpPr>
            <p:cNvPr id="28" name="rc28"/>
            <p:cNvSpPr/>
            <p:nvPr/>
          </p:nvSpPr>
          <p:spPr>
            <a:xfrm>
              <a:off x="2993727" y="3943434"/>
              <a:ext cx="235719" cy="172562"/>
            </a:xfrm>
            <a:prstGeom prst="rect">
              <a:avLst/>
            </a:prstGeom>
            <a:solidFill>
              <a:srgbClr val="1CABE2">
                <a:alpha val="85098"/>
              </a:srgbClr>
            </a:solidFill>
          </p:spPr>
          <p:txBody>
            <a:bodyPr/>
            <a:lstStyle/>
            <a:p/>
          </p:txBody>
        </p:sp>
        <p:sp>
          <p:nvSpPr>
            <p:cNvPr id="29" name="rc29"/>
            <p:cNvSpPr/>
            <p:nvPr/>
          </p:nvSpPr>
          <p:spPr>
            <a:xfrm>
              <a:off x="3255637" y="3925438"/>
              <a:ext cx="235719" cy="190559"/>
            </a:xfrm>
            <a:prstGeom prst="rect">
              <a:avLst/>
            </a:prstGeom>
            <a:solidFill>
              <a:srgbClr val="1CABE2">
                <a:alpha val="85098"/>
              </a:srgbClr>
            </a:solidFill>
          </p:spPr>
          <p:txBody>
            <a:bodyPr/>
            <a:lstStyle/>
            <a:p/>
          </p:txBody>
        </p:sp>
        <p:sp>
          <p:nvSpPr>
            <p:cNvPr id="30" name="rc30"/>
            <p:cNvSpPr/>
            <p:nvPr/>
          </p:nvSpPr>
          <p:spPr>
            <a:xfrm>
              <a:off x="3517547" y="3942130"/>
              <a:ext cx="235719" cy="173866"/>
            </a:xfrm>
            <a:prstGeom prst="rect">
              <a:avLst/>
            </a:prstGeom>
            <a:solidFill>
              <a:srgbClr val="1CABE2">
                <a:alpha val="85098"/>
              </a:srgbClr>
            </a:solidFill>
          </p:spPr>
          <p:txBody>
            <a:bodyPr/>
            <a:lstStyle/>
            <a:p/>
          </p:txBody>
        </p:sp>
        <p:sp>
          <p:nvSpPr>
            <p:cNvPr id="31" name="rc31"/>
            <p:cNvSpPr/>
            <p:nvPr/>
          </p:nvSpPr>
          <p:spPr>
            <a:xfrm>
              <a:off x="3779457" y="3962386"/>
              <a:ext cx="235719" cy="153611"/>
            </a:xfrm>
            <a:prstGeom prst="rect">
              <a:avLst/>
            </a:prstGeom>
            <a:solidFill>
              <a:srgbClr val="1CABE2">
                <a:alpha val="85098"/>
              </a:srgbClr>
            </a:solidFill>
          </p:spPr>
          <p:txBody>
            <a:bodyPr/>
            <a:lstStyle/>
            <a:p/>
          </p:txBody>
        </p:sp>
        <p:sp>
          <p:nvSpPr>
            <p:cNvPr id="32" name="rc32"/>
            <p:cNvSpPr/>
            <p:nvPr/>
          </p:nvSpPr>
          <p:spPr>
            <a:xfrm>
              <a:off x="4041368" y="3986975"/>
              <a:ext cx="235719" cy="129022"/>
            </a:xfrm>
            <a:prstGeom prst="rect">
              <a:avLst/>
            </a:prstGeom>
            <a:solidFill>
              <a:srgbClr val="1CABE2">
                <a:alpha val="85098"/>
              </a:srgbClr>
            </a:solidFill>
          </p:spPr>
          <p:txBody>
            <a:bodyPr/>
            <a:lstStyle/>
            <a:p/>
          </p:txBody>
        </p:sp>
        <p:sp>
          <p:nvSpPr>
            <p:cNvPr id="33" name="rc33"/>
            <p:cNvSpPr/>
            <p:nvPr/>
          </p:nvSpPr>
          <p:spPr>
            <a:xfrm>
              <a:off x="4303278" y="3984233"/>
              <a:ext cx="235719" cy="131764"/>
            </a:xfrm>
            <a:prstGeom prst="rect">
              <a:avLst/>
            </a:prstGeom>
            <a:solidFill>
              <a:srgbClr val="1CABE2">
                <a:alpha val="85098"/>
              </a:srgbClr>
            </a:solidFill>
          </p:spPr>
          <p:txBody>
            <a:bodyPr/>
            <a:lstStyle/>
            <a:p/>
          </p:txBody>
        </p:sp>
        <p:sp>
          <p:nvSpPr>
            <p:cNvPr id="34" name="rc34"/>
            <p:cNvSpPr/>
            <p:nvPr/>
          </p:nvSpPr>
          <p:spPr>
            <a:xfrm>
              <a:off x="4565188" y="3981597"/>
              <a:ext cx="235719" cy="134400"/>
            </a:xfrm>
            <a:prstGeom prst="rect">
              <a:avLst/>
            </a:prstGeom>
            <a:solidFill>
              <a:srgbClr val="1CABE2">
                <a:alpha val="85098"/>
              </a:srgbClr>
            </a:solidFill>
          </p:spPr>
          <p:txBody>
            <a:bodyPr/>
            <a:lstStyle/>
            <a:p/>
          </p:txBody>
        </p:sp>
        <p:sp>
          <p:nvSpPr>
            <p:cNvPr id="35" name="rc35"/>
            <p:cNvSpPr/>
            <p:nvPr/>
          </p:nvSpPr>
          <p:spPr>
            <a:xfrm>
              <a:off x="4827098" y="3963781"/>
              <a:ext cx="235719" cy="152216"/>
            </a:xfrm>
            <a:prstGeom prst="rect">
              <a:avLst/>
            </a:prstGeom>
            <a:solidFill>
              <a:srgbClr val="1CABE2">
                <a:alpha val="85098"/>
              </a:srgbClr>
            </a:solidFill>
          </p:spPr>
          <p:txBody>
            <a:bodyPr/>
            <a:lstStyle/>
            <a:p/>
          </p:txBody>
        </p:sp>
        <p:sp>
          <p:nvSpPr>
            <p:cNvPr id="36" name="rc36"/>
            <p:cNvSpPr/>
            <p:nvPr/>
          </p:nvSpPr>
          <p:spPr>
            <a:xfrm>
              <a:off x="5089008" y="3961967"/>
              <a:ext cx="235719" cy="154030"/>
            </a:xfrm>
            <a:prstGeom prst="rect">
              <a:avLst/>
            </a:prstGeom>
            <a:solidFill>
              <a:srgbClr val="1CABE2">
                <a:alpha val="85098"/>
              </a:srgbClr>
            </a:solidFill>
          </p:spPr>
          <p:txBody>
            <a:bodyPr/>
            <a:lstStyle/>
            <a:p/>
          </p:txBody>
        </p:sp>
        <p:sp>
          <p:nvSpPr>
            <p:cNvPr id="37" name="rc37"/>
            <p:cNvSpPr/>
            <p:nvPr/>
          </p:nvSpPr>
          <p:spPr>
            <a:xfrm>
              <a:off x="5350919" y="3958655"/>
              <a:ext cx="235719" cy="157341"/>
            </a:xfrm>
            <a:prstGeom prst="rect">
              <a:avLst/>
            </a:prstGeom>
            <a:solidFill>
              <a:srgbClr val="1CABE2">
                <a:alpha val="85098"/>
              </a:srgbClr>
            </a:solidFill>
          </p:spPr>
          <p:txBody>
            <a:bodyPr/>
            <a:lstStyle/>
            <a:p/>
          </p:txBody>
        </p:sp>
        <p:sp>
          <p:nvSpPr>
            <p:cNvPr id="38" name="rc38"/>
            <p:cNvSpPr/>
            <p:nvPr/>
          </p:nvSpPr>
          <p:spPr>
            <a:xfrm>
              <a:off x="5612829" y="3955109"/>
              <a:ext cx="235719" cy="160887"/>
            </a:xfrm>
            <a:prstGeom prst="rect">
              <a:avLst/>
            </a:prstGeom>
            <a:solidFill>
              <a:srgbClr val="1CABE2">
                <a:alpha val="85098"/>
              </a:srgbClr>
            </a:solidFill>
          </p:spPr>
          <p:txBody>
            <a:bodyPr/>
            <a:lstStyle/>
            <a:p/>
          </p:txBody>
        </p:sp>
        <p:sp>
          <p:nvSpPr>
            <p:cNvPr id="39" name="rc39"/>
            <p:cNvSpPr/>
            <p:nvPr/>
          </p:nvSpPr>
          <p:spPr>
            <a:xfrm>
              <a:off x="5874739" y="3951431"/>
              <a:ext cx="235719" cy="164565"/>
            </a:xfrm>
            <a:prstGeom prst="rect">
              <a:avLst/>
            </a:prstGeom>
            <a:solidFill>
              <a:srgbClr val="1CABE2">
                <a:alpha val="85098"/>
              </a:srgbClr>
            </a:solidFill>
          </p:spPr>
          <p:txBody>
            <a:bodyPr/>
            <a:lstStyle/>
            <a:p/>
          </p:txBody>
        </p:sp>
        <p:sp>
          <p:nvSpPr>
            <p:cNvPr id="40" name="rc40"/>
            <p:cNvSpPr/>
            <p:nvPr/>
          </p:nvSpPr>
          <p:spPr>
            <a:xfrm>
              <a:off x="6136649" y="3947581"/>
              <a:ext cx="235719" cy="168416"/>
            </a:xfrm>
            <a:prstGeom prst="rect">
              <a:avLst/>
            </a:prstGeom>
            <a:solidFill>
              <a:srgbClr val="1CABE2">
                <a:alpha val="85098"/>
              </a:srgbClr>
            </a:solidFill>
          </p:spPr>
          <p:txBody>
            <a:bodyPr/>
            <a:lstStyle/>
            <a:p/>
          </p:txBody>
        </p:sp>
        <p:sp>
          <p:nvSpPr>
            <p:cNvPr id="41" name="rc41"/>
            <p:cNvSpPr/>
            <p:nvPr/>
          </p:nvSpPr>
          <p:spPr>
            <a:xfrm>
              <a:off x="6398559" y="3943844"/>
              <a:ext cx="235719" cy="172153"/>
            </a:xfrm>
            <a:prstGeom prst="rect">
              <a:avLst/>
            </a:prstGeom>
            <a:solidFill>
              <a:srgbClr val="1CABE2">
                <a:alpha val="85098"/>
              </a:srgbClr>
            </a:solidFill>
          </p:spPr>
          <p:txBody>
            <a:bodyPr/>
            <a:lstStyle/>
            <a:p/>
          </p:txBody>
        </p:sp>
        <p:sp>
          <p:nvSpPr>
            <p:cNvPr id="42" name="rc42"/>
            <p:cNvSpPr/>
            <p:nvPr/>
          </p:nvSpPr>
          <p:spPr>
            <a:xfrm>
              <a:off x="6660470" y="3817173"/>
              <a:ext cx="235719" cy="298824"/>
            </a:xfrm>
            <a:prstGeom prst="rect">
              <a:avLst/>
            </a:prstGeom>
            <a:solidFill>
              <a:srgbClr val="1CABE2">
                <a:alpha val="85098"/>
              </a:srgbClr>
            </a:solidFill>
          </p:spPr>
          <p:txBody>
            <a:bodyPr/>
            <a:lstStyle/>
            <a:p/>
          </p:txBody>
        </p:sp>
        <p:sp>
          <p:nvSpPr>
            <p:cNvPr id="43" name="rc43"/>
            <p:cNvSpPr/>
            <p:nvPr/>
          </p:nvSpPr>
          <p:spPr>
            <a:xfrm>
              <a:off x="6922380" y="3684794"/>
              <a:ext cx="235719" cy="431202"/>
            </a:xfrm>
            <a:prstGeom prst="rect">
              <a:avLst/>
            </a:prstGeom>
            <a:solidFill>
              <a:srgbClr val="1CABE2">
                <a:alpha val="85098"/>
              </a:srgbClr>
            </a:solidFill>
          </p:spPr>
          <p:txBody>
            <a:bodyPr/>
            <a:lstStyle/>
            <a:p/>
          </p:txBody>
        </p:sp>
        <p:sp>
          <p:nvSpPr>
            <p:cNvPr id="44" name="rc44"/>
            <p:cNvSpPr/>
            <p:nvPr/>
          </p:nvSpPr>
          <p:spPr>
            <a:xfrm>
              <a:off x="7184290" y="3767886"/>
              <a:ext cx="235719" cy="348110"/>
            </a:xfrm>
            <a:prstGeom prst="rect">
              <a:avLst/>
            </a:prstGeom>
            <a:solidFill>
              <a:srgbClr val="1CABE2">
                <a:alpha val="85098"/>
              </a:srgbClr>
            </a:solidFill>
          </p:spPr>
          <p:txBody>
            <a:bodyPr/>
            <a:lstStyle/>
            <a:p/>
          </p:txBody>
        </p:sp>
        <p:sp>
          <p:nvSpPr>
            <p:cNvPr id="45" name="rc45"/>
            <p:cNvSpPr/>
            <p:nvPr/>
          </p:nvSpPr>
          <p:spPr>
            <a:xfrm>
              <a:off x="7446200" y="3929624"/>
              <a:ext cx="235719" cy="186373"/>
            </a:xfrm>
            <a:prstGeom prst="rect">
              <a:avLst/>
            </a:prstGeom>
            <a:solidFill>
              <a:srgbClr val="1CABE2">
                <a:alpha val="85098"/>
              </a:srgbClr>
            </a:solidFill>
          </p:spPr>
          <p:txBody>
            <a:bodyPr/>
            <a:lstStyle/>
            <a:p/>
          </p:txBody>
        </p:sp>
        <p:sp>
          <p:nvSpPr>
            <p:cNvPr id="46" name="rc46"/>
            <p:cNvSpPr/>
            <p:nvPr/>
          </p:nvSpPr>
          <p:spPr>
            <a:xfrm>
              <a:off x="7708110" y="3926323"/>
              <a:ext cx="235719" cy="189674"/>
            </a:xfrm>
            <a:prstGeom prst="rect">
              <a:avLst/>
            </a:prstGeom>
            <a:solidFill>
              <a:srgbClr val="1CABE2">
                <a:alpha val="85098"/>
              </a:srgbClr>
            </a:solidFill>
          </p:spPr>
          <p:txBody>
            <a:bodyPr/>
            <a:lstStyle/>
            <a:p/>
          </p:txBody>
        </p:sp>
        <p:sp>
          <p:nvSpPr>
            <p:cNvPr id="47" name="rc47"/>
            <p:cNvSpPr/>
            <p:nvPr/>
          </p:nvSpPr>
          <p:spPr>
            <a:xfrm>
              <a:off x="7970021" y="3922944"/>
              <a:ext cx="235719" cy="193053"/>
            </a:xfrm>
            <a:prstGeom prst="rect">
              <a:avLst/>
            </a:prstGeom>
            <a:solidFill>
              <a:srgbClr val="1CABE2">
                <a:alpha val="85098"/>
              </a:srgbClr>
            </a:solidFill>
          </p:spPr>
          <p:txBody>
            <a:bodyPr/>
            <a:lstStyle/>
            <a:p/>
          </p:txBody>
        </p:sp>
        <p:sp>
          <p:nvSpPr>
            <p:cNvPr id="48" name="rc48"/>
            <p:cNvSpPr/>
            <p:nvPr/>
          </p:nvSpPr>
          <p:spPr>
            <a:xfrm>
              <a:off x="1422266" y="3780852"/>
              <a:ext cx="235719" cy="156401"/>
            </a:xfrm>
            <a:prstGeom prst="rect">
              <a:avLst/>
            </a:prstGeom>
            <a:solidFill>
              <a:srgbClr val="B3B3B3">
                <a:alpha val="85098"/>
              </a:srgbClr>
            </a:solidFill>
          </p:spPr>
          <p:txBody>
            <a:bodyPr/>
            <a:lstStyle/>
            <a:p/>
          </p:txBody>
        </p:sp>
        <p:sp>
          <p:nvSpPr>
            <p:cNvPr id="49" name="rc49"/>
            <p:cNvSpPr/>
            <p:nvPr/>
          </p:nvSpPr>
          <p:spPr>
            <a:xfrm>
              <a:off x="1684176" y="3810024"/>
              <a:ext cx="235719" cy="147320"/>
            </a:xfrm>
            <a:prstGeom prst="rect">
              <a:avLst/>
            </a:prstGeom>
            <a:solidFill>
              <a:srgbClr val="B3B3B3">
                <a:alpha val="85098"/>
              </a:srgbClr>
            </a:solidFill>
          </p:spPr>
          <p:txBody>
            <a:bodyPr/>
            <a:lstStyle/>
            <a:p/>
          </p:txBody>
        </p:sp>
        <p:sp>
          <p:nvSpPr>
            <p:cNvPr id="50" name="rc50"/>
            <p:cNvSpPr/>
            <p:nvPr/>
          </p:nvSpPr>
          <p:spPr>
            <a:xfrm>
              <a:off x="1946086" y="3840777"/>
              <a:ext cx="235719" cy="137610"/>
            </a:xfrm>
            <a:prstGeom prst="rect">
              <a:avLst/>
            </a:prstGeom>
            <a:solidFill>
              <a:srgbClr val="B3B3B3">
                <a:alpha val="85098"/>
              </a:srgbClr>
            </a:solidFill>
          </p:spPr>
          <p:txBody>
            <a:bodyPr/>
            <a:lstStyle/>
            <a:p/>
          </p:txBody>
        </p:sp>
        <p:sp>
          <p:nvSpPr>
            <p:cNvPr id="51" name="rc51"/>
            <p:cNvSpPr/>
            <p:nvPr/>
          </p:nvSpPr>
          <p:spPr>
            <a:xfrm>
              <a:off x="2207996" y="3941539"/>
              <a:ext cx="235719" cy="46522"/>
            </a:xfrm>
            <a:prstGeom prst="rect">
              <a:avLst/>
            </a:prstGeom>
            <a:solidFill>
              <a:srgbClr val="B3B3B3">
                <a:alpha val="85098"/>
              </a:srgbClr>
            </a:solidFill>
          </p:spPr>
          <p:txBody>
            <a:bodyPr/>
            <a:lstStyle/>
            <a:p/>
          </p:txBody>
        </p:sp>
        <p:sp>
          <p:nvSpPr>
            <p:cNvPr id="52" name="rc52"/>
            <p:cNvSpPr/>
            <p:nvPr/>
          </p:nvSpPr>
          <p:spPr>
            <a:xfrm>
              <a:off x="2469906" y="3914673"/>
              <a:ext cx="235719" cy="59212"/>
            </a:xfrm>
            <a:prstGeom prst="rect">
              <a:avLst/>
            </a:prstGeom>
            <a:solidFill>
              <a:srgbClr val="B3B3B3">
                <a:alpha val="85098"/>
              </a:srgbClr>
            </a:solidFill>
          </p:spPr>
          <p:txBody>
            <a:bodyPr/>
            <a:lstStyle/>
            <a:p/>
          </p:txBody>
        </p:sp>
        <p:sp>
          <p:nvSpPr>
            <p:cNvPr id="53" name="rc53"/>
            <p:cNvSpPr/>
            <p:nvPr/>
          </p:nvSpPr>
          <p:spPr>
            <a:xfrm>
              <a:off x="2731817" y="3874505"/>
              <a:ext cx="235719" cy="84522"/>
            </a:xfrm>
            <a:prstGeom prst="rect">
              <a:avLst/>
            </a:prstGeom>
            <a:solidFill>
              <a:srgbClr val="B3B3B3">
                <a:alpha val="85098"/>
              </a:srgbClr>
            </a:solidFill>
          </p:spPr>
          <p:txBody>
            <a:bodyPr/>
            <a:lstStyle/>
            <a:p/>
          </p:txBody>
        </p:sp>
        <p:sp>
          <p:nvSpPr>
            <p:cNvPr id="54" name="rc54"/>
            <p:cNvSpPr/>
            <p:nvPr/>
          </p:nvSpPr>
          <p:spPr>
            <a:xfrm>
              <a:off x="2993727" y="3844826"/>
              <a:ext cx="235719" cy="98608"/>
            </a:xfrm>
            <a:prstGeom prst="rect">
              <a:avLst/>
            </a:prstGeom>
            <a:solidFill>
              <a:srgbClr val="B3B3B3">
                <a:alpha val="85098"/>
              </a:srgbClr>
            </a:solidFill>
          </p:spPr>
          <p:txBody>
            <a:bodyPr/>
            <a:lstStyle/>
            <a:p/>
          </p:txBody>
        </p:sp>
        <p:sp>
          <p:nvSpPr>
            <p:cNvPr id="55" name="rc55"/>
            <p:cNvSpPr/>
            <p:nvPr/>
          </p:nvSpPr>
          <p:spPr>
            <a:xfrm>
              <a:off x="3255637" y="3798399"/>
              <a:ext cx="235719" cy="127039"/>
            </a:xfrm>
            <a:prstGeom prst="rect">
              <a:avLst/>
            </a:prstGeom>
            <a:solidFill>
              <a:srgbClr val="B3B3B3">
                <a:alpha val="85098"/>
              </a:srgbClr>
            </a:solidFill>
          </p:spPr>
          <p:txBody>
            <a:bodyPr/>
            <a:lstStyle/>
            <a:p/>
          </p:txBody>
        </p:sp>
        <p:sp>
          <p:nvSpPr>
            <p:cNvPr id="56" name="rc56"/>
            <p:cNvSpPr/>
            <p:nvPr/>
          </p:nvSpPr>
          <p:spPr>
            <a:xfrm>
              <a:off x="3517547" y="3781638"/>
              <a:ext cx="235719" cy="160492"/>
            </a:xfrm>
            <a:prstGeom prst="rect">
              <a:avLst/>
            </a:prstGeom>
            <a:solidFill>
              <a:srgbClr val="B3B3B3">
                <a:alpha val="85098"/>
              </a:srgbClr>
            </a:solidFill>
          </p:spPr>
          <p:txBody>
            <a:bodyPr/>
            <a:lstStyle/>
            <a:p/>
          </p:txBody>
        </p:sp>
        <p:sp>
          <p:nvSpPr>
            <p:cNvPr id="57" name="rc57"/>
            <p:cNvSpPr/>
            <p:nvPr/>
          </p:nvSpPr>
          <p:spPr>
            <a:xfrm>
              <a:off x="3779457" y="3752915"/>
              <a:ext cx="235719" cy="209470"/>
            </a:xfrm>
            <a:prstGeom prst="rect">
              <a:avLst/>
            </a:prstGeom>
            <a:solidFill>
              <a:srgbClr val="B3B3B3">
                <a:alpha val="85098"/>
              </a:srgbClr>
            </a:solidFill>
          </p:spPr>
          <p:txBody>
            <a:bodyPr/>
            <a:lstStyle/>
            <a:p/>
          </p:txBody>
        </p:sp>
        <p:sp>
          <p:nvSpPr>
            <p:cNvPr id="58" name="rc58"/>
            <p:cNvSpPr/>
            <p:nvPr/>
          </p:nvSpPr>
          <p:spPr>
            <a:xfrm>
              <a:off x="4041368" y="3743268"/>
              <a:ext cx="235719" cy="243707"/>
            </a:xfrm>
            <a:prstGeom prst="rect">
              <a:avLst/>
            </a:prstGeom>
            <a:solidFill>
              <a:srgbClr val="B3B3B3">
                <a:alpha val="85098"/>
              </a:srgbClr>
            </a:solidFill>
          </p:spPr>
          <p:txBody>
            <a:bodyPr/>
            <a:lstStyle/>
            <a:p/>
          </p:txBody>
        </p:sp>
        <p:sp>
          <p:nvSpPr>
            <p:cNvPr id="59" name="rc59"/>
            <p:cNvSpPr/>
            <p:nvPr/>
          </p:nvSpPr>
          <p:spPr>
            <a:xfrm>
              <a:off x="4303278" y="3779267"/>
              <a:ext cx="235719" cy="204965"/>
            </a:xfrm>
            <a:prstGeom prst="rect">
              <a:avLst/>
            </a:prstGeom>
            <a:solidFill>
              <a:srgbClr val="B3B3B3">
                <a:alpha val="85098"/>
              </a:srgbClr>
            </a:solidFill>
          </p:spPr>
          <p:txBody>
            <a:bodyPr/>
            <a:lstStyle/>
            <a:p/>
          </p:txBody>
        </p:sp>
        <p:sp>
          <p:nvSpPr>
            <p:cNvPr id="60" name="rc60"/>
            <p:cNvSpPr/>
            <p:nvPr/>
          </p:nvSpPr>
          <p:spPr>
            <a:xfrm>
              <a:off x="4565188" y="3817330"/>
              <a:ext cx="235719" cy="164267"/>
            </a:xfrm>
            <a:prstGeom prst="rect">
              <a:avLst/>
            </a:prstGeom>
            <a:solidFill>
              <a:srgbClr val="B3B3B3">
                <a:alpha val="85098"/>
              </a:srgbClr>
            </a:solidFill>
          </p:spPr>
          <p:txBody>
            <a:bodyPr/>
            <a:lstStyle/>
            <a:p/>
          </p:txBody>
        </p:sp>
        <p:sp>
          <p:nvSpPr>
            <p:cNvPr id="61" name="rc61"/>
            <p:cNvSpPr/>
            <p:nvPr/>
          </p:nvSpPr>
          <p:spPr>
            <a:xfrm>
              <a:off x="4827098" y="3842006"/>
              <a:ext cx="235719" cy="121775"/>
            </a:xfrm>
            <a:prstGeom prst="rect">
              <a:avLst/>
            </a:prstGeom>
            <a:solidFill>
              <a:srgbClr val="B3B3B3">
                <a:alpha val="85098"/>
              </a:srgbClr>
            </a:solidFill>
          </p:spPr>
          <p:txBody>
            <a:bodyPr/>
            <a:lstStyle/>
            <a:p/>
          </p:txBody>
        </p:sp>
        <p:sp>
          <p:nvSpPr>
            <p:cNvPr id="62" name="rc62"/>
            <p:cNvSpPr/>
            <p:nvPr/>
          </p:nvSpPr>
          <p:spPr>
            <a:xfrm>
              <a:off x="5089008" y="3884952"/>
              <a:ext cx="235719" cy="77015"/>
            </a:xfrm>
            <a:prstGeom prst="rect">
              <a:avLst/>
            </a:prstGeom>
            <a:solidFill>
              <a:srgbClr val="B3B3B3">
                <a:alpha val="85098"/>
              </a:srgbClr>
            </a:solidFill>
          </p:spPr>
          <p:txBody>
            <a:bodyPr/>
            <a:lstStyle/>
            <a:p/>
          </p:txBody>
        </p:sp>
        <p:sp>
          <p:nvSpPr>
            <p:cNvPr id="63" name="rc63"/>
            <p:cNvSpPr/>
            <p:nvPr/>
          </p:nvSpPr>
          <p:spPr>
            <a:xfrm>
              <a:off x="5350919" y="3879985"/>
              <a:ext cx="235719" cy="78670"/>
            </a:xfrm>
            <a:prstGeom prst="rect">
              <a:avLst/>
            </a:prstGeom>
            <a:solidFill>
              <a:srgbClr val="B3B3B3">
                <a:alpha val="85098"/>
              </a:srgbClr>
            </a:solidFill>
          </p:spPr>
          <p:txBody>
            <a:bodyPr/>
            <a:lstStyle/>
            <a:p/>
          </p:txBody>
        </p:sp>
        <p:sp>
          <p:nvSpPr>
            <p:cNvPr id="64" name="rc64"/>
            <p:cNvSpPr/>
            <p:nvPr/>
          </p:nvSpPr>
          <p:spPr>
            <a:xfrm>
              <a:off x="5612829" y="3874666"/>
              <a:ext cx="235719" cy="80443"/>
            </a:xfrm>
            <a:prstGeom prst="rect">
              <a:avLst/>
            </a:prstGeom>
            <a:solidFill>
              <a:srgbClr val="B3B3B3">
                <a:alpha val="85098"/>
              </a:srgbClr>
            </a:solidFill>
          </p:spPr>
          <p:txBody>
            <a:bodyPr/>
            <a:lstStyle/>
            <a:p/>
          </p:txBody>
        </p:sp>
        <p:sp>
          <p:nvSpPr>
            <p:cNvPr id="65" name="rc65"/>
            <p:cNvSpPr/>
            <p:nvPr/>
          </p:nvSpPr>
          <p:spPr>
            <a:xfrm>
              <a:off x="5874739" y="3869148"/>
              <a:ext cx="235719" cy="82283"/>
            </a:xfrm>
            <a:prstGeom prst="rect">
              <a:avLst/>
            </a:prstGeom>
            <a:solidFill>
              <a:srgbClr val="B3B3B3">
                <a:alpha val="85098"/>
              </a:srgbClr>
            </a:solidFill>
          </p:spPr>
          <p:txBody>
            <a:bodyPr/>
            <a:lstStyle/>
            <a:p/>
          </p:txBody>
        </p:sp>
        <p:sp>
          <p:nvSpPr>
            <p:cNvPr id="66" name="rc66"/>
            <p:cNvSpPr/>
            <p:nvPr/>
          </p:nvSpPr>
          <p:spPr>
            <a:xfrm>
              <a:off x="6136649" y="3863371"/>
              <a:ext cx="235719" cy="84209"/>
            </a:xfrm>
            <a:prstGeom prst="rect">
              <a:avLst/>
            </a:prstGeom>
            <a:solidFill>
              <a:srgbClr val="B3B3B3">
                <a:alpha val="85098"/>
              </a:srgbClr>
            </a:solidFill>
          </p:spPr>
          <p:txBody>
            <a:bodyPr/>
            <a:lstStyle/>
            <a:p/>
          </p:txBody>
        </p:sp>
        <p:sp>
          <p:nvSpPr>
            <p:cNvPr id="67" name="rc67"/>
            <p:cNvSpPr/>
            <p:nvPr/>
          </p:nvSpPr>
          <p:spPr>
            <a:xfrm>
              <a:off x="6398559" y="3857767"/>
              <a:ext cx="235719" cy="86077"/>
            </a:xfrm>
            <a:prstGeom prst="rect">
              <a:avLst/>
            </a:prstGeom>
            <a:solidFill>
              <a:srgbClr val="B3B3B3">
                <a:alpha val="85098"/>
              </a:srgbClr>
            </a:solidFill>
          </p:spPr>
          <p:txBody>
            <a:bodyPr/>
            <a:lstStyle/>
            <a:p/>
          </p:txBody>
        </p:sp>
        <p:sp>
          <p:nvSpPr>
            <p:cNvPr id="68" name="rc68"/>
            <p:cNvSpPr/>
            <p:nvPr/>
          </p:nvSpPr>
          <p:spPr>
            <a:xfrm>
              <a:off x="6660470" y="3606238"/>
              <a:ext cx="235719" cy="210934"/>
            </a:xfrm>
            <a:prstGeom prst="rect">
              <a:avLst/>
            </a:prstGeom>
            <a:solidFill>
              <a:srgbClr val="B3B3B3">
                <a:alpha val="85098"/>
              </a:srgbClr>
            </a:solidFill>
          </p:spPr>
          <p:txBody>
            <a:bodyPr/>
            <a:lstStyle/>
            <a:p/>
          </p:txBody>
        </p:sp>
        <p:sp>
          <p:nvSpPr>
            <p:cNvPr id="69" name="rc69"/>
            <p:cNvSpPr/>
            <p:nvPr/>
          </p:nvSpPr>
          <p:spPr>
            <a:xfrm>
              <a:off x="6922380" y="3325460"/>
              <a:ext cx="235719" cy="359334"/>
            </a:xfrm>
            <a:prstGeom prst="rect">
              <a:avLst/>
            </a:prstGeom>
            <a:solidFill>
              <a:srgbClr val="B3B3B3">
                <a:alpha val="85098"/>
              </a:srgbClr>
            </a:solidFill>
          </p:spPr>
          <p:txBody>
            <a:bodyPr/>
            <a:lstStyle/>
            <a:p/>
          </p:txBody>
        </p:sp>
        <p:sp>
          <p:nvSpPr>
            <p:cNvPr id="70" name="rc70"/>
            <p:cNvSpPr/>
            <p:nvPr/>
          </p:nvSpPr>
          <p:spPr>
            <a:xfrm>
              <a:off x="7184290" y="3291525"/>
              <a:ext cx="235719" cy="476361"/>
            </a:xfrm>
            <a:prstGeom prst="rect">
              <a:avLst/>
            </a:prstGeom>
            <a:solidFill>
              <a:srgbClr val="B3B3B3">
                <a:alpha val="85098"/>
              </a:srgbClr>
            </a:solidFill>
          </p:spPr>
          <p:txBody>
            <a:bodyPr/>
            <a:lstStyle/>
            <a:p/>
          </p:txBody>
        </p:sp>
        <p:sp>
          <p:nvSpPr>
            <p:cNvPr id="71" name="rc71"/>
            <p:cNvSpPr/>
            <p:nvPr/>
          </p:nvSpPr>
          <p:spPr>
            <a:xfrm>
              <a:off x="7446200" y="3556879"/>
              <a:ext cx="235719" cy="372744"/>
            </a:xfrm>
            <a:prstGeom prst="rect">
              <a:avLst/>
            </a:prstGeom>
            <a:solidFill>
              <a:srgbClr val="B3B3B3">
                <a:alpha val="85098"/>
              </a:srgbClr>
            </a:solidFill>
          </p:spPr>
          <p:txBody>
            <a:bodyPr/>
            <a:lstStyle/>
            <a:p/>
          </p:txBody>
        </p:sp>
        <p:sp>
          <p:nvSpPr>
            <p:cNvPr id="72" name="rc72"/>
            <p:cNvSpPr/>
            <p:nvPr/>
          </p:nvSpPr>
          <p:spPr>
            <a:xfrm>
              <a:off x="7708110" y="3546975"/>
              <a:ext cx="235719" cy="379348"/>
            </a:xfrm>
            <a:prstGeom prst="rect">
              <a:avLst/>
            </a:prstGeom>
            <a:solidFill>
              <a:srgbClr val="B3B3B3">
                <a:alpha val="85098"/>
              </a:srgbClr>
            </a:solidFill>
          </p:spPr>
          <p:txBody>
            <a:bodyPr/>
            <a:lstStyle/>
            <a:p/>
          </p:txBody>
        </p:sp>
        <p:sp>
          <p:nvSpPr>
            <p:cNvPr id="73" name="rc73"/>
            <p:cNvSpPr/>
            <p:nvPr/>
          </p:nvSpPr>
          <p:spPr>
            <a:xfrm>
              <a:off x="7970021" y="3536835"/>
              <a:ext cx="235719" cy="386108"/>
            </a:xfrm>
            <a:prstGeom prst="rect">
              <a:avLst/>
            </a:prstGeom>
            <a:solidFill>
              <a:srgbClr val="B3B3B3">
                <a:alpha val="85098"/>
              </a:srgbClr>
            </a:solidFill>
          </p:spPr>
          <p:txBody>
            <a:bodyPr/>
            <a:lstStyle/>
            <a:p/>
          </p:txBody>
        </p:sp>
        <p:sp>
          <p:nvSpPr>
            <p:cNvPr id="74" name="pl74"/>
            <p:cNvSpPr/>
            <p:nvPr/>
          </p:nvSpPr>
          <p:spPr>
            <a:xfrm>
              <a:off x="1540125" y="2240323"/>
              <a:ext cx="6547754" cy="309177"/>
            </a:xfrm>
            <a:custGeom>
              <a:avLst/>
              <a:pathLst>
                <a:path w="6547754" h="309177">
                  <a:moveTo>
                    <a:pt x="0" y="144282"/>
                  </a:moveTo>
                  <a:lnTo>
                    <a:pt x="261910" y="103059"/>
                  </a:lnTo>
                  <a:lnTo>
                    <a:pt x="523820" y="61835"/>
                  </a:lnTo>
                  <a:lnTo>
                    <a:pt x="785730" y="41223"/>
                  </a:lnTo>
                  <a:lnTo>
                    <a:pt x="1047640" y="61835"/>
                  </a:lnTo>
                  <a:lnTo>
                    <a:pt x="1309550" y="82447"/>
                  </a:lnTo>
                  <a:lnTo>
                    <a:pt x="1571461" y="103059"/>
                  </a:lnTo>
                  <a:lnTo>
                    <a:pt x="1833371" y="123670"/>
                  </a:lnTo>
                  <a:lnTo>
                    <a:pt x="2095281" y="82447"/>
                  </a:lnTo>
                  <a:lnTo>
                    <a:pt x="2357191" y="41223"/>
                  </a:lnTo>
                  <a:lnTo>
                    <a:pt x="2619101" y="0"/>
                  </a:lnTo>
                  <a:lnTo>
                    <a:pt x="2881012" y="0"/>
                  </a:lnTo>
                  <a:lnTo>
                    <a:pt x="3142922" y="0"/>
                  </a:lnTo>
                  <a:lnTo>
                    <a:pt x="3404832" y="20611"/>
                  </a:lnTo>
                  <a:lnTo>
                    <a:pt x="3666742" y="20611"/>
                  </a:lnTo>
                  <a:lnTo>
                    <a:pt x="3928652" y="20611"/>
                  </a:lnTo>
                  <a:lnTo>
                    <a:pt x="4190563" y="20611"/>
                  </a:lnTo>
                  <a:lnTo>
                    <a:pt x="4452473" y="20611"/>
                  </a:lnTo>
                  <a:lnTo>
                    <a:pt x="4714383" y="20611"/>
                  </a:lnTo>
                  <a:lnTo>
                    <a:pt x="4976293" y="20611"/>
                  </a:lnTo>
                  <a:lnTo>
                    <a:pt x="5238203" y="164894"/>
                  </a:lnTo>
                  <a:lnTo>
                    <a:pt x="5500114" y="309177"/>
                  </a:lnTo>
                  <a:lnTo>
                    <a:pt x="5762024" y="206118"/>
                  </a:lnTo>
                  <a:lnTo>
                    <a:pt x="6023934" y="20611"/>
                  </a:lnTo>
                  <a:lnTo>
                    <a:pt x="6285844" y="20611"/>
                  </a:lnTo>
                  <a:lnTo>
                    <a:pt x="6547754" y="20611"/>
                  </a:lnTo>
                </a:path>
              </a:pathLst>
            </a:custGeom>
            <a:ln w="27101" cap="flat">
              <a:solidFill>
                <a:srgbClr val="0058AB">
                  <a:alpha val="100000"/>
                </a:srgbClr>
              </a:solidFill>
              <a:prstDash val="solid"/>
              <a:round/>
            </a:ln>
          </p:spPr>
          <p:txBody>
            <a:bodyPr/>
            <a:lstStyle/>
            <a:p/>
          </p:txBody>
        </p:sp>
        <p:sp>
          <p:nvSpPr>
            <p:cNvPr id="75" name="pl75"/>
            <p:cNvSpPr/>
            <p:nvPr/>
          </p:nvSpPr>
          <p:spPr>
            <a:xfrm>
              <a:off x="1540125" y="2363994"/>
              <a:ext cx="6547754" cy="618354"/>
            </a:xfrm>
            <a:custGeom>
              <a:avLst/>
              <a:pathLst>
                <a:path w="6547754" h="618354">
                  <a:moveTo>
                    <a:pt x="0" y="309177"/>
                  </a:moveTo>
                  <a:lnTo>
                    <a:pt x="261910" y="247341"/>
                  </a:lnTo>
                  <a:lnTo>
                    <a:pt x="523820" y="185506"/>
                  </a:lnTo>
                  <a:lnTo>
                    <a:pt x="785730" y="0"/>
                  </a:lnTo>
                  <a:lnTo>
                    <a:pt x="1047640" y="41223"/>
                  </a:lnTo>
                  <a:lnTo>
                    <a:pt x="1309550" y="103059"/>
                  </a:lnTo>
                  <a:lnTo>
                    <a:pt x="1571461" y="144282"/>
                  </a:lnTo>
                  <a:lnTo>
                    <a:pt x="1833371" y="206118"/>
                  </a:lnTo>
                  <a:lnTo>
                    <a:pt x="2095281" y="206118"/>
                  </a:lnTo>
                  <a:lnTo>
                    <a:pt x="2357191" y="226729"/>
                  </a:lnTo>
                  <a:lnTo>
                    <a:pt x="2619101" y="226729"/>
                  </a:lnTo>
                  <a:lnTo>
                    <a:pt x="2881012" y="164894"/>
                  </a:lnTo>
                  <a:lnTo>
                    <a:pt x="3142922" y="103059"/>
                  </a:lnTo>
                  <a:lnTo>
                    <a:pt x="3404832" y="61835"/>
                  </a:lnTo>
                  <a:lnTo>
                    <a:pt x="3666742" y="0"/>
                  </a:lnTo>
                  <a:lnTo>
                    <a:pt x="3928652" y="0"/>
                  </a:lnTo>
                  <a:lnTo>
                    <a:pt x="4190563" y="0"/>
                  </a:lnTo>
                  <a:lnTo>
                    <a:pt x="4452473" y="0"/>
                  </a:lnTo>
                  <a:lnTo>
                    <a:pt x="4714383" y="0"/>
                  </a:lnTo>
                  <a:lnTo>
                    <a:pt x="4976293" y="0"/>
                  </a:lnTo>
                  <a:lnTo>
                    <a:pt x="5238203" y="288565"/>
                  </a:lnTo>
                  <a:lnTo>
                    <a:pt x="5500114" y="597742"/>
                  </a:lnTo>
                  <a:lnTo>
                    <a:pt x="5762024" y="618354"/>
                  </a:lnTo>
                  <a:lnTo>
                    <a:pt x="6023934" y="309177"/>
                  </a:lnTo>
                  <a:lnTo>
                    <a:pt x="6285844" y="309177"/>
                  </a:lnTo>
                  <a:lnTo>
                    <a:pt x="6547754" y="309177"/>
                  </a:lnTo>
                </a:path>
              </a:pathLst>
            </a:custGeom>
            <a:ln w="27101" cap="flat">
              <a:solidFill>
                <a:srgbClr val="F26A21">
                  <a:alpha val="100000"/>
                </a:srgbClr>
              </a:solidFill>
              <a:prstDash val="solid"/>
              <a:round/>
            </a:ln>
          </p:spPr>
          <p:txBody>
            <a:bodyPr/>
            <a:lstStyle/>
            <a:p/>
          </p:txBody>
        </p:sp>
        <p:sp>
          <p:nvSpPr>
            <p:cNvPr id="76" name="tx76"/>
            <p:cNvSpPr/>
            <p:nvPr/>
          </p:nvSpPr>
          <p:spPr>
            <a:xfrm>
              <a:off x="1479836"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2789387"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98938"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40848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45612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718039"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97995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7241860"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50377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6568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2759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47983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88" name="tx88"/>
            <p:cNvSpPr/>
            <p:nvPr/>
          </p:nvSpPr>
          <p:spPr>
            <a:xfrm>
              <a:off x="2789387"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89" name="tx89"/>
            <p:cNvSpPr/>
            <p:nvPr/>
          </p:nvSpPr>
          <p:spPr>
            <a:xfrm>
              <a:off x="4098938"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0" name="tx90"/>
            <p:cNvSpPr/>
            <p:nvPr/>
          </p:nvSpPr>
          <p:spPr>
            <a:xfrm>
              <a:off x="5408489"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1" name="tx91"/>
            <p:cNvSpPr/>
            <p:nvPr/>
          </p:nvSpPr>
          <p:spPr>
            <a:xfrm>
              <a:off x="6456129"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2" name="tx92"/>
            <p:cNvSpPr/>
            <p:nvPr/>
          </p:nvSpPr>
          <p:spPr>
            <a:xfrm>
              <a:off x="6718039"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3" name="tx93"/>
            <p:cNvSpPr/>
            <p:nvPr/>
          </p:nvSpPr>
          <p:spPr>
            <a:xfrm>
              <a:off x="6979950"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4" name="tx94"/>
            <p:cNvSpPr/>
            <p:nvPr/>
          </p:nvSpPr>
          <p:spPr>
            <a:xfrm>
              <a:off x="7241860"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5" name="tx95"/>
            <p:cNvSpPr/>
            <p:nvPr/>
          </p:nvSpPr>
          <p:spPr>
            <a:xfrm>
              <a:off x="750377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6" name="tx96"/>
            <p:cNvSpPr/>
            <p:nvPr/>
          </p:nvSpPr>
          <p:spPr>
            <a:xfrm>
              <a:off x="776568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7" name="tx97"/>
            <p:cNvSpPr/>
            <p:nvPr/>
          </p:nvSpPr>
          <p:spPr>
            <a:xfrm>
              <a:off x="802759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8" name="tx98"/>
            <p:cNvSpPr/>
            <p:nvPr/>
          </p:nvSpPr>
          <p:spPr>
            <a:xfrm>
              <a:off x="1449691" y="39861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9" name="tx99"/>
            <p:cNvSpPr/>
            <p:nvPr/>
          </p:nvSpPr>
          <p:spPr>
            <a:xfrm>
              <a:off x="2759242" y="39970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0" name="tx100"/>
            <p:cNvSpPr/>
            <p:nvPr/>
          </p:nvSpPr>
          <p:spPr>
            <a:xfrm>
              <a:off x="4098938" y="40110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1" name="tx101"/>
            <p:cNvSpPr/>
            <p:nvPr/>
          </p:nvSpPr>
          <p:spPr>
            <a:xfrm>
              <a:off x="5378344" y="39968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2" name="tx102"/>
            <p:cNvSpPr/>
            <p:nvPr/>
          </p:nvSpPr>
          <p:spPr>
            <a:xfrm>
              <a:off x="6425984" y="399080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3" name="tx103"/>
            <p:cNvSpPr/>
            <p:nvPr/>
          </p:nvSpPr>
          <p:spPr>
            <a:xfrm>
              <a:off x="6687895" y="39261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04" name="tx104"/>
            <p:cNvSpPr/>
            <p:nvPr/>
          </p:nvSpPr>
          <p:spPr>
            <a:xfrm>
              <a:off x="6949805" y="38599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105" name="tx105"/>
            <p:cNvSpPr/>
            <p:nvPr/>
          </p:nvSpPr>
          <p:spPr>
            <a:xfrm>
              <a:off x="7211715" y="39015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106" name="tx106"/>
            <p:cNvSpPr/>
            <p:nvPr/>
          </p:nvSpPr>
          <p:spPr>
            <a:xfrm>
              <a:off x="7473625" y="398369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7" name="tx107"/>
            <p:cNvSpPr/>
            <p:nvPr/>
          </p:nvSpPr>
          <p:spPr>
            <a:xfrm>
              <a:off x="7735535" y="39806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8" name="tx108"/>
            <p:cNvSpPr/>
            <p:nvPr/>
          </p:nvSpPr>
          <p:spPr>
            <a:xfrm>
              <a:off x="7997446" y="39790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09" name="tx109"/>
            <p:cNvSpPr/>
            <p:nvPr/>
          </p:nvSpPr>
          <p:spPr>
            <a:xfrm>
              <a:off x="1449691" y="38186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10" name="tx110"/>
            <p:cNvSpPr/>
            <p:nvPr/>
          </p:nvSpPr>
          <p:spPr>
            <a:xfrm>
              <a:off x="2789387" y="387770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1" name="tx111"/>
            <p:cNvSpPr/>
            <p:nvPr/>
          </p:nvSpPr>
          <p:spPr>
            <a:xfrm>
              <a:off x="4068793" y="38246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12" name="tx112"/>
            <p:cNvSpPr/>
            <p:nvPr/>
          </p:nvSpPr>
          <p:spPr>
            <a:xfrm>
              <a:off x="5408489" y="38788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3" name="tx113"/>
            <p:cNvSpPr/>
            <p:nvPr/>
          </p:nvSpPr>
          <p:spPr>
            <a:xfrm>
              <a:off x="6456129" y="3860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4" name="tx114"/>
            <p:cNvSpPr/>
            <p:nvPr/>
          </p:nvSpPr>
          <p:spPr>
            <a:xfrm>
              <a:off x="6687895" y="36712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15" name="tx115"/>
            <p:cNvSpPr/>
            <p:nvPr/>
          </p:nvSpPr>
          <p:spPr>
            <a:xfrm>
              <a:off x="6949805" y="34646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16" name="tx116"/>
            <p:cNvSpPr/>
            <p:nvPr/>
          </p:nvSpPr>
          <p:spPr>
            <a:xfrm>
              <a:off x="7211715" y="348921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117" name="tx117"/>
            <p:cNvSpPr/>
            <p:nvPr/>
          </p:nvSpPr>
          <p:spPr>
            <a:xfrm>
              <a:off x="7473625" y="370413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118" name="tx118"/>
            <p:cNvSpPr/>
            <p:nvPr/>
          </p:nvSpPr>
          <p:spPr>
            <a:xfrm>
              <a:off x="7735535" y="36962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19" name="tx119"/>
            <p:cNvSpPr/>
            <p:nvPr/>
          </p:nvSpPr>
          <p:spPr>
            <a:xfrm>
              <a:off x="7997446" y="36894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120" name="tx120"/>
            <p:cNvSpPr/>
            <p:nvPr/>
          </p:nvSpPr>
          <p:spPr>
            <a:xfrm>
              <a:off x="1449691" y="36628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21" name="tx121"/>
            <p:cNvSpPr/>
            <p:nvPr/>
          </p:nvSpPr>
          <p:spPr>
            <a:xfrm>
              <a:off x="2759242" y="37564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22" name="tx122"/>
            <p:cNvSpPr/>
            <p:nvPr/>
          </p:nvSpPr>
          <p:spPr>
            <a:xfrm>
              <a:off x="4068793" y="362655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242</a:t>
              </a:r>
            </a:p>
          </p:txBody>
        </p:sp>
        <p:sp>
          <p:nvSpPr>
            <p:cNvPr id="123" name="tx123"/>
            <p:cNvSpPr/>
            <p:nvPr/>
          </p:nvSpPr>
          <p:spPr>
            <a:xfrm>
              <a:off x="5378344" y="37618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153</a:t>
              </a:r>
            </a:p>
          </p:txBody>
        </p:sp>
        <p:sp>
          <p:nvSpPr>
            <p:cNvPr id="124" name="tx124"/>
            <p:cNvSpPr/>
            <p:nvPr/>
          </p:nvSpPr>
          <p:spPr>
            <a:xfrm>
              <a:off x="6425984" y="37397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5" name="tx125"/>
            <p:cNvSpPr/>
            <p:nvPr/>
          </p:nvSpPr>
          <p:spPr>
            <a:xfrm>
              <a:off x="6687895" y="34881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331</a:t>
              </a:r>
            </a:p>
          </p:txBody>
        </p:sp>
        <p:sp>
          <p:nvSpPr>
            <p:cNvPr id="126" name="tx126"/>
            <p:cNvSpPr/>
            <p:nvPr/>
          </p:nvSpPr>
          <p:spPr>
            <a:xfrm>
              <a:off x="6949805" y="32073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513</a:t>
              </a:r>
            </a:p>
          </p:txBody>
        </p:sp>
        <p:sp>
          <p:nvSpPr>
            <p:cNvPr id="127" name="tx127"/>
            <p:cNvSpPr/>
            <p:nvPr/>
          </p:nvSpPr>
          <p:spPr>
            <a:xfrm>
              <a:off x="7211715" y="31734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536</a:t>
              </a:r>
            </a:p>
          </p:txBody>
        </p:sp>
        <p:sp>
          <p:nvSpPr>
            <p:cNvPr id="128" name="tx128"/>
            <p:cNvSpPr/>
            <p:nvPr/>
          </p:nvSpPr>
          <p:spPr>
            <a:xfrm>
              <a:off x="7473625" y="34387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363</a:t>
              </a:r>
            </a:p>
          </p:txBody>
        </p:sp>
        <p:sp>
          <p:nvSpPr>
            <p:cNvPr id="129" name="tx129"/>
            <p:cNvSpPr/>
            <p:nvPr/>
          </p:nvSpPr>
          <p:spPr>
            <a:xfrm>
              <a:off x="7735535" y="34288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370</a:t>
              </a:r>
            </a:p>
          </p:txBody>
        </p:sp>
        <p:sp>
          <p:nvSpPr>
            <p:cNvPr id="130" name="tx130"/>
            <p:cNvSpPr/>
            <p:nvPr/>
          </p:nvSpPr>
          <p:spPr>
            <a:xfrm>
              <a:off x="7997446" y="341874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376</a:t>
              </a:r>
            </a:p>
          </p:txBody>
        </p:sp>
        <p:sp>
          <p:nvSpPr>
            <p:cNvPr id="131" name="tx131"/>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94200" y="32940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3" name="tx133"/>
            <p:cNvSpPr/>
            <p:nvPr/>
          </p:nvSpPr>
          <p:spPr>
            <a:xfrm>
              <a:off x="577692" y="252425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848883" y="2968325"/>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1" name="tx151"/>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2" name="pl152"/>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729166" y="4979579"/>
              <a:ext cx="201456" cy="201456"/>
            </a:xfrm>
            <a:prstGeom prst="rect">
              <a:avLst/>
            </a:prstGeom>
            <a:solidFill>
              <a:srgbClr val="B3B3B3">
                <a:alpha val="85098"/>
              </a:srgbClr>
            </a:solidFill>
          </p:spPr>
          <p:txBody>
            <a:bodyPr/>
            <a:lstStyle/>
            <a:p/>
          </p:txBody>
        </p:sp>
        <p:sp>
          <p:nvSpPr>
            <p:cNvPr id="157" name="rc157"/>
            <p:cNvSpPr/>
            <p:nvPr/>
          </p:nvSpPr>
          <p:spPr>
            <a:xfrm>
              <a:off x="5631320" y="4979579"/>
              <a:ext cx="201456" cy="201456"/>
            </a:xfrm>
            <a:prstGeom prst="rect">
              <a:avLst/>
            </a:prstGeom>
            <a:solidFill>
              <a:srgbClr val="1CABE2">
                <a:alpha val="85098"/>
              </a:srgbClr>
            </a:solidFill>
          </p:spPr>
          <p:txBody>
            <a:bodyPr/>
            <a:lstStyle/>
            <a:p/>
          </p:txBody>
        </p:sp>
        <p:sp>
          <p:nvSpPr>
            <p:cNvPr id="158" name="tx158"/>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1083092" y="1402264"/>
              <a:ext cx="63365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DTP,</a:t>
              </a:r>
            </a:p>
          </p:txBody>
        </p:sp>
        <p:sp>
          <p:nvSpPr>
            <p:cNvPr id="161" name="tx161"/>
            <p:cNvSpPr/>
            <p:nvPr/>
          </p:nvSpPr>
          <p:spPr>
            <a:xfrm>
              <a:off x="1083092"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Moçambique, 2000-2025</a:t>
              </a:r>
            </a:p>
          </p:txBody>
        </p:sp>
        <p:sp>
          <p:nvSpPr>
            <p:cNvPr id="162" name="pl162"/>
            <p:cNvSpPr/>
            <p:nvPr/>
          </p:nvSpPr>
          <p:spPr>
            <a:xfrm>
              <a:off x="23239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272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305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3379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7" name="pl167"/>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55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2885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321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422266" y="5726143"/>
              <a:ext cx="2016354" cy="119033"/>
            </a:xfrm>
            <a:prstGeom prst="rect">
              <a:avLst/>
            </a:prstGeom>
            <a:solidFill>
              <a:srgbClr val="1CABE2">
                <a:alpha val="85098"/>
              </a:srgbClr>
            </a:solidFill>
          </p:spPr>
          <p:txBody>
            <a:bodyPr/>
            <a:lstStyle/>
            <a:p/>
          </p:txBody>
        </p:sp>
        <p:sp>
          <p:nvSpPr>
            <p:cNvPr id="174" name="rc174"/>
            <p:cNvSpPr/>
            <p:nvPr/>
          </p:nvSpPr>
          <p:spPr>
            <a:xfrm>
              <a:off x="1422266" y="5577352"/>
              <a:ext cx="2221569" cy="119033"/>
            </a:xfrm>
            <a:prstGeom prst="rect">
              <a:avLst/>
            </a:prstGeom>
            <a:solidFill>
              <a:srgbClr val="1CABE2">
                <a:alpha val="85098"/>
              </a:srgbClr>
            </a:solidFill>
          </p:spPr>
          <p:txBody>
            <a:bodyPr/>
            <a:lstStyle/>
            <a:p/>
          </p:txBody>
        </p:sp>
        <p:sp>
          <p:nvSpPr>
            <p:cNvPr id="175" name="rc175"/>
            <p:cNvSpPr/>
            <p:nvPr/>
          </p:nvSpPr>
          <p:spPr>
            <a:xfrm>
              <a:off x="1422266" y="5428560"/>
              <a:ext cx="2261152" cy="119033"/>
            </a:xfrm>
            <a:prstGeom prst="rect">
              <a:avLst/>
            </a:prstGeom>
            <a:solidFill>
              <a:srgbClr val="1CABE2">
                <a:alpha val="85098"/>
              </a:srgbClr>
            </a:solidFill>
          </p:spPr>
          <p:txBody>
            <a:bodyPr/>
            <a:lstStyle/>
            <a:p/>
          </p:txBody>
        </p:sp>
        <p:sp>
          <p:nvSpPr>
            <p:cNvPr id="176" name="rc176"/>
            <p:cNvSpPr/>
            <p:nvPr/>
          </p:nvSpPr>
          <p:spPr>
            <a:xfrm>
              <a:off x="3438620" y="5726143"/>
              <a:ext cx="1008186" cy="119033"/>
            </a:xfrm>
            <a:prstGeom prst="rect">
              <a:avLst/>
            </a:prstGeom>
            <a:solidFill>
              <a:srgbClr val="B3B3B3">
                <a:alpha val="85098"/>
              </a:srgbClr>
            </a:solidFill>
          </p:spPr>
          <p:txBody>
            <a:bodyPr/>
            <a:lstStyle/>
            <a:p/>
          </p:txBody>
        </p:sp>
        <p:sp>
          <p:nvSpPr>
            <p:cNvPr id="177" name="rc177"/>
            <p:cNvSpPr/>
            <p:nvPr/>
          </p:nvSpPr>
          <p:spPr>
            <a:xfrm>
              <a:off x="3643835" y="5577352"/>
              <a:ext cx="4443139" cy="119033"/>
            </a:xfrm>
            <a:prstGeom prst="rect">
              <a:avLst/>
            </a:prstGeom>
            <a:solidFill>
              <a:srgbClr val="B3B3B3">
                <a:alpha val="85098"/>
              </a:srgbClr>
            </a:solidFill>
          </p:spPr>
          <p:txBody>
            <a:bodyPr/>
            <a:lstStyle/>
            <a:p/>
          </p:txBody>
        </p:sp>
        <p:sp>
          <p:nvSpPr>
            <p:cNvPr id="178" name="rc178"/>
            <p:cNvSpPr/>
            <p:nvPr/>
          </p:nvSpPr>
          <p:spPr>
            <a:xfrm>
              <a:off x="3683418" y="5428560"/>
              <a:ext cx="4522322" cy="119033"/>
            </a:xfrm>
            <a:prstGeom prst="rect">
              <a:avLst/>
            </a:prstGeom>
            <a:solidFill>
              <a:srgbClr val="B3B3B3">
                <a:alpha val="85098"/>
              </a:srgbClr>
            </a:solidFill>
          </p:spPr>
          <p:txBody>
            <a:bodyPr/>
            <a:lstStyle/>
            <a:p/>
          </p:txBody>
        </p:sp>
        <p:sp>
          <p:nvSpPr>
            <p:cNvPr id="179" name="tx179"/>
            <p:cNvSpPr/>
            <p:nvPr/>
          </p:nvSpPr>
          <p:spPr>
            <a:xfrm>
              <a:off x="4591488"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167.7</a:t>
              </a:r>
            </a:p>
          </p:txBody>
        </p:sp>
        <p:sp>
          <p:nvSpPr>
            <p:cNvPr id="180" name="tx180"/>
            <p:cNvSpPr/>
            <p:nvPr/>
          </p:nvSpPr>
          <p:spPr>
            <a:xfrm>
              <a:off x="8231656"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369.6</a:t>
              </a:r>
            </a:p>
          </p:txBody>
        </p:sp>
        <p:sp>
          <p:nvSpPr>
            <p:cNvPr id="181" name="tx181"/>
            <p:cNvSpPr/>
            <p:nvPr/>
          </p:nvSpPr>
          <p:spPr>
            <a:xfrm>
              <a:off x="8350421"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376.2</a:t>
              </a:r>
            </a:p>
          </p:txBody>
        </p:sp>
        <p:sp>
          <p:nvSpPr>
            <p:cNvPr id="182" name="tx182"/>
            <p:cNvSpPr/>
            <p:nvPr/>
          </p:nvSpPr>
          <p:spPr>
            <a:xfrm>
              <a:off x="2285762"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111.8</a:t>
              </a:r>
            </a:p>
          </p:txBody>
        </p:sp>
        <p:sp>
          <p:nvSpPr>
            <p:cNvPr id="183" name="tx183"/>
            <p:cNvSpPr/>
            <p:nvPr/>
          </p:nvSpPr>
          <p:spPr>
            <a:xfrm>
              <a:off x="2388369"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123.2</a:t>
              </a:r>
            </a:p>
          </p:txBody>
        </p:sp>
        <p:sp>
          <p:nvSpPr>
            <p:cNvPr id="184" name="tx184"/>
            <p:cNvSpPr/>
            <p:nvPr/>
          </p:nvSpPr>
          <p:spPr>
            <a:xfrm>
              <a:off x="2408161"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125.4</a:t>
              </a:r>
            </a:p>
          </p:txBody>
        </p:sp>
        <p:sp>
          <p:nvSpPr>
            <p:cNvPr id="185" name="tx185"/>
            <p:cNvSpPr/>
            <p:nvPr/>
          </p:nvSpPr>
          <p:spPr>
            <a:xfrm>
              <a:off x="383018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55.9</a:t>
              </a:r>
            </a:p>
          </p:txBody>
        </p:sp>
        <p:sp>
          <p:nvSpPr>
            <p:cNvPr id="186" name="tx186"/>
            <p:cNvSpPr/>
            <p:nvPr/>
          </p:nvSpPr>
          <p:spPr>
            <a:xfrm>
              <a:off x="5720724"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246.4</a:t>
              </a:r>
            </a:p>
          </p:txBody>
        </p:sp>
        <p:sp>
          <p:nvSpPr>
            <p:cNvPr id="187" name="tx187"/>
            <p:cNvSpPr/>
            <p:nvPr/>
          </p:nvSpPr>
          <p:spPr>
            <a:xfrm>
              <a:off x="579989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250.8</a:t>
              </a:r>
            </a:p>
          </p:txBody>
        </p:sp>
        <p:sp>
          <p:nvSpPr>
            <p:cNvPr id="188" name="tx188"/>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06243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3" name="tx193"/>
            <p:cNvSpPr/>
            <p:nvPr/>
          </p:nvSpPr>
          <p:spPr>
            <a:xfrm>
              <a:off x="486572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4" name="tx194"/>
            <p:cNvSpPr/>
            <p:nvPr/>
          </p:nvSpPr>
          <p:spPr>
            <a:xfrm>
              <a:off x="6669021"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5" name="tx195"/>
            <p:cNvSpPr/>
            <p:nvPr/>
          </p:nvSpPr>
          <p:spPr>
            <a:xfrm>
              <a:off x="3517173" y="6070654"/>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96" name="tx196"/>
            <p:cNvSpPr/>
            <p:nvPr/>
          </p:nvSpPr>
          <p:spPr>
            <a:xfrm>
              <a:off x="4600353" y="627744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7" name="tx197"/>
            <p:cNvSpPr/>
            <p:nvPr/>
          </p:nvSpPr>
          <p:spPr>
            <a:xfrm>
              <a:off x="4159589" y="6399129"/>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sp>
          <p:nvSpPr>
            <p:cNvPr id="198" name="tx198"/>
            <p:cNvSpPr/>
            <p:nvPr/>
          </p:nvSpPr>
          <p:spPr>
            <a:xfrm>
              <a:off x="5072332" y="6519612"/>
              <a:ext cx="3472581"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As crianças com zero doses são aquelas que não receberam a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O principal objetivo da Agenda de Imunização 2030 é tornar a vacinação disponível para todos, em todos os lugares, até 2030. 
Este gráfico mostra as tendências de cobertura da primeira (DTP1) e terceira (DTP3) doses da vacina contra difteria, tétano e tosse convulsa, o número de crianças sem nenhuma dose e a evasão da DTP em Moçambique.
Em 2025, a cobertura da vacina DTP1 em Moçambique manteve-se constante nos 90%. O número de crianças que não receberam nenhuma dose da vacina DTP (crianças com zero doses) aumentou de 123 000 em 2024 para 125 000 em 2025.
A cobertura da DTP3 manteve-se constante nos 70% em 2025, deixando 376 000 crianças vulneráveis a doenças evitáveis por vacinação.</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era de 90% e a da DTP3 de 70%, o que deixou 376 000 crianças sem vacinação ou com vacinação incompleta, incluindo 125 000 sem nenhuma dose e 251 000 com proteção apenas parcial.</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69402"/>
              <a:ext cx="3397293" cy="328070"/>
            </a:xfrm>
            <a:custGeom>
              <a:avLst/>
              <a:pathLst>
                <a:path w="3397293" h="328070">
                  <a:moveTo>
                    <a:pt x="0" y="153099"/>
                  </a:moveTo>
                  <a:lnTo>
                    <a:pt x="135891" y="109356"/>
                  </a:lnTo>
                  <a:lnTo>
                    <a:pt x="271783" y="65614"/>
                  </a:lnTo>
                  <a:lnTo>
                    <a:pt x="407675" y="43742"/>
                  </a:lnTo>
                  <a:lnTo>
                    <a:pt x="543566" y="65614"/>
                  </a:lnTo>
                  <a:lnTo>
                    <a:pt x="679458" y="87485"/>
                  </a:lnTo>
                  <a:lnTo>
                    <a:pt x="815350" y="109356"/>
                  </a:lnTo>
                  <a:lnTo>
                    <a:pt x="951242" y="131228"/>
                  </a:lnTo>
                  <a:lnTo>
                    <a:pt x="1087133" y="87485"/>
                  </a:lnTo>
                  <a:lnTo>
                    <a:pt x="1223025" y="43742"/>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174970"/>
                  </a:lnTo>
                  <a:lnTo>
                    <a:pt x="2853726" y="328070"/>
                  </a:lnTo>
                  <a:lnTo>
                    <a:pt x="2989618" y="218713"/>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69402"/>
              <a:ext cx="3397293" cy="328070"/>
            </a:xfrm>
            <a:custGeom>
              <a:avLst/>
              <a:pathLst>
                <a:path w="3397293" h="328070">
                  <a:moveTo>
                    <a:pt x="0" y="153099"/>
                  </a:moveTo>
                  <a:lnTo>
                    <a:pt x="135891" y="109356"/>
                  </a:lnTo>
                  <a:lnTo>
                    <a:pt x="271783" y="65614"/>
                  </a:lnTo>
                  <a:lnTo>
                    <a:pt x="407675" y="43742"/>
                  </a:lnTo>
                  <a:lnTo>
                    <a:pt x="543566" y="65614"/>
                  </a:lnTo>
                  <a:lnTo>
                    <a:pt x="679458" y="87485"/>
                  </a:lnTo>
                  <a:lnTo>
                    <a:pt x="815350" y="109356"/>
                  </a:lnTo>
                  <a:lnTo>
                    <a:pt x="951242" y="131228"/>
                  </a:lnTo>
                  <a:lnTo>
                    <a:pt x="1087133" y="87485"/>
                  </a:lnTo>
                  <a:lnTo>
                    <a:pt x="1223025" y="43742"/>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174970"/>
                  </a:lnTo>
                  <a:lnTo>
                    <a:pt x="2853726" y="328070"/>
                  </a:lnTo>
                  <a:lnTo>
                    <a:pt x="2989618" y="218713"/>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2069402"/>
              <a:ext cx="3397293" cy="328070"/>
            </a:xfrm>
            <a:custGeom>
              <a:avLst/>
              <a:pathLst>
                <a:path w="3397293" h="328070">
                  <a:moveTo>
                    <a:pt x="0" y="153099"/>
                  </a:moveTo>
                  <a:lnTo>
                    <a:pt x="135891" y="109356"/>
                  </a:lnTo>
                  <a:lnTo>
                    <a:pt x="271783" y="65614"/>
                  </a:lnTo>
                  <a:lnTo>
                    <a:pt x="407675" y="43742"/>
                  </a:lnTo>
                  <a:lnTo>
                    <a:pt x="543566" y="65614"/>
                  </a:lnTo>
                  <a:lnTo>
                    <a:pt x="679458" y="87485"/>
                  </a:lnTo>
                  <a:lnTo>
                    <a:pt x="815350" y="109356"/>
                  </a:lnTo>
                  <a:lnTo>
                    <a:pt x="951242" y="131228"/>
                  </a:lnTo>
                  <a:lnTo>
                    <a:pt x="1087133" y="87485"/>
                  </a:lnTo>
                  <a:lnTo>
                    <a:pt x="1223025" y="43742"/>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174970"/>
                  </a:lnTo>
                  <a:lnTo>
                    <a:pt x="2853726" y="328070"/>
                  </a:lnTo>
                  <a:lnTo>
                    <a:pt x="2989618" y="218713"/>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Moçambique</a:t>
              </a:r>
            </a:p>
          </p:txBody>
        </p:sp>
        <p:sp>
          <p:nvSpPr>
            <p:cNvPr id="60" name="tx60"/>
            <p:cNvSpPr/>
            <p:nvPr/>
          </p:nvSpPr>
          <p:spPr>
            <a:xfrm>
              <a:off x="29719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pl62"/>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681799"/>
              <a:ext cx="3397293" cy="1377895"/>
            </a:xfrm>
            <a:custGeom>
              <a:avLst/>
              <a:pathLst>
                <a:path w="3397293" h="1377895">
                  <a:moveTo>
                    <a:pt x="0" y="643017"/>
                  </a:moveTo>
                  <a:lnTo>
                    <a:pt x="135891" y="459298"/>
                  </a:lnTo>
                  <a:lnTo>
                    <a:pt x="271783" y="275579"/>
                  </a:lnTo>
                  <a:lnTo>
                    <a:pt x="407675" y="183719"/>
                  </a:lnTo>
                  <a:lnTo>
                    <a:pt x="543566" y="275579"/>
                  </a:lnTo>
                  <a:lnTo>
                    <a:pt x="679458" y="367438"/>
                  </a:lnTo>
                  <a:lnTo>
                    <a:pt x="815350" y="459298"/>
                  </a:lnTo>
                  <a:lnTo>
                    <a:pt x="951242" y="551158"/>
                  </a:lnTo>
                  <a:lnTo>
                    <a:pt x="1087133" y="367438"/>
                  </a:lnTo>
                  <a:lnTo>
                    <a:pt x="1223025" y="183719"/>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734877"/>
                  </a:lnTo>
                  <a:lnTo>
                    <a:pt x="2853726" y="1377895"/>
                  </a:lnTo>
                  <a:lnTo>
                    <a:pt x="2989618" y="918596"/>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73659"/>
              <a:ext cx="3397293" cy="826737"/>
            </a:xfrm>
            <a:custGeom>
              <a:avLst/>
              <a:pathLst>
                <a:path w="3397293" h="826737">
                  <a:moveTo>
                    <a:pt x="0" y="826737"/>
                  </a:moveTo>
                  <a:lnTo>
                    <a:pt x="135891" y="734877"/>
                  </a:lnTo>
                  <a:lnTo>
                    <a:pt x="271783" y="734877"/>
                  </a:lnTo>
                  <a:lnTo>
                    <a:pt x="407675" y="643017"/>
                  </a:lnTo>
                  <a:lnTo>
                    <a:pt x="543566" y="551158"/>
                  </a:lnTo>
                  <a:lnTo>
                    <a:pt x="679458" y="459298"/>
                  </a:lnTo>
                  <a:lnTo>
                    <a:pt x="815350" y="367438"/>
                  </a:lnTo>
                  <a:lnTo>
                    <a:pt x="951242" y="367438"/>
                  </a:lnTo>
                  <a:lnTo>
                    <a:pt x="1087133" y="275579"/>
                  </a:lnTo>
                  <a:lnTo>
                    <a:pt x="1223025" y="183719"/>
                  </a:lnTo>
                  <a:lnTo>
                    <a:pt x="1358917" y="183719"/>
                  </a:lnTo>
                  <a:lnTo>
                    <a:pt x="1494809" y="91859"/>
                  </a:lnTo>
                  <a:lnTo>
                    <a:pt x="1630700" y="183719"/>
                  </a:lnTo>
                  <a:lnTo>
                    <a:pt x="1766592" y="183719"/>
                  </a:lnTo>
                  <a:lnTo>
                    <a:pt x="1902484" y="183719"/>
                  </a:lnTo>
                  <a:lnTo>
                    <a:pt x="2038375" y="183719"/>
                  </a:lnTo>
                  <a:lnTo>
                    <a:pt x="2174267" y="91859"/>
                  </a:lnTo>
                  <a:lnTo>
                    <a:pt x="2310159" y="91859"/>
                  </a:lnTo>
                  <a:lnTo>
                    <a:pt x="2446051" y="91859"/>
                  </a:lnTo>
                  <a:lnTo>
                    <a:pt x="2581942" y="0"/>
                  </a:lnTo>
                  <a:lnTo>
                    <a:pt x="2717834" y="275579"/>
                  </a:lnTo>
                  <a:lnTo>
                    <a:pt x="2853726" y="459298"/>
                  </a:lnTo>
                  <a:lnTo>
                    <a:pt x="2989618" y="18371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73659"/>
              <a:ext cx="3397293" cy="1194175"/>
            </a:xfrm>
            <a:custGeom>
              <a:avLst/>
              <a:pathLst>
                <a:path w="3397293" h="1194175">
                  <a:moveTo>
                    <a:pt x="0" y="1194175"/>
                  </a:moveTo>
                  <a:lnTo>
                    <a:pt x="135891" y="1010456"/>
                  </a:lnTo>
                  <a:lnTo>
                    <a:pt x="271783" y="826737"/>
                  </a:lnTo>
                  <a:lnTo>
                    <a:pt x="407675" y="643017"/>
                  </a:lnTo>
                  <a:lnTo>
                    <a:pt x="543566" y="551158"/>
                  </a:lnTo>
                  <a:lnTo>
                    <a:pt x="679458" y="551158"/>
                  </a:lnTo>
                  <a:lnTo>
                    <a:pt x="815350" y="367438"/>
                  </a:lnTo>
                  <a:lnTo>
                    <a:pt x="951242" y="275579"/>
                  </a:lnTo>
                  <a:lnTo>
                    <a:pt x="1087133" y="275579"/>
                  </a:lnTo>
                  <a:lnTo>
                    <a:pt x="1223025" y="183719"/>
                  </a:lnTo>
                  <a:lnTo>
                    <a:pt x="1358917" y="91859"/>
                  </a:lnTo>
                  <a:lnTo>
                    <a:pt x="1494809" y="0"/>
                  </a:lnTo>
                  <a:lnTo>
                    <a:pt x="1630700" y="91859"/>
                  </a:lnTo>
                  <a:lnTo>
                    <a:pt x="1766592" y="275579"/>
                  </a:lnTo>
                  <a:lnTo>
                    <a:pt x="1902484" y="91859"/>
                  </a:lnTo>
                  <a:lnTo>
                    <a:pt x="2038375" y="91859"/>
                  </a:lnTo>
                  <a:lnTo>
                    <a:pt x="2174267" y="91859"/>
                  </a:lnTo>
                  <a:lnTo>
                    <a:pt x="2310159" y="183719"/>
                  </a:lnTo>
                  <a:lnTo>
                    <a:pt x="2446051" y="91859"/>
                  </a:lnTo>
                  <a:lnTo>
                    <a:pt x="2581942" y="0"/>
                  </a:lnTo>
                  <a:lnTo>
                    <a:pt x="2717834" y="183719"/>
                  </a:lnTo>
                  <a:lnTo>
                    <a:pt x="2853726" y="275579"/>
                  </a:lnTo>
                  <a:lnTo>
                    <a:pt x="2989618" y="183719"/>
                  </a:lnTo>
                  <a:lnTo>
                    <a:pt x="3125509" y="0"/>
                  </a:lnTo>
                  <a:lnTo>
                    <a:pt x="3261401" y="183719"/>
                  </a:lnTo>
                  <a:lnTo>
                    <a:pt x="3397293" y="9185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681799"/>
              <a:ext cx="3397293" cy="1377895"/>
            </a:xfrm>
            <a:custGeom>
              <a:avLst/>
              <a:pathLst>
                <a:path w="3397293" h="1377895">
                  <a:moveTo>
                    <a:pt x="0" y="643017"/>
                  </a:moveTo>
                  <a:lnTo>
                    <a:pt x="135891" y="459298"/>
                  </a:lnTo>
                  <a:lnTo>
                    <a:pt x="271783" y="275579"/>
                  </a:lnTo>
                  <a:lnTo>
                    <a:pt x="407675" y="183719"/>
                  </a:lnTo>
                  <a:lnTo>
                    <a:pt x="543566" y="275579"/>
                  </a:lnTo>
                  <a:lnTo>
                    <a:pt x="679458" y="367438"/>
                  </a:lnTo>
                  <a:lnTo>
                    <a:pt x="815350" y="459298"/>
                  </a:lnTo>
                  <a:lnTo>
                    <a:pt x="951242" y="551158"/>
                  </a:lnTo>
                  <a:lnTo>
                    <a:pt x="1087133" y="367438"/>
                  </a:lnTo>
                  <a:lnTo>
                    <a:pt x="1223025" y="183719"/>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734877"/>
                  </a:lnTo>
                  <a:lnTo>
                    <a:pt x="2853726" y="1377895"/>
                  </a:lnTo>
                  <a:lnTo>
                    <a:pt x="2989618" y="918596"/>
                  </a:lnTo>
                  <a:lnTo>
                    <a:pt x="3125509" y="91859"/>
                  </a:lnTo>
                  <a:lnTo>
                    <a:pt x="3261401" y="91859"/>
                  </a:lnTo>
                  <a:lnTo>
                    <a:pt x="3397293" y="91859"/>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26684"/>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2668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26684"/>
              <a:ext cx="0" cy="55115"/>
            </a:xfrm>
            <a:custGeom>
              <a:avLst/>
              <a:pathLst>
                <a:path w="0" h="55115">
                  <a:moveTo>
                    <a:pt x="0" y="551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681799"/>
              <a:ext cx="3397293" cy="1377895"/>
            </a:xfrm>
            <a:custGeom>
              <a:avLst/>
              <a:pathLst>
                <a:path w="3397293" h="1377895">
                  <a:moveTo>
                    <a:pt x="0" y="643017"/>
                  </a:moveTo>
                  <a:lnTo>
                    <a:pt x="135891" y="459298"/>
                  </a:lnTo>
                  <a:lnTo>
                    <a:pt x="271783" y="275579"/>
                  </a:lnTo>
                  <a:lnTo>
                    <a:pt x="407675" y="183719"/>
                  </a:lnTo>
                  <a:lnTo>
                    <a:pt x="543566" y="275579"/>
                  </a:lnTo>
                  <a:lnTo>
                    <a:pt x="679458" y="367438"/>
                  </a:lnTo>
                  <a:lnTo>
                    <a:pt x="815350" y="459298"/>
                  </a:lnTo>
                  <a:lnTo>
                    <a:pt x="951242" y="551158"/>
                  </a:lnTo>
                  <a:lnTo>
                    <a:pt x="1087133" y="367438"/>
                  </a:lnTo>
                  <a:lnTo>
                    <a:pt x="1223025" y="183719"/>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734877"/>
                  </a:lnTo>
                  <a:lnTo>
                    <a:pt x="2853726" y="1377895"/>
                  </a:lnTo>
                  <a:lnTo>
                    <a:pt x="2989618" y="918596"/>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495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068928" y="25494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766436" y="25508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3" name="tx103"/>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6" name="pl116"/>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70215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839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130179"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Moçambique</a:t>
              </a:r>
            </a:p>
          </p:txBody>
        </p:sp>
        <p:sp>
          <p:nvSpPr>
            <p:cNvPr id="121" name="tx121"/>
            <p:cNvSpPr/>
            <p:nvPr/>
          </p:nvSpPr>
          <p:spPr>
            <a:xfrm>
              <a:off x="72886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0510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4" name="pl124"/>
            <p:cNvSpPr/>
            <p:nvPr/>
          </p:nvSpPr>
          <p:spPr>
            <a:xfrm>
              <a:off x="24849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8205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1562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527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884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3240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6528916" cy="114824"/>
            </a:xfrm>
            <a:prstGeom prst="rect">
              <a:avLst/>
            </a:prstGeom>
            <a:solidFill>
              <a:srgbClr val="1CABE2">
                <a:alpha val="80000"/>
              </a:srgbClr>
            </a:solidFill>
          </p:spPr>
          <p:txBody>
            <a:bodyPr/>
            <a:lstStyle/>
            <a:p/>
          </p:txBody>
        </p:sp>
        <p:sp>
          <p:nvSpPr>
            <p:cNvPr id="135" name="rc135"/>
            <p:cNvSpPr/>
            <p:nvPr/>
          </p:nvSpPr>
          <p:spPr>
            <a:xfrm>
              <a:off x="1317178" y="5743865"/>
              <a:ext cx="7193398"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7336681"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38" name="tx138"/>
            <p:cNvSpPr/>
            <p:nvPr/>
          </p:nvSpPr>
          <p:spPr>
            <a:xfrm>
              <a:off x="8001163"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39" name="tx139"/>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2255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55611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6" name="tx146"/>
            <p:cNvSpPr/>
            <p:nvPr/>
          </p:nvSpPr>
          <p:spPr>
            <a:xfrm>
              <a:off x="781903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7" name="tx147"/>
            <p:cNvSpPr/>
            <p:nvPr/>
          </p:nvSpPr>
          <p:spPr>
            <a:xfrm>
              <a:off x="951100" y="5330440"/>
              <a:ext cx="3422674"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sem dose, 2019, 2024 e 2025</a:t>
              </a:r>
            </a:p>
          </p:txBody>
        </p:sp>
        <p:sp>
          <p:nvSpPr>
            <p:cNvPr id="148" name="tx148"/>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9" name="tx149"/>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DTP1 em Moçambique (90 %) era igual à média global e 5 pontos percentuais superior à média de todos os países da « ESAR » (85 %).
A cobertura nacional da DTP1 era igual à de 2019 (90 %).
Isto equivale a 125 000 crianças sem nenhuma dose em 2025, em comparação com 112 000 crianças sem nenhuma dose em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em Moçambique era de 90% — o mesmo valor registado em 2019 e equivalente à média mundial.</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DTP1 nos países da ESAR, da cobertura mais baixa à mais alta, e a classificação dos 10 países com o maior número de crianças sem nenhuma dose, com base em números absolutos.
Em 2025, Moçambique ocupou o 13.º lugar entre 21 países no que diz respeito à cobertura mais baixa da vacina DTP1 (com base em classificações empatadas).
Moçambique figurou entre os 10 países com o maior número de crianças que não receberam nenhuma dose (8.º lugar).
Nota: Os países com grandes coortes podem ter um número elevado de crianças sem nenhuma dose,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Moçambique figurava entre os países com maior cobertura, mas também entre os 10 países com o maior número de crianças que não receberam nenhuma dose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8" name="pl28"/>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37" name="pl37"/>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8" name="pl38"/>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22140"/>
              <a:ext cx="313428" cy="13127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Índia</a:t>
              </a:r>
            </a:p>
          </p:txBody>
        </p:sp>
        <p:sp>
          <p:nvSpPr>
            <p:cNvPr id="80" name="tx80"/>
            <p:cNvSpPr/>
            <p:nvPr/>
          </p:nvSpPr>
          <p:spPr>
            <a:xfrm>
              <a:off x="1537393" y="1938725"/>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81" name="tx81"/>
            <p:cNvSpPr/>
            <p:nvPr/>
          </p:nvSpPr>
          <p:spPr>
            <a:xfrm>
              <a:off x="1368433" y="2187212"/>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Indonésia</a:t>
              </a:r>
            </a:p>
          </p:txBody>
        </p:sp>
        <p:sp>
          <p:nvSpPr>
            <p:cNvPr id="82" name="tx82"/>
            <p:cNvSpPr/>
            <p:nvPr/>
          </p:nvSpPr>
          <p:spPr>
            <a:xfrm>
              <a:off x="1553343" y="2379943"/>
              <a:ext cx="441947"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Etiópia</a:t>
              </a:r>
            </a:p>
          </p:txBody>
        </p:sp>
        <p:sp>
          <p:nvSpPr>
            <p:cNvPr id="83" name="tx83"/>
            <p:cNvSpPr/>
            <p:nvPr/>
          </p:nvSpPr>
          <p:spPr>
            <a:xfrm>
              <a:off x="1465123" y="2600269"/>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Brasil</a:t>
              </a:r>
            </a:p>
          </p:txBody>
        </p:sp>
        <p:sp>
          <p:nvSpPr>
            <p:cNvPr id="86" name="tx86"/>
            <p:cNvSpPr/>
            <p:nvPr/>
          </p:nvSpPr>
          <p:spPr>
            <a:xfrm>
              <a:off x="1352412" y="3259554"/>
              <a:ext cx="64287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Paquistão</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98980" y="3918275"/>
              <a:ext cx="1896311"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República Unida da Tanzânia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Moçambique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Afeganistão</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Somália</a:t>
              </a:r>
            </a:p>
          </p:txBody>
        </p:sp>
        <p:sp>
          <p:nvSpPr>
            <p:cNvPr id="93" name="tx93"/>
            <p:cNvSpPr/>
            <p:nvPr/>
          </p:nvSpPr>
          <p:spPr>
            <a:xfrm>
              <a:off x="1537463" y="4824352"/>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94" name="tx94"/>
            <p:cNvSpPr/>
            <p:nvPr/>
          </p:nvSpPr>
          <p:spPr>
            <a:xfrm>
              <a:off x="1199897" y="5015389"/>
              <a:ext cx="795393"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Madagáscar</a:t>
              </a:r>
            </a:p>
          </p:txBody>
        </p:sp>
        <p:sp>
          <p:nvSpPr>
            <p:cNvPr id="95" name="tx95"/>
            <p:cNvSpPr/>
            <p:nvPr/>
          </p:nvSpPr>
          <p:spPr>
            <a:xfrm>
              <a:off x="1328558" y="5262605"/>
              <a:ext cx="66673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Camarões</a:t>
              </a:r>
            </a:p>
          </p:txBody>
        </p:sp>
        <p:sp>
          <p:nvSpPr>
            <p:cNvPr id="96" name="tx96"/>
            <p:cNvSpPr/>
            <p:nvPr/>
          </p:nvSpPr>
          <p:spPr>
            <a:xfrm>
              <a:off x="1585737" y="5482367"/>
              <a:ext cx="4095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384666" y="5923725"/>
              <a:ext cx="61062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Vietname</a:t>
              </a:r>
            </a:p>
          </p:txBody>
        </p:sp>
        <p:sp>
          <p:nvSpPr>
            <p:cNvPr id="99" name="tx99"/>
            <p:cNvSpPr/>
            <p:nvPr/>
          </p:nvSpPr>
          <p:spPr>
            <a:xfrm>
              <a:off x="7511488" y="1718964"/>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212"/>
              <a:ext cx="401719"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Iémen</a:t>
              </a:r>
            </a:p>
          </p:txBody>
        </p:sp>
        <p:sp>
          <p:nvSpPr>
            <p:cNvPr id="102" name="tx102"/>
            <p:cNvSpPr/>
            <p:nvPr/>
          </p:nvSpPr>
          <p:spPr>
            <a:xfrm>
              <a:off x="7511488" y="2381425"/>
              <a:ext cx="313428" cy="13127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Índia</a:t>
              </a:r>
            </a:p>
          </p:txBody>
        </p:sp>
        <p:sp>
          <p:nvSpPr>
            <p:cNvPr id="103" name="tx103"/>
            <p:cNvSpPr/>
            <p:nvPr/>
          </p:nvSpPr>
          <p:spPr>
            <a:xfrm>
              <a:off x="7511488" y="2626735"/>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Indonésia</a:t>
              </a:r>
            </a:p>
          </p:txBody>
        </p:sp>
        <p:sp>
          <p:nvSpPr>
            <p:cNvPr id="104" name="tx104"/>
            <p:cNvSpPr/>
            <p:nvPr/>
          </p:nvSpPr>
          <p:spPr>
            <a:xfrm>
              <a:off x="7511488" y="2819466"/>
              <a:ext cx="441947"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Etiópia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Afeganistão</a:t>
              </a:r>
            </a:p>
          </p:txBody>
        </p:sp>
        <p:sp>
          <p:nvSpPr>
            <p:cNvPr id="106" name="tx106"/>
            <p:cNvSpPr/>
            <p:nvPr/>
          </p:nvSpPr>
          <p:spPr>
            <a:xfrm>
              <a:off x="7511488" y="3259554"/>
              <a:ext cx="64287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Paquistão</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109" name="tx109"/>
            <p:cNvSpPr/>
            <p:nvPr/>
          </p:nvSpPr>
          <p:spPr>
            <a:xfrm>
              <a:off x="7511488" y="3919686"/>
              <a:ext cx="819459" cy="13134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África do Sul</a:t>
              </a:r>
            </a:p>
          </p:txBody>
        </p:sp>
        <p:sp>
          <p:nvSpPr>
            <p:cNvPr id="110" name="tx110"/>
            <p:cNvSpPr/>
            <p:nvPr/>
          </p:nvSpPr>
          <p:spPr>
            <a:xfrm>
              <a:off x="7511488" y="4138036"/>
              <a:ext cx="1896311"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República Unida da Tanzânia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Sudão</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5628"/>
              <a:ext cx="795393"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Madagáscar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3876"/>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Somália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2675"/>
              <a:ext cx="501364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Classificação dos 20 países com zero doses da IA2030, 2021-2025</a:t>
              </a:r>
            </a:p>
          </p:txBody>
        </p:sp>
        <p:sp>
          <p:nvSpPr>
            <p:cNvPr id="142" name="tx142"/>
            <p:cNvSpPr/>
            <p:nvPr/>
          </p:nvSpPr>
          <p:spPr>
            <a:xfrm>
              <a:off x="5129850" y="658843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Vinte países foram priorizados no contexto da Agenda de Imunização 2030 (IA2030), com base no número de crianças sem nenhuma dose em 2021. Este gráfico compara a classificação dos 20 principais países em 2021 e 2025. A classificação 1 indica o país com o maior número absoluto de crianças sem nenhuma dose.
Moçambique figurava entre os 20 países com mais casos de «dose zero» a nível mundial em 2021, mas já não em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Moçambique figurava entre os 20 países com mais pessoas sem nenhuma dose a nível mundial em 2021, mas já não em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7" name="pl27"/>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8" name="pl28"/>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9" name="pl29"/>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30" name="pl30"/>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2" name="pl32"/>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F26A21">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0" name="pl40"/>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41" name="pl41"/>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96340" y="831643"/>
              <a:ext cx="10687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Etiópia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Madagáscar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Moçambique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Somália (231,000)</a:t>
              </a:r>
            </a:p>
          </p:txBody>
        </p:sp>
        <p:sp>
          <p:nvSpPr>
            <p:cNvPr id="156" name="tx156"/>
            <p:cNvSpPr/>
            <p:nvPr/>
          </p:nvSpPr>
          <p:spPr>
            <a:xfrm>
              <a:off x="129249" y="2055897"/>
              <a:ext cx="22358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Unida da Tanzânia (220,000)</a:t>
              </a:r>
            </a:p>
          </p:txBody>
        </p:sp>
        <p:sp>
          <p:nvSpPr>
            <p:cNvPr id="157" name="tx157"/>
            <p:cNvSpPr/>
            <p:nvPr/>
          </p:nvSpPr>
          <p:spPr>
            <a:xfrm>
              <a:off x="1071494" y="2279443"/>
              <a:ext cx="1293564"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África do Sul (105,000)</a:t>
              </a:r>
            </a:p>
          </p:txBody>
        </p:sp>
        <p:sp>
          <p:nvSpPr>
            <p:cNvPr id="158" name="tx158"/>
            <p:cNvSpPr/>
            <p:nvPr/>
          </p:nvSpPr>
          <p:spPr>
            <a:xfrm>
              <a:off x="1099406" y="2545599"/>
              <a:ext cx="12656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Sudão do Sul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Zâmbia (39,000)</a:t>
              </a:r>
            </a:p>
          </p:txBody>
        </p:sp>
        <p:sp>
          <p:nvSpPr>
            <p:cNvPr id="161" name="tx161"/>
            <p:cNvSpPr/>
            <p:nvPr/>
          </p:nvSpPr>
          <p:spPr>
            <a:xfrm>
              <a:off x="1296464" y="3280151"/>
              <a:ext cx="10685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Zimbabué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415835"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Ruanda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451035" y="4259493"/>
              <a:ext cx="914023"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Quénia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67" name="tx167"/>
            <p:cNvSpPr/>
            <p:nvPr/>
          </p:nvSpPr>
          <p:spPr>
            <a:xfrm>
              <a:off x="1458260"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Namíbia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28598" y="5238958"/>
              <a:ext cx="836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Eritreia (3,000)</a:t>
              </a:r>
            </a:p>
          </p:txBody>
        </p:sp>
        <p:sp>
          <p:nvSpPr>
            <p:cNvPr id="170" name="tx170"/>
            <p:cNvSpPr/>
            <p:nvPr/>
          </p:nvSpPr>
          <p:spPr>
            <a:xfrm>
              <a:off x="1549471" y="548380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963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Etiópia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00039"/>
              <a:ext cx="1293564"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África do Sul (380,000)</a:t>
              </a:r>
            </a:p>
          </p:txBody>
        </p:sp>
        <p:sp>
          <p:nvSpPr>
            <p:cNvPr id="175" name="tx175"/>
            <p:cNvSpPr/>
            <p:nvPr/>
          </p:nvSpPr>
          <p:spPr>
            <a:xfrm>
              <a:off x="7287203" y="1566195"/>
              <a:ext cx="22358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Unida da Tanzânia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Madagáscar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Somália (180,000)</a:t>
              </a:r>
            </a:p>
          </p:txBody>
        </p:sp>
        <p:sp>
          <p:nvSpPr>
            <p:cNvPr id="178" name="tx178"/>
            <p:cNvSpPr/>
            <p:nvPr/>
          </p:nvSpPr>
          <p:spPr>
            <a:xfrm>
              <a:off x="7287203" y="2300686"/>
              <a:ext cx="98436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Quénia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Moçambique (125,000)</a:t>
              </a:r>
            </a:p>
          </p:txBody>
        </p:sp>
        <p:sp>
          <p:nvSpPr>
            <p:cNvPr id="180" name="tx180"/>
            <p:cNvSpPr/>
            <p:nvPr/>
          </p:nvSpPr>
          <p:spPr>
            <a:xfrm>
              <a:off x="7287203" y="2790449"/>
              <a:ext cx="12656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Sudão do Sul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685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Zimbabué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Zâmbia (27,000)</a:t>
              </a:r>
            </a:p>
          </p:txBody>
        </p:sp>
        <p:sp>
          <p:nvSpPr>
            <p:cNvPr id="186" name="tx186"/>
            <p:cNvSpPr/>
            <p:nvPr/>
          </p:nvSpPr>
          <p:spPr>
            <a:xfrm>
              <a:off x="7287203" y="4259555"/>
              <a:ext cx="9771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Namíbia (11,000)</a:t>
              </a:r>
            </a:p>
          </p:txBody>
        </p:sp>
        <p:sp>
          <p:nvSpPr>
            <p:cNvPr id="187" name="tx187"/>
            <p:cNvSpPr/>
            <p:nvPr/>
          </p:nvSpPr>
          <p:spPr>
            <a:xfrm>
              <a:off x="7287203" y="4504406"/>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Ruanda (8,000)</a:t>
              </a:r>
            </a:p>
          </p:txBody>
        </p:sp>
        <p:sp>
          <p:nvSpPr>
            <p:cNvPr id="188" name="tx188"/>
            <p:cNvSpPr/>
            <p:nvPr/>
          </p:nvSpPr>
          <p:spPr>
            <a:xfrm>
              <a:off x="7287203" y="474925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36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Eritreia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9987"/>
              <a:ext cx="628060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classificados por número de crianças sem nenhuma dose, ESAR, 2021-2025</a:t>
              </a:r>
            </a:p>
          </p:txBody>
        </p:sp>
        <p:sp>
          <p:nvSpPr>
            <p:cNvPr id="220" name="tx22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21" name="tx221"/>
            <p:cNvSpPr/>
            <p:nvPr/>
          </p:nvSpPr>
          <p:spPr>
            <a:xfrm>
              <a:off x="4408758" y="6569822"/>
              <a:ext cx="46656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 número entre parênteses é o número de crianças que não receberam nenhuma dose.</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a classificação dos países ema região com base no número absoluto de crianças sem nenhuma dose, sendo que a classificação 1 representa o país com o maior número de crianças sem nenhuma dose.
Em 2021, Moçambique ocupava o 4.º lugar entre 21 países, com 280 000 crianças sem nenhuma dose.
Em 2025, Moçambique ocupava o 8.º lugar entre 21 países, com 125 000 crianças sem nenhuma dose.
Nota: Os números absolutos de crianças sem nenhuma dose baseiam-se numa combinação do desempenho do programa e da dimensão da população-alvo de bebés sobreviventes. Os países podem subir para uma classificação mais elevada, apesar de um declínio no número de crianças sem nenhuma dose, uma vez que a classificação também depende do desempenho de outros países da região.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7431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5217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13002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6632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64109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166220"/>
              <a:ext cx="200644" cy="519166"/>
            </a:xfrm>
            <a:prstGeom prst="rect">
              <a:avLst/>
            </a:prstGeom>
            <a:solidFill>
              <a:srgbClr val="80BD41">
                <a:alpha val="100000"/>
              </a:srgbClr>
            </a:solidFill>
          </p:spPr>
          <p:txBody>
            <a:bodyPr/>
            <a:lstStyle/>
            <a:p/>
          </p:txBody>
        </p:sp>
        <p:sp>
          <p:nvSpPr>
            <p:cNvPr id="25" name="rc25"/>
            <p:cNvSpPr/>
            <p:nvPr/>
          </p:nvSpPr>
          <p:spPr>
            <a:xfrm>
              <a:off x="1423662" y="3943719"/>
              <a:ext cx="200644" cy="118666"/>
            </a:xfrm>
            <a:prstGeom prst="rect">
              <a:avLst/>
            </a:prstGeom>
            <a:solidFill>
              <a:srgbClr val="0058AB">
                <a:alpha val="100000"/>
              </a:srgbClr>
            </a:solidFill>
          </p:spPr>
          <p:txBody>
            <a:bodyPr/>
            <a:lstStyle/>
            <a:p/>
          </p:txBody>
        </p:sp>
        <p:sp>
          <p:nvSpPr>
            <p:cNvPr id="26" name="rc26"/>
            <p:cNvSpPr/>
            <p:nvPr/>
          </p:nvSpPr>
          <p:spPr>
            <a:xfrm>
              <a:off x="1423662" y="4062386"/>
              <a:ext cx="200644" cy="103833"/>
            </a:xfrm>
            <a:prstGeom prst="rect">
              <a:avLst/>
            </a:prstGeom>
            <a:solidFill>
              <a:srgbClr val="1CABE2">
                <a:alpha val="100000"/>
              </a:srgbClr>
            </a:solidFill>
          </p:spPr>
          <p:txBody>
            <a:bodyPr/>
            <a:lstStyle/>
            <a:p/>
          </p:txBody>
        </p:sp>
        <p:sp>
          <p:nvSpPr>
            <p:cNvPr id="27" name="rc27"/>
            <p:cNvSpPr/>
            <p:nvPr/>
          </p:nvSpPr>
          <p:spPr>
            <a:xfrm>
              <a:off x="1646600" y="4136177"/>
              <a:ext cx="200644" cy="549209"/>
            </a:xfrm>
            <a:prstGeom prst="rect">
              <a:avLst/>
            </a:prstGeom>
            <a:solidFill>
              <a:srgbClr val="80BD41">
                <a:alpha val="100000"/>
              </a:srgbClr>
            </a:solidFill>
          </p:spPr>
          <p:txBody>
            <a:bodyPr/>
            <a:lstStyle/>
            <a:p/>
          </p:txBody>
        </p:sp>
        <p:sp>
          <p:nvSpPr>
            <p:cNvPr id="28" name="rc28"/>
            <p:cNvSpPr/>
            <p:nvPr/>
          </p:nvSpPr>
          <p:spPr>
            <a:xfrm>
              <a:off x="1646600" y="3933044"/>
              <a:ext cx="200644" cy="105327"/>
            </a:xfrm>
            <a:prstGeom prst="rect">
              <a:avLst/>
            </a:prstGeom>
            <a:solidFill>
              <a:srgbClr val="0058AB">
                <a:alpha val="100000"/>
              </a:srgbClr>
            </a:solidFill>
          </p:spPr>
          <p:txBody>
            <a:bodyPr/>
            <a:lstStyle/>
            <a:p/>
          </p:txBody>
        </p:sp>
        <p:sp>
          <p:nvSpPr>
            <p:cNvPr id="29" name="rc29"/>
            <p:cNvSpPr/>
            <p:nvPr/>
          </p:nvSpPr>
          <p:spPr>
            <a:xfrm>
              <a:off x="1646600" y="4038372"/>
              <a:ext cx="200644" cy="97804"/>
            </a:xfrm>
            <a:prstGeom prst="rect">
              <a:avLst/>
            </a:prstGeom>
            <a:solidFill>
              <a:srgbClr val="1CABE2">
                <a:alpha val="100000"/>
              </a:srgbClr>
            </a:solidFill>
          </p:spPr>
          <p:txBody>
            <a:bodyPr/>
            <a:lstStyle/>
            <a:p/>
          </p:txBody>
        </p:sp>
        <p:sp>
          <p:nvSpPr>
            <p:cNvPr id="30" name="rc30"/>
            <p:cNvSpPr/>
            <p:nvPr/>
          </p:nvSpPr>
          <p:spPr>
            <a:xfrm>
              <a:off x="1869538" y="4106783"/>
              <a:ext cx="200644" cy="578603"/>
            </a:xfrm>
            <a:prstGeom prst="rect">
              <a:avLst/>
            </a:prstGeom>
            <a:solidFill>
              <a:srgbClr val="80BD41">
                <a:alpha val="100000"/>
              </a:srgbClr>
            </a:solidFill>
          </p:spPr>
          <p:txBody>
            <a:bodyPr/>
            <a:lstStyle/>
            <a:p/>
          </p:txBody>
        </p:sp>
        <p:sp>
          <p:nvSpPr>
            <p:cNvPr id="31" name="rc31"/>
            <p:cNvSpPr/>
            <p:nvPr/>
          </p:nvSpPr>
          <p:spPr>
            <a:xfrm>
              <a:off x="1869538" y="3924067"/>
              <a:ext cx="200644" cy="91358"/>
            </a:xfrm>
            <a:prstGeom prst="rect">
              <a:avLst/>
            </a:prstGeom>
            <a:solidFill>
              <a:srgbClr val="0058AB">
                <a:alpha val="100000"/>
              </a:srgbClr>
            </a:solidFill>
          </p:spPr>
          <p:txBody>
            <a:bodyPr/>
            <a:lstStyle/>
            <a:p/>
          </p:txBody>
        </p:sp>
        <p:sp>
          <p:nvSpPr>
            <p:cNvPr id="32" name="rc32"/>
            <p:cNvSpPr/>
            <p:nvPr/>
          </p:nvSpPr>
          <p:spPr>
            <a:xfrm>
              <a:off x="1869538" y="4015425"/>
              <a:ext cx="200644" cy="91358"/>
            </a:xfrm>
            <a:prstGeom prst="rect">
              <a:avLst/>
            </a:prstGeom>
            <a:solidFill>
              <a:srgbClr val="1CABE2">
                <a:alpha val="100000"/>
              </a:srgbClr>
            </a:solidFill>
          </p:spPr>
          <p:txBody>
            <a:bodyPr/>
            <a:lstStyle/>
            <a:p/>
          </p:txBody>
        </p:sp>
        <p:sp>
          <p:nvSpPr>
            <p:cNvPr id="33" name="rc33"/>
            <p:cNvSpPr/>
            <p:nvPr/>
          </p:nvSpPr>
          <p:spPr>
            <a:xfrm>
              <a:off x="2092476" y="4029069"/>
              <a:ext cx="200644" cy="656318"/>
            </a:xfrm>
            <a:prstGeom prst="rect">
              <a:avLst/>
            </a:prstGeom>
            <a:solidFill>
              <a:srgbClr val="80BD41">
                <a:alpha val="100000"/>
              </a:srgbClr>
            </a:solidFill>
          </p:spPr>
          <p:txBody>
            <a:bodyPr/>
            <a:lstStyle/>
            <a:p/>
          </p:txBody>
        </p:sp>
        <p:sp>
          <p:nvSpPr>
            <p:cNvPr id="34" name="rc34"/>
            <p:cNvSpPr/>
            <p:nvPr/>
          </p:nvSpPr>
          <p:spPr>
            <a:xfrm>
              <a:off x="2092476" y="3913247"/>
              <a:ext cx="200644" cy="84935"/>
            </a:xfrm>
            <a:prstGeom prst="rect">
              <a:avLst/>
            </a:prstGeom>
            <a:solidFill>
              <a:srgbClr val="0058AB">
                <a:alpha val="100000"/>
              </a:srgbClr>
            </a:solidFill>
          </p:spPr>
          <p:txBody>
            <a:bodyPr/>
            <a:lstStyle/>
            <a:p/>
          </p:txBody>
        </p:sp>
        <p:sp>
          <p:nvSpPr>
            <p:cNvPr id="35" name="rc35"/>
            <p:cNvSpPr/>
            <p:nvPr/>
          </p:nvSpPr>
          <p:spPr>
            <a:xfrm>
              <a:off x="2092476" y="3998182"/>
              <a:ext cx="200644" cy="30886"/>
            </a:xfrm>
            <a:prstGeom prst="rect">
              <a:avLst/>
            </a:prstGeom>
            <a:solidFill>
              <a:srgbClr val="1CABE2">
                <a:alpha val="100000"/>
              </a:srgbClr>
            </a:solidFill>
          </p:spPr>
          <p:txBody>
            <a:bodyPr/>
            <a:lstStyle/>
            <a:p/>
          </p:txBody>
        </p:sp>
        <p:sp>
          <p:nvSpPr>
            <p:cNvPr id="36" name="rc36"/>
            <p:cNvSpPr/>
            <p:nvPr/>
          </p:nvSpPr>
          <p:spPr>
            <a:xfrm>
              <a:off x="2315413" y="4032823"/>
              <a:ext cx="200644" cy="652563"/>
            </a:xfrm>
            <a:prstGeom prst="rect">
              <a:avLst/>
            </a:prstGeom>
            <a:solidFill>
              <a:srgbClr val="80BD41">
                <a:alpha val="100000"/>
              </a:srgbClr>
            </a:solidFill>
          </p:spPr>
          <p:txBody>
            <a:bodyPr/>
            <a:lstStyle/>
            <a:p/>
          </p:txBody>
        </p:sp>
        <p:sp>
          <p:nvSpPr>
            <p:cNvPr id="37" name="rc37"/>
            <p:cNvSpPr/>
            <p:nvPr/>
          </p:nvSpPr>
          <p:spPr>
            <a:xfrm>
              <a:off x="2315413" y="3899165"/>
              <a:ext cx="200644" cy="94347"/>
            </a:xfrm>
            <a:prstGeom prst="rect">
              <a:avLst/>
            </a:prstGeom>
            <a:solidFill>
              <a:srgbClr val="0058AB">
                <a:alpha val="100000"/>
              </a:srgbClr>
            </a:solidFill>
          </p:spPr>
          <p:txBody>
            <a:bodyPr/>
            <a:lstStyle/>
            <a:p/>
          </p:txBody>
        </p:sp>
        <p:sp>
          <p:nvSpPr>
            <p:cNvPr id="38" name="rc38"/>
            <p:cNvSpPr/>
            <p:nvPr/>
          </p:nvSpPr>
          <p:spPr>
            <a:xfrm>
              <a:off x="2315413" y="3993512"/>
              <a:ext cx="200644" cy="39310"/>
            </a:xfrm>
            <a:prstGeom prst="rect">
              <a:avLst/>
            </a:prstGeom>
            <a:solidFill>
              <a:srgbClr val="1CABE2">
                <a:alpha val="100000"/>
              </a:srgbClr>
            </a:solidFill>
          </p:spPr>
          <p:txBody>
            <a:bodyPr/>
            <a:lstStyle/>
            <a:p/>
          </p:txBody>
        </p:sp>
        <p:sp>
          <p:nvSpPr>
            <p:cNvPr id="39" name="rc39"/>
            <p:cNvSpPr/>
            <p:nvPr/>
          </p:nvSpPr>
          <p:spPr>
            <a:xfrm>
              <a:off x="2538351" y="4044088"/>
              <a:ext cx="200644" cy="641298"/>
            </a:xfrm>
            <a:prstGeom prst="rect">
              <a:avLst/>
            </a:prstGeom>
            <a:solidFill>
              <a:srgbClr val="80BD41">
                <a:alpha val="100000"/>
              </a:srgbClr>
            </a:solidFill>
          </p:spPr>
          <p:txBody>
            <a:bodyPr/>
            <a:lstStyle/>
            <a:p/>
          </p:txBody>
        </p:sp>
        <p:sp>
          <p:nvSpPr>
            <p:cNvPr id="40" name="rc40"/>
            <p:cNvSpPr/>
            <p:nvPr/>
          </p:nvSpPr>
          <p:spPr>
            <a:xfrm>
              <a:off x="2538351" y="3883764"/>
              <a:ext cx="200644" cy="104210"/>
            </a:xfrm>
            <a:prstGeom prst="rect">
              <a:avLst/>
            </a:prstGeom>
            <a:solidFill>
              <a:srgbClr val="0058AB">
                <a:alpha val="100000"/>
              </a:srgbClr>
            </a:solidFill>
          </p:spPr>
          <p:txBody>
            <a:bodyPr/>
            <a:lstStyle/>
            <a:p/>
          </p:txBody>
        </p:sp>
        <p:sp>
          <p:nvSpPr>
            <p:cNvPr id="41" name="rc41"/>
            <p:cNvSpPr/>
            <p:nvPr/>
          </p:nvSpPr>
          <p:spPr>
            <a:xfrm>
              <a:off x="2538351" y="3987974"/>
              <a:ext cx="200644" cy="56113"/>
            </a:xfrm>
            <a:prstGeom prst="rect">
              <a:avLst/>
            </a:prstGeom>
            <a:solidFill>
              <a:srgbClr val="1CABE2">
                <a:alpha val="100000"/>
              </a:srgbClr>
            </a:solidFill>
          </p:spPr>
          <p:txBody>
            <a:bodyPr/>
            <a:lstStyle/>
            <a:p/>
          </p:txBody>
        </p:sp>
        <p:sp>
          <p:nvSpPr>
            <p:cNvPr id="42" name="rc42"/>
            <p:cNvSpPr/>
            <p:nvPr/>
          </p:nvSpPr>
          <p:spPr>
            <a:xfrm>
              <a:off x="2761289" y="4047105"/>
              <a:ext cx="200644" cy="638281"/>
            </a:xfrm>
            <a:prstGeom prst="rect">
              <a:avLst/>
            </a:prstGeom>
            <a:solidFill>
              <a:srgbClr val="80BD41">
                <a:alpha val="100000"/>
              </a:srgbClr>
            </a:solidFill>
          </p:spPr>
          <p:txBody>
            <a:bodyPr/>
            <a:lstStyle/>
            <a:p/>
          </p:txBody>
        </p:sp>
        <p:sp>
          <p:nvSpPr>
            <p:cNvPr id="43" name="rc43"/>
            <p:cNvSpPr/>
            <p:nvPr/>
          </p:nvSpPr>
          <p:spPr>
            <a:xfrm>
              <a:off x="2761289" y="3867077"/>
              <a:ext cx="200644" cy="114563"/>
            </a:xfrm>
            <a:prstGeom prst="rect">
              <a:avLst/>
            </a:prstGeom>
            <a:solidFill>
              <a:srgbClr val="0058AB">
                <a:alpha val="100000"/>
              </a:srgbClr>
            </a:solidFill>
          </p:spPr>
          <p:txBody>
            <a:bodyPr/>
            <a:lstStyle/>
            <a:p/>
          </p:txBody>
        </p:sp>
        <p:sp>
          <p:nvSpPr>
            <p:cNvPr id="44" name="rc44"/>
            <p:cNvSpPr/>
            <p:nvPr/>
          </p:nvSpPr>
          <p:spPr>
            <a:xfrm>
              <a:off x="2761289" y="3981640"/>
              <a:ext cx="200644" cy="65465"/>
            </a:xfrm>
            <a:prstGeom prst="rect">
              <a:avLst/>
            </a:prstGeom>
            <a:solidFill>
              <a:srgbClr val="1CABE2">
                <a:alpha val="100000"/>
              </a:srgbClr>
            </a:solidFill>
          </p:spPr>
          <p:txBody>
            <a:bodyPr/>
            <a:lstStyle/>
            <a:p/>
          </p:txBody>
        </p:sp>
        <p:sp>
          <p:nvSpPr>
            <p:cNvPr id="45" name="rc45"/>
            <p:cNvSpPr/>
            <p:nvPr/>
          </p:nvSpPr>
          <p:spPr>
            <a:xfrm>
              <a:off x="2984227" y="4052832"/>
              <a:ext cx="200644" cy="632554"/>
            </a:xfrm>
            <a:prstGeom prst="rect">
              <a:avLst/>
            </a:prstGeom>
            <a:solidFill>
              <a:srgbClr val="80BD41">
                <a:alpha val="100000"/>
              </a:srgbClr>
            </a:solidFill>
          </p:spPr>
          <p:txBody>
            <a:bodyPr/>
            <a:lstStyle/>
            <a:p/>
          </p:txBody>
        </p:sp>
        <p:sp>
          <p:nvSpPr>
            <p:cNvPr id="46" name="rc46"/>
            <p:cNvSpPr/>
            <p:nvPr/>
          </p:nvSpPr>
          <p:spPr>
            <a:xfrm>
              <a:off x="2984227" y="3841981"/>
              <a:ext cx="200644" cy="126510"/>
            </a:xfrm>
            <a:prstGeom prst="rect">
              <a:avLst/>
            </a:prstGeom>
            <a:solidFill>
              <a:srgbClr val="0058AB">
                <a:alpha val="100000"/>
              </a:srgbClr>
            </a:solidFill>
          </p:spPr>
          <p:txBody>
            <a:bodyPr/>
            <a:lstStyle/>
            <a:p/>
          </p:txBody>
        </p:sp>
        <p:sp>
          <p:nvSpPr>
            <p:cNvPr id="47" name="rc47"/>
            <p:cNvSpPr/>
            <p:nvPr/>
          </p:nvSpPr>
          <p:spPr>
            <a:xfrm>
              <a:off x="2984227" y="3968492"/>
              <a:ext cx="200644" cy="84340"/>
            </a:xfrm>
            <a:prstGeom prst="rect">
              <a:avLst/>
            </a:prstGeom>
            <a:solidFill>
              <a:srgbClr val="1CABE2">
                <a:alpha val="100000"/>
              </a:srgbClr>
            </a:solidFill>
          </p:spPr>
          <p:txBody>
            <a:bodyPr/>
            <a:lstStyle/>
            <a:p/>
          </p:txBody>
        </p:sp>
        <p:sp>
          <p:nvSpPr>
            <p:cNvPr id="48" name="rc48"/>
            <p:cNvSpPr/>
            <p:nvPr/>
          </p:nvSpPr>
          <p:spPr>
            <a:xfrm>
              <a:off x="3207165" y="4019450"/>
              <a:ext cx="200644" cy="665936"/>
            </a:xfrm>
            <a:prstGeom prst="rect">
              <a:avLst/>
            </a:prstGeom>
            <a:solidFill>
              <a:srgbClr val="80BD41">
                <a:alpha val="100000"/>
              </a:srgbClr>
            </a:solidFill>
          </p:spPr>
          <p:txBody>
            <a:bodyPr/>
            <a:lstStyle/>
            <a:p/>
          </p:txBody>
        </p:sp>
        <p:sp>
          <p:nvSpPr>
            <p:cNvPr id="49" name="rc49"/>
            <p:cNvSpPr/>
            <p:nvPr/>
          </p:nvSpPr>
          <p:spPr>
            <a:xfrm>
              <a:off x="3207165" y="3797472"/>
              <a:ext cx="200644" cy="115428"/>
            </a:xfrm>
            <a:prstGeom prst="rect">
              <a:avLst/>
            </a:prstGeom>
            <a:solidFill>
              <a:srgbClr val="0058AB">
                <a:alpha val="100000"/>
              </a:srgbClr>
            </a:solidFill>
          </p:spPr>
          <p:txBody>
            <a:bodyPr/>
            <a:lstStyle/>
            <a:p/>
          </p:txBody>
        </p:sp>
        <p:sp>
          <p:nvSpPr>
            <p:cNvPr id="50" name="rc50"/>
            <p:cNvSpPr/>
            <p:nvPr/>
          </p:nvSpPr>
          <p:spPr>
            <a:xfrm>
              <a:off x="3207165" y="3912901"/>
              <a:ext cx="200644" cy="106549"/>
            </a:xfrm>
            <a:prstGeom prst="rect">
              <a:avLst/>
            </a:prstGeom>
            <a:solidFill>
              <a:srgbClr val="1CABE2">
                <a:alpha val="100000"/>
              </a:srgbClr>
            </a:solidFill>
          </p:spPr>
          <p:txBody>
            <a:bodyPr/>
            <a:lstStyle/>
            <a:p/>
          </p:txBody>
        </p:sp>
        <p:sp>
          <p:nvSpPr>
            <p:cNvPr id="51" name="rc51"/>
            <p:cNvSpPr/>
            <p:nvPr/>
          </p:nvSpPr>
          <p:spPr>
            <a:xfrm>
              <a:off x="3430103" y="3999330"/>
              <a:ext cx="200644" cy="686056"/>
            </a:xfrm>
            <a:prstGeom prst="rect">
              <a:avLst/>
            </a:prstGeom>
            <a:solidFill>
              <a:srgbClr val="80BD41">
                <a:alpha val="100000"/>
              </a:srgbClr>
            </a:solidFill>
          </p:spPr>
          <p:txBody>
            <a:bodyPr/>
            <a:lstStyle/>
            <a:p/>
          </p:txBody>
        </p:sp>
        <p:sp>
          <p:nvSpPr>
            <p:cNvPr id="52" name="rc52"/>
            <p:cNvSpPr/>
            <p:nvPr/>
          </p:nvSpPr>
          <p:spPr>
            <a:xfrm>
              <a:off x="3430103" y="3758283"/>
              <a:ext cx="200644" cy="101981"/>
            </a:xfrm>
            <a:prstGeom prst="rect">
              <a:avLst/>
            </a:prstGeom>
            <a:solidFill>
              <a:srgbClr val="0058AB">
                <a:alpha val="100000"/>
              </a:srgbClr>
            </a:solidFill>
          </p:spPr>
          <p:txBody>
            <a:bodyPr/>
            <a:lstStyle/>
            <a:p/>
          </p:txBody>
        </p:sp>
        <p:sp>
          <p:nvSpPr>
            <p:cNvPr id="53" name="rc53"/>
            <p:cNvSpPr/>
            <p:nvPr/>
          </p:nvSpPr>
          <p:spPr>
            <a:xfrm>
              <a:off x="3430103" y="3860264"/>
              <a:ext cx="200644" cy="139065"/>
            </a:xfrm>
            <a:prstGeom prst="rect">
              <a:avLst/>
            </a:prstGeom>
            <a:solidFill>
              <a:srgbClr val="1CABE2">
                <a:alpha val="100000"/>
              </a:srgbClr>
            </a:solidFill>
          </p:spPr>
          <p:txBody>
            <a:bodyPr/>
            <a:lstStyle/>
            <a:p/>
          </p:txBody>
        </p:sp>
        <p:sp>
          <p:nvSpPr>
            <p:cNvPr id="54" name="rc54"/>
            <p:cNvSpPr/>
            <p:nvPr/>
          </p:nvSpPr>
          <p:spPr>
            <a:xfrm>
              <a:off x="3653041" y="3981099"/>
              <a:ext cx="200644" cy="704287"/>
            </a:xfrm>
            <a:prstGeom prst="rect">
              <a:avLst/>
            </a:prstGeom>
            <a:solidFill>
              <a:srgbClr val="80BD41">
                <a:alpha val="100000"/>
              </a:srgbClr>
            </a:solidFill>
          </p:spPr>
          <p:txBody>
            <a:bodyPr/>
            <a:lstStyle/>
            <a:p/>
          </p:txBody>
        </p:sp>
        <p:sp>
          <p:nvSpPr>
            <p:cNvPr id="55" name="rc55"/>
            <p:cNvSpPr/>
            <p:nvPr/>
          </p:nvSpPr>
          <p:spPr>
            <a:xfrm>
              <a:off x="3653041" y="3733647"/>
              <a:ext cx="200644" cy="85656"/>
            </a:xfrm>
            <a:prstGeom prst="rect">
              <a:avLst/>
            </a:prstGeom>
            <a:solidFill>
              <a:srgbClr val="0058AB">
                <a:alpha val="100000"/>
              </a:srgbClr>
            </a:solidFill>
          </p:spPr>
          <p:txBody>
            <a:bodyPr/>
            <a:lstStyle/>
            <a:p/>
          </p:txBody>
        </p:sp>
        <p:sp>
          <p:nvSpPr>
            <p:cNvPr id="56" name="rc56"/>
            <p:cNvSpPr/>
            <p:nvPr/>
          </p:nvSpPr>
          <p:spPr>
            <a:xfrm>
              <a:off x="3653041" y="3819304"/>
              <a:ext cx="200644" cy="161795"/>
            </a:xfrm>
            <a:prstGeom prst="rect">
              <a:avLst/>
            </a:prstGeom>
            <a:solidFill>
              <a:srgbClr val="1CABE2">
                <a:alpha val="100000"/>
              </a:srgbClr>
            </a:solidFill>
          </p:spPr>
          <p:txBody>
            <a:bodyPr/>
            <a:lstStyle/>
            <a:p/>
          </p:txBody>
        </p:sp>
        <p:sp>
          <p:nvSpPr>
            <p:cNvPr id="57" name="rc57"/>
            <p:cNvSpPr/>
            <p:nvPr/>
          </p:nvSpPr>
          <p:spPr>
            <a:xfrm>
              <a:off x="3875979" y="3936971"/>
              <a:ext cx="200644" cy="748415"/>
            </a:xfrm>
            <a:prstGeom prst="rect">
              <a:avLst/>
            </a:prstGeom>
            <a:solidFill>
              <a:srgbClr val="80BD41">
                <a:alpha val="100000"/>
              </a:srgbClr>
            </a:solidFill>
          </p:spPr>
          <p:txBody>
            <a:bodyPr/>
            <a:lstStyle/>
            <a:p/>
          </p:txBody>
        </p:sp>
        <p:sp>
          <p:nvSpPr>
            <p:cNvPr id="58" name="rc58"/>
            <p:cNvSpPr/>
            <p:nvPr/>
          </p:nvSpPr>
          <p:spPr>
            <a:xfrm>
              <a:off x="3875979" y="3713419"/>
              <a:ext cx="200644" cy="87477"/>
            </a:xfrm>
            <a:prstGeom prst="rect">
              <a:avLst/>
            </a:prstGeom>
            <a:solidFill>
              <a:srgbClr val="0058AB">
                <a:alpha val="100000"/>
              </a:srgbClr>
            </a:solidFill>
          </p:spPr>
          <p:txBody>
            <a:bodyPr/>
            <a:lstStyle/>
            <a:p/>
          </p:txBody>
        </p:sp>
        <p:sp>
          <p:nvSpPr>
            <p:cNvPr id="59" name="rc59"/>
            <p:cNvSpPr/>
            <p:nvPr/>
          </p:nvSpPr>
          <p:spPr>
            <a:xfrm>
              <a:off x="3875979" y="3800896"/>
              <a:ext cx="200644" cy="136075"/>
            </a:xfrm>
            <a:prstGeom prst="rect">
              <a:avLst/>
            </a:prstGeom>
            <a:solidFill>
              <a:srgbClr val="1CABE2">
                <a:alpha val="100000"/>
              </a:srgbClr>
            </a:solidFill>
          </p:spPr>
          <p:txBody>
            <a:bodyPr/>
            <a:lstStyle/>
            <a:p/>
          </p:txBody>
        </p:sp>
        <p:sp>
          <p:nvSpPr>
            <p:cNvPr id="60" name="rc60"/>
            <p:cNvSpPr/>
            <p:nvPr/>
          </p:nvSpPr>
          <p:spPr>
            <a:xfrm>
              <a:off x="4098916" y="3892253"/>
              <a:ext cx="200644" cy="793133"/>
            </a:xfrm>
            <a:prstGeom prst="rect">
              <a:avLst/>
            </a:prstGeom>
            <a:solidFill>
              <a:srgbClr val="80BD41">
                <a:alpha val="100000"/>
              </a:srgbClr>
            </a:solidFill>
          </p:spPr>
          <p:txBody>
            <a:bodyPr/>
            <a:lstStyle/>
            <a:p/>
          </p:txBody>
        </p:sp>
        <p:sp>
          <p:nvSpPr>
            <p:cNvPr id="61" name="rc61"/>
            <p:cNvSpPr/>
            <p:nvPr/>
          </p:nvSpPr>
          <p:spPr>
            <a:xfrm>
              <a:off x="4098916" y="3693971"/>
              <a:ext cx="200644" cy="89227"/>
            </a:xfrm>
            <a:prstGeom prst="rect">
              <a:avLst/>
            </a:prstGeom>
            <a:solidFill>
              <a:srgbClr val="0058AB">
                <a:alpha val="100000"/>
              </a:srgbClr>
            </a:solidFill>
          </p:spPr>
          <p:txBody>
            <a:bodyPr/>
            <a:lstStyle/>
            <a:p/>
          </p:txBody>
        </p:sp>
        <p:sp>
          <p:nvSpPr>
            <p:cNvPr id="62" name="rc62"/>
            <p:cNvSpPr/>
            <p:nvPr/>
          </p:nvSpPr>
          <p:spPr>
            <a:xfrm>
              <a:off x="4098916" y="3783198"/>
              <a:ext cx="200644" cy="109055"/>
            </a:xfrm>
            <a:prstGeom prst="rect">
              <a:avLst/>
            </a:prstGeom>
            <a:solidFill>
              <a:srgbClr val="1CABE2">
                <a:alpha val="100000"/>
              </a:srgbClr>
            </a:solidFill>
          </p:spPr>
          <p:txBody>
            <a:bodyPr/>
            <a:lstStyle/>
            <a:p/>
          </p:txBody>
        </p:sp>
        <p:sp>
          <p:nvSpPr>
            <p:cNvPr id="63" name="rc63"/>
            <p:cNvSpPr/>
            <p:nvPr/>
          </p:nvSpPr>
          <p:spPr>
            <a:xfrm>
              <a:off x="4321854" y="3856730"/>
              <a:ext cx="200644" cy="828656"/>
            </a:xfrm>
            <a:prstGeom prst="rect">
              <a:avLst/>
            </a:prstGeom>
            <a:solidFill>
              <a:srgbClr val="80BD41">
                <a:alpha val="100000"/>
              </a:srgbClr>
            </a:solidFill>
          </p:spPr>
          <p:txBody>
            <a:bodyPr/>
            <a:lstStyle/>
            <a:p/>
          </p:txBody>
        </p:sp>
        <p:sp>
          <p:nvSpPr>
            <p:cNvPr id="64" name="rc64"/>
            <p:cNvSpPr/>
            <p:nvPr/>
          </p:nvSpPr>
          <p:spPr>
            <a:xfrm>
              <a:off x="4321854" y="3674829"/>
              <a:ext cx="200644" cy="101055"/>
            </a:xfrm>
            <a:prstGeom prst="rect">
              <a:avLst/>
            </a:prstGeom>
            <a:solidFill>
              <a:srgbClr val="0058AB">
                <a:alpha val="100000"/>
              </a:srgbClr>
            </a:solidFill>
          </p:spPr>
          <p:txBody>
            <a:bodyPr/>
            <a:lstStyle/>
            <a:p/>
          </p:txBody>
        </p:sp>
        <p:sp>
          <p:nvSpPr>
            <p:cNvPr id="65" name="rc65"/>
            <p:cNvSpPr/>
            <p:nvPr/>
          </p:nvSpPr>
          <p:spPr>
            <a:xfrm>
              <a:off x="4321854" y="3775884"/>
              <a:ext cx="200644" cy="80845"/>
            </a:xfrm>
            <a:prstGeom prst="rect">
              <a:avLst/>
            </a:prstGeom>
            <a:solidFill>
              <a:srgbClr val="1CABE2">
                <a:alpha val="100000"/>
              </a:srgbClr>
            </a:solidFill>
          </p:spPr>
          <p:txBody>
            <a:bodyPr/>
            <a:lstStyle/>
            <a:p/>
          </p:txBody>
        </p:sp>
        <p:sp>
          <p:nvSpPr>
            <p:cNvPr id="66" name="rc66"/>
            <p:cNvSpPr/>
            <p:nvPr/>
          </p:nvSpPr>
          <p:spPr>
            <a:xfrm>
              <a:off x="4544792" y="3816181"/>
              <a:ext cx="200644" cy="869205"/>
            </a:xfrm>
            <a:prstGeom prst="rect">
              <a:avLst/>
            </a:prstGeom>
            <a:solidFill>
              <a:srgbClr val="80BD41">
                <a:alpha val="100000"/>
              </a:srgbClr>
            </a:solidFill>
          </p:spPr>
          <p:txBody>
            <a:bodyPr/>
            <a:lstStyle/>
            <a:p/>
          </p:txBody>
        </p:sp>
        <p:sp>
          <p:nvSpPr>
            <p:cNvPr id="67" name="rc67"/>
            <p:cNvSpPr/>
            <p:nvPr/>
          </p:nvSpPr>
          <p:spPr>
            <a:xfrm>
              <a:off x="4544792" y="3662792"/>
              <a:ext cx="200644" cy="102259"/>
            </a:xfrm>
            <a:prstGeom prst="rect">
              <a:avLst/>
            </a:prstGeom>
            <a:solidFill>
              <a:srgbClr val="0058AB">
                <a:alpha val="100000"/>
              </a:srgbClr>
            </a:solidFill>
          </p:spPr>
          <p:txBody>
            <a:bodyPr/>
            <a:lstStyle/>
            <a:p/>
          </p:txBody>
        </p:sp>
        <p:sp>
          <p:nvSpPr>
            <p:cNvPr id="68" name="rc68"/>
            <p:cNvSpPr/>
            <p:nvPr/>
          </p:nvSpPr>
          <p:spPr>
            <a:xfrm>
              <a:off x="4544792" y="3765052"/>
              <a:ext cx="200644" cy="51129"/>
            </a:xfrm>
            <a:prstGeom prst="rect">
              <a:avLst/>
            </a:prstGeom>
            <a:solidFill>
              <a:srgbClr val="1CABE2">
                <a:alpha val="100000"/>
              </a:srgbClr>
            </a:solidFill>
          </p:spPr>
          <p:txBody>
            <a:bodyPr/>
            <a:lstStyle/>
            <a:p/>
          </p:txBody>
        </p:sp>
        <p:sp>
          <p:nvSpPr>
            <p:cNvPr id="69" name="rc69"/>
            <p:cNvSpPr/>
            <p:nvPr/>
          </p:nvSpPr>
          <p:spPr>
            <a:xfrm>
              <a:off x="4767730" y="3797495"/>
              <a:ext cx="200644" cy="887892"/>
            </a:xfrm>
            <a:prstGeom prst="rect">
              <a:avLst/>
            </a:prstGeom>
            <a:solidFill>
              <a:srgbClr val="80BD41">
                <a:alpha val="100000"/>
              </a:srgbClr>
            </a:solidFill>
          </p:spPr>
          <p:txBody>
            <a:bodyPr/>
            <a:lstStyle/>
            <a:p/>
          </p:txBody>
        </p:sp>
        <p:sp>
          <p:nvSpPr>
            <p:cNvPr id="70" name="rc70"/>
            <p:cNvSpPr/>
            <p:nvPr/>
          </p:nvSpPr>
          <p:spPr>
            <a:xfrm>
              <a:off x="4767730" y="3640808"/>
              <a:ext cx="200644" cy="104458"/>
            </a:xfrm>
            <a:prstGeom prst="rect">
              <a:avLst/>
            </a:prstGeom>
            <a:solidFill>
              <a:srgbClr val="0058AB">
                <a:alpha val="100000"/>
              </a:srgbClr>
            </a:solidFill>
          </p:spPr>
          <p:txBody>
            <a:bodyPr/>
            <a:lstStyle/>
            <a:p/>
          </p:txBody>
        </p:sp>
        <p:sp>
          <p:nvSpPr>
            <p:cNvPr id="71" name="rc71"/>
            <p:cNvSpPr/>
            <p:nvPr/>
          </p:nvSpPr>
          <p:spPr>
            <a:xfrm>
              <a:off x="4767730" y="3745266"/>
              <a:ext cx="200644" cy="52228"/>
            </a:xfrm>
            <a:prstGeom prst="rect">
              <a:avLst/>
            </a:prstGeom>
            <a:solidFill>
              <a:srgbClr val="1CABE2">
                <a:alpha val="100000"/>
              </a:srgbClr>
            </a:solidFill>
          </p:spPr>
          <p:txBody>
            <a:bodyPr/>
            <a:lstStyle/>
            <a:p/>
          </p:txBody>
        </p:sp>
        <p:sp>
          <p:nvSpPr>
            <p:cNvPr id="72" name="rc72"/>
            <p:cNvSpPr/>
            <p:nvPr/>
          </p:nvSpPr>
          <p:spPr>
            <a:xfrm>
              <a:off x="4990668" y="3777484"/>
              <a:ext cx="200644" cy="907902"/>
            </a:xfrm>
            <a:prstGeom prst="rect">
              <a:avLst/>
            </a:prstGeom>
            <a:solidFill>
              <a:srgbClr val="80BD41">
                <a:alpha val="100000"/>
              </a:srgbClr>
            </a:solidFill>
          </p:spPr>
          <p:txBody>
            <a:bodyPr/>
            <a:lstStyle/>
            <a:p/>
          </p:txBody>
        </p:sp>
        <p:sp>
          <p:nvSpPr>
            <p:cNvPr id="73" name="rc73"/>
            <p:cNvSpPr/>
            <p:nvPr/>
          </p:nvSpPr>
          <p:spPr>
            <a:xfrm>
              <a:off x="4990668" y="3617266"/>
              <a:ext cx="200644" cy="106812"/>
            </a:xfrm>
            <a:prstGeom prst="rect">
              <a:avLst/>
            </a:prstGeom>
            <a:solidFill>
              <a:srgbClr val="0058AB">
                <a:alpha val="100000"/>
              </a:srgbClr>
            </a:solidFill>
          </p:spPr>
          <p:txBody>
            <a:bodyPr/>
            <a:lstStyle/>
            <a:p/>
          </p:txBody>
        </p:sp>
        <p:sp>
          <p:nvSpPr>
            <p:cNvPr id="74" name="rc74"/>
            <p:cNvSpPr/>
            <p:nvPr/>
          </p:nvSpPr>
          <p:spPr>
            <a:xfrm>
              <a:off x="4990668" y="3724078"/>
              <a:ext cx="200644" cy="53406"/>
            </a:xfrm>
            <a:prstGeom prst="rect">
              <a:avLst/>
            </a:prstGeom>
            <a:solidFill>
              <a:srgbClr val="1CABE2">
                <a:alpha val="100000"/>
              </a:srgbClr>
            </a:solidFill>
          </p:spPr>
          <p:txBody>
            <a:bodyPr/>
            <a:lstStyle/>
            <a:p/>
          </p:txBody>
        </p:sp>
        <p:sp>
          <p:nvSpPr>
            <p:cNvPr id="75" name="rc75"/>
            <p:cNvSpPr/>
            <p:nvPr/>
          </p:nvSpPr>
          <p:spPr>
            <a:xfrm>
              <a:off x="5213606" y="3756725"/>
              <a:ext cx="200644" cy="928661"/>
            </a:xfrm>
            <a:prstGeom prst="rect">
              <a:avLst/>
            </a:prstGeom>
            <a:solidFill>
              <a:srgbClr val="80BD41">
                <a:alpha val="100000"/>
              </a:srgbClr>
            </a:solidFill>
          </p:spPr>
          <p:txBody>
            <a:bodyPr/>
            <a:lstStyle/>
            <a:p/>
          </p:txBody>
        </p:sp>
        <p:sp>
          <p:nvSpPr>
            <p:cNvPr id="76" name="rc76"/>
            <p:cNvSpPr/>
            <p:nvPr/>
          </p:nvSpPr>
          <p:spPr>
            <a:xfrm>
              <a:off x="5213606" y="3592844"/>
              <a:ext cx="200644" cy="109253"/>
            </a:xfrm>
            <a:prstGeom prst="rect">
              <a:avLst/>
            </a:prstGeom>
            <a:solidFill>
              <a:srgbClr val="0058AB">
                <a:alpha val="100000"/>
              </a:srgbClr>
            </a:solidFill>
          </p:spPr>
          <p:txBody>
            <a:bodyPr/>
            <a:lstStyle/>
            <a:p/>
          </p:txBody>
        </p:sp>
        <p:sp>
          <p:nvSpPr>
            <p:cNvPr id="77" name="rc77"/>
            <p:cNvSpPr/>
            <p:nvPr/>
          </p:nvSpPr>
          <p:spPr>
            <a:xfrm>
              <a:off x="5213606" y="3702098"/>
              <a:ext cx="200644" cy="54627"/>
            </a:xfrm>
            <a:prstGeom prst="rect">
              <a:avLst/>
            </a:prstGeom>
            <a:solidFill>
              <a:srgbClr val="1CABE2">
                <a:alpha val="100000"/>
              </a:srgbClr>
            </a:solidFill>
          </p:spPr>
          <p:txBody>
            <a:bodyPr/>
            <a:lstStyle/>
            <a:p/>
          </p:txBody>
        </p:sp>
        <p:sp>
          <p:nvSpPr>
            <p:cNvPr id="78" name="rc78"/>
            <p:cNvSpPr/>
            <p:nvPr/>
          </p:nvSpPr>
          <p:spPr>
            <a:xfrm>
              <a:off x="5436544" y="3734994"/>
              <a:ext cx="200644" cy="950392"/>
            </a:xfrm>
            <a:prstGeom prst="rect">
              <a:avLst/>
            </a:prstGeom>
            <a:solidFill>
              <a:srgbClr val="80BD41">
                <a:alpha val="100000"/>
              </a:srgbClr>
            </a:solidFill>
          </p:spPr>
          <p:txBody>
            <a:bodyPr/>
            <a:lstStyle/>
            <a:p/>
          </p:txBody>
        </p:sp>
        <p:sp>
          <p:nvSpPr>
            <p:cNvPr id="79" name="rc79"/>
            <p:cNvSpPr/>
            <p:nvPr/>
          </p:nvSpPr>
          <p:spPr>
            <a:xfrm>
              <a:off x="5436544" y="3567278"/>
              <a:ext cx="200644" cy="111810"/>
            </a:xfrm>
            <a:prstGeom prst="rect">
              <a:avLst/>
            </a:prstGeom>
            <a:solidFill>
              <a:srgbClr val="0058AB">
                <a:alpha val="100000"/>
              </a:srgbClr>
            </a:solidFill>
          </p:spPr>
          <p:txBody>
            <a:bodyPr/>
            <a:lstStyle/>
            <a:p/>
          </p:txBody>
        </p:sp>
        <p:sp>
          <p:nvSpPr>
            <p:cNvPr id="80" name="rc80"/>
            <p:cNvSpPr/>
            <p:nvPr/>
          </p:nvSpPr>
          <p:spPr>
            <a:xfrm>
              <a:off x="5436544" y="3679088"/>
              <a:ext cx="200644" cy="55906"/>
            </a:xfrm>
            <a:prstGeom prst="rect">
              <a:avLst/>
            </a:prstGeom>
            <a:solidFill>
              <a:srgbClr val="1CABE2">
                <a:alpha val="100000"/>
              </a:srgbClr>
            </a:solidFill>
          </p:spPr>
          <p:txBody>
            <a:bodyPr/>
            <a:lstStyle/>
            <a:p/>
          </p:txBody>
        </p:sp>
        <p:sp>
          <p:nvSpPr>
            <p:cNvPr id="81" name="rc81"/>
            <p:cNvSpPr/>
            <p:nvPr/>
          </p:nvSpPr>
          <p:spPr>
            <a:xfrm>
              <a:off x="5659482" y="3713911"/>
              <a:ext cx="200644" cy="971476"/>
            </a:xfrm>
            <a:prstGeom prst="rect">
              <a:avLst/>
            </a:prstGeom>
            <a:solidFill>
              <a:srgbClr val="80BD41">
                <a:alpha val="100000"/>
              </a:srgbClr>
            </a:solidFill>
          </p:spPr>
          <p:txBody>
            <a:bodyPr/>
            <a:lstStyle/>
            <a:p/>
          </p:txBody>
        </p:sp>
        <p:sp>
          <p:nvSpPr>
            <p:cNvPr id="82" name="rc82"/>
            <p:cNvSpPr/>
            <p:nvPr/>
          </p:nvSpPr>
          <p:spPr>
            <a:xfrm>
              <a:off x="5659482" y="3542473"/>
              <a:ext cx="200644" cy="114291"/>
            </a:xfrm>
            <a:prstGeom prst="rect">
              <a:avLst/>
            </a:prstGeom>
            <a:solidFill>
              <a:srgbClr val="0058AB">
                <a:alpha val="100000"/>
              </a:srgbClr>
            </a:solidFill>
          </p:spPr>
          <p:txBody>
            <a:bodyPr/>
            <a:lstStyle/>
            <a:p/>
          </p:txBody>
        </p:sp>
        <p:sp>
          <p:nvSpPr>
            <p:cNvPr id="83" name="rc83"/>
            <p:cNvSpPr/>
            <p:nvPr/>
          </p:nvSpPr>
          <p:spPr>
            <a:xfrm>
              <a:off x="5659482" y="3656765"/>
              <a:ext cx="200644" cy="57146"/>
            </a:xfrm>
            <a:prstGeom prst="rect">
              <a:avLst/>
            </a:prstGeom>
            <a:solidFill>
              <a:srgbClr val="1CABE2">
                <a:alpha val="100000"/>
              </a:srgbClr>
            </a:solidFill>
          </p:spPr>
          <p:txBody>
            <a:bodyPr/>
            <a:lstStyle/>
            <a:p/>
          </p:txBody>
        </p:sp>
        <p:sp>
          <p:nvSpPr>
            <p:cNvPr id="84" name="rc84"/>
            <p:cNvSpPr/>
            <p:nvPr/>
          </p:nvSpPr>
          <p:spPr>
            <a:xfrm>
              <a:off x="5882419" y="3856829"/>
              <a:ext cx="200644" cy="828557"/>
            </a:xfrm>
            <a:prstGeom prst="rect">
              <a:avLst/>
            </a:prstGeom>
            <a:solidFill>
              <a:srgbClr val="80BD41">
                <a:alpha val="100000"/>
              </a:srgbClr>
            </a:solidFill>
          </p:spPr>
          <p:txBody>
            <a:bodyPr/>
            <a:lstStyle/>
            <a:p/>
          </p:txBody>
        </p:sp>
        <p:sp>
          <p:nvSpPr>
            <p:cNvPr id="85" name="rc85"/>
            <p:cNvSpPr/>
            <p:nvPr/>
          </p:nvSpPr>
          <p:spPr>
            <a:xfrm>
              <a:off x="5882419" y="3518404"/>
              <a:ext cx="200644" cy="198387"/>
            </a:xfrm>
            <a:prstGeom prst="rect">
              <a:avLst/>
            </a:prstGeom>
            <a:solidFill>
              <a:srgbClr val="0058AB">
                <a:alpha val="100000"/>
              </a:srgbClr>
            </a:solidFill>
          </p:spPr>
          <p:txBody>
            <a:bodyPr/>
            <a:lstStyle/>
            <a:p/>
          </p:txBody>
        </p:sp>
        <p:sp>
          <p:nvSpPr>
            <p:cNvPr id="86" name="rc86"/>
            <p:cNvSpPr/>
            <p:nvPr/>
          </p:nvSpPr>
          <p:spPr>
            <a:xfrm>
              <a:off x="5882419" y="3716791"/>
              <a:ext cx="200644" cy="140037"/>
            </a:xfrm>
            <a:prstGeom prst="rect">
              <a:avLst/>
            </a:prstGeom>
            <a:solidFill>
              <a:srgbClr val="1CABE2">
                <a:alpha val="100000"/>
              </a:srgbClr>
            </a:solidFill>
          </p:spPr>
          <p:txBody>
            <a:bodyPr/>
            <a:lstStyle/>
            <a:p/>
          </p:txBody>
        </p:sp>
        <p:sp>
          <p:nvSpPr>
            <p:cNvPr id="87" name="rc87"/>
            <p:cNvSpPr/>
            <p:nvPr/>
          </p:nvSpPr>
          <p:spPr>
            <a:xfrm>
              <a:off x="6105357" y="4017419"/>
              <a:ext cx="200644" cy="667967"/>
            </a:xfrm>
            <a:prstGeom prst="rect">
              <a:avLst/>
            </a:prstGeom>
            <a:solidFill>
              <a:srgbClr val="80BD41">
                <a:alpha val="100000"/>
              </a:srgbClr>
            </a:solidFill>
          </p:spPr>
          <p:txBody>
            <a:bodyPr/>
            <a:lstStyle/>
            <a:p/>
          </p:txBody>
        </p:sp>
        <p:sp>
          <p:nvSpPr>
            <p:cNvPr id="88" name="rc88"/>
            <p:cNvSpPr/>
            <p:nvPr/>
          </p:nvSpPr>
          <p:spPr>
            <a:xfrm>
              <a:off x="6105357" y="3492588"/>
              <a:ext cx="200644" cy="286272"/>
            </a:xfrm>
            <a:prstGeom prst="rect">
              <a:avLst/>
            </a:prstGeom>
            <a:solidFill>
              <a:srgbClr val="0058AB">
                <a:alpha val="100000"/>
              </a:srgbClr>
            </a:solidFill>
          </p:spPr>
          <p:txBody>
            <a:bodyPr/>
            <a:lstStyle/>
            <a:p/>
          </p:txBody>
        </p:sp>
        <p:sp>
          <p:nvSpPr>
            <p:cNvPr id="89" name="rc89"/>
            <p:cNvSpPr/>
            <p:nvPr/>
          </p:nvSpPr>
          <p:spPr>
            <a:xfrm>
              <a:off x="6105357" y="3778860"/>
              <a:ext cx="200644" cy="238559"/>
            </a:xfrm>
            <a:prstGeom prst="rect">
              <a:avLst/>
            </a:prstGeom>
            <a:solidFill>
              <a:srgbClr val="1CABE2">
                <a:alpha val="100000"/>
              </a:srgbClr>
            </a:solidFill>
          </p:spPr>
          <p:txBody>
            <a:bodyPr/>
            <a:lstStyle/>
            <a:p/>
          </p:txBody>
        </p:sp>
        <p:sp>
          <p:nvSpPr>
            <p:cNvPr id="90" name="rc90"/>
            <p:cNvSpPr/>
            <p:nvPr/>
          </p:nvSpPr>
          <p:spPr>
            <a:xfrm>
              <a:off x="6328295" y="4016391"/>
              <a:ext cx="200644" cy="668995"/>
            </a:xfrm>
            <a:prstGeom prst="rect">
              <a:avLst/>
            </a:prstGeom>
            <a:solidFill>
              <a:srgbClr val="80BD41">
                <a:alpha val="100000"/>
              </a:srgbClr>
            </a:solidFill>
          </p:spPr>
          <p:txBody>
            <a:bodyPr/>
            <a:lstStyle/>
            <a:p/>
          </p:txBody>
        </p:sp>
        <p:sp>
          <p:nvSpPr>
            <p:cNvPr id="91" name="rc91"/>
            <p:cNvSpPr/>
            <p:nvPr/>
          </p:nvSpPr>
          <p:spPr>
            <a:xfrm>
              <a:off x="6328295" y="3469030"/>
              <a:ext cx="200644" cy="231107"/>
            </a:xfrm>
            <a:prstGeom prst="rect">
              <a:avLst/>
            </a:prstGeom>
            <a:solidFill>
              <a:srgbClr val="0058AB">
                <a:alpha val="100000"/>
              </a:srgbClr>
            </a:solidFill>
          </p:spPr>
          <p:txBody>
            <a:bodyPr/>
            <a:lstStyle/>
            <a:p/>
          </p:txBody>
        </p:sp>
        <p:sp>
          <p:nvSpPr>
            <p:cNvPr id="92" name="rc92"/>
            <p:cNvSpPr/>
            <p:nvPr/>
          </p:nvSpPr>
          <p:spPr>
            <a:xfrm>
              <a:off x="6328295" y="3700138"/>
              <a:ext cx="200644" cy="316252"/>
            </a:xfrm>
            <a:prstGeom prst="rect">
              <a:avLst/>
            </a:prstGeom>
            <a:solidFill>
              <a:srgbClr val="1CABE2">
                <a:alpha val="100000"/>
              </a:srgbClr>
            </a:solidFill>
          </p:spPr>
          <p:txBody>
            <a:bodyPr/>
            <a:lstStyle/>
            <a:p/>
          </p:txBody>
        </p:sp>
        <p:sp>
          <p:nvSpPr>
            <p:cNvPr id="93" name="rc93"/>
            <p:cNvSpPr/>
            <p:nvPr/>
          </p:nvSpPr>
          <p:spPr>
            <a:xfrm>
              <a:off x="6551233" y="3819268"/>
              <a:ext cx="200644" cy="866118"/>
            </a:xfrm>
            <a:prstGeom prst="rect">
              <a:avLst/>
            </a:prstGeom>
            <a:solidFill>
              <a:srgbClr val="80BD41">
                <a:alpha val="100000"/>
              </a:srgbClr>
            </a:solidFill>
          </p:spPr>
          <p:txBody>
            <a:bodyPr/>
            <a:lstStyle/>
            <a:p/>
          </p:txBody>
        </p:sp>
        <p:sp>
          <p:nvSpPr>
            <p:cNvPr id="94" name="rc94"/>
            <p:cNvSpPr/>
            <p:nvPr/>
          </p:nvSpPr>
          <p:spPr>
            <a:xfrm>
              <a:off x="6551233" y="3448074"/>
              <a:ext cx="200644" cy="123731"/>
            </a:xfrm>
            <a:prstGeom prst="rect">
              <a:avLst/>
            </a:prstGeom>
            <a:solidFill>
              <a:srgbClr val="0058AB">
                <a:alpha val="100000"/>
              </a:srgbClr>
            </a:solidFill>
          </p:spPr>
          <p:txBody>
            <a:bodyPr/>
            <a:lstStyle/>
            <a:p/>
          </p:txBody>
        </p:sp>
        <p:sp>
          <p:nvSpPr>
            <p:cNvPr id="95" name="rc95"/>
            <p:cNvSpPr/>
            <p:nvPr/>
          </p:nvSpPr>
          <p:spPr>
            <a:xfrm>
              <a:off x="6551233" y="3571806"/>
              <a:ext cx="200644" cy="247462"/>
            </a:xfrm>
            <a:prstGeom prst="rect">
              <a:avLst/>
            </a:prstGeom>
            <a:solidFill>
              <a:srgbClr val="1CABE2">
                <a:alpha val="100000"/>
              </a:srgbClr>
            </a:solidFill>
          </p:spPr>
          <p:txBody>
            <a:bodyPr/>
            <a:lstStyle/>
            <a:p/>
          </p:txBody>
        </p:sp>
        <p:sp>
          <p:nvSpPr>
            <p:cNvPr id="96" name="rc96"/>
            <p:cNvSpPr/>
            <p:nvPr/>
          </p:nvSpPr>
          <p:spPr>
            <a:xfrm>
              <a:off x="6774171" y="3803925"/>
              <a:ext cx="200644" cy="881461"/>
            </a:xfrm>
            <a:prstGeom prst="rect">
              <a:avLst/>
            </a:prstGeom>
            <a:solidFill>
              <a:srgbClr val="80BD41">
                <a:alpha val="100000"/>
              </a:srgbClr>
            </a:solidFill>
          </p:spPr>
          <p:txBody>
            <a:bodyPr/>
            <a:lstStyle/>
            <a:p/>
          </p:txBody>
        </p:sp>
        <p:sp>
          <p:nvSpPr>
            <p:cNvPr id="97" name="rc97"/>
            <p:cNvSpPr/>
            <p:nvPr/>
          </p:nvSpPr>
          <p:spPr>
            <a:xfrm>
              <a:off x="6774171" y="3426155"/>
              <a:ext cx="200644" cy="125923"/>
            </a:xfrm>
            <a:prstGeom prst="rect">
              <a:avLst/>
            </a:prstGeom>
            <a:solidFill>
              <a:srgbClr val="0058AB">
                <a:alpha val="100000"/>
              </a:srgbClr>
            </a:solidFill>
          </p:spPr>
          <p:txBody>
            <a:bodyPr/>
            <a:lstStyle/>
            <a:p/>
          </p:txBody>
        </p:sp>
        <p:sp>
          <p:nvSpPr>
            <p:cNvPr id="98" name="rc98"/>
            <p:cNvSpPr/>
            <p:nvPr/>
          </p:nvSpPr>
          <p:spPr>
            <a:xfrm>
              <a:off x="6774171" y="3552079"/>
              <a:ext cx="200644" cy="251846"/>
            </a:xfrm>
            <a:prstGeom prst="rect">
              <a:avLst/>
            </a:prstGeom>
            <a:solidFill>
              <a:srgbClr val="1CABE2">
                <a:alpha val="100000"/>
              </a:srgbClr>
            </a:solidFill>
          </p:spPr>
          <p:txBody>
            <a:bodyPr/>
            <a:lstStyle/>
            <a:p/>
          </p:txBody>
        </p:sp>
        <p:sp>
          <p:nvSpPr>
            <p:cNvPr id="99" name="rc99"/>
            <p:cNvSpPr/>
            <p:nvPr/>
          </p:nvSpPr>
          <p:spPr>
            <a:xfrm>
              <a:off x="6997109" y="3788215"/>
              <a:ext cx="200644" cy="897171"/>
            </a:xfrm>
            <a:prstGeom prst="rect">
              <a:avLst/>
            </a:prstGeom>
            <a:solidFill>
              <a:srgbClr val="80BD41">
                <a:alpha val="100000"/>
              </a:srgbClr>
            </a:solidFill>
          </p:spPr>
          <p:txBody>
            <a:bodyPr/>
            <a:lstStyle/>
            <a:p/>
          </p:txBody>
        </p:sp>
        <p:sp>
          <p:nvSpPr>
            <p:cNvPr id="100" name="rc100"/>
            <p:cNvSpPr/>
            <p:nvPr/>
          </p:nvSpPr>
          <p:spPr>
            <a:xfrm>
              <a:off x="6997109" y="3403714"/>
              <a:ext cx="200644" cy="128166"/>
            </a:xfrm>
            <a:prstGeom prst="rect">
              <a:avLst/>
            </a:prstGeom>
            <a:solidFill>
              <a:srgbClr val="0058AB">
                <a:alpha val="100000"/>
              </a:srgbClr>
            </a:solidFill>
          </p:spPr>
          <p:txBody>
            <a:bodyPr/>
            <a:lstStyle/>
            <a:p/>
          </p:txBody>
        </p:sp>
        <p:sp>
          <p:nvSpPr>
            <p:cNvPr id="101" name="rc101"/>
            <p:cNvSpPr/>
            <p:nvPr/>
          </p:nvSpPr>
          <p:spPr>
            <a:xfrm>
              <a:off x="6997109" y="3531881"/>
              <a:ext cx="200644" cy="256334"/>
            </a:xfrm>
            <a:prstGeom prst="rect">
              <a:avLst/>
            </a:prstGeom>
            <a:solidFill>
              <a:srgbClr val="1CABE2">
                <a:alpha val="100000"/>
              </a:srgbClr>
            </a:solidFill>
          </p:spPr>
          <p:txBody>
            <a:bodyPr/>
            <a:lstStyle/>
            <a:p/>
          </p:txBody>
        </p:sp>
        <p:sp>
          <p:nvSpPr>
            <p:cNvPr id="102" name="rc102"/>
            <p:cNvSpPr/>
            <p:nvPr/>
          </p:nvSpPr>
          <p:spPr>
            <a:xfrm>
              <a:off x="7220047" y="3383940"/>
              <a:ext cx="200644" cy="109047"/>
            </a:xfrm>
            <a:prstGeom prst="rect">
              <a:avLst/>
            </a:prstGeom>
            <a:solidFill>
              <a:srgbClr val="F26A21">
                <a:alpha val="100000"/>
              </a:srgbClr>
            </a:solidFill>
          </p:spPr>
          <p:txBody>
            <a:bodyPr/>
            <a:lstStyle/>
            <a:p/>
          </p:txBody>
        </p:sp>
        <p:sp>
          <p:nvSpPr>
            <p:cNvPr id="103" name="rc103"/>
            <p:cNvSpPr/>
            <p:nvPr/>
          </p:nvSpPr>
          <p:spPr>
            <a:xfrm>
              <a:off x="7220047" y="3492988"/>
              <a:ext cx="200644" cy="1192399"/>
            </a:xfrm>
            <a:prstGeom prst="rect">
              <a:avLst/>
            </a:prstGeom>
            <a:solidFill>
              <a:srgbClr val="FFC20E">
                <a:alpha val="100000"/>
              </a:srgbClr>
            </a:solidFill>
          </p:spPr>
          <p:txBody>
            <a:bodyPr/>
            <a:lstStyle/>
            <a:p/>
          </p:txBody>
        </p:sp>
        <p:sp>
          <p:nvSpPr>
            <p:cNvPr id="104" name="rc104"/>
            <p:cNvSpPr/>
            <p:nvPr/>
          </p:nvSpPr>
          <p:spPr>
            <a:xfrm>
              <a:off x="7442985" y="3365430"/>
              <a:ext cx="200644" cy="92780"/>
            </a:xfrm>
            <a:prstGeom prst="rect">
              <a:avLst/>
            </a:prstGeom>
            <a:solidFill>
              <a:srgbClr val="F26A21">
                <a:alpha val="100000"/>
              </a:srgbClr>
            </a:solidFill>
          </p:spPr>
          <p:txBody>
            <a:bodyPr/>
            <a:lstStyle/>
            <a:p/>
          </p:txBody>
        </p:sp>
        <p:sp>
          <p:nvSpPr>
            <p:cNvPr id="105" name="rc105"/>
            <p:cNvSpPr/>
            <p:nvPr/>
          </p:nvSpPr>
          <p:spPr>
            <a:xfrm>
              <a:off x="7442985" y="3458211"/>
              <a:ext cx="200644" cy="1227176"/>
            </a:xfrm>
            <a:prstGeom prst="rect">
              <a:avLst/>
            </a:prstGeom>
            <a:solidFill>
              <a:srgbClr val="FFC20E">
                <a:alpha val="100000"/>
              </a:srgbClr>
            </a:solidFill>
          </p:spPr>
          <p:txBody>
            <a:bodyPr/>
            <a:lstStyle/>
            <a:p/>
          </p:txBody>
        </p:sp>
        <p:sp>
          <p:nvSpPr>
            <p:cNvPr id="106" name="rc106"/>
            <p:cNvSpPr/>
            <p:nvPr/>
          </p:nvSpPr>
          <p:spPr>
            <a:xfrm>
              <a:off x="7665922" y="3342126"/>
              <a:ext cx="200644" cy="78940"/>
            </a:xfrm>
            <a:prstGeom prst="rect">
              <a:avLst/>
            </a:prstGeom>
            <a:solidFill>
              <a:srgbClr val="F26A21">
                <a:alpha val="100000"/>
              </a:srgbClr>
            </a:solidFill>
          </p:spPr>
          <p:txBody>
            <a:bodyPr/>
            <a:lstStyle/>
            <a:p/>
          </p:txBody>
        </p:sp>
        <p:sp>
          <p:nvSpPr>
            <p:cNvPr id="107" name="rc107"/>
            <p:cNvSpPr/>
            <p:nvPr/>
          </p:nvSpPr>
          <p:spPr>
            <a:xfrm>
              <a:off x="7665922" y="3421066"/>
              <a:ext cx="200644" cy="1264320"/>
            </a:xfrm>
            <a:prstGeom prst="rect">
              <a:avLst/>
            </a:prstGeom>
            <a:solidFill>
              <a:srgbClr val="FFC20E">
                <a:alpha val="100000"/>
              </a:srgbClr>
            </a:solidFill>
          </p:spPr>
          <p:txBody>
            <a:bodyPr/>
            <a:lstStyle/>
            <a:p/>
          </p:txBody>
        </p:sp>
        <p:sp>
          <p:nvSpPr>
            <p:cNvPr id="108" name="rc108"/>
            <p:cNvSpPr/>
            <p:nvPr/>
          </p:nvSpPr>
          <p:spPr>
            <a:xfrm>
              <a:off x="7888860" y="3325626"/>
              <a:ext cx="200644" cy="67164"/>
            </a:xfrm>
            <a:prstGeom prst="rect">
              <a:avLst/>
            </a:prstGeom>
            <a:solidFill>
              <a:srgbClr val="F26A21">
                <a:alpha val="100000"/>
              </a:srgbClr>
            </a:solidFill>
          </p:spPr>
          <p:txBody>
            <a:bodyPr/>
            <a:lstStyle/>
            <a:p/>
          </p:txBody>
        </p:sp>
        <p:sp>
          <p:nvSpPr>
            <p:cNvPr id="109" name="rc109"/>
            <p:cNvSpPr/>
            <p:nvPr/>
          </p:nvSpPr>
          <p:spPr>
            <a:xfrm>
              <a:off x="7888860" y="3392791"/>
              <a:ext cx="200644" cy="1292595"/>
            </a:xfrm>
            <a:prstGeom prst="rect">
              <a:avLst/>
            </a:prstGeom>
            <a:solidFill>
              <a:srgbClr val="FFC20E">
                <a:alpha val="100000"/>
              </a:srgbClr>
            </a:solidFill>
          </p:spPr>
          <p:txBody>
            <a:bodyPr/>
            <a:lstStyle/>
            <a:p/>
          </p:txBody>
        </p:sp>
        <p:sp>
          <p:nvSpPr>
            <p:cNvPr id="110" name="rc110"/>
            <p:cNvSpPr/>
            <p:nvPr/>
          </p:nvSpPr>
          <p:spPr>
            <a:xfrm>
              <a:off x="8111798" y="3307865"/>
              <a:ext cx="200644" cy="57145"/>
            </a:xfrm>
            <a:prstGeom prst="rect">
              <a:avLst/>
            </a:prstGeom>
            <a:solidFill>
              <a:srgbClr val="F26A21">
                <a:alpha val="100000"/>
              </a:srgbClr>
            </a:solidFill>
          </p:spPr>
          <p:txBody>
            <a:bodyPr/>
            <a:lstStyle/>
            <a:p/>
          </p:txBody>
        </p:sp>
        <p:sp>
          <p:nvSpPr>
            <p:cNvPr id="111" name="rc111"/>
            <p:cNvSpPr/>
            <p:nvPr/>
          </p:nvSpPr>
          <p:spPr>
            <a:xfrm>
              <a:off x="8111798" y="3365010"/>
              <a:ext cx="200644" cy="1320376"/>
            </a:xfrm>
            <a:prstGeom prst="rect">
              <a:avLst/>
            </a:prstGeom>
            <a:solidFill>
              <a:srgbClr val="FFC20E">
                <a:alpha val="100000"/>
              </a:srgbClr>
            </a:solidFill>
          </p:spPr>
          <p:txBody>
            <a:bodyPr/>
            <a:lstStyle/>
            <a:p/>
          </p:txBody>
        </p:sp>
        <p:sp>
          <p:nvSpPr>
            <p:cNvPr id="112" name="pl112"/>
            <p:cNvSpPr/>
            <p:nvPr/>
          </p:nvSpPr>
          <p:spPr>
            <a:xfrm>
              <a:off x="1523984" y="2282302"/>
              <a:ext cx="5573446" cy="396112"/>
            </a:xfrm>
            <a:custGeom>
              <a:avLst/>
              <a:pathLst>
                <a:path w="5573446" h="396112">
                  <a:moveTo>
                    <a:pt x="0" y="184852"/>
                  </a:moveTo>
                  <a:lnTo>
                    <a:pt x="222937" y="132037"/>
                  </a:lnTo>
                  <a:lnTo>
                    <a:pt x="445875" y="79222"/>
                  </a:lnTo>
                  <a:lnTo>
                    <a:pt x="668813" y="52815"/>
                  </a:lnTo>
                  <a:lnTo>
                    <a:pt x="891751" y="79222"/>
                  </a:lnTo>
                  <a:lnTo>
                    <a:pt x="1114689" y="105630"/>
                  </a:lnTo>
                  <a:lnTo>
                    <a:pt x="1337627" y="132037"/>
                  </a:lnTo>
                  <a:lnTo>
                    <a:pt x="1560565" y="158445"/>
                  </a:lnTo>
                  <a:lnTo>
                    <a:pt x="1783502" y="105630"/>
                  </a:lnTo>
                  <a:lnTo>
                    <a:pt x="2006440" y="52815"/>
                  </a:lnTo>
                  <a:lnTo>
                    <a:pt x="2229378" y="0"/>
                  </a:lnTo>
                  <a:lnTo>
                    <a:pt x="2452316" y="0"/>
                  </a:lnTo>
                  <a:lnTo>
                    <a:pt x="2675254" y="0"/>
                  </a:lnTo>
                  <a:lnTo>
                    <a:pt x="2898192" y="26407"/>
                  </a:lnTo>
                  <a:lnTo>
                    <a:pt x="3121130" y="26407"/>
                  </a:lnTo>
                  <a:lnTo>
                    <a:pt x="3344068" y="26407"/>
                  </a:lnTo>
                  <a:lnTo>
                    <a:pt x="3567005" y="26407"/>
                  </a:lnTo>
                  <a:lnTo>
                    <a:pt x="3789943" y="26407"/>
                  </a:lnTo>
                  <a:lnTo>
                    <a:pt x="4012881" y="26407"/>
                  </a:lnTo>
                  <a:lnTo>
                    <a:pt x="4235819" y="26407"/>
                  </a:lnTo>
                  <a:lnTo>
                    <a:pt x="4458757" y="211260"/>
                  </a:lnTo>
                  <a:lnTo>
                    <a:pt x="4681695" y="396112"/>
                  </a:lnTo>
                  <a:lnTo>
                    <a:pt x="4904633" y="264075"/>
                  </a:lnTo>
                  <a:lnTo>
                    <a:pt x="5127571" y="26407"/>
                  </a:lnTo>
                  <a:lnTo>
                    <a:pt x="5350508" y="26407"/>
                  </a:lnTo>
                  <a:lnTo>
                    <a:pt x="5573446" y="26407"/>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440747"/>
              <a:ext cx="5573446" cy="792225"/>
            </a:xfrm>
            <a:custGeom>
              <a:avLst/>
              <a:pathLst>
                <a:path w="5573446" h="792225">
                  <a:moveTo>
                    <a:pt x="0" y="396112"/>
                  </a:moveTo>
                  <a:lnTo>
                    <a:pt x="222937" y="316890"/>
                  </a:lnTo>
                  <a:lnTo>
                    <a:pt x="445875" y="237667"/>
                  </a:lnTo>
                  <a:lnTo>
                    <a:pt x="668813" y="0"/>
                  </a:lnTo>
                  <a:lnTo>
                    <a:pt x="891751" y="52815"/>
                  </a:lnTo>
                  <a:lnTo>
                    <a:pt x="1114689" y="132037"/>
                  </a:lnTo>
                  <a:lnTo>
                    <a:pt x="1337627" y="184852"/>
                  </a:lnTo>
                  <a:lnTo>
                    <a:pt x="1560565" y="264075"/>
                  </a:lnTo>
                  <a:lnTo>
                    <a:pt x="1783502" y="264075"/>
                  </a:lnTo>
                  <a:lnTo>
                    <a:pt x="2006440" y="290482"/>
                  </a:lnTo>
                  <a:lnTo>
                    <a:pt x="2229378" y="290482"/>
                  </a:lnTo>
                  <a:lnTo>
                    <a:pt x="2452316" y="211260"/>
                  </a:lnTo>
                  <a:lnTo>
                    <a:pt x="2675254" y="132037"/>
                  </a:lnTo>
                  <a:lnTo>
                    <a:pt x="2898192" y="79222"/>
                  </a:lnTo>
                  <a:lnTo>
                    <a:pt x="3121130" y="0"/>
                  </a:lnTo>
                  <a:lnTo>
                    <a:pt x="3344068" y="0"/>
                  </a:lnTo>
                  <a:lnTo>
                    <a:pt x="3567005" y="0"/>
                  </a:lnTo>
                  <a:lnTo>
                    <a:pt x="3789943" y="0"/>
                  </a:lnTo>
                  <a:lnTo>
                    <a:pt x="4012881" y="0"/>
                  </a:lnTo>
                  <a:lnTo>
                    <a:pt x="4235819" y="0"/>
                  </a:lnTo>
                  <a:lnTo>
                    <a:pt x="4458757" y="369705"/>
                  </a:lnTo>
                  <a:lnTo>
                    <a:pt x="4681695" y="765818"/>
                  </a:lnTo>
                  <a:lnTo>
                    <a:pt x="4904633" y="792225"/>
                  </a:lnTo>
                  <a:lnTo>
                    <a:pt x="5127571" y="396112"/>
                  </a:lnTo>
                  <a:lnTo>
                    <a:pt x="5350508" y="396112"/>
                  </a:lnTo>
                  <a:lnTo>
                    <a:pt x="5573446" y="396112"/>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5" name="tx115"/>
            <p:cNvSpPr/>
            <p:nvPr/>
          </p:nvSpPr>
          <p:spPr>
            <a:xfrm>
              <a:off x="2570345"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6" name="tx116"/>
            <p:cNvSpPr/>
            <p:nvPr/>
          </p:nvSpPr>
          <p:spPr>
            <a:xfrm>
              <a:off x="3685034"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4799724"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569147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5914413"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6137351"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1" name="tx121"/>
            <p:cNvSpPr/>
            <p:nvPr/>
          </p:nvSpPr>
          <p:spPr>
            <a:xfrm>
              <a:off x="6360289"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583227"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680616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702910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1455656"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6" name="tx126"/>
            <p:cNvSpPr/>
            <p:nvPr/>
          </p:nvSpPr>
          <p:spPr>
            <a:xfrm>
              <a:off x="2570345"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7" name="tx127"/>
            <p:cNvSpPr/>
            <p:nvPr/>
          </p:nvSpPr>
          <p:spPr>
            <a:xfrm>
              <a:off x="3685034"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4799724"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5691475"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5914413"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1" name="tx131"/>
            <p:cNvSpPr/>
            <p:nvPr/>
          </p:nvSpPr>
          <p:spPr>
            <a:xfrm>
              <a:off x="6137351"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2" name="tx132"/>
            <p:cNvSpPr/>
            <p:nvPr/>
          </p:nvSpPr>
          <p:spPr>
            <a:xfrm>
              <a:off x="6360289"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3" name="tx133"/>
            <p:cNvSpPr/>
            <p:nvPr/>
          </p:nvSpPr>
          <p:spPr>
            <a:xfrm>
              <a:off x="6583227"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806165"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5" name="tx135"/>
            <p:cNvSpPr/>
            <p:nvPr/>
          </p:nvSpPr>
          <p:spPr>
            <a:xfrm>
              <a:off x="7029103"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0581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258366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61030" y="3234462"/>
              <a:ext cx="63669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a:t>
              </a:r>
            </a:p>
          </p:txBody>
        </p:sp>
        <p:sp>
          <p:nvSpPr>
            <p:cNvPr id="159" name="tx159"/>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553799" y="5522891"/>
              <a:ext cx="201456" cy="201456"/>
            </a:xfrm>
            <a:prstGeom prst="rect">
              <a:avLst/>
            </a:prstGeom>
            <a:solidFill>
              <a:srgbClr val="80BD41">
                <a:alpha val="100000"/>
              </a:srgbClr>
            </a:solidFill>
          </p:spPr>
          <p:txBody>
            <a:bodyPr/>
            <a:lstStyle/>
            <a:p/>
          </p:txBody>
        </p:sp>
        <p:sp>
          <p:nvSpPr>
            <p:cNvPr id="161" name="rc161"/>
            <p:cNvSpPr/>
            <p:nvPr/>
          </p:nvSpPr>
          <p:spPr>
            <a:xfrm>
              <a:off x="2797496" y="5522891"/>
              <a:ext cx="201456" cy="201456"/>
            </a:xfrm>
            <a:prstGeom prst="rect">
              <a:avLst/>
            </a:prstGeom>
            <a:solidFill>
              <a:srgbClr val="1CABE2">
                <a:alpha val="100000"/>
              </a:srgbClr>
            </a:solidFill>
          </p:spPr>
          <p:txBody>
            <a:bodyPr/>
            <a:lstStyle/>
            <a:p/>
          </p:txBody>
        </p:sp>
        <p:sp>
          <p:nvSpPr>
            <p:cNvPr id="162" name="rc162"/>
            <p:cNvSpPr/>
            <p:nvPr/>
          </p:nvSpPr>
          <p:spPr>
            <a:xfrm>
              <a:off x="3885871" y="5522891"/>
              <a:ext cx="201456" cy="201456"/>
            </a:xfrm>
            <a:prstGeom prst="rect">
              <a:avLst/>
            </a:prstGeom>
            <a:solidFill>
              <a:srgbClr val="0058AB">
                <a:alpha val="100000"/>
              </a:srgbClr>
            </a:solidFill>
          </p:spPr>
          <p:txBody>
            <a:bodyPr/>
            <a:lstStyle/>
            <a:p/>
          </p:txBody>
        </p:sp>
        <p:sp>
          <p:nvSpPr>
            <p:cNvPr id="163" name="rc163"/>
            <p:cNvSpPr/>
            <p:nvPr/>
          </p:nvSpPr>
          <p:spPr>
            <a:xfrm>
              <a:off x="4881204" y="5522891"/>
              <a:ext cx="201456" cy="201456"/>
            </a:xfrm>
            <a:prstGeom prst="rect">
              <a:avLst/>
            </a:prstGeom>
            <a:solidFill>
              <a:srgbClr val="FFC20E">
                <a:alpha val="100000"/>
              </a:srgbClr>
            </a:solidFill>
          </p:spPr>
          <p:txBody>
            <a:bodyPr/>
            <a:lstStyle/>
            <a:p/>
          </p:txBody>
        </p:sp>
        <p:sp>
          <p:nvSpPr>
            <p:cNvPr id="164" name="rc164"/>
            <p:cNvSpPr/>
            <p:nvPr/>
          </p:nvSpPr>
          <p:spPr>
            <a:xfrm>
              <a:off x="6894069" y="5522891"/>
              <a:ext cx="201455" cy="201456"/>
            </a:xfrm>
            <a:prstGeom prst="rect">
              <a:avLst/>
            </a:prstGeom>
            <a:solidFill>
              <a:srgbClr val="F26A21">
                <a:alpha val="100000"/>
              </a:srgbClr>
            </a:solidFill>
          </p:spPr>
          <p:txBody>
            <a:bodyPr/>
            <a:lstStyle/>
            <a:p/>
          </p:txBody>
        </p:sp>
        <p:sp>
          <p:nvSpPr>
            <p:cNvPr id="165" name="tx165"/>
            <p:cNvSpPr/>
            <p:nvPr/>
          </p:nvSpPr>
          <p:spPr>
            <a:xfrm>
              <a:off x="1833844" y="5545856"/>
              <a:ext cx="885062"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completo</a:t>
              </a:r>
            </a:p>
          </p:txBody>
        </p:sp>
        <p:sp>
          <p:nvSpPr>
            <p:cNvPr id="166" name="tx166"/>
            <p:cNvSpPr/>
            <p:nvPr/>
          </p:nvSpPr>
          <p:spPr>
            <a:xfrm>
              <a:off x="3077541"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165916"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Dose zero</a:t>
              </a:r>
            </a:p>
          </p:txBody>
        </p:sp>
        <p:sp>
          <p:nvSpPr>
            <p:cNvPr id="168" name="tx168"/>
            <p:cNvSpPr/>
            <p:nvPr/>
          </p:nvSpPr>
          <p:spPr>
            <a:xfrm>
              <a:off x="5161249" y="5545856"/>
              <a:ext cx="165423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de vacinação IA2030</a:t>
              </a:r>
            </a:p>
          </p:txBody>
        </p:sp>
        <p:sp>
          <p:nvSpPr>
            <p:cNvPr id="169" name="tx169"/>
            <p:cNvSpPr/>
            <p:nvPr/>
          </p:nvSpPr>
          <p:spPr>
            <a:xfrm>
              <a:off x="7174114" y="5571436"/>
              <a:ext cx="101719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IA2030 ZD</a:t>
              </a:r>
            </a:p>
          </p:txBody>
        </p:sp>
        <p:sp>
          <p:nvSpPr>
            <p:cNvPr id="170" name="pl170"/>
            <p:cNvSpPr/>
            <p:nvPr/>
          </p:nvSpPr>
          <p:spPr>
            <a:xfrm>
              <a:off x="3580073"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47172"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91892"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1079223" y="1330710"/>
              <a:ext cx="79482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DTP (%), número de crianças totalmente, parcialmente e não vacinadas com a vacina</a:t>
              </a:r>
            </a:p>
          </p:txBody>
        </p:sp>
        <p:sp>
          <p:nvSpPr>
            <p:cNvPr id="175" name="tx175"/>
            <p:cNvSpPr/>
            <p:nvPr/>
          </p:nvSpPr>
          <p:spPr>
            <a:xfrm>
              <a:off x="1079223" y="1513317"/>
              <a:ext cx="656071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entre 2000 e 2025 e projeções para 2030 com base na meta IA2030 , Moçambique</a:t>
              </a:r>
            </a:p>
          </p:txBody>
        </p:sp>
        <p:sp>
          <p:nvSpPr>
            <p:cNvPr id="176" name="tx176"/>
            <p:cNvSpPr/>
            <p:nvPr/>
          </p:nvSpPr>
          <p:spPr>
            <a:xfrm>
              <a:off x="3954557" y="6347035"/>
              <a:ext cx="4702323"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Fontes: Estimativas da OMS/UNICEF sobre a cobertura nacional de imunização, revisão 2025;</a:t>
              </a:r>
            </a:p>
          </p:txBody>
        </p:sp>
        <p:sp>
          <p:nvSpPr>
            <p:cNvPr id="177" name="tx177"/>
            <p:cNvSpPr/>
            <p:nvPr/>
          </p:nvSpPr>
          <p:spPr>
            <a:xfrm>
              <a:off x="1009343" y="6466099"/>
              <a:ext cx="76475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Nações Unidas, Departamento de Assuntos Económicos e Sociais, Divisão de População (2024). Perspetivas da População Mundial 2024, Edição Online.</a:t>
              </a:r>
            </a:p>
          </p:txBody>
        </p:sp>
        <p:sp>
          <p:nvSpPr>
            <p:cNvPr id="178" name="tx178"/>
            <p:cNvSpPr/>
            <p:nvPr/>
          </p:nvSpPr>
          <p:spPr>
            <a:xfrm>
              <a:off x="-271039" y="6586855"/>
              <a:ext cx="89279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em metade, até 2030, o número de crianças que não receberam nenhuma dose em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apela a todos os países para que reduzam em metade, até 2030, o número de crianças que não receberam nenhuma dose em 2019. Este gráfico mostra o número anual de crianças que precisam ser vacinadas para atingir a meta de ZD.
A IA2030 apela a todos os países para que reduzam para metade, até 2030, o número de crianças que não receberam nenhuma dose em 2019. Este gráfico mostra o número anual de crianças que é necessário vacinar para atingir a meta relativa às crianças que não receberam nenhuma dose.
Prevê-se que Moçambique registe um grande aumento (&gt;=50 000) no número de bebés que sobrevivem até 2030. Manter a cobertura atual exige a vacinação de um número crescente de crianças.
Para atingir a meta «ZD» da IA2030, é necessário vacinar mais (~2,74 %) crianças com a DTP1 todos os anos.
Para melhorar a cobertura e atingir a meta «ZD» de 2030, serão necessários aumentos substanciais na capacidade do programa de imunização e do sistema de saúde.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É necessário vacinar mais crianças todos os anos para atingir o objetivo da IA2030 de reduzir para metade o número de crianças que não receberam nenhuma dose até 2030, tendo em conta o grande aumento previsto no número de bebés que sobrevivem.</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Revisão WUENIC 2025,
Publicado em 15 de julho de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5396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9980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1456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28104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402688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77273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825017"/>
              <a:ext cx="214223" cy="1456022"/>
            </a:xfrm>
            <a:prstGeom prst="rect">
              <a:avLst/>
            </a:prstGeom>
            <a:solidFill>
              <a:srgbClr val="0058AB">
                <a:alpha val="100000"/>
              </a:srgbClr>
            </a:solidFill>
          </p:spPr>
          <p:txBody>
            <a:bodyPr/>
            <a:lstStyle/>
            <a:p/>
          </p:txBody>
        </p:sp>
        <p:sp>
          <p:nvSpPr>
            <p:cNvPr id="39" name="rc39"/>
            <p:cNvSpPr/>
            <p:nvPr/>
          </p:nvSpPr>
          <p:spPr>
            <a:xfrm>
              <a:off x="1589675" y="3988684"/>
              <a:ext cx="214223" cy="1292355"/>
            </a:xfrm>
            <a:prstGeom prst="rect">
              <a:avLst/>
            </a:prstGeom>
            <a:solidFill>
              <a:srgbClr val="0058AB">
                <a:alpha val="100000"/>
              </a:srgbClr>
            </a:solidFill>
          </p:spPr>
          <p:txBody>
            <a:bodyPr/>
            <a:lstStyle/>
            <a:p/>
          </p:txBody>
        </p:sp>
        <p:sp>
          <p:nvSpPr>
            <p:cNvPr id="40" name="rc40"/>
            <p:cNvSpPr/>
            <p:nvPr/>
          </p:nvSpPr>
          <p:spPr>
            <a:xfrm>
              <a:off x="1827702" y="4160090"/>
              <a:ext cx="214223" cy="1120950"/>
            </a:xfrm>
            <a:prstGeom prst="rect">
              <a:avLst/>
            </a:prstGeom>
            <a:solidFill>
              <a:srgbClr val="0058AB">
                <a:alpha val="100000"/>
              </a:srgbClr>
            </a:solidFill>
          </p:spPr>
          <p:txBody>
            <a:bodyPr/>
            <a:lstStyle/>
            <a:p/>
          </p:txBody>
        </p:sp>
        <p:sp>
          <p:nvSpPr>
            <p:cNvPr id="41" name="rc41"/>
            <p:cNvSpPr/>
            <p:nvPr/>
          </p:nvSpPr>
          <p:spPr>
            <a:xfrm>
              <a:off x="2065728" y="4238901"/>
              <a:ext cx="214223" cy="1042139"/>
            </a:xfrm>
            <a:prstGeom prst="rect">
              <a:avLst/>
            </a:prstGeom>
            <a:solidFill>
              <a:srgbClr val="0058AB">
                <a:alpha val="100000"/>
              </a:srgbClr>
            </a:solidFill>
          </p:spPr>
          <p:txBody>
            <a:bodyPr/>
            <a:lstStyle/>
            <a:p/>
          </p:txBody>
        </p:sp>
        <p:sp>
          <p:nvSpPr>
            <p:cNvPr id="42" name="rc42"/>
            <p:cNvSpPr/>
            <p:nvPr/>
          </p:nvSpPr>
          <p:spPr>
            <a:xfrm>
              <a:off x="2303754" y="4123418"/>
              <a:ext cx="214223" cy="1157621"/>
            </a:xfrm>
            <a:prstGeom prst="rect">
              <a:avLst/>
            </a:prstGeom>
            <a:solidFill>
              <a:srgbClr val="0058AB">
                <a:alpha val="100000"/>
              </a:srgbClr>
            </a:solidFill>
          </p:spPr>
          <p:txBody>
            <a:bodyPr/>
            <a:lstStyle/>
            <a:p/>
          </p:txBody>
        </p:sp>
        <p:sp>
          <p:nvSpPr>
            <p:cNvPr id="43" name="rc43"/>
            <p:cNvSpPr/>
            <p:nvPr/>
          </p:nvSpPr>
          <p:spPr>
            <a:xfrm>
              <a:off x="2541780" y="4002392"/>
              <a:ext cx="214223" cy="1278647"/>
            </a:xfrm>
            <a:prstGeom prst="rect">
              <a:avLst/>
            </a:prstGeom>
            <a:solidFill>
              <a:srgbClr val="0058AB">
                <a:alpha val="100000"/>
              </a:srgbClr>
            </a:solidFill>
          </p:spPr>
          <p:txBody>
            <a:bodyPr/>
            <a:lstStyle/>
            <a:p/>
          </p:txBody>
        </p:sp>
        <p:sp>
          <p:nvSpPr>
            <p:cNvPr id="44" name="rc44"/>
            <p:cNvSpPr/>
            <p:nvPr/>
          </p:nvSpPr>
          <p:spPr>
            <a:xfrm>
              <a:off x="2779807" y="3875372"/>
              <a:ext cx="214223" cy="1405668"/>
            </a:xfrm>
            <a:prstGeom prst="rect">
              <a:avLst/>
            </a:prstGeom>
            <a:solidFill>
              <a:srgbClr val="0058AB">
                <a:alpha val="100000"/>
              </a:srgbClr>
            </a:solidFill>
          </p:spPr>
          <p:txBody>
            <a:bodyPr/>
            <a:lstStyle/>
            <a:p/>
          </p:txBody>
        </p:sp>
        <p:sp>
          <p:nvSpPr>
            <p:cNvPr id="45" name="rc45"/>
            <p:cNvSpPr/>
            <p:nvPr/>
          </p:nvSpPr>
          <p:spPr>
            <a:xfrm>
              <a:off x="3017833" y="3728774"/>
              <a:ext cx="214223" cy="1552266"/>
            </a:xfrm>
            <a:prstGeom prst="rect">
              <a:avLst/>
            </a:prstGeom>
            <a:solidFill>
              <a:srgbClr val="0058AB">
                <a:alpha val="100000"/>
              </a:srgbClr>
            </a:solidFill>
          </p:spPr>
          <p:txBody>
            <a:bodyPr/>
            <a:lstStyle/>
            <a:p/>
          </p:txBody>
        </p:sp>
        <p:sp>
          <p:nvSpPr>
            <p:cNvPr id="46" name="rc46"/>
            <p:cNvSpPr/>
            <p:nvPr/>
          </p:nvSpPr>
          <p:spPr>
            <a:xfrm>
              <a:off x="3255859" y="3864749"/>
              <a:ext cx="214223" cy="1416291"/>
            </a:xfrm>
            <a:prstGeom prst="rect">
              <a:avLst/>
            </a:prstGeom>
            <a:solidFill>
              <a:srgbClr val="0058AB">
                <a:alpha val="100000"/>
              </a:srgbClr>
            </a:solidFill>
          </p:spPr>
          <p:txBody>
            <a:bodyPr/>
            <a:lstStyle/>
            <a:p/>
          </p:txBody>
        </p:sp>
        <p:sp>
          <p:nvSpPr>
            <p:cNvPr id="47" name="rc47"/>
            <p:cNvSpPr/>
            <p:nvPr/>
          </p:nvSpPr>
          <p:spPr>
            <a:xfrm>
              <a:off x="3493885" y="4029745"/>
              <a:ext cx="214223" cy="1251294"/>
            </a:xfrm>
            <a:prstGeom prst="rect">
              <a:avLst/>
            </a:prstGeom>
            <a:solidFill>
              <a:srgbClr val="0058AB">
                <a:alpha val="100000"/>
              </a:srgbClr>
            </a:solidFill>
          </p:spPr>
          <p:txBody>
            <a:bodyPr/>
            <a:lstStyle/>
            <a:p/>
          </p:txBody>
        </p:sp>
        <p:sp>
          <p:nvSpPr>
            <p:cNvPr id="48" name="rc48"/>
            <p:cNvSpPr/>
            <p:nvPr/>
          </p:nvSpPr>
          <p:spPr>
            <a:xfrm>
              <a:off x="3731911" y="4230046"/>
              <a:ext cx="214223" cy="1050993"/>
            </a:xfrm>
            <a:prstGeom prst="rect">
              <a:avLst/>
            </a:prstGeom>
            <a:solidFill>
              <a:srgbClr val="0058AB">
                <a:alpha val="100000"/>
              </a:srgbClr>
            </a:solidFill>
          </p:spPr>
          <p:txBody>
            <a:bodyPr/>
            <a:lstStyle/>
            <a:p/>
          </p:txBody>
        </p:sp>
        <p:sp>
          <p:nvSpPr>
            <p:cNvPr id="49" name="rc49"/>
            <p:cNvSpPr/>
            <p:nvPr/>
          </p:nvSpPr>
          <p:spPr>
            <a:xfrm>
              <a:off x="3969938" y="4207710"/>
              <a:ext cx="214223" cy="1073330"/>
            </a:xfrm>
            <a:prstGeom prst="rect">
              <a:avLst/>
            </a:prstGeom>
            <a:solidFill>
              <a:srgbClr val="0058AB">
                <a:alpha val="100000"/>
              </a:srgbClr>
            </a:solidFill>
          </p:spPr>
          <p:txBody>
            <a:bodyPr/>
            <a:lstStyle/>
            <a:p/>
          </p:txBody>
        </p:sp>
        <p:sp>
          <p:nvSpPr>
            <p:cNvPr id="50" name="rc50"/>
            <p:cNvSpPr/>
            <p:nvPr/>
          </p:nvSpPr>
          <p:spPr>
            <a:xfrm>
              <a:off x="4207964" y="4186239"/>
              <a:ext cx="214223" cy="1094801"/>
            </a:xfrm>
            <a:prstGeom prst="rect">
              <a:avLst/>
            </a:prstGeom>
            <a:solidFill>
              <a:srgbClr val="0058AB">
                <a:alpha val="100000"/>
              </a:srgbClr>
            </a:solidFill>
          </p:spPr>
          <p:txBody>
            <a:bodyPr/>
            <a:lstStyle/>
            <a:p/>
          </p:txBody>
        </p:sp>
        <p:sp>
          <p:nvSpPr>
            <p:cNvPr id="51" name="rc51"/>
            <p:cNvSpPr/>
            <p:nvPr/>
          </p:nvSpPr>
          <p:spPr>
            <a:xfrm>
              <a:off x="4445990" y="4041108"/>
              <a:ext cx="214223" cy="1239931"/>
            </a:xfrm>
            <a:prstGeom prst="rect">
              <a:avLst/>
            </a:prstGeom>
            <a:solidFill>
              <a:srgbClr val="0058AB">
                <a:alpha val="100000"/>
              </a:srgbClr>
            </a:solidFill>
          </p:spPr>
          <p:txBody>
            <a:bodyPr/>
            <a:lstStyle/>
            <a:p/>
          </p:txBody>
        </p:sp>
        <p:sp>
          <p:nvSpPr>
            <p:cNvPr id="52" name="rc52"/>
            <p:cNvSpPr/>
            <p:nvPr/>
          </p:nvSpPr>
          <p:spPr>
            <a:xfrm>
              <a:off x="4684016" y="4026334"/>
              <a:ext cx="214223" cy="1254705"/>
            </a:xfrm>
            <a:prstGeom prst="rect">
              <a:avLst/>
            </a:prstGeom>
            <a:solidFill>
              <a:srgbClr val="0058AB">
                <a:alpha val="100000"/>
              </a:srgbClr>
            </a:solidFill>
          </p:spPr>
          <p:txBody>
            <a:bodyPr/>
            <a:lstStyle/>
            <a:p/>
          </p:txBody>
        </p:sp>
        <p:sp>
          <p:nvSpPr>
            <p:cNvPr id="53" name="rc53"/>
            <p:cNvSpPr/>
            <p:nvPr/>
          </p:nvSpPr>
          <p:spPr>
            <a:xfrm>
              <a:off x="4922043" y="3999357"/>
              <a:ext cx="214223" cy="1281682"/>
            </a:xfrm>
            <a:prstGeom prst="rect">
              <a:avLst/>
            </a:prstGeom>
            <a:solidFill>
              <a:srgbClr val="0058AB">
                <a:alpha val="100000"/>
              </a:srgbClr>
            </a:solidFill>
          </p:spPr>
          <p:txBody>
            <a:bodyPr/>
            <a:lstStyle/>
            <a:p/>
          </p:txBody>
        </p:sp>
        <p:sp>
          <p:nvSpPr>
            <p:cNvPr id="54" name="rc54"/>
            <p:cNvSpPr/>
            <p:nvPr/>
          </p:nvSpPr>
          <p:spPr>
            <a:xfrm>
              <a:off x="5160069" y="3970474"/>
              <a:ext cx="214223" cy="1310565"/>
            </a:xfrm>
            <a:prstGeom prst="rect">
              <a:avLst/>
            </a:prstGeom>
            <a:solidFill>
              <a:srgbClr val="0058AB">
                <a:alpha val="100000"/>
              </a:srgbClr>
            </a:solidFill>
          </p:spPr>
          <p:txBody>
            <a:bodyPr/>
            <a:lstStyle/>
            <a:p/>
          </p:txBody>
        </p:sp>
        <p:sp>
          <p:nvSpPr>
            <p:cNvPr id="55" name="rc55"/>
            <p:cNvSpPr/>
            <p:nvPr/>
          </p:nvSpPr>
          <p:spPr>
            <a:xfrm>
              <a:off x="5398095" y="3940512"/>
              <a:ext cx="214223" cy="1340527"/>
            </a:xfrm>
            <a:prstGeom prst="rect">
              <a:avLst/>
            </a:prstGeom>
            <a:solidFill>
              <a:srgbClr val="0058AB">
                <a:alpha val="100000"/>
              </a:srgbClr>
            </a:solidFill>
          </p:spPr>
          <p:txBody>
            <a:bodyPr/>
            <a:lstStyle/>
            <a:p/>
          </p:txBody>
        </p:sp>
        <p:sp>
          <p:nvSpPr>
            <p:cNvPr id="56" name="rc56"/>
            <p:cNvSpPr/>
            <p:nvPr/>
          </p:nvSpPr>
          <p:spPr>
            <a:xfrm>
              <a:off x="5636121" y="3909146"/>
              <a:ext cx="214223" cy="1371893"/>
            </a:xfrm>
            <a:prstGeom prst="rect">
              <a:avLst/>
            </a:prstGeom>
            <a:solidFill>
              <a:srgbClr val="0058AB">
                <a:alpha val="100000"/>
              </a:srgbClr>
            </a:solidFill>
          </p:spPr>
          <p:txBody>
            <a:bodyPr/>
            <a:lstStyle/>
            <a:p/>
          </p:txBody>
        </p:sp>
        <p:sp>
          <p:nvSpPr>
            <p:cNvPr id="57" name="rc57"/>
            <p:cNvSpPr/>
            <p:nvPr/>
          </p:nvSpPr>
          <p:spPr>
            <a:xfrm>
              <a:off x="5874148" y="3878708"/>
              <a:ext cx="214223" cy="1402332"/>
            </a:xfrm>
            <a:prstGeom prst="rect">
              <a:avLst/>
            </a:prstGeom>
            <a:solidFill>
              <a:srgbClr val="0058AB">
                <a:alpha val="100000"/>
              </a:srgbClr>
            </a:solidFill>
          </p:spPr>
          <p:txBody>
            <a:bodyPr/>
            <a:lstStyle/>
            <a:p/>
          </p:txBody>
        </p:sp>
        <p:sp>
          <p:nvSpPr>
            <p:cNvPr id="58" name="rc58"/>
            <p:cNvSpPr/>
            <p:nvPr/>
          </p:nvSpPr>
          <p:spPr>
            <a:xfrm>
              <a:off x="6112174" y="2846865"/>
              <a:ext cx="214223" cy="2434174"/>
            </a:xfrm>
            <a:prstGeom prst="rect">
              <a:avLst/>
            </a:prstGeom>
            <a:solidFill>
              <a:srgbClr val="0058AB">
                <a:alpha val="100000"/>
              </a:srgbClr>
            </a:solidFill>
          </p:spPr>
          <p:txBody>
            <a:bodyPr/>
            <a:lstStyle/>
            <a:p/>
          </p:txBody>
        </p:sp>
        <p:sp>
          <p:nvSpPr>
            <p:cNvPr id="59" name="rc59"/>
            <p:cNvSpPr/>
            <p:nvPr/>
          </p:nvSpPr>
          <p:spPr>
            <a:xfrm>
              <a:off x="6350200" y="1768531"/>
              <a:ext cx="214223" cy="3512509"/>
            </a:xfrm>
            <a:prstGeom prst="rect">
              <a:avLst/>
            </a:prstGeom>
            <a:solidFill>
              <a:srgbClr val="0058AB">
                <a:alpha val="100000"/>
              </a:srgbClr>
            </a:solidFill>
          </p:spPr>
          <p:txBody>
            <a:bodyPr/>
            <a:lstStyle/>
            <a:p/>
          </p:txBody>
        </p:sp>
        <p:sp>
          <p:nvSpPr>
            <p:cNvPr id="60" name="rc60"/>
            <p:cNvSpPr/>
            <p:nvPr/>
          </p:nvSpPr>
          <p:spPr>
            <a:xfrm>
              <a:off x="6588226" y="2445385"/>
              <a:ext cx="214223" cy="2835654"/>
            </a:xfrm>
            <a:prstGeom prst="rect">
              <a:avLst/>
            </a:prstGeom>
            <a:solidFill>
              <a:srgbClr val="0058AB">
                <a:alpha val="100000"/>
              </a:srgbClr>
            </a:solidFill>
          </p:spPr>
          <p:txBody>
            <a:bodyPr/>
            <a:lstStyle/>
            <a:p/>
          </p:txBody>
        </p:sp>
        <p:sp>
          <p:nvSpPr>
            <p:cNvPr id="61" name="rc61"/>
            <p:cNvSpPr/>
            <p:nvPr/>
          </p:nvSpPr>
          <p:spPr>
            <a:xfrm>
              <a:off x="6826253" y="3762874"/>
              <a:ext cx="214223" cy="1518165"/>
            </a:xfrm>
            <a:prstGeom prst="rect">
              <a:avLst/>
            </a:prstGeom>
            <a:solidFill>
              <a:srgbClr val="0058AB">
                <a:alpha val="100000"/>
              </a:srgbClr>
            </a:solidFill>
          </p:spPr>
          <p:txBody>
            <a:bodyPr/>
            <a:lstStyle/>
            <a:p/>
          </p:txBody>
        </p:sp>
        <p:sp>
          <p:nvSpPr>
            <p:cNvPr id="62" name="rc62"/>
            <p:cNvSpPr/>
            <p:nvPr/>
          </p:nvSpPr>
          <p:spPr>
            <a:xfrm>
              <a:off x="7064279" y="3735985"/>
              <a:ext cx="214223" cy="1545055"/>
            </a:xfrm>
            <a:prstGeom prst="rect">
              <a:avLst/>
            </a:prstGeom>
            <a:solidFill>
              <a:srgbClr val="0058AB">
                <a:alpha val="100000"/>
              </a:srgbClr>
            </a:solidFill>
          </p:spPr>
          <p:txBody>
            <a:bodyPr/>
            <a:lstStyle/>
            <a:p/>
          </p:txBody>
        </p:sp>
        <p:sp>
          <p:nvSpPr>
            <p:cNvPr id="63" name="rc63"/>
            <p:cNvSpPr/>
            <p:nvPr/>
          </p:nvSpPr>
          <p:spPr>
            <a:xfrm>
              <a:off x="7302305" y="3708456"/>
              <a:ext cx="214223" cy="1572583"/>
            </a:xfrm>
            <a:prstGeom prst="rect">
              <a:avLst/>
            </a:prstGeom>
            <a:solidFill>
              <a:srgbClr val="0058AB">
                <a:alpha val="100000"/>
              </a:srgbClr>
            </a:solidFill>
          </p:spPr>
          <p:txBody>
            <a:bodyPr/>
            <a:lstStyle/>
            <a:p/>
          </p:txBody>
        </p:sp>
        <p:sp>
          <p:nvSpPr>
            <p:cNvPr id="64" name="rc64"/>
            <p:cNvSpPr/>
            <p:nvPr/>
          </p:nvSpPr>
          <p:spPr>
            <a:xfrm>
              <a:off x="8492436" y="4579868"/>
              <a:ext cx="214223" cy="701172"/>
            </a:xfrm>
            <a:prstGeom prst="rect">
              <a:avLst/>
            </a:prstGeom>
            <a:solidFill>
              <a:srgbClr val="69DBFF">
                <a:alpha val="100000"/>
              </a:srgbClr>
            </a:solidFill>
          </p:spPr>
          <p:txBody>
            <a:bodyPr/>
            <a:lstStyle/>
            <a:p/>
          </p:txBody>
        </p:sp>
        <p:sp>
          <p:nvSpPr>
            <p:cNvPr id="65" name="pl65"/>
            <p:cNvSpPr/>
            <p:nvPr/>
          </p:nvSpPr>
          <p:spPr>
            <a:xfrm>
              <a:off x="6219286" y="3878708"/>
              <a:ext cx="2380262" cy="701166"/>
            </a:xfrm>
            <a:custGeom>
              <a:avLst/>
              <a:pathLst>
                <a:path w="2380262" h="701166">
                  <a:moveTo>
                    <a:pt x="0" y="0"/>
                  </a:moveTo>
                  <a:lnTo>
                    <a:pt x="238026" y="70116"/>
                  </a:lnTo>
                  <a:lnTo>
                    <a:pt x="476052" y="140233"/>
                  </a:lnTo>
                  <a:lnTo>
                    <a:pt x="714078" y="210349"/>
                  </a:lnTo>
                  <a:lnTo>
                    <a:pt x="952104" y="280466"/>
                  </a:lnTo>
                  <a:lnTo>
                    <a:pt x="1190131" y="350583"/>
                  </a:lnTo>
                  <a:lnTo>
                    <a:pt x="1428157" y="420699"/>
                  </a:lnTo>
                  <a:lnTo>
                    <a:pt x="1666183" y="490816"/>
                  </a:lnTo>
                  <a:lnTo>
                    <a:pt x="1904209" y="560932"/>
                  </a:lnTo>
                  <a:lnTo>
                    <a:pt x="2142236" y="631049"/>
                  </a:lnTo>
                  <a:lnTo>
                    <a:pt x="2380262" y="701166"/>
                  </a:lnTo>
                </a:path>
              </a:pathLst>
            </a:custGeom>
            <a:ln w="13550" cap="flat">
              <a:solidFill>
                <a:srgbClr val="000000">
                  <a:alpha val="100000"/>
                </a:srgbClr>
              </a:solidFill>
              <a:prstDash val="solid"/>
              <a:round/>
            </a:ln>
          </p:spPr>
          <p:txBody>
            <a:bodyPr/>
            <a:lstStyle/>
            <a:p/>
          </p:txBody>
        </p:sp>
        <p:sp>
          <p:nvSpPr>
            <p:cNvPr id="66" name="pt66"/>
            <p:cNvSpPr/>
            <p:nvPr/>
          </p:nvSpPr>
          <p:spPr>
            <a:xfrm>
              <a:off x="6194460" y="38538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39239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39941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40642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4134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42044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42745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4344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44148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4849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5550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2384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9694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271530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0" name="tx80"/>
            <p:cNvSpPr/>
            <p:nvPr/>
          </p:nvSpPr>
          <p:spPr>
            <a:xfrm rot="-5400000">
              <a:off x="133787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61207" y="3460256"/>
              <a:ext cx="1281174"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sem dose</a:t>
              </a:r>
            </a:p>
          </p:txBody>
        </p:sp>
        <p:sp>
          <p:nvSpPr>
            <p:cNvPr id="109" name="rc109"/>
            <p:cNvSpPr/>
            <p:nvPr/>
          </p:nvSpPr>
          <p:spPr>
            <a:xfrm>
              <a:off x="3693168" y="6141404"/>
              <a:ext cx="201456" cy="201456"/>
            </a:xfrm>
            <a:prstGeom prst="rect">
              <a:avLst/>
            </a:prstGeom>
            <a:solidFill>
              <a:srgbClr val="0058AB">
                <a:alpha val="100000"/>
              </a:srgbClr>
            </a:solidFill>
          </p:spPr>
          <p:txBody>
            <a:bodyPr/>
            <a:lstStyle/>
            <a:p/>
          </p:txBody>
        </p:sp>
        <p:sp>
          <p:nvSpPr>
            <p:cNvPr id="110" name="rc110"/>
            <p:cNvSpPr/>
            <p:nvPr/>
          </p:nvSpPr>
          <p:spPr>
            <a:xfrm>
              <a:off x="4595254" y="6141404"/>
              <a:ext cx="201456" cy="201456"/>
            </a:xfrm>
            <a:prstGeom prst="rect">
              <a:avLst/>
            </a:prstGeom>
            <a:solidFill>
              <a:srgbClr val="69DBFF">
                <a:alpha val="100000"/>
              </a:srgbClr>
            </a:solidFill>
          </p:spPr>
          <p:txBody>
            <a:bodyPr/>
            <a:lstStyle/>
            <a:p/>
          </p:txBody>
        </p:sp>
        <p:sp>
          <p:nvSpPr>
            <p:cNvPr id="111" name="tx111"/>
            <p:cNvSpPr/>
            <p:nvPr/>
          </p:nvSpPr>
          <p:spPr>
            <a:xfrm>
              <a:off x="3973213" y="619049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616232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679138" y="1334067"/>
              <a:ext cx="6700033"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crianças sem vacinação, 2000-2025 e meta para 2030, Moçambique</a:t>
              </a:r>
            </a:p>
          </p:txBody>
        </p:sp>
        <p:sp>
          <p:nvSpPr>
            <p:cNvPr id="114" name="tx114"/>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15" name="tx115"/>
            <p:cNvSpPr/>
            <p:nvPr/>
          </p:nvSpPr>
          <p:spPr>
            <a:xfrm>
              <a:off x="-15608123" y="6586855"/>
              <a:ext cx="246825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para metade, até 2030, o número de crianças que não receberam nenhuma dose em 2019. As barras azuis escuras representam o número estimado de crianças sem vacinação em 2000-2025, enquanto a barra azul clara representa o número alvo de crianças sem vacinação até 2030. A linha e os pontos mostram o progresso anual e a trajetória para atingir a meta até 2030, com base numa redução linear.</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visa não deixar ninguém para trás em matéria de imunização e apela a todos os países para que reduzam para metade o número de crianças sem nenhuma dose até 2030.
Este gráfico mostra:
• Número estimado de crianças sem nenhuma dose em 2000-2025 (barras azuis escuras)
• Meta de nenhuma dose até 2030 (barra azul clara)
• Trajetória para atingir a meta de 2030 com base em um declínio linear (pontos)
Em 2025, o número de crianças que não tinham recebido nenhuma dose era aproximadamente 50 % superior ao número anual proposto para atingir a meta, com base numa trajetória linear de diminuição.</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número de crianças que não receberam nenhuma dose situava-se 50 % acima da meta anual da IA2030, o que colocava a meta para 2030 em sério risco, a menos que fossem tomadas medidas urgentes.</a:t>
            </a:r>
          </a:p>
        </p:txBody>
      </p:sp>
      <p:grpSp xmlns:pic="http://schemas.openxmlformats.org/drawingml/2006/picture">
        <p:nvGrpSpPr>
          <p:cNvPr id="118" name=""/>
          <p:cNvGrpSpPr/>
          <p:nvPr/>
        </p:nvGrpSpPr>
        <p:grpSpPr>
          <a:xfrm>
            <a:off x="292608" y="1051560"/>
            <a:ext cx="8595360" cy="28575"/>
            <a:chOff x="292608" y="1051560"/>
            <a:chExt cx="8595360" cy="28575"/>
          </a:xfrm>
        </p:grpSpPr>
        <p:sp>
          <p:nvSpPr>
            <p:cNvPr id="11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1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8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5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4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1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8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73394"/>
              <a:ext cx="239888" cy="434627"/>
            </a:xfrm>
            <a:prstGeom prst="rect">
              <a:avLst/>
            </a:prstGeom>
            <a:solidFill>
              <a:srgbClr val="80BD41">
                <a:alpha val="100000"/>
              </a:srgbClr>
            </a:solidFill>
          </p:spPr>
          <p:txBody>
            <a:bodyPr/>
            <a:lstStyle/>
            <a:p/>
          </p:txBody>
        </p:sp>
        <p:sp>
          <p:nvSpPr>
            <p:cNvPr id="24" name="rc24"/>
            <p:cNvSpPr/>
            <p:nvPr/>
          </p:nvSpPr>
          <p:spPr>
            <a:xfrm>
              <a:off x="1296273" y="3790607"/>
              <a:ext cx="239888" cy="82786"/>
            </a:xfrm>
            <a:prstGeom prst="rect">
              <a:avLst/>
            </a:prstGeom>
            <a:solidFill>
              <a:srgbClr val="1CABE2">
                <a:alpha val="100000"/>
              </a:srgbClr>
            </a:solidFill>
          </p:spPr>
          <p:txBody>
            <a:bodyPr/>
            <a:lstStyle/>
            <a:p/>
          </p:txBody>
        </p:sp>
        <p:sp>
          <p:nvSpPr>
            <p:cNvPr id="25" name="rc25"/>
            <p:cNvSpPr/>
            <p:nvPr/>
          </p:nvSpPr>
          <p:spPr>
            <a:xfrm>
              <a:off x="1562816" y="3856641"/>
              <a:ext cx="239888" cy="451380"/>
            </a:xfrm>
            <a:prstGeom prst="rect">
              <a:avLst/>
            </a:prstGeom>
            <a:solidFill>
              <a:srgbClr val="80BD41">
                <a:alpha val="100000"/>
              </a:srgbClr>
            </a:solidFill>
          </p:spPr>
          <p:txBody>
            <a:bodyPr/>
            <a:lstStyle/>
            <a:p/>
          </p:txBody>
        </p:sp>
        <p:sp>
          <p:nvSpPr>
            <p:cNvPr id="26" name="rc26"/>
            <p:cNvSpPr/>
            <p:nvPr/>
          </p:nvSpPr>
          <p:spPr>
            <a:xfrm>
              <a:off x="1562816" y="3783160"/>
              <a:ext cx="239888" cy="73480"/>
            </a:xfrm>
            <a:prstGeom prst="rect">
              <a:avLst/>
            </a:prstGeom>
            <a:solidFill>
              <a:srgbClr val="1CABE2">
                <a:alpha val="100000"/>
              </a:srgbClr>
            </a:solidFill>
          </p:spPr>
          <p:txBody>
            <a:bodyPr/>
            <a:lstStyle/>
            <a:p/>
          </p:txBody>
        </p:sp>
        <p:sp>
          <p:nvSpPr>
            <p:cNvPr id="27" name="rc27"/>
            <p:cNvSpPr/>
            <p:nvPr/>
          </p:nvSpPr>
          <p:spPr>
            <a:xfrm>
              <a:off x="1829360" y="3840632"/>
              <a:ext cx="239888" cy="467389"/>
            </a:xfrm>
            <a:prstGeom prst="rect">
              <a:avLst/>
            </a:prstGeom>
            <a:solidFill>
              <a:srgbClr val="80BD41">
                <a:alpha val="100000"/>
              </a:srgbClr>
            </a:solidFill>
          </p:spPr>
          <p:txBody>
            <a:bodyPr/>
            <a:lstStyle/>
            <a:p/>
          </p:txBody>
        </p:sp>
        <p:sp>
          <p:nvSpPr>
            <p:cNvPr id="28" name="rc28"/>
            <p:cNvSpPr/>
            <p:nvPr/>
          </p:nvSpPr>
          <p:spPr>
            <a:xfrm>
              <a:off x="1829360" y="3776897"/>
              <a:ext cx="239888" cy="63734"/>
            </a:xfrm>
            <a:prstGeom prst="rect">
              <a:avLst/>
            </a:prstGeom>
            <a:solidFill>
              <a:srgbClr val="1CABE2">
                <a:alpha val="100000"/>
              </a:srgbClr>
            </a:solidFill>
          </p:spPr>
          <p:txBody>
            <a:bodyPr/>
            <a:lstStyle/>
            <a:p/>
          </p:txBody>
        </p:sp>
        <p:sp>
          <p:nvSpPr>
            <p:cNvPr id="29" name="rc29"/>
            <p:cNvSpPr/>
            <p:nvPr/>
          </p:nvSpPr>
          <p:spPr>
            <a:xfrm>
              <a:off x="2095903" y="3828603"/>
              <a:ext cx="239888" cy="479418"/>
            </a:xfrm>
            <a:prstGeom prst="rect">
              <a:avLst/>
            </a:prstGeom>
            <a:solidFill>
              <a:srgbClr val="80BD41">
                <a:alpha val="100000"/>
              </a:srgbClr>
            </a:solidFill>
          </p:spPr>
          <p:txBody>
            <a:bodyPr/>
            <a:lstStyle/>
            <a:p/>
          </p:txBody>
        </p:sp>
        <p:sp>
          <p:nvSpPr>
            <p:cNvPr id="30" name="rc30"/>
            <p:cNvSpPr/>
            <p:nvPr/>
          </p:nvSpPr>
          <p:spPr>
            <a:xfrm>
              <a:off x="2095903" y="3769349"/>
              <a:ext cx="239888" cy="59253"/>
            </a:xfrm>
            <a:prstGeom prst="rect">
              <a:avLst/>
            </a:prstGeom>
            <a:solidFill>
              <a:srgbClr val="1CABE2">
                <a:alpha val="100000"/>
              </a:srgbClr>
            </a:solidFill>
          </p:spPr>
          <p:txBody>
            <a:bodyPr/>
            <a:lstStyle/>
            <a:p/>
          </p:txBody>
        </p:sp>
        <p:sp>
          <p:nvSpPr>
            <p:cNvPr id="31" name="rc31"/>
            <p:cNvSpPr/>
            <p:nvPr/>
          </p:nvSpPr>
          <p:spPr>
            <a:xfrm>
              <a:off x="2362446" y="3825345"/>
              <a:ext cx="239888" cy="482676"/>
            </a:xfrm>
            <a:prstGeom prst="rect">
              <a:avLst/>
            </a:prstGeom>
            <a:solidFill>
              <a:srgbClr val="80BD41">
                <a:alpha val="100000"/>
              </a:srgbClr>
            </a:solidFill>
          </p:spPr>
          <p:txBody>
            <a:bodyPr/>
            <a:lstStyle/>
            <a:p/>
          </p:txBody>
        </p:sp>
        <p:sp>
          <p:nvSpPr>
            <p:cNvPr id="32" name="rc32"/>
            <p:cNvSpPr/>
            <p:nvPr/>
          </p:nvSpPr>
          <p:spPr>
            <a:xfrm>
              <a:off x="2362446" y="3759525"/>
              <a:ext cx="239888" cy="65819"/>
            </a:xfrm>
            <a:prstGeom prst="rect">
              <a:avLst/>
            </a:prstGeom>
            <a:solidFill>
              <a:srgbClr val="1CABE2">
                <a:alpha val="100000"/>
              </a:srgbClr>
            </a:solidFill>
          </p:spPr>
          <p:txBody>
            <a:bodyPr/>
            <a:lstStyle/>
            <a:p/>
          </p:txBody>
        </p:sp>
        <p:sp>
          <p:nvSpPr>
            <p:cNvPr id="33" name="rc33"/>
            <p:cNvSpPr/>
            <p:nvPr/>
          </p:nvSpPr>
          <p:spPr>
            <a:xfrm>
              <a:off x="2628989" y="3821481"/>
              <a:ext cx="239888" cy="486539"/>
            </a:xfrm>
            <a:prstGeom prst="rect">
              <a:avLst/>
            </a:prstGeom>
            <a:solidFill>
              <a:srgbClr val="80BD41">
                <a:alpha val="100000"/>
              </a:srgbClr>
            </a:solidFill>
          </p:spPr>
          <p:txBody>
            <a:bodyPr/>
            <a:lstStyle/>
            <a:p/>
          </p:txBody>
        </p:sp>
        <p:sp>
          <p:nvSpPr>
            <p:cNvPr id="34" name="rc34"/>
            <p:cNvSpPr/>
            <p:nvPr/>
          </p:nvSpPr>
          <p:spPr>
            <a:xfrm>
              <a:off x="2628989" y="3748780"/>
              <a:ext cx="239888" cy="72701"/>
            </a:xfrm>
            <a:prstGeom prst="rect">
              <a:avLst/>
            </a:prstGeom>
            <a:solidFill>
              <a:srgbClr val="1CABE2">
                <a:alpha val="100000"/>
              </a:srgbClr>
            </a:solidFill>
          </p:spPr>
          <p:txBody>
            <a:bodyPr/>
            <a:lstStyle/>
            <a:p/>
          </p:txBody>
        </p:sp>
        <p:sp>
          <p:nvSpPr>
            <p:cNvPr id="35" name="rc35"/>
            <p:cNvSpPr/>
            <p:nvPr/>
          </p:nvSpPr>
          <p:spPr>
            <a:xfrm>
              <a:off x="2895532" y="3817062"/>
              <a:ext cx="239888" cy="490958"/>
            </a:xfrm>
            <a:prstGeom prst="rect">
              <a:avLst/>
            </a:prstGeom>
            <a:solidFill>
              <a:srgbClr val="80BD41">
                <a:alpha val="100000"/>
              </a:srgbClr>
            </a:solidFill>
          </p:spPr>
          <p:txBody>
            <a:bodyPr/>
            <a:lstStyle/>
            <a:p/>
          </p:txBody>
        </p:sp>
        <p:sp>
          <p:nvSpPr>
            <p:cNvPr id="36" name="rc36"/>
            <p:cNvSpPr/>
            <p:nvPr/>
          </p:nvSpPr>
          <p:spPr>
            <a:xfrm>
              <a:off x="2895532" y="3737139"/>
              <a:ext cx="239888" cy="79923"/>
            </a:xfrm>
            <a:prstGeom prst="rect">
              <a:avLst/>
            </a:prstGeom>
            <a:solidFill>
              <a:srgbClr val="1CABE2">
                <a:alpha val="100000"/>
              </a:srgbClr>
            </a:solidFill>
          </p:spPr>
          <p:txBody>
            <a:bodyPr/>
            <a:lstStyle/>
            <a:p/>
          </p:txBody>
        </p:sp>
        <p:sp>
          <p:nvSpPr>
            <p:cNvPr id="37" name="rc37"/>
            <p:cNvSpPr/>
            <p:nvPr/>
          </p:nvSpPr>
          <p:spPr>
            <a:xfrm>
              <a:off x="3162075" y="3807890"/>
              <a:ext cx="239888" cy="500131"/>
            </a:xfrm>
            <a:prstGeom prst="rect">
              <a:avLst/>
            </a:prstGeom>
            <a:solidFill>
              <a:srgbClr val="80BD41">
                <a:alpha val="100000"/>
              </a:srgbClr>
            </a:solidFill>
          </p:spPr>
          <p:txBody>
            <a:bodyPr/>
            <a:lstStyle/>
            <a:p/>
          </p:txBody>
        </p:sp>
        <p:sp>
          <p:nvSpPr>
            <p:cNvPr id="38" name="rc38"/>
            <p:cNvSpPr/>
            <p:nvPr/>
          </p:nvSpPr>
          <p:spPr>
            <a:xfrm>
              <a:off x="3162075" y="3719631"/>
              <a:ext cx="239888" cy="88258"/>
            </a:xfrm>
            <a:prstGeom prst="rect">
              <a:avLst/>
            </a:prstGeom>
            <a:solidFill>
              <a:srgbClr val="1CABE2">
                <a:alpha val="100000"/>
              </a:srgbClr>
            </a:solidFill>
          </p:spPr>
          <p:txBody>
            <a:bodyPr/>
            <a:lstStyle/>
            <a:p/>
          </p:txBody>
        </p:sp>
        <p:sp>
          <p:nvSpPr>
            <p:cNvPr id="39" name="rc39"/>
            <p:cNvSpPr/>
            <p:nvPr/>
          </p:nvSpPr>
          <p:spPr>
            <a:xfrm>
              <a:off x="3428618" y="3769107"/>
              <a:ext cx="239888" cy="538913"/>
            </a:xfrm>
            <a:prstGeom prst="rect">
              <a:avLst/>
            </a:prstGeom>
            <a:solidFill>
              <a:srgbClr val="80BD41">
                <a:alpha val="100000"/>
              </a:srgbClr>
            </a:solidFill>
          </p:spPr>
          <p:txBody>
            <a:bodyPr/>
            <a:lstStyle/>
            <a:p/>
          </p:txBody>
        </p:sp>
        <p:sp>
          <p:nvSpPr>
            <p:cNvPr id="40" name="rc40"/>
            <p:cNvSpPr/>
            <p:nvPr/>
          </p:nvSpPr>
          <p:spPr>
            <a:xfrm>
              <a:off x="3428618" y="3688580"/>
              <a:ext cx="239888" cy="80527"/>
            </a:xfrm>
            <a:prstGeom prst="rect">
              <a:avLst/>
            </a:prstGeom>
            <a:solidFill>
              <a:srgbClr val="1CABE2">
                <a:alpha val="100000"/>
              </a:srgbClr>
            </a:solidFill>
          </p:spPr>
          <p:txBody>
            <a:bodyPr/>
            <a:lstStyle/>
            <a:p/>
          </p:txBody>
        </p:sp>
        <p:sp>
          <p:nvSpPr>
            <p:cNvPr id="41" name="rc41"/>
            <p:cNvSpPr/>
            <p:nvPr/>
          </p:nvSpPr>
          <p:spPr>
            <a:xfrm>
              <a:off x="3695161" y="3732386"/>
              <a:ext cx="239888" cy="575634"/>
            </a:xfrm>
            <a:prstGeom prst="rect">
              <a:avLst/>
            </a:prstGeom>
            <a:solidFill>
              <a:srgbClr val="80BD41">
                <a:alpha val="100000"/>
              </a:srgbClr>
            </a:solidFill>
          </p:spPr>
          <p:txBody>
            <a:bodyPr/>
            <a:lstStyle/>
            <a:p/>
          </p:txBody>
        </p:sp>
        <p:sp>
          <p:nvSpPr>
            <p:cNvPr id="42" name="rc42"/>
            <p:cNvSpPr/>
            <p:nvPr/>
          </p:nvSpPr>
          <p:spPr>
            <a:xfrm>
              <a:off x="3695161" y="3661240"/>
              <a:ext cx="239888" cy="71145"/>
            </a:xfrm>
            <a:prstGeom prst="rect">
              <a:avLst/>
            </a:prstGeom>
            <a:solidFill>
              <a:srgbClr val="1CABE2">
                <a:alpha val="100000"/>
              </a:srgbClr>
            </a:solidFill>
          </p:spPr>
          <p:txBody>
            <a:bodyPr/>
            <a:lstStyle/>
            <a:p/>
          </p:txBody>
        </p:sp>
        <p:sp>
          <p:nvSpPr>
            <p:cNvPr id="43" name="rc43"/>
            <p:cNvSpPr/>
            <p:nvPr/>
          </p:nvSpPr>
          <p:spPr>
            <a:xfrm>
              <a:off x="3961705" y="3703811"/>
              <a:ext cx="239888" cy="604210"/>
            </a:xfrm>
            <a:prstGeom prst="rect">
              <a:avLst/>
            </a:prstGeom>
            <a:solidFill>
              <a:srgbClr val="80BD41">
                <a:alpha val="100000"/>
              </a:srgbClr>
            </a:solidFill>
          </p:spPr>
          <p:txBody>
            <a:bodyPr/>
            <a:lstStyle/>
            <a:p/>
          </p:txBody>
        </p:sp>
        <p:sp>
          <p:nvSpPr>
            <p:cNvPr id="44" name="rc44"/>
            <p:cNvSpPr/>
            <p:nvPr/>
          </p:nvSpPr>
          <p:spPr>
            <a:xfrm>
              <a:off x="3961705" y="3644054"/>
              <a:ext cx="239888" cy="59757"/>
            </a:xfrm>
            <a:prstGeom prst="rect">
              <a:avLst/>
            </a:prstGeom>
            <a:solidFill>
              <a:srgbClr val="1CABE2">
                <a:alpha val="100000"/>
              </a:srgbClr>
            </a:solidFill>
          </p:spPr>
          <p:txBody>
            <a:bodyPr/>
            <a:lstStyle/>
            <a:p/>
          </p:txBody>
        </p:sp>
        <p:sp>
          <p:nvSpPr>
            <p:cNvPr id="45" name="rc45"/>
            <p:cNvSpPr/>
            <p:nvPr/>
          </p:nvSpPr>
          <p:spPr>
            <a:xfrm>
              <a:off x="4228248" y="3690969"/>
              <a:ext cx="239888" cy="617052"/>
            </a:xfrm>
            <a:prstGeom prst="rect">
              <a:avLst/>
            </a:prstGeom>
            <a:solidFill>
              <a:srgbClr val="80BD41">
                <a:alpha val="100000"/>
              </a:srgbClr>
            </a:solidFill>
          </p:spPr>
          <p:txBody>
            <a:bodyPr/>
            <a:lstStyle/>
            <a:p/>
          </p:txBody>
        </p:sp>
        <p:sp>
          <p:nvSpPr>
            <p:cNvPr id="46" name="rc46"/>
            <p:cNvSpPr/>
            <p:nvPr/>
          </p:nvSpPr>
          <p:spPr>
            <a:xfrm>
              <a:off x="4228248" y="3629942"/>
              <a:ext cx="239888" cy="61027"/>
            </a:xfrm>
            <a:prstGeom prst="rect">
              <a:avLst/>
            </a:prstGeom>
            <a:solidFill>
              <a:srgbClr val="1CABE2">
                <a:alpha val="100000"/>
              </a:srgbClr>
            </a:solidFill>
          </p:spPr>
          <p:txBody>
            <a:bodyPr/>
            <a:lstStyle/>
            <a:p/>
          </p:txBody>
        </p:sp>
        <p:sp>
          <p:nvSpPr>
            <p:cNvPr id="47" name="rc47"/>
            <p:cNvSpPr/>
            <p:nvPr/>
          </p:nvSpPr>
          <p:spPr>
            <a:xfrm>
              <a:off x="4494791" y="3678622"/>
              <a:ext cx="239888" cy="629399"/>
            </a:xfrm>
            <a:prstGeom prst="rect">
              <a:avLst/>
            </a:prstGeom>
            <a:solidFill>
              <a:srgbClr val="80BD41">
                <a:alpha val="100000"/>
              </a:srgbClr>
            </a:solidFill>
          </p:spPr>
          <p:txBody>
            <a:bodyPr/>
            <a:lstStyle/>
            <a:p/>
          </p:txBody>
        </p:sp>
        <p:sp>
          <p:nvSpPr>
            <p:cNvPr id="48" name="rc48"/>
            <p:cNvSpPr/>
            <p:nvPr/>
          </p:nvSpPr>
          <p:spPr>
            <a:xfrm>
              <a:off x="4494791" y="3616374"/>
              <a:ext cx="239888" cy="62248"/>
            </a:xfrm>
            <a:prstGeom prst="rect">
              <a:avLst/>
            </a:prstGeom>
            <a:solidFill>
              <a:srgbClr val="1CABE2">
                <a:alpha val="100000"/>
              </a:srgbClr>
            </a:solidFill>
          </p:spPr>
          <p:txBody>
            <a:bodyPr/>
            <a:lstStyle/>
            <a:p/>
          </p:txBody>
        </p:sp>
        <p:sp>
          <p:nvSpPr>
            <p:cNvPr id="49" name="rc49"/>
            <p:cNvSpPr/>
            <p:nvPr/>
          </p:nvSpPr>
          <p:spPr>
            <a:xfrm>
              <a:off x="4761334" y="3673520"/>
              <a:ext cx="239888" cy="634501"/>
            </a:xfrm>
            <a:prstGeom prst="rect">
              <a:avLst/>
            </a:prstGeom>
            <a:solidFill>
              <a:srgbClr val="80BD41">
                <a:alpha val="100000"/>
              </a:srgbClr>
            </a:solidFill>
          </p:spPr>
          <p:txBody>
            <a:bodyPr/>
            <a:lstStyle/>
            <a:p/>
          </p:txBody>
        </p:sp>
        <p:sp>
          <p:nvSpPr>
            <p:cNvPr id="50" name="rc50"/>
            <p:cNvSpPr/>
            <p:nvPr/>
          </p:nvSpPr>
          <p:spPr>
            <a:xfrm>
              <a:off x="4761334" y="3603020"/>
              <a:ext cx="239888" cy="70499"/>
            </a:xfrm>
            <a:prstGeom prst="rect">
              <a:avLst/>
            </a:prstGeom>
            <a:solidFill>
              <a:srgbClr val="1CABE2">
                <a:alpha val="100000"/>
              </a:srgbClr>
            </a:solidFill>
          </p:spPr>
          <p:txBody>
            <a:bodyPr/>
            <a:lstStyle/>
            <a:p/>
          </p:txBody>
        </p:sp>
        <p:sp>
          <p:nvSpPr>
            <p:cNvPr id="51" name="rc51"/>
            <p:cNvSpPr/>
            <p:nvPr/>
          </p:nvSpPr>
          <p:spPr>
            <a:xfrm>
              <a:off x="5027877" y="3665962"/>
              <a:ext cx="239888" cy="642058"/>
            </a:xfrm>
            <a:prstGeom prst="rect">
              <a:avLst/>
            </a:prstGeom>
            <a:solidFill>
              <a:srgbClr val="80BD41">
                <a:alpha val="100000"/>
              </a:srgbClr>
            </a:solidFill>
          </p:spPr>
          <p:txBody>
            <a:bodyPr/>
            <a:lstStyle/>
            <a:p/>
          </p:txBody>
        </p:sp>
        <p:sp>
          <p:nvSpPr>
            <p:cNvPr id="52" name="rc52"/>
            <p:cNvSpPr/>
            <p:nvPr/>
          </p:nvSpPr>
          <p:spPr>
            <a:xfrm>
              <a:off x="5027877" y="3594622"/>
              <a:ext cx="239888" cy="71339"/>
            </a:xfrm>
            <a:prstGeom prst="rect">
              <a:avLst/>
            </a:prstGeom>
            <a:solidFill>
              <a:srgbClr val="1CABE2">
                <a:alpha val="100000"/>
              </a:srgbClr>
            </a:solidFill>
          </p:spPr>
          <p:txBody>
            <a:bodyPr/>
            <a:lstStyle/>
            <a:p/>
          </p:txBody>
        </p:sp>
        <p:sp>
          <p:nvSpPr>
            <p:cNvPr id="53" name="rc53"/>
            <p:cNvSpPr/>
            <p:nvPr/>
          </p:nvSpPr>
          <p:spPr>
            <a:xfrm>
              <a:off x="5294420" y="3652159"/>
              <a:ext cx="239888" cy="655862"/>
            </a:xfrm>
            <a:prstGeom prst="rect">
              <a:avLst/>
            </a:prstGeom>
            <a:solidFill>
              <a:srgbClr val="80BD41">
                <a:alpha val="100000"/>
              </a:srgbClr>
            </a:solidFill>
          </p:spPr>
          <p:txBody>
            <a:bodyPr/>
            <a:lstStyle/>
            <a:p/>
          </p:txBody>
        </p:sp>
        <p:sp>
          <p:nvSpPr>
            <p:cNvPr id="54" name="rc54"/>
            <p:cNvSpPr/>
            <p:nvPr/>
          </p:nvSpPr>
          <p:spPr>
            <a:xfrm>
              <a:off x="5294420" y="3579285"/>
              <a:ext cx="239888" cy="72873"/>
            </a:xfrm>
            <a:prstGeom prst="rect">
              <a:avLst/>
            </a:prstGeom>
            <a:solidFill>
              <a:srgbClr val="1CABE2">
                <a:alpha val="100000"/>
              </a:srgbClr>
            </a:solidFill>
          </p:spPr>
          <p:txBody>
            <a:bodyPr/>
            <a:lstStyle/>
            <a:p/>
          </p:txBody>
        </p:sp>
        <p:sp>
          <p:nvSpPr>
            <p:cNvPr id="55" name="rc55"/>
            <p:cNvSpPr/>
            <p:nvPr/>
          </p:nvSpPr>
          <p:spPr>
            <a:xfrm>
              <a:off x="5560963" y="3637378"/>
              <a:ext cx="239888" cy="670643"/>
            </a:xfrm>
            <a:prstGeom prst="rect">
              <a:avLst/>
            </a:prstGeom>
            <a:solidFill>
              <a:srgbClr val="80BD41">
                <a:alpha val="100000"/>
              </a:srgbClr>
            </a:solidFill>
          </p:spPr>
          <p:txBody>
            <a:bodyPr/>
            <a:lstStyle/>
            <a:p/>
          </p:txBody>
        </p:sp>
        <p:sp>
          <p:nvSpPr>
            <p:cNvPr id="56" name="rc56"/>
            <p:cNvSpPr/>
            <p:nvPr/>
          </p:nvSpPr>
          <p:spPr>
            <a:xfrm>
              <a:off x="5560963" y="3562862"/>
              <a:ext cx="239888" cy="74515"/>
            </a:xfrm>
            <a:prstGeom prst="rect">
              <a:avLst/>
            </a:prstGeom>
            <a:solidFill>
              <a:srgbClr val="1CABE2">
                <a:alpha val="100000"/>
              </a:srgbClr>
            </a:solidFill>
          </p:spPr>
          <p:txBody>
            <a:bodyPr/>
            <a:lstStyle/>
            <a:p/>
          </p:txBody>
        </p:sp>
        <p:sp>
          <p:nvSpPr>
            <p:cNvPr id="57" name="rc57"/>
            <p:cNvSpPr/>
            <p:nvPr/>
          </p:nvSpPr>
          <p:spPr>
            <a:xfrm>
              <a:off x="5827506" y="3622043"/>
              <a:ext cx="239888" cy="685977"/>
            </a:xfrm>
            <a:prstGeom prst="rect">
              <a:avLst/>
            </a:prstGeom>
            <a:solidFill>
              <a:srgbClr val="80BD41">
                <a:alpha val="100000"/>
              </a:srgbClr>
            </a:solidFill>
          </p:spPr>
          <p:txBody>
            <a:bodyPr/>
            <a:lstStyle/>
            <a:p/>
          </p:txBody>
        </p:sp>
        <p:sp>
          <p:nvSpPr>
            <p:cNvPr id="58" name="rc58"/>
            <p:cNvSpPr/>
            <p:nvPr/>
          </p:nvSpPr>
          <p:spPr>
            <a:xfrm>
              <a:off x="5827506" y="3545824"/>
              <a:ext cx="239888" cy="76219"/>
            </a:xfrm>
            <a:prstGeom prst="rect">
              <a:avLst/>
            </a:prstGeom>
            <a:solidFill>
              <a:srgbClr val="1CABE2">
                <a:alpha val="100000"/>
              </a:srgbClr>
            </a:solidFill>
          </p:spPr>
          <p:txBody>
            <a:bodyPr/>
            <a:lstStyle/>
            <a:p/>
          </p:txBody>
        </p:sp>
        <p:sp>
          <p:nvSpPr>
            <p:cNvPr id="59" name="rc59"/>
            <p:cNvSpPr/>
            <p:nvPr/>
          </p:nvSpPr>
          <p:spPr>
            <a:xfrm>
              <a:off x="6094049" y="3605991"/>
              <a:ext cx="239888" cy="702029"/>
            </a:xfrm>
            <a:prstGeom prst="rect">
              <a:avLst/>
            </a:prstGeom>
            <a:solidFill>
              <a:srgbClr val="80BD41">
                <a:alpha val="100000"/>
              </a:srgbClr>
            </a:solidFill>
          </p:spPr>
          <p:txBody>
            <a:bodyPr/>
            <a:lstStyle/>
            <a:p/>
          </p:txBody>
        </p:sp>
        <p:sp>
          <p:nvSpPr>
            <p:cNvPr id="60" name="rc60"/>
            <p:cNvSpPr/>
            <p:nvPr/>
          </p:nvSpPr>
          <p:spPr>
            <a:xfrm>
              <a:off x="6094049" y="3527988"/>
              <a:ext cx="239888" cy="78002"/>
            </a:xfrm>
            <a:prstGeom prst="rect">
              <a:avLst/>
            </a:prstGeom>
            <a:solidFill>
              <a:srgbClr val="1CABE2">
                <a:alpha val="100000"/>
              </a:srgbClr>
            </a:solidFill>
          </p:spPr>
          <p:txBody>
            <a:bodyPr/>
            <a:lstStyle/>
            <a:p/>
          </p:txBody>
        </p:sp>
        <p:sp>
          <p:nvSpPr>
            <p:cNvPr id="61" name="rc61"/>
            <p:cNvSpPr/>
            <p:nvPr/>
          </p:nvSpPr>
          <p:spPr>
            <a:xfrm>
              <a:off x="6360593" y="3590417"/>
              <a:ext cx="239888" cy="717603"/>
            </a:xfrm>
            <a:prstGeom prst="rect">
              <a:avLst/>
            </a:prstGeom>
            <a:solidFill>
              <a:srgbClr val="80BD41">
                <a:alpha val="100000"/>
              </a:srgbClr>
            </a:solidFill>
          </p:spPr>
          <p:txBody>
            <a:bodyPr/>
            <a:lstStyle/>
            <a:p/>
          </p:txBody>
        </p:sp>
        <p:sp>
          <p:nvSpPr>
            <p:cNvPr id="62" name="rc62"/>
            <p:cNvSpPr/>
            <p:nvPr/>
          </p:nvSpPr>
          <p:spPr>
            <a:xfrm>
              <a:off x="6360593" y="3510684"/>
              <a:ext cx="239888" cy="79733"/>
            </a:xfrm>
            <a:prstGeom prst="rect">
              <a:avLst/>
            </a:prstGeom>
            <a:solidFill>
              <a:srgbClr val="1CABE2">
                <a:alpha val="100000"/>
              </a:srgbClr>
            </a:solidFill>
          </p:spPr>
          <p:txBody>
            <a:bodyPr/>
            <a:lstStyle/>
            <a:p/>
          </p:txBody>
        </p:sp>
        <p:sp>
          <p:nvSpPr>
            <p:cNvPr id="63" name="rc63"/>
            <p:cNvSpPr/>
            <p:nvPr/>
          </p:nvSpPr>
          <p:spPr>
            <a:xfrm>
              <a:off x="6627136" y="3632294"/>
              <a:ext cx="239888" cy="675727"/>
            </a:xfrm>
            <a:prstGeom prst="rect">
              <a:avLst/>
            </a:prstGeom>
            <a:solidFill>
              <a:srgbClr val="80BD41">
                <a:alpha val="100000"/>
              </a:srgbClr>
            </a:solidFill>
          </p:spPr>
          <p:txBody>
            <a:bodyPr/>
            <a:lstStyle/>
            <a:p/>
          </p:txBody>
        </p:sp>
        <p:sp>
          <p:nvSpPr>
            <p:cNvPr id="64" name="rc64"/>
            <p:cNvSpPr/>
            <p:nvPr/>
          </p:nvSpPr>
          <p:spPr>
            <a:xfrm>
              <a:off x="6627136" y="3493892"/>
              <a:ext cx="239888" cy="138401"/>
            </a:xfrm>
            <a:prstGeom prst="rect">
              <a:avLst/>
            </a:prstGeom>
            <a:solidFill>
              <a:srgbClr val="1CABE2">
                <a:alpha val="100000"/>
              </a:srgbClr>
            </a:solidFill>
          </p:spPr>
          <p:txBody>
            <a:bodyPr/>
            <a:lstStyle/>
            <a:p/>
          </p:txBody>
        </p:sp>
        <p:sp>
          <p:nvSpPr>
            <p:cNvPr id="65" name="rc65"/>
            <p:cNvSpPr/>
            <p:nvPr/>
          </p:nvSpPr>
          <p:spPr>
            <a:xfrm>
              <a:off x="6893679" y="3675595"/>
              <a:ext cx="239888" cy="632425"/>
            </a:xfrm>
            <a:prstGeom prst="rect">
              <a:avLst/>
            </a:prstGeom>
            <a:solidFill>
              <a:srgbClr val="80BD41">
                <a:alpha val="100000"/>
              </a:srgbClr>
            </a:solidFill>
          </p:spPr>
          <p:txBody>
            <a:bodyPr/>
            <a:lstStyle/>
            <a:p/>
          </p:txBody>
        </p:sp>
        <p:sp>
          <p:nvSpPr>
            <p:cNvPr id="66" name="rc66"/>
            <p:cNvSpPr/>
            <p:nvPr/>
          </p:nvSpPr>
          <p:spPr>
            <a:xfrm>
              <a:off x="6893679" y="3475882"/>
              <a:ext cx="239888" cy="199713"/>
            </a:xfrm>
            <a:prstGeom prst="rect">
              <a:avLst/>
            </a:prstGeom>
            <a:solidFill>
              <a:srgbClr val="1CABE2">
                <a:alpha val="100000"/>
              </a:srgbClr>
            </a:solidFill>
          </p:spPr>
          <p:txBody>
            <a:bodyPr/>
            <a:lstStyle/>
            <a:p/>
          </p:txBody>
        </p:sp>
        <p:sp>
          <p:nvSpPr>
            <p:cNvPr id="67" name="rc67"/>
            <p:cNvSpPr/>
            <p:nvPr/>
          </p:nvSpPr>
          <p:spPr>
            <a:xfrm>
              <a:off x="7160222" y="3620676"/>
              <a:ext cx="239888" cy="687344"/>
            </a:xfrm>
            <a:prstGeom prst="rect">
              <a:avLst/>
            </a:prstGeom>
            <a:solidFill>
              <a:srgbClr val="80BD41">
                <a:alpha val="100000"/>
              </a:srgbClr>
            </a:solidFill>
          </p:spPr>
          <p:txBody>
            <a:bodyPr/>
            <a:lstStyle/>
            <a:p/>
          </p:txBody>
        </p:sp>
        <p:sp>
          <p:nvSpPr>
            <p:cNvPr id="68" name="rc68"/>
            <p:cNvSpPr/>
            <p:nvPr/>
          </p:nvSpPr>
          <p:spPr>
            <a:xfrm>
              <a:off x="7160222" y="3459447"/>
              <a:ext cx="239888" cy="161229"/>
            </a:xfrm>
            <a:prstGeom prst="rect">
              <a:avLst/>
            </a:prstGeom>
            <a:solidFill>
              <a:srgbClr val="1CABE2">
                <a:alpha val="100000"/>
              </a:srgbClr>
            </a:solidFill>
          </p:spPr>
          <p:txBody>
            <a:bodyPr/>
            <a:lstStyle/>
            <a:p/>
          </p:txBody>
        </p:sp>
        <p:sp>
          <p:nvSpPr>
            <p:cNvPr id="69" name="rc69"/>
            <p:cNvSpPr/>
            <p:nvPr/>
          </p:nvSpPr>
          <p:spPr>
            <a:xfrm>
              <a:off x="7426765" y="3531147"/>
              <a:ext cx="239888" cy="776873"/>
            </a:xfrm>
            <a:prstGeom prst="rect">
              <a:avLst/>
            </a:prstGeom>
            <a:solidFill>
              <a:srgbClr val="80BD41">
                <a:alpha val="100000"/>
              </a:srgbClr>
            </a:solidFill>
          </p:spPr>
          <p:txBody>
            <a:bodyPr/>
            <a:lstStyle/>
            <a:p/>
          </p:txBody>
        </p:sp>
        <p:sp>
          <p:nvSpPr>
            <p:cNvPr id="70" name="rc70"/>
            <p:cNvSpPr/>
            <p:nvPr/>
          </p:nvSpPr>
          <p:spPr>
            <a:xfrm>
              <a:off x="7426765" y="3444828"/>
              <a:ext cx="239888" cy="86319"/>
            </a:xfrm>
            <a:prstGeom prst="rect">
              <a:avLst/>
            </a:prstGeom>
            <a:solidFill>
              <a:srgbClr val="1CABE2">
                <a:alpha val="100000"/>
              </a:srgbClr>
            </a:solidFill>
          </p:spPr>
          <p:txBody>
            <a:bodyPr/>
            <a:lstStyle/>
            <a:p/>
          </p:txBody>
        </p:sp>
        <p:sp>
          <p:nvSpPr>
            <p:cNvPr id="71" name="rc71"/>
            <p:cNvSpPr/>
            <p:nvPr/>
          </p:nvSpPr>
          <p:spPr>
            <a:xfrm>
              <a:off x="7693308" y="3517385"/>
              <a:ext cx="239888" cy="790636"/>
            </a:xfrm>
            <a:prstGeom prst="rect">
              <a:avLst/>
            </a:prstGeom>
            <a:solidFill>
              <a:srgbClr val="80BD41">
                <a:alpha val="100000"/>
              </a:srgbClr>
            </a:solidFill>
          </p:spPr>
          <p:txBody>
            <a:bodyPr/>
            <a:lstStyle/>
            <a:p/>
          </p:txBody>
        </p:sp>
        <p:sp>
          <p:nvSpPr>
            <p:cNvPr id="72" name="rc72"/>
            <p:cNvSpPr/>
            <p:nvPr/>
          </p:nvSpPr>
          <p:spPr>
            <a:xfrm>
              <a:off x="7693308" y="3429536"/>
              <a:ext cx="239888" cy="87848"/>
            </a:xfrm>
            <a:prstGeom prst="rect">
              <a:avLst/>
            </a:prstGeom>
            <a:solidFill>
              <a:srgbClr val="1CABE2">
                <a:alpha val="100000"/>
              </a:srgbClr>
            </a:solidFill>
          </p:spPr>
          <p:txBody>
            <a:bodyPr/>
            <a:lstStyle/>
            <a:p/>
          </p:txBody>
        </p:sp>
        <p:sp>
          <p:nvSpPr>
            <p:cNvPr id="73" name="rc73"/>
            <p:cNvSpPr/>
            <p:nvPr/>
          </p:nvSpPr>
          <p:spPr>
            <a:xfrm>
              <a:off x="7959851" y="3503294"/>
              <a:ext cx="239888" cy="804727"/>
            </a:xfrm>
            <a:prstGeom prst="rect">
              <a:avLst/>
            </a:prstGeom>
            <a:solidFill>
              <a:srgbClr val="80BD41">
                <a:alpha val="100000"/>
              </a:srgbClr>
            </a:solidFill>
          </p:spPr>
          <p:txBody>
            <a:bodyPr/>
            <a:lstStyle/>
            <a:p/>
          </p:txBody>
        </p:sp>
        <p:sp>
          <p:nvSpPr>
            <p:cNvPr id="74" name="rc74"/>
            <p:cNvSpPr/>
            <p:nvPr/>
          </p:nvSpPr>
          <p:spPr>
            <a:xfrm>
              <a:off x="7959851" y="3413880"/>
              <a:ext cx="239888" cy="89413"/>
            </a:xfrm>
            <a:prstGeom prst="rect">
              <a:avLst/>
            </a:prstGeom>
            <a:solidFill>
              <a:srgbClr val="1CABE2">
                <a:alpha val="100000"/>
              </a:srgbClr>
            </a:solidFill>
          </p:spPr>
          <p:txBody>
            <a:bodyPr/>
            <a:lstStyle/>
            <a:p/>
          </p:txBody>
        </p:sp>
        <p:sp>
          <p:nvSpPr>
            <p:cNvPr id="75" name="pl75"/>
            <p:cNvSpPr/>
            <p:nvPr/>
          </p:nvSpPr>
          <p:spPr>
            <a:xfrm>
              <a:off x="1416218" y="2273851"/>
              <a:ext cx="6663577" cy="335302"/>
            </a:xfrm>
            <a:custGeom>
              <a:avLst/>
              <a:pathLst>
                <a:path w="6663577" h="335302">
                  <a:moveTo>
                    <a:pt x="0" y="156474"/>
                  </a:moveTo>
                  <a:lnTo>
                    <a:pt x="266543" y="111767"/>
                  </a:lnTo>
                  <a:lnTo>
                    <a:pt x="533086" y="67060"/>
                  </a:lnTo>
                  <a:lnTo>
                    <a:pt x="799629" y="44707"/>
                  </a:lnTo>
                  <a:lnTo>
                    <a:pt x="1066172" y="67060"/>
                  </a:lnTo>
                  <a:lnTo>
                    <a:pt x="1332715" y="89414"/>
                  </a:lnTo>
                  <a:lnTo>
                    <a:pt x="1599258" y="111767"/>
                  </a:lnTo>
                  <a:lnTo>
                    <a:pt x="1865801" y="134121"/>
                  </a:lnTo>
                  <a:lnTo>
                    <a:pt x="2132344" y="89414"/>
                  </a:lnTo>
                  <a:lnTo>
                    <a:pt x="2398888" y="44707"/>
                  </a:lnTo>
                  <a:lnTo>
                    <a:pt x="2665431" y="0"/>
                  </a:lnTo>
                  <a:lnTo>
                    <a:pt x="2931974" y="0"/>
                  </a:lnTo>
                  <a:lnTo>
                    <a:pt x="3198517" y="0"/>
                  </a:lnTo>
                  <a:lnTo>
                    <a:pt x="3465060" y="22353"/>
                  </a:lnTo>
                  <a:lnTo>
                    <a:pt x="3731603" y="22353"/>
                  </a:lnTo>
                  <a:lnTo>
                    <a:pt x="3998146" y="22353"/>
                  </a:lnTo>
                  <a:lnTo>
                    <a:pt x="4264689" y="22353"/>
                  </a:lnTo>
                  <a:lnTo>
                    <a:pt x="4531233" y="22353"/>
                  </a:lnTo>
                  <a:lnTo>
                    <a:pt x="4797776" y="22353"/>
                  </a:lnTo>
                  <a:lnTo>
                    <a:pt x="5064319" y="22353"/>
                  </a:lnTo>
                  <a:lnTo>
                    <a:pt x="5330862" y="178828"/>
                  </a:lnTo>
                  <a:lnTo>
                    <a:pt x="5597405" y="335302"/>
                  </a:lnTo>
                  <a:lnTo>
                    <a:pt x="5863948" y="223535"/>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324790" y="36546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8" name="tx88"/>
            <p:cNvSpPr/>
            <p:nvPr/>
          </p:nvSpPr>
          <p:spPr>
            <a:xfrm>
              <a:off x="2657505" y="3612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9" name="tx89"/>
            <p:cNvSpPr/>
            <p:nvPr/>
          </p:nvSpPr>
          <p:spPr>
            <a:xfrm>
              <a:off x="3990221" y="35080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90" name="tx90"/>
            <p:cNvSpPr/>
            <p:nvPr/>
          </p:nvSpPr>
          <p:spPr>
            <a:xfrm>
              <a:off x="5322937" y="3443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1" name="tx91"/>
            <p:cNvSpPr/>
            <p:nvPr/>
          </p:nvSpPr>
          <p:spPr>
            <a:xfrm>
              <a:off x="6389109" y="33759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6655652" y="33591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3" name="tx93"/>
            <p:cNvSpPr/>
            <p:nvPr/>
          </p:nvSpPr>
          <p:spPr>
            <a:xfrm>
              <a:off x="6922195" y="33411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4" name="tx94"/>
            <p:cNvSpPr/>
            <p:nvPr/>
          </p:nvSpPr>
          <p:spPr>
            <a:xfrm>
              <a:off x="7188738" y="3323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5" name="tx95"/>
            <p:cNvSpPr/>
            <p:nvPr/>
          </p:nvSpPr>
          <p:spPr>
            <a:xfrm>
              <a:off x="7455282" y="33100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6" name="tx96"/>
            <p:cNvSpPr/>
            <p:nvPr/>
          </p:nvSpPr>
          <p:spPr>
            <a:xfrm>
              <a:off x="7721825" y="3293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7" name="tx97"/>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8" name="pl98"/>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55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10" name="tx110"/>
            <p:cNvSpPr/>
            <p:nvPr/>
          </p:nvSpPr>
          <p:spPr>
            <a:xfrm>
              <a:off x="1324790" y="3796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1" name="tx111"/>
            <p:cNvSpPr/>
            <p:nvPr/>
          </p:nvSpPr>
          <p:spPr>
            <a:xfrm>
              <a:off x="2657505" y="4029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2" name="tx112"/>
            <p:cNvSpPr/>
            <p:nvPr/>
          </p:nvSpPr>
          <p:spPr>
            <a:xfrm>
              <a:off x="2683631" y="37500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3" name="tx113"/>
            <p:cNvSpPr/>
            <p:nvPr/>
          </p:nvSpPr>
          <p:spPr>
            <a:xfrm>
              <a:off x="3990221" y="3970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4" name="tx114"/>
            <p:cNvSpPr/>
            <p:nvPr/>
          </p:nvSpPr>
          <p:spPr>
            <a:xfrm>
              <a:off x="3990221" y="3638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5" name="tx115"/>
            <p:cNvSpPr/>
            <p:nvPr/>
          </p:nvSpPr>
          <p:spPr>
            <a:xfrm>
              <a:off x="5322937" y="3945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6" name="tx116"/>
            <p:cNvSpPr/>
            <p:nvPr/>
          </p:nvSpPr>
          <p:spPr>
            <a:xfrm>
              <a:off x="5349062" y="35806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7" name="tx117"/>
            <p:cNvSpPr/>
            <p:nvPr/>
          </p:nvSpPr>
          <p:spPr>
            <a:xfrm>
              <a:off x="6389109" y="3914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8" name="tx118"/>
            <p:cNvSpPr/>
            <p:nvPr/>
          </p:nvSpPr>
          <p:spPr>
            <a:xfrm>
              <a:off x="6389109" y="3515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9" name="tx119"/>
            <p:cNvSpPr/>
            <p:nvPr/>
          </p:nvSpPr>
          <p:spPr>
            <a:xfrm>
              <a:off x="6655652" y="3935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20" name="tx120"/>
            <p:cNvSpPr/>
            <p:nvPr/>
          </p:nvSpPr>
          <p:spPr>
            <a:xfrm>
              <a:off x="6655652" y="3528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1" name="tx121"/>
            <p:cNvSpPr/>
            <p:nvPr/>
          </p:nvSpPr>
          <p:spPr>
            <a:xfrm>
              <a:off x="6922195" y="3956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2" name="tx122"/>
            <p:cNvSpPr/>
            <p:nvPr/>
          </p:nvSpPr>
          <p:spPr>
            <a:xfrm>
              <a:off x="6922195" y="3540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3" name="tx123"/>
            <p:cNvSpPr/>
            <p:nvPr/>
          </p:nvSpPr>
          <p:spPr>
            <a:xfrm>
              <a:off x="7188738" y="3929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24" name="tx124"/>
            <p:cNvSpPr/>
            <p:nvPr/>
          </p:nvSpPr>
          <p:spPr>
            <a:xfrm>
              <a:off x="7188738" y="3504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5" name="tx125"/>
            <p:cNvSpPr/>
            <p:nvPr/>
          </p:nvSpPr>
          <p:spPr>
            <a:xfrm>
              <a:off x="7455282" y="3884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6" name="tx126"/>
            <p:cNvSpPr/>
            <p:nvPr/>
          </p:nvSpPr>
          <p:spPr>
            <a:xfrm>
              <a:off x="7455282" y="3452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7" name="tx127"/>
            <p:cNvSpPr/>
            <p:nvPr/>
          </p:nvSpPr>
          <p:spPr>
            <a:xfrm>
              <a:off x="7721825" y="38788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8" name="tx128"/>
            <p:cNvSpPr/>
            <p:nvPr/>
          </p:nvSpPr>
          <p:spPr>
            <a:xfrm>
              <a:off x="7721825" y="3438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9" name="tx129"/>
            <p:cNvSpPr/>
            <p:nvPr/>
          </p:nvSpPr>
          <p:spPr>
            <a:xfrm>
              <a:off x="7988368" y="3870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30" name="tx130"/>
            <p:cNvSpPr/>
            <p:nvPr/>
          </p:nvSpPr>
          <p:spPr>
            <a:xfrm>
              <a:off x="7988368" y="34234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4452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8314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11658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15834" y="3068909"/>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562683"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29783" y="5229428"/>
              <a:ext cx="993930"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dobertura</a:t>
              </a:r>
            </a:p>
          </p:txBody>
        </p:sp>
        <p:sp>
          <p:nvSpPr>
            <p:cNvPr id="155" name="rc155"/>
            <p:cNvSpPr/>
            <p:nvPr/>
          </p:nvSpPr>
          <p:spPr>
            <a:xfrm>
              <a:off x="4111069" y="5180747"/>
              <a:ext cx="201456" cy="201456"/>
            </a:xfrm>
            <a:prstGeom prst="rect">
              <a:avLst/>
            </a:prstGeom>
            <a:solidFill>
              <a:srgbClr val="1CABE2">
                <a:alpha val="100000"/>
              </a:srgbClr>
            </a:solidFill>
          </p:spPr>
          <p:txBody>
            <a:bodyPr/>
            <a:lstStyle/>
            <a:p/>
          </p:txBody>
        </p:sp>
        <p:sp>
          <p:nvSpPr>
            <p:cNvPr id="156" name="rc156"/>
            <p:cNvSpPr/>
            <p:nvPr/>
          </p:nvSpPr>
          <p:spPr>
            <a:xfrm>
              <a:off x="6092692" y="5180747"/>
              <a:ext cx="201456" cy="201456"/>
            </a:xfrm>
            <a:prstGeom prst="rect">
              <a:avLst/>
            </a:prstGeom>
            <a:solidFill>
              <a:srgbClr val="80BD41">
                <a:alpha val="100000"/>
              </a:srgbClr>
            </a:solidFill>
          </p:spPr>
          <p:txBody>
            <a:bodyPr/>
            <a:lstStyle/>
            <a:p/>
          </p:txBody>
        </p:sp>
        <p:sp>
          <p:nvSpPr>
            <p:cNvPr id="157" name="tx157"/>
            <p:cNvSpPr/>
            <p:nvPr/>
          </p:nvSpPr>
          <p:spPr>
            <a:xfrm>
              <a:off x="4391114" y="5200370"/>
              <a:ext cx="162298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(dose zero)</a:t>
              </a:r>
            </a:p>
          </p:txBody>
        </p:sp>
        <p:sp>
          <p:nvSpPr>
            <p:cNvPr id="158" name="tx158"/>
            <p:cNvSpPr/>
            <p:nvPr/>
          </p:nvSpPr>
          <p:spPr>
            <a:xfrm>
              <a:off x="6372738"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e número de crianças vacinadas e não vacinadas,</a:t>
              </a:r>
            </a:p>
          </p:txBody>
        </p:sp>
        <p:sp>
          <p:nvSpPr>
            <p:cNvPr id="160" name="tx160"/>
            <p:cNvSpPr/>
            <p:nvPr/>
          </p:nvSpPr>
          <p:spPr>
            <a:xfrm>
              <a:off x="951100"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Moçambique, 2000-2025</a:t>
              </a:r>
            </a:p>
          </p:txBody>
        </p:sp>
        <p:sp>
          <p:nvSpPr>
            <p:cNvPr id="161" name="pl161"/>
            <p:cNvSpPr/>
            <p:nvPr/>
          </p:nvSpPr>
          <p:spPr>
            <a:xfrm>
              <a:off x="26071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2288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505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179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96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5276631" cy="129091"/>
            </a:xfrm>
            <a:prstGeom prst="rect">
              <a:avLst/>
            </a:prstGeom>
            <a:solidFill>
              <a:srgbClr val="80BD41">
                <a:alpha val="100000"/>
              </a:srgbClr>
            </a:solidFill>
          </p:spPr>
          <p:txBody>
            <a:bodyPr/>
            <a:lstStyle/>
            <a:p/>
          </p:txBody>
        </p:sp>
        <p:sp>
          <p:nvSpPr>
            <p:cNvPr id="171" name="rc171"/>
            <p:cNvSpPr/>
            <p:nvPr/>
          </p:nvSpPr>
          <p:spPr>
            <a:xfrm>
              <a:off x="6572905" y="5954972"/>
              <a:ext cx="586291" cy="129091"/>
            </a:xfrm>
            <a:prstGeom prst="rect">
              <a:avLst/>
            </a:prstGeom>
            <a:solidFill>
              <a:srgbClr val="1CABE2">
                <a:alpha val="100000"/>
              </a:srgbClr>
            </a:solidFill>
          </p:spPr>
          <p:txBody>
            <a:bodyPr/>
            <a:lstStyle/>
            <a:p/>
          </p:txBody>
        </p:sp>
        <p:sp>
          <p:nvSpPr>
            <p:cNvPr id="172" name="rc172"/>
            <p:cNvSpPr/>
            <p:nvPr/>
          </p:nvSpPr>
          <p:spPr>
            <a:xfrm>
              <a:off x="1296273" y="5793607"/>
              <a:ext cx="5813650" cy="129091"/>
            </a:xfrm>
            <a:prstGeom prst="rect">
              <a:avLst/>
            </a:prstGeom>
            <a:solidFill>
              <a:srgbClr val="80BD41">
                <a:alpha val="100000"/>
              </a:srgbClr>
            </a:solidFill>
          </p:spPr>
          <p:txBody>
            <a:bodyPr/>
            <a:lstStyle/>
            <a:p/>
          </p:txBody>
        </p:sp>
        <p:sp>
          <p:nvSpPr>
            <p:cNvPr id="173" name="rc173"/>
            <p:cNvSpPr/>
            <p:nvPr/>
          </p:nvSpPr>
          <p:spPr>
            <a:xfrm>
              <a:off x="7109924" y="5793607"/>
              <a:ext cx="645961" cy="129091"/>
            </a:xfrm>
            <a:prstGeom prst="rect">
              <a:avLst/>
            </a:prstGeom>
            <a:solidFill>
              <a:srgbClr val="1CABE2">
                <a:alpha val="100000"/>
              </a:srgbClr>
            </a:solidFill>
          </p:spPr>
          <p:txBody>
            <a:bodyPr/>
            <a:lstStyle/>
            <a:p/>
          </p:txBody>
        </p:sp>
        <p:sp>
          <p:nvSpPr>
            <p:cNvPr id="174" name="rc174"/>
            <p:cNvSpPr/>
            <p:nvPr/>
          </p:nvSpPr>
          <p:spPr>
            <a:xfrm>
              <a:off x="1296273" y="5632243"/>
              <a:ext cx="5917259" cy="129091"/>
            </a:xfrm>
            <a:prstGeom prst="rect">
              <a:avLst/>
            </a:prstGeom>
            <a:solidFill>
              <a:srgbClr val="80BD41">
                <a:alpha val="100000"/>
              </a:srgbClr>
            </a:solidFill>
          </p:spPr>
          <p:txBody>
            <a:bodyPr/>
            <a:lstStyle/>
            <a:p/>
          </p:txBody>
        </p:sp>
        <p:sp>
          <p:nvSpPr>
            <p:cNvPr id="175" name="rc175"/>
            <p:cNvSpPr/>
            <p:nvPr/>
          </p:nvSpPr>
          <p:spPr>
            <a:xfrm>
              <a:off x="7213533" y="5632243"/>
              <a:ext cx="657470" cy="129091"/>
            </a:xfrm>
            <a:prstGeom prst="rect">
              <a:avLst/>
            </a:prstGeom>
            <a:solidFill>
              <a:srgbClr val="1CABE2">
                <a:alpha val="100000"/>
              </a:srgbClr>
            </a:solidFill>
          </p:spPr>
          <p:txBody>
            <a:bodyPr/>
            <a:lstStyle/>
            <a:p/>
          </p:txBody>
        </p:sp>
        <p:sp>
          <p:nvSpPr>
            <p:cNvPr id="176" name="tx176"/>
            <p:cNvSpPr/>
            <p:nvPr/>
          </p:nvSpPr>
          <p:spPr>
            <a:xfrm>
              <a:off x="7339815"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796633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8" name="tx178"/>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79" name="tx179"/>
            <p:cNvSpPr/>
            <p:nvPr/>
          </p:nvSpPr>
          <p:spPr>
            <a:xfrm>
              <a:off x="382909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0" name="tx180"/>
            <p:cNvSpPr/>
            <p:nvPr/>
          </p:nvSpPr>
          <p:spPr>
            <a:xfrm>
              <a:off x="676055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81" name="tx181"/>
            <p:cNvSpPr/>
            <p:nvPr/>
          </p:nvSpPr>
          <p:spPr>
            <a:xfrm>
              <a:off x="4097605"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82" name="tx182"/>
            <p:cNvSpPr/>
            <p:nvPr/>
          </p:nvSpPr>
          <p:spPr>
            <a:xfrm>
              <a:off x="732741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3" name="tx183"/>
            <p:cNvSpPr/>
            <p:nvPr/>
          </p:nvSpPr>
          <p:spPr>
            <a:xfrm>
              <a:off x="414941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84" name="tx184"/>
            <p:cNvSpPr/>
            <p:nvPr/>
          </p:nvSpPr>
          <p:spPr>
            <a:xfrm>
              <a:off x="743677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0.13</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374328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636498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4084227" y="6312056"/>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2" name="tx192"/>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vacina DTP1 em 2025 (90 %) foi idêntica à de 2019 (90 %).
O número de crianças vacinadas com a DTP1 aumentou 12% em comparação com 2019.
O número de bebés sobreviventes aumentou aproximadamente 12% em comparação com 2019.
Em 2025, foram vacinadas mais 100 000 crianças do que em 2019.
Em 2025, havia mais 100 000 bebés sobreviventes (população-alvo) do que em 2019.
Para que a cobertura vacinal aumente, o número de crianças vacinadas deve aumentar a um ritmo mais rápido do que o crescimento da população.</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00630"/>
              <a:ext cx="3397293" cy="656140"/>
            </a:xfrm>
            <a:custGeom>
              <a:avLst/>
              <a:pathLst>
                <a:path w="3397293" h="656140">
                  <a:moveTo>
                    <a:pt x="0" y="328070"/>
                  </a:moveTo>
                  <a:lnTo>
                    <a:pt x="135891" y="262456"/>
                  </a:lnTo>
                  <a:lnTo>
                    <a:pt x="271783" y="196842"/>
                  </a:lnTo>
                  <a:lnTo>
                    <a:pt x="407675" y="0"/>
                  </a:lnTo>
                  <a:lnTo>
                    <a:pt x="543566" y="43742"/>
                  </a:lnTo>
                  <a:lnTo>
                    <a:pt x="679458" y="109356"/>
                  </a:lnTo>
                  <a:lnTo>
                    <a:pt x="815350" y="153099"/>
                  </a:lnTo>
                  <a:lnTo>
                    <a:pt x="951242" y="218713"/>
                  </a:lnTo>
                  <a:lnTo>
                    <a:pt x="1087133" y="218713"/>
                  </a:lnTo>
                  <a:lnTo>
                    <a:pt x="1223025" y="240584"/>
                  </a:lnTo>
                  <a:lnTo>
                    <a:pt x="1358917" y="240584"/>
                  </a:lnTo>
                  <a:lnTo>
                    <a:pt x="1494809" y="174970"/>
                  </a:lnTo>
                  <a:lnTo>
                    <a:pt x="1630700" y="109356"/>
                  </a:lnTo>
                  <a:lnTo>
                    <a:pt x="1766592" y="65614"/>
                  </a:lnTo>
                  <a:lnTo>
                    <a:pt x="1902484" y="0"/>
                  </a:lnTo>
                  <a:lnTo>
                    <a:pt x="2038375" y="0"/>
                  </a:lnTo>
                  <a:lnTo>
                    <a:pt x="2174267" y="0"/>
                  </a:lnTo>
                  <a:lnTo>
                    <a:pt x="2310159" y="0"/>
                  </a:lnTo>
                  <a:lnTo>
                    <a:pt x="2446051" y="0"/>
                  </a:lnTo>
                  <a:lnTo>
                    <a:pt x="2581942" y="0"/>
                  </a:lnTo>
                  <a:lnTo>
                    <a:pt x="2717834" y="306198"/>
                  </a:lnTo>
                  <a:lnTo>
                    <a:pt x="2853726" y="634269"/>
                  </a:lnTo>
                  <a:lnTo>
                    <a:pt x="2989618" y="65614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00630"/>
              <a:ext cx="3397293" cy="656140"/>
            </a:xfrm>
            <a:custGeom>
              <a:avLst/>
              <a:pathLst>
                <a:path w="3397293" h="656140">
                  <a:moveTo>
                    <a:pt x="0" y="328070"/>
                  </a:moveTo>
                  <a:lnTo>
                    <a:pt x="135891" y="262456"/>
                  </a:lnTo>
                  <a:lnTo>
                    <a:pt x="271783" y="196842"/>
                  </a:lnTo>
                  <a:lnTo>
                    <a:pt x="407675" y="0"/>
                  </a:lnTo>
                  <a:lnTo>
                    <a:pt x="543566" y="43742"/>
                  </a:lnTo>
                  <a:lnTo>
                    <a:pt x="679458" y="109356"/>
                  </a:lnTo>
                  <a:lnTo>
                    <a:pt x="815350" y="153099"/>
                  </a:lnTo>
                  <a:lnTo>
                    <a:pt x="951242" y="218713"/>
                  </a:lnTo>
                  <a:lnTo>
                    <a:pt x="1087133" y="218713"/>
                  </a:lnTo>
                  <a:lnTo>
                    <a:pt x="1223025" y="240584"/>
                  </a:lnTo>
                  <a:lnTo>
                    <a:pt x="1358917" y="240584"/>
                  </a:lnTo>
                  <a:lnTo>
                    <a:pt x="1494809" y="174970"/>
                  </a:lnTo>
                  <a:lnTo>
                    <a:pt x="1630700" y="109356"/>
                  </a:lnTo>
                  <a:lnTo>
                    <a:pt x="1766592" y="65614"/>
                  </a:lnTo>
                  <a:lnTo>
                    <a:pt x="1902484" y="0"/>
                  </a:lnTo>
                  <a:lnTo>
                    <a:pt x="2038375" y="0"/>
                  </a:lnTo>
                  <a:lnTo>
                    <a:pt x="2174267" y="0"/>
                  </a:lnTo>
                  <a:lnTo>
                    <a:pt x="2310159" y="0"/>
                  </a:lnTo>
                  <a:lnTo>
                    <a:pt x="2446051" y="0"/>
                  </a:lnTo>
                  <a:lnTo>
                    <a:pt x="2581942" y="0"/>
                  </a:lnTo>
                  <a:lnTo>
                    <a:pt x="2717834" y="306198"/>
                  </a:lnTo>
                  <a:lnTo>
                    <a:pt x="2853726" y="634269"/>
                  </a:lnTo>
                  <a:lnTo>
                    <a:pt x="2989618" y="656140"/>
                  </a:lnTo>
                  <a:lnTo>
                    <a:pt x="3125509" y="328070"/>
                  </a:lnTo>
                  <a:lnTo>
                    <a:pt x="3261401" y="32807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2" name="pl32"/>
            <p:cNvSpPr/>
            <p:nvPr/>
          </p:nvSpPr>
          <p:spPr>
            <a:xfrm>
              <a:off x="1120965" y="2200630"/>
              <a:ext cx="3397293" cy="656140"/>
            </a:xfrm>
            <a:custGeom>
              <a:avLst/>
              <a:pathLst>
                <a:path w="3397293" h="656140">
                  <a:moveTo>
                    <a:pt x="0" y="328070"/>
                  </a:moveTo>
                  <a:lnTo>
                    <a:pt x="135891" y="262456"/>
                  </a:lnTo>
                  <a:lnTo>
                    <a:pt x="271783" y="196842"/>
                  </a:lnTo>
                  <a:lnTo>
                    <a:pt x="407675" y="0"/>
                  </a:lnTo>
                  <a:lnTo>
                    <a:pt x="543566" y="43742"/>
                  </a:lnTo>
                  <a:lnTo>
                    <a:pt x="679458" y="109356"/>
                  </a:lnTo>
                  <a:lnTo>
                    <a:pt x="815350" y="153099"/>
                  </a:lnTo>
                  <a:lnTo>
                    <a:pt x="951242" y="218713"/>
                  </a:lnTo>
                  <a:lnTo>
                    <a:pt x="1087133" y="218713"/>
                  </a:lnTo>
                  <a:lnTo>
                    <a:pt x="1223025" y="240584"/>
                  </a:lnTo>
                  <a:lnTo>
                    <a:pt x="1358917" y="240584"/>
                  </a:lnTo>
                  <a:lnTo>
                    <a:pt x="1494809" y="174970"/>
                  </a:lnTo>
                  <a:lnTo>
                    <a:pt x="1630700" y="109356"/>
                  </a:lnTo>
                  <a:lnTo>
                    <a:pt x="1766592" y="65614"/>
                  </a:lnTo>
                  <a:lnTo>
                    <a:pt x="1902484" y="0"/>
                  </a:lnTo>
                  <a:lnTo>
                    <a:pt x="2038375" y="0"/>
                  </a:lnTo>
                  <a:lnTo>
                    <a:pt x="2174267" y="0"/>
                  </a:lnTo>
                  <a:lnTo>
                    <a:pt x="2310159" y="0"/>
                  </a:lnTo>
                  <a:lnTo>
                    <a:pt x="2446051" y="0"/>
                  </a:lnTo>
                  <a:lnTo>
                    <a:pt x="2581942" y="0"/>
                  </a:lnTo>
                  <a:lnTo>
                    <a:pt x="2717834" y="306198"/>
                  </a:lnTo>
                  <a:lnTo>
                    <a:pt x="2853726" y="634269"/>
                  </a:lnTo>
                  <a:lnTo>
                    <a:pt x="2989618" y="65614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19592"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Moçambique</a:t>
              </a:r>
            </a:p>
          </p:txBody>
        </p:sp>
        <p:sp>
          <p:nvSpPr>
            <p:cNvPr id="60" name="tx60"/>
            <p:cNvSpPr/>
            <p:nvPr/>
          </p:nvSpPr>
          <p:spPr>
            <a:xfrm>
              <a:off x="29719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pl62"/>
            <p:cNvSpPr/>
            <p:nvPr/>
          </p:nvSpPr>
          <p:spPr>
            <a:xfrm>
              <a:off x="5267799" y="37726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1985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02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37326"/>
              <a:ext cx="3397293" cy="1722368"/>
            </a:xfrm>
            <a:custGeom>
              <a:avLst/>
              <a:pathLst>
                <a:path w="3397293" h="1722368">
                  <a:moveTo>
                    <a:pt x="0" y="861184"/>
                  </a:moveTo>
                  <a:lnTo>
                    <a:pt x="135891" y="688947"/>
                  </a:lnTo>
                  <a:lnTo>
                    <a:pt x="271783" y="516710"/>
                  </a:lnTo>
                  <a:lnTo>
                    <a:pt x="407675" y="0"/>
                  </a:lnTo>
                  <a:lnTo>
                    <a:pt x="543566" y="114824"/>
                  </a:lnTo>
                  <a:lnTo>
                    <a:pt x="679458" y="287061"/>
                  </a:lnTo>
                  <a:lnTo>
                    <a:pt x="815350" y="401886"/>
                  </a:lnTo>
                  <a:lnTo>
                    <a:pt x="951242" y="574122"/>
                  </a:lnTo>
                  <a:lnTo>
                    <a:pt x="1087133" y="574122"/>
                  </a:lnTo>
                  <a:lnTo>
                    <a:pt x="1223025" y="631535"/>
                  </a:lnTo>
                  <a:lnTo>
                    <a:pt x="1358917" y="631535"/>
                  </a:lnTo>
                  <a:lnTo>
                    <a:pt x="1494809" y="459298"/>
                  </a:lnTo>
                  <a:lnTo>
                    <a:pt x="1630700" y="287061"/>
                  </a:lnTo>
                  <a:lnTo>
                    <a:pt x="1766592" y="172236"/>
                  </a:lnTo>
                  <a:lnTo>
                    <a:pt x="1902484" y="0"/>
                  </a:lnTo>
                  <a:lnTo>
                    <a:pt x="2038375" y="0"/>
                  </a:lnTo>
                  <a:lnTo>
                    <a:pt x="2174267" y="0"/>
                  </a:lnTo>
                  <a:lnTo>
                    <a:pt x="2310159" y="0"/>
                  </a:lnTo>
                  <a:lnTo>
                    <a:pt x="2446051" y="0"/>
                  </a:lnTo>
                  <a:lnTo>
                    <a:pt x="2581942" y="0"/>
                  </a:lnTo>
                  <a:lnTo>
                    <a:pt x="2717834" y="803772"/>
                  </a:lnTo>
                  <a:lnTo>
                    <a:pt x="2853726" y="1664956"/>
                  </a:lnTo>
                  <a:lnTo>
                    <a:pt x="2989618" y="1722368"/>
                  </a:lnTo>
                  <a:lnTo>
                    <a:pt x="3125509" y="861184"/>
                  </a:lnTo>
                  <a:lnTo>
                    <a:pt x="3261401" y="861184"/>
                  </a:lnTo>
                  <a:lnTo>
                    <a:pt x="3397293" y="86118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337326"/>
              <a:ext cx="3397293" cy="803772"/>
            </a:xfrm>
            <a:custGeom>
              <a:avLst/>
              <a:pathLst>
                <a:path w="3397293" h="803772">
                  <a:moveTo>
                    <a:pt x="0" y="803772"/>
                  </a:moveTo>
                  <a:lnTo>
                    <a:pt x="135891" y="803772"/>
                  </a:lnTo>
                  <a:lnTo>
                    <a:pt x="271783" y="803772"/>
                  </a:lnTo>
                  <a:lnTo>
                    <a:pt x="407675" y="688947"/>
                  </a:lnTo>
                  <a:lnTo>
                    <a:pt x="543566" y="574122"/>
                  </a:lnTo>
                  <a:lnTo>
                    <a:pt x="679458" y="516710"/>
                  </a:lnTo>
                  <a:lnTo>
                    <a:pt x="815350" y="459298"/>
                  </a:lnTo>
                  <a:lnTo>
                    <a:pt x="951242" y="459298"/>
                  </a:lnTo>
                  <a:lnTo>
                    <a:pt x="1087133" y="287061"/>
                  </a:lnTo>
                  <a:lnTo>
                    <a:pt x="1223025" y="172236"/>
                  </a:lnTo>
                  <a:lnTo>
                    <a:pt x="1358917" y="172236"/>
                  </a:lnTo>
                  <a:lnTo>
                    <a:pt x="1494809" y="114824"/>
                  </a:lnTo>
                  <a:lnTo>
                    <a:pt x="1630700" y="114824"/>
                  </a:lnTo>
                  <a:lnTo>
                    <a:pt x="1766592" y="114824"/>
                  </a:lnTo>
                  <a:lnTo>
                    <a:pt x="1902484" y="114824"/>
                  </a:lnTo>
                  <a:lnTo>
                    <a:pt x="2038375" y="57412"/>
                  </a:lnTo>
                  <a:lnTo>
                    <a:pt x="2174267" y="0"/>
                  </a:lnTo>
                  <a:lnTo>
                    <a:pt x="2310159" y="0"/>
                  </a:lnTo>
                  <a:lnTo>
                    <a:pt x="2446051" y="0"/>
                  </a:lnTo>
                  <a:lnTo>
                    <a:pt x="2581942" y="0"/>
                  </a:lnTo>
                  <a:lnTo>
                    <a:pt x="2717834" y="172236"/>
                  </a:lnTo>
                  <a:lnTo>
                    <a:pt x="2853726" y="287061"/>
                  </a:lnTo>
                  <a:lnTo>
                    <a:pt x="2989618" y="57412"/>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37326"/>
              <a:ext cx="3397293" cy="1263070"/>
            </a:xfrm>
            <a:custGeom>
              <a:avLst/>
              <a:pathLst>
                <a:path w="3397293" h="1263070">
                  <a:moveTo>
                    <a:pt x="0" y="1263070"/>
                  </a:moveTo>
                  <a:lnTo>
                    <a:pt x="135891" y="1090833"/>
                  </a:lnTo>
                  <a:lnTo>
                    <a:pt x="271783" y="1033421"/>
                  </a:lnTo>
                  <a:lnTo>
                    <a:pt x="407675" y="918596"/>
                  </a:lnTo>
                  <a:lnTo>
                    <a:pt x="543566" y="861184"/>
                  </a:lnTo>
                  <a:lnTo>
                    <a:pt x="679458" y="746359"/>
                  </a:lnTo>
                  <a:lnTo>
                    <a:pt x="815350" y="631535"/>
                  </a:lnTo>
                  <a:lnTo>
                    <a:pt x="951242" y="574122"/>
                  </a:lnTo>
                  <a:lnTo>
                    <a:pt x="1087133" y="516710"/>
                  </a:lnTo>
                  <a:lnTo>
                    <a:pt x="1223025" y="401886"/>
                  </a:lnTo>
                  <a:lnTo>
                    <a:pt x="1358917" y="287061"/>
                  </a:lnTo>
                  <a:lnTo>
                    <a:pt x="1494809" y="229649"/>
                  </a:lnTo>
                  <a:lnTo>
                    <a:pt x="1630700" y="287061"/>
                  </a:lnTo>
                  <a:lnTo>
                    <a:pt x="1766592" y="287061"/>
                  </a:lnTo>
                  <a:lnTo>
                    <a:pt x="1902484" y="172236"/>
                  </a:lnTo>
                  <a:lnTo>
                    <a:pt x="2038375" y="172236"/>
                  </a:lnTo>
                  <a:lnTo>
                    <a:pt x="2174267" y="172236"/>
                  </a:lnTo>
                  <a:lnTo>
                    <a:pt x="2310159" y="172236"/>
                  </a:lnTo>
                  <a:lnTo>
                    <a:pt x="2446051" y="57412"/>
                  </a:lnTo>
                  <a:lnTo>
                    <a:pt x="2581942" y="0"/>
                  </a:lnTo>
                  <a:lnTo>
                    <a:pt x="2717834" y="114824"/>
                  </a:lnTo>
                  <a:lnTo>
                    <a:pt x="2853726" y="229649"/>
                  </a:lnTo>
                  <a:lnTo>
                    <a:pt x="2989618" y="229649"/>
                  </a:lnTo>
                  <a:lnTo>
                    <a:pt x="3125509" y="114824"/>
                  </a:lnTo>
                  <a:lnTo>
                    <a:pt x="3261401" y="114824"/>
                  </a:lnTo>
                  <a:lnTo>
                    <a:pt x="3397293" y="5741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33732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37326"/>
              <a:ext cx="3397293" cy="1722368"/>
            </a:xfrm>
            <a:custGeom>
              <a:avLst/>
              <a:pathLst>
                <a:path w="3397293" h="1722368">
                  <a:moveTo>
                    <a:pt x="0" y="861184"/>
                  </a:moveTo>
                  <a:lnTo>
                    <a:pt x="135891" y="688947"/>
                  </a:lnTo>
                  <a:lnTo>
                    <a:pt x="271783" y="516710"/>
                  </a:lnTo>
                  <a:lnTo>
                    <a:pt x="407675" y="0"/>
                  </a:lnTo>
                  <a:lnTo>
                    <a:pt x="543566" y="114824"/>
                  </a:lnTo>
                  <a:lnTo>
                    <a:pt x="679458" y="287061"/>
                  </a:lnTo>
                  <a:lnTo>
                    <a:pt x="815350" y="401886"/>
                  </a:lnTo>
                  <a:lnTo>
                    <a:pt x="951242" y="574122"/>
                  </a:lnTo>
                  <a:lnTo>
                    <a:pt x="1087133" y="574122"/>
                  </a:lnTo>
                  <a:lnTo>
                    <a:pt x="1223025" y="631535"/>
                  </a:lnTo>
                  <a:lnTo>
                    <a:pt x="1358917" y="631535"/>
                  </a:lnTo>
                  <a:lnTo>
                    <a:pt x="1494809" y="459298"/>
                  </a:lnTo>
                  <a:lnTo>
                    <a:pt x="1630700" y="287061"/>
                  </a:lnTo>
                  <a:lnTo>
                    <a:pt x="1766592" y="172236"/>
                  </a:lnTo>
                  <a:lnTo>
                    <a:pt x="1902484" y="0"/>
                  </a:lnTo>
                  <a:lnTo>
                    <a:pt x="2038375" y="0"/>
                  </a:lnTo>
                  <a:lnTo>
                    <a:pt x="2174267" y="0"/>
                  </a:lnTo>
                  <a:lnTo>
                    <a:pt x="2310159" y="0"/>
                  </a:lnTo>
                  <a:lnTo>
                    <a:pt x="2446051" y="0"/>
                  </a:lnTo>
                  <a:lnTo>
                    <a:pt x="2581942" y="0"/>
                  </a:lnTo>
                  <a:lnTo>
                    <a:pt x="2717834" y="803772"/>
                  </a:lnTo>
                  <a:lnTo>
                    <a:pt x="2853726" y="1664956"/>
                  </a:lnTo>
                  <a:lnTo>
                    <a:pt x="2989618" y="1722368"/>
                  </a:lnTo>
                  <a:lnTo>
                    <a:pt x="3125509" y="861184"/>
                  </a:lnTo>
                  <a:lnTo>
                    <a:pt x="3261401" y="861184"/>
                  </a:lnTo>
                  <a:lnTo>
                    <a:pt x="3397293" y="861184"/>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45466"/>
              <a:ext cx="0" cy="378921"/>
            </a:xfrm>
            <a:custGeom>
              <a:avLst/>
              <a:pathLst>
                <a:path w="0" h="378921">
                  <a:moveTo>
                    <a:pt x="0" y="3789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45466"/>
              <a:ext cx="0" cy="723394"/>
            </a:xfrm>
            <a:custGeom>
              <a:avLst/>
              <a:pathLst>
                <a:path w="0" h="723394">
                  <a:moveTo>
                    <a:pt x="0" y="72339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45466"/>
              <a:ext cx="0" cy="91859"/>
            </a:xfrm>
            <a:custGeom>
              <a:avLst/>
              <a:pathLst>
                <a:path w="0" h="91859">
                  <a:moveTo>
                    <a:pt x="0" y="9185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45466"/>
              <a:ext cx="0" cy="91859"/>
            </a:xfrm>
            <a:custGeom>
              <a:avLst/>
              <a:pathLst>
                <a:path w="0" h="91859">
                  <a:moveTo>
                    <a:pt x="0" y="918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37326"/>
              <a:ext cx="3397293" cy="1722368"/>
            </a:xfrm>
            <a:custGeom>
              <a:avLst/>
              <a:pathLst>
                <a:path w="3397293" h="1722368">
                  <a:moveTo>
                    <a:pt x="0" y="861184"/>
                  </a:moveTo>
                  <a:lnTo>
                    <a:pt x="135891" y="688947"/>
                  </a:lnTo>
                  <a:lnTo>
                    <a:pt x="271783" y="516710"/>
                  </a:lnTo>
                  <a:lnTo>
                    <a:pt x="407675" y="0"/>
                  </a:lnTo>
                  <a:lnTo>
                    <a:pt x="543566" y="114824"/>
                  </a:lnTo>
                  <a:lnTo>
                    <a:pt x="679458" y="287061"/>
                  </a:lnTo>
                  <a:lnTo>
                    <a:pt x="815350" y="401886"/>
                  </a:lnTo>
                  <a:lnTo>
                    <a:pt x="951242" y="574122"/>
                  </a:lnTo>
                  <a:lnTo>
                    <a:pt x="1087133" y="574122"/>
                  </a:lnTo>
                  <a:lnTo>
                    <a:pt x="1223025" y="631535"/>
                  </a:lnTo>
                  <a:lnTo>
                    <a:pt x="1358917" y="631535"/>
                  </a:lnTo>
                  <a:lnTo>
                    <a:pt x="1494809" y="459298"/>
                  </a:lnTo>
                  <a:lnTo>
                    <a:pt x="1630700" y="287061"/>
                  </a:lnTo>
                  <a:lnTo>
                    <a:pt x="1766592" y="172236"/>
                  </a:lnTo>
                  <a:lnTo>
                    <a:pt x="1902484" y="0"/>
                  </a:lnTo>
                  <a:lnTo>
                    <a:pt x="2038375" y="0"/>
                  </a:lnTo>
                  <a:lnTo>
                    <a:pt x="2174267" y="0"/>
                  </a:lnTo>
                  <a:lnTo>
                    <a:pt x="2310159" y="0"/>
                  </a:lnTo>
                  <a:lnTo>
                    <a:pt x="2446051" y="0"/>
                  </a:lnTo>
                  <a:lnTo>
                    <a:pt x="2581942" y="0"/>
                  </a:lnTo>
                  <a:lnTo>
                    <a:pt x="2717834" y="803772"/>
                  </a:lnTo>
                  <a:lnTo>
                    <a:pt x="2853726" y="1664956"/>
                  </a:lnTo>
                  <a:lnTo>
                    <a:pt x="2989618" y="1722368"/>
                  </a:lnTo>
                  <a:lnTo>
                    <a:pt x="3125509" y="861184"/>
                  </a:lnTo>
                  <a:lnTo>
                    <a:pt x="3261401" y="861184"/>
                  </a:lnTo>
                  <a:lnTo>
                    <a:pt x="3397293" y="861184"/>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2" name="tx92"/>
            <p:cNvSpPr/>
            <p:nvPr/>
          </p:nvSpPr>
          <p:spPr>
            <a:xfrm>
              <a:off x="6068928" y="21834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718241"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445895"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8756617"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902429" y="23556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3556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40075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1" name="tx101"/>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8593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2852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3" name="pl113"/>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0215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839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30179"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Moçambique</a:t>
              </a:r>
            </a:p>
          </p:txBody>
        </p:sp>
        <p:sp>
          <p:nvSpPr>
            <p:cNvPr id="118" name="tx118"/>
            <p:cNvSpPr/>
            <p:nvPr/>
          </p:nvSpPr>
          <p:spPr>
            <a:xfrm>
              <a:off x="72886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0510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1" name="pl121"/>
            <p:cNvSpPr/>
            <p:nvPr/>
          </p:nvSpPr>
          <p:spPr>
            <a:xfrm>
              <a:off x="22903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2366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1830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1293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635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098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561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3264459" cy="114824"/>
            </a:xfrm>
            <a:prstGeom prst="rect">
              <a:avLst/>
            </a:prstGeom>
            <a:solidFill>
              <a:srgbClr val="1CABE2">
                <a:alpha val="80000"/>
              </a:srgbClr>
            </a:solidFill>
          </p:spPr>
          <p:txBody>
            <a:bodyPr/>
            <a:lstStyle/>
            <a:p/>
          </p:txBody>
        </p:sp>
        <p:sp>
          <p:nvSpPr>
            <p:cNvPr id="133" name="rc133"/>
            <p:cNvSpPr/>
            <p:nvPr/>
          </p:nvSpPr>
          <p:spPr>
            <a:xfrm>
              <a:off x="1317178" y="5743865"/>
              <a:ext cx="7193378"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4072224"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36" name="tx136"/>
            <p:cNvSpPr/>
            <p:nvPr/>
          </p:nvSpPr>
          <p:spPr>
            <a:xfrm>
              <a:off x="800114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370,000</a:t>
              </a:r>
            </a:p>
          </p:txBody>
        </p:sp>
        <p:sp>
          <p:nvSpPr>
            <p:cNvPr id="137" name="tx137"/>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376,000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5853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470487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66512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5" name="tx145"/>
            <p:cNvSpPr/>
            <p:nvPr/>
          </p:nvSpPr>
          <p:spPr>
            <a:xfrm>
              <a:off x="951100" y="5330440"/>
              <a:ext cx="4896966"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não vacinadas e sub-vacinadas, 2019, 2024 e 2025</a:t>
              </a:r>
            </a:p>
          </p:txBody>
        </p:sp>
        <p:sp>
          <p:nvSpPr>
            <p:cNvPr id="146" name="tx146"/>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7" name="tx147"/>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DTP3 em Moçambique (70 %) era 15 pontos percentuais inferior à média global (85 %) e 10 pontos percentuais inferior à média de todos os países da iniciativa « ESAR » (80 %).
A cobertura nacional da DTP3 foi 15 pontos percentuais inferior à de 2019 (85 %).
Isto equivale a 376 000 crianças não vacinadas e sub-vacinadas em 2025, em comparação com 168 000 crianças não vacinadas e sub-vacinadas em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DTP3 em Moçambique era de 70% — o que representa uma redução de 15 pontos percentuais em relação a 2019 e um valor inferior às médias globais e regionais.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DTP3 nos países da ESAR, da cobertura mais baixa à mais alta, e a classificação dos 10 países com o maior número de crianças não vacinadas e sub-vacinadas, com base em números absolutos.
Em 2025, Moçambique ocupou o 4.º lugar entre 21 países no que diz respeito à cobertura mais baixa da DTP3 (com base em classificações empatadas).
Moçambique figurou entre os 10 países com o maior número de crianças não vacinadas ou com vacinação incompleta (5.º lugar).
Nota: Os países com grandes coortes podem ter um número elevado de crianças não vacinadas e sub-vacinadas,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Moçambique figurava entre os países com maior cobertura vacinal, mas também entre os 10 países com o maior número de crianças não vacinadas ou com vacinação incompleta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9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0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987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6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414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56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63930"/>
              <a:ext cx="239888" cy="348079"/>
            </a:xfrm>
            <a:prstGeom prst="rect">
              <a:avLst/>
            </a:prstGeom>
            <a:solidFill>
              <a:srgbClr val="80BD41">
                <a:alpha val="100000"/>
              </a:srgbClr>
            </a:solidFill>
          </p:spPr>
          <p:txBody>
            <a:bodyPr/>
            <a:lstStyle/>
            <a:p/>
          </p:txBody>
        </p:sp>
        <p:sp>
          <p:nvSpPr>
            <p:cNvPr id="24" name="rc24"/>
            <p:cNvSpPr/>
            <p:nvPr/>
          </p:nvSpPr>
          <p:spPr>
            <a:xfrm>
              <a:off x="1296273" y="3714753"/>
              <a:ext cx="239888" cy="149177"/>
            </a:xfrm>
            <a:prstGeom prst="rect">
              <a:avLst/>
            </a:prstGeom>
            <a:solidFill>
              <a:srgbClr val="1CABE2">
                <a:alpha val="100000"/>
              </a:srgbClr>
            </a:solidFill>
          </p:spPr>
          <p:txBody>
            <a:bodyPr/>
            <a:lstStyle/>
            <a:p/>
          </p:txBody>
        </p:sp>
        <p:sp>
          <p:nvSpPr>
            <p:cNvPr id="25" name="rc25"/>
            <p:cNvSpPr/>
            <p:nvPr/>
          </p:nvSpPr>
          <p:spPr>
            <a:xfrm>
              <a:off x="1562816" y="3843788"/>
              <a:ext cx="239888" cy="368221"/>
            </a:xfrm>
            <a:prstGeom prst="rect">
              <a:avLst/>
            </a:prstGeom>
            <a:solidFill>
              <a:srgbClr val="80BD41">
                <a:alpha val="100000"/>
              </a:srgbClr>
            </a:solidFill>
          </p:spPr>
          <p:txBody>
            <a:bodyPr/>
            <a:lstStyle/>
            <a:p/>
          </p:txBody>
        </p:sp>
        <p:sp>
          <p:nvSpPr>
            <p:cNvPr id="26" name="rc26"/>
            <p:cNvSpPr/>
            <p:nvPr/>
          </p:nvSpPr>
          <p:spPr>
            <a:xfrm>
              <a:off x="1562816" y="3707596"/>
              <a:ext cx="239888" cy="136191"/>
            </a:xfrm>
            <a:prstGeom prst="rect">
              <a:avLst/>
            </a:prstGeom>
            <a:solidFill>
              <a:srgbClr val="1CABE2">
                <a:alpha val="100000"/>
              </a:srgbClr>
            </a:solidFill>
          </p:spPr>
          <p:txBody>
            <a:bodyPr/>
            <a:lstStyle/>
            <a:p/>
          </p:txBody>
        </p:sp>
        <p:sp>
          <p:nvSpPr>
            <p:cNvPr id="27" name="rc27"/>
            <p:cNvSpPr/>
            <p:nvPr/>
          </p:nvSpPr>
          <p:spPr>
            <a:xfrm>
              <a:off x="1829360" y="3824080"/>
              <a:ext cx="239888" cy="387928"/>
            </a:xfrm>
            <a:prstGeom prst="rect">
              <a:avLst/>
            </a:prstGeom>
            <a:solidFill>
              <a:srgbClr val="80BD41">
                <a:alpha val="100000"/>
              </a:srgbClr>
            </a:solidFill>
          </p:spPr>
          <p:txBody>
            <a:bodyPr/>
            <a:lstStyle/>
            <a:p/>
          </p:txBody>
        </p:sp>
        <p:sp>
          <p:nvSpPr>
            <p:cNvPr id="28" name="rc28"/>
            <p:cNvSpPr/>
            <p:nvPr/>
          </p:nvSpPr>
          <p:spPr>
            <a:xfrm>
              <a:off x="1829360" y="3701577"/>
              <a:ext cx="239888" cy="122503"/>
            </a:xfrm>
            <a:prstGeom prst="rect">
              <a:avLst/>
            </a:prstGeom>
            <a:solidFill>
              <a:srgbClr val="1CABE2">
                <a:alpha val="100000"/>
              </a:srgbClr>
            </a:solidFill>
          </p:spPr>
          <p:txBody>
            <a:bodyPr/>
            <a:lstStyle/>
            <a:p/>
          </p:txBody>
        </p:sp>
        <p:sp>
          <p:nvSpPr>
            <p:cNvPr id="29" name="rc29"/>
            <p:cNvSpPr/>
            <p:nvPr/>
          </p:nvSpPr>
          <p:spPr>
            <a:xfrm>
              <a:off x="2095903" y="3771976"/>
              <a:ext cx="239888" cy="440033"/>
            </a:xfrm>
            <a:prstGeom prst="rect">
              <a:avLst/>
            </a:prstGeom>
            <a:solidFill>
              <a:srgbClr val="80BD41">
                <a:alpha val="100000"/>
              </a:srgbClr>
            </a:solidFill>
          </p:spPr>
          <p:txBody>
            <a:bodyPr/>
            <a:lstStyle/>
            <a:p/>
          </p:txBody>
        </p:sp>
        <p:sp>
          <p:nvSpPr>
            <p:cNvPr id="30" name="rc30"/>
            <p:cNvSpPr/>
            <p:nvPr/>
          </p:nvSpPr>
          <p:spPr>
            <a:xfrm>
              <a:off x="2095903" y="3694323"/>
              <a:ext cx="239888" cy="77653"/>
            </a:xfrm>
            <a:prstGeom prst="rect">
              <a:avLst/>
            </a:prstGeom>
            <a:solidFill>
              <a:srgbClr val="1CABE2">
                <a:alpha val="100000"/>
              </a:srgbClr>
            </a:solidFill>
          </p:spPr>
          <p:txBody>
            <a:bodyPr/>
            <a:lstStyle/>
            <a:p/>
          </p:txBody>
        </p:sp>
        <p:sp>
          <p:nvSpPr>
            <p:cNvPr id="31" name="rc31"/>
            <p:cNvSpPr/>
            <p:nvPr/>
          </p:nvSpPr>
          <p:spPr>
            <a:xfrm>
              <a:off x="2362446" y="3774493"/>
              <a:ext cx="239888" cy="437516"/>
            </a:xfrm>
            <a:prstGeom prst="rect">
              <a:avLst/>
            </a:prstGeom>
            <a:solidFill>
              <a:srgbClr val="80BD41">
                <a:alpha val="100000"/>
              </a:srgbClr>
            </a:solidFill>
          </p:spPr>
          <p:txBody>
            <a:bodyPr/>
            <a:lstStyle/>
            <a:p/>
          </p:txBody>
        </p:sp>
        <p:sp>
          <p:nvSpPr>
            <p:cNvPr id="32" name="rc32"/>
            <p:cNvSpPr/>
            <p:nvPr/>
          </p:nvSpPr>
          <p:spPr>
            <a:xfrm>
              <a:off x="2362446" y="3684881"/>
              <a:ext cx="239888" cy="89611"/>
            </a:xfrm>
            <a:prstGeom prst="rect">
              <a:avLst/>
            </a:prstGeom>
            <a:solidFill>
              <a:srgbClr val="1CABE2">
                <a:alpha val="100000"/>
              </a:srgbClr>
            </a:solidFill>
          </p:spPr>
          <p:txBody>
            <a:bodyPr/>
            <a:lstStyle/>
            <a:p/>
          </p:txBody>
        </p:sp>
        <p:sp>
          <p:nvSpPr>
            <p:cNvPr id="33" name="rc33"/>
            <p:cNvSpPr/>
            <p:nvPr/>
          </p:nvSpPr>
          <p:spPr>
            <a:xfrm>
              <a:off x="2628989" y="3782046"/>
              <a:ext cx="239888" cy="429963"/>
            </a:xfrm>
            <a:prstGeom prst="rect">
              <a:avLst/>
            </a:prstGeom>
            <a:solidFill>
              <a:srgbClr val="80BD41">
                <a:alpha val="100000"/>
              </a:srgbClr>
            </a:solidFill>
          </p:spPr>
          <p:txBody>
            <a:bodyPr/>
            <a:lstStyle/>
            <a:p/>
          </p:txBody>
        </p:sp>
        <p:sp>
          <p:nvSpPr>
            <p:cNvPr id="34" name="rc34"/>
            <p:cNvSpPr/>
            <p:nvPr/>
          </p:nvSpPr>
          <p:spPr>
            <a:xfrm>
              <a:off x="2628989" y="3674555"/>
              <a:ext cx="239888" cy="107490"/>
            </a:xfrm>
            <a:prstGeom prst="rect">
              <a:avLst/>
            </a:prstGeom>
            <a:solidFill>
              <a:srgbClr val="1CABE2">
                <a:alpha val="100000"/>
              </a:srgbClr>
            </a:solidFill>
          </p:spPr>
          <p:txBody>
            <a:bodyPr/>
            <a:lstStyle/>
            <a:p/>
          </p:txBody>
        </p:sp>
        <p:sp>
          <p:nvSpPr>
            <p:cNvPr id="35" name="rc35"/>
            <p:cNvSpPr/>
            <p:nvPr/>
          </p:nvSpPr>
          <p:spPr>
            <a:xfrm>
              <a:off x="2895532" y="3784069"/>
              <a:ext cx="239888" cy="427940"/>
            </a:xfrm>
            <a:prstGeom prst="rect">
              <a:avLst/>
            </a:prstGeom>
            <a:solidFill>
              <a:srgbClr val="80BD41">
                <a:alpha val="100000"/>
              </a:srgbClr>
            </a:solidFill>
          </p:spPr>
          <p:txBody>
            <a:bodyPr/>
            <a:lstStyle/>
            <a:p/>
          </p:txBody>
        </p:sp>
        <p:sp>
          <p:nvSpPr>
            <p:cNvPr id="36" name="rc36"/>
            <p:cNvSpPr/>
            <p:nvPr/>
          </p:nvSpPr>
          <p:spPr>
            <a:xfrm>
              <a:off x="2895532" y="3663368"/>
              <a:ext cx="239888" cy="120701"/>
            </a:xfrm>
            <a:prstGeom prst="rect">
              <a:avLst/>
            </a:prstGeom>
            <a:solidFill>
              <a:srgbClr val="1CABE2">
                <a:alpha val="100000"/>
              </a:srgbClr>
            </a:solidFill>
          </p:spPr>
          <p:txBody>
            <a:bodyPr/>
            <a:lstStyle/>
            <a:p/>
          </p:txBody>
        </p:sp>
        <p:sp>
          <p:nvSpPr>
            <p:cNvPr id="37" name="rc37"/>
            <p:cNvSpPr/>
            <p:nvPr/>
          </p:nvSpPr>
          <p:spPr>
            <a:xfrm>
              <a:off x="3162075" y="3787909"/>
              <a:ext cx="239888" cy="424100"/>
            </a:xfrm>
            <a:prstGeom prst="rect">
              <a:avLst/>
            </a:prstGeom>
            <a:solidFill>
              <a:srgbClr val="80BD41">
                <a:alpha val="100000"/>
              </a:srgbClr>
            </a:solidFill>
          </p:spPr>
          <p:txBody>
            <a:bodyPr/>
            <a:lstStyle/>
            <a:p/>
          </p:txBody>
        </p:sp>
        <p:sp>
          <p:nvSpPr>
            <p:cNvPr id="38" name="rc38"/>
            <p:cNvSpPr/>
            <p:nvPr/>
          </p:nvSpPr>
          <p:spPr>
            <a:xfrm>
              <a:off x="3162075" y="3646542"/>
              <a:ext cx="239888" cy="141366"/>
            </a:xfrm>
            <a:prstGeom prst="rect">
              <a:avLst/>
            </a:prstGeom>
            <a:solidFill>
              <a:srgbClr val="1CABE2">
                <a:alpha val="100000"/>
              </a:srgbClr>
            </a:solidFill>
          </p:spPr>
          <p:txBody>
            <a:bodyPr/>
            <a:lstStyle/>
            <a:p/>
          </p:txBody>
        </p:sp>
        <p:sp>
          <p:nvSpPr>
            <p:cNvPr id="39" name="rc39"/>
            <p:cNvSpPr/>
            <p:nvPr/>
          </p:nvSpPr>
          <p:spPr>
            <a:xfrm>
              <a:off x="3428618" y="3765527"/>
              <a:ext cx="239888" cy="446481"/>
            </a:xfrm>
            <a:prstGeom prst="rect">
              <a:avLst/>
            </a:prstGeom>
            <a:solidFill>
              <a:srgbClr val="80BD41">
                <a:alpha val="100000"/>
              </a:srgbClr>
            </a:solidFill>
          </p:spPr>
          <p:txBody>
            <a:bodyPr/>
            <a:lstStyle/>
            <a:p/>
          </p:txBody>
        </p:sp>
        <p:sp>
          <p:nvSpPr>
            <p:cNvPr id="40" name="rc40"/>
            <p:cNvSpPr/>
            <p:nvPr/>
          </p:nvSpPr>
          <p:spPr>
            <a:xfrm>
              <a:off x="3428618" y="3616700"/>
              <a:ext cx="239888" cy="148826"/>
            </a:xfrm>
            <a:prstGeom prst="rect">
              <a:avLst/>
            </a:prstGeom>
            <a:solidFill>
              <a:srgbClr val="1CABE2">
                <a:alpha val="100000"/>
              </a:srgbClr>
            </a:solidFill>
          </p:spPr>
          <p:txBody>
            <a:bodyPr/>
            <a:lstStyle/>
            <a:p/>
          </p:txBody>
        </p:sp>
        <p:sp>
          <p:nvSpPr>
            <p:cNvPr id="41" name="rc41"/>
            <p:cNvSpPr/>
            <p:nvPr/>
          </p:nvSpPr>
          <p:spPr>
            <a:xfrm>
              <a:off x="3695161" y="3752038"/>
              <a:ext cx="239888" cy="459971"/>
            </a:xfrm>
            <a:prstGeom prst="rect">
              <a:avLst/>
            </a:prstGeom>
            <a:solidFill>
              <a:srgbClr val="80BD41">
                <a:alpha val="100000"/>
              </a:srgbClr>
            </a:solidFill>
          </p:spPr>
          <p:txBody>
            <a:bodyPr/>
            <a:lstStyle/>
            <a:p/>
          </p:txBody>
        </p:sp>
        <p:sp>
          <p:nvSpPr>
            <p:cNvPr id="42" name="rc42"/>
            <p:cNvSpPr/>
            <p:nvPr/>
          </p:nvSpPr>
          <p:spPr>
            <a:xfrm>
              <a:off x="3695161" y="3590426"/>
              <a:ext cx="239888" cy="161611"/>
            </a:xfrm>
            <a:prstGeom prst="rect">
              <a:avLst/>
            </a:prstGeom>
            <a:solidFill>
              <a:srgbClr val="1CABE2">
                <a:alpha val="100000"/>
              </a:srgbClr>
            </a:solidFill>
          </p:spPr>
          <p:txBody>
            <a:bodyPr/>
            <a:lstStyle/>
            <a:p/>
          </p:txBody>
        </p:sp>
        <p:sp>
          <p:nvSpPr>
            <p:cNvPr id="43" name="rc43"/>
            <p:cNvSpPr/>
            <p:nvPr/>
          </p:nvSpPr>
          <p:spPr>
            <a:xfrm>
              <a:off x="3961705" y="3739815"/>
              <a:ext cx="239888" cy="472194"/>
            </a:xfrm>
            <a:prstGeom prst="rect">
              <a:avLst/>
            </a:prstGeom>
            <a:solidFill>
              <a:srgbClr val="80BD41">
                <a:alpha val="100000"/>
              </a:srgbClr>
            </a:solidFill>
          </p:spPr>
          <p:txBody>
            <a:bodyPr/>
            <a:lstStyle/>
            <a:p/>
          </p:txBody>
        </p:sp>
        <p:sp>
          <p:nvSpPr>
            <p:cNvPr id="44" name="rc44"/>
            <p:cNvSpPr/>
            <p:nvPr/>
          </p:nvSpPr>
          <p:spPr>
            <a:xfrm>
              <a:off x="3961705" y="3573909"/>
              <a:ext cx="239888" cy="165906"/>
            </a:xfrm>
            <a:prstGeom prst="rect">
              <a:avLst/>
            </a:prstGeom>
            <a:solidFill>
              <a:srgbClr val="1CABE2">
                <a:alpha val="100000"/>
              </a:srgbClr>
            </a:solidFill>
          </p:spPr>
          <p:txBody>
            <a:bodyPr/>
            <a:lstStyle/>
            <a:p/>
          </p:txBody>
        </p:sp>
        <p:sp>
          <p:nvSpPr>
            <p:cNvPr id="45" name="rc45"/>
            <p:cNvSpPr/>
            <p:nvPr/>
          </p:nvSpPr>
          <p:spPr>
            <a:xfrm>
              <a:off x="4228248" y="3710229"/>
              <a:ext cx="239888" cy="501780"/>
            </a:xfrm>
            <a:prstGeom prst="rect">
              <a:avLst/>
            </a:prstGeom>
            <a:solidFill>
              <a:srgbClr val="80BD41">
                <a:alpha val="100000"/>
              </a:srgbClr>
            </a:solidFill>
          </p:spPr>
          <p:txBody>
            <a:bodyPr/>
            <a:lstStyle/>
            <a:p/>
          </p:txBody>
        </p:sp>
        <p:sp>
          <p:nvSpPr>
            <p:cNvPr id="46" name="rc46"/>
            <p:cNvSpPr/>
            <p:nvPr/>
          </p:nvSpPr>
          <p:spPr>
            <a:xfrm>
              <a:off x="4228248" y="3560346"/>
              <a:ext cx="239888" cy="149882"/>
            </a:xfrm>
            <a:prstGeom prst="rect">
              <a:avLst/>
            </a:prstGeom>
            <a:solidFill>
              <a:srgbClr val="1CABE2">
                <a:alpha val="100000"/>
              </a:srgbClr>
            </a:solidFill>
          </p:spPr>
          <p:txBody>
            <a:bodyPr/>
            <a:lstStyle/>
            <a:p/>
          </p:txBody>
        </p:sp>
        <p:sp>
          <p:nvSpPr>
            <p:cNvPr id="47" name="rc47"/>
            <p:cNvSpPr/>
            <p:nvPr/>
          </p:nvSpPr>
          <p:spPr>
            <a:xfrm>
              <a:off x="4494791" y="3680247"/>
              <a:ext cx="239888" cy="531761"/>
            </a:xfrm>
            <a:prstGeom prst="rect">
              <a:avLst/>
            </a:prstGeom>
            <a:solidFill>
              <a:srgbClr val="80BD41">
                <a:alpha val="100000"/>
              </a:srgbClr>
            </a:solidFill>
          </p:spPr>
          <p:txBody>
            <a:bodyPr/>
            <a:lstStyle/>
            <a:p/>
          </p:txBody>
        </p:sp>
        <p:sp>
          <p:nvSpPr>
            <p:cNvPr id="48" name="rc48"/>
            <p:cNvSpPr/>
            <p:nvPr/>
          </p:nvSpPr>
          <p:spPr>
            <a:xfrm>
              <a:off x="4494791" y="3547307"/>
              <a:ext cx="239888" cy="132940"/>
            </a:xfrm>
            <a:prstGeom prst="rect">
              <a:avLst/>
            </a:prstGeom>
            <a:solidFill>
              <a:srgbClr val="1CABE2">
                <a:alpha val="100000"/>
              </a:srgbClr>
            </a:solidFill>
          </p:spPr>
          <p:txBody>
            <a:bodyPr/>
            <a:lstStyle/>
            <a:p/>
          </p:txBody>
        </p:sp>
        <p:sp>
          <p:nvSpPr>
            <p:cNvPr id="49" name="rc49"/>
            <p:cNvSpPr/>
            <p:nvPr/>
          </p:nvSpPr>
          <p:spPr>
            <a:xfrm>
              <a:off x="4761334" y="3656430"/>
              <a:ext cx="239888" cy="555578"/>
            </a:xfrm>
            <a:prstGeom prst="rect">
              <a:avLst/>
            </a:prstGeom>
            <a:solidFill>
              <a:srgbClr val="80BD41">
                <a:alpha val="100000"/>
              </a:srgbClr>
            </a:solidFill>
          </p:spPr>
          <p:txBody>
            <a:bodyPr/>
            <a:lstStyle/>
            <a:p/>
          </p:txBody>
        </p:sp>
        <p:sp>
          <p:nvSpPr>
            <p:cNvPr id="50" name="rc50"/>
            <p:cNvSpPr/>
            <p:nvPr/>
          </p:nvSpPr>
          <p:spPr>
            <a:xfrm>
              <a:off x="4761334" y="3534473"/>
              <a:ext cx="239888" cy="121956"/>
            </a:xfrm>
            <a:prstGeom prst="rect">
              <a:avLst/>
            </a:prstGeom>
            <a:solidFill>
              <a:srgbClr val="1CABE2">
                <a:alpha val="100000"/>
              </a:srgbClr>
            </a:solidFill>
          </p:spPr>
          <p:txBody>
            <a:bodyPr/>
            <a:lstStyle/>
            <a:p/>
          </p:txBody>
        </p:sp>
        <p:sp>
          <p:nvSpPr>
            <p:cNvPr id="51" name="rc51"/>
            <p:cNvSpPr/>
            <p:nvPr/>
          </p:nvSpPr>
          <p:spPr>
            <a:xfrm>
              <a:off x="5027877" y="3629244"/>
              <a:ext cx="239888" cy="582764"/>
            </a:xfrm>
            <a:prstGeom prst="rect">
              <a:avLst/>
            </a:prstGeom>
            <a:solidFill>
              <a:srgbClr val="80BD41">
                <a:alpha val="100000"/>
              </a:srgbClr>
            </a:solidFill>
          </p:spPr>
          <p:txBody>
            <a:bodyPr/>
            <a:lstStyle/>
            <a:p/>
          </p:txBody>
        </p:sp>
        <p:sp>
          <p:nvSpPr>
            <p:cNvPr id="52" name="rc52"/>
            <p:cNvSpPr/>
            <p:nvPr/>
          </p:nvSpPr>
          <p:spPr>
            <a:xfrm>
              <a:off x="5027877" y="3526403"/>
              <a:ext cx="239888" cy="102840"/>
            </a:xfrm>
            <a:prstGeom prst="rect">
              <a:avLst/>
            </a:prstGeom>
            <a:solidFill>
              <a:srgbClr val="1CABE2">
                <a:alpha val="100000"/>
              </a:srgbClr>
            </a:solidFill>
          </p:spPr>
          <p:txBody>
            <a:bodyPr/>
            <a:lstStyle/>
            <a:p/>
          </p:txBody>
        </p:sp>
        <p:sp>
          <p:nvSpPr>
            <p:cNvPr id="53" name="rc53"/>
            <p:cNvSpPr/>
            <p:nvPr/>
          </p:nvSpPr>
          <p:spPr>
            <a:xfrm>
              <a:off x="5294420" y="3616715"/>
              <a:ext cx="239888" cy="595293"/>
            </a:xfrm>
            <a:prstGeom prst="rect">
              <a:avLst/>
            </a:prstGeom>
            <a:solidFill>
              <a:srgbClr val="80BD41">
                <a:alpha val="100000"/>
              </a:srgbClr>
            </a:solidFill>
          </p:spPr>
          <p:txBody>
            <a:bodyPr/>
            <a:lstStyle/>
            <a:p/>
          </p:txBody>
        </p:sp>
        <p:sp>
          <p:nvSpPr>
            <p:cNvPr id="54" name="rc54"/>
            <p:cNvSpPr/>
            <p:nvPr/>
          </p:nvSpPr>
          <p:spPr>
            <a:xfrm>
              <a:off x="5294420" y="3511664"/>
              <a:ext cx="239888" cy="105051"/>
            </a:xfrm>
            <a:prstGeom prst="rect">
              <a:avLst/>
            </a:prstGeom>
            <a:solidFill>
              <a:srgbClr val="1CABE2">
                <a:alpha val="100000"/>
              </a:srgbClr>
            </a:solidFill>
          </p:spPr>
          <p:txBody>
            <a:bodyPr/>
            <a:lstStyle/>
            <a:p/>
          </p:txBody>
        </p:sp>
        <p:sp>
          <p:nvSpPr>
            <p:cNvPr id="55" name="rc55"/>
            <p:cNvSpPr/>
            <p:nvPr/>
          </p:nvSpPr>
          <p:spPr>
            <a:xfrm>
              <a:off x="5560963" y="3603299"/>
              <a:ext cx="239888" cy="608709"/>
            </a:xfrm>
            <a:prstGeom prst="rect">
              <a:avLst/>
            </a:prstGeom>
            <a:solidFill>
              <a:srgbClr val="80BD41">
                <a:alpha val="100000"/>
              </a:srgbClr>
            </a:solidFill>
          </p:spPr>
          <p:txBody>
            <a:bodyPr/>
            <a:lstStyle/>
            <a:p/>
          </p:txBody>
        </p:sp>
        <p:sp>
          <p:nvSpPr>
            <p:cNvPr id="56" name="rc56"/>
            <p:cNvSpPr/>
            <p:nvPr/>
          </p:nvSpPr>
          <p:spPr>
            <a:xfrm>
              <a:off x="5560963" y="3495880"/>
              <a:ext cx="239888" cy="107419"/>
            </a:xfrm>
            <a:prstGeom prst="rect">
              <a:avLst/>
            </a:prstGeom>
            <a:solidFill>
              <a:srgbClr val="1CABE2">
                <a:alpha val="100000"/>
              </a:srgbClr>
            </a:solidFill>
          </p:spPr>
          <p:txBody>
            <a:bodyPr/>
            <a:lstStyle/>
            <a:p/>
          </p:txBody>
        </p:sp>
        <p:sp>
          <p:nvSpPr>
            <p:cNvPr id="57" name="rc57"/>
            <p:cNvSpPr/>
            <p:nvPr/>
          </p:nvSpPr>
          <p:spPr>
            <a:xfrm>
              <a:off x="5827506" y="3589381"/>
              <a:ext cx="239888" cy="622627"/>
            </a:xfrm>
            <a:prstGeom prst="rect">
              <a:avLst/>
            </a:prstGeom>
            <a:solidFill>
              <a:srgbClr val="80BD41">
                <a:alpha val="100000"/>
              </a:srgbClr>
            </a:solidFill>
          </p:spPr>
          <p:txBody>
            <a:bodyPr/>
            <a:lstStyle/>
            <a:p/>
          </p:txBody>
        </p:sp>
        <p:sp>
          <p:nvSpPr>
            <p:cNvPr id="58" name="rc58"/>
            <p:cNvSpPr/>
            <p:nvPr/>
          </p:nvSpPr>
          <p:spPr>
            <a:xfrm>
              <a:off x="5827506" y="3479506"/>
              <a:ext cx="239888" cy="109875"/>
            </a:xfrm>
            <a:prstGeom prst="rect">
              <a:avLst/>
            </a:prstGeom>
            <a:solidFill>
              <a:srgbClr val="1CABE2">
                <a:alpha val="100000"/>
              </a:srgbClr>
            </a:solidFill>
          </p:spPr>
          <p:txBody>
            <a:bodyPr/>
            <a:lstStyle/>
            <a:p/>
          </p:txBody>
        </p:sp>
        <p:sp>
          <p:nvSpPr>
            <p:cNvPr id="59" name="rc59"/>
            <p:cNvSpPr/>
            <p:nvPr/>
          </p:nvSpPr>
          <p:spPr>
            <a:xfrm>
              <a:off x="6094049" y="3574812"/>
              <a:ext cx="239888" cy="637197"/>
            </a:xfrm>
            <a:prstGeom prst="rect">
              <a:avLst/>
            </a:prstGeom>
            <a:solidFill>
              <a:srgbClr val="80BD41">
                <a:alpha val="100000"/>
              </a:srgbClr>
            </a:solidFill>
          </p:spPr>
          <p:txBody>
            <a:bodyPr/>
            <a:lstStyle/>
            <a:p/>
          </p:txBody>
        </p:sp>
        <p:sp>
          <p:nvSpPr>
            <p:cNvPr id="60" name="rc60"/>
            <p:cNvSpPr/>
            <p:nvPr/>
          </p:nvSpPr>
          <p:spPr>
            <a:xfrm>
              <a:off x="6094049" y="3462365"/>
              <a:ext cx="239888" cy="112446"/>
            </a:xfrm>
            <a:prstGeom prst="rect">
              <a:avLst/>
            </a:prstGeom>
            <a:solidFill>
              <a:srgbClr val="1CABE2">
                <a:alpha val="100000"/>
              </a:srgbClr>
            </a:solidFill>
          </p:spPr>
          <p:txBody>
            <a:bodyPr/>
            <a:lstStyle/>
            <a:p/>
          </p:txBody>
        </p:sp>
        <p:sp>
          <p:nvSpPr>
            <p:cNvPr id="61" name="rc61"/>
            <p:cNvSpPr/>
            <p:nvPr/>
          </p:nvSpPr>
          <p:spPr>
            <a:xfrm>
              <a:off x="6360593" y="3560676"/>
              <a:ext cx="239888" cy="651333"/>
            </a:xfrm>
            <a:prstGeom prst="rect">
              <a:avLst/>
            </a:prstGeom>
            <a:solidFill>
              <a:srgbClr val="80BD41">
                <a:alpha val="100000"/>
              </a:srgbClr>
            </a:solidFill>
          </p:spPr>
          <p:txBody>
            <a:bodyPr/>
            <a:lstStyle/>
            <a:p/>
          </p:txBody>
        </p:sp>
        <p:sp>
          <p:nvSpPr>
            <p:cNvPr id="62" name="rc62"/>
            <p:cNvSpPr/>
            <p:nvPr/>
          </p:nvSpPr>
          <p:spPr>
            <a:xfrm>
              <a:off x="6360593" y="3445735"/>
              <a:ext cx="239888" cy="114941"/>
            </a:xfrm>
            <a:prstGeom prst="rect">
              <a:avLst/>
            </a:prstGeom>
            <a:solidFill>
              <a:srgbClr val="1CABE2">
                <a:alpha val="100000"/>
              </a:srgbClr>
            </a:solidFill>
          </p:spPr>
          <p:txBody>
            <a:bodyPr/>
            <a:lstStyle/>
            <a:p/>
          </p:txBody>
        </p:sp>
        <p:sp>
          <p:nvSpPr>
            <p:cNvPr id="63" name="rc63"/>
            <p:cNvSpPr/>
            <p:nvPr/>
          </p:nvSpPr>
          <p:spPr>
            <a:xfrm>
              <a:off x="6627136" y="3656497"/>
              <a:ext cx="239888" cy="555512"/>
            </a:xfrm>
            <a:prstGeom prst="rect">
              <a:avLst/>
            </a:prstGeom>
            <a:solidFill>
              <a:srgbClr val="80BD41">
                <a:alpha val="100000"/>
              </a:srgbClr>
            </a:solidFill>
          </p:spPr>
          <p:txBody>
            <a:bodyPr/>
            <a:lstStyle/>
            <a:p/>
          </p:txBody>
        </p:sp>
        <p:sp>
          <p:nvSpPr>
            <p:cNvPr id="64" name="rc64"/>
            <p:cNvSpPr/>
            <p:nvPr/>
          </p:nvSpPr>
          <p:spPr>
            <a:xfrm>
              <a:off x="6627136" y="3429597"/>
              <a:ext cx="239888" cy="226899"/>
            </a:xfrm>
            <a:prstGeom prst="rect">
              <a:avLst/>
            </a:prstGeom>
            <a:solidFill>
              <a:srgbClr val="1CABE2">
                <a:alpha val="100000"/>
              </a:srgbClr>
            </a:solidFill>
          </p:spPr>
          <p:txBody>
            <a:bodyPr/>
            <a:lstStyle/>
            <a:p/>
          </p:txBody>
        </p:sp>
        <p:sp>
          <p:nvSpPr>
            <p:cNvPr id="65" name="rc65"/>
            <p:cNvSpPr/>
            <p:nvPr/>
          </p:nvSpPr>
          <p:spPr>
            <a:xfrm>
              <a:off x="6893679" y="3764166"/>
              <a:ext cx="239888" cy="447843"/>
            </a:xfrm>
            <a:prstGeom prst="rect">
              <a:avLst/>
            </a:prstGeom>
            <a:solidFill>
              <a:srgbClr val="80BD41">
                <a:alpha val="100000"/>
              </a:srgbClr>
            </a:solidFill>
          </p:spPr>
          <p:txBody>
            <a:bodyPr/>
            <a:lstStyle/>
            <a:p/>
          </p:txBody>
        </p:sp>
        <p:sp>
          <p:nvSpPr>
            <p:cNvPr id="66" name="rc66"/>
            <p:cNvSpPr/>
            <p:nvPr/>
          </p:nvSpPr>
          <p:spPr>
            <a:xfrm>
              <a:off x="6893679" y="3412289"/>
              <a:ext cx="239888" cy="351877"/>
            </a:xfrm>
            <a:prstGeom prst="rect">
              <a:avLst/>
            </a:prstGeom>
            <a:solidFill>
              <a:srgbClr val="1CABE2">
                <a:alpha val="100000"/>
              </a:srgbClr>
            </a:solidFill>
          </p:spPr>
          <p:txBody>
            <a:bodyPr/>
            <a:lstStyle/>
            <a:p/>
          </p:txBody>
        </p:sp>
        <p:sp>
          <p:nvSpPr>
            <p:cNvPr id="67" name="rc67"/>
            <p:cNvSpPr/>
            <p:nvPr/>
          </p:nvSpPr>
          <p:spPr>
            <a:xfrm>
              <a:off x="7160222" y="3763476"/>
              <a:ext cx="239888" cy="448533"/>
            </a:xfrm>
            <a:prstGeom prst="rect">
              <a:avLst/>
            </a:prstGeom>
            <a:solidFill>
              <a:srgbClr val="80BD41">
                <a:alpha val="100000"/>
              </a:srgbClr>
            </a:solidFill>
          </p:spPr>
          <p:txBody>
            <a:bodyPr/>
            <a:lstStyle/>
            <a:p/>
          </p:txBody>
        </p:sp>
        <p:sp>
          <p:nvSpPr>
            <p:cNvPr id="68" name="rc68"/>
            <p:cNvSpPr/>
            <p:nvPr/>
          </p:nvSpPr>
          <p:spPr>
            <a:xfrm>
              <a:off x="7160222" y="3396494"/>
              <a:ext cx="239888" cy="366981"/>
            </a:xfrm>
            <a:prstGeom prst="rect">
              <a:avLst/>
            </a:prstGeom>
            <a:solidFill>
              <a:srgbClr val="1CABE2">
                <a:alpha val="100000"/>
              </a:srgbClr>
            </a:solidFill>
          </p:spPr>
          <p:txBody>
            <a:bodyPr/>
            <a:lstStyle/>
            <a:p/>
          </p:txBody>
        </p:sp>
        <p:sp>
          <p:nvSpPr>
            <p:cNvPr id="69" name="rc69"/>
            <p:cNvSpPr/>
            <p:nvPr/>
          </p:nvSpPr>
          <p:spPr>
            <a:xfrm>
              <a:off x="7426765" y="3631314"/>
              <a:ext cx="239888" cy="580695"/>
            </a:xfrm>
            <a:prstGeom prst="rect">
              <a:avLst/>
            </a:prstGeom>
            <a:solidFill>
              <a:srgbClr val="80BD41">
                <a:alpha val="100000"/>
              </a:srgbClr>
            </a:solidFill>
          </p:spPr>
          <p:txBody>
            <a:bodyPr/>
            <a:lstStyle/>
            <a:p/>
          </p:txBody>
        </p:sp>
        <p:sp>
          <p:nvSpPr>
            <p:cNvPr id="70" name="rc70"/>
            <p:cNvSpPr/>
            <p:nvPr/>
          </p:nvSpPr>
          <p:spPr>
            <a:xfrm>
              <a:off x="7426765" y="3382444"/>
              <a:ext cx="239888" cy="248869"/>
            </a:xfrm>
            <a:prstGeom prst="rect">
              <a:avLst/>
            </a:prstGeom>
            <a:solidFill>
              <a:srgbClr val="1CABE2">
                <a:alpha val="100000"/>
              </a:srgbClr>
            </a:solidFill>
          </p:spPr>
          <p:txBody>
            <a:bodyPr/>
            <a:lstStyle/>
            <a:p/>
          </p:txBody>
        </p:sp>
        <p:sp>
          <p:nvSpPr>
            <p:cNvPr id="71" name="rc71"/>
            <p:cNvSpPr/>
            <p:nvPr/>
          </p:nvSpPr>
          <p:spPr>
            <a:xfrm>
              <a:off x="7693308" y="3621027"/>
              <a:ext cx="239888" cy="590982"/>
            </a:xfrm>
            <a:prstGeom prst="rect">
              <a:avLst/>
            </a:prstGeom>
            <a:solidFill>
              <a:srgbClr val="80BD41">
                <a:alpha val="100000"/>
              </a:srgbClr>
            </a:solidFill>
          </p:spPr>
          <p:txBody>
            <a:bodyPr/>
            <a:lstStyle/>
            <a:p/>
          </p:txBody>
        </p:sp>
        <p:sp>
          <p:nvSpPr>
            <p:cNvPr id="72" name="rc72"/>
            <p:cNvSpPr/>
            <p:nvPr/>
          </p:nvSpPr>
          <p:spPr>
            <a:xfrm>
              <a:off x="7693308" y="3367749"/>
              <a:ext cx="239888" cy="253278"/>
            </a:xfrm>
            <a:prstGeom prst="rect">
              <a:avLst/>
            </a:prstGeom>
            <a:solidFill>
              <a:srgbClr val="1CABE2">
                <a:alpha val="100000"/>
              </a:srgbClr>
            </a:solidFill>
          </p:spPr>
          <p:txBody>
            <a:bodyPr/>
            <a:lstStyle/>
            <a:p/>
          </p:txBody>
        </p:sp>
        <p:sp>
          <p:nvSpPr>
            <p:cNvPr id="73" name="rc73"/>
            <p:cNvSpPr/>
            <p:nvPr/>
          </p:nvSpPr>
          <p:spPr>
            <a:xfrm>
              <a:off x="7959851" y="3610494"/>
              <a:ext cx="239888" cy="601514"/>
            </a:xfrm>
            <a:prstGeom prst="rect">
              <a:avLst/>
            </a:prstGeom>
            <a:solidFill>
              <a:srgbClr val="80BD41">
                <a:alpha val="100000"/>
              </a:srgbClr>
            </a:solidFill>
          </p:spPr>
          <p:txBody>
            <a:bodyPr/>
            <a:lstStyle/>
            <a:p/>
          </p:txBody>
        </p:sp>
        <p:sp>
          <p:nvSpPr>
            <p:cNvPr id="74" name="rc74"/>
            <p:cNvSpPr/>
            <p:nvPr/>
          </p:nvSpPr>
          <p:spPr>
            <a:xfrm>
              <a:off x="7959851" y="3352703"/>
              <a:ext cx="239888" cy="257791"/>
            </a:xfrm>
            <a:prstGeom prst="rect">
              <a:avLst/>
            </a:prstGeom>
            <a:solidFill>
              <a:srgbClr val="1CABE2">
                <a:alpha val="100000"/>
              </a:srgbClr>
            </a:solidFill>
          </p:spPr>
          <p:txBody>
            <a:bodyPr/>
            <a:lstStyle/>
            <a:p/>
          </p:txBody>
        </p:sp>
        <p:sp>
          <p:nvSpPr>
            <p:cNvPr id="75" name="pl75"/>
            <p:cNvSpPr/>
            <p:nvPr/>
          </p:nvSpPr>
          <p:spPr>
            <a:xfrm>
              <a:off x="1416218" y="2385983"/>
              <a:ext cx="6663577" cy="644479"/>
            </a:xfrm>
            <a:custGeom>
              <a:avLst/>
              <a:pathLst>
                <a:path w="6663577" h="644479">
                  <a:moveTo>
                    <a:pt x="0" y="322239"/>
                  </a:moveTo>
                  <a:lnTo>
                    <a:pt x="266543" y="257791"/>
                  </a:lnTo>
                  <a:lnTo>
                    <a:pt x="533086" y="193343"/>
                  </a:lnTo>
                  <a:lnTo>
                    <a:pt x="799629" y="0"/>
                  </a:lnTo>
                  <a:lnTo>
                    <a:pt x="1066172" y="42965"/>
                  </a:lnTo>
                  <a:lnTo>
                    <a:pt x="1332715" y="107413"/>
                  </a:lnTo>
                  <a:lnTo>
                    <a:pt x="1599258" y="150378"/>
                  </a:lnTo>
                  <a:lnTo>
                    <a:pt x="1865801" y="214826"/>
                  </a:lnTo>
                  <a:lnTo>
                    <a:pt x="2132344" y="214826"/>
                  </a:lnTo>
                  <a:lnTo>
                    <a:pt x="2398888" y="236309"/>
                  </a:lnTo>
                  <a:lnTo>
                    <a:pt x="2665431" y="236309"/>
                  </a:lnTo>
                  <a:lnTo>
                    <a:pt x="2931974" y="171861"/>
                  </a:lnTo>
                  <a:lnTo>
                    <a:pt x="3198517" y="107413"/>
                  </a:lnTo>
                  <a:lnTo>
                    <a:pt x="3465060" y="64447"/>
                  </a:lnTo>
                  <a:lnTo>
                    <a:pt x="3731603" y="0"/>
                  </a:lnTo>
                  <a:lnTo>
                    <a:pt x="3998146" y="0"/>
                  </a:lnTo>
                  <a:lnTo>
                    <a:pt x="4264689" y="0"/>
                  </a:lnTo>
                  <a:lnTo>
                    <a:pt x="4531233" y="0"/>
                  </a:lnTo>
                  <a:lnTo>
                    <a:pt x="4797776" y="0"/>
                  </a:lnTo>
                  <a:lnTo>
                    <a:pt x="5064319" y="0"/>
                  </a:lnTo>
                  <a:lnTo>
                    <a:pt x="5330862" y="300757"/>
                  </a:lnTo>
                  <a:lnTo>
                    <a:pt x="5597405" y="622997"/>
                  </a:lnTo>
                  <a:lnTo>
                    <a:pt x="5863948" y="644479"/>
                  </a:lnTo>
                  <a:lnTo>
                    <a:pt x="6130491" y="322239"/>
                  </a:lnTo>
                  <a:lnTo>
                    <a:pt x="6397034" y="322239"/>
                  </a:lnTo>
                  <a:lnTo>
                    <a:pt x="6663577" y="322239"/>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4021359"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3" name="tx83"/>
            <p:cNvSpPr/>
            <p:nvPr/>
          </p:nvSpPr>
          <p:spPr>
            <a:xfrm>
              <a:off x="7219877"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1324790" y="35787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8" name="tx88"/>
            <p:cNvSpPr/>
            <p:nvPr/>
          </p:nvSpPr>
          <p:spPr>
            <a:xfrm>
              <a:off x="2657505" y="3538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9" name="tx89"/>
            <p:cNvSpPr/>
            <p:nvPr/>
          </p:nvSpPr>
          <p:spPr>
            <a:xfrm>
              <a:off x="3990221" y="3437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90" name="tx90"/>
            <p:cNvSpPr/>
            <p:nvPr/>
          </p:nvSpPr>
          <p:spPr>
            <a:xfrm>
              <a:off x="5322937" y="3375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1" name="tx91"/>
            <p:cNvSpPr/>
            <p:nvPr/>
          </p:nvSpPr>
          <p:spPr>
            <a:xfrm>
              <a:off x="6389109" y="33109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6655652" y="329481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3" name="tx93"/>
            <p:cNvSpPr/>
            <p:nvPr/>
          </p:nvSpPr>
          <p:spPr>
            <a:xfrm>
              <a:off x="6922195" y="32775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4" name="tx94"/>
            <p:cNvSpPr/>
            <p:nvPr/>
          </p:nvSpPr>
          <p:spPr>
            <a:xfrm>
              <a:off x="7188738" y="3260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5" name="tx95"/>
            <p:cNvSpPr/>
            <p:nvPr/>
          </p:nvSpPr>
          <p:spPr>
            <a:xfrm>
              <a:off x="7455282" y="32476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6" name="tx96"/>
            <p:cNvSpPr/>
            <p:nvPr/>
          </p:nvSpPr>
          <p:spPr>
            <a:xfrm>
              <a:off x="7721825" y="32317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7" name="tx97"/>
            <p:cNvSpPr/>
            <p:nvPr/>
          </p:nvSpPr>
          <p:spPr>
            <a:xfrm>
              <a:off x="7988368"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8" name="pl98"/>
            <p:cNvSpPr/>
            <p:nvPr/>
          </p:nvSpPr>
          <p:spPr>
            <a:xfrm>
              <a:off x="1416218"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02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10" name="tx110"/>
            <p:cNvSpPr/>
            <p:nvPr/>
          </p:nvSpPr>
          <p:spPr>
            <a:xfrm>
              <a:off x="1324790" y="3754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11" name="tx111"/>
            <p:cNvSpPr/>
            <p:nvPr/>
          </p:nvSpPr>
          <p:spPr>
            <a:xfrm>
              <a:off x="2657505" y="39619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12" name="tx112"/>
            <p:cNvSpPr/>
            <p:nvPr/>
          </p:nvSpPr>
          <p:spPr>
            <a:xfrm>
              <a:off x="2657505" y="36932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3" name="tx113"/>
            <p:cNvSpPr/>
            <p:nvPr/>
          </p:nvSpPr>
          <p:spPr>
            <a:xfrm>
              <a:off x="3990221" y="3940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14" name="tx114"/>
            <p:cNvSpPr/>
            <p:nvPr/>
          </p:nvSpPr>
          <p:spPr>
            <a:xfrm>
              <a:off x="3990221" y="3621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15" name="tx115"/>
            <p:cNvSpPr/>
            <p:nvPr/>
          </p:nvSpPr>
          <p:spPr>
            <a:xfrm>
              <a:off x="5322937" y="3879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6" name="tx116"/>
            <p:cNvSpPr/>
            <p:nvPr/>
          </p:nvSpPr>
          <p:spPr>
            <a:xfrm>
              <a:off x="5322937" y="3529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7" name="tx117"/>
            <p:cNvSpPr/>
            <p:nvPr/>
          </p:nvSpPr>
          <p:spPr>
            <a:xfrm>
              <a:off x="6389109" y="3851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8" name="tx118"/>
            <p:cNvSpPr/>
            <p:nvPr/>
          </p:nvSpPr>
          <p:spPr>
            <a:xfrm>
              <a:off x="6389109" y="3468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9" name="tx119"/>
            <p:cNvSpPr/>
            <p:nvPr/>
          </p:nvSpPr>
          <p:spPr>
            <a:xfrm>
              <a:off x="6655652" y="3899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20" name="tx120"/>
            <p:cNvSpPr/>
            <p:nvPr/>
          </p:nvSpPr>
          <p:spPr>
            <a:xfrm>
              <a:off x="6655652" y="35079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21" name="tx121"/>
            <p:cNvSpPr/>
            <p:nvPr/>
          </p:nvSpPr>
          <p:spPr>
            <a:xfrm>
              <a:off x="6922195" y="3953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2" name="tx122"/>
            <p:cNvSpPr/>
            <p:nvPr/>
          </p:nvSpPr>
          <p:spPr>
            <a:xfrm>
              <a:off x="6922195" y="3553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23" name="tx123"/>
            <p:cNvSpPr/>
            <p:nvPr/>
          </p:nvSpPr>
          <p:spPr>
            <a:xfrm>
              <a:off x="7188738" y="3952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4" name="tx124"/>
            <p:cNvSpPr/>
            <p:nvPr/>
          </p:nvSpPr>
          <p:spPr>
            <a:xfrm>
              <a:off x="7188738" y="3544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25" name="tx125"/>
            <p:cNvSpPr/>
            <p:nvPr/>
          </p:nvSpPr>
          <p:spPr>
            <a:xfrm>
              <a:off x="7455282" y="3886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6" name="tx126"/>
            <p:cNvSpPr/>
            <p:nvPr/>
          </p:nvSpPr>
          <p:spPr>
            <a:xfrm>
              <a:off x="7455282" y="34717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7" name="tx127"/>
            <p:cNvSpPr/>
            <p:nvPr/>
          </p:nvSpPr>
          <p:spPr>
            <a:xfrm>
              <a:off x="7721825" y="38814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8" name="tx128"/>
            <p:cNvSpPr/>
            <p:nvPr/>
          </p:nvSpPr>
          <p:spPr>
            <a:xfrm>
              <a:off x="7721825" y="34592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29" name="tx129"/>
            <p:cNvSpPr/>
            <p:nvPr/>
          </p:nvSpPr>
          <p:spPr>
            <a:xfrm>
              <a:off x="7988368" y="38762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30" name="tx130"/>
            <p:cNvSpPr/>
            <p:nvPr/>
          </p:nvSpPr>
          <p:spPr>
            <a:xfrm>
              <a:off x="7988368" y="34465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7629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79099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10391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15834" y="3018617"/>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2" name="tx152"/>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935365"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202464" y="5128708"/>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dobertura</a:t>
              </a:r>
            </a:p>
          </p:txBody>
        </p:sp>
        <p:sp>
          <p:nvSpPr>
            <p:cNvPr id="155" name="rc155"/>
            <p:cNvSpPr/>
            <p:nvPr/>
          </p:nvSpPr>
          <p:spPr>
            <a:xfrm>
              <a:off x="4483750" y="5080163"/>
              <a:ext cx="201456" cy="201456"/>
            </a:xfrm>
            <a:prstGeom prst="rect">
              <a:avLst/>
            </a:prstGeom>
            <a:solidFill>
              <a:srgbClr val="1CABE2">
                <a:alpha val="100000"/>
              </a:srgbClr>
            </a:solidFill>
          </p:spPr>
          <p:txBody>
            <a:bodyPr/>
            <a:lstStyle/>
            <a:p/>
          </p:txBody>
        </p:sp>
        <p:sp>
          <p:nvSpPr>
            <p:cNvPr id="156" name="rc156"/>
            <p:cNvSpPr/>
            <p:nvPr/>
          </p:nvSpPr>
          <p:spPr>
            <a:xfrm>
              <a:off x="5720011" y="5080163"/>
              <a:ext cx="201456" cy="201456"/>
            </a:xfrm>
            <a:prstGeom prst="rect">
              <a:avLst/>
            </a:prstGeom>
            <a:solidFill>
              <a:srgbClr val="80BD41">
                <a:alpha val="100000"/>
              </a:srgbClr>
            </a:solidFill>
          </p:spPr>
          <p:txBody>
            <a:bodyPr/>
            <a:lstStyle/>
            <a:p/>
          </p:txBody>
        </p:sp>
        <p:sp>
          <p:nvSpPr>
            <p:cNvPr id="157" name="tx157"/>
            <p:cNvSpPr/>
            <p:nvPr/>
          </p:nvSpPr>
          <p:spPr>
            <a:xfrm>
              <a:off x="4763795" y="5129254"/>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58" name="tx158"/>
            <p:cNvSpPr/>
            <p:nvPr/>
          </p:nvSpPr>
          <p:spPr>
            <a:xfrm>
              <a:off x="6000056" y="5129254"/>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e número de crianças vacinadas e não vacinadas,</a:t>
              </a:r>
            </a:p>
          </p:txBody>
        </p:sp>
        <p:sp>
          <p:nvSpPr>
            <p:cNvPr id="160" name="tx160"/>
            <p:cNvSpPr/>
            <p:nvPr/>
          </p:nvSpPr>
          <p:spPr>
            <a:xfrm>
              <a:off x="951100"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Moçambique, 2000-2025</a:t>
              </a:r>
            </a:p>
          </p:txBody>
        </p:sp>
        <p:sp>
          <p:nvSpPr>
            <p:cNvPr id="161" name="pl161"/>
            <p:cNvSpPr/>
            <p:nvPr/>
          </p:nvSpPr>
          <p:spPr>
            <a:xfrm>
              <a:off x="26071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2288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505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179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9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40557"/>
              <a:ext cx="4983483" cy="124062"/>
            </a:xfrm>
            <a:prstGeom prst="rect">
              <a:avLst/>
            </a:prstGeom>
            <a:solidFill>
              <a:srgbClr val="80BD41">
                <a:alpha val="100000"/>
              </a:srgbClr>
            </a:solidFill>
          </p:spPr>
          <p:txBody>
            <a:bodyPr/>
            <a:lstStyle/>
            <a:p/>
          </p:txBody>
        </p:sp>
        <p:sp>
          <p:nvSpPr>
            <p:cNvPr id="171" name="rc171"/>
            <p:cNvSpPr/>
            <p:nvPr/>
          </p:nvSpPr>
          <p:spPr>
            <a:xfrm>
              <a:off x="6279756" y="5840557"/>
              <a:ext cx="879439" cy="124062"/>
            </a:xfrm>
            <a:prstGeom prst="rect">
              <a:avLst/>
            </a:prstGeom>
            <a:solidFill>
              <a:srgbClr val="1CABE2">
                <a:alpha val="100000"/>
              </a:srgbClr>
            </a:solidFill>
          </p:spPr>
          <p:txBody>
            <a:bodyPr/>
            <a:lstStyle/>
            <a:p/>
          </p:txBody>
        </p:sp>
        <p:sp>
          <p:nvSpPr>
            <p:cNvPr id="172" name="rc172"/>
            <p:cNvSpPr/>
            <p:nvPr/>
          </p:nvSpPr>
          <p:spPr>
            <a:xfrm>
              <a:off x="1296273" y="5685479"/>
              <a:ext cx="4521727" cy="124062"/>
            </a:xfrm>
            <a:prstGeom prst="rect">
              <a:avLst/>
            </a:prstGeom>
            <a:solidFill>
              <a:srgbClr val="80BD41">
                <a:alpha val="100000"/>
              </a:srgbClr>
            </a:solidFill>
          </p:spPr>
          <p:txBody>
            <a:bodyPr/>
            <a:lstStyle/>
            <a:p/>
          </p:txBody>
        </p:sp>
        <p:sp>
          <p:nvSpPr>
            <p:cNvPr id="173" name="rc173"/>
            <p:cNvSpPr/>
            <p:nvPr/>
          </p:nvSpPr>
          <p:spPr>
            <a:xfrm>
              <a:off x="5818001" y="5685479"/>
              <a:ext cx="1937883" cy="124062"/>
            </a:xfrm>
            <a:prstGeom prst="rect">
              <a:avLst/>
            </a:prstGeom>
            <a:solidFill>
              <a:srgbClr val="1CABE2">
                <a:alpha val="100000"/>
              </a:srgbClr>
            </a:solidFill>
          </p:spPr>
          <p:txBody>
            <a:bodyPr/>
            <a:lstStyle/>
            <a:p/>
          </p:txBody>
        </p:sp>
        <p:sp>
          <p:nvSpPr>
            <p:cNvPr id="174" name="rc174"/>
            <p:cNvSpPr/>
            <p:nvPr/>
          </p:nvSpPr>
          <p:spPr>
            <a:xfrm>
              <a:off x="1296273" y="5530401"/>
              <a:ext cx="4602313" cy="124062"/>
            </a:xfrm>
            <a:prstGeom prst="rect">
              <a:avLst/>
            </a:prstGeom>
            <a:solidFill>
              <a:srgbClr val="80BD41">
                <a:alpha val="100000"/>
              </a:srgbClr>
            </a:solidFill>
          </p:spPr>
          <p:txBody>
            <a:bodyPr/>
            <a:lstStyle/>
            <a:p/>
          </p:txBody>
        </p:sp>
        <p:sp>
          <p:nvSpPr>
            <p:cNvPr id="175" name="rc175"/>
            <p:cNvSpPr/>
            <p:nvPr/>
          </p:nvSpPr>
          <p:spPr>
            <a:xfrm>
              <a:off x="5898587" y="5530401"/>
              <a:ext cx="1972416" cy="124062"/>
            </a:xfrm>
            <a:prstGeom prst="rect">
              <a:avLst/>
            </a:prstGeom>
            <a:solidFill>
              <a:srgbClr val="1CABE2">
                <a:alpha val="100000"/>
              </a:srgbClr>
            </a:solidFill>
          </p:spPr>
          <p:txBody>
            <a:bodyPr/>
            <a:lstStyle/>
            <a:p/>
          </p:txBody>
        </p:sp>
        <p:sp>
          <p:nvSpPr>
            <p:cNvPr id="176" name="tx176"/>
            <p:cNvSpPr/>
            <p:nvPr/>
          </p:nvSpPr>
          <p:spPr>
            <a:xfrm>
              <a:off x="7339815"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796633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8" name="tx178"/>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79" name="tx179"/>
            <p:cNvSpPr/>
            <p:nvPr/>
          </p:nvSpPr>
          <p:spPr>
            <a:xfrm>
              <a:off x="368252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80" name="tx180"/>
            <p:cNvSpPr/>
            <p:nvPr/>
          </p:nvSpPr>
          <p:spPr>
            <a:xfrm>
              <a:off x="661398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0.17</a:t>
              </a:r>
            </a:p>
          </p:txBody>
        </p:sp>
        <p:sp>
          <p:nvSpPr>
            <p:cNvPr id="181" name="tx181"/>
            <p:cNvSpPr/>
            <p:nvPr/>
          </p:nvSpPr>
          <p:spPr>
            <a:xfrm>
              <a:off x="3451644"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2" name="tx182"/>
            <p:cNvSpPr/>
            <p:nvPr/>
          </p:nvSpPr>
          <p:spPr>
            <a:xfrm>
              <a:off x="6681449"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83" name="tx183"/>
            <p:cNvSpPr/>
            <p:nvPr/>
          </p:nvSpPr>
          <p:spPr>
            <a:xfrm>
              <a:off x="349193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4" name="tx184"/>
            <p:cNvSpPr/>
            <p:nvPr/>
          </p:nvSpPr>
          <p:spPr>
            <a:xfrm>
              <a:off x="6779302"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85" name="tx18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3743282"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636498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4084227" y="6191355"/>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2" name="tx192"/>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3" name="tx193"/>
            <p:cNvSpPr/>
            <p:nvPr/>
          </p:nvSpPr>
          <p:spPr>
            <a:xfrm>
              <a:off x="3680570" y="6519939"/>
              <a:ext cx="4864343"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Não vacinados inclui crianças que não receberam nenhuma dose e crianças sub-vacinadas.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DTP3 em 2025 (70 %) foi inferior à de 2019 (85 %).
O número de crianças vacinadas com a DTP3 diminuiu 8% em comparação com 2019.
O número de bebés sobreviventes aumentou aproximadamente 12% em comparação com 2019.
Em 2025, foram vacinadas menos 100 000 crianças do que em 2019.
Em 2025, havia mais 100 000 bebés sobreviventes (população-alvo) do que em 2019.
Para que a cobertura vacinal aumente, o número de crianças vacinadas deve crescer a um ritmo mais rápido do que o crescimento da população.</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7695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50684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303672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6661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9650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4189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7178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80167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33155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186144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2266" y="4014163"/>
              <a:ext cx="235719" cy="197846"/>
            </a:xfrm>
            <a:prstGeom prst="rect">
              <a:avLst/>
            </a:prstGeom>
            <a:solidFill>
              <a:srgbClr val="E2231A">
                <a:alpha val="90196"/>
              </a:srgbClr>
            </a:solidFill>
          </p:spPr>
          <p:txBody>
            <a:bodyPr/>
            <a:lstStyle/>
            <a:p/>
          </p:txBody>
        </p:sp>
        <p:sp>
          <p:nvSpPr>
            <p:cNvPr id="28" name="rc28"/>
            <p:cNvSpPr/>
            <p:nvPr/>
          </p:nvSpPr>
          <p:spPr>
            <a:xfrm>
              <a:off x="1684176" y="4032077"/>
              <a:ext cx="235719" cy="179932"/>
            </a:xfrm>
            <a:prstGeom prst="rect">
              <a:avLst/>
            </a:prstGeom>
            <a:solidFill>
              <a:srgbClr val="E2231A">
                <a:alpha val="90196"/>
              </a:srgbClr>
            </a:solidFill>
          </p:spPr>
          <p:txBody>
            <a:bodyPr/>
            <a:lstStyle/>
            <a:p/>
          </p:txBody>
        </p:sp>
        <p:sp>
          <p:nvSpPr>
            <p:cNvPr id="29" name="rc29"/>
            <p:cNvSpPr/>
            <p:nvPr/>
          </p:nvSpPr>
          <p:spPr>
            <a:xfrm>
              <a:off x="1946086" y="4050939"/>
              <a:ext cx="235719" cy="161070"/>
            </a:xfrm>
            <a:prstGeom prst="rect">
              <a:avLst/>
            </a:prstGeom>
            <a:solidFill>
              <a:srgbClr val="E2231A">
                <a:alpha val="90196"/>
              </a:srgbClr>
            </a:solidFill>
          </p:spPr>
          <p:txBody>
            <a:bodyPr/>
            <a:lstStyle/>
            <a:p/>
          </p:txBody>
        </p:sp>
        <p:sp>
          <p:nvSpPr>
            <p:cNvPr id="30" name="rc30"/>
            <p:cNvSpPr/>
            <p:nvPr/>
          </p:nvSpPr>
          <p:spPr>
            <a:xfrm>
              <a:off x="2207996" y="4069958"/>
              <a:ext cx="235719" cy="142051"/>
            </a:xfrm>
            <a:prstGeom prst="rect">
              <a:avLst/>
            </a:prstGeom>
            <a:solidFill>
              <a:srgbClr val="E2231A">
                <a:alpha val="90196"/>
              </a:srgbClr>
            </a:solidFill>
          </p:spPr>
          <p:txBody>
            <a:bodyPr/>
            <a:lstStyle/>
            <a:p/>
          </p:txBody>
        </p:sp>
        <p:sp>
          <p:nvSpPr>
            <p:cNvPr id="31" name="rc31"/>
            <p:cNvSpPr/>
            <p:nvPr/>
          </p:nvSpPr>
          <p:spPr>
            <a:xfrm>
              <a:off x="2469906" y="4060135"/>
              <a:ext cx="235719" cy="151873"/>
            </a:xfrm>
            <a:prstGeom prst="rect">
              <a:avLst/>
            </a:prstGeom>
            <a:solidFill>
              <a:srgbClr val="E2231A">
                <a:alpha val="90196"/>
              </a:srgbClr>
            </a:solidFill>
          </p:spPr>
          <p:txBody>
            <a:bodyPr/>
            <a:lstStyle/>
            <a:p/>
          </p:txBody>
        </p:sp>
        <p:sp>
          <p:nvSpPr>
            <p:cNvPr id="32" name="rc32"/>
            <p:cNvSpPr/>
            <p:nvPr/>
          </p:nvSpPr>
          <p:spPr>
            <a:xfrm>
              <a:off x="2731817" y="4049786"/>
              <a:ext cx="235719" cy="162222"/>
            </a:xfrm>
            <a:prstGeom prst="rect">
              <a:avLst/>
            </a:prstGeom>
            <a:solidFill>
              <a:srgbClr val="E2231A">
                <a:alpha val="90196"/>
              </a:srgbClr>
            </a:solidFill>
          </p:spPr>
          <p:txBody>
            <a:bodyPr/>
            <a:lstStyle/>
            <a:p/>
          </p:txBody>
        </p:sp>
        <p:sp>
          <p:nvSpPr>
            <p:cNvPr id="33" name="rc33"/>
            <p:cNvSpPr/>
            <p:nvPr/>
          </p:nvSpPr>
          <p:spPr>
            <a:xfrm>
              <a:off x="2993727" y="4031355"/>
              <a:ext cx="235719" cy="180654"/>
            </a:xfrm>
            <a:prstGeom prst="rect">
              <a:avLst/>
            </a:prstGeom>
            <a:solidFill>
              <a:srgbClr val="E2231A">
                <a:alpha val="90196"/>
              </a:srgbClr>
            </a:solidFill>
          </p:spPr>
          <p:txBody>
            <a:bodyPr/>
            <a:lstStyle/>
            <a:p/>
          </p:txBody>
        </p:sp>
        <p:sp>
          <p:nvSpPr>
            <p:cNvPr id="34" name="rc34"/>
            <p:cNvSpPr/>
            <p:nvPr/>
          </p:nvSpPr>
          <p:spPr>
            <a:xfrm>
              <a:off x="3255637" y="4018057"/>
              <a:ext cx="235719" cy="193952"/>
            </a:xfrm>
            <a:prstGeom prst="rect">
              <a:avLst/>
            </a:prstGeom>
            <a:solidFill>
              <a:srgbClr val="E2231A">
                <a:alpha val="90196"/>
              </a:srgbClr>
            </a:solidFill>
          </p:spPr>
          <p:txBody>
            <a:bodyPr/>
            <a:lstStyle/>
            <a:p/>
          </p:txBody>
        </p:sp>
        <p:sp>
          <p:nvSpPr>
            <p:cNvPr id="35" name="rc35"/>
            <p:cNvSpPr/>
            <p:nvPr/>
          </p:nvSpPr>
          <p:spPr>
            <a:xfrm>
              <a:off x="3517547" y="4024156"/>
              <a:ext cx="235719" cy="187853"/>
            </a:xfrm>
            <a:prstGeom prst="rect">
              <a:avLst/>
            </a:prstGeom>
            <a:solidFill>
              <a:srgbClr val="E2231A">
                <a:alpha val="90196"/>
              </a:srgbClr>
            </a:solidFill>
          </p:spPr>
          <p:txBody>
            <a:bodyPr/>
            <a:lstStyle/>
            <a:p/>
          </p:txBody>
        </p:sp>
        <p:sp>
          <p:nvSpPr>
            <p:cNvPr id="36" name="rc36"/>
            <p:cNvSpPr/>
            <p:nvPr/>
          </p:nvSpPr>
          <p:spPr>
            <a:xfrm>
              <a:off x="3779457" y="4041448"/>
              <a:ext cx="235719" cy="170560"/>
            </a:xfrm>
            <a:prstGeom prst="rect">
              <a:avLst/>
            </a:prstGeom>
            <a:solidFill>
              <a:srgbClr val="E2231A">
                <a:alpha val="90196"/>
              </a:srgbClr>
            </a:solidFill>
          </p:spPr>
          <p:txBody>
            <a:bodyPr/>
            <a:lstStyle/>
            <a:p/>
          </p:txBody>
        </p:sp>
        <p:sp>
          <p:nvSpPr>
            <p:cNvPr id="37" name="rc37"/>
            <p:cNvSpPr/>
            <p:nvPr/>
          </p:nvSpPr>
          <p:spPr>
            <a:xfrm>
              <a:off x="4041368" y="4054425"/>
              <a:ext cx="235719" cy="157583"/>
            </a:xfrm>
            <a:prstGeom prst="rect">
              <a:avLst/>
            </a:prstGeom>
            <a:solidFill>
              <a:srgbClr val="E2231A">
                <a:alpha val="90196"/>
              </a:srgbClr>
            </a:solidFill>
          </p:spPr>
          <p:txBody>
            <a:bodyPr/>
            <a:lstStyle/>
            <a:p/>
          </p:txBody>
        </p:sp>
        <p:sp>
          <p:nvSpPr>
            <p:cNvPr id="38" name="rc38"/>
            <p:cNvSpPr/>
            <p:nvPr/>
          </p:nvSpPr>
          <p:spPr>
            <a:xfrm>
              <a:off x="4303278" y="4051076"/>
              <a:ext cx="235719" cy="160932"/>
            </a:xfrm>
            <a:prstGeom prst="rect">
              <a:avLst/>
            </a:prstGeom>
            <a:solidFill>
              <a:srgbClr val="E2231A">
                <a:alpha val="90196"/>
              </a:srgbClr>
            </a:solidFill>
          </p:spPr>
          <p:txBody>
            <a:bodyPr/>
            <a:lstStyle/>
            <a:p/>
          </p:txBody>
        </p:sp>
        <p:sp>
          <p:nvSpPr>
            <p:cNvPr id="39" name="rc39"/>
            <p:cNvSpPr/>
            <p:nvPr/>
          </p:nvSpPr>
          <p:spPr>
            <a:xfrm>
              <a:off x="4565188" y="4056976"/>
              <a:ext cx="235719" cy="155032"/>
            </a:xfrm>
            <a:prstGeom prst="rect">
              <a:avLst/>
            </a:prstGeom>
            <a:solidFill>
              <a:srgbClr val="E2231A">
                <a:alpha val="90196"/>
              </a:srgbClr>
            </a:solidFill>
          </p:spPr>
          <p:txBody>
            <a:bodyPr/>
            <a:lstStyle/>
            <a:p/>
          </p:txBody>
        </p:sp>
        <p:sp>
          <p:nvSpPr>
            <p:cNvPr id="40" name="rc40"/>
            <p:cNvSpPr/>
            <p:nvPr/>
          </p:nvSpPr>
          <p:spPr>
            <a:xfrm>
              <a:off x="4827098" y="4053983"/>
              <a:ext cx="235719" cy="158026"/>
            </a:xfrm>
            <a:prstGeom prst="rect">
              <a:avLst/>
            </a:prstGeom>
            <a:solidFill>
              <a:srgbClr val="E2231A">
                <a:alpha val="90196"/>
              </a:srgbClr>
            </a:solidFill>
          </p:spPr>
          <p:txBody>
            <a:bodyPr/>
            <a:lstStyle/>
            <a:p/>
          </p:txBody>
        </p:sp>
        <p:sp>
          <p:nvSpPr>
            <p:cNvPr id="41" name="rc41"/>
            <p:cNvSpPr/>
            <p:nvPr/>
          </p:nvSpPr>
          <p:spPr>
            <a:xfrm>
              <a:off x="5089008" y="4052100"/>
              <a:ext cx="235719" cy="159908"/>
            </a:xfrm>
            <a:prstGeom prst="rect">
              <a:avLst/>
            </a:prstGeom>
            <a:solidFill>
              <a:srgbClr val="E2231A">
                <a:alpha val="90196"/>
              </a:srgbClr>
            </a:solidFill>
          </p:spPr>
          <p:txBody>
            <a:bodyPr/>
            <a:lstStyle/>
            <a:p/>
          </p:txBody>
        </p:sp>
        <p:sp>
          <p:nvSpPr>
            <p:cNvPr id="42" name="rc42"/>
            <p:cNvSpPr/>
            <p:nvPr/>
          </p:nvSpPr>
          <p:spPr>
            <a:xfrm>
              <a:off x="5350919" y="4048663"/>
              <a:ext cx="235719" cy="163346"/>
            </a:xfrm>
            <a:prstGeom prst="rect">
              <a:avLst/>
            </a:prstGeom>
            <a:solidFill>
              <a:srgbClr val="E2231A">
                <a:alpha val="90196"/>
              </a:srgbClr>
            </a:solidFill>
          </p:spPr>
          <p:txBody>
            <a:bodyPr/>
            <a:lstStyle/>
            <a:p/>
          </p:txBody>
        </p:sp>
        <p:sp>
          <p:nvSpPr>
            <p:cNvPr id="43" name="rc43"/>
            <p:cNvSpPr/>
            <p:nvPr/>
          </p:nvSpPr>
          <p:spPr>
            <a:xfrm>
              <a:off x="5612829" y="4044981"/>
              <a:ext cx="235719" cy="167028"/>
            </a:xfrm>
            <a:prstGeom prst="rect">
              <a:avLst/>
            </a:prstGeom>
            <a:solidFill>
              <a:srgbClr val="E2231A">
                <a:alpha val="90196"/>
              </a:srgbClr>
            </a:solidFill>
          </p:spPr>
          <p:txBody>
            <a:bodyPr/>
            <a:lstStyle/>
            <a:p/>
          </p:txBody>
        </p:sp>
        <p:sp>
          <p:nvSpPr>
            <p:cNvPr id="44" name="rc44"/>
            <p:cNvSpPr/>
            <p:nvPr/>
          </p:nvSpPr>
          <p:spPr>
            <a:xfrm>
              <a:off x="5874739" y="4041163"/>
              <a:ext cx="235719" cy="170846"/>
            </a:xfrm>
            <a:prstGeom prst="rect">
              <a:avLst/>
            </a:prstGeom>
            <a:solidFill>
              <a:srgbClr val="E2231A">
                <a:alpha val="90196"/>
              </a:srgbClr>
            </a:solidFill>
          </p:spPr>
          <p:txBody>
            <a:bodyPr/>
            <a:lstStyle/>
            <a:p/>
          </p:txBody>
        </p:sp>
        <p:sp>
          <p:nvSpPr>
            <p:cNvPr id="45" name="rc45"/>
            <p:cNvSpPr/>
            <p:nvPr/>
          </p:nvSpPr>
          <p:spPr>
            <a:xfrm>
              <a:off x="6136649" y="4037165"/>
              <a:ext cx="235719" cy="174844"/>
            </a:xfrm>
            <a:prstGeom prst="rect">
              <a:avLst/>
            </a:prstGeom>
            <a:solidFill>
              <a:srgbClr val="E2231A">
                <a:alpha val="90196"/>
              </a:srgbClr>
            </a:solidFill>
          </p:spPr>
          <p:txBody>
            <a:bodyPr/>
            <a:lstStyle/>
            <a:p/>
          </p:txBody>
        </p:sp>
        <p:sp>
          <p:nvSpPr>
            <p:cNvPr id="46" name="rc46"/>
            <p:cNvSpPr/>
            <p:nvPr/>
          </p:nvSpPr>
          <p:spPr>
            <a:xfrm>
              <a:off x="6398559" y="4033285"/>
              <a:ext cx="235719" cy="178723"/>
            </a:xfrm>
            <a:prstGeom prst="rect">
              <a:avLst/>
            </a:prstGeom>
            <a:solidFill>
              <a:srgbClr val="E2231A">
                <a:alpha val="90196"/>
              </a:srgbClr>
            </a:solidFill>
          </p:spPr>
          <p:txBody>
            <a:bodyPr/>
            <a:lstStyle/>
            <a:p/>
          </p:txBody>
        </p:sp>
        <p:sp>
          <p:nvSpPr>
            <p:cNvPr id="47" name="rc47"/>
            <p:cNvSpPr/>
            <p:nvPr/>
          </p:nvSpPr>
          <p:spPr>
            <a:xfrm>
              <a:off x="6660470" y="3922176"/>
              <a:ext cx="235719" cy="289833"/>
            </a:xfrm>
            <a:prstGeom prst="rect">
              <a:avLst/>
            </a:prstGeom>
            <a:solidFill>
              <a:srgbClr val="E2231A">
                <a:alpha val="90196"/>
              </a:srgbClr>
            </a:solidFill>
          </p:spPr>
          <p:txBody>
            <a:bodyPr/>
            <a:lstStyle/>
            <a:p/>
          </p:txBody>
        </p:sp>
        <p:sp>
          <p:nvSpPr>
            <p:cNvPr id="48" name="rc48"/>
            <p:cNvSpPr/>
            <p:nvPr/>
          </p:nvSpPr>
          <p:spPr>
            <a:xfrm>
              <a:off x="6922380" y="3795072"/>
              <a:ext cx="235719" cy="416937"/>
            </a:xfrm>
            <a:prstGeom prst="rect">
              <a:avLst/>
            </a:prstGeom>
            <a:solidFill>
              <a:srgbClr val="E2231A">
                <a:alpha val="90196"/>
              </a:srgbClr>
            </a:solidFill>
          </p:spPr>
          <p:txBody>
            <a:bodyPr/>
            <a:lstStyle/>
            <a:p/>
          </p:txBody>
        </p:sp>
        <p:sp>
          <p:nvSpPr>
            <p:cNvPr id="49" name="rc49"/>
            <p:cNvSpPr/>
            <p:nvPr/>
          </p:nvSpPr>
          <p:spPr>
            <a:xfrm>
              <a:off x="7184290" y="3798027"/>
              <a:ext cx="235719" cy="413982"/>
            </a:xfrm>
            <a:prstGeom prst="rect">
              <a:avLst/>
            </a:prstGeom>
            <a:solidFill>
              <a:srgbClr val="E2231A">
                <a:alpha val="90196"/>
              </a:srgbClr>
            </a:solidFill>
          </p:spPr>
          <p:txBody>
            <a:bodyPr/>
            <a:lstStyle/>
            <a:p/>
          </p:txBody>
        </p:sp>
        <p:sp>
          <p:nvSpPr>
            <p:cNvPr id="50" name="rc50"/>
            <p:cNvSpPr/>
            <p:nvPr/>
          </p:nvSpPr>
          <p:spPr>
            <a:xfrm>
              <a:off x="7446200" y="3813657"/>
              <a:ext cx="235719" cy="398352"/>
            </a:xfrm>
            <a:prstGeom prst="rect">
              <a:avLst/>
            </a:prstGeom>
            <a:solidFill>
              <a:srgbClr val="E2231A">
                <a:alpha val="90196"/>
              </a:srgbClr>
            </a:solidFill>
          </p:spPr>
          <p:txBody>
            <a:bodyPr/>
            <a:lstStyle/>
            <a:p/>
          </p:txBody>
        </p:sp>
        <p:sp>
          <p:nvSpPr>
            <p:cNvPr id="51" name="rc51"/>
            <p:cNvSpPr/>
            <p:nvPr/>
          </p:nvSpPr>
          <p:spPr>
            <a:xfrm>
              <a:off x="7708110" y="3806601"/>
              <a:ext cx="235719" cy="405408"/>
            </a:xfrm>
            <a:prstGeom prst="rect">
              <a:avLst/>
            </a:prstGeom>
            <a:solidFill>
              <a:srgbClr val="E2231A">
                <a:alpha val="90196"/>
              </a:srgbClr>
            </a:solidFill>
          </p:spPr>
          <p:txBody>
            <a:bodyPr/>
            <a:lstStyle/>
            <a:p/>
          </p:txBody>
        </p:sp>
        <p:sp>
          <p:nvSpPr>
            <p:cNvPr id="52" name="rc52"/>
            <p:cNvSpPr/>
            <p:nvPr/>
          </p:nvSpPr>
          <p:spPr>
            <a:xfrm>
              <a:off x="7970021" y="3799375"/>
              <a:ext cx="235719" cy="412634"/>
            </a:xfrm>
            <a:prstGeom prst="rect">
              <a:avLst/>
            </a:prstGeom>
            <a:solidFill>
              <a:srgbClr val="E2231A">
                <a:alpha val="90196"/>
              </a:srgbClr>
            </a:solidFill>
          </p:spPr>
          <p:txBody>
            <a:bodyPr/>
            <a:lstStyle/>
            <a:p/>
          </p:txBody>
        </p:sp>
        <p:sp>
          <p:nvSpPr>
            <p:cNvPr id="53" name="rc53"/>
            <p:cNvSpPr/>
            <p:nvPr/>
          </p:nvSpPr>
          <p:spPr>
            <a:xfrm>
              <a:off x="5612829" y="3658918"/>
              <a:ext cx="235719" cy="386062"/>
            </a:xfrm>
            <a:prstGeom prst="rect">
              <a:avLst/>
            </a:prstGeom>
            <a:solidFill>
              <a:srgbClr val="B3B3B3">
                <a:alpha val="90196"/>
              </a:srgbClr>
            </a:solidFill>
          </p:spPr>
          <p:txBody>
            <a:bodyPr/>
            <a:lstStyle/>
            <a:p/>
          </p:txBody>
        </p:sp>
        <p:sp>
          <p:nvSpPr>
            <p:cNvPr id="54" name="rc54"/>
            <p:cNvSpPr/>
            <p:nvPr/>
          </p:nvSpPr>
          <p:spPr>
            <a:xfrm>
              <a:off x="5874739" y="3685457"/>
              <a:ext cx="235719" cy="355705"/>
            </a:xfrm>
            <a:prstGeom prst="rect">
              <a:avLst/>
            </a:prstGeom>
            <a:solidFill>
              <a:srgbClr val="B3B3B3">
                <a:alpha val="90196"/>
              </a:srgbClr>
            </a:solidFill>
          </p:spPr>
          <p:txBody>
            <a:bodyPr/>
            <a:lstStyle/>
            <a:p/>
          </p:txBody>
        </p:sp>
        <p:sp>
          <p:nvSpPr>
            <p:cNvPr id="55" name="rc55"/>
            <p:cNvSpPr/>
            <p:nvPr/>
          </p:nvSpPr>
          <p:spPr>
            <a:xfrm>
              <a:off x="6136649" y="3720168"/>
              <a:ext cx="235719" cy="316996"/>
            </a:xfrm>
            <a:prstGeom prst="rect">
              <a:avLst/>
            </a:prstGeom>
            <a:solidFill>
              <a:srgbClr val="B3B3B3">
                <a:alpha val="90196"/>
              </a:srgbClr>
            </a:solidFill>
          </p:spPr>
          <p:txBody>
            <a:bodyPr/>
            <a:lstStyle/>
            <a:p/>
          </p:txBody>
        </p:sp>
        <p:sp>
          <p:nvSpPr>
            <p:cNvPr id="56" name="rc56"/>
            <p:cNvSpPr/>
            <p:nvPr/>
          </p:nvSpPr>
          <p:spPr>
            <a:xfrm>
              <a:off x="6398559" y="3776088"/>
              <a:ext cx="235719" cy="257196"/>
            </a:xfrm>
            <a:prstGeom prst="rect">
              <a:avLst/>
            </a:prstGeom>
            <a:solidFill>
              <a:srgbClr val="B3B3B3">
                <a:alpha val="90196"/>
              </a:srgbClr>
            </a:solidFill>
          </p:spPr>
          <p:txBody>
            <a:bodyPr/>
            <a:lstStyle/>
            <a:p/>
          </p:txBody>
        </p:sp>
        <p:sp>
          <p:nvSpPr>
            <p:cNvPr id="57" name="rc57"/>
            <p:cNvSpPr/>
            <p:nvPr/>
          </p:nvSpPr>
          <p:spPr>
            <a:xfrm>
              <a:off x="6660470" y="3686096"/>
              <a:ext cx="235719" cy="236080"/>
            </a:xfrm>
            <a:prstGeom prst="rect">
              <a:avLst/>
            </a:prstGeom>
            <a:solidFill>
              <a:srgbClr val="B3B3B3">
                <a:alpha val="90196"/>
              </a:srgbClr>
            </a:solidFill>
          </p:spPr>
          <p:txBody>
            <a:bodyPr/>
            <a:lstStyle/>
            <a:p/>
          </p:txBody>
        </p:sp>
        <p:sp>
          <p:nvSpPr>
            <p:cNvPr id="58" name="rc58"/>
            <p:cNvSpPr/>
            <p:nvPr/>
          </p:nvSpPr>
          <p:spPr>
            <a:xfrm>
              <a:off x="6922380" y="3581991"/>
              <a:ext cx="235719" cy="213080"/>
            </a:xfrm>
            <a:prstGeom prst="rect">
              <a:avLst/>
            </a:prstGeom>
            <a:solidFill>
              <a:srgbClr val="B3B3B3">
                <a:alpha val="90196"/>
              </a:srgbClr>
            </a:solidFill>
          </p:spPr>
          <p:txBody>
            <a:bodyPr/>
            <a:lstStyle/>
            <a:p/>
          </p:txBody>
        </p:sp>
        <p:sp>
          <p:nvSpPr>
            <p:cNvPr id="59" name="rc59"/>
            <p:cNvSpPr/>
            <p:nvPr/>
          </p:nvSpPr>
          <p:spPr>
            <a:xfrm>
              <a:off x="7184290" y="3567529"/>
              <a:ext cx="235719" cy="230497"/>
            </a:xfrm>
            <a:prstGeom prst="rect">
              <a:avLst/>
            </a:prstGeom>
            <a:solidFill>
              <a:srgbClr val="B3B3B3">
                <a:alpha val="90196"/>
              </a:srgbClr>
            </a:solidFill>
          </p:spPr>
          <p:txBody>
            <a:bodyPr/>
            <a:lstStyle/>
            <a:p/>
          </p:txBody>
        </p:sp>
        <p:sp>
          <p:nvSpPr>
            <p:cNvPr id="60" name="rc60"/>
            <p:cNvSpPr/>
            <p:nvPr/>
          </p:nvSpPr>
          <p:spPr>
            <a:xfrm>
              <a:off x="7446200" y="3616706"/>
              <a:ext cx="235719" cy="196951"/>
            </a:xfrm>
            <a:prstGeom prst="rect">
              <a:avLst/>
            </a:prstGeom>
            <a:solidFill>
              <a:srgbClr val="B3B3B3">
                <a:alpha val="90196"/>
              </a:srgbClr>
            </a:solidFill>
          </p:spPr>
          <p:txBody>
            <a:bodyPr/>
            <a:lstStyle/>
            <a:p/>
          </p:txBody>
        </p:sp>
        <p:sp>
          <p:nvSpPr>
            <p:cNvPr id="61" name="rc61"/>
            <p:cNvSpPr/>
            <p:nvPr/>
          </p:nvSpPr>
          <p:spPr>
            <a:xfrm>
              <a:off x="7708110" y="3603900"/>
              <a:ext cx="235719" cy="202700"/>
            </a:xfrm>
            <a:prstGeom prst="rect">
              <a:avLst/>
            </a:prstGeom>
            <a:solidFill>
              <a:srgbClr val="B3B3B3">
                <a:alpha val="90196"/>
              </a:srgbClr>
            </a:solidFill>
          </p:spPr>
          <p:txBody>
            <a:bodyPr/>
            <a:lstStyle/>
            <a:p/>
          </p:txBody>
        </p:sp>
        <p:sp>
          <p:nvSpPr>
            <p:cNvPr id="62" name="rc62"/>
            <p:cNvSpPr/>
            <p:nvPr/>
          </p:nvSpPr>
          <p:spPr>
            <a:xfrm>
              <a:off x="7970021" y="3592683"/>
              <a:ext cx="235719" cy="206691"/>
            </a:xfrm>
            <a:prstGeom prst="rect">
              <a:avLst/>
            </a:prstGeom>
            <a:solidFill>
              <a:srgbClr val="B3B3B3">
                <a:alpha val="90196"/>
              </a:srgbClr>
            </a:solidFill>
          </p:spPr>
          <p:txBody>
            <a:bodyPr/>
            <a:lstStyle/>
            <a:p/>
          </p:txBody>
        </p:sp>
        <p:sp>
          <p:nvSpPr>
            <p:cNvPr id="63" name="pl63"/>
            <p:cNvSpPr/>
            <p:nvPr/>
          </p:nvSpPr>
          <p:spPr>
            <a:xfrm>
              <a:off x="1540125" y="2428948"/>
              <a:ext cx="6547754" cy="451135"/>
            </a:xfrm>
            <a:custGeom>
              <a:avLst/>
              <a:pathLst>
                <a:path w="6547754" h="451135">
                  <a:moveTo>
                    <a:pt x="0" y="257791"/>
                  </a:moveTo>
                  <a:lnTo>
                    <a:pt x="261910" y="193343"/>
                  </a:lnTo>
                  <a:lnTo>
                    <a:pt x="523820" y="128895"/>
                  </a:lnTo>
                  <a:lnTo>
                    <a:pt x="785730" y="64447"/>
                  </a:lnTo>
                  <a:lnTo>
                    <a:pt x="1047640" y="85930"/>
                  </a:lnTo>
                  <a:lnTo>
                    <a:pt x="1309550" y="107413"/>
                  </a:lnTo>
                  <a:lnTo>
                    <a:pt x="1571461" y="150378"/>
                  </a:lnTo>
                  <a:lnTo>
                    <a:pt x="1833371" y="171861"/>
                  </a:lnTo>
                  <a:lnTo>
                    <a:pt x="2095281" y="128895"/>
                  </a:lnTo>
                  <a:lnTo>
                    <a:pt x="2357191" y="64447"/>
                  </a:lnTo>
                  <a:lnTo>
                    <a:pt x="2619101" y="21482"/>
                  </a:lnTo>
                  <a:lnTo>
                    <a:pt x="2881012" y="21482"/>
                  </a:lnTo>
                  <a:lnTo>
                    <a:pt x="3142922" y="0"/>
                  </a:lnTo>
                  <a:lnTo>
                    <a:pt x="3404832" y="0"/>
                  </a:lnTo>
                  <a:lnTo>
                    <a:pt x="3666742" y="0"/>
                  </a:lnTo>
                  <a:lnTo>
                    <a:pt x="3928652" y="0"/>
                  </a:lnTo>
                  <a:lnTo>
                    <a:pt x="4190563" y="0"/>
                  </a:lnTo>
                  <a:lnTo>
                    <a:pt x="4452473" y="0"/>
                  </a:lnTo>
                  <a:lnTo>
                    <a:pt x="4714383" y="0"/>
                  </a:lnTo>
                  <a:lnTo>
                    <a:pt x="4976293" y="0"/>
                  </a:lnTo>
                  <a:lnTo>
                    <a:pt x="5238203" y="214826"/>
                  </a:lnTo>
                  <a:lnTo>
                    <a:pt x="5500114" y="451135"/>
                  </a:lnTo>
                  <a:lnTo>
                    <a:pt x="5762024" y="429653"/>
                  </a:lnTo>
                  <a:lnTo>
                    <a:pt x="6023934" y="386687"/>
                  </a:lnTo>
                  <a:lnTo>
                    <a:pt x="6285844" y="386687"/>
                  </a:lnTo>
                  <a:lnTo>
                    <a:pt x="6547754" y="386687"/>
                  </a:lnTo>
                </a:path>
              </a:pathLst>
            </a:custGeom>
            <a:ln w="27101" cap="flat">
              <a:solidFill>
                <a:srgbClr val="3283FE">
                  <a:alpha val="100000"/>
                </a:srgbClr>
              </a:solidFill>
              <a:prstDash val="solid"/>
              <a:round/>
            </a:ln>
          </p:spPr>
          <p:txBody>
            <a:bodyPr/>
            <a:lstStyle/>
            <a:p/>
          </p:txBody>
        </p:sp>
        <p:sp>
          <p:nvSpPr>
            <p:cNvPr id="64" name="pl64"/>
            <p:cNvSpPr/>
            <p:nvPr/>
          </p:nvSpPr>
          <p:spPr>
            <a:xfrm>
              <a:off x="5730688" y="3030463"/>
              <a:ext cx="2357191" cy="365205"/>
            </a:xfrm>
            <a:custGeom>
              <a:avLst/>
              <a:pathLst>
                <a:path w="2357191" h="365205">
                  <a:moveTo>
                    <a:pt x="0" y="343722"/>
                  </a:moveTo>
                  <a:lnTo>
                    <a:pt x="261910" y="257791"/>
                  </a:lnTo>
                  <a:lnTo>
                    <a:pt x="523820" y="150378"/>
                  </a:lnTo>
                  <a:lnTo>
                    <a:pt x="785730" y="0"/>
                  </a:lnTo>
                  <a:lnTo>
                    <a:pt x="1047640" y="171861"/>
                  </a:lnTo>
                  <a:lnTo>
                    <a:pt x="1309550" y="365205"/>
                  </a:lnTo>
                  <a:lnTo>
                    <a:pt x="1571461" y="365205"/>
                  </a:lnTo>
                  <a:lnTo>
                    <a:pt x="1833371" y="236309"/>
                  </a:lnTo>
                  <a:lnTo>
                    <a:pt x="2095281" y="236309"/>
                  </a:lnTo>
                  <a:lnTo>
                    <a:pt x="2357191" y="236309"/>
                  </a:lnTo>
                </a:path>
              </a:pathLst>
            </a:custGeom>
            <a:ln w="27101" cap="flat">
              <a:solidFill>
                <a:srgbClr val="FFA500">
                  <a:alpha val="100000"/>
                </a:srgbClr>
              </a:solidFill>
              <a:prstDash val="solid"/>
              <a:round/>
            </a:ln>
          </p:spPr>
          <p:txBody>
            <a:bodyPr/>
            <a:lstStyle/>
            <a:p/>
          </p:txBody>
        </p:sp>
        <p:sp>
          <p:nvSpPr>
            <p:cNvPr id="65" name="tx65"/>
            <p:cNvSpPr/>
            <p:nvPr/>
          </p:nvSpPr>
          <p:spPr>
            <a:xfrm>
              <a:off x="1469787"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6" name="tx66"/>
            <p:cNvSpPr/>
            <p:nvPr/>
          </p:nvSpPr>
          <p:spPr>
            <a:xfrm>
              <a:off x="2779338"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7" name="tx67"/>
            <p:cNvSpPr/>
            <p:nvPr/>
          </p:nvSpPr>
          <p:spPr>
            <a:xfrm>
              <a:off x="4088889"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8" name="tx68"/>
            <p:cNvSpPr/>
            <p:nvPr/>
          </p:nvSpPr>
          <p:spPr>
            <a:xfrm>
              <a:off x="5398440"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9" name="tx69"/>
            <p:cNvSpPr/>
            <p:nvPr/>
          </p:nvSpPr>
          <p:spPr>
            <a:xfrm>
              <a:off x="6446081"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0" name="tx70"/>
            <p:cNvSpPr/>
            <p:nvPr/>
          </p:nvSpPr>
          <p:spPr>
            <a:xfrm>
              <a:off x="6446081"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71" name="tx71"/>
            <p:cNvSpPr/>
            <p:nvPr/>
          </p:nvSpPr>
          <p:spPr>
            <a:xfrm>
              <a:off x="6707991"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72" name="tx72"/>
            <p:cNvSpPr/>
            <p:nvPr/>
          </p:nvSpPr>
          <p:spPr>
            <a:xfrm>
              <a:off x="6707991"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73" name="tx73"/>
            <p:cNvSpPr/>
            <p:nvPr/>
          </p:nvSpPr>
          <p:spPr>
            <a:xfrm>
              <a:off x="6969901"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4" name="tx74"/>
            <p:cNvSpPr/>
            <p:nvPr/>
          </p:nvSpPr>
          <p:spPr>
            <a:xfrm>
              <a:off x="6969901"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75" name="tx75"/>
            <p:cNvSpPr/>
            <p:nvPr/>
          </p:nvSpPr>
          <p:spPr>
            <a:xfrm>
              <a:off x="723181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76" name="tx76"/>
            <p:cNvSpPr/>
            <p:nvPr/>
          </p:nvSpPr>
          <p:spPr>
            <a:xfrm>
              <a:off x="7231812"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77" name="tx77"/>
            <p:cNvSpPr/>
            <p:nvPr/>
          </p:nvSpPr>
          <p:spPr>
            <a:xfrm>
              <a:off x="749372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78" name="tx78"/>
            <p:cNvSpPr/>
            <p:nvPr/>
          </p:nvSpPr>
          <p:spPr>
            <a:xfrm>
              <a:off x="749372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79" name="tx79"/>
            <p:cNvSpPr/>
            <p:nvPr/>
          </p:nvSpPr>
          <p:spPr>
            <a:xfrm>
              <a:off x="775563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80" name="tx80"/>
            <p:cNvSpPr/>
            <p:nvPr/>
          </p:nvSpPr>
          <p:spPr>
            <a:xfrm>
              <a:off x="775563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81" name="tx81"/>
            <p:cNvSpPr/>
            <p:nvPr/>
          </p:nvSpPr>
          <p:spPr>
            <a:xfrm>
              <a:off x="801754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82" name="tx82"/>
            <p:cNvSpPr/>
            <p:nvPr/>
          </p:nvSpPr>
          <p:spPr>
            <a:xfrm>
              <a:off x="801754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83" name="tx83"/>
            <p:cNvSpPr/>
            <p:nvPr/>
          </p:nvSpPr>
          <p:spPr>
            <a:xfrm>
              <a:off x="1449691" y="40726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84" name="tx84"/>
            <p:cNvSpPr/>
            <p:nvPr/>
          </p:nvSpPr>
          <p:spPr>
            <a:xfrm>
              <a:off x="2759242" y="409178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85" name="tx85"/>
            <p:cNvSpPr/>
            <p:nvPr/>
          </p:nvSpPr>
          <p:spPr>
            <a:xfrm>
              <a:off x="4068793" y="40927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86" name="tx86"/>
            <p:cNvSpPr/>
            <p:nvPr/>
          </p:nvSpPr>
          <p:spPr>
            <a:xfrm>
              <a:off x="5378344" y="409121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87" name="tx87"/>
            <p:cNvSpPr/>
            <p:nvPr/>
          </p:nvSpPr>
          <p:spPr>
            <a:xfrm>
              <a:off x="6425984" y="40822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a:t>
              </a:r>
            </a:p>
          </p:txBody>
        </p:sp>
        <p:sp>
          <p:nvSpPr>
            <p:cNvPr id="88" name="tx88"/>
            <p:cNvSpPr/>
            <p:nvPr/>
          </p:nvSpPr>
          <p:spPr>
            <a:xfrm>
              <a:off x="6687895" y="40266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308</a:t>
              </a:r>
            </a:p>
          </p:txBody>
        </p:sp>
        <p:sp>
          <p:nvSpPr>
            <p:cNvPr id="89" name="tx89"/>
            <p:cNvSpPr/>
            <p:nvPr/>
          </p:nvSpPr>
          <p:spPr>
            <a:xfrm>
              <a:off x="6949805" y="39630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a:t>
              </a:r>
            </a:p>
          </p:txBody>
        </p:sp>
        <p:sp>
          <p:nvSpPr>
            <p:cNvPr id="90" name="tx90"/>
            <p:cNvSpPr/>
            <p:nvPr/>
          </p:nvSpPr>
          <p:spPr>
            <a:xfrm>
              <a:off x="7211715" y="39645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440</a:t>
              </a:r>
            </a:p>
          </p:txBody>
        </p:sp>
        <p:sp>
          <p:nvSpPr>
            <p:cNvPr id="91" name="tx91"/>
            <p:cNvSpPr/>
            <p:nvPr/>
          </p:nvSpPr>
          <p:spPr>
            <a:xfrm>
              <a:off x="7473625" y="39737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424</a:t>
              </a:r>
            </a:p>
          </p:txBody>
        </p:sp>
        <p:sp>
          <p:nvSpPr>
            <p:cNvPr id="92" name="tx92"/>
            <p:cNvSpPr/>
            <p:nvPr/>
          </p:nvSpPr>
          <p:spPr>
            <a:xfrm>
              <a:off x="7735535" y="39688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431</a:t>
              </a:r>
            </a:p>
          </p:txBody>
        </p:sp>
        <p:sp>
          <p:nvSpPr>
            <p:cNvPr id="93" name="tx93"/>
            <p:cNvSpPr/>
            <p:nvPr/>
          </p:nvSpPr>
          <p:spPr>
            <a:xfrm>
              <a:off x="7997446" y="39651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439</a:t>
              </a:r>
            </a:p>
          </p:txBody>
        </p:sp>
        <p:sp>
          <p:nvSpPr>
            <p:cNvPr id="94" name="tx94"/>
            <p:cNvSpPr/>
            <p:nvPr/>
          </p:nvSpPr>
          <p:spPr>
            <a:xfrm>
              <a:off x="6425984" y="386557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95" name="tx95"/>
            <p:cNvSpPr/>
            <p:nvPr/>
          </p:nvSpPr>
          <p:spPr>
            <a:xfrm>
              <a:off x="6687895" y="37636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96" name="tx96"/>
            <p:cNvSpPr/>
            <p:nvPr/>
          </p:nvSpPr>
          <p:spPr>
            <a:xfrm>
              <a:off x="6949805" y="364941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97" name="tx97"/>
            <p:cNvSpPr/>
            <p:nvPr/>
          </p:nvSpPr>
          <p:spPr>
            <a:xfrm>
              <a:off x="7211715" y="36423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98" name="tx98"/>
            <p:cNvSpPr/>
            <p:nvPr/>
          </p:nvSpPr>
          <p:spPr>
            <a:xfrm>
              <a:off x="7473625" y="36747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99" name="tx99"/>
            <p:cNvSpPr/>
            <p:nvPr/>
          </p:nvSpPr>
          <p:spPr>
            <a:xfrm>
              <a:off x="7735535" y="36648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100" name="tx100"/>
            <p:cNvSpPr/>
            <p:nvPr/>
          </p:nvSpPr>
          <p:spPr>
            <a:xfrm>
              <a:off x="7997446" y="36555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101" name="tx101"/>
            <p:cNvSpPr/>
            <p:nvPr/>
          </p:nvSpPr>
          <p:spPr>
            <a:xfrm>
              <a:off x="6435028" y="36698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464</a:t>
              </a:r>
            </a:p>
          </p:txBody>
        </p:sp>
        <p:sp>
          <p:nvSpPr>
            <p:cNvPr id="102" name="tx102"/>
            <p:cNvSpPr/>
            <p:nvPr/>
          </p:nvSpPr>
          <p:spPr>
            <a:xfrm>
              <a:off x="6696938" y="357986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559</a:t>
              </a:r>
            </a:p>
          </p:txBody>
        </p:sp>
        <p:sp>
          <p:nvSpPr>
            <p:cNvPr id="103" name="tx103"/>
            <p:cNvSpPr/>
            <p:nvPr/>
          </p:nvSpPr>
          <p:spPr>
            <a:xfrm>
              <a:off x="6958848" y="347575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670</a:t>
              </a:r>
            </a:p>
          </p:txBody>
        </p:sp>
        <p:sp>
          <p:nvSpPr>
            <p:cNvPr id="104" name="tx104"/>
            <p:cNvSpPr/>
            <p:nvPr/>
          </p:nvSpPr>
          <p:spPr>
            <a:xfrm>
              <a:off x="722075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686</a:t>
              </a:r>
            </a:p>
          </p:txBody>
        </p:sp>
        <p:sp>
          <p:nvSpPr>
            <p:cNvPr id="105" name="tx105"/>
            <p:cNvSpPr/>
            <p:nvPr/>
          </p:nvSpPr>
          <p:spPr>
            <a:xfrm>
              <a:off x="7482669" y="351042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633</a:t>
              </a:r>
            </a:p>
          </p:txBody>
        </p:sp>
        <p:sp>
          <p:nvSpPr>
            <p:cNvPr id="106" name="tx106"/>
            <p:cNvSpPr/>
            <p:nvPr/>
          </p:nvSpPr>
          <p:spPr>
            <a:xfrm>
              <a:off x="7744579" y="349766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647</a:t>
              </a:r>
            </a:p>
          </p:txBody>
        </p:sp>
        <p:sp>
          <p:nvSpPr>
            <p:cNvPr id="107" name="tx107"/>
            <p:cNvSpPr/>
            <p:nvPr/>
          </p:nvSpPr>
          <p:spPr>
            <a:xfrm>
              <a:off x="8006489" y="34864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659</a:t>
              </a:r>
            </a:p>
          </p:txBody>
        </p:sp>
        <p:sp>
          <p:nvSpPr>
            <p:cNvPr id="108" name="tx108"/>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694200" y="36897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0" name="tx110"/>
            <p:cNvSpPr/>
            <p:nvPr/>
          </p:nvSpPr>
          <p:spPr>
            <a:xfrm>
              <a:off x="577692" y="321966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1" name="tx111"/>
            <p:cNvSpPr/>
            <p:nvPr/>
          </p:nvSpPr>
          <p:spPr>
            <a:xfrm>
              <a:off x="577692" y="274955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12" name="tx112"/>
            <p:cNvSpPr/>
            <p:nvPr/>
          </p:nvSpPr>
          <p:spPr>
            <a:xfrm>
              <a:off x="577692" y="227944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3" name="tx113"/>
            <p:cNvSpPr/>
            <p:nvPr/>
          </p:nvSpPr>
          <p:spPr>
            <a:xfrm>
              <a:off x="577692" y="180932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2 500K</a:t>
              </a:r>
            </a:p>
          </p:txBody>
        </p:sp>
        <p:sp>
          <p:nvSpPr>
            <p:cNvPr id="114" name="tx11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860479" y="3018617"/>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31" name="tx131"/>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2" name="pl132"/>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3" name="pl133"/>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4" name="tx134"/>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744786" y="5080163"/>
              <a:ext cx="201456" cy="201456"/>
            </a:xfrm>
            <a:prstGeom prst="rect">
              <a:avLst/>
            </a:prstGeom>
            <a:solidFill>
              <a:srgbClr val="E2231A">
                <a:alpha val="90196"/>
              </a:srgbClr>
            </a:solidFill>
          </p:spPr>
          <p:txBody>
            <a:bodyPr/>
            <a:lstStyle/>
            <a:p/>
          </p:txBody>
        </p:sp>
        <p:sp>
          <p:nvSpPr>
            <p:cNvPr id="137" name="rc137"/>
            <p:cNvSpPr/>
            <p:nvPr/>
          </p:nvSpPr>
          <p:spPr>
            <a:xfrm>
              <a:off x="5708946" y="5080163"/>
              <a:ext cx="201456" cy="201456"/>
            </a:xfrm>
            <a:prstGeom prst="rect">
              <a:avLst/>
            </a:prstGeom>
            <a:solidFill>
              <a:srgbClr val="B3B3B3">
                <a:alpha val="90196"/>
              </a:srgbClr>
            </a:solidFill>
          </p:spPr>
          <p:txBody>
            <a:bodyPr/>
            <a:lstStyle/>
            <a:p/>
          </p:txBody>
        </p:sp>
        <p:sp>
          <p:nvSpPr>
            <p:cNvPr id="138" name="tx138"/>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1083092" y="1402264"/>
              <a:ext cx="64203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MCV, </a:t>
              </a:r>
            </a:p>
          </p:txBody>
        </p:sp>
        <p:sp>
          <p:nvSpPr>
            <p:cNvPr id="141" name="tx141"/>
            <p:cNvSpPr/>
            <p:nvPr/>
          </p:nvSpPr>
          <p:spPr>
            <a:xfrm>
              <a:off x="1083092"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Moçambique, 2000-2025</a:t>
              </a:r>
            </a:p>
          </p:txBody>
        </p:sp>
        <p:sp>
          <p:nvSpPr>
            <p:cNvPr id="142" name="pl142"/>
            <p:cNvSpPr/>
            <p:nvPr/>
          </p:nvSpPr>
          <p:spPr>
            <a:xfrm>
              <a:off x="24520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5117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5714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8" name="pl148"/>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4819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415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6012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422266" y="5840557"/>
              <a:ext cx="1957560" cy="124062"/>
            </a:xfrm>
            <a:prstGeom prst="rect">
              <a:avLst/>
            </a:prstGeom>
            <a:solidFill>
              <a:srgbClr val="E2231A">
                <a:alpha val="90196"/>
              </a:srgbClr>
            </a:solidFill>
          </p:spPr>
          <p:txBody>
            <a:bodyPr/>
            <a:lstStyle/>
            <a:p/>
          </p:txBody>
        </p:sp>
        <p:sp>
          <p:nvSpPr>
            <p:cNvPr id="153" name="rc153"/>
            <p:cNvSpPr/>
            <p:nvPr/>
          </p:nvSpPr>
          <p:spPr>
            <a:xfrm>
              <a:off x="1422266" y="5685479"/>
              <a:ext cx="4440437" cy="124062"/>
            </a:xfrm>
            <a:prstGeom prst="rect">
              <a:avLst/>
            </a:prstGeom>
            <a:solidFill>
              <a:srgbClr val="E2231A">
                <a:alpha val="90196"/>
              </a:srgbClr>
            </a:solidFill>
          </p:spPr>
          <p:txBody>
            <a:bodyPr/>
            <a:lstStyle/>
            <a:p/>
          </p:txBody>
        </p:sp>
        <p:sp>
          <p:nvSpPr>
            <p:cNvPr id="154" name="rc154"/>
            <p:cNvSpPr/>
            <p:nvPr/>
          </p:nvSpPr>
          <p:spPr>
            <a:xfrm>
              <a:off x="1422266" y="5530401"/>
              <a:ext cx="4519580" cy="124062"/>
            </a:xfrm>
            <a:prstGeom prst="rect">
              <a:avLst/>
            </a:prstGeom>
            <a:solidFill>
              <a:srgbClr val="E2231A">
                <a:alpha val="90196"/>
              </a:srgbClr>
            </a:solidFill>
          </p:spPr>
          <p:txBody>
            <a:bodyPr/>
            <a:lstStyle/>
            <a:p/>
          </p:txBody>
        </p:sp>
        <p:sp>
          <p:nvSpPr>
            <p:cNvPr id="155" name="rc155"/>
            <p:cNvSpPr/>
            <p:nvPr/>
          </p:nvSpPr>
          <p:spPr>
            <a:xfrm>
              <a:off x="3379827" y="5840557"/>
              <a:ext cx="2817076" cy="124062"/>
            </a:xfrm>
            <a:prstGeom prst="rect">
              <a:avLst/>
            </a:prstGeom>
            <a:solidFill>
              <a:srgbClr val="B3B3B3">
                <a:alpha val="90196"/>
              </a:srgbClr>
            </a:solidFill>
          </p:spPr>
          <p:txBody>
            <a:bodyPr/>
            <a:lstStyle/>
            <a:p/>
          </p:txBody>
        </p:sp>
        <p:sp>
          <p:nvSpPr>
            <p:cNvPr id="156" name="rc156"/>
            <p:cNvSpPr/>
            <p:nvPr/>
          </p:nvSpPr>
          <p:spPr>
            <a:xfrm>
              <a:off x="5862703" y="5685479"/>
              <a:ext cx="2220177" cy="124062"/>
            </a:xfrm>
            <a:prstGeom prst="rect">
              <a:avLst/>
            </a:prstGeom>
            <a:solidFill>
              <a:srgbClr val="B3B3B3">
                <a:alpha val="90196"/>
              </a:srgbClr>
            </a:solidFill>
          </p:spPr>
          <p:txBody>
            <a:bodyPr/>
            <a:lstStyle/>
            <a:p/>
          </p:txBody>
        </p:sp>
        <p:sp>
          <p:nvSpPr>
            <p:cNvPr id="157" name="rc157"/>
            <p:cNvSpPr/>
            <p:nvPr/>
          </p:nvSpPr>
          <p:spPr>
            <a:xfrm>
              <a:off x="5941846" y="5530401"/>
              <a:ext cx="2263893" cy="124062"/>
            </a:xfrm>
            <a:prstGeom prst="rect">
              <a:avLst/>
            </a:prstGeom>
            <a:solidFill>
              <a:srgbClr val="B3B3B3">
                <a:alpha val="90196"/>
              </a:srgbClr>
            </a:solidFill>
          </p:spPr>
          <p:txBody>
            <a:bodyPr/>
            <a:lstStyle/>
            <a:p/>
          </p:txBody>
        </p:sp>
        <p:sp>
          <p:nvSpPr>
            <p:cNvPr id="158" name="tx158"/>
            <p:cNvSpPr/>
            <p:nvPr/>
          </p:nvSpPr>
          <p:spPr>
            <a:xfrm>
              <a:off x="634158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463.6</a:t>
              </a:r>
            </a:p>
          </p:txBody>
        </p:sp>
        <p:sp>
          <p:nvSpPr>
            <p:cNvPr id="159" name="tx159"/>
            <p:cNvSpPr/>
            <p:nvPr/>
          </p:nvSpPr>
          <p:spPr>
            <a:xfrm>
              <a:off x="8227562"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646.8</a:t>
              </a:r>
            </a:p>
          </p:txBody>
        </p:sp>
        <p:sp>
          <p:nvSpPr>
            <p:cNvPr id="160" name="tx160"/>
            <p:cNvSpPr/>
            <p:nvPr/>
          </p:nvSpPr>
          <p:spPr>
            <a:xfrm>
              <a:off x="835042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658.7</a:t>
              </a:r>
            </a:p>
          </p:txBody>
        </p:sp>
        <p:sp>
          <p:nvSpPr>
            <p:cNvPr id="161" name="tx161"/>
            <p:cNvSpPr/>
            <p:nvPr/>
          </p:nvSpPr>
          <p:spPr>
            <a:xfrm>
              <a:off x="225636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190.1</a:t>
              </a:r>
            </a:p>
          </p:txBody>
        </p:sp>
        <p:sp>
          <p:nvSpPr>
            <p:cNvPr id="162" name="tx162"/>
            <p:cNvSpPr/>
            <p:nvPr/>
          </p:nvSpPr>
          <p:spPr>
            <a:xfrm>
              <a:off x="349780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431.2</a:t>
              </a:r>
            </a:p>
          </p:txBody>
        </p:sp>
        <p:sp>
          <p:nvSpPr>
            <p:cNvPr id="163" name="tx163"/>
            <p:cNvSpPr/>
            <p:nvPr/>
          </p:nvSpPr>
          <p:spPr>
            <a:xfrm>
              <a:off x="353737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438.9</a:t>
              </a:r>
            </a:p>
          </p:txBody>
        </p:sp>
        <p:sp>
          <p:nvSpPr>
            <p:cNvPr id="164" name="tx164"/>
            <p:cNvSpPr/>
            <p:nvPr/>
          </p:nvSpPr>
          <p:spPr>
            <a:xfrm>
              <a:off x="4643684"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273.5</a:t>
              </a:r>
            </a:p>
          </p:txBody>
        </p:sp>
        <p:sp>
          <p:nvSpPr>
            <p:cNvPr id="165" name="tx165"/>
            <p:cNvSpPr/>
            <p:nvPr/>
          </p:nvSpPr>
          <p:spPr>
            <a:xfrm>
              <a:off x="682811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215.6</a:t>
              </a:r>
            </a:p>
          </p:txBody>
        </p:sp>
        <p:sp>
          <p:nvSpPr>
            <p:cNvPr id="166" name="tx166"/>
            <p:cNvSpPr/>
            <p:nvPr/>
          </p:nvSpPr>
          <p:spPr>
            <a:xfrm>
              <a:off x="692911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219.8</a:t>
              </a:r>
            </a:p>
          </p:txBody>
        </p:sp>
        <p:sp>
          <p:nvSpPr>
            <p:cNvPr id="167" name="tx16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31879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2" name="tx172"/>
            <p:cNvSpPr/>
            <p:nvPr/>
          </p:nvSpPr>
          <p:spPr>
            <a:xfrm>
              <a:off x="537845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3" name="tx173"/>
            <p:cNvSpPr/>
            <p:nvPr/>
          </p:nvSpPr>
          <p:spPr>
            <a:xfrm>
              <a:off x="743810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74" name="tx174"/>
            <p:cNvSpPr/>
            <p:nvPr/>
          </p:nvSpPr>
          <p:spPr>
            <a:xfrm>
              <a:off x="3505577" y="6191355"/>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75" name="tx175"/>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76" name="tx176"/>
            <p:cNvSpPr/>
            <p:nvPr/>
          </p:nvSpPr>
          <p:spPr>
            <a:xfrm>
              <a:off x="4159589" y="6519830"/>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sarampo, devido à sua elevada transmissibilidade, funciona como um «canário na mina de carvão», expondo rapidamente quaisquer lacunas de imunidade na população. A cobertura da vacina contra o sarampo (MCV) é, por isso, frequentemente utilizada como indicador de proteção.
A percentagem de crianças que receberam a MCV1 — normalmente aos 9 ou 12 meses, dependendo do calendário nacional de vacinação — manteve-se constante nos 65%. Este valor é inferior ao de 2019, ano em que a cobertura foi de 83%.
439 000 crianças não receberam a sua primeira dose de rotina da vacina contra o sarampo.
A segunda dose da vacina contra o sarampo (MCV2) é normalmente administrada a crianças com idades compreendidas entre os 18 meses e os cinco anos. A cobertura da MCV2 manteve-se constante nos 44% em 2025.</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A cobertura da vacina MCV1 manteve-se constante nos 65 % em 2025 — abaixo do nível de 95 % necessário para prevenir surtos, deixando 439 000 crianças sem qualquer proteção contra o sarampo. A cobertura da MCV2 também se manteve constante nos 44% — abaixo da meta da IA2030 de 90%.</a:t>
            </a:r>
          </a:p>
        </p:txBody>
      </p:sp>
      <p:grpSp xmlns:pic="http://schemas.openxmlformats.org/drawingml/2006/picture">
        <p:nvGrpSpPr>
          <p:cNvPr id="179" name=""/>
          <p:cNvGrpSpPr/>
          <p:nvPr/>
        </p:nvGrpSpPr>
        <p:grpSpPr>
          <a:xfrm>
            <a:off x="292608" y="1097280"/>
            <a:ext cx="8595360" cy="28575"/>
            <a:chOff x="292608" y="1097280"/>
            <a:chExt cx="8595360" cy="28575"/>
          </a:xfrm>
        </p:grpSpPr>
        <p:sp>
          <p:nvSpPr>
            <p:cNvPr id="1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44372"/>
              <a:ext cx="3397293" cy="459298"/>
            </a:xfrm>
            <a:custGeom>
              <a:avLst/>
              <a:pathLst>
                <a:path w="3397293" h="459298">
                  <a:moveTo>
                    <a:pt x="0" y="262456"/>
                  </a:moveTo>
                  <a:lnTo>
                    <a:pt x="135891" y="196842"/>
                  </a:lnTo>
                  <a:lnTo>
                    <a:pt x="271783" y="131228"/>
                  </a:lnTo>
                  <a:lnTo>
                    <a:pt x="407675" y="65614"/>
                  </a:lnTo>
                  <a:lnTo>
                    <a:pt x="543566" y="87485"/>
                  </a:lnTo>
                  <a:lnTo>
                    <a:pt x="679458" y="109356"/>
                  </a:lnTo>
                  <a:lnTo>
                    <a:pt x="815350" y="153099"/>
                  </a:lnTo>
                  <a:lnTo>
                    <a:pt x="951242" y="174970"/>
                  </a:lnTo>
                  <a:lnTo>
                    <a:pt x="1087133" y="131228"/>
                  </a:lnTo>
                  <a:lnTo>
                    <a:pt x="1223025" y="65614"/>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459298"/>
                  </a:lnTo>
                  <a:lnTo>
                    <a:pt x="2989618" y="437426"/>
                  </a:lnTo>
                  <a:lnTo>
                    <a:pt x="3125509" y="393684"/>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44372"/>
              <a:ext cx="3397293" cy="459298"/>
            </a:xfrm>
            <a:custGeom>
              <a:avLst/>
              <a:pathLst>
                <a:path w="3397293" h="459298">
                  <a:moveTo>
                    <a:pt x="0" y="262456"/>
                  </a:moveTo>
                  <a:lnTo>
                    <a:pt x="135891" y="196842"/>
                  </a:lnTo>
                  <a:lnTo>
                    <a:pt x="271783" y="131228"/>
                  </a:lnTo>
                  <a:lnTo>
                    <a:pt x="407675" y="65614"/>
                  </a:lnTo>
                  <a:lnTo>
                    <a:pt x="543566" y="87485"/>
                  </a:lnTo>
                  <a:lnTo>
                    <a:pt x="679458" y="109356"/>
                  </a:lnTo>
                  <a:lnTo>
                    <a:pt x="815350" y="153099"/>
                  </a:lnTo>
                  <a:lnTo>
                    <a:pt x="951242" y="174970"/>
                  </a:lnTo>
                  <a:lnTo>
                    <a:pt x="1087133" y="131228"/>
                  </a:lnTo>
                  <a:lnTo>
                    <a:pt x="1223025" y="65614"/>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459298"/>
                  </a:lnTo>
                  <a:lnTo>
                    <a:pt x="2989618" y="437426"/>
                  </a:lnTo>
                  <a:lnTo>
                    <a:pt x="3125509" y="393684"/>
                  </a:lnTo>
                  <a:lnTo>
                    <a:pt x="3261401" y="393684"/>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2" name="pl32"/>
            <p:cNvSpPr/>
            <p:nvPr/>
          </p:nvSpPr>
          <p:spPr>
            <a:xfrm>
              <a:off x="1120965" y="2244372"/>
              <a:ext cx="3397293" cy="459298"/>
            </a:xfrm>
            <a:custGeom>
              <a:avLst/>
              <a:pathLst>
                <a:path w="3397293" h="459298">
                  <a:moveTo>
                    <a:pt x="0" y="262456"/>
                  </a:moveTo>
                  <a:lnTo>
                    <a:pt x="135891" y="196842"/>
                  </a:lnTo>
                  <a:lnTo>
                    <a:pt x="271783" y="131228"/>
                  </a:lnTo>
                  <a:lnTo>
                    <a:pt x="407675" y="65614"/>
                  </a:lnTo>
                  <a:lnTo>
                    <a:pt x="543566" y="87485"/>
                  </a:lnTo>
                  <a:lnTo>
                    <a:pt x="679458" y="109356"/>
                  </a:lnTo>
                  <a:lnTo>
                    <a:pt x="815350" y="153099"/>
                  </a:lnTo>
                  <a:lnTo>
                    <a:pt x="951242" y="174970"/>
                  </a:lnTo>
                  <a:lnTo>
                    <a:pt x="1087133" y="131228"/>
                  </a:lnTo>
                  <a:lnTo>
                    <a:pt x="1223025" y="65614"/>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459298"/>
                  </a:lnTo>
                  <a:lnTo>
                    <a:pt x="2989618" y="437426"/>
                  </a:lnTo>
                  <a:lnTo>
                    <a:pt x="3125509" y="393684"/>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Moçambique</a:t>
              </a:r>
            </a:p>
          </p:txBody>
        </p:sp>
        <p:sp>
          <p:nvSpPr>
            <p:cNvPr id="60" name="tx60"/>
            <p:cNvSpPr/>
            <p:nvPr/>
          </p:nvSpPr>
          <p:spPr>
            <a:xfrm>
              <a:off x="29719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pl62"/>
            <p:cNvSpPr/>
            <p:nvPr/>
          </p:nvSpPr>
          <p:spPr>
            <a:xfrm>
              <a:off x="5267799" y="3615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8744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336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9856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32448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040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504006"/>
              <a:ext cx="3397293" cy="1555687"/>
            </a:xfrm>
            <a:custGeom>
              <a:avLst/>
              <a:pathLst>
                <a:path w="3397293" h="1555687">
                  <a:moveTo>
                    <a:pt x="0" y="888964"/>
                  </a:moveTo>
                  <a:lnTo>
                    <a:pt x="135891" y="666723"/>
                  </a:lnTo>
                  <a:lnTo>
                    <a:pt x="271783" y="444482"/>
                  </a:lnTo>
                  <a:lnTo>
                    <a:pt x="407675" y="222241"/>
                  </a:lnTo>
                  <a:lnTo>
                    <a:pt x="543566" y="296321"/>
                  </a:lnTo>
                  <a:lnTo>
                    <a:pt x="679458" y="370401"/>
                  </a:lnTo>
                  <a:lnTo>
                    <a:pt x="815350" y="518562"/>
                  </a:lnTo>
                  <a:lnTo>
                    <a:pt x="951242" y="592643"/>
                  </a:lnTo>
                  <a:lnTo>
                    <a:pt x="1087133" y="444482"/>
                  </a:lnTo>
                  <a:lnTo>
                    <a:pt x="1223025" y="222241"/>
                  </a:lnTo>
                  <a:lnTo>
                    <a:pt x="1358917" y="74080"/>
                  </a:lnTo>
                  <a:lnTo>
                    <a:pt x="1494809" y="74080"/>
                  </a:lnTo>
                  <a:lnTo>
                    <a:pt x="1630700" y="0"/>
                  </a:lnTo>
                  <a:lnTo>
                    <a:pt x="1766592" y="0"/>
                  </a:lnTo>
                  <a:lnTo>
                    <a:pt x="1902484" y="0"/>
                  </a:lnTo>
                  <a:lnTo>
                    <a:pt x="2038375" y="0"/>
                  </a:lnTo>
                  <a:lnTo>
                    <a:pt x="2174267" y="0"/>
                  </a:lnTo>
                  <a:lnTo>
                    <a:pt x="2310159" y="0"/>
                  </a:lnTo>
                  <a:lnTo>
                    <a:pt x="2446051" y="0"/>
                  </a:lnTo>
                  <a:lnTo>
                    <a:pt x="2581942" y="0"/>
                  </a:lnTo>
                  <a:lnTo>
                    <a:pt x="2717834" y="740803"/>
                  </a:lnTo>
                  <a:lnTo>
                    <a:pt x="2853726" y="1555687"/>
                  </a:lnTo>
                  <a:lnTo>
                    <a:pt x="2989618" y="1481607"/>
                  </a:lnTo>
                  <a:lnTo>
                    <a:pt x="3125509" y="1333446"/>
                  </a:lnTo>
                  <a:lnTo>
                    <a:pt x="3261401" y="1333446"/>
                  </a:lnTo>
                  <a:lnTo>
                    <a:pt x="3397293" y="133344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504006"/>
              <a:ext cx="3397293" cy="1111205"/>
            </a:xfrm>
            <a:custGeom>
              <a:avLst/>
              <a:pathLst>
                <a:path w="3397293" h="1111205">
                  <a:moveTo>
                    <a:pt x="0" y="1111205"/>
                  </a:moveTo>
                  <a:lnTo>
                    <a:pt x="135891" y="1037125"/>
                  </a:lnTo>
                  <a:lnTo>
                    <a:pt x="271783" y="1037125"/>
                  </a:lnTo>
                  <a:lnTo>
                    <a:pt x="407675" y="963044"/>
                  </a:lnTo>
                  <a:lnTo>
                    <a:pt x="543566" y="814884"/>
                  </a:lnTo>
                  <a:lnTo>
                    <a:pt x="679458" y="666723"/>
                  </a:lnTo>
                  <a:lnTo>
                    <a:pt x="815350" y="518562"/>
                  </a:lnTo>
                  <a:lnTo>
                    <a:pt x="951242" y="518562"/>
                  </a:lnTo>
                  <a:lnTo>
                    <a:pt x="1087133" y="370401"/>
                  </a:lnTo>
                  <a:lnTo>
                    <a:pt x="1223025" y="222241"/>
                  </a:lnTo>
                  <a:lnTo>
                    <a:pt x="1358917" y="148160"/>
                  </a:lnTo>
                  <a:lnTo>
                    <a:pt x="1494809" y="148160"/>
                  </a:lnTo>
                  <a:lnTo>
                    <a:pt x="1630700" y="148160"/>
                  </a:lnTo>
                  <a:lnTo>
                    <a:pt x="1766592" y="148160"/>
                  </a:lnTo>
                  <a:lnTo>
                    <a:pt x="1902484" y="148160"/>
                  </a:lnTo>
                  <a:lnTo>
                    <a:pt x="2038375" y="148160"/>
                  </a:lnTo>
                  <a:lnTo>
                    <a:pt x="2174267" y="74080"/>
                  </a:lnTo>
                  <a:lnTo>
                    <a:pt x="2310159" y="74080"/>
                  </a:lnTo>
                  <a:lnTo>
                    <a:pt x="2446051" y="0"/>
                  </a:lnTo>
                  <a:lnTo>
                    <a:pt x="2581942" y="0"/>
                  </a:lnTo>
                  <a:lnTo>
                    <a:pt x="2717834" y="222241"/>
                  </a:lnTo>
                  <a:lnTo>
                    <a:pt x="2853726" y="370401"/>
                  </a:lnTo>
                  <a:lnTo>
                    <a:pt x="2989618" y="222241"/>
                  </a:lnTo>
                  <a:lnTo>
                    <a:pt x="3125509" y="222241"/>
                  </a:lnTo>
                  <a:lnTo>
                    <a:pt x="3261401" y="148160"/>
                  </a:lnTo>
                  <a:lnTo>
                    <a:pt x="3397293" y="14816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04006"/>
              <a:ext cx="3397293" cy="1481607"/>
            </a:xfrm>
            <a:custGeom>
              <a:avLst/>
              <a:pathLst>
                <a:path w="3397293" h="1481607">
                  <a:moveTo>
                    <a:pt x="0" y="1481607"/>
                  </a:moveTo>
                  <a:lnTo>
                    <a:pt x="135891" y="1259366"/>
                  </a:lnTo>
                  <a:lnTo>
                    <a:pt x="271783" y="1111205"/>
                  </a:lnTo>
                  <a:lnTo>
                    <a:pt x="407675" y="1037125"/>
                  </a:lnTo>
                  <a:lnTo>
                    <a:pt x="543566" y="963044"/>
                  </a:lnTo>
                  <a:lnTo>
                    <a:pt x="679458" y="963044"/>
                  </a:lnTo>
                  <a:lnTo>
                    <a:pt x="815350" y="740803"/>
                  </a:lnTo>
                  <a:lnTo>
                    <a:pt x="951242" y="592643"/>
                  </a:lnTo>
                  <a:lnTo>
                    <a:pt x="1087133" y="444482"/>
                  </a:lnTo>
                  <a:lnTo>
                    <a:pt x="1223025" y="222241"/>
                  </a:lnTo>
                  <a:lnTo>
                    <a:pt x="1358917" y="148160"/>
                  </a:lnTo>
                  <a:lnTo>
                    <a:pt x="1494809" y="74080"/>
                  </a:lnTo>
                  <a:lnTo>
                    <a:pt x="1630700" y="74080"/>
                  </a:lnTo>
                  <a:lnTo>
                    <a:pt x="1766592" y="148160"/>
                  </a:lnTo>
                  <a:lnTo>
                    <a:pt x="1902484" y="148160"/>
                  </a:lnTo>
                  <a:lnTo>
                    <a:pt x="2038375" y="148160"/>
                  </a:lnTo>
                  <a:lnTo>
                    <a:pt x="2174267" y="296321"/>
                  </a:lnTo>
                  <a:lnTo>
                    <a:pt x="2310159" y="296321"/>
                  </a:lnTo>
                  <a:lnTo>
                    <a:pt x="2446051" y="74080"/>
                  </a:lnTo>
                  <a:lnTo>
                    <a:pt x="2581942" y="0"/>
                  </a:lnTo>
                  <a:lnTo>
                    <a:pt x="2717834" y="74080"/>
                  </a:lnTo>
                  <a:lnTo>
                    <a:pt x="2853726" y="296321"/>
                  </a:lnTo>
                  <a:lnTo>
                    <a:pt x="2989618" y="222241"/>
                  </a:lnTo>
                  <a:lnTo>
                    <a:pt x="3125509" y="74080"/>
                  </a:lnTo>
                  <a:lnTo>
                    <a:pt x="3261401" y="148160"/>
                  </a:lnTo>
                  <a:lnTo>
                    <a:pt x="3397293" y="7408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50400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504006"/>
              <a:ext cx="3397293" cy="1555687"/>
            </a:xfrm>
            <a:custGeom>
              <a:avLst/>
              <a:pathLst>
                <a:path w="3397293" h="1555687">
                  <a:moveTo>
                    <a:pt x="0" y="888964"/>
                  </a:moveTo>
                  <a:lnTo>
                    <a:pt x="135891" y="666723"/>
                  </a:lnTo>
                  <a:lnTo>
                    <a:pt x="271783" y="444482"/>
                  </a:lnTo>
                  <a:lnTo>
                    <a:pt x="407675" y="222241"/>
                  </a:lnTo>
                  <a:lnTo>
                    <a:pt x="543566" y="296321"/>
                  </a:lnTo>
                  <a:lnTo>
                    <a:pt x="679458" y="370401"/>
                  </a:lnTo>
                  <a:lnTo>
                    <a:pt x="815350" y="518562"/>
                  </a:lnTo>
                  <a:lnTo>
                    <a:pt x="951242" y="592643"/>
                  </a:lnTo>
                  <a:lnTo>
                    <a:pt x="1087133" y="444482"/>
                  </a:lnTo>
                  <a:lnTo>
                    <a:pt x="1223025" y="222241"/>
                  </a:lnTo>
                  <a:lnTo>
                    <a:pt x="1358917" y="74080"/>
                  </a:lnTo>
                  <a:lnTo>
                    <a:pt x="1494809" y="74080"/>
                  </a:lnTo>
                  <a:lnTo>
                    <a:pt x="1630700" y="0"/>
                  </a:lnTo>
                  <a:lnTo>
                    <a:pt x="1766592" y="0"/>
                  </a:lnTo>
                  <a:lnTo>
                    <a:pt x="1902484" y="0"/>
                  </a:lnTo>
                  <a:lnTo>
                    <a:pt x="2038375" y="0"/>
                  </a:lnTo>
                  <a:lnTo>
                    <a:pt x="2174267" y="0"/>
                  </a:lnTo>
                  <a:lnTo>
                    <a:pt x="2310159" y="0"/>
                  </a:lnTo>
                  <a:lnTo>
                    <a:pt x="2446051" y="0"/>
                  </a:lnTo>
                  <a:lnTo>
                    <a:pt x="2581942" y="0"/>
                  </a:lnTo>
                  <a:lnTo>
                    <a:pt x="2717834" y="740803"/>
                  </a:lnTo>
                  <a:lnTo>
                    <a:pt x="2853726" y="1555687"/>
                  </a:lnTo>
                  <a:lnTo>
                    <a:pt x="2989618" y="1481607"/>
                  </a:lnTo>
                  <a:lnTo>
                    <a:pt x="3125509" y="1333446"/>
                  </a:lnTo>
                  <a:lnTo>
                    <a:pt x="3261401" y="1333446"/>
                  </a:lnTo>
                  <a:lnTo>
                    <a:pt x="3397293" y="1333446"/>
                  </a:lnTo>
                </a:path>
              </a:pathLst>
            </a:custGeom>
            <a:ln w="43362" cap="flat">
              <a:solidFill>
                <a:srgbClr val="000000">
                  <a:alpha val="100000"/>
                </a:srgbClr>
              </a:solidFill>
              <a:prstDash val="solid"/>
              <a:round/>
            </a:ln>
          </p:spPr>
          <p:txBody>
            <a:bodyPr/>
            <a:lstStyle/>
            <a:p/>
          </p:txBody>
        </p:sp>
        <p:sp>
          <p:nvSpPr>
            <p:cNvPr id="81" name="pl81"/>
            <p:cNvSpPr/>
            <p:nvPr/>
          </p:nvSpPr>
          <p:spPr>
            <a:xfrm>
              <a:off x="5437664" y="2385478"/>
              <a:ext cx="0" cy="1007493"/>
            </a:xfrm>
            <a:custGeom>
              <a:avLst/>
              <a:pathLst>
                <a:path w="0" h="1007493">
                  <a:moveTo>
                    <a:pt x="0" y="100749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385478"/>
              <a:ext cx="0" cy="488930"/>
            </a:xfrm>
            <a:custGeom>
              <a:avLst/>
              <a:pathLst>
                <a:path w="0" h="488930">
                  <a:moveTo>
                    <a:pt x="0" y="4889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385478"/>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385478"/>
              <a:ext cx="0" cy="1451975"/>
            </a:xfrm>
            <a:custGeom>
              <a:avLst/>
              <a:pathLst>
                <a:path w="0" h="1451975">
                  <a:moveTo>
                    <a:pt x="0" y="1451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385478"/>
              <a:ext cx="0" cy="1451975"/>
            </a:xfrm>
            <a:custGeom>
              <a:avLst/>
              <a:pathLst>
                <a:path w="0" h="1451975">
                  <a:moveTo>
                    <a:pt x="0" y="1451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504006"/>
              <a:ext cx="3397293" cy="1555687"/>
            </a:xfrm>
            <a:custGeom>
              <a:avLst/>
              <a:pathLst>
                <a:path w="3397293" h="1555687">
                  <a:moveTo>
                    <a:pt x="0" y="888964"/>
                  </a:moveTo>
                  <a:lnTo>
                    <a:pt x="135891" y="666723"/>
                  </a:lnTo>
                  <a:lnTo>
                    <a:pt x="271783" y="444482"/>
                  </a:lnTo>
                  <a:lnTo>
                    <a:pt x="407675" y="222241"/>
                  </a:lnTo>
                  <a:lnTo>
                    <a:pt x="543566" y="296321"/>
                  </a:lnTo>
                  <a:lnTo>
                    <a:pt x="679458" y="370401"/>
                  </a:lnTo>
                  <a:lnTo>
                    <a:pt x="815350" y="518562"/>
                  </a:lnTo>
                  <a:lnTo>
                    <a:pt x="951242" y="592643"/>
                  </a:lnTo>
                  <a:lnTo>
                    <a:pt x="1087133" y="444482"/>
                  </a:lnTo>
                  <a:lnTo>
                    <a:pt x="1223025" y="222241"/>
                  </a:lnTo>
                  <a:lnTo>
                    <a:pt x="1358917" y="74080"/>
                  </a:lnTo>
                  <a:lnTo>
                    <a:pt x="1494809" y="74080"/>
                  </a:lnTo>
                  <a:lnTo>
                    <a:pt x="1630700" y="0"/>
                  </a:lnTo>
                  <a:lnTo>
                    <a:pt x="1766592" y="0"/>
                  </a:lnTo>
                  <a:lnTo>
                    <a:pt x="1902484" y="0"/>
                  </a:lnTo>
                  <a:lnTo>
                    <a:pt x="2038375" y="0"/>
                  </a:lnTo>
                  <a:lnTo>
                    <a:pt x="2174267" y="0"/>
                  </a:lnTo>
                  <a:lnTo>
                    <a:pt x="2310159" y="0"/>
                  </a:lnTo>
                  <a:lnTo>
                    <a:pt x="2446051" y="0"/>
                  </a:lnTo>
                  <a:lnTo>
                    <a:pt x="2581942" y="0"/>
                  </a:lnTo>
                  <a:lnTo>
                    <a:pt x="2717834" y="740803"/>
                  </a:lnTo>
                  <a:lnTo>
                    <a:pt x="2853726" y="1555687"/>
                  </a:lnTo>
                  <a:lnTo>
                    <a:pt x="2989618" y="1481607"/>
                  </a:lnTo>
                  <a:lnTo>
                    <a:pt x="3125509" y="1333446"/>
                  </a:lnTo>
                  <a:lnTo>
                    <a:pt x="3261401" y="1333446"/>
                  </a:lnTo>
                  <a:lnTo>
                    <a:pt x="3397293" y="1333446"/>
                  </a:lnTo>
                </a:path>
              </a:pathLst>
            </a:custGeom>
            <a:ln w="27101" cap="flat">
              <a:solidFill>
                <a:srgbClr val="0058AB">
                  <a:alpha val="100000"/>
                </a:srgbClr>
              </a:solidFill>
              <a:prstDash val="solid"/>
              <a:round/>
            </a:ln>
          </p:spPr>
          <p:txBody>
            <a:bodyPr/>
            <a:lstStyle/>
            <a:p/>
          </p:txBody>
        </p:sp>
        <p:sp>
          <p:nvSpPr>
            <p:cNvPr id="89" name="tx89"/>
            <p:cNvSpPr/>
            <p:nvPr/>
          </p:nvSpPr>
          <p:spPr>
            <a:xfrm>
              <a:off x="5359324" y="231672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0" name="tx90"/>
            <p:cNvSpPr/>
            <p:nvPr/>
          </p:nvSpPr>
          <p:spPr>
            <a:xfrm>
              <a:off x="6068928" y="231678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748386" y="2316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45895"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23154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8756617" y="23154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8902429" y="26130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5389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334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003259" y="31926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5189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0" name="pl110"/>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0215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839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30179"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Moçambique</a:t>
              </a:r>
            </a:p>
          </p:txBody>
        </p:sp>
        <p:sp>
          <p:nvSpPr>
            <p:cNvPr id="115" name="tx115"/>
            <p:cNvSpPr/>
            <p:nvPr/>
          </p:nvSpPr>
          <p:spPr>
            <a:xfrm>
              <a:off x="72886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0510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7" name="tx117"/>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8" name="pl118"/>
            <p:cNvSpPr/>
            <p:nvPr/>
          </p:nvSpPr>
          <p:spPr>
            <a:xfrm>
              <a:off x="21513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8196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4878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1561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8244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9854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6537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3220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9903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171181" cy="114824"/>
            </a:xfrm>
            <a:prstGeom prst="rect">
              <a:avLst/>
            </a:prstGeom>
            <a:solidFill>
              <a:srgbClr val="E2231A">
                <a:alpha val="80000"/>
              </a:srgbClr>
            </a:solidFill>
          </p:spPr>
          <p:txBody>
            <a:bodyPr/>
            <a:lstStyle/>
            <a:p/>
          </p:txBody>
        </p:sp>
        <p:sp>
          <p:nvSpPr>
            <p:cNvPr id="132" name="rc132"/>
            <p:cNvSpPr/>
            <p:nvPr/>
          </p:nvSpPr>
          <p:spPr>
            <a:xfrm>
              <a:off x="1317178" y="5743865"/>
              <a:ext cx="7193356"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397894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190,000</a:t>
              </a:r>
            </a:p>
          </p:txBody>
        </p:sp>
        <p:sp>
          <p:nvSpPr>
            <p:cNvPr id="135" name="tx135"/>
            <p:cNvSpPr/>
            <p:nvPr/>
          </p:nvSpPr>
          <p:spPr>
            <a:xfrm>
              <a:off x="800112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431,000</a:t>
              </a:r>
            </a:p>
          </p:txBody>
        </p:sp>
        <p:sp>
          <p:nvSpPr>
            <p:cNvPr id="136" name="tx136"/>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439,000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48048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414877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581706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748535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951100" y="5329993"/>
              <a:ext cx="4761309"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bebés sem proteção contra o sarampo, 2019, 2024 e 2025</a:t>
              </a:r>
            </a:p>
          </p:txBody>
        </p:sp>
        <p:sp>
          <p:nvSpPr>
            <p:cNvPr id="146" name="tx146"/>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7" name="tx147"/>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MCV1 em Moçambique (65 %) era 19 pontos percentuais inferior à média global (84 %) e 12 pontos percentuais inferior à média de todos os países da iniciativa « ESAR » (77 %).
A cobertura nacional da MCV1 foi 18 pontos percentuais inferior à de 2019 (83%).
Isto equivale a 439 000 crianças não vacinadas em 2025, em comparação com 190 000 crianças não vacinadas em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vacina MCV1 em Moçambique era de 65% — o que representa uma redução de 18 pontos percentuais em relação a 2019 e mais de 10 pontos percentuais abaixo das médias globais e regionais.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MCV1 nos países da ESAR, da cobertura mais baixa à mais alta, e a classificação dos 10 países com o maior número de crianças não vacinadas, com base em números absolutos.
Em 2025, Moçambique ocupou o 3.º lugar entre 21 países no que diz respeito à cobertura mais baixa da vacina MCV1 (com base em classificações empatadas).
Moçambique figurou entre os 10 países com o maior número de crianças não vacinadas (3.º lugar).
Nota: Os países com grandes coortes podem ter um número elevado de crianças não 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Moçambique figurava entre os países com menor cobertura e encontrava-se entre os três países com o maior número de crianças não vacinadas na região, o que o destacava como um país que necessitava de apoio.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400" i="0" b="1" u="none">
                <a:solidFill>
                  <a:srgbClr val="FFFFFF">
                    <a:alpha val="100000"/>
                  </a:srgbClr>
                </a:solidFill>
                <a:latin typeface="Aptos (Body)"/>
                <a:cs typeface="Aptos (Body)"/>
                <a:ea typeface="Aptos (Body)"/>
                <a:sym typeface="Aptos (Body)"/>
              </a:rPr>
              <a:t>Estimativas da OMS/UNICEF sobre a cobertura nacional de imunização (WUENIC), revisão de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Todos os anos, a OMS e a UNICEF analisam conjuntamente as informações enviadas pelos Estados-Membros sobre a cobertura nacional de imunização, incluindo a cobertura administrativa e oficial anual, relatórios finais de inquéritos e dados da literatura publicada e cinzenta. Os dados são triangulados, tendo em conta potenciais enviesamentos e opiniões de especialistas locais, para diferenciar entre dados empíricos que refletem com precisão a realidade e dados potencialmente enganosos, a fim de avaliar os níveis de cobertura mais prováveis para cada país.
A OMS e a UNICEF produzem estimativas específicas para cada país, analisando os dados de cada país de forma independente, sem recorrer a dados de outros países quando faltam dados. As estimativas não são ajustes ad hoc aos números reportados e podem basear-se numa única fonte empírica, normalmente a cobertura reportada a nível nacional. Quando não existem dados para um país, vacina ou ano específicos, os dados anteriores e posteriores são interpolados. Se as fontes estiverem em conflito ou variarem muito, a estimativa mais plausível é selecionada após considerar potenciais enviesamentos.
Este conjunto de slides apresenta as estimativas mais recentes da WUENIC (publicadas em 15 de julho de 2026), utilizando as Perspectivas da População Mundial da UNPD (WPP 2024) para médias ponderadas pela população e para obter números absolutos de crianças vacinadas e não vacinadas/sem doses.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1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8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5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4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1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8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40658"/>
              <a:ext cx="239888" cy="367363"/>
            </a:xfrm>
            <a:prstGeom prst="rect">
              <a:avLst/>
            </a:prstGeom>
            <a:solidFill>
              <a:srgbClr val="80BD41">
                <a:alpha val="100000"/>
              </a:srgbClr>
            </a:solidFill>
          </p:spPr>
          <p:txBody>
            <a:bodyPr/>
            <a:lstStyle/>
            <a:p/>
          </p:txBody>
        </p:sp>
        <p:sp>
          <p:nvSpPr>
            <p:cNvPr id="24" name="rc24"/>
            <p:cNvSpPr/>
            <p:nvPr/>
          </p:nvSpPr>
          <p:spPr>
            <a:xfrm>
              <a:off x="1296273" y="3790607"/>
              <a:ext cx="239888" cy="150050"/>
            </a:xfrm>
            <a:prstGeom prst="rect">
              <a:avLst/>
            </a:prstGeom>
            <a:solidFill>
              <a:srgbClr val="E2231A">
                <a:alpha val="100000"/>
              </a:srgbClr>
            </a:solidFill>
          </p:spPr>
          <p:txBody>
            <a:bodyPr/>
            <a:lstStyle/>
            <a:p/>
          </p:txBody>
        </p:sp>
        <p:sp>
          <p:nvSpPr>
            <p:cNvPr id="25" name="rc25"/>
            <p:cNvSpPr/>
            <p:nvPr/>
          </p:nvSpPr>
          <p:spPr>
            <a:xfrm>
              <a:off x="1562816" y="3919624"/>
              <a:ext cx="239888" cy="388397"/>
            </a:xfrm>
            <a:prstGeom prst="rect">
              <a:avLst/>
            </a:prstGeom>
            <a:solidFill>
              <a:srgbClr val="80BD41">
                <a:alpha val="100000"/>
              </a:srgbClr>
            </a:solidFill>
          </p:spPr>
          <p:txBody>
            <a:bodyPr/>
            <a:lstStyle/>
            <a:p/>
          </p:txBody>
        </p:sp>
        <p:sp>
          <p:nvSpPr>
            <p:cNvPr id="26" name="rc26"/>
            <p:cNvSpPr/>
            <p:nvPr/>
          </p:nvSpPr>
          <p:spPr>
            <a:xfrm>
              <a:off x="1562816" y="3783160"/>
              <a:ext cx="239888" cy="136463"/>
            </a:xfrm>
            <a:prstGeom prst="rect">
              <a:avLst/>
            </a:prstGeom>
            <a:solidFill>
              <a:srgbClr val="E2231A">
                <a:alpha val="100000"/>
              </a:srgbClr>
            </a:solidFill>
          </p:spPr>
          <p:txBody>
            <a:bodyPr/>
            <a:lstStyle/>
            <a:p/>
          </p:txBody>
        </p:sp>
        <p:sp>
          <p:nvSpPr>
            <p:cNvPr id="27" name="rc27"/>
            <p:cNvSpPr/>
            <p:nvPr/>
          </p:nvSpPr>
          <p:spPr>
            <a:xfrm>
              <a:off x="1829360" y="3899056"/>
              <a:ext cx="239888" cy="408965"/>
            </a:xfrm>
            <a:prstGeom prst="rect">
              <a:avLst/>
            </a:prstGeom>
            <a:solidFill>
              <a:srgbClr val="80BD41">
                <a:alpha val="100000"/>
              </a:srgbClr>
            </a:solidFill>
          </p:spPr>
          <p:txBody>
            <a:bodyPr/>
            <a:lstStyle/>
            <a:p/>
          </p:txBody>
        </p:sp>
        <p:sp>
          <p:nvSpPr>
            <p:cNvPr id="28" name="rc28"/>
            <p:cNvSpPr/>
            <p:nvPr/>
          </p:nvSpPr>
          <p:spPr>
            <a:xfrm>
              <a:off x="1829360" y="3776897"/>
              <a:ext cx="239888" cy="122158"/>
            </a:xfrm>
            <a:prstGeom prst="rect">
              <a:avLst/>
            </a:prstGeom>
            <a:solidFill>
              <a:srgbClr val="E2231A">
                <a:alpha val="100000"/>
              </a:srgbClr>
            </a:solidFill>
          </p:spPr>
          <p:txBody>
            <a:bodyPr/>
            <a:lstStyle/>
            <a:p/>
          </p:txBody>
        </p:sp>
        <p:sp>
          <p:nvSpPr>
            <p:cNvPr id="29" name="rc29"/>
            <p:cNvSpPr/>
            <p:nvPr/>
          </p:nvSpPr>
          <p:spPr>
            <a:xfrm>
              <a:off x="2095903" y="3877083"/>
              <a:ext cx="239888" cy="430937"/>
            </a:xfrm>
            <a:prstGeom prst="rect">
              <a:avLst/>
            </a:prstGeom>
            <a:solidFill>
              <a:srgbClr val="80BD41">
                <a:alpha val="100000"/>
              </a:srgbClr>
            </a:solidFill>
          </p:spPr>
          <p:txBody>
            <a:bodyPr/>
            <a:lstStyle/>
            <a:p/>
          </p:txBody>
        </p:sp>
        <p:sp>
          <p:nvSpPr>
            <p:cNvPr id="30" name="rc30"/>
            <p:cNvSpPr/>
            <p:nvPr/>
          </p:nvSpPr>
          <p:spPr>
            <a:xfrm>
              <a:off x="2095903" y="3769349"/>
              <a:ext cx="239888" cy="107734"/>
            </a:xfrm>
            <a:prstGeom prst="rect">
              <a:avLst/>
            </a:prstGeom>
            <a:solidFill>
              <a:srgbClr val="E2231A">
                <a:alpha val="100000"/>
              </a:srgbClr>
            </a:solidFill>
          </p:spPr>
          <p:txBody>
            <a:bodyPr/>
            <a:lstStyle/>
            <a:p/>
          </p:txBody>
        </p:sp>
        <p:sp>
          <p:nvSpPr>
            <p:cNvPr id="31" name="rc31"/>
            <p:cNvSpPr/>
            <p:nvPr/>
          </p:nvSpPr>
          <p:spPr>
            <a:xfrm>
              <a:off x="2362446" y="3874709"/>
              <a:ext cx="239888" cy="433312"/>
            </a:xfrm>
            <a:prstGeom prst="rect">
              <a:avLst/>
            </a:prstGeom>
            <a:solidFill>
              <a:srgbClr val="80BD41">
                <a:alpha val="100000"/>
              </a:srgbClr>
            </a:solidFill>
          </p:spPr>
          <p:txBody>
            <a:bodyPr/>
            <a:lstStyle/>
            <a:p/>
          </p:txBody>
        </p:sp>
        <p:sp>
          <p:nvSpPr>
            <p:cNvPr id="32" name="rc32"/>
            <p:cNvSpPr/>
            <p:nvPr/>
          </p:nvSpPr>
          <p:spPr>
            <a:xfrm>
              <a:off x="2362446" y="3759525"/>
              <a:ext cx="239888" cy="115183"/>
            </a:xfrm>
            <a:prstGeom prst="rect">
              <a:avLst/>
            </a:prstGeom>
            <a:solidFill>
              <a:srgbClr val="E2231A">
                <a:alpha val="100000"/>
              </a:srgbClr>
            </a:solidFill>
          </p:spPr>
          <p:txBody>
            <a:bodyPr/>
            <a:lstStyle/>
            <a:p/>
          </p:txBody>
        </p:sp>
        <p:sp>
          <p:nvSpPr>
            <p:cNvPr id="33" name="rc33"/>
            <p:cNvSpPr/>
            <p:nvPr/>
          </p:nvSpPr>
          <p:spPr>
            <a:xfrm>
              <a:off x="2628989" y="3871813"/>
              <a:ext cx="239888" cy="436208"/>
            </a:xfrm>
            <a:prstGeom prst="rect">
              <a:avLst/>
            </a:prstGeom>
            <a:solidFill>
              <a:srgbClr val="80BD41">
                <a:alpha val="100000"/>
              </a:srgbClr>
            </a:solidFill>
          </p:spPr>
          <p:txBody>
            <a:bodyPr/>
            <a:lstStyle/>
            <a:p/>
          </p:txBody>
        </p:sp>
        <p:sp>
          <p:nvSpPr>
            <p:cNvPr id="34" name="rc34"/>
            <p:cNvSpPr/>
            <p:nvPr/>
          </p:nvSpPr>
          <p:spPr>
            <a:xfrm>
              <a:off x="2628989" y="3748780"/>
              <a:ext cx="239888" cy="123032"/>
            </a:xfrm>
            <a:prstGeom prst="rect">
              <a:avLst/>
            </a:prstGeom>
            <a:solidFill>
              <a:srgbClr val="E2231A">
                <a:alpha val="100000"/>
              </a:srgbClr>
            </a:solidFill>
          </p:spPr>
          <p:txBody>
            <a:bodyPr/>
            <a:lstStyle/>
            <a:p/>
          </p:txBody>
        </p:sp>
        <p:sp>
          <p:nvSpPr>
            <p:cNvPr id="35" name="rc35"/>
            <p:cNvSpPr/>
            <p:nvPr/>
          </p:nvSpPr>
          <p:spPr>
            <a:xfrm>
              <a:off x="2895532" y="3874150"/>
              <a:ext cx="239888" cy="433870"/>
            </a:xfrm>
            <a:prstGeom prst="rect">
              <a:avLst/>
            </a:prstGeom>
            <a:solidFill>
              <a:srgbClr val="80BD41">
                <a:alpha val="100000"/>
              </a:srgbClr>
            </a:solidFill>
          </p:spPr>
          <p:txBody>
            <a:bodyPr/>
            <a:lstStyle/>
            <a:p/>
          </p:txBody>
        </p:sp>
        <p:sp>
          <p:nvSpPr>
            <p:cNvPr id="36" name="rc36"/>
            <p:cNvSpPr/>
            <p:nvPr/>
          </p:nvSpPr>
          <p:spPr>
            <a:xfrm>
              <a:off x="2895532" y="3737139"/>
              <a:ext cx="239888" cy="137011"/>
            </a:xfrm>
            <a:prstGeom prst="rect">
              <a:avLst/>
            </a:prstGeom>
            <a:solidFill>
              <a:srgbClr val="E2231A">
                <a:alpha val="100000"/>
              </a:srgbClr>
            </a:solidFill>
          </p:spPr>
          <p:txBody>
            <a:bodyPr/>
            <a:lstStyle/>
            <a:p/>
          </p:txBody>
        </p:sp>
        <p:sp>
          <p:nvSpPr>
            <p:cNvPr id="37" name="rc37"/>
            <p:cNvSpPr/>
            <p:nvPr/>
          </p:nvSpPr>
          <p:spPr>
            <a:xfrm>
              <a:off x="3162075" y="3866729"/>
              <a:ext cx="239888" cy="441292"/>
            </a:xfrm>
            <a:prstGeom prst="rect">
              <a:avLst/>
            </a:prstGeom>
            <a:solidFill>
              <a:srgbClr val="80BD41">
                <a:alpha val="100000"/>
              </a:srgbClr>
            </a:solidFill>
          </p:spPr>
          <p:txBody>
            <a:bodyPr/>
            <a:lstStyle/>
            <a:p/>
          </p:txBody>
        </p:sp>
        <p:sp>
          <p:nvSpPr>
            <p:cNvPr id="38" name="rc38"/>
            <p:cNvSpPr/>
            <p:nvPr/>
          </p:nvSpPr>
          <p:spPr>
            <a:xfrm>
              <a:off x="3162075" y="3719631"/>
              <a:ext cx="239888" cy="147097"/>
            </a:xfrm>
            <a:prstGeom prst="rect">
              <a:avLst/>
            </a:prstGeom>
            <a:solidFill>
              <a:srgbClr val="E2231A">
                <a:alpha val="100000"/>
              </a:srgbClr>
            </a:solidFill>
          </p:spPr>
          <p:txBody>
            <a:bodyPr/>
            <a:lstStyle/>
            <a:p/>
          </p:txBody>
        </p:sp>
        <p:sp>
          <p:nvSpPr>
            <p:cNvPr id="39" name="rc39"/>
            <p:cNvSpPr/>
            <p:nvPr/>
          </p:nvSpPr>
          <p:spPr>
            <a:xfrm>
              <a:off x="3428618" y="3831051"/>
              <a:ext cx="239888" cy="476969"/>
            </a:xfrm>
            <a:prstGeom prst="rect">
              <a:avLst/>
            </a:prstGeom>
            <a:solidFill>
              <a:srgbClr val="80BD41">
                <a:alpha val="100000"/>
              </a:srgbClr>
            </a:solidFill>
          </p:spPr>
          <p:txBody>
            <a:bodyPr/>
            <a:lstStyle/>
            <a:p/>
          </p:txBody>
        </p:sp>
        <p:sp>
          <p:nvSpPr>
            <p:cNvPr id="40" name="rc40"/>
            <p:cNvSpPr/>
            <p:nvPr/>
          </p:nvSpPr>
          <p:spPr>
            <a:xfrm>
              <a:off x="3428618" y="3688580"/>
              <a:ext cx="239888" cy="142471"/>
            </a:xfrm>
            <a:prstGeom prst="rect">
              <a:avLst/>
            </a:prstGeom>
            <a:solidFill>
              <a:srgbClr val="E2231A">
                <a:alpha val="100000"/>
              </a:srgbClr>
            </a:solidFill>
          </p:spPr>
          <p:txBody>
            <a:bodyPr/>
            <a:lstStyle/>
            <a:p/>
          </p:txBody>
        </p:sp>
        <p:sp>
          <p:nvSpPr>
            <p:cNvPr id="41" name="rc41"/>
            <p:cNvSpPr/>
            <p:nvPr/>
          </p:nvSpPr>
          <p:spPr>
            <a:xfrm>
              <a:off x="3695161" y="3790597"/>
              <a:ext cx="239888" cy="517424"/>
            </a:xfrm>
            <a:prstGeom prst="rect">
              <a:avLst/>
            </a:prstGeom>
            <a:solidFill>
              <a:srgbClr val="80BD41">
                <a:alpha val="100000"/>
              </a:srgbClr>
            </a:solidFill>
          </p:spPr>
          <p:txBody>
            <a:bodyPr/>
            <a:lstStyle/>
            <a:p/>
          </p:txBody>
        </p:sp>
        <p:sp>
          <p:nvSpPr>
            <p:cNvPr id="42" name="rc42"/>
            <p:cNvSpPr/>
            <p:nvPr/>
          </p:nvSpPr>
          <p:spPr>
            <a:xfrm>
              <a:off x="3695161" y="3661240"/>
              <a:ext cx="239888" cy="129356"/>
            </a:xfrm>
            <a:prstGeom prst="rect">
              <a:avLst/>
            </a:prstGeom>
            <a:solidFill>
              <a:srgbClr val="E2231A">
                <a:alpha val="100000"/>
              </a:srgbClr>
            </a:solidFill>
          </p:spPr>
          <p:txBody>
            <a:bodyPr/>
            <a:lstStyle/>
            <a:p/>
          </p:txBody>
        </p:sp>
        <p:sp>
          <p:nvSpPr>
            <p:cNvPr id="43" name="rc43"/>
            <p:cNvSpPr/>
            <p:nvPr/>
          </p:nvSpPr>
          <p:spPr>
            <a:xfrm>
              <a:off x="3961705" y="3763568"/>
              <a:ext cx="239888" cy="544453"/>
            </a:xfrm>
            <a:prstGeom prst="rect">
              <a:avLst/>
            </a:prstGeom>
            <a:solidFill>
              <a:srgbClr val="80BD41">
                <a:alpha val="100000"/>
              </a:srgbClr>
            </a:solidFill>
          </p:spPr>
          <p:txBody>
            <a:bodyPr/>
            <a:lstStyle/>
            <a:p/>
          </p:txBody>
        </p:sp>
        <p:sp>
          <p:nvSpPr>
            <p:cNvPr id="44" name="rc44"/>
            <p:cNvSpPr/>
            <p:nvPr/>
          </p:nvSpPr>
          <p:spPr>
            <a:xfrm>
              <a:off x="3961705" y="3644054"/>
              <a:ext cx="239888" cy="119514"/>
            </a:xfrm>
            <a:prstGeom prst="rect">
              <a:avLst/>
            </a:prstGeom>
            <a:solidFill>
              <a:srgbClr val="E2231A">
                <a:alpha val="100000"/>
              </a:srgbClr>
            </a:solidFill>
          </p:spPr>
          <p:txBody>
            <a:bodyPr/>
            <a:lstStyle/>
            <a:p/>
          </p:txBody>
        </p:sp>
        <p:sp>
          <p:nvSpPr>
            <p:cNvPr id="45" name="rc45"/>
            <p:cNvSpPr/>
            <p:nvPr/>
          </p:nvSpPr>
          <p:spPr>
            <a:xfrm>
              <a:off x="4228248" y="3751996"/>
              <a:ext cx="239888" cy="556025"/>
            </a:xfrm>
            <a:prstGeom prst="rect">
              <a:avLst/>
            </a:prstGeom>
            <a:solidFill>
              <a:srgbClr val="80BD41">
                <a:alpha val="100000"/>
              </a:srgbClr>
            </a:solidFill>
          </p:spPr>
          <p:txBody>
            <a:bodyPr/>
            <a:lstStyle/>
            <a:p/>
          </p:txBody>
        </p:sp>
        <p:sp>
          <p:nvSpPr>
            <p:cNvPr id="46" name="rc46"/>
            <p:cNvSpPr/>
            <p:nvPr/>
          </p:nvSpPr>
          <p:spPr>
            <a:xfrm>
              <a:off x="4228248" y="3629942"/>
              <a:ext cx="239888" cy="122054"/>
            </a:xfrm>
            <a:prstGeom prst="rect">
              <a:avLst/>
            </a:prstGeom>
            <a:solidFill>
              <a:srgbClr val="E2231A">
                <a:alpha val="100000"/>
              </a:srgbClr>
            </a:solidFill>
          </p:spPr>
          <p:txBody>
            <a:bodyPr/>
            <a:lstStyle/>
            <a:p/>
          </p:txBody>
        </p:sp>
        <p:sp>
          <p:nvSpPr>
            <p:cNvPr id="47" name="rc47"/>
            <p:cNvSpPr/>
            <p:nvPr/>
          </p:nvSpPr>
          <p:spPr>
            <a:xfrm>
              <a:off x="4494791" y="3733954"/>
              <a:ext cx="239888" cy="574067"/>
            </a:xfrm>
            <a:prstGeom prst="rect">
              <a:avLst/>
            </a:prstGeom>
            <a:solidFill>
              <a:srgbClr val="80BD41">
                <a:alpha val="100000"/>
              </a:srgbClr>
            </a:solidFill>
          </p:spPr>
          <p:txBody>
            <a:bodyPr/>
            <a:lstStyle/>
            <a:p/>
          </p:txBody>
        </p:sp>
        <p:sp>
          <p:nvSpPr>
            <p:cNvPr id="48" name="rc48"/>
            <p:cNvSpPr/>
            <p:nvPr/>
          </p:nvSpPr>
          <p:spPr>
            <a:xfrm>
              <a:off x="4494791" y="3616374"/>
              <a:ext cx="239888" cy="117579"/>
            </a:xfrm>
            <a:prstGeom prst="rect">
              <a:avLst/>
            </a:prstGeom>
            <a:solidFill>
              <a:srgbClr val="E2231A">
                <a:alpha val="100000"/>
              </a:srgbClr>
            </a:solidFill>
          </p:spPr>
          <p:txBody>
            <a:bodyPr/>
            <a:lstStyle/>
            <a:p/>
          </p:txBody>
        </p:sp>
        <p:sp>
          <p:nvSpPr>
            <p:cNvPr id="49" name="rc49"/>
            <p:cNvSpPr/>
            <p:nvPr/>
          </p:nvSpPr>
          <p:spPr>
            <a:xfrm>
              <a:off x="4761334" y="3722870"/>
              <a:ext cx="239888" cy="585151"/>
            </a:xfrm>
            <a:prstGeom prst="rect">
              <a:avLst/>
            </a:prstGeom>
            <a:solidFill>
              <a:srgbClr val="80BD41">
                <a:alpha val="100000"/>
              </a:srgbClr>
            </a:solidFill>
          </p:spPr>
          <p:txBody>
            <a:bodyPr/>
            <a:lstStyle/>
            <a:p/>
          </p:txBody>
        </p:sp>
        <p:sp>
          <p:nvSpPr>
            <p:cNvPr id="50" name="rc50"/>
            <p:cNvSpPr/>
            <p:nvPr/>
          </p:nvSpPr>
          <p:spPr>
            <a:xfrm>
              <a:off x="4761334" y="3603020"/>
              <a:ext cx="239888" cy="119850"/>
            </a:xfrm>
            <a:prstGeom prst="rect">
              <a:avLst/>
            </a:prstGeom>
            <a:solidFill>
              <a:srgbClr val="E2231A">
                <a:alpha val="100000"/>
              </a:srgbClr>
            </a:solidFill>
          </p:spPr>
          <p:txBody>
            <a:bodyPr/>
            <a:lstStyle/>
            <a:p/>
          </p:txBody>
        </p:sp>
        <p:sp>
          <p:nvSpPr>
            <p:cNvPr id="51" name="rc51"/>
            <p:cNvSpPr/>
            <p:nvPr/>
          </p:nvSpPr>
          <p:spPr>
            <a:xfrm>
              <a:off x="5027877" y="3715900"/>
              <a:ext cx="239888" cy="592120"/>
            </a:xfrm>
            <a:prstGeom prst="rect">
              <a:avLst/>
            </a:prstGeom>
            <a:solidFill>
              <a:srgbClr val="80BD41">
                <a:alpha val="100000"/>
              </a:srgbClr>
            </a:solidFill>
          </p:spPr>
          <p:txBody>
            <a:bodyPr/>
            <a:lstStyle/>
            <a:p/>
          </p:txBody>
        </p:sp>
        <p:sp>
          <p:nvSpPr>
            <p:cNvPr id="52" name="rc52"/>
            <p:cNvSpPr/>
            <p:nvPr/>
          </p:nvSpPr>
          <p:spPr>
            <a:xfrm>
              <a:off x="5027877" y="3594622"/>
              <a:ext cx="239888" cy="121277"/>
            </a:xfrm>
            <a:prstGeom prst="rect">
              <a:avLst/>
            </a:prstGeom>
            <a:solidFill>
              <a:srgbClr val="E2231A">
                <a:alpha val="100000"/>
              </a:srgbClr>
            </a:solidFill>
          </p:spPr>
          <p:txBody>
            <a:bodyPr/>
            <a:lstStyle/>
            <a:p/>
          </p:txBody>
        </p:sp>
        <p:sp>
          <p:nvSpPr>
            <p:cNvPr id="53" name="rc53"/>
            <p:cNvSpPr/>
            <p:nvPr/>
          </p:nvSpPr>
          <p:spPr>
            <a:xfrm>
              <a:off x="5294420" y="3703170"/>
              <a:ext cx="239888" cy="604850"/>
            </a:xfrm>
            <a:prstGeom prst="rect">
              <a:avLst/>
            </a:prstGeom>
            <a:solidFill>
              <a:srgbClr val="80BD41">
                <a:alpha val="100000"/>
              </a:srgbClr>
            </a:solidFill>
          </p:spPr>
          <p:txBody>
            <a:bodyPr/>
            <a:lstStyle/>
            <a:p/>
          </p:txBody>
        </p:sp>
        <p:sp>
          <p:nvSpPr>
            <p:cNvPr id="54" name="rc54"/>
            <p:cNvSpPr/>
            <p:nvPr/>
          </p:nvSpPr>
          <p:spPr>
            <a:xfrm>
              <a:off x="5294420" y="3579285"/>
              <a:ext cx="239888" cy="123884"/>
            </a:xfrm>
            <a:prstGeom prst="rect">
              <a:avLst/>
            </a:prstGeom>
            <a:solidFill>
              <a:srgbClr val="E2231A">
                <a:alpha val="100000"/>
              </a:srgbClr>
            </a:solidFill>
          </p:spPr>
          <p:txBody>
            <a:bodyPr/>
            <a:lstStyle/>
            <a:p/>
          </p:txBody>
        </p:sp>
        <p:sp>
          <p:nvSpPr>
            <p:cNvPr id="55" name="rc55"/>
            <p:cNvSpPr/>
            <p:nvPr/>
          </p:nvSpPr>
          <p:spPr>
            <a:xfrm>
              <a:off x="5560963" y="3689539"/>
              <a:ext cx="239888" cy="618482"/>
            </a:xfrm>
            <a:prstGeom prst="rect">
              <a:avLst/>
            </a:prstGeom>
            <a:solidFill>
              <a:srgbClr val="80BD41">
                <a:alpha val="100000"/>
              </a:srgbClr>
            </a:solidFill>
          </p:spPr>
          <p:txBody>
            <a:bodyPr/>
            <a:lstStyle/>
            <a:p/>
          </p:txBody>
        </p:sp>
        <p:sp>
          <p:nvSpPr>
            <p:cNvPr id="56" name="rc56"/>
            <p:cNvSpPr/>
            <p:nvPr/>
          </p:nvSpPr>
          <p:spPr>
            <a:xfrm>
              <a:off x="5560963" y="3562862"/>
              <a:ext cx="239888" cy="126677"/>
            </a:xfrm>
            <a:prstGeom prst="rect">
              <a:avLst/>
            </a:prstGeom>
            <a:solidFill>
              <a:srgbClr val="E2231A">
                <a:alpha val="100000"/>
              </a:srgbClr>
            </a:solidFill>
          </p:spPr>
          <p:txBody>
            <a:bodyPr/>
            <a:lstStyle/>
            <a:p/>
          </p:txBody>
        </p:sp>
        <p:sp>
          <p:nvSpPr>
            <p:cNvPr id="57" name="rc57"/>
            <p:cNvSpPr/>
            <p:nvPr/>
          </p:nvSpPr>
          <p:spPr>
            <a:xfrm>
              <a:off x="5827506" y="3675397"/>
              <a:ext cx="239888" cy="632624"/>
            </a:xfrm>
            <a:prstGeom prst="rect">
              <a:avLst/>
            </a:prstGeom>
            <a:solidFill>
              <a:srgbClr val="80BD41">
                <a:alpha val="100000"/>
              </a:srgbClr>
            </a:solidFill>
          </p:spPr>
          <p:txBody>
            <a:bodyPr/>
            <a:lstStyle/>
            <a:p/>
          </p:txBody>
        </p:sp>
        <p:sp>
          <p:nvSpPr>
            <p:cNvPr id="58" name="rc58"/>
            <p:cNvSpPr/>
            <p:nvPr/>
          </p:nvSpPr>
          <p:spPr>
            <a:xfrm>
              <a:off x="5827506" y="3545824"/>
              <a:ext cx="239888" cy="129573"/>
            </a:xfrm>
            <a:prstGeom prst="rect">
              <a:avLst/>
            </a:prstGeom>
            <a:solidFill>
              <a:srgbClr val="E2231A">
                <a:alpha val="100000"/>
              </a:srgbClr>
            </a:solidFill>
          </p:spPr>
          <p:txBody>
            <a:bodyPr/>
            <a:lstStyle/>
            <a:p/>
          </p:txBody>
        </p:sp>
        <p:sp>
          <p:nvSpPr>
            <p:cNvPr id="59" name="rc59"/>
            <p:cNvSpPr/>
            <p:nvPr/>
          </p:nvSpPr>
          <p:spPr>
            <a:xfrm>
              <a:off x="6094049" y="3660594"/>
              <a:ext cx="239888" cy="647427"/>
            </a:xfrm>
            <a:prstGeom prst="rect">
              <a:avLst/>
            </a:prstGeom>
            <a:solidFill>
              <a:srgbClr val="80BD41">
                <a:alpha val="100000"/>
              </a:srgbClr>
            </a:solidFill>
          </p:spPr>
          <p:txBody>
            <a:bodyPr/>
            <a:lstStyle/>
            <a:p/>
          </p:txBody>
        </p:sp>
        <p:sp>
          <p:nvSpPr>
            <p:cNvPr id="60" name="rc60"/>
            <p:cNvSpPr/>
            <p:nvPr/>
          </p:nvSpPr>
          <p:spPr>
            <a:xfrm>
              <a:off x="6094049" y="3527988"/>
              <a:ext cx="239888" cy="132605"/>
            </a:xfrm>
            <a:prstGeom prst="rect">
              <a:avLst/>
            </a:prstGeom>
            <a:solidFill>
              <a:srgbClr val="E2231A">
                <a:alpha val="100000"/>
              </a:srgbClr>
            </a:solidFill>
          </p:spPr>
          <p:txBody>
            <a:bodyPr/>
            <a:lstStyle/>
            <a:p/>
          </p:txBody>
        </p:sp>
        <p:sp>
          <p:nvSpPr>
            <p:cNvPr id="61" name="rc61"/>
            <p:cNvSpPr/>
            <p:nvPr/>
          </p:nvSpPr>
          <p:spPr>
            <a:xfrm>
              <a:off x="6360593" y="3646231"/>
              <a:ext cx="239888" cy="661789"/>
            </a:xfrm>
            <a:prstGeom prst="rect">
              <a:avLst/>
            </a:prstGeom>
            <a:solidFill>
              <a:srgbClr val="80BD41">
                <a:alpha val="100000"/>
              </a:srgbClr>
            </a:solidFill>
          </p:spPr>
          <p:txBody>
            <a:bodyPr/>
            <a:lstStyle/>
            <a:p/>
          </p:txBody>
        </p:sp>
        <p:sp>
          <p:nvSpPr>
            <p:cNvPr id="62" name="rc62"/>
            <p:cNvSpPr/>
            <p:nvPr/>
          </p:nvSpPr>
          <p:spPr>
            <a:xfrm>
              <a:off x="6360593" y="3510684"/>
              <a:ext cx="239888" cy="135547"/>
            </a:xfrm>
            <a:prstGeom prst="rect">
              <a:avLst/>
            </a:prstGeom>
            <a:solidFill>
              <a:srgbClr val="E2231A">
                <a:alpha val="100000"/>
              </a:srgbClr>
            </a:solidFill>
          </p:spPr>
          <p:txBody>
            <a:bodyPr/>
            <a:lstStyle/>
            <a:p/>
          </p:txBody>
        </p:sp>
        <p:sp>
          <p:nvSpPr>
            <p:cNvPr id="63" name="rc63"/>
            <p:cNvSpPr/>
            <p:nvPr/>
          </p:nvSpPr>
          <p:spPr>
            <a:xfrm>
              <a:off x="6627136" y="3713707"/>
              <a:ext cx="239888" cy="594314"/>
            </a:xfrm>
            <a:prstGeom prst="rect">
              <a:avLst/>
            </a:prstGeom>
            <a:solidFill>
              <a:srgbClr val="80BD41">
                <a:alpha val="100000"/>
              </a:srgbClr>
            </a:solidFill>
          </p:spPr>
          <p:txBody>
            <a:bodyPr/>
            <a:lstStyle/>
            <a:p/>
          </p:txBody>
        </p:sp>
        <p:sp>
          <p:nvSpPr>
            <p:cNvPr id="64" name="rc64"/>
            <p:cNvSpPr/>
            <p:nvPr/>
          </p:nvSpPr>
          <p:spPr>
            <a:xfrm>
              <a:off x="6627136" y="3493892"/>
              <a:ext cx="239888" cy="219814"/>
            </a:xfrm>
            <a:prstGeom prst="rect">
              <a:avLst/>
            </a:prstGeom>
            <a:solidFill>
              <a:srgbClr val="E2231A">
                <a:alpha val="100000"/>
              </a:srgbClr>
            </a:solidFill>
          </p:spPr>
          <p:txBody>
            <a:bodyPr/>
            <a:lstStyle/>
            <a:p/>
          </p:txBody>
        </p:sp>
        <p:sp>
          <p:nvSpPr>
            <p:cNvPr id="65" name="rc65"/>
            <p:cNvSpPr/>
            <p:nvPr/>
          </p:nvSpPr>
          <p:spPr>
            <a:xfrm>
              <a:off x="6893679" y="3792095"/>
              <a:ext cx="239888" cy="515926"/>
            </a:xfrm>
            <a:prstGeom prst="rect">
              <a:avLst/>
            </a:prstGeom>
            <a:solidFill>
              <a:srgbClr val="80BD41">
                <a:alpha val="100000"/>
              </a:srgbClr>
            </a:solidFill>
          </p:spPr>
          <p:txBody>
            <a:bodyPr/>
            <a:lstStyle/>
            <a:p/>
          </p:txBody>
        </p:sp>
        <p:sp>
          <p:nvSpPr>
            <p:cNvPr id="66" name="rc66"/>
            <p:cNvSpPr/>
            <p:nvPr/>
          </p:nvSpPr>
          <p:spPr>
            <a:xfrm>
              <a:off x="6893679" y="3475882"/>
              <a:ext cx="239888" cy="316213"/>
            </a:xfrm>
            <a:prstGeom prst="rect">
              <a:avLst/>
            </a:prstGeom>
            <a:solidFill>
              <a:srgbClr val="E2231A">
                <a:alpha val="100000"/>
              </a:srgbClr>
            </a:solidFill>
          </p:spPr>
          <p:txBody>
            <a:bodyPr/>
            <a:lstStyle/>
            <a:p/>
          </p:txBody>
        </p:sp>
        <p:sp>
          <p:nvSpPr>
            <p:cNvPr id="67" name="rc67"/>
            <p:cNvSpPr/>
            <p:nvPr/>
          </p:nvSpPr>
          <p:spPr>
            <a:xfrm>
              <a:off x="7160222" y="3773419"/>
              <a:ext cx="239888" cy="534601"/>
            </a:xfrm>
            <a:prstGeom prst="rect">
              <a:avLst/>
            </a:prstGeom>
            <a:solidFill>
              <a:srgbClr val="80BD41">
                <a:alpha val="100000"/>
              </a:srgbClr>
            </a:solidFill>
          </p:spPr>
          <p:txBody>
            <a:bodyPr/>
            <a:lstStyle/>
            <a:p/>
          </p:txBody>
        </p:sp>
        <p:sp>
          <p:nvSpPr>
            <p:cNvPr id="68" name="rc68"/>
            <p:cNvSpPr/>
            <p:nvPr/>
          </p:nvSpPr>
          <p:spPr>
            <a:xfrm>
              <a:off x="7160222" y="3459447"/>
              <a:ext cx="239888" cy="313972"/>
            </a:xfrm>
            <a:prstGeom prst="rect">
              <a:avLst/>
            </a:prstGeom>
            <a:solidFill>
              <a:srgbClr val="E2231A">
                <a:alpha val="100000"/>
              </a:srgbClr>
            </a:solidFill>
          </p:spPr>
          <p:txBody>
            <a:bodyPr/>
            <a:lstStyle/>
            <a:p/>
          </p:txBody>
        </p:sp>
        <p:sp>
          <p:nvSpPr>
            <p:cNvPr id="69" name="rc69"/>
            <p:cNvSpPr/>
            <p:nvPr/>
          </p:nvSpPr>
          <p:spPr>
            <a:xfrm>
              <a:off x="7426765" y="3746945"/>
              <a:ext cx="239888" cy="561075"/>
            </a:xfrm>
            <a:prstGeom prst="rect">
              <a:avLst/>
            </a:prstGeom>
            <a:solidFill>
              <a:srgbClr val="80BD41">
                <a:alpha val="100000"/>
              </a:srgbClr>
            </a:solidFill>
          </p:spPr>
          <p:txBody>
            <a:bodyPr/>
            <a:lstStyle/>
            <a:p/>
          </p:txBody>
        </p:sp>
        <p:sp>
          <p:nvSpPr>
            <p:cNvPr id="70" name="rc70"/>
            <p:cNvSpPr/>
            <p:nvPr/>
          </p:nvSpPr>
          <p:spPr>
            <a:xfrm>
              <a:off x="7426765" y="3444828"/>
              <a:ext cx="239888" cy="302117"/>
            </a:xfrm>
            <a:prstGeom prst="rect">
              <a:avLst/>
            </a:prstGeom>
            <a:solidFill>
              <a:srgbClr val="E2231A">
                <a:alpha val="100000"/>
              </a:srgbClr>
            </a:solidFill>
          </p:spPr>
          <p:txBody>
            <a:bodyPr/>
            <a:lstStyle/>
            <a:p/>
          </p:txBody>
        </p:sp>
        <p:sp>
          <p:nvSpPr>
            <p:cNvPr id="71" name="rc71"/>
            <p:cNvSpPr/>
            <p:nvPr/>
          </p:nvSpPr>
          <p:spPr>
            <a:xfrm>
              <a:off x="7693308" y="3737006"/>
              <a:ext cx="239888" cy="571015"/>
            </a:xfrm>
            <a:prstGeom prst="rect">
              <a:avLst/>
            </a:prstGeom>
            <a:solidFill>
              <a:srgbClr val="80BD41">
                <a:alpha val="100000"/>
              </a:srgbClr>
            </a:solidFill>
          </p:spPr>
          <p:txBody>
            <a:bodyPr/>
            <a:lstStyle/>
            <a:p/>
          </p:txBody>
        </p:sp>
        <p:sp>
          <p:nvSpPr>
            <p:cNvPr id="72" name="rc72"/>
            <p:cNvSpPr/>
            <p:nvPr/>
          </p:nvSpPr>
          <p:spPr>
            <a:xfrm>
              <a:off x="7693308" y="3429536"/>
              <a:ext cx="239888" cy="307469"/>
            </a:xfrm>
            <a:prstGeom prst="rect">
              <a:avLst/>
            </a:prstGeom>
            <a:solidFill>
              <a:srgbClr val="E2231A">
                <a:alpha val="100000"/>
              </a:srgbClr>
            </a:solidFill>
          </p:spPr>
          <p:txBody>
            <a:bodyPr/>
            <a:lstStyle/>
            <a:p/>
          </p:txBody>
        </p:sp>
        <p:sp>
          <p:nvSpPr>
            <p:cNvPr id="73" name="rc73"/>
            <p:cNvSpPr/>
            <p:nvPr/>
          </p:nvSpPr>
          <p:spPr>
            <a:xfrm>
              <a:off x="7959851" y="3726830"/>
              <a:ext cx="239888" cy="581191"/>
            </a:xfrm>
            <a:prstGeom prst="rect">
              <a:avLst/>
            </a:prstGeom>
            <a:solidFill>
              <a:srgbClr val="80BD41">
                <a:alpha val="100000"/>
              </a:srgbClr>
            </a:solidFill>
          </p:spPr>
          <p:txBody>
            <a:bodyPr/>
            <a:lstStyle/>
            <a:p/>
          </p:txBody>
        </p:sp>
        <p:sp>
          <p:nvSpPr>
            <p:cNvPr id="74" name="rc74"/>
            <p:cNvSpPr/>
            <p:nvPr/>
          </p:nvSpPr>
          <p:spPr>
            <a:xfrm>
              <a:off x="7959851" y="3413880"/>
              <a:ext cx="239888" cy="312949"/>
            </a:xfrm>
            <a:prstGeom prst="rect">
              <a:avLst/>
            </a:prstGeom>
            <a:solidFill>
              <a:srgbClr val="E2231A">
                <a:alpha val="100000"/>
              </a:srgbClr>
            </a:solidFill>
          </p:spPr>
          <p:txBody>
            <a:bodyPr/>
            <a:lstStyle/>
            <a:p/>
          </p:txBody>
        </p:sp>
        <p:sp>
          <p:nvSpPr>
            <p:cNvPr id="75" name="pl75"/>
            <p:cNvSpPr/>
            <p:nvPr/>
          </p:nvSpPr>
          <p:spPr>
            <a:xfrm>
              <a:off x="1416218" y="2452679"/>
              <a:ext cx="6663577" cy="469423"/>
            </a:xfrm>
            <a:custGeom>
              <a:avLst/>
              <a:pathLst>
                <a:path w="6663577" h="469423">
                  <a:moveTo>
                    <a:pt x="0" y="268242"/>
                  </a:moveTo>
                  <a:lnTo>
                    <a:pt x="266543" y="201181"/>
                  </a:lnTo>
                  <a:lnTo>
                    <a:pt x="533086" y="134121"/>
                  </a:lnTo>
                  <a:lnTo>
                    <a:pt x="799629" y="67060"/>
                  </a:lnTo>
                  <a:lnTo>
                    <a:pt x="1066172" y="89414"/>
                  </a:lnTo>
                  <a:lnTo>
                    <a:pt x="1332715" y="111767"/>
                  </a:lnTo>
                  <a:lnTo>
                    <a:pt x="1599258" y="156474"/>
                  </a:lnTo>
                  <a:lnTo>
                    <a:pt x="1865801" y="178828"/>
                  </a:lnTo>
                  <a:lnTo>
                    <a:pt x="2132344" y="134121"/>
                  </a:lnTo>
                  <a:lnTo>
                    <a:pt x="2398888" y="67060"/>
                  </a:lnTo>
                  <a:lnTo>
                    <a:pt x="2665431" y="22353"/>
                  </a:lnTo>
                  <a:lnTo>
                    <a:pt x="2931974" y="22353"/>
                  </a:lnTo>
                  <a:lnTo>
                    <a:pt x="3198517" y="0"/>
                  </a:lnTo>
                  <a:lnTo>
                    <a:pt x="3465060" y="0"/>
                  </a:lnTo>
                  <a:lnTo>
                    <a:pt x="3731603" y="0"/>
                  </a:lnTo>
                  <a:lnTo>
                    <a:pt x="3998146" y="0"/>
                  </a:lnTo>
                  <a:lnTo>
                    <a:pt x="4264689" y="0"/>
                  </a:lnTo>
                  <a:lnTo>
                    <a:pt x="4531233" y="0"/>
                  </a:lnTo>
                  <a:lnTo>
                    <a:pt x="4797776" y="0"/>
                  </a:lnTo>
                  <a:lnTo>
                    <a:pt x="5064319" y="0"/>
                  </a:lnTo>
                  <a:lnTo>
                    <a:pt x="5330862" y="223535"/>
                  </a:lnTo>
                  <a:lnTo>
                    <a:pt x="5597405" y="469423"/>
                  </a:lnTo>
                  <a:lnTo>
                    <a:pt x="5863948" y="447070"/>
                  </a:lnTo>
                  <a:lnTo>
                    <a:pt x="6130491" y="402363"/>
                  </a:lnTo>
                  <a:lnTo>
                    <a:pt x="6397034" y="402363"/>
                  </a:lnTo>
                  <a:lnTo>
                    <a:pt x="6663577" y="40236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1324790" y="36546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8" name="tx88"/>
            <p:cNvSpPr/>
            <p:nvPr/>
          </p:nvSpPr>
          <p:spPr>
            <a:xfrm>
              <a:off x="2657505" y="3612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9" name="tx89"/>
            <p:cNvSpPr/>
            <p:nvPr/>
          </p:nvSpPr>
          <p:spPr>
            <a:xfrm>
              <a:off x="3990221" y="35080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90" name="tx90"/>
            <p:cNvSpPr/>
            <p:nvPr/>
          </p:nvSpPr>
          <p:spPr>
            <a:xfrm>
              <a:off x="5322937" y="3443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1" name="tx91"/>
            <p:cNvSpPr/>
            <p:nvPr/>
          </p:nvSpPr>
          <p:spPr>
            <a:xfrm>
              <a:off x="6389109" y="33759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6655652" y="33591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3" name="tx93"/>
            <p:cNvSpPr/>
            <p:nvPr/>
          </p:nvSpPr>
          <p:spPr>
            <a:xfrm>
              <a:off x="6922195" y="33411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4" name="tx94"/>
            <p:cNvSpPr/>
            <p:nvPr/>
          </p:nvSpPr>
          <p:spPr>
            <a:xfrm>
              <a:off x="7188738" y="3323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5" name="tx95"/>
            <p:cNvSpPr/>
            <p:nvPr/>
          </p:nvSpPr>
          <p:spPr>
            <a:xfrm>
              <a:off x="7455282" y="33100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6" name="tx96"/>
            <p:cNvSpPr/>
            <p:nvPr/>
          </p:nvSpPr>
          <p:spPr>
            <a:xfrm>
              <a:off x="7721825" y="3293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7" name="tx97"/>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8" name="pl98"/>
            <p:cNvSpPr/>
            <p:nvPr/>
          </p:nvSpPr>
          <p:spPr>
            <a:xfrm>
              <a:off x="1416218"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89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10" name="tx110"/>
            <p:cNvSpPr/>
            <p:nvPr/>
          </p:nvSpPr>
          <p:spPr>
            <a:xfrm>
              <a:off x="1324790" y="38305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11" name="tx111"/>
            <p:cNvSpPr/>
            <p:nvPr/>
          </p:nvSpPr>
          <p:spPr>
            <a:xfrm>
              <a:off x="2657505" y="40548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12" name="tx112"/>
            <p:cNvSpPr/>
            <p:nvPr/>
          </p:nvSpPr>
          <p:spPr>
            <a:xfrm>
              <a:off x="2657505" y="3775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3" name="tx113"/>
            <p:cNvSpPr/>
            <p:nvPr/>
          </p:nvSpPr>
          <p:spPr>
            <a:xfrm>
              <a:off x="3990221" y="4000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4" name="tx114"/>
            <p:cNvSpPr/>
            <p:nvPr/>
          </p:nvSpPr>
          <p:spPr>
            <a:xfrm>
              <a:off x="3990221" y="3668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5" name="tx115"/>
            <p:cNvSpPr/>
            <p:nvPr/>
          </p:nvSpPr>
          <p:spPr>
            <a:xfrm>
              <a:off x="5322937" y="3970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6" name="tx116"/>
            <p:cNvSpPr/>
            <p:nvPr/>
          </p:nvSpPr>
          <p:spPr>
            <a:xfrm>
              <a:off x="5322937" y="3606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7" name="tx117"/>
            <p:cNvSpPr/>
            <p:nvPr/>
          </p:nvSpPr>
          <p:spPr>
            <a:xfrm>
              <a:off x="6389109" y="39420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8" name="tx118"/>
            <p:cNvSpPr/>
            <p:nvPr/>
          </p:nvSpPr>
          <p:spPr>
            <a:xfrm>
              <a:off x="6389109" y="3543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9" name="tx119"/>
            <p:cNvSpPr/>
            <p:nvPr/>
          </p:nvSpPr>
          <p:spPr>
            <a:xfrm>
              <a:off x="6655652" y="39757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0" name="tx120"/>
            <p:cNvSpPr/>
            <p:nvPr/>
          </p:nvSpPr>
          <p:spPr>
            <a:xfrm>
              <a:off x="6655652" y="35687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21" name="tx121"/>
            <p:cNvSpPr/>
            <p:nvPr/>
          </p:nvSpPr>
          <p:spPr>
            <a:xfrm>
              <a:off x="6922195" y="4015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2" name="tx122"/>
            <p:cNvSpPr/>
            <p:nvPr/>
          </p:nvSpPr>
          <p:spPr>
            <a:xfrm>
              <a:off x="6922195" y="3598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3" name="tx123"/>
            <p:cNvSpPr/>
            <p:nvPr/>
          </p:nvSpPr>
          <p:spPr>
            <a:xfrm>
              <a:off x="7188738" y="4005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24" name="tx124"/>
            <p:cNvSpPr/>
            <p:nvPr/>
          </p:nvSpPr>
          <p:spPr>
            <a:xfrm>
              <a:off x="7188738" y="3581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5" name="tx125"/>
            <p:cNvSpPr/>
            <p:nvPr/>
          </p:nvSpPr>
          <p:spPr>
            <a:xfrm>
              <a:off x="7455282" y="3992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26" name="tx126"/>
            <p:cNvSpPr/>
            <p:nvPr/>
          </p:nvSpPr>
          <p:spPr>
            <a:xfrm>
              <a:off x="7455282" y="3560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27" name="tx127"/>
            <p:cNvSpPr/>
            <p:nvPr/>
          </p:nvSpPr>
          <p:spPr>
            <a:xfrm>
              <a:off x="7747950" y="39874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8" name="tx128"/>
            <p:cNvSpPr/>
            <p:nvPr/>
          </p:nvSpPr>
          <p:spPr>
            <a:xfrm>
              <a:off x="7721825" y="35481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29" name="tx129"/>
            <p:cNvSpPr/>
            <p:nvPr/>
          </p:nvSpPr>
          <p:spPr>
            <a:xfrm>
              <a:off x="7988368" y="3982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30" name="tx130"/>
            <p:cNvSpPr/>
            <p:nvPr/>
          </p:nvSpPr>
          <p:spPr>
            <a:xfrm>
              <a:off x="7988368" y="3535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4452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8314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11658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15834" y="3068909"/>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91984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86946" y="5228064"/>
              <a:ext cx="10249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dobertura</a:t>
              </a:r>
            </a:p>
          </p:txBody>
        </p:sp>
        <p:sp>
          <p:nvSpPr>
            <p:cNvPr id="155" name="rc155"/>
            <p:cNvSpPr/>
            <p:nvPr/>
          </p:nvSpPr>
          <p:spPr>
            <a:xfrm>
              <a:off x="4499269" y="5180747"/>
              <a:ext cx="201456" cy="201456"/>
            </a:xfrm>
            <a:prstGeom prst="rect">
              <a:avLst/>
            </a:prstGeom>
            <a:solidFill>
              <a:srgbClr val="E2231A">
                <a:alpha val="100000"/>
              </a:srgbClr>
            </a:solidFill>
          </p:spPr>
          <p:txBody>
            <a:bodyPr/>
            <a:lstStyle/>
            <a:p/>
          </p:txBody>
        </p:sp>
        <p:sp>
          <p:nvSpPr>
            <p:cNvPr id="156" name="rc156"/>
            <p:cNvSpPr/>
            <p:nvPr/>
          </p:nvSpPr>
          <p:spPr>
            <a:xfrm>
              <a:off x="5735530" y="5180747"/>
              <a:ext cx="201456" cy="201456"/>
            </a:xfrm>
            <a:prstGeom prst="rect">
              <a:avLst/>
            </a:prstGeom>
            <a:solidFill>
              <a:srgbClr val="80BD41">
                <a:alpha val="100000"/>
              </a:srgbClr>
            </a:solidFill>
          </p:spPr>
          <p:txBody>
            <a:bodyPr/>
            <a:lstStyle/>
            <a:p/>
          </p:txBody>
        </p:sp>
        <p:sp>
          <p:nvSpPr>
            <p:cNvPr id="157" name="tx157"/>
            <p:cNvSpPr/>
            <p:nvPr/>
          </p:nvSpPr>
          <p:spPr>
            <a:xfrm>
              <a:off x="4779314" y="5229838"/>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58" name="tx158"/>
            <p:cNvSpPr/>
            <p:nvPr/>
          </p:nvSpPr>
          <p:spPr>
            <a:xfrm>
              <a:off x="6015575"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58777"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e número de crianças vacinadas e não vacinadas,</a:t>
              </a:r>
            </a:p>
          </p:txBody>
        </p:sp>
        <p:sp>
          <p:nvSpPr>
            <p:cNvPr id="160" name="tx160"/>
            <p:cNvSpPr/>
            <p:nvPr/>
          </p:nvSpPr>
          <p:spPr>
            <a:xfrm>
              <a:off x="951100"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Moçambique, 2000-2025</a:t>
              </a:r>
            </a:p>
          </p:txBody>
        </p:sp>
        <p:sp>
          <p:nvSpPr>
            <p:cNvPr id="161" name="pl161"/>
            <p:cNvSpPr/>
            <p:nvPr/>
          </p:nvSpPr>
          <p:spPr>
            <a:xfrm>
              <a:off x="26071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2288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505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179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96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4866224" cy="129091"/>
            </a:xfrm>
            <a:prstGeom prst="rect">
              <a:avLst/>
            </a:prstGeom>
            <a:solidFill>
              <a:srgbClr val="80BD41">
                <a:alpha val="100000"/>
              </a:srgbClr>
            </a:solidFill>
          </p:spPr>
          <p:txBody>
            <a:bodyPr/>
            <a:lstStyle/>
            <a:p/>
          </p:txBody>
        </p:sp>
        <p:sp>
          <p:nvSpPr>
            <p:cNvPr id="171" name="rc171"/>
            <p:cNvSpPr/>
            <p:nvPr/>
          </p:nvSpPr>
          <p:spPr>
            <a:xfrm>
              <a:off x="6162498" y="5954972"/>
              <a:ext cx="996697" cy="129091"/>
            </a:xfrm>
            <a:prstGeom prst="rect">
              <a:avLst/>
            </a:prstGeom>
            <a:solidFill>
              <a:srgbClr val="E2231A">
                <a:alpha val="100000"/>
              </a:srgbClr>
            </a:solidFill>
          </p:spPr>
          <p:txBody>
            <a:bodyPr/>
            <a:lstStyle/>
            <a:p/>
          </p:txBody>
        </p:sp>
        <p:sp>
          <p:nvSpPr>
            <p:cNvPr id="172" name="rc172"/>
            <p:cNvSpPr/>
            <p:nvPr/>
          </p:nvSpPr>
          <p:spPr>
            <a:xfrm>
              <a:off x="1296273" y="5793607"/>
              <a:ext cx="4198749" cy="129091"/>
            </a:xfrm>
            <a:prstGeom prst="rect">
              <a:avLst/>
            </a:prstGeom>
            <a:solidFill>
              <a:srgbClr val="80BD41">
                <a:alpha val="100000"/>
              </a:srgbClr>
            </a:solidFill>
          </p:spPr>
          <p:txBody>
            <a:bodyPr/>
            <a:lstStyle/>
            <a:p/>
          </p:txBody>
        </p:sp>
        <p:sp>
          <p:nvSpPr>
            <p:cNvPr id="173" name="rc173"/>
            <p:cNvSpPr/>
            <p:nvPr/>
          </p:nvSpPr>
          <p:spPr>
            <a:xfrm>
              <a:off x="5495023" y="5793607"/>
              <a:ext cx="2260861" cy="129091"/>
            </a:xfrm>
            <a:prstGeom prst="rect">
              <a:avLst/>
            </a:prstGeom>
            <a:solidFill>
              <a:srgbClr val="E2231A">
                <a:alpha val="100000"/>
              </a:srgbClr>
            </a:solidFill>
          </p:spPr>
          <p:txBody>
            <a:bodyPr/>
            <a:lstStyle/>
            <a:p/>
          </p:txBody>
        </p:sp>
        <p:sp>
          <p:nvSpPr>
            <p:cNvPr id="174" name="rc174"/>
            <p:cNvSpPr/>
            <p:nvPr/>
          </p:nvSpPr>
          <p:spPr>
            <a:xfrm>
              <a:off x="1296273" y="5632243"/>
              <a:ext cx="4273573" cy="129091"/>
            </a:xfrm>
            <a:prstGeom prst="rect">
              <a:avLst/>
            </a:prstGeom>
            <a:solidFill>
              <a:srgbClr val="80BD41">
                <a:alpha val="100000"/>
              </a:srgbClr>
            </a:solidFill>
          </p:spPr>
          <p:txBody>
            <a:bodyPr/>
            <a:lstStyle/>
            <a:p/>
          </p:txBody>
        </p:sp>
        <p:sp>
          <p:nvSpPr>
            <p:cNvPr id="175" name="rc175"/>
            <p:cNvSpPr/>
            <p:nvPr/>
          </p:nvSpPr>
          <p:spPr>
            <a:xfrm>
              <a:off x="5569847" y="5632243"/>
              <a:ext cx="2301156" cy="129091"/>
            </a:xfrm>
            <a:prstGeom prst="rect">
              <a:avLst/>
            </a:prstGeom>
            <a:solidFill>
              <a:srgbClr val="E2231A">
                <a:alpha val="100000"/>
              </a:srgbClr>
            </a:solidFill>
          </p:spPr>
          <p:txBody>
            <a:bodyPr/>
            <a:lstStyle/>
            <a:p/>
          </p:txBody>
        </p:sp>
        <p:sp>
          <p:nvSpPr>
            <p:cNvPr id="176" name="tx176"/>
            <p:cNvSpPr/>
            <p:nvPr/>
          </p:nvSpPr>
          <p:spPr>
            <a:xfrm>
              <a:off x="7339815"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796633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8" name="tx178"/>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79" name="tx179"/>
            <p:cNvSpPr/>
            <p:nvPr/>
          </p:nvSpPr>
          <p:spPr>
            <a:xfrm>
              <a:off x="362389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80" name="tx180"/>
            <p:cNvSpPr/>
            <p:nvPr/>
          </p:nvSpPr>
          <p:spPr>
            <a:xfrm>
              <a:off x="655535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81" name="tx181"/>
            <p:cNvSpPr/>
            <p:nvPr/>
          </p:nvSpPr>
          <p:spPr>
            <a:xfrm>
              <a:off x="332029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2" name="tx182"/>
            <p:cNvSpPr/>
            <p:nvPr/>
          </p:nvSpPr>
          <p:spPr>
            <a:xfrm>
              <a:off x="651996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0.43</a:t>
              </a:r>
            </a:p>
          </p:txBody>
        </p:sp>
        <p:sp>
          <p:nvSpPr>
            <p:cNvPr id="183" name="tx183"/>
            <p:cNvSpPr/>
            <p:nvPr/>
          </p:nvSpPr>
          <p:spPr>
            <a:xfrm>
              <a:off x="332756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84" name="tx184"/>
            <p:cNvSpPr/>
            <p:nvPr/>
          </p:nvSpPr>
          <p:spPr>
            <a:xfrm>
              <a:off x="661493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374328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636498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4084227" y="6312056"/>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2" name="tx192"/>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MCV1 em 2025 (65 %) foi inferior à de 2019 (83 %).
O número de crianças vacinadas com a MCV1 diminuiu 12% em comparação com 2019.
O número de bebés sobreviventes aumentou aproximadamente 12% em comparação com 2019.
Em 2025, foram vacinadas menos 100 000 crianças do que em 2019.
Em 2025, havia mais 100 000 bebés sobreviventes (população-alvo) do que em 2019.
Para que a cobertura vacinal aumente, o número de crianças vacinadas deve crescer a um ritmo mais rápido do que o crescimento da população.</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877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2742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6714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40686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64658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0678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075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5472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78700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02672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972052"/>
              <a:ext cx="420026" cy="95795"/>
            </a:xfrm>
            <a:prstGeom prst="rect">
              <a:avLst/>
            </a:prstGeom>
            <a:solidFill>
              <a:srgbClr val="1CABE2">
                <a:alpha val="100000"/>
              </a:srgbClr>
            </a:solidFill>
          </p:spPr>
          <p:txBody>
            <a:bodyPr/>
            <a:lstStyle/>
            <a:p/>
          </p:txBody>
        </p:sp>
        <p:sp>
          <p:nvSpPr>
            <p:cNvPr id="29" name="rc29"/>
            <p:cNvSpPr/>
            <p:nvPr/>
          </p:nvSpPr>
          <p:spPr>
            <a:xfrm>
              <a:off x="1425243" y="5028312"/>
              <a:ext cx="420026" cy="39534"/>
            </a:xfrm>
            <a:prstGeom prst="rect">
              <a:avLst/>
            </a:prstGeom>
            <a:solidFill>
              <a:srgbClr val="1CABE2">
                <a:alpha val="100000"/>
              </a:srgbClr>
            </a:solidFill>
          </p:spPr>
          <p:txBody>
            <a:bodyPr/>
            <a:lstStyle/>
            <a:p/>
          </p:txBody>
        </p:sp>
        <p:sp>
          <p:nvSpPr>
            <p:cNvPr id="30" name="rc30"/>
            <p:cNvSpPr/>
            <p:nvPr/>
          </p:nvSpPr>
          <p:spPr>
            <a:xfrm>
              <a:off x="1891939" y="5007024"/>
              <a:ext cx="420026" cy="60822"/>
            </a:xfrm>
            <a:prstGeom prst="rect">
              <a:avLst/>
            </a:prstGeom>
            <a:solidFill>
              <a:srgbClr val="1CABE2">
                <a:alpha val="100000"/>
              </a:srgbClr>
            </a:solidFill>
          </p:spPr>
          <p:txBody>
            <a:bodyPr/>
            <a:lstStyle/>
            <a:p/>
          </p:txBody>
        </p:sp>
        <p:sp>
          <p:nvSpPr>
            <p:cNvPr id="31" name="rc31"/>
            <p:cNvSpPr/>
            <p:nvPr/>
          </p:nvSpPr>
          <p:spPr>
            <a:xfrm>
              <a:off x="2358635" y="4747768"/>
              <a:ext cx="420026" cy="320078"/>
            </a:xfrm>
            <a:prstGeom prst="rect">
              <a:avLst/>
            </a:prstGeom>
            <a:solidFill>
              <a:srgbClr val="1CABE2">
                <a:alpha val="100000"/>
              </a:srgbClr>
            </a:solidFill>
          </p:spPr>
          <p:txBody>
            <a:bodyPr/>
            <a:lstStyle/>
            <a:p/>
          </p:txBody>
        </p:sp>
        <p:sp>
          <p:nvSpPr>
            <p:cNvPr id="32" name="rc32"/>
            <p:cNvSpPr/>
            <p:nvPr/>
          </p:nvSpPr>
          <p:spPr>
            <a:xfrm>
              <a:off x="2825330" y="4969010"/>
              <a:ext cx="420026" cy="98836"/>
            </a:xfrm>
            <a:prstGeom prst="rect">
              <a:avLst/>
            </a:prstGeom>
            <a:solidFill>
              <a:srgbClr val="1CABE2">
                <a:alpha val="100000"/>
              </a:srgbClr>
            </a:solidFill>
          </p:spPr>
          <p:txBody>
            <a:bodyPr/>
            <a:lstStyle/>
            <a:p/>
          </p:txBody>
        </p:sp>
        <p:sp>
          <p:nvSpPr>
            <p:cNvPr id="33" name="rc33"/>
            <p:cNvSpPr/>
            <p:nvPr/>
          </p:nvSpPr>
          <p:spPr>
            <a:xfrm>
              <a:off x="3292026" y="4943921"/>
              <a:ext cx="420026" cy="123925"/>
            </a:xfrm>
            <a:prstGeom prst="rect">
              <a:avLst/>
            </a:prstGeom>
            <a:solidFill>
              <a:srgbClr val="1CABE2">
                <a:alpha val="100000"/>
              </a:srgbClr>
            </a:solidFill>
          </p:spPr>
          <p:txBody>
            <a:bodyPr/>
            <a:lstStyle/>
            <a:p/>
          </p:txBody>
        </p:sp>
        <p:sp>
          <p:nvSpPr>
            <p:cNvPr id="34" name="rc34"/>
            <p:cNvSpPr/>
            <p:nvPr/>
          </p:nvSpPr>
          <p:spPr>
            <a:xfrm>
              <a:off x="3758722" y="4896023"/>
              <a:ext cx="420026" cy="171823"/>
            </a:xfrm>
            <a:prstGeom prst="rect">
              <a:avLst/>
            </a:prstGeom>
            <a:solidFill>
              <a:srgbClr val="1CABE2">
                <a:alpha val="100000"/>
              </a:srgbClr>
            </a:solidFill>
          </p:spPr>
          <p:txBody>
            <a:bodyPr/>
            <a:lstStyle/>
            <a:p/>
          </p:txBody>
        </p:sp>
        <p:sp>
          <p:nvSpPr>
            <p:cNvPr id="35" name="rc35"/>
            <p:cNvSpPr/>
            <p:nvPr/>
          </p:nvSpPr>
          <p:spPr>
            <a:xfrm>
              <a:off x="4225417" y="4370669"/>
              <a:ext cx="420026" cy="697178"/>
            </a:xfrm>
            <a:prstGeom prst="rect">
              <a:avLst/>
            </a:prstGeom>
            <a:solidFill>
              <a:srgbClr val="1CABE2">
                <a:alpha val="100000"/>
              </a:srgbClr>
            </a:solidFill>
          </p:spPr>
          <p:txBody>
            <a:bodyPr/>
            <a:lstStyle/>
            <a:p/>
          </p:txBody>
        </p:sp>
        <p:sp>
          <p:nvSpPr>
            <p:cNvPr id="36" name="rc36"/>
            <p:cNvSpPr/>
            <p:nvPr/>
          </p:nvSpPr>
          <p:spPr>
            <a:xfrm>
              <a:off x="4692113" y="4346340"/>
              <a:ext cx="420026" cy="721507"/>
            </a:xfrm>
            <a:prstGeom prst="rect">
              <a:avLst/>
            </a:prstGeom>
            <a:solidFill>
              <a:srgbClr val="1CABE2">
                <a:alpha val="100000"/>
              </a:srgbClr>
            </a:solidFill>
          </p:spPr>
          <p:txBody>
            <a:bodyPr/>
            <a:lstStyle/>
            <a:p/>
          </p:txBody>
        </p:sp>
        <p:sp>
          <p:nvSpPr>
            <p:cNvPr id="37" name="rc37"/>
            <p:cNvSpPr/>
            <p:nvPr/>
          </p:nvSpPr>
          <p:spPr>
            <a:xfrm>
              <a:off x="5158809" y="4395758"/>
              <a:ext cx="420026" cy="672088"/>
            </a:xfrm>
            <a:prstGeom prst="rect">
              <a:avLst/>
            </a:prstGeom>
            <a:solidFill>
              <a:srgbClr val="1CABE2">
                <a:alpha val="100000"/>
              </a:srgbClr>
            </a:solidFill>
          </p:spPr>
          <p:txBody>
            <a:bodyPr/>
            <a:lstStyle/>
            <a:p/>
          </p:txBody>
        </p:sp>
        <p:sp>
          <p:nvSpPr>
            <p:cNvPr id="38" name="rc38"/>
            <p:cNvSpPr/>
            <p:nvPr/>
          </p:nvSpPr>
          <p:spPr>
            <a:xfrm>
              <a:off x="5625505" y="4100008"/>
              <a:ext cx="420026" cy="967838"/>
            </a:xfrm>
            <a:prstGeom prst="rect">
              <a:avLst/>
            </a:prstGeom>
            <a:solidFill>
              <a:srgbClr val="1CABE2">
                <a:alpha val="100000"/>
              </a:srgbClr>
            </a:solidFill>
          </p:spPr>
          <p:txBody>
            <a:bodyPr/>
            <a:lstStyle/>
            <a:p/>
          </p:txBody>
        </p:sp>
        <p:sp>
          <p:nvSpPr>
            <p:cNvPr id="39" name="rc39"/>
            <p:cNvSpPr/>
            <p:nvPr/>
          </p:nvSpPr>
          <p:spPr>
            <a:xfrm>
              <a:off x="6092200" y="4563020"/>
              <a:ext cx="420026" cy="504827"/>
            </a:xfrm>
            <a:prstGeom prst="rect">
              <a:avLst/>
            </a:prstGeom>
            <a:solidFill>
              <a:srgbClr val="1CABE2">
                <a:alpha val="100000"/>
              </a:srgbClr>
            </a:solidFill>
          </p:spPr>
          <p:txBody>
            <a:bodyPr/>
            <a:lstStyle/>
            <a:p/>
          </p:txBody>
        </p:sp>
        <p:sp>
          <p:nvSpPr>
            <p:cNvPr id="40" name="rc40"/>
            <p:cNvSpPr/>
            <p:nvPr/>
          </p:nvSpPr>
          <p:spPr>
            <a:xfrm>
              <a:off x="6558896" y="4531088"/>
              <a:ext cx="420026" cy="536758"/>
            </a:xfrm>
            <a:prstGeom prst="rect">
              <a:avLst/>
            </a:prstGeom>
            <a:solidFill>
              <a:srgbClr val="1CABE2">
                <a:alpha val="100000"/>
              </a:srgbClr>
            </a:solidFill>
          </p:spPr>
          <p:txBody>
            <a:bodyPr/>
            <a:lstStyle/>
            <a:p/>
          </p:txBody>
        </p:sp>
        <p:sp>
          <p:nvSpPr>
            <p:cNvPr id="41" name="rc41"/>
            <p:cNvSpPr/>
            <p:nvPr/>
          </p:nvSpPr>
          <p:spPr>
            <a:xfrm>
              <a:off x="7025592" y="4647411"/>
              <a:ext cx="420026" cy="420435"/>
            </a:xfrm>
            <a:prstGeom prst="rect">
              <a:avLst/>
            </a:prstGeom>
            <a:solidFill>
              <a:srgbClr val="1CABE2">
                <a:alpha val="100000"/>
              </a:srgbClr>
            </a:solidFill>
          </p:spPr>
          <p:txBody>
            <a:bodyPr/>
            <a:lstStyle/>
            <a:p/>
          </p:txBody>
        </p:sp>
        <p:sp>
          <p:nvSpPr>
            <p:cNvPr id="42" name="pl42"/>
            <p:cNvSpPr/>
            <p:nvPr/>
          </p:nvSpPr>
          <p:spPr>
            <a:xfrm>
              <a:off x="1168561" y="2390160"/>
              <a:ext cx="6067044" cy="677486"/>
            </a:xfrm>
            <a:custGeom>
              <a:avLst/>
              <a:pathLst>
                <a:path w="6067044" h="677486">
                  <a:moveTo>
                    <a:pt x="0" y="0"/>
                  </a:moveTo>
                  <a:lnTo>
                    <a:pt x="466695" y="0"/>
                  </a:lnTo>
                  <a:lnTo>
                    <a:pt x="933391" y="0"/>
                  </a:lnTo>
                  <a:lnTo>
                    <a:pt x="1400087" y="0"/>
                  </a:lnTo>
                  <a:lnTo>
                    <a:pt x="1866782" y="0"/>
                  </a:lnTo>
                  <a:lnTo>
                    <a:pt x="2333478" y="0"/>
                  </a:lnTo>
                  <a:lnTo>
                    <a:pt x="2800174" y="0"/>
                  </a:lnTo>
                  <a:lnTo>
                    <a:pt x="3266869" y="0"/>
                  </a:lnTo>
                  <a:lnTo>
                    <a:pt x="3733565" y="322612"/>
                  </a:lnTo>
                  <a:lnTo>
                    <a:pt x="4200261" y="677486"/>
                  </a:lnTo>
                  <a:lnTo>
                    <a:pt x="4666957" y="645225"/>
                  </a:lnTo>
                  <a:lnTo>
                    <a:pt x="5133652" y="580703"/>
                  </a:lnTo>
                  <a:lnTo>
                    <a:pt x="5600348" y="580703"/>
                  </a:lnTo>
                  <a:lnTo>
                    <a:pt x="6067044" y="580703"/>
                  </a:lnTo>
                </a:path>
              </a:pathLst>
            </a:custGeom>
            <a:ln w="27101" cap="flat">
              <a:solidFill>
                <a:srgbClr val="00833D">
                  <a:alpha val="100000"/>
                </a:srgbClr>
              </a:solidFill>
              <a:prstDash val="solid"/>
              <a:round/>
            </a:ln>
          </p:spPr>
          <p:txBody>
            <a:bodyPr/>
            <a:lstStyle/>
            <a:p/>
          </p:txBody>
        </p:sp>
        <p:sp>
          <p:nvSpPr>
            <p:cNvPr id="43" name="pl43"/>
            <p:cNvSpPr/>
            <p:nvPr/>
          </p:nvSpPr>
          <p:spPr>
            <a:xfrm>
              <a:off x="3035343" y="3293476"/>
              <a:ext cx="4200261" cy="548441"/>
            </a:xfrm>
            <a:custGeom>
              <a:avLst/>
              <a:pathLst>
                <a:path w="4200261" h="548441">
                  <a:moveTo>
                    <a:pt x="0" y="516180"/>
                  </a:moveTo>
                  <a:lnTo>
                    <a:pt x="466695" y="387135"/>
                  </a:lnTo>
                  <a:lnTo>
                    <a:pt x="933391" y="225828"/>
                  </a:lnTo>
                  <a:lnTo>
                    <a:pt x="1400087" y="0"/>
                  </a:lnTo>
                  <a:lnTo>
                    <a:pt x="1866782" y="258090"/>
                  </a:lnTo>
                  <a:lnTo>
                    <a:pt x="2333478" y="548441"/>
                  </a:lnTo>
                  <a:lnTo>
                    <a:pt x="2800174" y="548441"/>
                  </a:lnTo>
                  <a:lnTo>
                    <a:pt x="3266869" y="354874"/>
                  </a:lnTo>
                  <a:lnTo>
                    <a:pt x="3733565" y="354874"/>
                  </a:lnTo>
                  <a:lnTo>
                    <a:pt x="4200261" y="354874"/>
                  </a:lnTo>
                </a:path>
              </a:pathLst>
            </a:custGeom>
            <a:ln w="27101" cap="flat">
              <a:solidFill>
                <a:srgbClr val="002759">
                  <a:alpha val="100000"/>
                </a:srgbClr>
              </a:solidFill>
              <a:prstDash val="solid"/>
              <a:round/>
            </a:ln>
          </p:spPr>
          <p:txBody>
            <a:bodyPr/>
            <a:lstStyle/>
            <a:p/>
          </p:txBody>
        </p:sp>
        <p:sp>
          <p:nvSpPr>
            <p:cNvPr id="44" name="pt44"/>
            <p:cNvSpPr/>
            <p:nvPr/>
          </p:nvSpPr>
          <p:spPr>
            <a:xfrm>
              <a:off x="1136959"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6811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30360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30037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9392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9392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9392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3003742" y="37780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36490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34877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32618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35199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38103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38103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36167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36167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36167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69083" y="484220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a:t>
              </a:r>
            </a:p>
          </p:txBody>
        </p:sp>
        <p:sp>
          <p:nvSpPr>
            <p:cNvPr id="69" name="tx69"/>
            <p:cNvSpPr/>
            <p:nvPr/>
          </p:nvSpPr>
          <p:spPr>
            <a:xfrm>
              <a:off x="1568938" y="489847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70" name="tx70"/>
            <p:cNvSpPr/>
            <p:nvPr/>
          </p:nvSpPr>
          <p:spPr>
            <a:xfrm>
              <a:off x="2035633" y="487718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71" name="tx71"/>
            <p:cNvSpPr/>
            <p:nvPr/>
          </p:nvSpPr>
          <p:spPr>
            <a:xfrm>
              <a:off x="2469170" y="461938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421</a:t>
              </a:r>
            </a:p>
          </p:txBody>
        </p:sp>
        <p:sp>
          <p:nvSpPr>
            <p:cNvPr id="72" name="tx72"/>
            <p:cNvSpPr/>
            <p:nvPr/>
          </p:nvSpPr>
          <p:spPr>
            <a:xfrm>
              <a:off x="2935865" y="483911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130</a:t>
              </a:r>
            </a:p>
          </p:txBody>
        </p:sp>
        <p:sp>
          <p:nvSpPr>
            <p:cNvPr id="73" name="tx73"/>
            <p:cNvSpPr/>
            <p:nvPr/>
          </p:nvSpPr>
          <p:spPr>
            <a:xfrm>
              <a:off x="3402561" y="481402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a:t>
              </a:r>
            </a:p>
          </p:txBody>
        </p:sp>
        <p:sp>
          <p:nvSpPr>
            <p:cNvPr id="74" name="tx74"/>
            <p:cNvSpPr/>
            <p:nvPr/>
          </p:nvSpPr>
          <p:spPr>
            <a:xfrm>
              <a:off x="3869257" y="47661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226</a:t>
              </a:r>
            </a:p>
          </p:txBody>
        </p:sp>
        <p:sp>
          <p:nvSpPr>
            <p:cNvPr id="75" name="tx75"/>
            <p:cNvSpPr/>
            <p:nvPr/>
          </p:nvSpPr>
          <p:spPr>
            <a:xfrm>
              <a:off x="4335953" y="42408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917</a:t>
              </a:r>
            </a:p>
          </p:txBody>
        </p:sp>
        <p:sp>
          <p:nvSpPr>
            <p:cNvPr id="76" name="tx76"/>
            <p:cNvSpPr/>
            <p:nvPr/>
          </p:nvSpPr>
          <p:spPr>
            <a:xfrm>
              <a:off x="4802648" y="42164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949</a:t>
              </a:r>
            </a:p>
          </p:txBody>
        </p:sp>
        <p:sp>
          <p:nvSpPr>
            <p:cNvPr id="77" name="tx77"/>
            <p:cNvSpPr/>
            <p:nvPr/>
          </p:nvSpPr>
          <p:spPr>
            <a:xfrm>
              <a:off x="5269344" y="426591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884</a:t>
              </a:r>
            </a:p>
          </p:txBody>
        </p:sp>
        <p:sp>
          <p:nvSpPr>
            <p:cNvPr id="78" name="tx78"/>
            <p:cNvSpPr/>
            <p:nvPr/>
          </p:nvSpPr>
          <p:spPr>
            <a:xfrm>
              <a:off x="5686315" y="395473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1,273</a:t>
              </a:r>
            </a:p>
          </p:txBody>
        </p:sp>
        <p:sp>
          <p:nvSpPr>
            <p:cNvPr id="79" name="tx79"/>
            <p:cNvSpPr/>
            <p:nvPr/>
          </p:nvSpPr>
          <p:spPr>
            <a:xfrm>
              <a:off x="6202735" y="443317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664</a:t>
              </a:r>
            </a:p>
          </p:txBody>
        </p:sp>
        <p:sp>
          <p:nvSpPr>
            <p:cNvPr id="80" name="tx80"/>
            <p:cNvSpPr/>
            <p:nvPr/>
          </p:nvSpPr>
          <p:spPr>
            <a:xfrm>
              <a:off x="6669431" y="44012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706</a:t>
              </a:r>
            </a:p>
          </p:txBody>
        </p:sp>
        <p:sp>
          <p:nvSpPr>
            <p:cNvPr id="81" name="tx81"/>
            <p:cNvSpPr/>
            <p:nvPr/>
          </p:nvSpPr>
          <p:spPr>
            <a:xfrm>
              <a:off x="7136127" y="451751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553</a:t>
              </a:r>
            </a:p>
          </p:txBody>
        </p:sp>
        <p:sp>
          <p:nvSpPr>
            <p:cNvPr id="82" name="pl82"/>
            <p:cNvSpPr/>
            <p:nvPr/>
          </p:nvSpPr>
          <p:spPr>
            <a:xfrm>
              <a:off x="7254750" y="2970910"/>
              <a:ext cx="607553" cy="1476"/>
            </a:xfrm>
            <a:custGeom>
              <a:avLst/>
              <a:pathLst>
                <a:path w="607553" h="1476">
                  <a:moveTo>
                    <a:pt x="607553" y="1476"/>
                  </a:moveTo>
                  <a:lnTo>
                    <a:pt x="0" y="0"/>
                  </a:lnTo>
                </a:path>
              </a:pathLst>
            </a:custGeom>
          </p:spPr>
          <p:txBody>
            <a:bodyPr/>
            <a:lstStyle/>
            <a:p/>
          </p:txBody>
        </p:sp>
        <p:sp>
          <p:nvSpPr>
            <p:cNvPr id="83" name="pl83"/>
            <p:cNvSpPr/>
            <p:nvPr/>
          </p:nvSpPr>
          <p:spPr>
            <a:xfrm>
              <a:off x="7254750" y="3648418"/>
              <a:ext cx="607553" cy="2136"/>
            </a:xfrm>
            <a:custGeom>
              <a:avLst/>
              <a:pathLst>
                <a:path w="607553" h="2136">
                  <a:moveTo>
                    <a:pt x="607553" y="2136"/>
                  </a:moveTo>
                  <a:lnTo>
                    <a:pt x="0" y="0"/>
                  </a:lnTo>
                </a:path>
              </a:pathLst>
            </a:custGeom>
          </p:spPr>
          <p:txBody>
            <a:bodyPr/>
            <a:lstStyle/>
            <a:p/>
          </p:txBody>
        </p:sp>
        <p:sp>
          <p:nvSpPr>
            <p:cNvPr id="84" name="pg84"/>
            <p:cNvSpPr/>
            <p:nvPr/>
          </p:nvSpPr>
          <p:spPr>
            <a:xfrm>
              <a:off x="7793724" y="288398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92510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65%</a:t>
              </a:r>
            </a:p>
          </p:txBody>
        </p:sp>
        <p:sp>
          <p:nvSpPr>
            <p:cNvPr id="86" name="pg86"/>
            <p:cNvSpPr/>
            <p:nvPr/>
          </p:nvSpPr>
          <p:spPr>
            <a:xfrm>
              <a:off x="7793724" y="35621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36032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44%</a:t>
              </a:r>
            </a:p>
          </p:txBody>
        </p:sp>
        <p:sp>
          <p:nvSpPr>
            <p:cNvPr id="88" name="rc88"/>
            <p:cNvSpPr/>
            <p:nvPr/>
          </p:nvSpPr>
          <p:spPr>
            <a:xfrm>
              <a:off x="888543" y="1578789"/>
              <a:ext cx="7747148" cy="3655203"/>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502047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2437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348347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508103" y="272319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3" name="tx93"/>
            <p:cNvSpPr/>
            <p:nvPr/>
          </p:nvSpPr>
          <p:spPr>
            <a:xfrm>
              <a:off x="508103" y="196291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4" name="tx94"/>
            <p:cNvSpPr/>
            <p:nvPr/>
          </p:nvSpPr>
          <p:spPr>
            <a:xfrm>
              <a:off x="8698322" y="502047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6978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37524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4052569"/>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7300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4074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847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6218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3956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11695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943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01036" y="54155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493001" y="53914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959728"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26424"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93120"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59815"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26511"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93207"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29517" y="54206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26598"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93294"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9573" y="5420646"/>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596299" y="54206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62995" y="54206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555921" y="3342237"/>
              <a:ext cx="1871352"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sarampo</a:t>
              </a:r>
            </a:p>
          </p:txBody>
        </p:sp>
        <p:sp>
          <p:nvSpPr>
            <p:cNvPr id="120" name="tx120"/>
            <p:cNvSpPr/>
            <p:nvPr/>
          </p:nvSpPr>
          <p:spPr>
            <a:xfrm rot="5400000">
              <a:off x="8364485" y="3340838"/>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sp>
          <p:nvSpPr>
            <p:cNvPr id="121" name="pl121"/>
            <p:cNvSpPr/>
            <p:nvPr/>
          </p:nvSpPr>
          <p:spPr>
            <a:xfrm>
              <a:off x="2712913" y="612143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69094" y="60898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73185" y="6121431"/>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29366" y="60898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80012"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40285"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29279" y="6020703"/>
              <a:ext cx="201456" cy="201456"/>
            </a:xfrm>
            <a:prstGeom prst="rect">
              <a:avLst/>
            </a:prstGeom>
            <a:solidFill>
              <a:srgbClr val="1CABE2">
                <a:alpha val="100000"/>
              </a:srgbClr>
            </a:solidFill>
          </p:spPr>
          <p:txBody>
            <a:bodyPr/>
            <a:lstStyle/>
            <a:p/>
          </p:txBody>
        </p:sp>
        <p:sp>
          <p:nvSpPr>
            <p:cNvPr id="128" name="tx128"/>
            <p:cNvSpPr/>
            <p:nvPr/>
          </p:nvSpPr>
          <p:spPr>
            <a:xfrm>
              <a:off x="5909324" y="6069794"/>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403141" y="1335890"/>
              <a:ext cx="671795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Tendências no número de casos de sarampo e cobertura da vacina MCV, Moçambique, 2012-2025</a:t>
              </a:r>
            </a:p>
          </p:txBody>
        </p:sp>
        <p:sp>
          <p:nvSpPr>
            <p:cNvPr id="130" name="tx130"/>
            <p:cNvSpPr/>
            <p:nvPr/>
          </p:nvSpPr>
          <p:spPr>
            <a:xfrm>
              <a:off x="4660081" y="6347035"/>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1" name="tx131"/>
            <p:cNvSpPr/>
            <p:nvPr/>
          </p:nvSpPr>
          <p:spPr>
            <a:xfrm>
              <a:off x="3001089" y="6466099"/>
              <a:ext cx="56346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notificados de sarampo e rubéola e taxas de incidência por Estados-Membros da OMS, em 12 junho 2026.</a:t>
              </a:r>
            </a:p>
          </p:txBody>
        </p:sp>
        <p:sp>
          <p:nvSpPr>
            <p:cNvPr id="132" name="tx132"/>
            <p:cNvSpPr/>
            <p:nvPr/>
          </p:nvSpPr>
          <p:spPr>
            <a:xfrm>
              <a:off x="-6095836" y="6586800"/>
              <a:ext cx="147315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Dados provisórios baseados em dados mensais notificados à OMS (Genebra) em 12 junho 2026.\ nNota: Os asteriscos (*) indicam anos com falta de vacinas contra o sarampo e os acentos circunflexos (^) indicam anos com campanhas de vacinação contra o sarampo (nacionais ou subnacionais).</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registaram-se um total de 553 casos confirmados de sarampo em Moçambique. No mesmo ano, a cobertura da MCV1 foi de 65% e a da MCV2 foi de 44%.
O número de casos em 2025 foi 22% inferior ao de 2024 (n=706).
O maior número de casos de sarampo foi registado em 2022 (n=1 273). Nesse ano, a cobertura da MCV1 foi de 63%.
Moçambique registou rupturas de stock da vacina contra o sarampo em 2008 e 2012.
Realizaram-se atividades/campanhas de imunização suplementares com vacinas contendo o sarampo em 2020, 2023, 2024 e 2025.</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Moçambique registou uma diminuição no número de casos de sarampo em comparação com 2024, enquanto a cobertura da primeira dose da vacina contra o sarampo (MCV1) foi de 65% e a da segunda dose (MCV2) foi de 44%.</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Imunização infantil:
Gráficos adicionais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650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68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19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908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42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937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04026"/>
              <a:ext cx="3520101" cy="2655910"/>
            </a:xfrm>
            <a:custGeom>
              <a:avLst/>
              <a:pathLst>
                <a:path w="3520101" h="2655910">
                  <a:moveTo>
                    <a:pt x="0" y="1422809"/>
                  </a:moveTo>
                  <a:lnTo>
                    <a:pt x="140804" y="1612517"/>
                  </a:lnTo>
                  <a:lnTo>
                    <a:pt x="281608" y="1707370"/>
                  </a:lnTo>
                  <a:lnTo>
                    <a:pt x="422412" y="2655910"/>
                  </a:lnTo>
                  <a:lnTo>
                    <a:pt x="563216" y="2466202"/>
                  </a:lnTo>
                  <a:lnTo>
                    <a:pt x="704020" y="2276494"/>
                  </a:lnTo>
                  <a:lnTo>
                    <a:pt x="844824" y="2181640"/>
                  </a:lnTo>
                  <a:lnTo>
                    <a:pt x="985628" y="1897078"/>
                  </a:lnTo>
                  <a:lnTo>
                    <a:pt x="1126432" y="1707370"/>
                  </a:lnTo>
                  <a:lnTo>
                    <a:pt x="1267236" y="1422809"/>
                  </a:lnTo>
                  <a:lnTo>
                    <a:pt x="1408040" y="1233101"/>
                  </a:lnTo>
                  <a:lnTo>
                    <a:pt x="1548844" y="1612517"/>
                  </a:lnTo>
                  <a:lnTo>
                    <a:pt x="1689648" y="1897078"/>
                  </a:lnTo>
                  <a:lnTo>
                    <a:pt x="1830452" y="2181640"/>
                  </a:lnTo>
                  <a:lnTo>
                    <a:pt x="1971256" y="2466202"/>
                  </a:lnTo>
                  <a:lnTo>
                    <a:pt x="2112061" y="2466202"/>
                  </a:lnTo>
                  <a:lnTo>
                    <a:pt x="2252865" y="2466202"/>
                  </a:lnTo>
                  <a:lnTo>
                    <a:pt x="2393669" y="2466202"/>
                  </a:lnTo>
                  <a:lnTo>
                    <a:pt x="2534473" y="2466202"/>
                  </a:lnTo>
                  <a:lnTo>
                    <a:pt x="2675277" y="2466202"/>
                  </a:lnTo>
                  <a:lnTo>
                    <a:pt x="2816081" y="1707370"/>
                  </a:lnTo>
                  <a:lnTo>
                    <a:pt x="2956885" y="569123"/>
                  </a:lnTo>
                  <a:lnTo>
                    <a:pt x="3097689" y="0"/>
                  </a:lnTo>
                  <a:lnTo>
                    <a:pt x="3238493" y="948539"/>
                  </a:lnTo>
                  <a:lnTo>
                    <a:pt x="3379297" y="948539"/>
                  </a:lnTo>
                  <a:lnTo>
                    <a:pt x="3520101" y="948539"/>
                  </a:lnTo>
                </a:path>
              </a:pathLst>
            </a:custGeom>
            <a:ln w="27101" cap="flat">
              <a:solidFill>
                <a:srgbClr val="0058AB">
                  <a:alpha val="80000"/>
                </a:srgbClr>
              </a:solidFill>
              <a:prstDash val="solid"/>
              <a:round/>
            </a:ln>
          </p:spPr>
          <p:txBody>
            <a:bodyPr/>
            <a:lstStyle/>
            <a:p/>
          </p:txBody>
        </p:sp>
        <p:sp>
          <p:nvSpPr>
            <p:cNvPr id="20" name="pl20"/>
            <p:cNvSpPr/>
            <p:nvPr/>
          </p:nvSpPr>
          <p:spPr>
            <a:xfrm>
              <a:off x="943464" y="4306251"/>
              <a:ext cx="3520101" cy="853685"/>
            </a:xfrm>
            <a:custGeom>
              <a:avLst/>
              <a:pathLst>
                <a:path w="3520101" h="853685">
                  <a:moveTo>
                    <a:pt x="0" y="0"/>
                  </a:moveTo>
                  <a:lnTo>
                    <a:pt x="140804" y="94853"/>
                  </a:lnTo>
                  <a:lnTo>
                    <a:pt x="281608" y="0"/>
                  </a:lnTo>
                  <a:lnTo>
                    <a:pt x="422412" y="189707"/>
                  </a:lnTo>
                  <a:lnTo>
                    <a:pt x="563216" y="284561"/>
                  </a:lnTo>
                  <a:lnTo>
                    <a:pt x="704020" y="189707"/>
                  </a:lnTo>
                  <a:lnTo>
                    <a:pt x="844824" y="284561"/>
                  </a:lnTo>
                  <a:lnTo>
                    <a:pt x="985628" y="284561"/>
                  </a:lnTo>
                  <a:lnTo>
                    <a:pt x="1126432" y="474269"/>
                  </a:lnTo>
                  <a:lnTo>
                    <a:pt x="1267236" y="569123"/>
                  </a:lnTo>
                  <a:lnTo>
                    <a:pt x="1408040" y="663977"/>
                  </a:lnTo>
                  <a:lnTo>
                    <a:pt x="1548844" y="663977"/>
                  </a:lnTo>
                  <a:lnTo>
                    <a:pt x="1689648" y="663977"/>
                  </a:lnTo>
                  <a:lnTo>
                    <a:pt x="1830452" y="663977"/>
                  </a:lnTo>
                  <a:lnTo>
                    <a:pt x="1971256" y="758831"/>
                  </a:lnTo>
                  <a:lnTo>
                    <a:pt x="2112061" y="758831"/>
                  </a:lnTo>
                  <a:lnTo>
                    <a:pt x="2252865" y="758831"/>
                  </a:lnTo>
                  <a:lnTo>
                    <a:pt x="2393669" y="758831"/>
                  </a:lnTo>
                  <a:lnTo>
                    <a:pt x="2534473" y="853685"/>
                  </a:lnTo>
                  <a:lnTo>
                    <a:pt x="2675277" y="853685"/>
                  </a:lnTo>
                  <a:lnTo>
                    <a:pt x="2816081" y="758831"/>
                  </a:lnTo>
                  <a:lnTo>
                    <a:pt x="2956885" y="663977"/>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21" name="pl21"/>
            <p:cNvSpPr/>
            <p:nvPr/>
          </p:nvSpPr>
          <p:spPr>
            <a:xfrm>
              <a:off x="943464" y="3737127"/>
              <a:ext cx="3520101" cy="1327955"/>
            </a:xfrm>
            <a:custGeom>
              <a:avLst/>
              <a:pathLst>
                <a:path w="3520101" h="1327955">
                  <a:moveTo>
                    <a:pt x="0" y="0"/>
                  </a:moveTo>
                  <a:lnTo>
                    <a:pt x="140804" y="94853"/>
                  </a:lnTo>
                  <a:lnTo>
                    <a:pt x="281608" y="94853"/>
                  </a:lnTo>
                  <a:lnTo>
                    <a:pt x="422412" y="94853"/>
                  </a:lnTo>
                  <a:lnTo>
                    <a:pt x="563216" y="189707"/>
                  </a:lnTo>
                  <a:lnTo>
                    <a:pt x="704020" y="474269"/>
                  </a:lnTo>
                  <a:lnTo>
                    <a:pt x="844824" y="379415"/>
                  </a:lnTo>
                  <a:lnTo>
                    <a:pt x="985628" y="379415"/>
                  </a:lnTo>
                  <a:lnTo>
                    <a:pt x="1126432" y="569123"/>
                  </a:lnTo>
                  <a:lnTo>
                    <a:pt x="1267236" y="758831"/>
                  </a:lnTo>
                  <a:lnTo>
                    <a:pt x="1408040" y="758831"/>
                  </a:lnTo>
                  <a:lnTo>
                    <a:pt x="1548844" y="853685"/>
                  </a:lnTo>
                  <a:lnTo>
                    <a:pt x="1689648" y="853685"/>
                  </a:lnTo>
                  <a:lnTo>
                    <a:pt x="1830452" y="948539"/>
                  </a:lnTo>
                  <a:lnTo>
                    <a:pt x="1971256" y="948539"/>
                  </a:lnTo>
                  <a:lnTo>
                    <a:pt x="2112061" y="948539"/>
                  </a:lnTo>
                  <a:lnTo>
                    <a:pt x="2252865" y="1138247"/>
                  </a:lnTo>
                  <a:lnTo>
                    <a:pt x="2393669" y="1138247"/>
                  </a:lnTo>
                  <a:lnTo>
                    <a:pt x="2534473" y="1233101"/>
                  </a:lnTo>
                  <a:lnTo>
                    <a:pt x="2675277" y="1327955"/>
                  </a:lnTo>
                  <a:lnTo>
                    <a:pt x="2816081" y="1138247"/>
                  </a:lnTo>
                  <a:lnTo>
                    <a:pt x="2956885" y="1043393"/>
                  </a:lnTo>
                  <a:lnTo>
                    <a:pt x="3097689" y="1043393"/>
                  </a:lnTo>
                  <a:lnTo>
                    <a:pt x="3238493" y="1138247"/>
                  </a:lnTo>
                  <a:lnTo>
                    <a:pt x="3379297" y="1138247"/>
                  </a:lnTo>
                  <a:lnTo>
                    <a:pt x="3520101" y="1233101"/>
                  </a:lnTo>
                </a:path>
              </a:pathLst>
            </a:custGeom>
            <a:ln w="27101" cap="flat">
              <a:solidFill>
                <a:srgbClr val="00833D">
                  <a:alpha val="80000"/>
                </a:srgbClr>
              </a:solidFill>
              <a:prstDash val="solid"/>
              <a:round/>
            </a:ln>
          </p:spPr>
          <p:txBody>
            <a:bodyPr/>
            <a:lstStyle/>
            <a:p/>
          </p:txBody>
        </p:sp>
        <p:sp>
          <p:nvSpPr>
            <p:cNvPr id="22" name="pl22"/>
            <p:cNvSpPr/>
            <p:nvPr/>
          </p:nvSpPr>
          <p:spPr>
            <a:xfrm>
              <a:off x="943464" y="2504026"/>
              <a:ext cx="3520101" cy="2655910"/>
            </a:xfrm>
            <a:custGeom>
              <a:avLst/>
              <a:pathLst>
                <a:path w="3520101" h="2655910">
                  <a:moveTo>
                    <a:pt x="0" y="1422809"/>
                  </a:moveTo>
                  <a:lnTo>
                    <a:pt x="140804" y="1612517"/>
                  </a:lnTo>
                  <a:lnTo>
                    <a:pt x="281608" y="1707370"/>
                  </a:lnTo>
                  <a:lnTo>
                    <a:pt x="422412" y="2655910"/>
                  </a:lnTo>
                  <a:lnTo>
                    <a:pt x="563216" y="2466202"/>
                  </a:lnTo>
                  <a:lnTo>
                    <a:pt x="704020" y="2276494"/>
                  </a:lnTo>
                  <a:lnTo>
                    <a:pt x="844824" y="2181640"/>
                  </a:lnTo>
                  <a:lnTo>
                    <a:pt x="985628" y="1897078"/>
                  </a:lnTo>
                  <a:lnTo>
                    <a:pt x="1126432" y="1707370"/>
                  </a:lnTo>
                  <a:lnTo>
                    <a:pt x="1267236" y="1422809"/>
                  </a:lnTo>
                  <a:lnTo>
                    <a:pt x="1408040" y="1233101"/>
                  </a:lnTo>
                  <a:lnTo>
                    <a:pt x="1548844" y="1612517"/>
                  </a:lnTo>
                  <a:lnTo>
                    <a:pt x="1689648" y="1897078"/>
                  </a:lnTo>
                  <a:lnTo>
                    <a:pt x="1830452" y="2181640"/>
                  </a:lnTo>
                  <a:lnTo>
                    <a:pt x="1971256" y="2466202"/>
                  </a:lnTo>
                  <a:lnTo>
                    <a:pt x="2112061" y="2466202"/>
                  </a:lnTo>
                  <a:lnTo>
                    <a:pt x="2252865" y="2466202"/>
                  </a:lnTo>
                  <a:lnTo>
                    <a:pt x="2393669" y="2466202"/>
                  </a:lnTo>
                  <a:lnTo>
                    <a:pt x="2534473" y="2466202"/>
                  </a:lnTo>
                  <a:lnTo>
                    <a:pt x="2675277" y="2466202"/>
                  </a:lnTo>
                  <a:lnTo>
                    <a:pt x="2816081" y="1707370"/>
                  </a:lnTo>
                  <a:lnTo>
                    <a:pt x="2956885" y="569123"/>
                  </a:lnTo>
                  <a:lnTo>
                    <a:pt x="3097689" y="0"/>
                  </a:lnTo>
                  <a:lnTo>
                    <a:pt x="3238493" y="948539"/>
                  </a:lnTo>
                  <a:lnTo>
                    <a:pt x="3379297" y="948539"/>
                  </a:lnTo>
                  <a:lnTo>
                    <a:pt x="3520101" y="948539"/>
                  </a:lnTo>
                </a:path>
              </a:pathLst>
            </a:custGeom>
            <a:ln w="43362" cap="flat">
              <a:solidFill>
                <a:srgbClr val="000000">
                  <a:alpha val="100000"/>
                </a:srgbClr>
              </a:solidFill>
              <a:prstDash val="solid"/>
              <a:round/>
            </a:ln>
          </p:spPr>
          <p:txBody>
            <a:bodyPr/>
            <a:lstStyle/>
            <a:p/>
          </p:txBody>
        </p:sp>
        <p:sp>
          <p:nvSpPr>
            <p:cNvPr id="23" name="pl23"/>
            <p:cNvSpPr/>
            <p:nvPr/>
          </p:nvSpPr>
          <p:spPr>
            <a:xfrm>
              <a:off x="943464" y="2504026"/>
              <a:ext cx="3520101" cy="2655910"/>
            </a:xfrm>
            <a:custGeom>
              <a:avLst/>
              <a:pathLst>
                <a:path w="3520101" h="2655910">
                  <a:moveTo>
                    <a:pt x="0" y="1422809"/>
                  </a:moveTo>
                  <a:lnTo>
                    <a:pt x="140804" y="1612517"/>
                  </a:lnTo>
                  <a:lnTo>
                    <a:pt x="281608" y="1707370"/>
                  </a:lnTo>
                  <a:lnTo>
                    <a:pt x="422412" y="2655910"/>
                  </a:lnTo>
                  <a:lnTo>
                    <a:pt x="563216" y="2466202"/>
                  </a:lnTo>
                  <a:lnTo>
                    <a:pt x="704020" y="2276494"/>
                  </a:lnTo>
                  <a:lnTo>
                    <a:pt x="844824" y="2181640"/>
                  </a:lnTo>
                  <a:lnTo>
                    <a:pt x="985628" y="1897078"/>
                  </a:lnTo>
                  <a:lnTo>
                    <a:pt x="1126432" y="1707370"/>
                  </a:lnTo>
                  <a:lnTo>
                    <a:pt x="1267236" y="1422809"/>
                  </a:lnTo>
                  <a:lnTo>
                    <a:pt x="1408040" y="1233101"/>
                  </a:lnTo>
                  <a:lnTo>
                    <a:pt x="1548844" y="1612517"/>
                  </a:lnTo>
                  <a:lnTo>
                    <a:pt x="1689648" y="1897078"/>
                  </a:lnTo>
                  <a:lnTo>
                    <a:pt x="1830452" y="2181640"/>
                  </a:lnTo>
                  <a:lnTo>
                    <a:pt x="1971256" y="2466202"/>
                  </a:lnTo>
                  <a:lnTo>
                    <a:pt x="2112061" y="2466202"/>
                  </a:lnTo>
                  <a:lnTo>
                    <a:pt x="2252865" y="2466202"/>
                  </a:lnTo>
                  <a:lnTo>
                    <a:pt x="2393669" y="2466202"/>
                  </a:lnTo>
                  <a:lnTo>
                    <a:pt x="2534473" y="2466202"/>
                  </a:lnTo>
                  <a:lnTo>
                    <a:pt x="2675277" y="2466202"/>
                  </a:lnTo>
                  <a:lnTo>
                    <a:pt x="2816081" y="1707370"/>
                  </a:lnTo>
                  <a:lnTo>
                    <a:pt x="2956885" y="569123"/>
                  </a:lnTo>
                  <a:lnTo>
                    <a:pt x="3097689" y="0"/>
                  </a:lnTo>
                  <a:lnTo>
                    <a:pt x="3238493" y="948539"/>
                  </a:lnTo>
                  <a:lnTo>
                    <a:pt x="3379297" y="948539"/>
                  </a:lnTo>
                  <a:lnTo>
                    <a:pt x="3520101" y="948539"/>
                  </a:lnTo>
                </a:path>
              </a:pathLst>
            </a:custGeom>
            <a:ln w="27101" cap="flat">
              <a:solidFill>
                <a:srgbClr val="0058AB">
                  <a:alpha val="100000"/>
                </a:srgbClr>
              </a:solidFill>
              <a:prstDash val="solid"/>
              <a:round/>
            </a:ln>
          </p:spPr>
          <p:txBody>
            <a:bodyPr/>
            <a:lstStyle/>
            <a:p/>
          </p:txBody>
        </p:sp>
        <p:sp>
          <p:nvSpPr>
            <p:cNvPr id="24" name="pl24"/>
            <p:cNvSpPr/>
            <p:nvPr/>
          </p:nvSpPr>
          <p:spPr>
            <a:xfrm>
              <a:off x="943464" y="364227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45256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685666"/>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685666"/>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16800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16800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35757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360576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33" name="pg33"/>
            <p:cNvSpPr/>
            <p:nvPr/>
          </p:nvSpPr>
          <p:spPr>
            <a:xfrm>
              <a:off x="1588995"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2264881" y="33859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34148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37" name="pg37"/>
            <p:cNvSpPr/>
            <p:nvPr/>
          </p:nvSpPr>
          <p:spPr>
            <a:xfrm>
              <a:off x="2997036" y="46191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6479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560252" y="46191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6479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4236138" y="31014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6491" y="31314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3" name="pg43"/>
            <p:cNvSpPr/>
            <p:nvPr/>
          </p:nvSpPr>
          <p:spPr>
            <a:xfrm>
              <a:off x="4376942" y="31014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31314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5" name="tx45"/>
            <p:cNvSpPr/>
            <p:nvPr/>
          </p:nvSpPr>
          <p:spPr>
            <a:xfrm>
              <a:off x="4523855" y="50260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9297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7" name="tx47"/>
            <p:cNvSpPr/>
            <p:nvPr/>
          </p:nvSpPr>
          <p:spPr>
            <a:xfrm>
              <a:off x="577692" y="45481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5996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6510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58" name="pl58"/>
            <p:cNvSpPr/>
            <p:nvPr/>
          </p:nvSpPr>
          <p:spPr>
            <a:xfrm>
              <a:off x="143028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3028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887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511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97383" y="6094780"/>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Moçambique</a:t>
              </a:r>
            </a:p>
          </p:txBody>
        </p:sp>
        <p:sp>
          <p:nvSpPr>
            <p:cNvPr id="63" name="tx63"/>
            <p:cNvSpPr/>
            <p:nvPr/>
          </p:nvSpPr>
          <p:spPr>
            <a:xfrm>
              <a:off x="28558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18268"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229236" y="1660113"/>
              <a:ext cx="948556"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DTP3</a:t>
              </a:r>
            </a:p>
          </p:txBody>
        </p:sp>
        <p:sp>
          <p:nvSpPr>
            <p:cNvPr id="66" name="pl66"/>
            <p:cNvSpPr/>
            <p:nvPr/>
          </p:nvSpPr>
          <p:spPr>
            <a:xfrm>
              <a:off x="5132709" y="50650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168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219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5908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642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6937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883441"/>
              <a:ext cx="3520101" cy="1897078"/>
            </a:xfrm>
            <a:custGeom>
              <a:avLst/>
              <a:pathLst>
                <a:path w="3520101" h="1897078">
                  <a:moveTo>
                    <a:pt x="0" y="1233101"/>
                  </a:moveTo>
                  <a:lnTo>
                    <a:pt x="140804" y="1327955"/>
                  </a:lnTo>
                  <a:lnTo>
                    <a:pt x="281608" y="1422809"/>
                  </a:lnTo>
                  <a:lnTo>
                    <a:pt x="422412" y="1707370"/>
                  </a:lnTo>
                  <a:lnTo>
                    <a:pt x="563216" y="1707370"/>
                  </a:lnTo>
                  <a:lnTo>
                    <a:pt x="704020" y="1707370"/>
                  </a:lnTo>
                  <a:lnTo>
                    <a:pt x="844824" y="1517663"/>
                  </a:lnTo>
                  <a:lnTo>
                    <a:pt x="985628" y="1517663"/>
                  </a:lnTo>
                  <a:lnTo>
                    <a:pt x="1126432" y="1612517"/>
                  </a:lnTo>
                  <a:lnTo>
                    <a:pt x="1267236" y="1707370"/>
                  </a:lnTo>
                  <a:lnTo>
                    <a:pt x="1408040" y="1707370"/>
                  </a:lnTo>
                  <a:lnTo>
                    <a:pt x="1548844" y="1707370"/>
                  </a:lnTo>
                  <a:lnTo>
                    <a:pt x="1689648" y="1802224"/>
                  </a:lnTo>
                  <a:lnTo>
                    <a:pt x="1830452" y="1897078"/>
                  </a:lnTo>
                  <a:lnTo>
                    <a:pt x="1971256" y="1897078"/>
                  </a:lnTo>
                  <a:lnTo>
                    <a:pt x="2112061" y="1897078"/>
                  </a:lnTo>
                  <a:lnTo>
                    <a:pt x="2252865" y="1897078"/>
                  </a:lnTo>
                  <a:lnTo>
                    <a:pt x="2393669" y="1897078"/>
                  </a:lnTo>
                  <a:lnTo>
                    <a:pt x="2534473" y="1897078"/>
                  </a:lnTo>
                  <a:lnTo>
                    <a:pt x="2675277" y="1897078"/>
                  </a:lnTo>
                  <a:lnTo>
                    <a:pt x="2816081" y="1517663"/>
                  </a:lnTo>
                  <a:lnTo>
                    <a:pt x="2956885" y="948539"/>
                  </a:lnTo>
                  <a:lnTo>
                    <a:pt x="3097689" y="569123"/>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81" name="pl81"/>
            <p:cNvSpPr/>
            <p:nvPr/>
          </p:nvSpPr>
          <p:spPr>
            <a:xfrm>
              <a:off x="5308715" y="4211397"/>
              <a:ext cx="3520101" cy="853685"/>
            </a:xfrm>
            <a:custGeom>
              <a:avLst/>
              <a:pathLst>
                <a:path w="3520101" h="853685">
                  <a:moveTo>
                    <a:pt x="0" y="0"/>
                  </a:moveTo>
                  <a:lnTo>
                    <a:pt x="140804" y="94853"/>
                  </a:lnTo>
                  <a:lnTo>
                    <a:pt x="281608" y="94853"/>
                  </a:lnTo>
                  <a:lnTo>
                    <a:pt x="422412" y="189707"/>
                  </a:lnTo>
                  <a:lnTo>
                    <a:pt x="563216" y="284561"/>
                  </a:lnTo>
                  <a:lnTo>
                    <a:pt x="704020" y="284561"/>
                  </a:lnTo>
                  <a:lnTo>
                    <a:pt x="844824" y="379415"/>
                  </a:lnTo>
                  <a:lnTo>
                    <a:pt x="985628" y="474269"/>
                  </a:lnTo>
                  <a:lnTo>
                    <a:pt x="1126432" y="569123"/>
                  </a:lnTo>
                  <a:lnTo>
                    <a:pt x="1267236" y="663977"/>
                  </a:lnTo>
                  <a:lnTo>
                    <a:pt x="1408040" y="758831"/>
                  </a:lnTo>
                  <a:lnTo>
                    <a:pt x="1548844" y="758831"/>
                  </a:lnTo>
                  <a:lnTo>
                    <a:pt x="1689648" y="758831"/>
                  </a:lnTo>
                  <a:lnTo>
                    <a:pt x="1830452" y="758831"/>
                  </a:lnTo>
                  <a:lnTo>
                    <a:pt x="1971256" y="758831"/>
                  </a:lnTo>
                  <a:lnTo>
                    <a:pt x="2112061" y="853685"/>
                  </a:lnTo>
                  <a:lnTo>
                    <a:pt x="2252865" y="758831"/>
                  </a:lnTo>
                  <a:lnTo>
                    <a:pt x="2393669" y="758831"/>
                  </a:lnTo>
                  <a:lnTo>
                    <a:pt x="2534473" y="853685"/>
                  </a:lnTo>
                  <a:lnTo>
                    <a:pt x="2675277" y="853685"/>
                  </a:lnTo>
                  <a:lnTo>
                    <a:pt x="2816081" y="853685"/>
                  </a:lnTo>
                  <a:lnTo>
                    <a:pt x="2956885" y="758831"/>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82" name="pl82"/>
            <p:cNvSpPr/>
            <p:nvPr/>
          </p:nvSpPr>
          <p:spPr>
            <a:xfrm>
              <a:off x="5308715" y="3547419"/>
              <a:ext cx="3520101" cy="1233101"/>
            </a:xfrm>
            <a:custGeom>
              <a:avLst/>
              <a:pathLst>
                <a:path w="3520101" h="1233101">
                  <a:moveTo>
                    <a:pt x="0" y="0"/>
                  </a:moveTo>
                  <a:lnTo>
                    <a:pt x="140804" y="189707"/>
                  </a:lnTo>
                  <a:lnTo>
                    <a:pt x="281608" y="284561"/>
                  </a:lnTo>
                  <a:lnTo>
                    <a:pt x="422412" y="189707"/>
                  </a:lnTo>
                  <a:lnTo>
                    <a:pt x="563216" y="284561"/>
                  </a:lnTo>
                  <a:lnTo>
                    <a:pt x="704020" y="189707"/>
                  </a:lnTo>
                  <a:lnTo>
                    <a:pt x="844824" y="379415"/>
                  </a:lnTo>
                  <a:lnTo>
                    <a:pt x="985628" y="569123"/>
                  </a:lnTo>
                  <a:lnTo>
                    <a:pt x="1126432" y="758831"/>
                  </a:lnTo>
                  <a:lnTo>
                    <a:pt x="1267236" y="948539"/>
                  </a:lnTo>
                  <a:lnTo>
                    <a:pt x="1408040" y="1043393"/>
                  </a:lnTo>
                  <a:lnTo>
                    <a:pt x="1548844" y="1043393"/>
                  </a:lnTo>
                  <a:lnTo>
                    <a:pt x="1689648" y="1233101"/>
                  </a:lnTo>
                  <a:lnTo>
                    <a:pt x="1830452" y="1233101"/>
                  </a:lnTo>
                  <a:lnTo>
                    <a:pt x="1971256" y="948539"/>
                  </a:lnTo>
                  <a:lnTo>
                    <a:pt x="2112061" y="948539"/>
                  </a:lnTo>
                  <a:lnTo>
                    <a:pt x="2252865" y="853685"/>
                  </a:lnTo>
                  <a:lnTo>
                    <a:pt x="2393669" y="948539"/>
                  </a:lnTo>
                  <a:lnTo>
                    <a:pt x="2534473" y="1043393"/>
                  </a:lnTo>
                  <a:lnTo>
                    <a:pt x="2675277" y="1138247"/>
                  </a:lnTo>
                  <a:lnTo>
                    <a:pt x="2816081" y="1138247"/>
                  </a:lnTo>
                  <a:lnTo>
                    <a:pt x="2956885" y="948539"/>
                  </a:lnTo>
                  <a:lnTo>
                    <a:pt x="3097689" y="948539"/>
                  </a:lnTo>
                  <a:lnTo>
                    <a:pt x="3238493" y="948539"/>
                  </a:lnTo>
                  <a:lnTo>
                    <a:pt x="3379297" y="1043393"/>
                  </a:lnTo>
                  <a:lnTo>
                    <a:pt x="3520101" y="1138247"/>
                  </a:lnTo>
                </a:path>
              </a:pathLst>
            </a:custGeom>
            <a:ln w="27101" cap="flat">
              <a:solidFill>
                <a:srgbClr val="00833D">
                  <a:alpha val="80000"/>
                </a:srgbClr>
              </a:solidFill>
              <a:prstDash val="solid"/>
              <a:round/>
            </a:ln>
          </p:spPr>
          <p:txBody>
            <a:bodyPr/>
            <a:lstStyle/>
            <a:p/>
          </p:txBody>
        </p:sp>
        <p:sp>
          <p:nvSpPr>
            <p:cNvPr id="83" name="pl83"/>
            <p:cNvSpPr/>
            <p:nvPr/>
          </p:nvSpPr>
          <p:spPr>
            <a:xfrm>
              <a:off x="5308715" y="2883441"/>
              <a:ext cx="3520101" cy="1897078"/>
            </a:xfrm>
            <a:custGeom>
              <a:avLst/>
              <a:pathLst>
                <a:path w="3520101" h="1897078">
                  <a:moveTo>
                    <a:pt x="0" y="1233101"/>
                  </a:moveTo>
                  <a:lnTo>
                    <a:pt x="140804" y="1327955"/>
                  </a:lnTo>
                  <a:lnTo>
                    <a:pt x="281608" y="1422809"/>
                  </a:lnTo>
                  <a:lnTo>
                    <a:pt x="422412" y="1707370"/>
                  </a:lnTo>
                  <a:lnTo>
                    <a:pt x="563216" y="1707370"/>
                  </a:lnTo>
                  <a:lnTo>
                    <a:pt x="704020" y="1707370"/>
                  </a:lnTo>
                  <a:lnTo>
                    <a:pt x="844824" y="1517663"/>
                  </a:lnTo>
                  <a:lnTo>
                    <a:pt x="985628" y="1517663"/>
                  </a:lnTo>
                  <a:lnTo>
                    <a:pt x="1126432" y="1612517"/>
                  </a:lnTo>
                  <a:lnTo>
                    <a:pt x="1267236" y="1707370"/>
                  </a:lnTo>
                  <a:lnTo>
                    <a:pt x="1408040" y="1707370"/>
                  </a:lnTo>
                  <a:lnTo>
                    <a:pt x="1548844" y="1707370"/>
                  </a:lnTo>
                  <a:lnTo>
                    <a:pt x="1689648" y="1802224"/>
                  </a:lnTo>
                  <a:lnTo>
                    <a:pt x="1830452" y="1897078"/>
                  </a:lnTo>
                  <a:lnTo>
                    <a:pt x="1971256" y="1897078"/>
                  </a:lnTo>
                  <a:lnTo>
                    <a:pt x="2112061" y="1897078"/>
                  </a:lnTo>
                  <a:lnTo>
                    <a:pt x="2252865" y="1897078"/>
                  </a:lnTo>
                  <a:lnTo>
                    <a:pt x="2393669" y="1897078"/>
                  </a:lnTo>
                  <a:lnTo>
                    <a:pt x="2534473" y="1897078"/>
                  </a:lnTo>
                  <a:lnTo>
                    <a:pt x="2675277" y="1897078"/>
                  </a:lnTo>
                  <a:lnTo>
                    <a:pt x="2816081" y="1517663"/>
                  </a:lnTo>
                  <a:lnTo>
                    <a:pt x="2956885" y="948539"/>
                  </a:lnTo>
                  <a:lnTo>
                    <a:pt x="3097689" y="569123"/>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84" name="pl84"/>
            <p:cNvSpPr/>
            <p:nvPr/>
          </p:nvSpPr>
          <p:spPr>
            <a:xfrm>
              <a:off x="5308715" y="2883441"/>
              <a:ext cx="3520101" cy="1897078"/>
            </a:xfrm>
            <a:custGeom>
              <a:avLst/>
              <a:pathLst>
                <a:path w="3520101" h="1897078">
                  <a:moveTo>
                    <a:pt x="0" y="1233101"/>
                  </a:moveTo>
                  <a:lnTo>
                    <a:pt x="140804" y="1327955"/>
                  </a:lnTo>
                  <a:lnTo>
                    <a:pt x="281608" y="1422809"/>
                  </a:lnTo>
                  <a:lnTo>
                    <a:pt x="422412" y="1707370"/>
                  </a:lnTo>
                  <a:lnTo>
                    <a:pt x="563216" y="1707370"/>
                  </a:lnTo>
                  <a:lnTo>
                    <a:pt x="704020" y="1707370"/>
                  </a:lnTo>
                  <a:lnTo>
                    <a:pt x="844824" y="1517663"/>
                  </a:lnTo>
                  <a:lnTo>
                    <a:pt x="985628" y="1517663"/>
                  </a:lnTo>
                  <a:lnTo>
                    <a:pt x="1126432" y="1612517"/>
                  </a:lnTo>
                  <a:lnTo>
                    <a:pt x="1267236" y="1707370"/>
                  </a:lnTo>
                  <a:lnTo>
                    <a:pt x="1408040" y="1707370"/>
                  </a:lnTo>
                  <a:lnTo>
                    <a:pt x="1548844" y="1707370"/>
                  </a:lnTo>
                  <a:lnTo>
                    <a:pt x="1689648" y="1802224"/>
                  </a:lnTo>
                  <a:lnTo>
                    <a:pt x="1830452" y="1897078"/>
                  </a:lnTo>
                  <a:lnTo>
                    <a:pt x="1971256" y="1897078"/>
                  </a:lnTo>
                  <a:lnTo>
                    <a:pt x="2112061" y="1897078"/>
                  </a:lnTo>
                  <a:lnTo>
                    <a:pt x="2252865" y="1897078"/>
                  </a:lnTo>
                  <a:lnTo>
                    <a:pt x="2393669" y="1897078"/>
                  </a:lnTo>
                  <a:lnTo>
                    <a:pt x="2534473" y="1897078"/>
                  </a:lnTo>
                  <a:lnTo>
                    <a:pt x="2675277" y="1897078"/>
                  </a:lnTo>
                  <a:lnTo>
                    <a:pt x="2816081" y="1517663"/>
                  </a:lnTo>
                  <a:lnTo>
                    <a:pt x="2956885" y="948539"/>
                  </a:lnTo>
                  <a:lnTo>
                    <a:pt x="3097689" y="569123"/>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85" name="pl85"/>
            <p:cNvSpPr/>
            <p:nvPr/>
          </p:nvSpPr>
          <p:spPr>
            <a:xfrm>
              <a:off x="5308715" y="383198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2598880"/>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598880"/>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37654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37942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4" name="pg94"/>
            <p:cNvSpPr/>
            <p:nvPr/>
          </p:nvSpPr>
          <p:spPr>
            <a:xfrm>
              <a:off x="5926111"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4268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6" name="pg96"/>
            <p:cNvSpPr/>
            <p:nvPr/>
          </p:nvSpPr>
          <p:spPr>
            <a:xfrm>
              <a:off x="6630131"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4268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8" name="pg98"/>
            <p:cNvSpPr/>
            <p:nvPr/>
          </p:nvSpPr>
          <p:spPr>
            <a:xfrm>
              <a:off x="7362287"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0" name="pg100"/>
            <p:cNvSpPr/>
            <p:nvPr/>
          </p:nvSpPr>
          <p:spPr>
            <a:xfrm>
              <a:off x="7925503"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2" name="pg102"/>
            <p:cNvSpPr/>
            <p:nvPr/>
          </p:nvSpPr>
          <p:spPr>
            <a:xfrm>
              <a:off x="8601388" y="25323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25611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4" name="pg104"/>
            <p:cNvSpPr/>
            <p:nvPr/>
          </p:nvSpPr>
          <p:spPr>
            <a:xfrm>
              <a:off x="8742193" y="25323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25611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6" name="tx106"/>
            <p:cNvSpPr/>
            <p:nvPr/>
          </p:nvSpPr>
          <p:spPr>
            <a:xfrm>
              <a:off x="8889106" y="49297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6452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08" name="tx108"/>
            <p:cNvSpPr/>
            <p:nvPr/>
          </p:nvSpPr>
          <p:spPr>
            <a:xfrm>
              <a:off x="4942943" y="45481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5996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6510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119" name="pl119"/>
            <p:cNvSpPr/>
            <p:nvPr/>
          </p:nvSpPr>
          <p:spPr>
            <a:xfrm>
              <a:off x="579553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9553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5396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1641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62634" y="6094780"/>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Moçambique</a:t>
              </a:r>
            </a:p>
          </p:txBody>
        </p:sp>
        <p:sp>
          <p:nvSpPr>
            <p:cNvPr id="124" name="tx124"/>
            <p:cNvSpPr/>
            <p:nvPr/>
          </p:nvSpPr>
          <p:spPr>
            <a:xfrm>
              <a:off x="722106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83519"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577558" y="1658774"/>
              <a:ext cx="98241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MCV1</a:t>
              </a:r>
            </a:p>
          </p:txBody>
        </p:sp>
        <p:sp>
          <p:nvSpPr>
            <p:cNvPr id="127" name="tx127"/>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28" name="tx128"/>
            <p:cNvSpPr/>
            <p:nvPr/>
          </p:nvSpPr>
          <p:spPr>
            <a:xfrm>
              <a:off x="5441926" y="6518903"/>
              <a:ext cx="3562895" cy="1032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Classificação de desistência: &lt;5% = baixa, 5-10% = média, &gt;10% = alta</a:t>
              </a:r>
            </a:p>
          </p:txBody>
        </p:sp>
        <p:sp>
          <p:nvSpPr>
            <p:cNvPr id="129" name="tx129"/>
            <p:cNvSpPr/>
            <p:nvPr/>
          </p:nvSpPr>
          <p:spPr>
            <a:xfrm>
              <a:off x="1881053" y="1334230"/>
              <a:ext cx="565621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As crianças com dose zero são aquelas que não receberam a vacina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As taxas de abandono mostram a percentagem de crianças que receberam a DTP1, mas não a DTP3/MCV1. Taxas de abandono baixas indicam uma elevada retenção de crianças nos programas de imunização.
Este gráfico mostra as tendências nas taxas de abandono entre a DTP1 e a DTP3, e entre a DTP1 e a MCV1.
Em 2025, 22 % das crianças que receberam a DTP1 não receberam a DTP3 (à esquerda), e 28 % das crianças que receberam a DTP1 não receberam a MCV1 (à direita).
A elevada taxa de abandono da vacina DTP indica uma fraca capacidade de administrar uma série completa de vacinas nas primeiras fases da vida. A elevada taxa de abandono da combinação DTP-MCV indica uma fraca retenção nos programas de imunização e uma fraca capacidade de administrar um ciclo completo de vacinas na infância (até um ano).
Em 2025, a taxa de abandono da vacina DTP em Moçambique foi superior à taxa global, enquanto a taxa de abandono da combinação DTP-MCV foi superior à taxa global.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Em 2025, a taxa de abandono das vacinas DTP1 e DTP3/MCV1 foi elevada em Moçambique, o que indica uma fraca retenção das crianças nos programas de vacinação e a necessidade de um acompanhamento mais rigoroso das crianças inicialmente vacinadas.</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8677"/>
              <a:ext cx="2135265" cy="76363"/>
            </a:xfrm>
            <a:custGeom>
              <a:avLst/>
              <a:pathLst>
                <a:path w="2135265" h="76363">
                  <a:moveTo>
                    <a:pt x="0" y="76363"/>
                  </a:moveTo>
                  <a:lnTo>
                    <a:pt x="85410" y="59393"/>
                  </a:lnTo>
                  <a:lnTo>
                    <a:pt x="170821" y="50909"/>
                  </a:lnTo>
                  <a:lnTo>
                    <a:pt x="256231" y="25454"/>
                  </a:lnTo>
                  <a:lnTo>
                    <a:pt x="341642" y="25454"/>
                  </a:lnTo>
                  <a:lnTo>
                    <a:pt x="427053" y="25454"/>
                  </a:lnTo>
                  <a:lnTo>
                    <a:pt x="512463" y="25454"/>
                  </a:lnTo>
                  <a:lnTo>
                    <a:pt x="597874" y="25454"/>
                  </a:lnTo>
                  <a:lnTo>
                    <a:pt x="683284" y="25454"/>
                  </a:lnTo>
                  <a:lnTo>
                    <a:pt x="768695" y="25454"/>
                  </a:lnTo>
                  <a:lnTo>
                    <a:pt x="854106" y="25454"/>
                  </a:lnTo>
                  <a:lnTo>
                    <a:pt x="939516" y="16969"/>
                  </a:lnTo>
                  <a:lnTo>
                    <a:pt x="1024927" y="8484"/>
                  </a:lnTo>
                  <a:lnTo>
                    <a:pt x="1110337" y="8484"/>
                  </a:lnTo>
                  <a:lnTo>
                    <a:pt x="1195748" y="0"/>
                  </a:lnTo>
                  <a:lnTo>
                    <a:pt x="1281159" y="0"/>
                  </a:lnTo>
                  <a:lnTo>
                    <a:pt x="1366569" y="0"/>
                  </a:lnTo>
                  <a:lnTo>
                    <a:pt x="1451980" y="0"/>
                  </a:lnTo>
                  <a:lnTo>
                    <a:pt x="1537390" y="0"/>
                  </a:lnTo>
                  <a:lnTo>
                    <a:pt x="1622801" y="0"/>
                  </a:lnTo>
                  <a:lnTo>
                    <a:pt x="1708212" y="33939"/>
                  </a:lnTo>
                  <a:lnTo>
                    <a:pt x="1793622" y="76363"/>
                  </a:lnTo>
                  <a:lnTo>
                    <a:pt x="1879033" y="25454"/>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11611"/>
              <a:ext cx="768695" cy="263029"/>
            </a:xfrm>
            <a:custGeom>
              <a:avLst/>
              <a:pathLst>
                <a:path w="768695" h="263029">
                  <a:moveTo>
                    <a:pt x="0" y="50909"/>
                  </a:moveTo>
                  <a:lnTo>
                    <a:pt x="85410" y="263029"/>
                  </a:lnTo>
                  <a:lnTo>
                    <a:pt x="170821" y="50909"/>
                  </a:lnTo>
                  <a:lnTo>
                    <a:pt x="256231" y="0"/>
                  </a:lnTo>
                  <a:lnTo>
                    <a:pt x="341642" y="50909"/>
                  </a:lnTo>
                  <a:lnTo>
                    <a:pt x="427053" y="110302"/>
                  </a:lnTo>
                  <a:lnTo>
                    <a:pt x="512463" y="42424"/>
                  </a:lnTo>
                  <a:lnTo>
                    <a:pt x="597874" y="93333"/>
                  </a:lnTo>
                  <a:lnTo>
                    <a:pt x="683284" y="93333"/>
                  </a:lnTo>
                  <a:lnTo>
                    <a:pt x="768695" y="93333"/>
                  </a:lnTo>
                </a:path>
              </a:pathLst>
            </a:custGeom>
            <a:ln w="27101" cap="flat">
              <a:solidFill>
                <a:srgbClr val="1CABE2">
                  <a:alpha val="100000"/>
                </a:srgbClr>
              </a:solidFill>
              <a:prstDash val="solid"/>
              <a:round/>
            </a:ln>
          </p:spPr>
          <p:txBody>
            <a:bodyPr/>
            <a:lstStyle/>
            <a:p/>
          </p:txBody>
        </p:sp>
        <p:sp>
          <p:nvSpPr>
            <p:cNvPr id="74" name="pt74"/>
            <p:cNvSpPr/>
            <p:nvPr/>
          </p:nvSpPr>
          <p:spPr>
            <a:xfrm>
              <a:off x="2404623"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5" name="tx85"/>
            <p:cNvSpPr/>
            <p:nvPr/>
          </p:nvSpPr>
          <p:spPr>
            <a:xfrm>
              <a:off x="3223926" y="3412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6" name="tx86"/>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3051698" y="33637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705758"/>
              <a:ext cx="854106" cy="559999"/>
            </a:xfrm>
            <a:custGeom>
              <a:avLst/>
              <a:pathLst>
                <a:path w="854106" h="559999">
                  <a:moveTo>
                    <a:pt x="0" y="559999"/>
                  </a:moveTo>
                  <a:lnTo>
                    <a:pt x="85410" y="152727"/>
                  </a:lnTo>
                  <a:lnTo>
                    <a:pt x="170821" y="33939"/>
                  </a:lnTo>
                  <a:lnTo>
                    <a:pt x="256231" y="0"/>
                  </a:lnTo>
                  <a:lnTo>
                    <a:pt x="341642" y="279999"/>
                  </a:lnTo>
                  <a:lnTo>
                    <a:pt x="427053" y="195151"/>
                  </a:lnTo>
                  <a:lnTo>
                    <a:pt x="512463" y="203636"/>
                  </a:lnTo>
                  <a:lnTo>
                    <a:pt x="597874" y="220605"/>
                  </a:lnTo>
                  <a:lnTo>
                    <a:pt x="683284" y="195151"/>
                  </a:lnTo>
                  <a:lnTo>
                    <a:pt x="768695" y="110302"/>
                  </a:lnTo>
                  <a:lnTo>
                    <a:pt x="854106" y="110302"/>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52477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96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74626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02498"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87908" y="47980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173319"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0" name="tx120"/>
            <p:cNvSpPr/>
            <p:nvPr/>
          </p:nvSpPr>
          <p:spPr>
            <a:xfrm>
              <a:off x="3223926"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1" name="tx121"/>
            <p:cNvSpPr/>
            <p:nvPr/>
          </p:nvSpPr>
          <p:spPr>
            <a:xfrm>
              <a:off x="2624645" y="4844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2" name="tx122"/>
            <p:cNvSpPr/>
            <p:nvPr/>
          </p:nvSpPr>
          <p:spPr>
            <a:xfrm>
              <a:off x="3051698" y="46749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2015646"/>
              <a:ext cx="2135265" cy="127272"/>
            </a:xfrm>
            <a:custGeom>
              <a:avLst/>
              <a:pathLst>
                <a:path w="2135265" h="127272">
                  <a:moveTo>
                    <a:pt x="0" y="59393"/>
                  </a:moveTo>
                  <a:lnTo>
                    <a:pt x="85410" y="42424"/>
                  </a:lnTo>
                  <a:lnTo>
                    <a:pt x="170821" y="25454"/>
                  </a:lnTo>
                  <a:lnTo>
                    <a:pt x="256231" y="16969"/>
                  </a:lnTo>
                  <a:lnTo>
                    <a:pt x="341642" y="25454"/>
                  </a:lnTo>
                  <a:lnTo>
                    <a:pt x="427053" y="33939"/>
                  </a:lnTo>
                  <a:lnTo>
                    <a:pt x="512463" y="42424"/>
                  </a:lnTo>
                  <a:lnTo>
                    <a:pt x="597874" y="50909"/>
                  </a:lnTo>
                  <a:lnTo>
                    <a:pt x="683284" y="33939"/>
                  </a:lnTo>
                  <a:lnTo>
                    <a:pt x="768695" y="16969"/>
                  </a:lnTo>
                  <a:lnTo>
                    <a:pt x="854106" y="0"/>
                  </a:lnTo>
                  <a:lnTo>
                    <a:pt x="939516" y="0"/>
                  </a:lnTo>
                  <a:lnTo>
                    <a:pt x="1024927" y="0"/>
                  </a:lnTo>
                  <a:lnTo>
                    <a:pt x="1110337" y="8484"/>
                  </a:lnTo>
                  <a:lnTo>
                    <a:pt x="1195748" y="8484"/>
                  </a:lnTo>
                  <a:lnTo>
                    <a:pt x="1281159" y="8484"/>
                  </a:lnTo>
                  <a:lnTo>
                    <a:pt x="1366569" y="8484"/>
                  </a:lnTo>
                  <a:lnTo>
                    <a:pt x="1451980" y="8484"/>
                  </a:lnTo>
                  <a:lnTo>
                    <a:pt x="1537390" y="8484"/>
                  </a:lnTo>
                  <a:lnTo>
                    <a:pt x="1622801" y="8484"/>
                  </a:lnTo>
                  <a:lnTo>
                    <a:pt x="1708212" y="67878"/>
                  </a:lnTo>
                  <a:lnTo>
                    <a:pt x="1793622" y="127272"/>
                  </a:lnTo>
                  <a:lnTo>
                    <a:pt x="1879033" y="84848"/>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68634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77175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85716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625864"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711274"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796685"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0" name="tx170"/>
            <p:cNvSpPr/>
            <p:nvPr/>
          </p:nvSpPr>
          <p:spPr>
            <a:xfrm>
              <a:off x="6018113"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1" name="tx171"/>
            <p:cNvSpPr/>
            <p:nvPr/>
          </p:nvSpPr>
          <p:spPr>
            <a:xfrm>
              <a:off x="5418832"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tx172"/>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394641"/>
              <a:ext cx="2135265" cy="178181"/>
            </a:xfrm>
            <a:custGeom>
              <a:avLst/>
              <a:pathLst>
                <a:path w="2135265" h="178181">
                  <a:moveTo>
                    <a:pt x="0" y="101818"/>
                  </a:moveTo>
                  <a:lnTo>
                    <a:pt x="85410" y="76363"/>
                  </a:lnTo>
                  <a:lnTo>
                    <a:pt x="170821" y="50909"/>
                  </a:lnTo>
                  <a:lnTo>
                    <a:pt x="256231" y="25454"/>
                  </a:lnTo>
                  <a:lnTo>
                    <a:pt x="341642" y="33939"/>
                  </a:lnTo>
                  <a:lnTo>
                    <a:pt x="427053" y="42424"/>
                  </a:lnTo>
                  <a:lnTo>
                    <a:pt x="512463" y="59393"/>
                  </a:lnTo>
                  <a:lnTo>
                    <a:pt x="597874" y="67878"/>
                  </a:lnTo>
                  <a:lnTo>
                    <a:pt x="683284" y="50909"/>
                  </a:lnTo>
                  <a:lnTo>
                    <a:pt x="768695" y="25454"/>
                  </a:lnTo>
                  <a:lnTo>
                    <a:pt x="854106" y="8484"/>
                  </a:lnTo>
                  <a:lnTo>
                    <a:pt x="939516" y="8484"/>
                  </a:lnTo>
                  <a:lnTo>
                    <a:pt x="1024927" y="0"/>
                  </a:lnTo>
                  <a:lnTo>
                    <a:pt x="1110337" y="0"/>
                  </a:lnTo>
                  <a:lnTo>
                    <a:pt x="1195748" y="0"/>
                  </a:lnTo>
                  <a:lnTo>
                    <a:pt x="1281159" y="0"/>
                  </a:lnTo>
                  <a:lnTo>
                    <a:pt x="1366569" y="0"/>
                  </a:lnTo>
                  <a:lnTo>
                    <a:pt x="1451980" y="0"/>
                  </a:lnTo>
                  <a:lnTo>
                    <a:pt x="1537390" y="0"/>
                  </a:lnTo>
                  <a:lnTo>
                    <a:pt x="1622801" y="0"/>
                  </a:lnTo>
                  <a:lnTo>
                    <a:pt x="1708212" y="84848"/>
                  </a:lnTo>
                  <a:lnTo>
                    <a:pt x="1793622" y="178181"/>
                  </a:lnTo>
                  <a:lnTo>
                    <a:pt x="1879033" y="169696"/>
                  </a:lnTo>
                  <a:lnTo>
                    <a:pt x="1964443" y="152727"/>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60093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94257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20" name="tx220"/>
            <p:cNvSpPr/>
            <p:nvPr/>
          </p:nvSpPr>
          <p:spPr>
            <a:xfrm>
              <a:off x="6018113" y="34551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21" name="tx221"/>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2" name="tx222"/>
            <p:cNvSpPr/>
            <p:nvPr/>
          </p:nvSpPr>
          <p:spPr>
            <a:xfrm>
              <a:off x="5845885" y="3406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2066555"/>
              <a:ext cx="2135265" cy="254545"/>
            </a:xfrm>
            <a:custGeom>
              <a:avLst/>
              <a:pathLst>
                <a:path w="2135265" h="254545">
                  <a:moveTo>
                    <a:pt x="0" y="127272"/>
                  </a:moveTo>
                  <a:lnTo>
                    <a:pt x="85410" y="101818"/>
                  </a:lnTo>
                  <a:lnTo>
                    <a:pt x="170821" y="76363"/>
                  </a:lnTo>
                  <a:lnTo>
                    <a:pt x="256231" y="0"/>
                  </a:lnTo>
                  <a:lnTo>
                    <a:pt x="341642" y="16969"/>
                  </a:lnTo>
                  <a:lnTo>
                    <a:pt x="427053" y="42424"/>
                  </a:lnTo>
                  <a:lnTo>
                    <a:pt x="512463" y="59393"/>
                  </a:lnTo>
                  <a:lnTo>
                    <a:pt x="597874" y="84848"/>
                  </a:lnTo>
                  <a:lnTo>
                    <a:pt x="683284" y="84848"/>
                  </a:lnTo>
                  <a:lnTo>
                    <a:pt x="768695" y="93333"/>
                  </a:lnTo>
                  <a:lnTo>
                    <a:pt x="854106" y="93333"/>
                  </a:lnTo>
                  <a:lnTo>
                    <a:pt x="939516" y="67878"/>
                  </a:lnTo>
                  <a:lnTo>
                    <a:pt x="1024927" y="42424"/>
                  </a:lnTo>
                  <a:lnTo>
                    <a:pt x="1110337" y="25454"/>
                  </a:lnTo>
                  <a:lnTo>
                    <a:pt x="1195748" y="0"/>
                  </a:lnTo>
                  <a:lnTo>
                    <a:pt x="1281159" y="0"/>
                  </a:lnTo>
                  <a:lnTo>
                    <a:pt x="1366569" y="0"/>
                  </a:lnTo>
                  <a:lnTo>
                    <a:pt x="1451980" y="0"/>
                  </a:lnTo>
                  <a:lnTo>
                    <a:pt x="1537390" y="0"/>
                  </a:lnTo>
                  <a:lnTo>
                    <a:pt x="1622801" y="0"/>
                  </a:lnTo>
                  <a:lnTo>
                    <a:pt x="1708212" y="118787"/>
                  </a:lnTo>
                  <a:lnTo>
                    <a:pt x="1793622" y="246060"/>
                  </a:lnTo>
                  <a:lnTo>
                    <a:pt x="1879033" y="254545"/>
                  </a:lnTo>
                  <a:lnTo>
                    <a:pt x="1964443" y="127272"/>
                  </a:lnTo>
                  <a:lnTo>
                    <a:pt x="2049854" y="127272"/>
                  </a:lnTo>
                  <a:lnTo>
                    <a:pt x="2135265" y="127272"/>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748053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565945"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6513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8420051"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505461"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590872"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67628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21015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0" name="tx270"/>
            <p:cNvSpPr/>
            <p:nvPr/>
          </p:nvSpPr>
          <p:spPr>
            <a:xfrm>
              <a:off x="8812300" y="21015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1" name="tx271"/>
            <p:cNvSpPr/>
            <p:nvPr/>
          </p:nvSpPr>
          <p:spPr>
            <a:xfrm>
              <a:off x="8213020"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2" name="tx272"/>
            <p:cNvSpPr/>
            <p:nvPr/>
          </p:nvSpPr>
          <p:spPr>
            <a:xfrm>
              <a:off x="8640073"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011048" y="3632217"/>
              <a:ext cx="768695" cy="144242"/>
            </a:xfrm>
            <a:custGeom>
              <a:avLst/>
              <a:pathLst>
                <a:path w="768695" h="144242">
                  <a:moveTo>
                    <a:pt x="0" y="135757"/>
                  </a:moveTo>
                  <a:lnTo>
                    <a:pt x="85410" y="101818"/>
                  </a:lnTo>
                  <a:lnTo>
                    <a:pt x="170821" y="59393"/>
                  </a:lnTo>
                  <a:lnTo>
                    <a:pt x="256231" y="0"/>
                  </a:lnTo>
                  <a:lnTo>
                    <a:pt x="341642" y="67878"/>
                  </a:lnTo>
                  <a:lnTo>
                    <a:pt x="427053" y="144242"/>
                  </a:lnTo>
                  <a:lnTo>
                    <a:pt x="512463" y="144242"/>
                  </a:lnTo>
                  <a:lnTo>
                    <a:pt x="597874" y="93333"/>
                  </a:lnTo>
                  <a:lnTo>
                    <a:pt x="683284" y="93333"/>
                  </a:lnTo>
                  <a:lnTo>
                    <a:pt x="768695" y="93333"/>
                  </a:lnTo>
                </a:path>
              </a:pathLst>
            </a:custGeom>
            <a:ln w="27101" cap="flat">
              <a:solidFill>
                <a:srgbClr val="1CABE2">
                  <a:alpha val="100000"/>
                </a:srgbClr>
              </a:solidFill>
              <a:prstDash val="solid"/>
              <a:round/>
            </a:ln>
          </p:spPr>
          <p:txBody>
            <a:bodyPr/>
            <a:lstStyle/>
            <a:p/>
          </p:txBody>
        </p:sp>
        <p:sp>
          <p:nvSpPr>
            <p:cNvPr id="293" name="pt293"/>
            <p:cNvSpPr/>
            <p:nvPr/>
          </p:nvSpPr>
          <p:spPr>
            <a:xfrm>
              <a:off x="7992998"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078408"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163819"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249230"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334640"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420051"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505461"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590872"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676283"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761693"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tx303"/>
            <p:cNvSpPr/>
            <p:nvPr/>
          </p:nvSpPr>
          <p:spPr>
            <a:xfrm>
              <a:off x="7859118" y="36756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304" name="tx304"/>
            <p:cNvSpPr/>
            <p:nvPr/>
          </p:nvSpPr>
          <p:spPr>
            <a:xfrm>
              <a:off x="8812300" y="363476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305" name="tx305"/>
            <p:cNvSpPr/>
            <p:nvPr/>
          </p:nvSpPr>
          <p:spPr>
            <a:xfrm>
              <a:off x="8213020"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306" name="tx306"/>
            <p:cNvSpPr/>
            <p:nvPr/>
          </p:nvSpPr>
          <p:spPr>
            <a:xfrm>
              <a:off x="8640073" y="35858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307" name="tx307"/>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8" name="tx308"/>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9" name="tx309"/>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0" name="tx310"/>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1" name="tx31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2" name="tx31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3" name="tx31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4" name="tx31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5" name="tx31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6" name="tx31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7" name="tx31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8" name="tx31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9" name="tx31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0" name="tx32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1" name="tx321"/>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2" name="tx322"/>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3" name="tx323"/>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4" name="tx324"/>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5" name="tx325"/>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6" name="tx326"/>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7" name="tx327"/>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8" name="tx328"/>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6" name="tx336"/>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7" name="tx337"/>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8" name="tx338"/>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9" name="tx339"/>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0" name="tx340"/>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1" name="tx341"/>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2" name="tx342"/>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3" name="tx343"/>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4" name="tx344"/>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5" name="tx345"/>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6" name="tx346"/>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7" name="tx347"/>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8" name="tx348"/>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9" name="tx349"/>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0" name="tx350"/>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1" name="tx351"/>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2" name="tx352"/>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3" name="tx353"/>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54" name="pt354"/>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6" name="tx356"/>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7" name="tx357"/>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8" name="tx358"/>
            <p:cNvSpPr/>
            <p:nvPr/>
          </p:nvSpPr>
          <p:spPr>
            <a:xfrm>
              <a:off x="2238754" y="1332675"/>
              <a:ext cx="535834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vacinas infantis recomendadas, Moçambique, 2000-2025</a:t>
              </a:r>
            </a:p>
          </p:txBody>
        </p:sp>
        <p:sp>
          <p:nvSpPr>
            <p:cNvPr id="359" name="tx359"/>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360" name="tx360"/>
            <p:cNvSpPr/>
            <p:nvPr/>
          </p:nvSpPr>
          <p:spPr>
            <a:xfrm>
              <a:off x="4110149" y="6586855"/>
              <a:ext cx="49642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etiquetas de dados são apresentadas para 2000 (ou primeiro ano de reporte), 2019 e 2025</a:t>
              </a:r>
            </a:p>
          </p:txBody>
        </p:sp>
      </p:grpSp>
      <p:sp>
        <p:nvSpPr>
          <p:cNvPr id="3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vacinas de rotina essenciais recomendadas na infância.
Em 2025, a MCV2 registou a cobertura mais baixa (44 %), seguida da MCV1 (65 %).
Em comparação com 2019, a cobertura de duas vacinas manteve-se constante (BCG e DTP1), a de quatro vacinas diminuiu (DTP3, IPV1, MCV1 e MCV2) e a de uma vacina aumentou (ROTAC).
Em comparação com 2024, a cobertura de 7 vacinas manteve-se constante (BCG, DTP1, DTP3, IPV1, MCV1, MCV2 e ROTAC).</a:t>
            </a:r>
          </a:p>
        </p:txBody>
      </p:sp>
      <p:sp>
        <p:nvSpPr>
          <p:cNvPr id="3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Moçambique registou a sua cobertura mais baixa na vacina MCV2 (44 %), enquanto a maioria das outras vacinas de rotina se situou entre os 65 % e os 93 %; 4 antigénios registaram uma diminuição desde 2019 e 7 antigénios mantiveram-se constantes desde 2024.</a:t>
            </a:r>
          </a:p>
        </p:txBody>
      </p:sp>
      <p:grpSp xmlns:pic="http://schemas.openxmlformats.org/drawingml/2006/picture">
        <p:nvGrpSpPr>
          <p:cNvPr id="363" name=""/>
          <p:cNvGrpSpPr/>
          <p:nvPr/>
        </p:nvGrpSpPr>
        <p:grpSpPr>
          <a:xfrm>
            <a:off x="292608" y="1097280"/>
            <a:ext cx="8595360" cy="28575"/>
            <a:chOff x="292608" y="1097280"/>
            <a:chExt cx="8595360" cy="28575"/>
          </a:xfrm>
        </p:grpSpPr>
        <p:sp>
          <p:nvSpPr>
            <p:cNvPr id="36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95093"/>
              <a:ext cx="6518190" cy="1423488"/>
            </a:xfrm>
            <a:custGeom>
              <a:avLst/>
              <a:pathLst>
                <a:path w="6518190" h="1423488">
                  <a:moveTo>
                    <a:pt x="0" y="711744"/>
                  </a:moveTo>
                  <a:lnTo>
                    <a:pt x="260727" y="569395"/>
                  </a:lnTo>
                  <a:lnTo>
                    <a:pt x="521455" y="427046"/>
                  </a:lnTo>
                  <a:lnTo>
                    <a:pt x="782182" y="0"/>
                  </a:lnTo>
                  <a:lnTo>
                    <a:pt x="1042910" y="94899"/>
                  </a:lnTo>
                  <a:lnTo>
                    <a:pt x="1303638" y="237248"/>
                  </a:lnTo>
                  <a:lnTo>
                    <a:pt x="1564365" y="332147"/>
                  </a:lnTo>
                  <a:lnTo>
                    <a:pt x="1825093" y="474496"/>
                  </a:lnTo>
                  <a:lnTo>
                    <a:pt x="2085820" y="474496"/>
                  </a:lnTo>
                  <a:lnTo>
                    <a:pt x="2346548" y="521945"/>
                  </a:lnTo>
                  <a:lnTo>
                    <a:pt x="2607276" y="521945"/>
                  </a:lnTo>
                  <a:lnTo>
                    <a:pt x="2868003" y="379596"/>
                  </a:lnTo>
                  <a:lnTo>
                    <a:pt x="3128731" y="237248"/>
                  </a:lnTo>
                  <a:lnTo>
                    <a:pt x="3389458" y="142348"/>
                  </a:lnTo>
                  <a:lnTo>
                    <a:pt x="3650186" y="0"/>
                  </a:lnTo>
                  <a:lnTo>
                    <a:pt x="3910914" y="0"/>
                  </a:lnTo>
                  <a:lnTo>
                    <a:pt x="4171641" y="0"/>
                  </a:lnTo>
                  <a:lnTo>
                    <a:pt x="4432369" y="0"/>
                  </a:lnTo>
                  <a:lnTo>
                    <a:pt x="4693096" y="0"/>
                  </a:lnTo>
                  <a:lnTo>
                    <a:pt x="4953824" y="0"/>
                  </a:lnTo>
                  <a:lnTo>
                    <a:pt x="5214552" y="664294"/>
                  </a:lnTo>
                  <a:lnTo>
                    <a:pt x="5475279" y="1376038"/>
                  </a:lnTo>
                  <a:lnTo>
                    <a:pt x="5736007" y="1423488"/>
                  </a:lnTo>
                  <a:lnTo>
                    <a:pt x="5996734" y="711744"/>
                  </a:lnTo>
                  <a:lnTo>
                    <a:pt x="6257462" y="711744"/>
                  </a:lnTo>
                  <a:lnTo>
                    <a:pt x="6518190" y="711744"/>
                  </a:lnTo>
                </a:path>
              </a:pathLst>
            </a:custGeom>
            <a:ln w="27101" cap="flat">
              <a:solidFill>
                <a:srgbClr val="1C86EE">
                  <a:alpha val="100000"/>
                </a:srgbClr>
              </a:solidFill>
              <a:prstDash val="solid"/>
              <a:round/>
            </a:ln>
          </p:spPr>
          <p:txBody>
            <a:bodyPr/>
            <a:lstStyle/>
            <a:p/>
          </p:txBody>
        </p:sp>
        <p:sp>
          <p:nvSpPr>
            <p:cNvPr id="39" name="pl39"/>
            <p:cNvSpPr/>
            <p:nvPr/>
          </p:nvSpPr>
          <p:spPr>
            <a:xfrm>
              <a:off x="1395982" y="1595093"/>
              <a:ext cx="6257462" cy="2846976"/>
            </a:xfrm>
            <a:custGeom>
              <a:avLst/>
              <a:pathLst>
                <a:path w="6257462" h="2846976">
                  <a:moveTo>
                    <a:pt x="0" y="2846976"/>
                  </a:moveTo>
                  <a:lnTo>
                    <a:pt x="260727" y="427046"/>
                  </a:lnTo>
                  <a:lnTo>
                    <a:pt x="521455" y="427046"/>
                  </a:lnTo>
                  <a:lnTo>
                    <a:pt x="782182" y="427046"/>
                  </a:lnTo>
                  <a:lnTo>
                    <a:pt x="1042910" y="474496"/>
                  </a:lnTo>
                  <a:lnTo>
                    <a:pt x="1303638" y="474496"/>
                  </a:lnTo>
                  <a:lnTo>
                    <a:pt x="1564365" y="474496"/>
                  </a:lnTo>
                  <a:lnTo>
                    <a:pt x="1825093" y="474496"/>
                  </a:lnTo>
                  <a:lnTo>
                    <a:pt x="2085820" y="521945"/>
                  </a:lnTo>
                  <a:lnTo>
                    <a:pt x="2346548" y="521945"/>
                  </a:lnTo>
                  <a:lnTo>
                    <a:pt x="2607276" y="379596"/>
                  </a:lnTo>
                  <a:lnTo>
                    <a:pt x="2868003" y="237248"/>
                  </a:lnTo>
                  <a:lnTo>
                    <a:pt x="3128731" y="142348"/>
                  </a:lnTo>
                  <a:lnTo>
                    <a:pt x="3389458" y="0"/>
                  </a:lnTo>
                  <a:lnTo>
                    <a:pt x="3650186" y="0"/>
                  </a:lnTo>
                  <a:lnTo>
                    <a:pt x="3910914" y="0"/>
                  </a:lnTo>
                  <a:lnTo>
                    <a:pt x="4171641" y="0"/>
                  </a:lnTo>
                  <a:lnTo>
                    <a:pt x="4432369" y="0"/>
                  </a:lnTo>
                  <a:lnTo>
                    <a:pt x="4693096" y="0"/>
                  </a:lnTo>
                  <a:lnTo>
                    <a:pt x="4953824" y="664294"/>
                  </a:lnTo>
                  <a:lnTo>
                    <a:pt x="5214552" y="1376038"/>
                  </a:lnTo>
                  <a:lnTo>
                    <a:pt x="5475279" y="1423488"/>
                  </a:lnTo>
                  <a:lnTo>
                    <a:pt x="5736007" y="711744"/>
                  </a:lnTo>
                  <a:lnTo>
                    <a:pt x="5996734" y="711744"/>
                  </a:lnTo>
                  <a:lnTo>
                    <a:pt x="6257462" y="711744"/>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95093"/>
              <a:ext cx="4171641" cy="1423488"/>
            </a:xfrm>
            <a:custGeom>
              <a:avLst/>
              <a:pathLst>
                <a:path w="4171641" h="1423488">
                  <a:moveTo>
                    <a:pt x="0" y="521945"/>
                  </a:moveTo>
                  <a:lnTo>
                    <a:pt x="260727" y="521945"/>
                  </a:lnTo>
                  <a:lnTo>
                    <a:pt x="521455" y="379596"/>
                  </a:lnTo>
                  <a:lnTo>
                    <a:pt x="782182" y="237248"/>
                  </a:lnTo>
                  <a:lnTo>
                    <a:pt x="1042910" y="142348"/>
                  </a:lnTo>
                  <a:lnTo>
                    <a:pt x="1303638" y="0"/>
                  </a:lnTo>
                  <a:lnTo>
                    <a:pt x="1564365" y="0"/>
                  </a:lnTo>
                  <a:lnTo>
                    <a:pt x="1825093" y="0"/>
                  </a:lnTo>
                  <a:lnTo>
                    <a:pt x="2085820" y="0"/>
                  </a:lnTo>
                  <a:lnTo>
                    <a:pt x="2346548" y="0"/>
                  </a:lnTo>
                  <a:lnTo>
                    <a:pt x="2607276" y="0"/>
                  </a:lnTo>
                  <a:lnTo>
                    <a:pt x="2868003" y="664294"/>
                  </a:lnTo>
                  <a:lnTo>
                    <a:pt x="3128731" y="1376038"/>
                  </a:lnTo>
                  <a:lnTo>
                    <a:pt x="3389458" y="1423488"/>
                  </a:lnTo>
                  <a:lnTo>
                    <a:pt x="3650186" y="711744"/>
                  </a:lnTo>
                  <a:lnTo>
                    <a:pt x="3910914" y="711744"/>
                  </a:lnTo>
                  <a:lnTo>
                    <a:pt x="4171641" y="711744"/>
                  </a:lnTo>
                </a:path>
              </a:pathLst>
            </a:custGeom>
            <a:ln w="27101" cap="flat">
              <a:solidFill>
                <a:srgbClr val="EE00EE">
                  <a:alpha val="100000"/>
                </a:srgbClr>
              </a:solidFill>
              <a:prstDash val="solid"/>
              <a:round/>
            </a:ln>
          </p:spPr>
          <p:txBody>
            <a:bodyPr/>
            <a:lstStyle/>
            <a:p/>
          </p:txBody>
        </p:sp>
        <p:sp>
          <p:nvSpPr>
            <p:cNvPr id="41" name="pl41"/>
            <p:cNvSpPr/>
            <p:nvPr/>
          </p:nvSpPr>
          <p:spPr>
            <a:xfrm>
              <a:off x="6871262" y="1405295"/>
              <a:ext cx="782182" cy="2704627"/>
            </a:xfrm>
            <a:custGeom>
              <a:avLst/>
              <a:pathLst>
                <a:path w="782182" h="2704627">
                  <a:moveTo>
                    <a:pt x="0" y="2704627"/>
                  </a:moveTo>
                  <a:lnTo>
                    <a:pt x="260727" y="1565837"/>
                  </a:lnTo>
                  <a:lnTo>
                    <a:pt x="521455" y="0"/>
                  </a:lnTo>
                  <a:lnTo>
                    <a:pt x="782182" y="711744"/>
                  </a:lnTo>
                </a:path>
              </a:pathLst>
            </a:custGeom>
            <a:ln w="27101" cap="flat">
              <a:solidFill>
                <a:srgbClr val="6A3D9A">
                  <a:alpha val="100000"/>
                </a:srgbClr>
              </a:solidFill>
              <a:prstDash val="solid"/>
              <a:round/>
            </a:ln>
          </p:spPr>
          <p:txBody>
            <a:bodyPr/>
            <a:lstStyle/>
            <a:p/>
          </p:txBody>
        </p:sp>
        <p:sp>
          <p:nvSpPr>
            <p:cNvPr id="42" name="pl42"/>
            <p:cNvSpPr/>
            <p:nvPr/>
          </p:nvSpPr>
          <p:spPr>
            <a:xfrm>
              <a:off x="5306897" y="1784892"/>
              <a:ext cx="2346548" cy="1470937"/>
            </a:xfrm>
            <a:custGeom>
              <a:avLst/>
              <a:pathLst>
                <a:path w="2346548" h="1470937">
                  <a:moveTo>
                    <a:pt x="0" y="284697"/>
                  </a:moveTo>
                  <a:lnTo>
                    <a:pt x="260727" y="1470937"/>
                  </a:lnTo>
                  <a:lnTo>
                    <a:pt x="521455" y="284697"/>
                  </a:lnTo>
                  <a:lnTo>
                    <a:pt x="782182" y="0"/>
                  </a:lnTo>
                  <a:lnTo>
                    <a:pt x="1042910" y="284697"/>
                  </a:lnTo>
                  <a:lnTo>
                    <a:pt x="1303638" y="616844"/>
                  </a:lnTo>
                  <a:lnTo>
                    <a:pt x="1564365" y="237248"/>
                  </a:lnTo>
                  <a:lnTo>
                    <a:pt x="1825093" y="521945"/>
                  </a:lnTo>
                  <a:lnTo>
                    <a:pt x="2085820" y="521945"/>
                  </a:lnTo>
                  <a:lnTo>
                    <a:pt x="2346548" y="521945"/>
                  </a:lnTo>
                </a:path>
              </a:pathLst>
            </a:custGeom>
            <a:ln w="27101" cap="flat">
              <a:solidFill>
                <a:srgbClr val="E31A1C">
                  <a:alpha val="100000"/>
                </a:srgbClr>
              </a:solidFill>
              <a:prstDash val="solid"/>
              <a:round/>
            </a:ln>
          </p:spPr>
          <p:txBody>
            <a:bodyPr/>
            <a:lstStyle/>
            <a:p/>
          </p:txBody>
        </p:sp>
        <p:sp>
          <p:nvSpPr>
            <p:cNvPr id="43" name="pl43"/>
            <p:cNvSpPr/>
            <p:nvPr/>
          </p:nvSpPr>
          <p:spPr>
            <a:xfrm>
              <a:off x="7131990" y="2544086"/>
              <a:ext cx="521455" cy="0"/>
            </a:xfrm>
            <a:custGeom>
              <a:avLst/>
              <a:pathLst>
                <a:path w="521455" h="0">
                  <a:moveTo>
                    <a:pt x="0" y="0"/>
                  </a:moveTo>
                  <a:lnTo>
                    <a:pt x="260727" y="0"/>
                  </a:lnTo>
                  <a:lnTo>
                    <a:pt x="521455"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689993"/>
              <a:ext cx="6518190" cy="996441"/>
            </a:xfrm>
            <a:custGeom>
              <a:avLst/>
              <a:pathLst>
                <a:path w="6518190" h="996441">
                  <a:moveTo>
                    <a:pt x="0" y="569395"/>
                  </a:moveTo>
                  <a:lnTo>
                    <a:pt x="260727" y="427046"/>
                  </a:lnTo>
                  <a:lnTo>
                    <a:pt x="521455" y="284697"/>
                  </a:lnTo>
                  <a:lnTo>
                    <a:pt x="782182" y="142348"/>
                  </a:lnTo>
                  <a:lnTo>
                    <a:pt x="1042910" y="189798"/>
                  </a:lnTo>
                  <a:lnTo>
                    <a:pt x="1303638" y="237248"/>
                  </a:lnTo>
                  <a:lnTo>
                    <a:pt x="1564365" y="332147"/>
                  </a:lnTo>
                  <a:lnTo>
                    <a:pt x="1825093" y="379596"/>
                  </a:lnTo>
                  <a:lnTo>
                    <a:pt x="2085820" y="284697"/>
                  </a:lnTo>
                  <a:lnTo>
                    <a:pt x="2346548" y="142348"/>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474496"/>
                  </a:lnTo>
                  <a:lnTo>
                    <a:pt x="5475279" y="996441"/>
                  </a:lnTo>
                  <a:lnTo>
                    <a:pt x="5736007" y="948992"/>
                  </a:lnTo>
                  <a:lnTo>
                    <a:pt x="5996734" y="854093"/>
                  </a:lnTo>
                  <a:lnTo>
                    <a:pt x="6257462" y="854093"/>
                  </a:lnTo>
                  <a:lnTo>
                    <a:pt x="6518190" y="854093"/>
                  </a:lnTo>
                </a:path>
              </a:pathLst>
            </a:custGeom>
            <a:ln w="27101" cap="flat">
              <a:solidFill>
                <a:srgbClr val="FFC20E">
                  <a:alpha val="100000"/>
                </a:srgbClr>
              </a:solidFill>
              <a:prstDash val="solid"/>
              <a:round/>
            </a:ln>
          </p:spPr>
          <p:txBody>
            <a:bodyPr/>
            <a:lstStyle/>
            <a:p/>
          </p:txBody>
        </p:sp>
        <p:sp>
          <p:nvSpPr>
            <p:cNvPr id="45" name="pl45"/>
            <p:cNvSpPr/>
            <p:nvPr/>
          </p:nvSpPr>
          <p:spPr>
            <a:xfrm>
              <a:off x="5306897" y="3018582"/>
              <a:ext cx="2346548" cy="806643"/>
            </a:xfrm>
            <a:custGeom>
              <a:avLst/>
              <a:pathLst>
                <a:path w="2346548" h="806643">
                  <a:moveTo>
                    <a:pt x="0" y="759193"/>
                  </a:moveTo>
                  <a:lnTo>
                    <a:pt x="260727" y="569395"/>
                  </a:lnTo>
                  <a:lnTo>
                    <a:pt x="521455" y="332147"/>
                  </a:lnTo>
                  <a:lnTo>
                    <a:pt x="782182" y="0"/>
                  </a:lnTo>
                  <a:lnTo>
                    <a:pt x="1042910" y="379596"/>
                  </a:lnTo>
                  <a:lnTo>
                    <a:pt x="1303638" y="806643"/>
                  </a:lnTo>
                  <a:lnTo>
                    <a:pt x="1564365" y="806643"/>
                  </a:lnTo>
                  <a:lnTo>
                    <a:pt x="1825093" y="521945"/>
                  </a:lnTo>
                  <a:lnTo>
                    <a:pt x="2085820" y="521945"/>
                  </a:lnTo>
                  <a:lnTo>
                    <a:pt x="2346548" y="521945"/>
                  </a:lnTo>
                </a:path>
              </a:pathLst>
            </a:custGeom>
            <a:ln w="27101" cap="flat">
              <a:solidFill>
                <a:srgbClr val="008B00">
                  <a:alpha val="100000"/>
                </a:srgbClr>
              </a:solidFill>
              <a:prstDash val="solid"/>
              <a:round/>
            </a:ln>
          </p:spPr>
          <p:txBody>
            <a:bodyPr/>
            <a:lstStyle/>
            <a:p/>
          </p:txBody>
        </p:sp>
        <p:sp>
          <p:nvSpPr>
            <p:cNvPr id="46" name="pl46"/>
            <p:cNvSpPr/>
            <p:nvPr/>
          </p:nvSpPr>
          <p:spPr>
            <a:xfrm>
              <a:off x="4524714" y="1832341"/>
              <a:ext cx="3128731" cy="1660736"/>
            </a:xfrm>
            <a:custGeom>
              <a:avLst/>
              <a:pathLst>
                <a:path w="3128731" h="1660736">
                  <a:moveTo>
                    <a:pt x="0" y="1660736"/>
                  </a:moveTo>
                  <a:lnTo>
                    <a:pt x="260727" y="189798"/>
                  </a:lnTo>
                  <a:lnTo>
                    <a:pt x="521455" y="0"/>
                  </a:lnTo>
                  <a:lnTo>
                    <a:pt x="782182" y="0"/>
                  </a:lnTo>
                  <a:lnTo>
                    <a:pt x="1042910" y="0"/>
                  </a:lnTo>
                  <a:lnTo>
                    <a:pt x="1303638" y="0"/>
                  </a:lnTo>
                  <a:lnTo>
                    <a:pt x="1564365" y="0"/>
                  </a:lnTo>
                  <a:lnTo>
                    <a:pt x="1825093" y="569395"/>
                  </a:lnTo>
                  <a:lnTo>
                    <a:pt x="2085820" y="1138790"/>
                  </a:lnTo>
                  <a:lnTo>
                    <a:pt x="2346548" y="1186240"/>
                  </a:lnTo>
                  <a:lnTo>
                    <a:pt x="2607276" y="474496"/>
                  </a:lnTo>
                  <a:lnTo>
                    <a:pt x="2868003" y="474496"/>
                  </a:lnTo>
                  <a:lnTo>
                    <a:pt x="3128731" y="474496"/>
                  </a:lnTo>
                </a:path>
              </a:pathLst>
            </a:custGeom>
            <a:ln w="27101" cap="flat">
              <a:solidFill>
                <a:srgbClr val="9A32CD">
                  <a:alpha val="100000"/>
                </a:srgbClr>
              </a:solidFill>
              <a:prstDash val="solid"/>
              <a:round/>
            </a:ln>
          </p:spPr>
          <p:txBody>
            <a:bodyPr/>
            <a:lstStyle/>
            <a:p/>
          </p:txBody>
        </p:sp>
        <p:sp>
          <p:nvSpPr>
            <p:cNvPr id="47" name="pl47"/>
            <p:cNvSpPr/>
            <p:nvPr/>
          </p:nvSpPr>
          <p:spPr>
            <a:xfrm>
              <a:off x="5046169" y="1689993"/>
              <a:ext cx="2607276" cy="3131674"/>
            </a:xfrm>
            <a:custGeom>
              <a:avLst/>
              <a:pathLst>
                <a:path w="2607276" h="3131674">
                  <a:moveTo>
                    <a:pt x="0" y="3131674"/>
                  </a:moveTo>
                  <a:lnTo>
                    <a:pt x="260727" y="854093"/>
                  </a:lnTo>
                  <a:lnTo>
                    <a:pt x="521455" y="189798"/>
                  </a:lnTo>
                  <a:lnTo>
                    <a:pt x="782182" y="0"/>
                  </a:lnTo>
                  <a:lnTo>
                    <a:pt x="1042910" y="1565837"/>
                  </a:lnTo>
                  <a:lnTo>
                    <a:pt x="1303638" y="1091341"/>
                  </a:lnTo>
                  <a:lnTo>
                    <a:pt x="1564365" y="1138790"/>
                  </a:lnTo>
                  <a:lnTo>
                    <a:pt x="1825093" y="1233689"/>
                  </a:lnTo>
                  <a:lnTo>
                    <a:pt x="2085820" y="1091341"/>
                  </a:lnTo>
                  <a:lnTo>
                    <a:pt x="2346548" y="616844"/>
                  </a:lnTo>
                  <a:lnTo>
                    <a:pt x="2607276" y="616844"/>
                  </a:lnTo>
                </a:path>
              </a:pathLst>
            </a:custGeom>
            <a:ln w="27101" cap="flat">
              <a:solidFill>
                <a:srgbClr val="836FFF">
                  <a:alpha val="100000"/>
                </a:srgbClr>
              </a:solidFill>
              <a:prstDash val="solid"/>
              <a:round/>
            </a:ln>
          </p:spPr>
          <p:txBody>
            <a:bodyPr/>
            <a:lstStyle/>
            <a:p/>
          </p:txBody>
        </p:sp>
        <p:sp>
          <p:nvSpPr>
            <p:cNvPr id="48" name="pl48"/>
            <p:cNvSpPr/>
            <p:nvPr/>
          </p:nvSpPr>
          <p:spPr>
            <a:xfrm>
              <a:off x="5828352" y="1689993"/>
              <a:ext cx="1825093" cy="996441"/>
            </a:xfrm>
            <a:custGeom>
              <a:avLst/>
              <a:pathLst>
                <a:path w="1825093" h="996441">
                  <a:moveTo>
                    <a:pt x="0" y="0"/>
                  </a:moveTo>
                  <a:lnTo>
                    <a:pt x="260727" y="0"/>
                  </a:lnTo>
                  <a:lnTo>
                    <a:pt x="521455" y="474496"/>
                  </a:lnTo>
                  <a:lnTo>
                    <a:pt x="782182" y="996441"/>
                  </a:lnTo>
                  <a:lnTo>
                    <a:pt x="1042910" y="948992"/>
                  </a:lnTo>
                  <a:lnTo>
                    <a:pt x="1303638" y="854093"/>
                  </a:lnTo>
                  <a:lnTo>
                    <a:pt x="1564365" y="854093"/>
                  </a:lnTo>
                  <a:lnTo>
                    <a:pt x="1825093" y="854093"/>
                  </a:lnTo>
                </a:path>
              </a:pathLst>
            </a:custGeom>
            <a:ln w="27101" cap="flat">
              <a:solidFill>
                <a:srgbClr val="FB9A99">
                  <a:alpha val="100000"/>
                </a:srgbClr>
              </a:solidFill>
              <a:prstDash val="solid"/>
              <a:round/>
            </a:ln>
          </p:spPr>
          <p:txBody>
            <a:bodyPr/>
            <a:lstStyle/>
            <a:p/>
          </p:txBody>
        </p:sp>
        <p:sp>
          <p:nvSpPr>
            <p:cNvPr id="49" name="pl49"/>
            <p:cNvSpPr/>
            <p:nvPr/>
          </p:nvSpPr>
          <p:spPr>
            <a:xfrm>
              <a:off x="7660643" y="1058024"/>
              <a:ext cx="722302" cy="1048565"/>
            </a:xfrm>
            <a:custGeom>
              <a:avLst/>
              <a:pathLst>
                <a:path w="722302" h="1048565">
                  <a:moveTo>
                    <a:pt x="722302" y="0"/>
                  </a:moveTo>
                  <a:lnTo>
                    <a:pt x="0" y="1048565"/>
                  </a:lnTo>
                </a:path>
              </a:pathLst>
            </a:custGeom>
          </p:spPr>
          <p:txBody>
            <a:bodyPr/>
            <a:lstStyle/>
            <a:p/>
          </p:txBody>
        </p:sp>
        <p:sp>
          <p:nvSpPr>
            <p:cNvPr id="50" name="pl50"/>
            <p:cNvSpPr/>
            <p:nvPr/>
          </p:nvSpPr>
          <p:spPr>
            <a:xfrm>
              <a:off x="7668674" y="2313023"/>
              <a:ext cx="714271" cy="290127"/>
            </a:xfrm>
            <a:custGeom>
              <a:avLst/>
              <a:pathLst>
                <a:path w="714271" h="290127">
                  <a:moveTo>
                    <a:pt x="714271" y="290127"/>
                  </a:moveTo>
                  <a:lnTo>
                    <a:pt x="0" y="0"/>
                  </a:lnTo>
                </a:path>
              </a:pathLst>
            </a:custGeom>
          </p:spPr>
          <p:txBody>
            <a:bodyPr/>
            <a:lstStyle/>
            <a:p/>
          </p:txBody>
        </p:sp>
        <p:sp>
          <p:nvSpPr>
            <p:cNvPr id="51" name="pl51"/>
            <p:cNvSpPr/>
            <p:nvPr/>
          </p:nvSpPr>
          <p:spPr>
            <a:xfrm>
              <a:off x="7669684" y="2095869"/>
              <a:ext cx="658900" cy="205894"/>
            </a:xfrm>
            <a:custGeom>
              <a:avLst/>
              <a:pathLst>
                <a:path w="658900" h="205894">
                  <a:moveTo>
                    <a:pt x="658900" y="0"/>
                  </a:moveTo>
                  <a:lnTo>
                    <a:pt x="0" y="205894"/>
                  </a:lnTo>
                </a:path>
              </a:pathLst>
            </a:custGeom>
          </p:spPr>
          <p:txBody>
            <a:bodyPr/>
            <a:lstStyle/>
            <a:p/>
          </p:txBody>
        </p:sp>
        <p:sp>
          <p:nvSpPr>
            <p:cNvPr id="52" name="pl52"/>
            <p:cNvSpPr/>
            <p:nvPr/>
          </p:nvSpPr>
          <p:spPr>
            <a:xfrm>
              <a:off x="7661512" y="1316403"/>
              <a:ext cx="775582" cy="980238"/>
            </a:xfrm>
            <a:custGeom>
              <a:avLst/>
              <a:pathLst>
                <a:path w="775582" h="980238">
                  <a:moveTo>
                    <a:pt x="775582" y="0"/>
                  </a:moveTo>
                  <a:lnTo>
                    <a:pt x="0" y="980238"/>
                  </a:lnTo>
                </a:path>
              </a:pathLst>
            </a:custGeom>
          </p:spPr>
          <p:txBody>
            <a:bodyPr/>
            <a:lstStyle/>
            <a:p/>
          </p:txBody>
        </p:sp>
        <p:sp>
          <p:nvSpPr>
            <p:cNvPr id="53" name="pl53"/>
            <p:cNvSpPr/>
            <p:nvPr/>
          </p:nvSpPr>
          <p:spPr>
            <a:xfrm>
              <a:off x="7671522" y="2307792"/>
              <a:ext cx="753504" cy="39784"/>
            </a:xfrm>
            <a:custGeom>
              <a:avLst/>
              <a:pathLst>
                <a:path w="753504" h="39784">
                  <a:moveTo>
                    <a:pt x="753504" y="39784"/>
                  </a:moveTo>
                  <a:lnTo>
                    <a:pt x="0" y="0"/>
                  </a:lnTo>
                </a:path>
              </a:pathLst>
            </a:custGeom>
          </p:spPr>
          <p:txBody>
            <a:bodyPr/>
            <a:lstStyle/>
            <a:p/>
          </p:txBody>
        </p:sp>
        <p:sp>
          <p:nvSpPr>
            <p:cNvPr id="54" name="pl54"/>
            <p:cNvSpPr/>
            <p:nvPr/>
          </p:nvSpPr>
          <p:spPr>
            <a:xfrm>
              <a:off x="7663075" y="1575995"/>
              <a:ext cx="719870" cy="721195"/>
            </a:xfrm>
            <a:custGeom>
              <a:avLst/>
              <a:pathLst>
                <a:path w="719870" h="721195">
                  <a:moveTo>
                    <a:pt x="719870" y="0"/>
                  </a:moveTo>
                  <a:lnTo>
                    <a:pt x="0" y="721195"/>
                  </a:lnTo>
                </a:path>
              </a:pathLst>
            </a:custGeom>
          </p:spPr>
          <p:txBody>
            <a:bodyPr/>
            <a:lstStyle/>
            <a:p/>
          </p:txBody>
        </p:sp>
        <p:sp>
          <p:nvSpPr>
            <p:cNvPr id="55" name="pl55"/>
            <p:cNvSpPr/>
            <p:nvPr/>
          </p:nvSpPr>
          <p:spPr>
            <a:xfrm>
              <a:off x="7665812" y="1835869"/>
              <a:ext cx="686962" cy="462640"/>
            </a:xfrm>
            <a:custGeom>
              <a:avLst/>
              <a:pathLst>
                <a:path w="686962" h="462640">
                  <a:moveTo>
                    <a:pt x="686962" y="0"/>
                  </a:moveTo>
                  <a:lnTo>
                    <a:pt x="0" y="462640"/>
                  </a:lnTo>
                </a:path>
              </a:pathLst>
            </a:custGeom>
          </p:spPr>
          <p:txBody>
            <a:bodyPr/>
            <a:lstStyle/>
            <a:p/>
          </p:txBody>
        </p:sp>
        <p:sp>
          <p:nvSpPr>
            <p:cNvPr id="56" name="pl56"/>
            <p:cNvSpPr/>
            <p:nvPr/>
          </p:nvSpPr>
          <p:spPr>
            <a:xfrm>
              <a:off x="7668502" y="2550435"/>
              <a:ext cx="738527" cy="311416"/>
            </a:xfrm>
            <a:custGeom>
              <a:avLst/>
              <a:pathLst>
                <a:path w="738527" h="311416">
                  <a:moveTo>
                    <a:pt x="738527" y="311416"/>
                  </a:moveTo>
                  <a:lnTo>
                    <a:pt x="0" y="0"/>
                  </a:lnTo>
                </a:path>
              </a:pathLst>
            </a:custGeom>
          </p:spPr>
          <p:txBody>
            <a:bodyPr/>
            <a:lstStyle/>
            <a:p/>
          </p:txBody>
        </p:sp>
        <p:sp>
          <p:nvSpPr>
            <p:cNvPr id="57" name="pl57"/>
            <p:cNvSpPr/>
            <p:nvPr/>
          </p:nvSpPr>
          <p:spPr>
            <a:xfrm>
              <a:off x="7661910" y="2554154"/>
              <a:ext cx="696951" cy="828981"/>
            </a:xfrm>
            <a:custGeom>
              <a:avLst/>
              <a:pathLst>
                <a:path w="696951" h="828981">
                  <a:moveTo>
                    <a:pt x="696951" y="828981"/>
                  </a:moveTo>
                  <a:lnTo>
                    <a:pt x="0" y="0"/>
                  </a:lnTo>
                </a:path>
              </a:pathLst>
            </a:custGeom>
          </p:spPr>
          <p:txBody>
            <a:bodyPr/>
            <a:lstStyle/>
            <a:p/>
          </p:txBody>
        </p:sp>
        <p:sp>
          <p:nvSpPr>
            <p:cNvPr id="58" name="pl58"/>
            <p:cNvSpPr/>
            <p:nvPr/>
          </p:nvSpPr>
          <p:spPr>
            <a:xfrm>
              <a:off x="7663842" y="2553414"/>
              <a:ext cx="628589" cy="563986"/>
            </a:xfrm>
            <a:custGeom>
              <a:avLst/>
              <a:pathLst>
                <a:path w="628589" h="563986">
                  <a:moveTo>
                    <a:pt x="628589" y="563986"/>
                  </a:moveTo>
                  <a:lnTo>
                    <a:pt x="0" y="0"/>
                  </a:lnTo>
                </a:path>
              </a:pathLst>
            </a:custGeom>
          </p:spPr>
          <p:txBody>
            <a:bodyPr/>
            <a:lstStyle/>
            <a:p/>
          </p:txBody>
        </p:sp>
        <p:sp>
          <p:nvSpPr>
            <p:cNvPr id="59" name="pl59"/>
            <p:cNvSpPr/>
            <p:nvPr/>
          </p:nvSpPr>
          <p:spPr>
            <a:xfrm>
              <a:off x="7670627" y="3544178"/>
              <a:ext cx="688233" cy="146221"/>
            </a:xfrm>
            <a:custGeom>
              <a:avLst/>
              <a:pathLst>
                <a:path w="688233" h="146221">
                  <a:moveTo>
                    <a:pt x="688233" y="146221"/>
                  </a:moveTo>
                  <a:lnTo>
                    <a:pt x="0" y="0"/>
                  </a:lnTo>
                </a:path>
              </a:pathLst>
            </a:custGeom>
          </p:spPr>
          <p:txBody>
            <a:bodyPr/>
            <a:lstStyle/>
            <a:p/>
          </p:txBody>
        </p:sp>
        <p:sp>
          <p:nvSpPr>
            <p:cNvPr id="60" name="pg60"/>
            <p:cNvSpPr/>
            <p:nvPr/>
          </p:nvSpPr>
          <p:spPr>
            <a:xfrm>
              <a:off x="8314365" y="96788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10094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74%</a:t>
              </a:r>
            </a:p>
          </p:txBody>
        </p:sp>
        <p:sp>
          <p:nvSpPr>
            <p:cNvPr id="62" name="pg62"/>
            <p:cNvSpPr/>
            <p:nvPr/>
          </p:nvSpPr>
          <p:spPr>
            <a:xfrm>
              <a:off x="8314365" y="25250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5665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64" name="pg64"/>
            <p:cNvSpPr/>
            <p:nvPr/>
          </p:nvSpPr>
          <p:spPr>
            <a:xfrm>
              <a:off x="8260004" y="200565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202850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70%</a:t>
              </a:r>
            </a:p>
          </p:txBody>
        </p:sp>
        <p:sp>
          <p:nvSpPr>
            <p:cNvPr id="66" name="pg66"/>
            <p:cNvSpPr/>
            <p:nvPr/>
          </p:nvSpPr>
          <p:spPr>
            <a:xfrm>
              <a:off x="8368515" y="122616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26770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68" name="pg68"/>
            <p:cNvSpPr/>
            <p:nvPr/>
          </p:nvSpPr>
          <p:spPr>
            <a:xfrm>
              <a:off x="8356446" y="226320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230474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70%</a:t>
              </a:r>
            </a:p>
          </p:txBody>
        </p:sp>
        <p:sp>
          <p:nvSpPr>
            <p:cNvPr id="70" name="pg70"/>
            <p:cNvSpPr/>
            <p:nvPr/>
          </p:nvSpPr>
          <p:spPr>
            <a:xfrm>
              <a:off x="8314365" y="148460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52614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70%</a:t>
              </a:r>
            </a:p>
          </p:txBody>
        </p:sp>
        <p:sp>
          <p:nvSpPr>
            <p:cNvPr id="72" name="pg72"/>
            <p:cNvSpPr/>
            <p:nvPr/>
          </p:nvSpPr>
          <p:spPr>
            <a:xfrm>
              <a:off x="8284194" y="174360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307054" y="178514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70%</a:t>
              </a:r>
            </a:p>
          </p:txBody>
        </p:sp>
        <p:sp>
          <p:nvSpPr>
            <p:cNvPr id="74" name="pg74"/>
            <p:cNvSpPr/>
            <p:nvPr/>
          </p:nvSpPr>
          <p:spPr>
            <a:xfrm>
              <a:off x="8338449" y="278369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82523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65%</a:t>
              </a:r>
            </a:p>
          </p:txBody>
        </p:sp>
        <p:sp>
          <p:nvSpPr>
            <p:cNvPr id="76" name="pg76"/>
            <p:cNvSpPr/>
            <p:nvPr/>
          </p:nvSpPr>
          <p:spPr>
            <a:xfrm>
              <a:off x="8290281" y="33051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7" name="tx77"/>
            <p:cNvSpPr/>
            <p:nvPr/>
          </p:nvSpPr>
          <p:spPr>
            <a:xfrm>
              <a:off x="8313141" y="33467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65%</a:t>
              </a:r>
            </a:p>
          </p:txBody>
        </p:sp>
        <p:sp>
          <p:nvSpPr>
            <p:cNvPr id="78" name="pg78"/>
            <p:cNvSpPr/>
            <p:nvPr/>
          </p:nvSpPr>
          <p:spPr>
            <a:xfrm>
              <a:off x="8223851" y="304099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9" name="tx79"/>
            <p:cNvSpPr/>
            <p:nvPr/>
          </p:nvSpPr>
          <p:spPr>
            <a:xfrm>
              <a:off x="8246711" y="308253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65%</a:t>
              </a:r>
            </a:p>
          </p:txBody>
        </p:sp>
        <p:sp>
          <p:nvSpPr>
            <p:cNvPr id="80" name="pg80"/>
            <p:cNvSpPr/>
            <p:nvPr/>
          </p:nvSpPr>
          <p:spPr>
            <a:xfrm>
              <a:off x="8290281" y="36095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6511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44%</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293579" y="401416"/>
              <a:ext cx="32444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vacinal (%), Moçambique, 2000-2025</a:t>
              </a:r>
            </a:p>
          </p:txBody>
        </p:sp>
        <p:sp>
          <p:nvSpPr>
            <p:cNvPr id="108" name="tx108"/>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09" name="tx109"/>
            <p:cNvSpPr/>
            <p:nvPr/>
          </p:nvSpPr>
          <p:spPr>
            <a:xfrm>
              <a:off x="2240952" y="6569822"/>
              <a:ext cx="683345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números nas bolhas das etiquetas de dados referem-se à cobertura vacinal no último ano para o qual existem estimativas disponíveis.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10 vacinas (série completa).
Em 2025, a MCV2 apresentou a cobertura mais baixa de todas as vacinas (44 %), seguida da IPVC, da MCV1 e da rubéola (65 %).
A cobertura de 7 vacinas diminuiu (DTP3, HEPB3, HIB3, IPV1, MCV1, MCV2 e RUBELLA) e a de 1 vacina aumentou (ROTAC) em comparação com a respetiva cobertura em 2019.
A cobertura de 9 vacinas manteve-se igual (DTP3, HEPB3, HIB3, IPV1, IPVC, MCV1, MCV2, ROTAC e RUBELLA) e a de 1 vacina diminuiu (HPVC) em comparação com a respetiva cobertura em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7866" y="907931"/>
              <a:ext cx="649947" cy="0"/>
            </a:xfrm>
            <a:custGeom>
              <a:avLst/>
              <a:pathLst>
                <a:path w="649947" h="0">
                  <a:moveTo>
                    <a:pt x="0" y="0"/>
                  </a:moveTo>
                  <a:lnTo>
                    <a:pt x="361082" y="0"/>
                  </a:lnTo>
                  <a:lnTo>
                    <a:pt x="433298"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6980135" y="1320786"/>
              <a:ext cx="1011029" cy="0"/>
            </a:xfrm>
            <a:custGeom>
              <a:avLst/>
              <a:pathLst>
                <a:path w="1011029" h="0">
                  <a:moveTo>
                    <a:pt x="0" y="0"/>
                  </a:moveTo>
                  <a:lnTo>
                    <a:pt x="361082" y="0"/>
                  </a:lnTo>
                  <a:lnTo>
                    <a:pt x="505514"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5463590" y="1733641"/>
              <a:ext cx="2166492" cy="0"/>
            </a:xfrm>
            <a:custGeom>
              <a:avLst/>
              <a:pathLst>
                <a:path w="2166492" h="0">
                  <a:moveTo>
                    <a:pt x="0" y="0"/>
                  </a:moveTo>
                  <a:lnTo>
                    <a:pt x="72216" y="0"/>
                  </a:lnTo>
                  <a:lnTo>
                    <a:pt x="108324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3" name="pl23"/>
            <p:cNvSpPr/>
            <p:nvPr/>
          </p:nvSpPr>
          <p:spPr>
            <a:xfrm>
              <a:off x="5463590" y="2146496"/>
              <a:ext cx="2166492" cy="0"/>
            </a:xfrm>
            <a:custGeom>
              <a:avLst/>
              <a:pathLst>
                <a:path w="2166492" h="0">
                  <a:moveTo>
                    <a:pt x="0" y="0"/>
                  </a:moveTo>
                  <a:lnTo>
                    <a:pt x="72216" y="0"/>
                  </a:lnTo>
                  <a:lnTo>
                    <a:pt x="108324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4" name="pl24"/>
            <p:cNvSpPr/>
            <p:nvPr/>
          </p:nvSpPr>
          <p:spPr>
            <a:xfrm>
              <a:off x="5463590" y="2559351"/>
              <a:ext cx="2166492" cy="0"/>
            </a:xfrm>
            <a:custGeom>
              <a:avLst/>
              <a:pathLst>
                <a:path w="2166492" h="0">
                  <a:moveTo>
                    <a:pt x="0" y="0"/>
                  </a:moveTo>
                  <a:lnTo>
                    <a:pt x="72216" y="0"/>
                  </a:lnTo>
                  <a:lnTo>
                    <a:pt x="108324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2972206"/>
              <a:ext cx="938813" cy="0"/>
            </a:xfrm>
            <a:custGeom>
              <a:avLst/>
              <a:pathLst>
                <a:path w="938813" h="0">
                  <a:moveTo>
                    <a:pt x="0" y="0"/>
                  </a:moveTo>
                  <a:lnTo>
                    <a:pt x="144432" y="0"/>
                  </a:lnTo>
                  <a:lnTo>
                    <a:pt x="144432" y="0"/>
                  </a:lnTo>
                  <a:lnTo>
                    <a:pt x="144432" y="0"/>
                  </a:lnTo>
                  <a:lnTo>
                    <a:pt x="505514" y="0"/>
                  </a:lnTo>
                  <a:lnTo>
                    <a:pt x="577731"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5969105" y="3385062"/>
              <a:ext cx="1516544" cy="0"/>
            </a:xfrm>
            <a:custGeom>
              <a:avLst/>
              <a:pathLst>
                <a:path w="1516544" h="0">
                  <a:moveTo>
                    <a:pt x="0" y="0"/>
                  </a:moveTo>
                  <a:lnTo>
                    <a:pt x="72216" y="0"/>
                  </a:lnTo>
                  <a:lnTo>
                    <a:pt x="216649" y="0"/>
                  </a:lnTo>
                  <a:lnTo>
                    <a:pt x="216649" y="0"/>
                  </a:lnTo>
                  <a:lnTo>
                    <a:pt x="216649" y="0"/>
                  </a:lnTo>
                  <a:lnTo>
                    <a:pt x="794380" y="0"/>
                  </a:lnTo>
                  <a:lnTo>
                    <a:pt x="1516544" y="0"/>
                  </a:lnTo>
                </a:path>
              </a:pathLst>
            </a:custGeom>
            <a:ln w="116535" cap="flat">
              <a:solidFill>
                <a:srgbClr val="E8E8E8">
                  <a:alpha val="100000"/>
                </a:srgbClr>
              </a:solidFill>
              <a:prstDash val="solid"/>
              <a:round/>
            </a:ln>
          </p:spPr>
          <p:txBody>
            <a:bodyPr/>
            <a:lstStyle/>
            <a:p/>
          </p:txBody>
        </p:sp>
        <p:sp>
          <p:nvSpPr>
            <p:cNvPr id="27" name="pl27"/>
            <p:cNvSpPr/>
            <p:nvPr/>
          </p:nvSpPr>
          <p:spPr>
            <a:xfrm>
              <a:off x="4235911" y="3797917"/>
              <a:ext cx="1227678" cy="0"/>
            </a:xfrm>
            <a:custGeom>
              <a:avLst/>
              <a:pathLst>
                <a:path w="1227678" h="0">
                  <a:moveTo>
                    <a:pt x="0" y="0"/>
                  </a:moveTo>
                  <a:lnTo>
                    <a:pt x="0" y="0"/>
                  </a:lnTo>
                  <a:lnTo>
                    <a:pt x="433298" y="0"/>
                  </a:lnTo>
                  <a:lnTo>
                    <a:pt x="433298" y="0"/>
                  </a:lnTo>
                  <a:lnTo>
                    <a:pt x="433298" y="0"/>
                  </a:lnTo>
                  <a:lnTo>
                    <a:pt x="649947"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5463590" y="4210772"/>
              <a:ext cx="1805410" cy="0"/>
            </a:xfrm>
            <a:custGeom>
              <a:avLst/>
              <a:pathLst>
                <a:path w="1805410" h="0">
                  <a:moveTo>
                    <a:pt x="0" y="0"/>
                  </a:moveTo>
                  <a:lnTo>
                    <a:pt x="72216" y="0"/>
                  </a:lnTo>
                  <a:lnTo>
                    <a:pt x="938813" y="0"/>
                  </a:lnTo>
                  <a:lnTo>
                    <a:pt x="1083246" y="0"/>
                  </a:lnTo>
                  <a:lnTo>
                    <a:pt x="1083246" y="0"/>
                  </a:lnTo>
                  <a:lnTo>
                    <a:pt x="1083246" y="0"/>
                  </a:lnTo>
                  <a:lnTo>
                    <a:pt x="1805410" y="0"/>
                  </a:lnTo>
                </a:path>
              </a:pathLst>
            </a:custGeom>
            <a:ln w="116535" cap="flat">
              <a:solidFill>
                <a:srgbClr val="E8E8E8">
                  <a:alpha val="100000"/>
                </a:srgbClr>
              </a:solidFill>
              <a:prstDash val="solid"/>
              <a:round/>
            </a:ln>
          </p:spPr>
          <p:txBody>
            <a:bodyPr/>
            <a:lstStyle/>
            <a:p/>
          </p:txBody>
        </p:sp>
        <p:sp>
          <p:nvSpPr>
            <p:cNvPr id="29" name="pl29"/>
            <p:cNvSpPr/>
            <p:nvPr/>
          </p:nvSpPr>
          <p:spPr>
            <a:xfrm>
              <a:off x="5969105" y="4623627"/>
              <a:ext cx="1516544" cy="0"/>
            </a:xfrm>
            <a:custGeom>
              <a:avLst/>
              <a:pathLst>
                <a:path w="1516544" h="0">
                  <a:moveTo>
                    <a:pt x="0" y="0"/>
                  </a:moveTo>
                  <a:lnTo>
                    <a:pt x="72216" y="0"/>
                  </a:lnTo>
                  <a:lnTo>
                    <a:pt x="216649" y="0"/>
                  </a:lnTo>
                  <a:lnTo>
                    <a:pt x="216649" y="0"/>
                  </a:lnTo>
                  <a:lnTo>
                    <a:pt x="216649" y="0"/>
                  </a:lnTo>
                  <a:lnTo>
                    <a:pt x="794380" y="0"/>
                  </a:lnTo>
                  <a:lnTo>
                    <a:pt x="1516544" y="0"/>
                  </a:lnTo>
                </a:path>
              </a:pathLst>
            </a:custGeom>
            <a:ln w="116535" cap="flat">
              <a:solidFill>
                <a:srgbClr val="E8E8E8">
                  <a:alpha val="100000"/>
                </a:srgbClr>
              </a:solidFill>
              <a:prstDash val="solid"/>
              <a:round/>
            </a:ln>
          </p:spPr>
          <p:txBody>
            <a:bodyPr/>
            <a:lstStyle/>
            <a:p/>
          </p:txBody>
        </p:sp>
        <p:sp>
          <p:nvSpPr>
            <p:cNvPr id="30" name="pl30"/>
            <p:cNvSpPr/>
            <p:nvPr/>
          </p:nvSpPr>
          <p:spPr>
            <a:xfrm>
              <a:off x="5102508" y="5036482"/>
              <a:ext cx="1444328" cy="0"/>
            </a:xfrm>
            <a:custGeom>
              <a:avLst/>
              <a:pathLst>
                <a:path w="1444328" h="0">
                  <a:moveTo>
                    <a:pt x="0" y="0"/>
                  </a:moveTo>
                  <a:lnTo>
                    <a:pt x="505514" y="0"/>
                  </a:lnTo>
                  <a:lnTo>
                    <a:pt x="649947" y="0"/>
                  </a:lnTo>
                  <a:lnTo>
                    <a:pt x="722164" y="0"/>
                  </a:lnTo>
                  <a:lnTo>
                    <a:pt x="722164" y="0"/>
                  </a:lnTo>
                  <a:lnTo>
                    <a:pt x="1444328" y="0"/>
                  </a:lnTo>
                  <a:lnTo>
                    <a:pt x="1444328"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5533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3130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45909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53130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45909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53130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45909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756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6460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5909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88135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23141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23141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6450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53130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5909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42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42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6460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03682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812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812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1812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09800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2017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74795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60352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82017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928397"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92839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731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48406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48406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56731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48406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48406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56731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48406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48406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27844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48406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48406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2288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122987"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12298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40082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60644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60644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0623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48406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48406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42288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12298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12298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03974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48406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48406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5688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 Moçambique, 2019-2025</a:t>
              </a:r>
            </a:p>
          </p:txBody>
        </p:sp>
        <p:sp>
          <p:nvSpPr>
            <p:cNvPr id="165" name="tx165"/>
            <p:cNvSpPr/>
            <p:nvPr/>
          </p:nvSpPr>
          <p:spPr>
            <a:xfrm>
              <a:off x="5129850" y="62080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66" name="tx166"/>
            <p:cNvSpPr/>
            <p:nvPr/>
          </p:nvSpPr>
          <p:spPr>
            <a:xfrm>
              <a:off x="2122535" y="6327165"/>
              <a:ext cx="69518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barra cinzenta abrange a cobertura vacinal em todos os anos 2019-2025 e os pontos representam a cobertura em anos específicos.</a:t>
              </a:r>
            </a:p>
          </p:txBody>
        </p:sp>
        <p:sp>
          <p:nvSpPr>
            <p:cNvPr id="167" name="tx167"/>
            <p:cNvSpPr/>
            <p:nvPr/>
          </p:nvSpPr>
          <p:spPr>
            <a:xfrm>
              <a:off x="4967722" y="6450103"/>
              <a:ext cx="4106688"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 cobertura é apresentada para vacinas com dados em todos os anos 2019-2025.</a:t>
              </a:r>
            </a:p>
          </p:txBody>
        </p:sp>
        <p:sp>
          <p:nvSpPr>
            <p:cNvPr id="168" name="tx168"/>
            <p:cNvSpPr/>
            <p:nvPr/>
          </p:nvSpPr>
          <p:spPr>
            <a:xfrm>
              <a:off x="2321989" y="6568512"/>
              <a:ext cx="67524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nomes das vacinas são coloridos com base no facto de a cobertura ser inferior (vermelho), igual (azul) ou superior (verde) à de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variação da cobertura em todos os anos de 2019 a 2025 (barras cinzentas) e a cobertura em anos específicos (pontos), por vacina. O gráfico pode ser usado para avaliar a recuperação dos níveis pré-pandêmicos.
A cobertura da DTP1 manteve-se inalterada entre 2019 (90 %) e 2024 (90 %). A cobertura da DTP1 manteve-se inalterada em 2025 (90 %) em comparação com 2024, e foi idêntica à de 2019. Entre 2019 e 2025, a cobertura da DTP1 atingiu o seu nível mais baixo em 2021 (76%).
Em 2024, 8 vacinas apresentaram uma cobertura inferior à de 2019.
Em 2025, 8 vacinas apresentaram uma cobertura inferior à de 2019.
Em 2025, nenhuma vacina apresentou uma cobertura inferior à de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3954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61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95438" y="2435130"/>
              <a:ext cx="5040733" cy="1066263"/>
            </a:xfrm>
            <a:custGeom>
              <a:avLst/>
              <a:pathLst>
                <a:path w="5040733" h="1066263">
                  <a:moveTo>
                    <a:pt x="0" y="1066263"/>
                  </a:moveTo>
                  <a:lnTo>
                    <a:pt x="1260183" y="0"/>
                  </a:lnTo>
                  <a:lnTo>
                    <a:pt x="2520366" y="710842"/>
                  </a:lnTo>
                  <a:lnTo>
                    <a:pt x="3780550" y="136700"/>
                  </a:lnTo>
                  <a:lnTo>
                    <a:pt x="5040733" y="546801"/>
                  </a:lnTo>
                </a:path>
              </a:pathLst>
            </a:custGeom>
            <a:ln w="29811" cap="flat">
              <a:solidFill>
                <a:srgbClr val="FF0000">
                  <a:alpha val="100000"/>
                </a:srgbClr>
              </a:solidFill>
              <a:prstDash val="solid"/>
              <a:round/>
            </a:ln>
          </p:spPr>
          <p:txBody>
            <a:bodyPr/>
            <a:lstStyle/>
            <a:p/>
          </p:txBody>
        </p:sp>
        <p:sp>
          <p:nvSpPr>
            <p:cNvPr id="23" name="pl23"/>
            <p:cNvSpPr/>
            <p:nvPr/>
          </p:nvSpPr>
          <p:spPr>
            <a:xfrm>
              <a:off x="3655622" y="2571830"/>
              <a:ext cx="3780550" cy="1558384"/>
            </a:xfrm>
            <a:custGeom>
              <a:avLst/>
              <a:pathLst>
                <a:path w="3780550" h="1558384">
                  <a:moveTo>
                    <a:pt x="0" y="1558384"/>
                  </a:moveTo>
                  <a:lnTo>
                    <a:pt x="1260183" y="902222"/>
                  </a:lnTo>
                  <a:lnTo>
                    <a:pt x="2520366" y="0"/>
                  </a:lnTo>
                  <a:lnTo>
                    <a:pt x="3780550" y="410101"/>
                  </a:lnTo>
                </a:path>
              </a:pathLst>
            </a:custGeom>
            <a:ln w="29811" cap="flat">
              <a:solidFill>
                <a:srgbClr val="0058AB">
                  <a:alpha val="100000"/>
                </a:srgbClr>
              </a:solidFill>
              <a:prstDash val="solid"/>
              <a:round/>
            </a:ln>
          </p:spPr>
          <p:txBody>
            <a:bodyPr/>
            <a:lstStyle/>
            <a:p/>
          </p:txBody>
        </p:sp>
        <p:sp>
          <p:nvSpPr>
            <p:cNvPr id="24" name="pt24"/>
            <p:cNvSpPr/>
            <p:nvPr/>
          </p:nvSpPr>
          <p:spPr>
            <a:xfrm>
              <a:off x="2370612"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630796"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89097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6151163"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7411346"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4890979"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6151163"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7411346"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3655622"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34" name="tx34"/>
            <p:cNvSpPr/>
            <p:nvPr/>
          </p:nvSpPr>
          <p:spPr>
            <a:xfrm>
              <a:off x="4915805"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35" name="tx35"/>
            <p:cNvSpPr/>
            <p:nvPr/>
          </p:nvSpPr>
          <p:spPr>
            <a:xfrm>
              <a:off x="6175989"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36" name="tx36"/>
            <p:cNvSpPr/>
            <p:nvPr/>
          </p:nvSpPr>
          <p:spPr>
            <a:xfrm>
              <a:off x="7436172"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37" name="tx37"/>
            <p:cNvSpPr/>
            <p:nvPr/>
          </p:nvSpPr>
          <p:spPr>
            <a:xfrm>
              <a:off x="2395438"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38" name="tx38"/>
            <p:cNvSpPr/>
            <p:nvPr/>
          </p:nvSpPr>
          <p:spPr>
            <a:xfrm>
              <a:off x="3655622"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39" name="tx39"/>
            <p:cNvSpPr/>
            <p:nvPr/>
          </p:nvSpPr>
          <p:spPr>
            <a:xfrm>
              <a:off x="491580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0" name="tx40"/>
            <p:cNvSpPr/>
            <p:nvPr/>
          </p:nvSpPr>
          <p:spPr>
            <a:xfrm>
              <a:off x="6175989"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41" name="tx41"/>
            <p:cNvSpPr/>
            <p:nvPr/>
          </p:nvSpPr>
          <p:spPr>
            <a:xfrm>
              <a:off x="7436172"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42" name="pl4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3" name="tx43"/>
            <p:cNvSpPr/>
            <p:nvPr/>
          </p:nvSpPr>
          <p:spPr>
            <a:xfrm>
              <a:off x="5093253" y="1926918"/>
              <a:ext cx="2165471" cy="11603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Mudança para um esquema de 1 dose</a:t>
              </a:r>
            </a:p>
          </p:txBody>
        </p:sp>
        <p:sp>
          <p:nvSpPr>
            <p:cNvPr id="44" name="rc44"/>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5" name="tx45"/>
            <p:cNvSpPr/>
            <p:nvPr/>
          </p:nvSpPr>
          <p:spPr>
            <a:xfrm>
              <a:off x="4663486" y="1661094"/>
              <a:ext cx="5046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Fêmeas</a:t>
              </a:r>
            </a:p>
          </p:txBody>
        </p:sp>
        <p:sp>
          <p:nvSpPr>
            <p:cNvPr id="46" name="tx46"/>
            <p:cNvSpPr/>
            <p:nvPr/>
          </p:nvSpPr>
          <p:spPr>
            <a:xfrm rot="-5400000">
              <a:off x="22674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7" name="tx47"/>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8" name="tx48"/>
            <p:cNvSpPr/>
            <p:nvPr/>
          </p:nvSpPr>
          <p:spPr>
            <a:xfrm rot="-5400000">
              <a:off x="47877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9" name="tx49"/>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0" name="tx50"/>
            <p:cNvSpPr/>
            <p:nvPr/>
          </p:nvSpPr>
          <p:spPr>
            <a:xfrm rot="-5400000">
              <a:off x="73081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1" name="tx51"/>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2" name="tx52"/>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 name="tx53"/>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 name="tx54"/>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 name="tx55"/>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 name="tx56"/>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 name="tx57"/>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8" name="pl58"/>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9" name="pl59"/>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0" name="tx60"/>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1" name="tx61"/>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2" name="tx62"/>
            <p:cNvSpPr/>
            <p:nvPr/>
          </p:nvSpPr>
          <p:spPr>
            <a:xfrm>
              <a:off x="757200" y="1330710"/>
              <a:ext cx="6662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contra o papilomavírus humano (HPV) (%), Moçambique, 2021-2025</a:t>
              </a:r>
            </a:p>
          </p:txBody>
        </p:sp>
        <p:sp>
          <p:nvSpPr>
            <p:cNvPr id="63" name="tx63"/>
            <p:cNvSpPr/>
            <p:nvPr/>
          </p:nvSpPr>
          <p:spPr>
            <a:xfrm>
              <a:off x="5098799" y="6467736"/>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64" name="tx64"/>
            <p:cNvSpPr/>
            <p:nvPr/>
          </p:nvSpPr>
          <p:spPr>
            <a:xfrm>
              <a:off x="-1393539" y="6587782"/>
              <a:ext cx="1046795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alguns países, se a vacina contra o HPV estiver incluída no calendário, mas o país não tiver reportado dados num determinado ano, não são produzidas estimativas da cobertura do programa contra o HPV.</a:t>
              </a:r>
            </a:p>
          </p:txBody>
        </p:sp>
      </p:grpSp>
      <p:sp>
        <p:nvSpPr>
          <p:cNvPr id="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primeiro ano para o qual existem estimativas de cobertura do programa contra o HPV em Moçambique foi 2021.
Em 2025, a cobertura do programa relativa à primeira dose (HPV1) entre as raparigas foi de 74%. Em 2025, a cobertura do programa relativa à última dose (HPVc) entre as raparigas foi de 74%.</a:t>
            </a:r>
          </a:p>
        </p:txBody>
      </p:sp>
      <p:sp>
        <p:nvSpPr>
          <p:cNvPr id="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taxa de cobertura da última dose da vacina contra o HPV entre as raparigas diminuiu para 74 %, na sequência da mudança para uma dose única em 2024.</a:t>
            </a:r>
          </a:p>
        </p:txBody>
      </p:sp>
      <p:grpSp xmlns:pic="http://schemas.openxmlformats.org/drawingml/2006/picture">
        <p:nvGrpSpPr>
          <p:cNvPr id="67" name=""/>
          <p:cNvGrpSpPr/>
          <p:nvPr/>
        </p:nvGrpSpPr>
        <p:grpSpPr>
          <a:xfrm>
            <a:off x="292608" y="1005840"/>
            <a:ext cx="8595360" cy="28575"/>
            <a:chOff x="292608" y="1005840"/>
            <a:chExt cx="8595360" cy="28575"/>
          </a:xfrm>
        </p:grpSpPr>
        <p:sp>
          <p:nvSpPr>
            <p:cNvPr id="6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Definições de termos relacionados à imunização</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a:solidFill>
                  <a:srgbClr val="FFFFFF">
                    <a:alpha val="100000"/>
                  </a:srgbClr>
                </a:solidFill>
                <a:latin typeface="Aptos (Body)"/>
                <a:cs typeface="Aptos (Body)"/>
                <a:ea typeface="Aptos (Body)"/>
                <a:sym typeface="Aptos (Body)"/>
              </a:rPr>
              <a:t>Cobertura vacinal
</a:t>
            </a:r>
            <a:r>
              <a:rPr cap="none" sz="1300" i="0" b="0" u="none">
                <a:solidFill>
                  <a:srgbClr val="FFFFFF">
                    <a:alpha val="100000"/>
                  </a:srgbClr>
                </a:solidFill>
                <a:latin typeface="Aptos (Body)"/>
                <a:cs typeface="Aptos (Body)"/>
                <a:ea typeface="Aptos (Body)"/>
                <a:sym typeface="Aptos (Body)"/>
              </a:rPr>
              <a:t>Porcentagem de bebés (crianças com menos de um ano de idade) que receberam determinadas doses de vacinas. Por exemplo, a cobertura da DTP3 é a porcentagem de bebés que receberam as três doses da vacina contra difteria, tétano e tosse convulsa (DTP).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Não vacinado
</a:t>
            </a:r>
            <a:r>
              <a:rPr cap="none" sz="1300" i="0" b="0" u="none">
                <a:solidFill>
                  <a:srgbClr val="FFFFFF">
                    <a:alpha val="100000"/>
                  </a:srgbClr>
                </a:solidFill>
                <a:latin typeface="Aptos (Body)"/>
                <a:cs typeface="Aptos (Body)"/>
                <a:ea typeface="Aptos (Body)"/>
                <a:sym typeface="Aptos (Body)"/>
              </a:rPr>
              <a:t>Um bebé que não recebeu a primeira dose de uma série de vacinas. O termo «dose zero» é usado para descrever crianças não vacinadas com DTP1.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Subvaccinado
</a:t>
            </a:r>
            <a:r>
              <a:rPr cap="none" sz="1300" i="0" b="0" u="none">
                <a:solidFill>
                  <a:srgbClr val="FFFFFF">
                    <a:alpha val="100000"/>
                  </a:srgbClr>
                </a:solidFill>
                <a:latin typeface="Aptos (Body)"/>
                <a:cs typeface="Aptos (Body)"/>
                <a:ea typeface="Aptos (Body)"/>
                <a:sym typeface="Aptos (Body)"/>
              </a:rPr>
              <a:t>Um lactente que recebeu algumas, mas não todas as doses recomendadas da vacina no calendário nacional.  
</a:t>
            </a:r>
            <a:r>
              <a:rPr cap="none" sz="1300" i="0" b="1" u="none">
                <a:solidFill>
                  <a:srgbClr val="FFFFFF">
                    <a:alpha val="100000"/>
                  </a:srgbClr>
                </a:solidFill>
                <a:latin typeface="Aptos (Body)"/>
                <a:cs typeface="Aptos (Body)"/>
                <a:ea typeface="Aptos (Body)"/>
                <a:sym typeface="Aptos (Body)"/>
              </a:rPr>
              <a:t>Doses da vacina
</a:t>
            </a:r>
            <a:r>
              <a:rPr cap="none" sz="1300" i="0" b="0" u="none">
                <a:solidFill>
                  <a:srgbClr val="FFFFFF">
                    <a:alpha val="100000"/>
                  </a:srgbClr>
                </a:solidFill>
                <a:latin typeface="Aptos (Body)"/>
                <a:cs typeface="Aptos (Body)"/>
                <a:ea typeface="Aptos (Body)"/>
                <a:sym typeface="Aptos (Body)"/>
              </a:rPr>
              <a:t>•  Bacilo de Calmette-Guérin (BCG): vacina contra a tuberculose
</a:t>
            </a:r>
            <a:r>
              <a:rPr cap="none" sz="1300" i="0" b="0" u="none">
                <a:solidFill>
                  <a:srgbClr val="FFFFFF">
                    <a:alpha val="100000"/>
                  </a:srgbClr>
                </a:solidFill>
                <a:latin typeface="Aptos (Body)"/>
                <a:cs typeface="Aptos (Body)"/>
                <a:ea typeface="Aptos (Body)"/>
                <a:sym typeface="Aptos (Body)"/>
              </a:rPr>
              <a:t>•  Dose de nascimento contra a hepatite B, administrada nas 24 horas após o nascimento (HepBB)
</a:t>
            </a:r>
            <a:r>
              <a:rPr cap="none" sz="1300" i="0" b="0" u="none">
                <a:solidFill>
                  <a:srgbClr val="FFFFFF">
                    <a:alpha val="100000"/>
                  </a:srgbClr>
                </a:solidFill>
                <a:latin typeface="Aptos (Body)"/>
                <a:cs typeface="Aptos (Body)"/>
                <a:ea typeface="Aptos (Body)"/>
                <a:sym typeface="Aptos (Body)"/>
              </a:rPr>
              <a:t>•  Vacina contra difteria, tétano e tosse convulsa, primeira dose (DTP1) e terceira dose (DTP3)
</a:t>
            </a:r>
            <a:r>
              <a:rPr cap="none" sz="1300" i="0" b="0" u="none">
                <a:solidFill>
                  <a:srgbClr val="FFFFFF">
                    <a:alpha val="100000"/>
                  </a:srgbClr>
                </a:solidFill>
                <a:latin typeface="Aptos (Body)"/>
                <a:cs typeface="Aptos (Body)"/>
                <a:ea typeface="Aptos (Body)"/>
                <a:sym typeface="Aptos (Body)"/>
              </a:rPr>
              <a:t>•  Vacina contra hepatite B, terceira dose (HepB3)
</a:t>
            </a:r>
            <a:r>
              <a:rPr cap="none" sz="1300" i="0" b="0" u="none">
                <a:solidFill>
                  <a:srgbClr val="FFFFFF">
                    <a:alpha val="100000"/>
                  </a:srgbClr>
                </a:solidFill>
                <a:latin typeface="Aptos (Body)"/>
                <a:cs typeface="Aptos (Body)"/>
                <a:ea typeface="Aptos (Body)"/>
                <a:sym typeface="Aptos (Body)"/>
              </a:rPr>
              <a:t>•  Vacina contra Haemophilus influenzae tipo b, terceira dose (Hib3)
</a:t>
            </a:r>
            <a:r>
              <a:rPr cap="none" sz="1300" i="0" b="0" u="none">
                <a:solidFill>
                  <a:srgbClr val="FFFFFF">
                    <a:alpha val="100000"/>
                  </a:srgbClr>
                </a:solidFill>
                <a:latin typeface="Aptos (Body)"/>
                <a:cs typeface="Aptos (Body)"/>
                <a:ea typeface="Aptos (Body)"/>
                <a:sym typeface="Aptos (Body)"/>
              </a:rPr>
              <a:t>•  Vacina inativada contra a poliomielite, primeira dose (IPV1) e última dose (IPVC) 
</a:t>
            </a:r>
            <a:r>
              <a:rPr cap="none" sz="1300" i="0" b="0" u="none">
                <a:solidFill>
                  <a:srgbClr val="FFFFFF">
                    <a:alpha val="100000"/>
                  </a:srgbClr>
                </a:solidFill>
                <a:latin typeface="Aptos (Body)"/>
                <a:cs typeface="Aptos (Body)"/>
                <a:ea typeface="Aptos (Body)"/>
                <a:sym typeface="Aptos (Body)"/>
              </a:rPr>
              <a:t>•  Vacina contra o sarampo, primeira dose (MCV1) e segunda dose (MCV2)
</a:t>
            </a:r>
            <a:r>
              <a:rPr cap="none" sz="1300" i="0" b="0" u="none">
                <a:solidFill>
                  <a:srgbClr val="FFFFFF">
                    <a:alpha val="100000"/>
                  </a:srgbClr>
                </a:solidFill>
                <a:latin typeface="Aptos (Body)"/>
                <a:cs typeface="Aptos (Body)"/>
                <a:ea typeface="Aptos (Body)"/>
                <a:sym typeface="Aptos (Body)"/>
              </a:rPr>
              <a:t>•  Vacina contra o rotavírus, última dose (RotaC)
</a:t>
            </a:r>
            <a:r>
              <a:rPr cap="none" sz="1300" i="0" b="0" u="none">
                <a:solidFill>
                  <a:srgbClr val="FFFFFF">
                    <a:alpha val="100000"/>
                  </a:srgbClr>
                </a:solidFill>
                <a:latin typeface="Aptos (Body)"/>
                <a:cs typeface="Aptos (Body)"/>
                <a:ea typeface="Aptos (Body)"/>
                <a:sym typeface="Aptos (Body)"/>
              </a:rPr>
              <a:t>•  Vacina pneumocócica, última dose (PCVC)
</a:t>
            </a:r>
            <a:r>
              <a:rPr cap="none" sz="1300" i="0" b="0" u="none">
                <a:solidFill>
                  <a:srgbClr val="FFFFFF">
                    <a:alpha val="100000"/>
                  </a:srgbClr>
                </a:solidFill>
                <a:latin typeface="Aptos (Body)"/>
                <a:cs typeface="Aptos (Body)"/>
                <a:ea typeface="Aptos (Body)"/>
                <a:sym typeface="Aptos (Body)"/>
              </a:rPr>
              <a:t>•  Vacina contra a febre amarela (YFV) 
</a:t>
            </a:r>
            <a:r>
              <a:rPr cap="none" sz="1300" i="0" b="0" u="none">
                <a:solidFill>
                  <a:srgbClr val="FFFFFF">
                    <a:alpha val="100000"/>
                  </a:srgbClr>
                </a:solidFill>
                <a:latin typeface="Aptos (Body)"/>
                <a:cs typeface="Aptos (Body)"/>
                <a:ea typeface="Aptos (Body)"/>
                <a:sym typeface="Aptos (Body)"/>
              </a:rPr>
              <a:t>•  Vacina contra o papilomavírus humano, primeira dose (HPV1) e última dose (HPVc): vacina para proteger contra certos tipos de papilomavírus humano que podem causar cancro ou verrugas genitais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A Agenda de Imunização 2030 (IA2030)
</a:t>
            </a:r>
            <a:r>
              <a:rPr cap="none" sz="1300" i="0" b="0" u="none">
                <a:solidFill>
                  <a:srgbClr val="FFFFFF">
                    <a:alpha val="100000"/>
                  </a:srgbClr>
                </a:solidFill>
                <a:latin typeface="Aptos (Body)"/>
                <a:cs typeface="Aptos (Body)"/>
                <a:ea typeface="Aptos (Body)"/>
                <a:sym typeface="Aptos (Body)"/>
              </a:rPr>
              <a:t>A IA2030 é uma estratégia global aprovada pela Assembleia Mundial da Saúde com o objetivo de garantir que todas as pessoas, em todos os lugares e em todas as idades, beneficiem das vacinas para melhorar a saúde e o bem-estar até 2030. Centra-se no aumento da cobertura vacinal, equidade, sustentabilidade e preparação para pandemias, promovendo simultaneamente a imunização ao longo da vida e integrando a imunização com outros serviços de saúde.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08752"/>
              <a:ext cx="6481656" cy="952193"/>
            </a:xfrm>
            <a:custGeom>
              <a:avLst/>
              <a:pathLst>
                <a:path w="6481656" h="952193">
                  <a:moveTo>
                    <a:pt x="0" y="476096"/>
                  </a:moveTo>
                  <a:lnTo>
                    <a:pt x="259266" y="380877"/>
                  </a:lnTo>
                  <a:lnTo>
                    <a:pt x="518532" y="285658"/>
                  </a:lnTo>
                  <a:lnTo>
                    <a:pt x="777798" y="0"/>
                  </a:lnTo>
                  <a:lnTo>
                    <a:pt x="1037065" y="63479"/>
                  </a:lnTo>
                  <a:lnTo>
                    <a:pt x="1296331" y="158698"/>
                  </a:lnTo>
                  <a:lnTo>
                    <a:pt x="1555597" y="222178"/>
                  </a:lnTo>
                  <a:lnTo>
                    <a:pt x="1814863" y="317397"/>
                  </a:lnTo>
                  <a:lnTo>
                    <a:pt x="2074130" y="317397"/>
                  </a:lnTo>
                  <a:lnTo>
                    <a:pt x="2333396" y="349137"/>
                  </a:lnTo>
                  <a:lnTo>
                    <a:pt x="2592662" y="349137"/>
                  </a:lnTo>
                  <a:lnTo>
                    <a:pt x="2851928" y="253918"/>
                  </a:lnTo>
                  <a:lnTo>
                    <a:pt x="3111195" y="158698"/>
                  </a:lnTo>
                  <a:lnTo>
                    <a:pt x="3370461" y="95219"/>
                  </a:lnTo>
                  <a:lnTo>
                    <a:pt x="3629727" y="0"/>
                  </a:lnTo>
                  <a:lnTo>
                    <a:pt x="3888994" y="0"/>
                  </a:lnTo>
                  <a:lnTo>
                    <a:pt x="4148260" y="0"/>
                  </a:lnTo>
                  <a:lnTo>
                    <a:pt x="4407526" y="0"/>
                  </a:lnTo>
                  <a:lnTo>
                    <a:pt x="4666792" y="0"/>
                  </a:lnTo>
                  <a:lnTo>
                    <a:pt x="4926059" y="0"/>
                  </a:lnTo>
                  <a:lnTo>
                    <a:pt x="5185325" y="444357"/>
                  </a:lnTo>
                  <a:lnTo>
                    <a:pt x="5444591" y="920453"/>
                  </a:lnTo>
                  <a:lnTo>
                    <a:pt x="5703857" y="952193"/>
                  </a:lnTo>
                  <a:lnTo>
                    <a:pt x="5963124" y="476096"/>
                  </a:lnTo>
                  <a:lnTo>
                    <a:pt x="6222390" y="476096"/>
                  </a:lnTo>
                  <a:lnTo>
                    <a:pt x="6481656" y="476096"/>
                  </a:lnTo>
                </a:path>
              </a:pathLst>
            </a:custGeom>
            <a:ln w="27101" cap="flat">
              <a:solidFill>
                <a:srgbClr val="F8766D">
                  <a:alpha val="100000"/>
                </a:srgbClr>
              </a:solidFill>
              <a:prstDash val="solid"/>
              <a:round/>
            </a:ln>
          </p:spPr>
          <p:txBody>
            <a:bodyPr/>
            <a:lstStyle/>
            <a:p/>
          </p:txBody>
        </p:sp>
        <p:sp>
          <p:nvSpPr>
            <p:cNvPr id="28" name="pl28"/>
            <p:cNvSpPr/>
            <p:nvPr/>
          </p:nvSpPr>
          <p:spPr>
            <a:xfrm>
              <a:off x="5587279" y="3360946"/>
              <a:ext cx="2333396" cy="539576"/>
            </a:xfrm>
            <a:custGeom>
              <a:avLst/>
              <a:pathLst>
                <a:path w="2333396" h="539576">
                  <a:moveTo>
                    <a:pt x="0" y="507836"/>
                  </a:moveTo>
                  <a:lnTo>
                    <a:pt x="259266" y="380877"/>
                  </a:lnTo>
                  <a:lnTo>
                    <a:pt x="518532" y="222178"/>
                  </a:lnTo>
                  <a:lnTo>
                    <a:pt x="777798" y="0"/>
                  </a:lnTo>
                  <a:lnTo>
                    <a:pt x="1037065" y="253918"/>
                  </a:lnTo>
                  <a:lnTo>
                    <a:pt x="1296331" y="539576"/>
                  </a:lnTo>
                  <a:lnTo>
                    <a:pt x="1555597" y="539576"/>
                  </a:lnTo>
                  <a:lnTo>
                    <a:pt x="1814863" y="349137"/>
                  </a:lnTo>
                  <a:lnTo>
                    <a:pt x="2074130" y="349137"/>
                  </a:lnTo>
                  <a:lnTo>
                    <a:pt x="2333396" y="349137"/>
                  </a:lnTo>
                </a:path>
              </a:pathLst>
            </a:custGeom>
            <a:ln w="27101" cap="flat">
              <a:solidFill>
                <a:srgbClr val="7CAE00">
                  <a:alpha val="100000"/>
                </a:srgbClr>
              </a:solidFill>
              <a:prstDash val="solid"/>
              <a:round/>
            </a:ln>
          </p:spPr>
          <p:txBody>
            <a:bodyPr/>
            <a:lstStyle/>
            <a:p/>
          </p:txBody>
        </p:sp>
        <p:sp>
          <p:nvSpPr>
            <p:cNvPr id="29" name="pl29"/>
            <p:cNvSpPr/>
            <p:nvPr/>
          </p:nvSpPr>
          <p:spPr>
            <a:xfrm>
              <a:off x="4809480" y="2567451"/>
              <a:ext cx="3111195" cy="1110892"/>
            </a:xfrm>
            <a:custGeom>
              <a:avLst/>
              <a:pathLst>
                <a:path w="3111195" h="1110892">
                  <a:moveTo>
                    <a:pt x="0" y="1110892"/>
                  </a:moveTo>
                  <a:lnTo>
                    <a:pt x="259266" y="126959"/>
                  </a:lnTo>
                  <a:lnTo>
                    <a:pt x="518532" y="0"/>
                  </a:lnTo>
                  <a:lnTo>
                    <a:pt x="777798" y="0"/>
                  </a:lnTo>
                  <a:lnTo>
                    <a:pt x="1037065" y="0"/>
                  </a:lnTo>
                  <a:lnTo>
                    <a:pt x="1296331" y="0"/>
                  </a:lnTo>
                  <a:lnTo>
                    <a:pt x="1555597" y="0"/>
                  </a:lnTo>
                  <a:lnTo>
                    <a:pt x="1814863" y="380877"/>
                  </a:lnTo>
                  <a:lnTo>
                    <a:pt x="2074130" y="761754"/>
                  </a:lnTo>
                  <a:lnTo>
                    <a:pt x="2333396" y="793494"/>
                  </a:lnTo>
                  <a:lnTo>
                    <a:pt x="2592662" y="317397"/>
                  </a:lnTo>
                  <a:lnTo>
                    <a:pt x="2851928" y="317397"/>
                  </a:lnTo>
                  <a:lnTo>
                    <a:pt x="3111195" y="317397"/>
                  </a:lnTo>
                </a:path>
              </a:pathLst>
            </a:custGeom>
            <a:ln w="27101" cap="flat">
              <a:solidFill>
                <a:srgbClr val="00BFC4">
                  <a:alpha val="100000"/>
                </a:srgbClr>
              </a:solidFill>
              <a:prstDash val="solid"/>
              <a:round/>
            </a:ln>
          </p:spPr>
          <p:txBody>
            <a:bodyPr/>
            <a:lstStyle/>
            <a:p/>
          </p:txBody>
        </p:sp>
        <p:sp>
          <p:nvSpPr>
            <p:cNvPr id="30" name="pl30"/>
            <p:cNvSpPr/>
            <p:nvPr/>
          </p:nvSpPr>
          <p:spPr>
            <a:xfrm>
              <a:off x="7142877" y="2281793"/>
              <a:ext cx="777798" cy="1809167"/>
            </a:xfrm>
            <a:custGeom>
              <a:avLst/>
              <a:pathLst>
                <a:path w="777798" h="1809167">
                  <a:moveTo>
                    <a:pt x="0" y="1809167"/>
                  </a:moveTo>
                  <a:lnTo>
                    <a:pt x="259266" y="1047413"/>
                  </a:lnTo>
                  <a:lnTo>
                    <a:pt x="518532" y="0"/>
                  </a:lnTo>
                  <a:lnTo>
                    <a:pt x="777798" y="476096"/>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8464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6717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84647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7195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8464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548903" y="383040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363996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40525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9116" y="2532714"/>
              <a:ext cx="250826" cy="217845"/>
            </a:xfrm>
            <a:custGeom>
              <a:avLst/>
              <a:pathLst>
                <a:path w="250826" h="217845">
                  <a:moveTo>
                    <a:pt x="250826" y="0"/>
                  </a:moveTo>
                  <a:lnTo>
                    <a:pt x="0" y="217845"/>
                  </a:lnTo>
                </a:path>
              </a:pathLst>
            </a:custGeom>
          </p:spPr>
          <p:txBody>
            <a:bodyPr/>
            <a:lstStyle/>
            <a:p/>
          </p:txBody>
        </p:sp>
        <p:sp>
          <p:nvSpPr>
            <p:cNvPr id="41" name="pl41"/>
            <p:cNvSpPr/>
            <p:nvPr/>
          </p:nvSpPr>
          <p:spPr>
            <a:xfrm>
              <a:off x="7936277" y="2805061"/>
              <a:ext cx="243665" cy="74987"/>
            </a:xfrm>
            <a:custGeom>
              <a:avLst/>
              <a:pathLst>
                <a:path w="243665" h="74987">
                  <a:moveTo>
                    <a:pt x="243665" y="0"/>
                  </a:moveTo>
                  <a:lnTo>
                    <a:pt x="0" y="74987"/>
                  </a:lnTo>
                </a:path>
              </a:pathLst>
            </a:custGeom>
          </p:spPr>
          <p:txBody>
            <a:bodyPr/>
            <a:lstStyle/>
            <a:p/>
          </p:txBody>
        </p:sp>
        <p:sp>
          <p:nvSpPr>
            <p:cNvPr id="42" name="pl42"/>
            <p:cNvSpPr/>
            <p:nvPr/>
          </p:nvSpPr>
          <p:spPr>
            <a:xfrm>
              <a:off x="7932697" y="2891227"/>
              <a:ext cx="247244" cy="131169"/>
            </a:xfrm>
            <a:custGeom>
              <a:avLst/>
              <a:pathLst>
                <a:path w="247244" h="131169">
                  <a:moveTo>
                    <a:pt x="247244" y="131169"/>
                  </a:moveTo>
                  <a:lnTo>
                    <a:pt x="0" y="0"/>
                  </a:lnTo>
                </a:path>
              </a:pathLst>
            </a:custGeom>
          </p:spPr>
          <p:txBody>
            <a:bodyPr/>
            <a:lstStyle/>
            <a:p/>
          </p:txBody>
        </p:sp>
        <p:sp>
          <p:nvSpPr>
            <p:cNvPr id="43" name="pl43"/>
            <p:cNvSpPr/>
            <p:nvPr/>
          </p:nvSpPr>
          <p:spPr>
            <a:xfrm>
              <a:off x="7939982" y="3710082"/>
              <a:ext cx="239959" cy="1"/>
            </a:xfrm>
            <a:custGeom>
              <a:avLst/>
              <a:pathLst>
                <a:path w="239959" h="1">
                  <a:moveTo>
                    <a:pt x="239959" y="0"/>
                  </a:moveTo>
                  <a:lnTo>
                    <a:pt x="0" y="1"/>
                  </a:lnTo>
                </a:path>
              </a:pathLst>
            </a:custGeom>
          </p:spPr>
          <p:txBody>
            <a:bodyPr/>
            <a:lstStyle/>
            <a:p/>
          </p:txBody>
        </p:sp>
        <p:sp>
          <p:nvSpPr>
            <p:cNvPr id="44" name="pg44"/>
            <p:cNvSpPr/>
            <p:nvPr/>
          </p:nvSpPr>
          <p:spPr>
            <a:xfrm>
              <a:off x="8111362" y="24152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4560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74%</a:t>
              </a:r>
            </a:p>
          </p:txBody>
        </p:sp>
        <p:sp>
          <p:nvSpPr>
            <p:cNvPr id="46" name="pg46"/>
            <p:cNvSpPr/>
            <p:nvPr/>
          </p:nvSpPr>
          <p:spPr>
            <a:xfrm>
              <a:off x="8111362" y="26894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7302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48" name="pg48"/>
            <p:cNvSpPr/>
            <p:nvPr/>
          </p:nvSpPr>
          <p:spPr>
            <a:xfrm>
              <a:off x="8111362" y="29616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0025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70%</a:t>
              </a:r>
            </a:p>
          </p:txBody>
        </p:sp>
        <p:sp>
          <p:nvSpPr>
            <p:cNvPr id="50" name="pg50"/>
            <p:cNvSpPr/>
            <p:nvPr/>
          </p:nvSpPr>
          <p:spPr>
            <a:xfrm>
              <a:off x="8111362" y="361909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65993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44%</a:t>
              </a:r>
            </a:p>
          </p:txBody>
        </p:sp>
        <p:sp>
          <p:nvSpPr>
            <p:cNvPr id="52" name="pg52"/>
            <p:cNvSpPr/>
            <p:nvPr/>
          </p:nvSpPr>
          <p:spPr>
            <a:xfrm>
              <a:off x="1504816" y="271756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536" y="27613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70</a:t>
              </a:r>
            </a:p>
          </p:txBody>
        </p:sp>
        <p:sp>
          <p:nvSpPr>
            <p:cNvPr id="54" name="pg54"/>
            <p:cNvSpPr/>
            <p:nvPr/>
          </p:nvSpPr>
          <p:spPr>
            <a:xfrm>
              <a:off x="5651586" y="370162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697306" y="374536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39</a:t>
              </a:r>
            </a:p>
          </p:txBody>
        </p:sp>
        <p:sp>
          <p:nvSpPr>
            <p:cNvPr id="56" name="pg56"/>
            <p:cNvSpPr/>
            <p:nvPr/>
          </p:nvSpPr>
          <p:spPr>
            <a:xfrm>
              <a:off x="4512689" y="36631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558409" y="370728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45</a:t>
              </a:r>
            </a:p>
          </p:txBody>
        </p:sp>
        <p:sp>
          <p:nvSpPr>
            <p:cNvPr id="58" name="pg58"/>
            <p:cNvSpPr/>
            <p:nvPr/>
          </p:nvSpPr>
          <p:spPr>
            <a:xfrm>
              <a:off x="7206161" y="392477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251881" y="396851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32</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848018" y="1330629"/>
              <a:ext cx="818219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Proporção da população-alvo abrangida por todas as vacinas incluídas no seu programa nacional,</a:t>
              </a:r>
            </a:p>
          </p:txBody>
        </p:sp>
        <p:sp>
          <p:nvSpPr>
            <p:cNvPr id="88" name="tx88"/>
            <p:cNvSpPr/>
            <p:nvPr/>
          </p:nvSpPr>
          <p:spPr>
            <a:xfrm>
              <a:off x="4011814" y="1515281"/>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Moçambique, 2000-2025</a:t>
              </a:r>
            </a:p>
          </p:txBody>
        </p:sp>
        <p:sp>
          <p:nvSpPr>
            <p:cNvPr id="89" name="tx89"/>
            <p:cNvSpPr/>
            <p:nvPr/>
          </p:nvSpPr>
          <p:spPr>
            <a:xfrm>
              <a:off x="5129850" y="6347035"/>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90" name="tx90"/>
            <p:cNvSpPr/>
            <p:nvPr/>
          </p:nvSpPr>
          <p:spPr>
            <a:xfrm>
              <a:off x="2533176" y="6467409"/>
              <a:ext cx="6541234"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quatro indicadores de cobertura vacinal que contribuem para o indicador 3.b.1 dos ODS são: DTP3, MCV2, PCVC e HPVc</a:t>
              </a:r>
            </a:p>
          </p:txBody>
        </p:sp>
        <p:sp>
          <p:nvSpPr>
            <p:cNvPr id="91" name="tx91"/>
            <p:cNvSpPr/>
            <p:nvPr/>
          </p:nvSpPr>
          <p:spPr>
            <a:xfrm>
              <a:off x="2991731" y="6586855"/>
              <a:ext cx="60826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 meta global da Agenda de Imunização 2030 (IA2030) é uma cobertura de 90% para todos os quatro antígenos até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Quatro indicadores de cobertura vacinal contribuem para o Objetivo de Desenvolvimento Sustentável 3, indicador b.1: DTP3, PCV3, MCV2 e HPV.
A meta global da IA2030 é uma cobertura de 90% para todos os quatro antígenos até 2030.
Moçambique dispõe das 4 vacinas relacionadas com os ODS.
Em 2025, Moçambique tinha alcançado uma cobertura de pelo menos 90% em nenhuma das 4 vacinas.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nenhuma das vacinas relacionadas com os ODS atingiu a meta de cobertura de 90% estabelecida pelos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adicionais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adicionais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Podem ser consultados mais recursos com dados sobre vacinação em:
Os perfis interativos dos países da WUENIC podem ser consultados em:</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Questionário curto de feedback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Estamos a solicitar o seu feedback sobre os agrupamentos globais (GAVI, União Africana, Banco Mundial, OMS e UNICEF) e os slides em PowerPoint desenvolvidos a nível nacional para a divulgação das estimativas globais de imunização. A sua opinião irá ajudar-nos a compreender a utilidade dos mesmos e a identificar áreas que podem ser melhoradas.
Por favor, reserve alguns minutos para preencher este breve inquérito e dar a sua opinião:</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Conceitos-chave</a:t>
            </a:r>
          </a:p>
        </p:txBody>
      </p:sp>
      <p:sp>
        <p:nvSpPr>
          <p:cNvPr id="3" name="body"/>
          <p:cNvSpPr>
            <a:spLocks noGrp="1"/>
          </p:cNvSpPr>
          <p:nvPr>
            <p:ph/>
          </p:nvPr>
        </p:nvSpPr>
        <p:spPr>
          <a:xfrm>
            <a:off x="411480" y="1078992"/>
            <a:ext cx="5385816" cy="534009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Organização Mundial da Saúde (OMS) fornece recomendações globais sobre vacinas, que são adaptadas pelos países com base nas necessidades locais. Apenas as vacinas DTP, contra a poliomielite e contra o sarampo são utilizadas em todos os países.
•  A DTP1 é um marcador do acesso aos serviços de imunização de rotina e, quando não é administrada, serve como um indicador para identificar crianças que não receberam nenhuma vacina, também conhecidas como crianças «zero dose». Uma cobertura elevada de DTP1 indica um bom acesso aos serviços de imunização, enquanto uma cobertura baixa sugere desafios no acesso das crianças às vacinas essenciais.
•  A DTP3 é um indicador amplamente utilizado do desempenho do programa de imunização. Reflete a capacidade de um país de prestar serviços de imunização de rotina e garante que as crianças estão protegidas contra doenças graves. A DTP3 é acompanhada a nível global e serve como uma medida fundamental dos esforços de vacinação de uma nação.</a:t>
            </a:r>
          </a:p>
        </p:txBody>
      </p:sp>
      <p:sp>
        <p:nvSpPr>
          <p:cNvPr id="4" name="body"/>
          <p:cNvSpPr>
            <a:spLocks noGrp="1"/>
          </p:cNvSpPr>
          <p:nvPr>
            <p:ph/>
          </p:nvPr>
        </p:nvSpPr>
        <p:spPr>
          <a:xfrm>
            <a:off x="6199632" y="914400"/>
            <a:ext cx="5641848" cy="5998464"/>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desistência da DTP1-DTP3 mede a percentagem de crianças que receberam a DTP1, mas não a DTP3, e destaca onde as crianças são perdidas ao longo do percurso de vacinação, destacando potenciais pontos fracos na prestação de serviços e acompanhamento.
•  A MCV1 (geralmente recomendada entre os 9 e os 12 meses) avalia a capacidade de administrar vacinas mais tarde na infância. Serve como um indicador da proteção contra o sarampo e é um bom indicador do desempenho do sistema de saúde.
•  A vacina contra o HPV protege contra tipos específicos do vírus do papiloma humano (HPV) e é usada para medir o ciclo de vida da vacinação.Outros indicadores-chave incluem PCVC e MCV2, que são usados para monitorar os Objetivos de Desenvolvimento Sustentável (ODS).
•  Em conjunto, estes indicadores fornecem uma forma consistente e comparável de acompanhar o progresso da imunização, identificar comunidades não abrangidas e monitorizar as metas globais, incluindo as da Agenda de Imunização 2030 (IA2030) e dos Objetivos de Desenvolvimento Sustentável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Mensagens-chave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 cobertura da DTP1 manteve-se constante nos 90 % entre 2024 e 2025.
• A cobertura da DTP3 manteve-se constante nos 70 % entre 2024 e 2025.
• Em 2025, registaram-se mais 2 000 crianças sem qualquer dose de vacina. Isto deixa 125 000 crianças sem vacinação, vulneráveis a doenças evitáveis por vacinação, e outras 251 000 com proteção incompleta.
• Moçambique representou 4,5% das crianças sem nenhuma dose na África Oriental e Austral (ESAR) e 0,9% das crianças sem nenhuma dose a nível global.
• A cobertura da MCV1 manteve-se constante nos 65% entre 2024 e 2025. Houve 439 000 crianças que não receberam a primeira vacina contra o sarampo.
• A cobertura da segunda dose da vacina contra o sarampo (MCV2) manteve-se constante nos 44% entre 2024 e 2025.
• A cobertura da última dose da vacina contra o HPV (HPVc) entre as raparigas diminuiu de 89% para 74% em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Calendário de vacinação,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calendário nacional de imunização 2025 para serviços de rotina em Moçambique, relatado através do Formulário Conjunto de Relatórios sobre Imunização (JRF) da OMS/UNICEF.
Cada linha corresponde a uma vacina ou vacina combinada, indicando se é administrada a nível nacional ou subnacional. O calendário descreve o número de doses e as idades recomendadas para a administração. Apenas as vacinas infantis e adolescentes relevantes para a WUENIC estão incluídas.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Anos de introdução da vacina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ano em que cada vacina foi introduzida em Moçambique. Se uma vacina foi suspensa, o ano de introdução não é mostrado, mas se foi suspensa e posteriormente reintroduzida, o ano de reintrodução é fornecido. Os anos de introdução podem refletir a implementação a nível nacional, a implementação parcial (subnacional) ou a introdução direcionada a grupos de risco específicos ou áreas de alto risco, conforme indicado nos títulos das colunas.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Falta de vacinas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(0.87m)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(0.63m)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apresenta os casos relatados de ruptura de estoque de vacinas infantis relevantes para a WUENIC nos níveis nacional e subnacional nos últimos 5 anos (2021 a 2025). Quando disponível, a duração das rupturas de estoque em nível nacional é indicada em meses. As rupturas de estoque em nível subnacional são indicadas sem especificar a duração. Apenas as vacinas que tiveram ruptura de estoque durante o período especificado são exibidas.
Uma falta de vacinas refere-se a um período em que os pontos de armazenamento e distribuição de vacinas (por exemplo, armazéns nacionais ou distritais) estão totalmente esgotados, incluindo o stock de reserva, e não conseguem fornecer vacinas a armazéns ou instalações de nível inferior. É importante notar que ainda podem ocorrer faltas de vacinas ao nível das instalações, mesmo quando os armazéns de nível superior têm stock. As faltas de vacinas, especialmente as prolongadas, podem ter um impacto negativo na cobertura vacinal.</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P7TF5XRZ5TZD-1674051314-8251</_dlc_DocId>
    <_dlc_DocIdUrl xmlns="5ce71423-0d49-4a04-8822-86064e799dcd">
      <Url>https://unicef.sharepoint.com/teams/DAPM-DataComm/_layouts/15/DocIdRedir.aspx?ID=P7TF5XRZ5TZD-1674051314-8251</Url>
      <Description>P7TF5XRZ5TZD-1674051314-8251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30B5AAB-3770-494C-91A2-E25B42B8C4D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098a3939-a496-4144-92c4-092f8605bc80</vt:lpwstr>
  </property>
</Properties>
</file>