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f97b12b021edeb0fc9164b2aa0fc399692789e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4e20c62cd91aa2e5fa69954d98ae7de7b62f0a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46b4355fe9266732d109687f21a62f3c69092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19148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19148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19148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19148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19148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435343"/>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435343"/>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435343"/>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435343"/>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435343"/>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43534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435343"/>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435343"/>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435343"/>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435343"/>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435343"/>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435343"/>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435343"/>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435343"/>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435343"/>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292305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292305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292305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292305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292305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292305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2511207" y="2679196"/>
              <a:ext cx="311052" cy="243853"/>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2822259" y="2679196"/>
              <a:ext cx="311052" cy="243853"/>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7" name="rc107"/>
            <p:cNvSpPr/>
            <p:nvPr/>
          </p:nvSpPr>
          <p:spPr>
            <a:xfrm>
              <a:off x="3133311" y="2679196"/>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3444364"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16"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679196"/>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679196"/>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679196"/>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679196"/>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5932782" y="3654611"/>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7" name="rc127"/>
            <p:cNvSpPr/>
            <p:nvPr/>
          </p:nvSpPr>
          <p:spPr>
            <a:xfrm>
              <a:off x="6243834" y="3654611"/>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8" name="rc128"/>
            <p:cNvSpPr/>
            <p:nvPr/>
          </p:nvSpPr>
          <p:spPr>
            <a:xfrm>
              <a:off x="6554887"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6865939"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7176991" y="3654611"/>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7488044"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7799096"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3" name="rc133"/>
            <p:cNvSpPr/>
            <p:nvPr/>
          </p:nvSpPr>
          <p:spPr>
            <a:xfrm>
              <a:off x="8110148" y="3654611"/>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4" name="rc134"/>
            <p:cNvSpPr/>
            <p:nvPr/>
          </p:nvSpPr>
          <p:spPr>
            <a:xfrm>
              <a:off x="8421201"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5" name="rc135"/>
            <p:cNvSpPr/>
            <p:nvPr/>
          </p:nvSpPr>
          <p:spPr>
            <a:xfrm>
              <a:off x="8732253"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3898465"/>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3898465"/>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3898465"/>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3898465"/>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955945" y="4142319"/>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2" name="rc142"/>
            <p:cNvSpPr/>
            <p:nvPr/>
          </p:nvSpPr>
          <p:spPr>
            <a:xfrm>
              <a:off x="1266997" y="4142319"/>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1578050" y="4142319"/>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4" name="rc144"/>
            <p:cNvSpPr/>
            <p:nvPr/>
          </p:nvSpPr>
          <p:spPr>
            <a:xfrm>
              <a:off x="1889102" y="4142319"/>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5" name="rc145"/>
            <p:cNvSpPr/>
            <p:nvPr/>
          </p:nvSpPr>
          <p:spPr>
            <a:xfrm>
              <a:off x="2200154" y="414231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6" name="rc146"/>
            <p:cNvSpPr/>
            <p:nvPr/>
          </p:nvSpPr>
          <p:spPr>
            <a:xfrm>
              <a:off x="2511207"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2822259"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8" name="rc148"/>
            <p:cNvSpPr/>
            <p:nvPr/>
          </p:nvSpPr>
          <p:spPr>
            <a:xfrm>
              <a:off x="3133311"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3444364"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3755416"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1" name="rc151"/>
            <p:cNvSpPr/>
            <p:nvPr/>
          </p:nvSpPr>
          <p:spPr>
            <a:xfrm>
              <a:off x="4066468" y="414231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437752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3" name="rc153"/>
            <p:cNvSpPr/>
            <p:nvPr/>
          </p:nvSpPr>
          <p:spPr>
            <a:xfrm>
              <a:off x="4688573" y="4142319"/>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414231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5310677" y="414231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30"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7" name="rc157"/>
            <p:cNvSpPr/>
            <p:nvPr/>
          </p:nvSpPr>
          <p:spPr>
            <a:xfrm>
              <a:off x="5932782"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8" name="rc158"/>
            <p:cNvSpPr/>
            <p:nvPr/>
          </p:nvSpPr>
          <p:spPr>
            <a:xfrm>
              <a:off x="6243834"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6554887"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6865939"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7176991" y="414231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14231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630026"/>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630026"/>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630026"/>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630026"/>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630026"/>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630026"/>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63002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4" name="rc174"/>
            <p:cNvSpPr/>
            <p:nvPr/>
          </p:nvSpPr>
          <p:spPr>
            <a:xfrm>
              <a:off x="6243834" y="511773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5" name="rc175"/>
            <p:cNvSpPr/>
            <p:nvPr/>
          </p:nvSpPr>
          <p:spPr>
            <a:xfrm>
              <a:off x="6554887" y="5117734"/>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6" name="rc176"/>
            <p:cNvSpPr/>
            <p:nvPr/>
          </p:nvSpPr>
          <p:spPr>
            <a:xfrm>
              <a:off x="6865939" y="511773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7176991"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8" name="rc178"/>
            <p:cNvSpPr/>
            <p:nvPr/>
          </p:nvSpPr>
          <p:spPr>
            <a:xfrm>
              <a:off x="7488044" y="5117734"/>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9" name="rc179"/>
            <p:cNvSpPr/>
            <p:nvPr/>
          </p:nvSpPr>
          <p:spPr>
            <a:xfrm>
              <a:off x="7799096" y="511773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0" name="rc180"/>
            <p:cNvSpPr/>
            <p:nvPr/>
          </p:nvSpPr>
          <p:spPr>
            <a:xfrm>
              <a:off x="8110148" y="511773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8421201" y="511773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8732253" y="511773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3166904"/>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316690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3166904"/>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3166904"/>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3166904"/>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316690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316690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316690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4386173"/>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4386173"/>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3410758"/>
              <a:ext cx="311052" cy="24385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341075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3410758"/>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341075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955945" y="4873880"/>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13" name="rc213"/>
            <p:cNvSpPr/>
            <p:nvPr/>
          </p:nvSpPr>
          <p:spPr>
            <a:xfrm>
              <a:off x="1266997" y="4873880"/>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14" name="rc214"/>
            <p:cNvSpPr/>
            <p:nvPr/>
          </p:nvSpPr>
          <p:spPr>
            <a:xfrm>
              <a:off x="1578050" y="4873880"/>
              <a:ext cx="311052" cy="24385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5" name="rc215"/>
            <p:cNvSpPr/>
            <p:nvPr/>
          </p:nvSpPr>
          <p:spPr>
            <a:xfrm>
              <a:off x="1889102" y="4873880"/>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6" name="rc216"/>
            <p:cNvSpPr/>
            <p:nvPr/>
          </p:nvSpPr>
          <p:spPr>
            <a:xfrm>
              <a:off x="2200154"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7" name="rc217"/>
            <p:cNvSpPr/>
            <p:nvPr/>
          </p:nvSpPr>
          <p:spPr>
            <a:xfrm>
              <a:off x="2511207"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8" name="rc218"/>
            <p:cNvSpPr/>
            <p:nvPr/>
          </p:nvSpPr>
          <p:spPr>
            <a:xfrm>
              <a:off x="2822259"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9" name="rc219"/>
            <p:cNvSpPr/>
            <p:nvPr/>
          </p:nvSpPr>
          <p:spPr>
            <a:xfrm>
              <a:off x="3133311"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0" name="rc220"/>
            <p:cNvSpPr/>
            <p:nvPr/>
          </p:nvSpPr>
          <p:spPr>
            <a:xfrm>
              <a:off x="3444364"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1" name="rc221"/>
            <p:cNvSpPr/>
            <p:nvPr/>
          </p:nvSpPr>
          <p:spPr>
            <a:xfrm>
              <a:off x="3755416"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2" name="rc222"/>
            <p:cNvSpPr/>
            <p:nvPr/>
          </p:nvSpPr>
          <p:spPr>
            <a:xfrm>
              <a:off x="4066468"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3" name="rc223"/>
            <p:cNvSpPr/>
            <p:nvPr/>
          </p:nvSpPr>
          <p:spPr>
            <a:xfrm>
              <a:off x="4377521"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4" name="rc224"/>
            <p:cNvSpPr/>
            <p:nvPr/>
          </p:nvSpPr>
          <p:spPr>
            <a:xfrm>
              <a:off x="4688573"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5" name="rc225"/>
            <p:cNvSpPr/>
            <p:nvPr/>
          </p:nvSpPr>
          <p:spPr>
            <a:xfrm>
              <a:off x="4999625" y="4873880"/>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6" name="rc226"/>
            <p:cNvSpPr/>
            <p:nvPr/>
          </p:nvSpPr>
          <p:spPr>
            <a:xfrm>
              <a:off x="5310677"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7" name="rc227"/>
            <p:cNvSpPr/>
            <p:nvPr/>
          </p:nvSpPr>
          <p:spPr>
            <a:xfrm>
              <a:off x="5621730"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4873880"/>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487388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8" name="rc238"/>
            <p:cNvSpPr/>
            <p:nvPr/>
          </p:nvSpPr>
          <p:spPr>
            <a:xfrm>
              <a:off x="8421201" y="5361588"/>
              <a:ext cx="311052" cy="243853"/>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39" name="rc239"/>
            <p:cNvSpPr/>
            <p:nvPr/>
          </p:nvSpPr>
          <p:spPr>
            <a:xfrm>
              <a:off x="8732253" y="536158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0" name="tx240"/>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1" name="tx241"/>
            <p:cNvSpPr/>
            <p:nvPr/>
          </p:nvSpPr>
          <p:spPr>
            <a:xfrm>
              <a:off x="1362234" y="20304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2" name="tx242"/>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3" name="tx243"/>
            <p:cNvSpPr/>
            <p:nvPr/>
          </p:nvSpPr>
          <p:spPr>
            <a:xfrm>
              <a:off x="1963245" y="202943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4" name="tx244"/>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5" name="tx245"/>
            <p:cNvSpPr/>
            <p:nvPr/>
          </p:nvSpPr>
          <p:spPr>
            <a:xfrm>
              <a:off x="2585350"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6" name="tx246"/>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7" name="tx247"/>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8" name="tx248"/>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9" name="tx249"/>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0" name="tx250"/>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1" name="tx251"/>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2" name="tx252"/>
            <p:cNvSpPr/>
            <p:nvPr/>
          </p:nvSpPr>
          <p:spPr>
            <a:xfrm>
              <a:off x="4783809" y="20317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3" name="tx253"/>
            <p:cNvSpPr/>
            <p:nvPr/>
          </p:nvSpPr>
          <p:spPr>
            <a:xfrm>
              <a:off x="5073768"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4" name="tx254"/>
            <p:cNvSpPr/>
            <p:nvPr/>
          </p:nvSpPr>
          <p:spPr>
            <a:xfrm>
              <a:off x="5384820"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5" name="tx255"/>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6" name="tx256"/>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7" name="tx257"/>
            <p:cNvSpPr/>
            <p:nvPr/>
          </p:nvSpPr>
          <p:spPr>
            <a:xfrm>
              <a:off x="6339071"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8" name="tx258"/>
            <p:cNvSpPr/>
            <p:nvPr/>
          </p:nvSpPr>
          <p:spPr>
            <a:xfrm>
              <a:off x="6650123"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9" name="tx259"/>
            <p:cNvSpPr/>
            <p:nvPr/>
          </p:nvSpPr>
          <p:spPr>
            <a:xfrm>
              <a:off x="6940082"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0" name="tx260"/>
            <p:cNvSpPr/>
            <p:nvPr/>
          </p:nvSpPr>
          <p:spPr>
            <a:xfrm>
              <a:off x="725113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1" name="tx261"/>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2" name="tx262"/>
            <p:cNvSpPr/>
            <p:nvPr/>
          </p:nvSpPr>
          <p:spPr>
            <a:xfrm>
              <a:off x="787323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3" name="tx263"/>
            <p:cNvSpPr/>
            <p:nvPr/>
          </p:nvSpPr>
          <p:spPr>
            <a:xfrm>
              <a:off x="8184291" y="202943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4" name="tx264"/>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7" name="tx267"/>
            <p:cNvSpPr/>
            <p:nvPr/>
          </p:nvSpPr>
          <p:spPr>
            <a:xfrm>
              <a:off x="136223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167328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9" name="tx269"/>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260644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5" name="tx275"/>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6" name="tx276"/>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7" name="tx277"/>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8" name="tx278"/>
            <p:cNvSpPr/>
            <p:nvPr/>
          </p:nvSpPr>
          <p:spPr>
            <a:xfrm>
              <a:off x="4783809"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9" name="tx279"/>
            <p:cNvSpPr/>
            <p:nvPr/>
          </p:nvSpPr>
          <p:spPr>
            <a:xfrm>
              <a:off x="5073768"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0" name="tx280"/>
            <p:cNvSpPr/>
            <p:nvPr/>
          </p:nvSpPr>
          <p:spPr>
            <a:xfrm>
              <a:off x="5405914"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1" name="tx281"/>
            <p:cNvSpPr/>
            <p:nvPr/>
          </p:nvSpPr>
          <p:spPr>
            <a:xfrm>
              <a:off x="5695873"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2" name="tx282"/>
            <p:cNvSpPr/>
            <p:nvPr/>
          </p:nvSpPr>
          <p:spPr>
            <a:xfrm>
              <a:off x="6006925"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3" name="tx283"/>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4" name="tx284"/>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5" name="tx285"/>
            <p:cNvSpPr/>
            <p:nvPr/>
          </p:nvSpPr>
          <p:spPr>
            <a:xfrm>
              <a:off x="694008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6" name="tx286"/>
            <p:cNvSpPr/>
            <p:nvPr/>
          </p:nvSpPr>
          <p:spPr>
            <a:xfrm>
              <a:off x="727222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0" name="tx290"/>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2" name="tx29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3" name="tx293"/>
            <p:cNvSpPr/>
            <p:nvPr/>
          </p:nvSpPr>
          <p:spPr>
            <a:xfrm>
              <a:off x="1984338"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4" name="tx29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5" name="tx295"/>
            <p:cNvSpPr/>
            <p:nvPr/>
          </p:nvSpPr>
          <p:spPr>
            <a:xfrm>
              <a:off x="2606443" y="25194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6" name="tx29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7" name="tx297"/>
            <p:cNvSpPr/>
            <p:nvPr/>
          </p:nvSpPr>
          <p:spPr>
            <a:xfrm>
              <a:off x="3228548"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8" name="tx298"/>
            <p:cNvSpPr/>
            <p:nvPr/>
          </p:nvSpPr>
          <p:spPr>
            <a:xfrm>
              <a:off x="3539600"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385065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0" name="tx300"/>
            <p:cNvSpPr/>
            <p:nvPr/>
          </p:nvSpPr>
          <p:spPr>
            <a:xfrm>
              <a:off x="416170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1" name="tx30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2" name="tx30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3" name="tx303"/>
            <p:cNvSpPr/>
            <p:nvPr/>
          </p:nvSpPr>
          <p:spPr>
            <a:xfrm>
              <a:off x="5073768"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5" name="tx305"/>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6" name="tx306"/>
            <p:cNvSpPr/>
            <p:nvPr/>
          </p:nvSpPr>
          <p:spPr>
            <a:xfrm>
              <a:off x="600692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7" name="tx307"/>
            <p:cNvSpPr/>
            <p:nvPr/>
          </p:nvSpPr>
          <p:spPr>
            <a:xfrm>
              <a:off x="6339071" y="25194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8" name="tx30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9" name="tx309"/>
            <p:cNvSpPr/>
            <p:nvPr/>
          </p:nvSpPr>
          <p:spPr>
            <a:xfrm>
              <a:off x="694008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0" name="tx31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1" name="tx311"/>
            <p:cNvSpPr/>
            <p:nvPr/>
          </p:nvSpPr>
          <p:spPr>
            <a:xfrm>
              <a:off x="7583280" y="25181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3" name="tx31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4" name="tx314"/>
            <p:cNvSpPr/>
            <p:nvPr/>
          </p:nvSpPr>
          <p:spPr>
            <a:xfrm>
              <a:off x="8516437"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2295391"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8" name="tx318"/>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3228548"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1" name="tx321"/>
            <p:cNvSpPr/>
            <p:nvPr/>
          </p:nvSpPr>
          <p:spPr>
            <a:xfrm>
              <a:off x="3539600"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2" name="tx322"/>
            <p:cNvSpPr/>
            <p:nvPr/>
          </p:nvSpPr>
          <p:spPr>
            <a:xfrm>
              <a:off x="3850652"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3" name="tx323"/>
            <p:cNvSpPr/>
            <p:nvPr/>
          </p:nvSpPr>
          <p:spPr>
            <a:xfrm>
              <a:off x="4161705"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4" name="tx324"/>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5" name="tx325"/>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6" name="tx326"/>
            <p:cNvSpPr/>
            <p:nvPr/>
          </p:nvSpPr>
          <p:spPr>
            <a:xfrm>
              <a:off x="5073768"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7" name="tx327"/>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8" name="tx328"/>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9" name="tx329"/>
            <p:cNvSpPr/>
            <p:nvPr/>
          </p:nvSpPr>
          <p:spPr>
            <a:xfrm>
              <a:off x="600692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0" name="tx330"/>
            <p:cNvSpPr/>
            <p:nvPr/>
          </p:nvSpPr>
          <p:spPr>
            <a:xfrm>
              <a:off x="6339071"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2" name="tx332"/>
            <p:cNvSpPr/>
            <p:nvPr/>
          </p:nvSpPr>
          <p:spPr>
            <a:xfrm>
              <a:off x="6940082"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3" name="tx333"/>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7583280"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5" name="tx335"/>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6" name="tx336"/>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8516437"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3539600"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3850652"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416170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2" name="tx342"/>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3" name="tx343"/>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4" name="tx344"/>
            <p:cNvSpPr/>
            <p:nvPr/>
          </p:nvSpPr>
          <p:spPr>
            <a:xfrm>
              <a:off x="5073768"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5" name="tx345"/>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6" name="tx346"/>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600692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8" name="tx348"/>
            <p:cNvSpPr/>
            <p:nvPr/>
          </p:nvSpPr>
          <p:spPr>
            <a:xfrm>
              <a:off x="6339071"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9" name="tx349"/>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0" name="tx350"/>
            <p:cNvSpPr/>
            <p:nvPr/>
          </p:nvSpPr>
          <p:spPr>
            <a:xfrm>
              <a:off x="6940082"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1" name="tx351"/>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7583280"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3" name="tx353"/>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8516437"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6" name="tx356"/>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7" name="tx357"/>
            <p:cNvSpPr/>
            <p:nvPr/>
          </p:nvSpPr>
          <p:spPr>
            <a:xfrm>
              <a:off x="6629030"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8" name="tx358"/>
            <p:cNvSpPr/>
            <p:nvPr/>
          </p:nvSpPr>
          <p:spPr>
            <a:xfrm>
              <a:off x="6940082"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9" name="tx359"/>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0" name="tx360"/>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1" name="tx361"/>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2" name="tx362"/>
            <p:cNvSpPr/>
            <p:nvPr/>
          </p:nvSpPr>
          <p:spPr>
            <a:xfrm>
              <a:off x="820538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3" name="tx363"/>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4" name="tx36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5" name="tx365"/>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6" name="tx366"/>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7" name="tx367"/>
            <p:cNvSpPr/>
            <p:nvPr/>
          </p:nvSpPr>
          <p:spPr>
            <a:xfrm>
              <a:off x="2295391"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8" name="tx368"/>
            <p:cNvSpPr/>
            <p:nvPr/>
          </p:nvSpPr>
          <p:spPr>
            <a:xfrm>
              <a:off x="2606443"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9" name="tx369"/>
            <p:cNvSpPr/>
            <p:nvPr/>
          </p:nvSpPr>
          <p:spPr>
            <a:xfrm>
              <a:off x="291749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0" name="tx370"/>
            <p:cNvSpPr/>
            <p:nvPr/>
          </p:nvSpPr>
          <p:spPr>
            <a:xfrm>
              <a:off x="322854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1" name="tx371"/>
            <p:cNvSpPr/>
            <p:nvPr/>
          </p:nvSpPr>
          <p:spPr>
            <a:xfrm>
              <a:off x="3539600"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3850652"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3" name="tx373"/>
            <p:cNvSpPr/>
            <p:nvPr/>
          </p:nvSpPr>
          <p:spPr>
            <a:xfrm>
              <a:off x="416170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4" name="tx374"/>
            <p:cNvSpPr/>
            <p:nvPr/>
          </p:nvSpPr>
          <p:spPr>
            <a:xfrm>
              <a:off x="447275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478380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6" name="tx376"/>
            <p:cNvSpPr/>
            <p:nvPr/>
          </p:nvSpPr>
          <p:spPr>
            <a:xfrm>
              <a:off x="5073768"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7" name="tx377"/>
            <p:cNvSpPr/>
            <p:nvPr/>
          </p:nvSpPr>
          <p:spPr>
            <a:xfrm>
              <a:off x="540591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8" name="tx378"/>
            <p:cNvSpPr/>
            <p:nvPr/>
          </p:nvSpPr>
          <p:spPr>
            <a:xfrm>
              <a:off x="571696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9" name="tx379"/>
            <p:cNvSpPr/>
            <p:nvPr/>
          </p:nvSpPr>
          <p:spPr>
            <a:xfrm>
              <a:off x="602801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0" name="tx380"/>
            <p:cNvSpPr/>
            <p:nvPr/>
          </p:nvSpPr>
          <p:spPr>
            <a:xfrm>
              <a:off x="6339071"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1" name="tx381"/>
            <p:cNvSpPr/>
            <p:nvPr/>
          </p:nvSpPr>
          <p:spPr>
            <a:xfrm>
              <a:off x="6650123"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2" name="tx382"/>
            <p:cNvSpPr/>
            <p:nvPr/>
          </p:nvSpPr>
          <p:spPr>
            <a:xfrm>
              <a:off x="6940082"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3" name="tx383"/>
            <p:cNvSpPr/>
            <p:nvPr/>
          </p:nvSpPr>
          <p:spPr>
            <a:xfrm>
              <a:off x="727222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4" name="tx384"/>
            <p:cNvSpPr/>
            <p:nvPr/>
          </p:nvSpPr>
          <p:spPr>
            <a:xfrm>
              <a:off x="7583280"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5" name="tx385"/>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6" name="tx386"/>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7" name="tx387"/>
            <p:cNvSpPr/>
            <p:nvPr/>
          </p:nvSpPr>
          <p:spPr>
            <a:xfrm>
              <a:off x="851643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8" name="tx388"/>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9" name="tx389"/>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2" name="tx392"/>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3" name="tx393"/>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4" name="tx394"/>
            <p:cNvSpPr/>
            <p:nvPr/>
          </p:nvSpPr>
          <p:spPr>
            <a:xfrm>
              <a:off x="8516437"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5" name="tx395"/>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6" name="tx396"/>
            <p:cNvSpPr/>
            <p:nvPr/>
          </p:nvSpPr>
          <p:spPr>
            <a:xfrm>
              <a:off x="5716966"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7" name="tx397"/>
            <p:cNvSpPr/>
            <p:nvPr/>
          </p:nvSpPr>
          <p:spPr>
            <a:xfrm>
              <a:off x="6028019"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8" name="tx398"/>
            <p:cNvSpPr/>
            <p:nvPr/>
          </p:nvSpPr>
          <p:spPr>
            <a:xfrm>
              <a:off x="6339071"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9" name="tx399"/>
            <p:cNvSpPr/>
            <p:nvPr/>
          </p:nvSpPr>
          <p:spPr>
            <a:xfrm>
              <a:off x="6650123"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0" name="tx400"/>
            <p:cNvSpPr/>
            <p:nvPr/>
          </p:nvSpPr>
          <p:spPr>
            <a:xfrm>
              <a:off x="6961175"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1" name="tx401"/>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2" name="tx402"/>
            <p:cNvSpPr/>
            <p:nvPr/>
          </p:nvSpPr>
          <p:spPr>
            <a:xfrm>
              <a:off x="7583280"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3" name="tx403"/>
            <p:cNvSpPr/>
            <p:nvPr/>
          </p:nvSpPr>
          <p:spPr>
            <a:xfrm>
              <a:off x="7894332"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4" name="tx404"/>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6" name="tx406"/>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8" name="tx40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0" name="tx41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1" name="tx411"/>
            <p:cNvSpPr/>
            <p:nvPr/>
          </p:nvSpPr>
          <p:spPr>
            <a:xfrm>
              <a:off x="6940082"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2" name="tx41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3" name="tx413"/>
            <p:cNvSpPr/>
            <p:nvPr/>
          </p:nvSpPr>
          <p:spPr>
            <a:xfrm>
              <a:off x="7583280"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4" name="tx414"/>
            <p:cNvSpPr/>
            <p:nvPr/>
          </p:nvSpPr>
          <p:spPr>
            <a:xfrm>
              <a:off x="7873239" y="34925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5" name="tx415"/>
            <p:cNvSpPr/>
            <p:nvPr/>
          </p:nvSpPr>
          <p:spPr>
            <a:xfrm>
              <a:off x="8184291"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6" name="tx416"/>
            <p:cNvSpPr/>
            <p:nvPr/>
          </p:nvSpPr>
          <p:spPr>
            <a:xfrm>
              <a:off x="8516437"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7" name="tx41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9" name="tx419"/>
            <p:cNvSpPr/>
            <p:nvPr/>
          </p:nvSpPr>
          <p:spPr>
            <a:xfrm>
              <a:off x="2606443"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0" name="tx420"/>
            <p:cNvSpPr/>
            <p:nvPr/>
          </p:nvSpPr>
          <p:spPr>
            <a:xfrm>
              <a:off x="2917495"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1" name="tx421"/>
            <p:cNvSpPr/>
            <p:nvPr/>
          </p:nvSpPr>
          <p:spPr>
            <a:xfrm>
              <a:off x="3228548"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2" name="tx422"/>
            <p:cNvSpPr/>
            <p:nvPr/>
          </p:nvSpPr>
          <p:spPr>
            <a:xfrm>
              <a:off x="3539600"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385065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4" name="tx424"/>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5" name="tx425"/>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6" name="tx426"/>
            <p:cNvSpPr/>
            <p:nvPr/>
          </p:nvSpPr>
          <p:spPr>
            <a:xfrm>
              <a:off x="4783809"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7" name="tx427"/>
            <p:cNvSpPr/>
            <p:nvPr/>
          </p:nvSpPr>
          <p:spPr>
            <a:xfrm>
              <a:off x="5073768"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8" name="tx428"/>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9" name="tx429"/>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0" name="tx430"/>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1" name="tx431"/>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2" name="tx432"/>
            <p:cNvSpPr/>
            <p:nvPr/>
          </p:nvSpPr>
          <p:spPr>
            <a:xfrm>
              <a:off x="6940082"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3" name="tx433"/>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4" name="tx434"/>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5" name="tx435"/>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6" name="tx436"/>
            <p:cNvSpPr/>
            <p:nvPr/>
          </p:nvSpPr>
          <p:spPr>
            <a:xfrm>
              <a:off x="8516437"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7" name="tx437"/>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9" name="tx439"/>
            <p:cNvSpPr/>
            <p:nvPr/>
          </p:nvSpPr>
          <p:spPr>
            <a:xfrm>
              <a:off x="105118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40" name="tx440"/>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1" name="tx441"/>
            <p:cNvSpPr/>
            <p:nvPr/>
          </p:nvSpPr>
          <p:spPr>
            <a:xfrm>
              <a:off x="2636588" y="27620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2" name="tx442"/>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43" name="tx443"/>
            <p:cNvSpPr/>
            <p:nvPr/>
          </p:nvSpPr>
          <p:spPr>
            <a:xfrm>
              <a:off x="3228548"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4" name="tx444"/>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5" name="tx445"/>
            <p:cNvSpPr/>
            <p:nvPr/>
          </p:nvSpPr>
          <p:spPr>
            <a:xfrm>
              <a:off x="631797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6" name="tx446"/>
            <p:cNvSpPr/>
            <p:nvPr/>
          </p:nvSpPr>
          <p:spPr>
            <a:xfrm>
              <a:off x="7613425" y="39815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7" name="tx447"/>
            <p:cNvSpPr/>
            <p:nvPr/>
          </p:nvSpPr>
          <p:spPr>
            <a:xfrm>
              <a:off x="7894332" y="39815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8" name="tx448"/>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9" name="tx449"/>
            <p:cNvSpPr/>
            <p:nvPr/>
          </p:nvSpPr>
          <p:spPr>
            <a:xfrm>
              <a:off x="105118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0" name="tx450"/>
            <p:cNvSpPr/>
            <p:nvPr/>
          </p:nvSpPr>
          <p:spPr>
            <a:xfrm>
              <a:off x="1362234" y="42241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1" name="tx451"/>
            <p:cNvSpPr/>
            <p:nvPr/>
          </p:nvSpPr>
          <p:spPr>
            <a:xfrm>
              <a:off x="167328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2" name="tx452"/>
            <p:cNvSpPr/>
            <p:nvPr/>
          </p:nvSpPr>
          <p:spPr>
            <a:xfrm>
              <a:off x="1984338"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3" name="tx453"/>
            <p:cNvSpPr/>
            <p:nvPr/>
          </p:nvSpPr>
          <p:spPr>
            <a:xfrm>
              <a:off x="6970227" y="4711831"/>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4" name="tx454"/>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55" name="tx455"/>
            <p:cNvSpPr/>
            <p:nvPr/>
          </p:nvSpPr>
          <p:spPr>
            <a:xfrm>
              <a:off x="7583280"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6" name="tx456"/>
            <p:cNvSpPr/>
            <p:nvPr/>
          </p:nvSpPr>
          <p:spPr>
            <a:xfrm>
              <a:off x="7894332"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57" name="tx457"/>
            <p:cNvSpPr/>
            <p:nvPr/>
          </p:nvSpPr>
          <p:spPr>
            <a:xfrm>
              <a:off x="8205385" y="47128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8" name="tx458"/>
            <p:cNvSpPr/>
            <p:nvPr/>
          </p:nvSpPr>
          <p:spPr>
            <a:xfrm>
              <a:off x="8516437" y="47131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59" name="tx459"/>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60" name="tx460"/>
            <p:cNvSpPr/>
            <p:nvPr/>
          </p:nvSpPr>
          <p:spPr>
            <a:xfrm>
              <a:off x="6961175" y="51995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1" name="tx461"/>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2" name="tx462"/>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3" name="tx463"/>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4" name="tx464"/>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5" name="tx465"/>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6" name="tx466"/>
            <p:cNvSpPr/>
            <p:nvPr/>
          </p:nvSpPr>
          <p:spPr>
            <a:xfrm>
              <a:off x="8516437"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67" name="tx467"/>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68" name="tx468"/>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69" name="tx469"/>
            <p:cNvSpPr/>
            <p:nvPr/>
          </p:nvSpPr>
          <p:spPr>
            <a:xfrm>
              <a:off x="105118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70" name="tx470"/>
            <p:cNvSpPr/>
            <p:nvPr/>
          </p:nvSpPr>
          <p:spPr>
            <a:xfrm>
              <a:off x="1392379" y="49553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71" name="tx471"/>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72" name="tx472"/>
            <p:cNvSpPr/>
            <p:nvPr/>
          </p:nvSpPr>
          <p:spPr>
            <a:xfrm>
              <a:off x="1984338"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73" name="tx473"/>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4" name="tx474"/>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5" name="tx475"/>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76" name="tx47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7" name="tx47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8" name="tx47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9" name="tx47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0" name="tx48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1" name="tx48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2" name="tx48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3" name="tx48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4" name="tx48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5" name="tx48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6" name="tx48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7" name="tx48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8" name="tx48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9" name="tx48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0" name="tx49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1" name="tx49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2" name="tx49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3" name="tx49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4" name="tx49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5" name="tx49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6" name="tx49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7" name="tx49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8" name="tx49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9" name="tx49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0" name="tx50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1" name="tx50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2" name="tx502"/>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3" name="tx503"/>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04" name="tx504"/>
            <p:cNvSpPr/>
            <p:nvPr/>
          </p:nvSpPr>
          <p:spPr>
            <a:xfrm>
              <a:off x="644856" y="4955807"/>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05" name="tx505"/>
            <p:cNvSpPr/>
            <p:nvPr/>
          </p:nvSpPr>
          <p:spPr>
            <a:xfrm>
              <a:off x="551705" y="47092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6" name="tx506"/>
            <p:cNvSpPr/>
            <p:nvPr/>
          </p:nvSpPr>
          <p:spPr>
            <a:xfrm>
              <a:off x="564092" y="4465371"/>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7" name="tx507"/>
            <p:cNvSpPr/>
            <p:nvPr/>
          </p:nvSpPr>
          <p:spPr>
            <a:xfrm>
              <a:off x="551705" y="42215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8" name="tx508"/>
            <p:cNvSpPr/>
            <p:nvPr/>
          </p:nvSpPr>
          <p:spPr>
            <a:xfrm>
              <a:off x="601364" y="397766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9" name="tx509"/>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0" name="tx510"/>
            <p:cNvSpPr/>
            <p:nvPr/>
          </p:nvSpPr>
          <p:spPr>
            <a:xfrm>
              <a:off x="545429" y="348995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1" name="tx511"/>
            <p:cNvSpPr/>
            <p:nvPr/>
          </p:nvSpPr>
          <p:spPr>
            <a:xfrm>
              <a:off x="551705" y="324610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2" name="tx512"/>
            <p:cNvSpPr/>
            <p:nvPr/>
          </p:nvSpPr>
          <p:spPr>
            <a:xfrm>
              <a:off x="520490" y="298243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3" name="tx513"/>
            <p:cNvSpPr/>
            <p:nvPr/>
          </p:nvSpPr>
          <p:spPr>
            <a:xfrm>
              <a:off x="632360" y="275937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4" name="tx514"/>
            <p:cNvSpPr/>
            <p:nvPr/>
          </p:nvSpPr>
          <p:spPr>
            <a:xfrm>
              <a:off x="576534" y="251552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5" name="tx515"/>
            <p:cNvSpPr/>
            <p:nvPr/>
          </p:nvSpPr>
          <p:spPr>
            <a:xfrm>
              <a:off x="576534" y="227308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6" name="tx516"/>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7" name="tx517"/>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518" name="pic518"/>
            <p:cNvPicPr/>
            <p:nvPr/>
          </p:nvPicPr>
          <p:blipFill>
            <a:blip r:embed="rId2" cstate="print"/>
            <a:stretch>
              <a:fillRect/>
            </a:stretch>
          </p:blipFill>
          <p:spPr>
            <a:xfrm>
              <a:off x="4738595" y="5838594"/>
              <a:ext cx="2160000" cy="219455"/>
            </a:xfrm>
            <a:prstGeom prst="rect">
              <a:avLst/>
            </a:prstGeom>
          </p:spPr>
        </p:pic>
        <p:sp>
          <p:nvSpPr>
            <p:cNvPr id="519" name="pl519"/>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0" name="pl520"/>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6" name="pl526"/>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tx531"/>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2" name="tx532"/>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3" name="tx533"/>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4" name="tx534"/>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5" name="tx535"/>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6" name="tx536"/>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7" name="tx537"/>
            <p:cNvSpPr/>
            <p:nvPr/>
          </p:nvSpPr>
          <p:spPr>
            <a:xfrm>
              <a:off x="924840" y="1342252"/>
              <a:ext cx="287009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Mali, 2000-2025</a:t>
              </a:r>
            </a:p>
          </p:txBody>
        </p:sp>
        <p:sp>
          <p:nvSpPr>
            <p:cNvPr id="538" name="tx538"/>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39" name="tx539"/>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40" name="tx540"/>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les 15 vaccins (7 %) figurant dans le calendrier de vaccination ont tous atteint une couverture de 90 % ou plus. La couverture vaccinale variait entre 52 % et 90 %.
Depuis 2003, des estimations ont été réalisées pour 10 nouveaux vaccins. Le RCV1 et le HPVc sont les vaccins les plus récents faisant l’objet d’un rapport (2024) ; ils ont atteint respectivement une couverture de 68 % et 64 % en 2025.
En 2025, le Mali a signalé des ruptures de stock de vaccins et de fournitures (OPV et PCV) (plus d’informations à la diapositive 8).</a:t>
            </a:r>
          </a:p>
        </p:txBody>
      </p:sp>
      <p:sp>
        <p:nvSpPr>
          <p:cNvPr id="5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huit antigènes, est restée inchangée pour deux et a diminué pour cinq, ce qui témoigne d’une amélioration globale des résultats de la vaccination systématique ; l’un d’entre eux a atteint une couverture d’au moins 90 %.</a:t>
            </a:r>
          </a:p>
        </p:txBody>
      </p:sp>
      <p:grpSp xmlns:pic="http://schemas.openxmlformats.org/drawingml/2006/picture">
        <p:nvGrpSpPr>
          <p:cNvPr id="543" name=""/>
          <p:cNvGrpSpPr/>
          <p:nvPr/>
        </p:nvGrpSpPr>
        <p:grpSpPr>
          <a:xfrm>
            <a:off x="292608" y="1005840"/>
            <a:ext cx="8595360" cy="28575"/>
            <a:chOff x="292608" y="1005840"/>
            <a:chExt cx="8595360" cy="28575"/>
          </a:xfrm>
        </p:grpSpPr>
        <p:sp>
          <p:nvSpPr>
            <p:cNvPr id="5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1396595"/>
            </a:xfrm>
            <a:custGeom>
              <a:avLst/>
              <a:pathLst>
                <a:path w="6481656" h="1396595">
                  <a:moveTo>
                    <a:pt x="0" y="1396595"/>
                  </a:moveTo>
                  <a:lnTo>
                    <a:pt x="259266" y="718249"/>
                  </a:lnTo>
                  <a:lnTo>
                    <a:pt x="518532" y="359124"/>
                  </a:lnTo>
                  <a:lnTo>
                    <a:pt x="777798" y="199513"/>
                  </a:lnTo>
                  <a:lnTo>
                    <a:pt x="1037065" y="79805"/>
                  </a:lnTo>
                  <a:lnTo>
                    <a:pt x="1296331" y="0"/>
                  </a:lnTo>
                  <a:lnTo>
                    <a:pt x="1555597" y="199513"/>
                  </a:lnTo>
                  <a:lnTo>
                    <a:pt x="1814863" y="279319"/>
                  </a:lnTo>
                  <a:lnTo>
                    <a:pt x="2074130" y="438929"/>
                  </a:lnTo>
                  <a:lnTo>
                    <a:pt x="2333396" y="558638"/>
                  </a:lnTo>
                  <a:lnTo>
                    <a:pt x="2592662" y="598540"/>
                  </a:lnTo>
                  <a:lnTo>
                    <a:pt x="2851928" y="638443"/>
                  </a:lnTo>
                  <a:lnTo>
                    <a:pt x="3111195" y="837957"/>
                  </a:lnTo>
                  <a:lnTo>
                    <a:pt x="3370461" y="1077373"/>
                  </a:lnTo>
                  <a:lnTo>
                    <a:pt x="3629727" y="917762"/>
                  </a:lnTo>
                  <a:lnTo>
                    <a:pt x="3888994" y="718249"/>
                  </a:lnTo>
                  <a:lnTo>
                    <a:pt x="4148260" y="558638"/>
                  </a:lnTo>
                  <a:lnTo>
                    <a:pt x="4407526" y="558638"/>
                  </a:lnTo>
                  <a:lnTo>
                    <a:pt x="4666792" y="558638"/>
                  </a:lnTo>
                  <a:lnTo>
                    <a:pt x="4926059" y="558638"/>
                  </a:lnTo>
                  <a:lnTo>
                    <a:pt x="5185325" y="837957"/>
                  </a:lnTo>
                  <a:lnTo>
                    <a:pt x="5444591" y="598540"/>
                  </a:lnTo>
                  <a:lnTo>
                    <a:pt x="5703857" y="478832"/>
                  </a:lnTo>
                  <a:lnTo>
                    <a:pt x="5963124" y="438929"/>
                  </a:lnTo>
                  <a:lnTo>
                    <a:pt x="6222390" y="199513"/>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17153"/>
              <a:ext cx="6481656" cy="1636011"/>
            </a:xfrm>
            <a:custGeom>
              <a:avLst/>
              <a:pathLst>
                <a:path w="6481656" h="1636011">
                  <a:moveTo>
                    <a:pt x="0" y="1636011"/>
                  </a:moveTo>
                  <a:lnTo>
                    <a:pt x="259266" y="1396595"/>
                  </a:lnTo>
                  <a:lnTo>
                    <a:pt x="518532" y="917762"/>
                  </a:lnTo>
                  <a:lnTo>
                    <a:pt x="777798" y="837957"/>
                  </a:lnTo>
                  <a:lnTo>
                    <a:pt x="1037065" y="598540"/>
                  </a:lnTo>
                  <a:lnTo>
                    <a:pt x="1296331" y="279319"/>
                  </a:lnTo>
                  <a:lnTo>
                    <a:pt x="1555597" y="239416"/>
                  </a:lnTo>
                  <a:lnTo>
                    <a:pt x="1814863" y="399027"/>
                  </a:lnTo>
                  <a:lnTo>
                    <a:pt x="2074130" y="399027"/>
                  </a:lnTo>
                  <a:lnTo>
                    <a:pt x="2333396" y="438929"/>
                  </a:lnTo>
                  <a:lnTo>
                    <a:pt x="2592662" y="438929"/>
                  </a:lnTo>
                  <a:lnTo>
                    <a:pt x="2851928" y="718249"/>
                  </a:lnTo>
                  <a:lnTo>
                    <a:pt x="3111195" y="758151"/>
                  </a:lnTo>
                  <a:lnTo>
                    <a:pt x="3370461" y="798054"/>
                  </a:lnTo>
                  <a:lnTo>
                    <a:pt x="3629727" y="718249"/>
                  </a:lnTo>
                  <a:lnTo>
                    <a:pt x="3888994" y="558638"/>
                  </a:lnTo>
                  <a:lnTo>
                    <a:pt x="4148260" y="319221"/>
                  </a:lnTo>
                  <a:lnTo>
                    <a:pt x="4407526" y="279319"/>
                  </a:lnTo>
                  <a:lnTo>
                    <a:pt x="4666792" y="319221"/>
                  </a:lnTo>
                  <a:lnTo>
                    <a:pt x="4926059" y="319221"/>
                  </a:lnTo>
                  <a:lnTo>
                    <a:pt x="5185325" y="558638"/>
                  </a:lnTo>
                  <a:lnTo>
                    <a:pt x="5444591" y="359124"/>
                  </a:lnTo>
                  <a:lnTo>
                    <a:pt x="5703857" y="319221"/>
                  </a:lnTo>
                  <a:lnTo>
                    <a:pt x="5963124" y="319221"/>
                  </a:lnTo>
                  <a:lnTo>
                    <a:pt x="6222390" y="39902"/>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156570"/>
              <a:ext cx="6481656" cy="1157178"/>
            </a:xfrm>
            <a:custGeom>
              <a:avLst/>
              <a:pathLst>
                <a:path w="6481656" h="1157178">
                  <a:moveTo>
                    <a:pt x="0" y="1157178"/>
                  </a:moveTo>
                  <a:lnTo>
                    <a:pt x="259266" y="957665"/>
                  </a:lnTo>
                  <a:lnTo>
                    <a:pt x="518532" y="877859"/>
                  </a:lnTo>
                  <a:lnTo>
                    <a:pt x="777798" y="837957"/>
                  </a:lnTo>
                  <a:lnTo>
                    <a:pt x="1037065" y="598540"/>
                  </a:lnTo>
                  <a:lnTo>
                    <a:pt x="1296331" y="199513"/>
                  </a:lnTo>
                  <a:lnTo>
                    <a:pt x="1555597" y="399027"/>
                  </a:lnTo>
                  <a:lnTo>
                    <a:pt x="1814863" y="478832"/>
                  </a:lnTo>
                  <a:lnTo>
                    <a:pt x="2074130" y="279319"/>
                  </a:lnTo>
                  <a:lnTo>
                    <a:pt x="2333396" y="199513"/>
                  </a:lnTo>
                  <a:lnTo>
                    <a:pt x="2592662" y="0"/>
                  </a:lnTo>
                  <a:lnTo>
                    <a:pt x="2851928" y="239416"/>
                  </a:lnTo>
                  <a:lnTo>
                    <a:pt x="3111195" y="438929"/>
                  </a:lnTo>
                  <a:lnTo>
                    <a:pt x="3370461" y="638443"/>
                  </a:lnTo>
                  <a:lnTo>
                    <a:pt x="3629727" y="678346"/>
                  </a:lnTo>
                  <a:lnTo>
                    <a:pt x="3888994" y="518735"/>
                  </a:lnTo>
                  <a:lnTo>
                    <a:pt x="4148260" y="319221"/>
                  </a:lnTo>
                  <a:lnTo>
                    <a:pt x="4407526" y="319221"/>
                  </a:lnTo>
                  <a:lnTo>
                    <a:pt x="4666792" y="319221"/>
                  </a:lnTo>
                  <a:lnTo>
                    <a:pt x="4926059" y="279319"/>
                  </a:lnTo>
                  <a:lnTo>
                    <a:pt x="5185325" y="638443"/>
                  </a:lnTo>
                  <a:lnTo>
                    <a:pt x="5444591" y="279319"/>
                  </a:lnTo>
                  <a:lnTo>
                    <a:pt x="5703857" y="359124"/>
                  </a:lnTo>
                  <a:lnTo>
                    <a:pt x="5963124" y="399027"/>
                  </a:lnTo>
                  <a:lnTo>
                    <a:pt x="6222390" y="239416"/>
                  </a:lnTo>
                  <a:lnTo>
                    <a:pt x="6481656" y="399027"/>
                  </a:lnTo>
                </a:path>
              </a:pathLst>
            </a:custGeom>
            <a:ln w="27101" cap="flat">
              <a:solidFill>
                <a:srgbClr val="00BFC4">
                  <a:alpha val="100000"/>
                </a:srgbClr>
              </a:solidFill>
              <a:prstDash val="solid"/>
              <a:round/>
            </a:ln>
          </p:spPr>
          <p:txBody>
            <a:bodyPr/>
            <a:lstStyle/>
            <a:p/>
          </p:txBody>
        </p:sp>
        <p:sp>
          <p:nvSpPr>
            <p:cNvPr id="31" name="pl31"/>
            <p:cNvSpPr/>
            <p:nvPr/>
          </p:nvSpPr>
          <p:spPr>
            <a:xfrm>
              <a:off x="6365078" y="3194040"/>
              <a:ext cx="1555597" cy="1915330"/>
            </a:xfrm>
            <a:custGeom>
              <a:avLst/>
              <a:pathLst>
                <a:path w="1555597" h="1915330">
                  <a:moveTo>
                    <a:pt x="0" y="1915330"/>
                  </a:moveTo>
                  <a:lnTo>
                    <a:pt x="259266" y="1037470"/>
                  </a:lnTo>
                  <a:lnTo>
                    <a:pt x="518532" y="758151"/>
                  </a:lnTo>
                  <a:lnTo>
                    <a:pt x="777798" y="638443"/>
                  </a:lnTo>
                  <a:lnTo>
                    <a:pt x="1037065" y="438929"/>
                  </a:lnTo>
                  <a:lnTo>
                    <a:pt x="1296331" y="199513"/>
                  </a:lnTo>
                  <a:lnTo>
                    <a:pt x="155559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5147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50709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45" y="1660494"/>
              <a:ext cx="240897" cy="16020"/>
            </a:xfrm>
            <a:custGeom>
              <a:avLst/>
              <a:pathLst>
                <a:path w="240897" h="16020">
                  <a:moveTo>
                    <a:pt x="240897" y="0"/>
                  </a:moveTo>
                  <a:lnTo>
                    <a:pt x="0" y="16020"/>
                  </a:lnTo>
                </a:path>
              </a:pathLst>
            </a:custGeom>
          </p:spPr>
          <p:txBody>
            <a:bodyPr/>
            <a:lstStyle/>
            <a:p/>
          </p:txBody>
        </p:sp>
        <p:sp>
          <p:nvSpPr>
            <p:cNvPr id="42" name="pl42"/>
            <p:cNvSpPr/>
            <p:nvPr/>
          </p:nvSpPr>
          <p:spPr>
            <a:xfrm>
              <a:off x="7939051" y="1918342"/>
              <a:ext cx="240890" cy="15580"/>
            </a:xfrm>
            <a:custGeom>
              <a:avLst/>
              <a:pathLst>
                <a:path w="240890" h="15580">
                  <a:moveTo>
                    <a:pt x="240890" y="15580"/>
                  </a:moveTo>
                  <a:lnTo>
                    <a:pt x="0" y="0"/>
                  </a:lnTo>
                </a:path>
              </a:pathLst>
            </a:custGeom>
          </p:spPr>
          <p:txBody>
            <a:bodyPr/>
            <a:lstStyle/>
            <a:p/>
          </p:txBody>
        </p:sp>
        <p:sp>
          <p:nvSpPr>
            <p:cNvPr id="43" name="pl43"/>
            <p:cNvSpPr/>
            <p:nvPr/>
          </p:nvSpPr>
          <p:spPr>
            <a:xfrm>
              <a:off x="7939163" y="2555590"/>
              <a:ext cx="240778" cy="6"/>
            </a:xfrm>
            <a:custGeom>
              <a:avLst/>
              <a:pathLst>
                <a:path w="240778" h="6">
                  <a:moveTo>
                    <a:pt x="240778" y="0"/>
                  </a:moveTo>
                  <a:lnTo>
                    <a:pt x="0" y="6"/>
                  </a:lnTo>
                </a:path>
              </a:pathLst>
            </a:custGeom>
          </p:spPr>
          <p:txBody>
            <a:bodyPr/>
            <a:lstStyle/>
            <a:p/>
          </p:txBody>
        </p:sp>
        <p:sp>
          <p:nvSpPr>
            <p:cNvPr id="44" name="pl44"/>
            <p:cNvSpPr/>
            <p:nvPr/>
          </p:nvSpPr>
          <p:spPr>
            <a:xfrm>
              <a:off x="7939163" y="3194039"/>
              <a:ext cx="240778" cy="0"/>
            </a:xfrm>
            <a:custGeom>
              <a:avLst/>
              <a:pathLst>
                <a:path w="240778" h="0">
                  <a:moveTo>
                    <a:pt x="240778" y="0"/>
                  </a:moveTo>
                  <a:lnTo>
                    <a:pt x="0" y="0"/>
                  </a:lnTo>
                </a:path>
              </a:pathLst>
            </a:custGeom>
          </p:spPr>
          <p:txBody>
            <a:bodyPr/>
            <a:lstStyle/>
            <a:p/>
          </p:txBody>
        </p:sp>
        <p:sp>
          <p:nvSpPr>
            <p:cNvPr id="45" name="pg45"/>
            <p:cNvSpPr/>
            <p:nvPr/>
          </p:nvSpPr>
          <p:spPr>
            <a:xfrm>
              <a:off x="8111362" y="15693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102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8430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838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24646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5054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68%</a:t>
              </a:r>
            </a:p>
          </p:txBody>
        </p:sp>
        <p:sp>
          <p:nvSpPr>
            <p:cNvPr id="51" name="pg51"/>
            <p:cNvSpPr/>
            <p:nvPr/>
          </p:nvSpPr>
          <p:spPr>
            <a:xfrm>
              <a:off x="8111362" y="31030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438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07855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Mali,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du DTP1 (indicateur de l'accès aux services de vaccination) s'élevait à 68 %.
La couverture du DTP3 — indicateur de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2 vaccins, a diminué pour 2 autres et est restée inchangée pour aucun.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81050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281050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371915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3731271"/>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353742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3771079"/>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3613944"/>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522282"/>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3069471"/>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(76%)</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(69%)</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(52%)</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(81%)</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(70%)</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97592" y="6568512"/>
              <a:ext cx="87657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mli)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98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576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853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1315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37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715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992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551886"/>
              <a:ext cx="239399" cy="564111"/>
            </a:xfrm>
            <a:prstGeom prst="rect">
              <a:avLst/>
            </a:prstGeom>
            <a:solidFill>
              <a:srgbClr val="1CABE2">
                <a:alpha val="85098"/>
              </a:srgbClr>
            </a:solidFill>
          </p:spPr>
          <p:txBody>
            <a:bodyPr/>
            <a:lstStyle/>
            <a:p/>
          </p:txBody>
        </p:sp>
        <p:sp>
          <p:nvSpPr>
            <p:cNvPr id="25" name="rc25"/>
            <p:cNvSpPr/>
            <p:nvPr/>
          </p:nvSpPr>
          <p:spPr>
            <a:xfrm>
              <a:off x="1577053" y="3787177"/>
              <a:ext cx="239399" cy="328820"/>
            </a:xfrm>
            <a:prstGeom prst="rect">
              <a:avLst/>
            </a:prstGeom>
            <a:solidFill>
              <a:srgbClr val="1CABE2">
                <a:alpha val="85098"/>
              </a:srgbClr>
            </a:solidFill>
          </p:spPr>
          <p:txBody>
            <a:bodyPr/>
            <a:lstStyle/>
            <a:p/>
          </p:txBody>
        </p:sp>
        <p:sp>
          <p:nvSpPr>
            <p:cNvPr id="26" name="rc26"/>
            <p:cNvSpPr/>
            <p:nvPr/>
          </p:nvSpPr>
          <p:spPr>
            <a:xfrm>
              <a:off x="1843053" y="3914334"/>
              <a:ext cx="239399" cy="201663"/>
            </a:xfrm>
            <a:prstGeom prst="rect">
              <a:avLst/>
            </a:prstGeom>
            <a:solidFill>
              <a:srgbClr val="1CABE2">
                <a:alpha val="85098"/>
              </a:srgbClr>
            </a:solidFill>
          </p:spPr>
          <p:txBody>
            <a:bodyPr/>
            <a:lstStyle/>
            <a:p/>
          </p:txBody>
        </p:sp>
        <p:sp>
          <p:nvSpPr>
            <p:cNvPr id="27" name="rc27"/>
            <p:cNvSpPr/>
            <p:nvPr/>
          </p:nvSpPr>
          <p:spPr>
            <a:xfrm>
              <a:off x="2109053" y="3970992"/>
              <a:ext cx="239399" cy="145005"/>
            </a:xfrm>
            <a:prstGeom prst="rect">
              <a:avLst/>
            </a:prstGeom>
            <a:solidFill>
              <a:srgbClr val="1CABE2">
                <a:alpha val="85098"/>
              </a:srgbClr>
            </a:solidFill>
          </p:spPr>
          <p:txBody>
            <a:bodyPr/>
            <a:lstStyle/>
            <a:p/>
          </p:txBody>
        </p:sp>
        <p:sp>
          <p:nvSpPr>
            <p:cNvPr id="28" name="rc28"/>
            <p:cNvSpPr/>
            <p:nvPr/>
          </p:nvSpPr>
          <p:spPr>
            <a:xfrm>
              <a:off x="2375052" y="4015606"/>
              <a:ext cx="239399" cy="100390"/>
            </a:xfrm>
            <a:prstGeom prst="rect">
              <a:avLst/>
            </a:prstGeom>
            <a:solidFill>
              <a:srgbClr val="1CABE2">
                <a:alpha val="85098"/>
              </a:srgbClr>
            </a:solidFill>
          </p:spPr>
          <p:txBody>
            <a:bodyPr/>
            <a:lstStyle/>
            <a:p/>
          </p:txBody>
        </p:sp>
        <p:sp>
          <p:nvSpPr>
            <p:cNvPr id="29" name="rc29"/>
            <p:cNvSpPr/>
            <p:nvPr/>
          </p:nvSpPr>
          <p:spPr>
            <a:xfrm>
              <a:off x="2641052" y="4046596"/>
              <a:ext cx="239399" cy="69401"/>
            </a:xfrm>
            <a:prstGeom prst="rect">
              <a:avLst/>
            </a:prstGeom>
            <a:solidFill>
              <a:srgbClr val="1CABE2">
                <a:alpha val="85098"/>
              </a:srgbClr>
            </a:solidFill>
          </p:spPr>
          <p:txBody>
            <a:bodyPr/>
            <a:lstStyle/>
            <a:p/>
          </p:txBody>
        </p:sp>
        <p:sp>
          <p:nvSpPr>
            <p:cNvPr id="30" name="rc30"/>
            <p:cNvSpPr/>
            <p:nvPr/>
          </p:nvSpPr>
          <p:spPr>
            <a:xfrm>
              <a:off x="2907052" y="3955438"/>
              <a:ext cx="239399" cy="160559"/>
            </a:xfrm>
            <a:prstGeom prst="rect">
              <a:avLst/>
            </a:prstGeom>
            <a:solidFill>
              <a:srgbClr val="1CABE2">
                <a:alpha val="85098"/>
              </a:srgbClr>
            </a:solidFill>
          </p:spPr>
          <p:txBody>
            <a:bodyPr/>
            <a:lstStyle/>
            <a:p/>
          </p:txBody>
        </p:sp>
        <p:sp>
          <p:nvSpPr>
            <p:cNvPr id="31" name="rc31"/>
            <p:cNvSpPr/>
            <p:nvPr/>
          </p:nvSpPr>
          <p:spPr>
            <a:xfrm>
              <a:off x="3173051" y="3913870"/>
              <a:ext cx="239399" cy="202126"/>
            </a:xfrm>
            <a:prstGeom prst="rect">
              <a:avLst/>
            </a:prstGeom>
            <a:solidFill>
              <a:srgbClr val="1CABE2">
                <a:alpha val="85098"/>
              </a:srgbClr>
            </a:solidFill>
          </p:spPr>
          <p:txBody>
            <a:bodyPr/>
            <a:lstStyle/>
            <a:p/>
          </p:txBody>
        </p:sp>
        <p:sp>
          <p:nvSpPr>
            <p:cNvPr id="32" name="rc32"/>
            <p:cNvSpPr/>
            <p:nvPr/>
          </p:nvSpPr>
          <p:spPr>
            <a:xfrm>
              <a:off x="3439051" y="3832009"/>
              <a:ext cx="239399" cy="283988"/>
            </a:xfrm>
            <a:prstGeom prst="rect">
              <a:avLst/>
            </a:prstGeom>
            <a:solidFill>
              <a:srgbClr val="1CABE2">
                <a:alpha val="85098"/>
              </a:srgbClr>
            </a:solidFill>
          </p:spPr>
          <p:txBody>
            <a:bodyPr/>
            <a:lstStyle/>
            <a:p/>
          </p:txBody>
        </p:sp>
        <p:sp>
          <p:nvSpPr>
            <p:cNvPr id="33" name="rc33"/>
            <p:cNvSpPr/>
            <p:nvPr/>
          </p:nvSpPr>
          <p:spPr>
            <a:xfrm>
              <a:off x="3705050" y="3764962"/>
              <a:ext cx="239399" cy="351035"/>
            </a:xfrm>
            <a:prstGeom prst="rect">
              <a:avLst/>
            </a:prstGeom>
            <a:solidFill>
              <a:srgbClr val="1CABE2">
                <a:alpha val="85098"/>
              </a:srgbClr>
            </a:solidFill>
          </p:spPr>
          <p:txBody>
            <a:bodyPr/>
            <a:lstStyle/>
            <a:p/>
          </p:txBody>
        </p:sp>
        <p:sp>
          <p:nvSpPr>
            <p:cNvPr id="34" name="rc34"/>
            <p:cNvSpPr/>
            <p:nvPr/>
          </p:nvSpPr>
          <p:spPr>
            <a:xfrm>
              <a:off x="3971050" y="3733821"/>
              <a:ext cx="239399" cy="382176"/>
            </a:xfrm>
            <a:prstGeom prst="rect">
              <a:avLst/>
            </a:prstGeom>
            <a:solidFill>
              <a:srgbClr val="1CABE2">
                <a:alpha val="85098"/>
              </a:srgbClr>
            </a:solidFill>
          </p:spPr>
          <p:txBody>
            <a:bodyPr/>
            <a:lstStyle/>
            <a:p/>
          </p:txBody>
        </p:sp>
        <p:sp>
          <p:nvSpPr>
            <p:cNvPr id="35" name="rc35"/>
            <p:cNvSpPr/>
            <p:nvPr/>
          </p:nvSpPr>
          <p:spPr>
            <a:xfrm>
              <a:off x="4237050" y="3703750"/>
              <a:ext cx="239399" cy="412247"/>
            </a:xfrm>
            <a:prstGeom prst="rect">
              <a:avLst/>
            </a:prstGeom>
            <a:solidFill>
              <a:srgbClr val="1CABE2">
                <a:alpha val="85098"/>
              </a:srgbClr>
            </a:solidFill>
          </p:spPr>
          <p:txBody>
            <a:bodyPr/>
            <a:lstStyle/>
            <a:p/>
          </p:txBody>
        </p:sp>
        <p:sp>
          <p:nvSpPr>
            <p:cNvPr id="36" name="rc36"/>
            <p:cNvSpPr/>
            <p:nvPr/>
          </p:nvSpPr>
          <p:spPr>
            <a:xfrm>
              <a:off x="4503049" y="3587139"/>
              <a:ext cx="239399" cy="528858"/>
            </a:xfrm>
            <a:prstGeom prst="rect">
              <a:avLst/>
            </a:prstGeom>
            <a:solidFill>
              <a:srgbClr val="1CABE2">
                <a:alpha val="85098"/>
              </a:srgbClr>
            </a:solidFill>
          </p:spPr>
          <p:txBody>
            <a:bodyPr/>
            <a:lstStyle/>
            <a:p/>
          </p:txBody>
        </p:sp>
        <p:sp>
          <p:nvSpPr>
            <p:cNvPr id="37" name="rc37"/>
            <p:cNvSpPr/>
            <p:nvPr/>
          </p:nvSpPr>
          <p:spPr>
            <a:xfrm>
              <a:off x="4769049" y="3452061"/>
              <a:ext cx="239399" cy="663935"/>
            </a:xfrm>
            <a:prstGeom prst="rect">
              <a:avLst/>
            </a:prstGeom>
            <a:solidFill>
              <a:srgbClr val="1CABE2">
                <a:alpha val="85098"/>
              </a:srgbClr>
            </a:solidFill>
          </p:spPr>
          <p:txBody>
            <a:bodyPr/>
            <a:lstStyle/>
            <a:p/>
          </p:txBody>
        </p:sp>
        <p:sp>
          <p:nvSpPr>
            <p:cNvPr id="38" name="rc38"/>
            <p:cNvSpPr/>
            <p:nvPr/>
          </p:nvSpPr>
          <p:spPr>
            <a:xfrm>
              <a:off x="5035049" y="3524816"/>
              <a:ext cx="239399" cy="591181"/>
            </a:xfrm>
            <a:prstGeom prst="rect">
              <a:avLst/>
            </a:prstGeom>
            <a:solidFill>
              <a:srgbClr val="1CABE2">
                <a:alpha val="85098"/>
              </a:srgbClr>
            </a:solidFill>
          </p:spPr>
          <p:txBody>
            <a:bodyPr/>
            <a:lstStyle/>
            <a:p/>
          </p:txBody>
        </p:sp>
        <p:sp>
          <p:nvSpPr>
            <p:cNvPr id="39" name="rc39"/>
            <p:cNvSpPr/>
            <p:nvPr/>
          </p:nvSpPr>
          <p:spPr>
            <a:xfrm>
              <a:off x="5301048" y="3624120"/>
              <a:ext cx="239399" cy="491877"/>
            </a:xfrm>
            <a:prstGeom prst="rect">
              <a:avLst/>
            </a:prstGeom>
            <a:solidFill>
              <a:srgbClr val="1CABE2">
                <a:alpha val="85098"/>
              </a:srgbClr>
            </a:solidFill>
          </p:spPr>
          <p:txBody>
            <a:bodyPr/>
            <a:lstStyle/>
            <a:p/>
          </p:txBody>
        </p:sp>
        <p:sp>
          <p:nvSpPr>
            <p:cNvPr id="40" name="rc40"/>
            <p:cNvSpPr/>
            <p:nvPr/>
          </p:nvSpPr>
          <p:spPr>
            <a:xfrm>
              <a:off x="5567048" y="3705458"/>
              <a:ext cx="239399" cy="410539"/>
            </a:xfrm>
            <a:prstGeom prst="rect">
              <a:avLst/>
            </a:prstGeom>
            <a:solidFill>
              <a:srgbClr val="1CABE2">
                <a:alpha val="85098"/>
              </a:srgbClr>
            </a:solidFill>
          </p:spPr>
          <p:txBody>
            <a:bodyPr/>
            <a:lstStyle/>
            <a:p/>
          </p:txBody>
        </p:sp>
        <p:sp>
          <p:nvSpPr>
            <p:cNvPr id="41" name="rc41"/>
            <p:cNvSpPr/>
            <p:nvPr/>
          </p:nvSpPr>
          <p:spPr>
            <a:xfrm>
              <a:off x="5833047" y="3696250"/>
              <a:ext cx="239399" cy="419746"/>
            </a:xfrm>
            <a:prstGeom prst="rect">
              <a:avLst/>
            </a:prstGeom>
            <a:solidFill>
              <a:srgbClr val="1CABE2">
                <a:alpha val="85098"/>
              </a:srgbClr>
            </a:solidFill>
          </p:spPr>
          <p:txBody>
            <a:bodyPr/>
            <a:lstStyle/>
            <a:p/>
          </p:txBody>
        </p:sp>
        <p:sp>
          <p:nvSpPr>
            <p:cNvPr id="42" name="rc42"/>
            <p:cNvSpPr/>
            <p:nvPr/>
          </p:nvSpPr>
          <p:spPr>
            <a:xfrm>
              <a:off x="6099047" y="3691086"/>
              <a:ext cx="239399" cy="424911"/>
            </a:xfrm>
            <a:prstGeom prst="rect">
              <a:avLst/>
            </a:prstGeom>
            <a:solidFill>
              <a:srgbClr val="1CABE2">
                <a:alpha val="85098"/>
              </a:srgbClr>
            </a:solidFill>
          </p:spPr>
          <p:txBody>
            <a:bodyPr/>
            <a:lstStyle/>
            <a:p/>
          </p:txBody>
        </p:sp>
        <p:sp>
          <p:nvSpPr>
            <p:cNvPr id="43" name="rc43"/>
            <p:cNvSpPr/>
            <p:nvPr/>
          </p:nvSpPr>
          <p:spPr>
            <a:xfrm>
              <a:off x="6365047" y="3692514"/>
              <a:ext cx="239399" cy="423483"/>
            </a:xfrm>
            <a:prstGeom prst="rect">
              <a:avLst/>
            </a:prstGeom>
            <a:solidFill>
              <a:srgbClr val="1CABE2">
                <a:alpha val="85098"/>
              </a:srgbClr>
            </a:solidFill>
          </p:spPr>
          <p:txBody>
            <a:bodyPr/>
            <a:lstStyle/>
            <a:p/>
          </p:txBody>
        </p:sp>
        <p:sp>
          <p:nvSpPr>
            <p:cNvPr id="44" name="rc44"/>
            <p:cNvSpPr/>
            <p:nvPr/>
          </p:nvSpPr>
          <p:spPr>
            <a:xfrm>
              <a:off x="6631046" y="3511857"/>
              <a:ext cx="239399" cy="604139"/>
            </a:xfrm>
            <a:prstGeom prst="rect">
              <a:avLst/>
            </a:prstGeom>
            <a:solidFill>
              <a:srgbClr val="1CABE2">
                <a:alpha val="85098"/>
              </a:srgbClr>
            </a:solidFill>
          </p:spPr>
          <p:txBody>
            <a:bodyPr/>
            <a:lstStyle/>
            <a:p/>
          </p:txBody>
        </p:sp>
        <p:sp>
          <p:nvSpPr>
            <p:cNvPr id="45" name="rc45"/>
            <p:cNvSpPr/>
            <p:nvPr/>
          </p:nvSpPr>
          <p:spPr>
            <a:xfrm>
              <a:off x="6897046" y="3645003"/>
              <a:ext cx="239399" cy="470993"/>
            </a:xfrm>
            <a:prstGeom prst="rect">
              <a:avLst/>
            </a:prstGeom>
            <a:solidFill>
              <a:srgbClr val="1CABE2">
                <a:alpha val="85098"/>
              </a:srgbClr>
            </a:solidFill>
          </p:spPr>
          <p:txBody>
            <a:bodyPr/>
            <a:lstStyle/>
            <a:p/>
          </p:txBody>
        </p:sp>
        <p:sp>
          <p:nvSpPr>
            <p:cNvPr id="46" name="rc46"/>
            <p:cNvSpPr/>
            <p:nvPr/>
          </p:nvSpPr>
          <p:spPr>
            <a:xfrm>
              <a:off x="7163045" y="3710542"/>
              <a:ext cx="239399" cy="405455"/>
            </a:xfrm>
            <a:prstGeom prst="rect">
              <a:avLst/>
            </a:prstGeom>
            <a:solidFill>
              <a:srgbClr val="1CABE2">
                <a:alpha val="85098"/>
              </a:srgbClr>
            </a:solidFill>
          </p:spPr>
          <p:txBody>
            <a:bodyPr/>
            <a:lstStyle/>
            <a:p/>
          </p:txBody>
        </p:sp>
        <p:sp>
          <p:nvSpPr>
            <p:cNvPr id="47" name="rc47"/>
            <p:cNvSpPr/>
            <p:nvPr/>
          </p:nvSpPr>
          <p:spPr>
            <a:xfrm>
              <a:off x="7429045" y="3727080"/>
              <a:ext cx="239399" cy="388917"/>
            </a:xfrm>
            <a:prstGeom prst="rect">
              <a:avLst/>
            </a:prstGeom>
            <a:solidFill>
              <a:srgbClr val="1CABE2">
                <a:alpha val="85098"/>
              </a:srgbClr>
            </a:solidFill>
          </p:spPr>
          <p:txBody>
            <a:bodyPr/>
            <a:lstStyle/>
            <a:p/>
          </p:txBody>
        </p:sp>
        <p:sp>
          <p:nvSpPr>
            <p:cNvPr id="48" name="rc48"/>
            <p:cNvSpPr/>
            <p:nvPr/>
          </p:nvSpPr>
          <p:spPr>
            <a:xfrm>
              <a:off x="7695045" y="3878535"/>
              <a:ext cx="239399" cy="237462"/>
            </a:xfrm>
            <a:prstGeom prst="rect">
              <a:avLst/>
            </a:prstGeom>
            <a:solidFill>
              <a:srgbClr val="1CABE2">
                <a:alpha val="85098"/>
              </a:srgbClr>
            </a:solidFill>
          </p:spPr>
          <p:txBody>
            <a:bodyPr/>
            <a:lstStyle/>
            <a:p/>
          </p:txBody>
        </p:sp>
        <p:sp>
          <p:nvSpPr>
            <p:cNvPr id="49" name="rc49"/>
            <p:cNvSpPr/>
            <p:nvPr/>
          </p:nvSpPr>
          <p:spPr>
            <a:xfrm>
              <a:off x="7961044" y="3846695"/>
              <a:ext cx="239399" cy="269301"/>
            </a:xfrm>
            <a:prstGeom prst="rect">
              <a:avLst/>
            </a:prstGeom>
            <a:solidFill>
              <a:srgbClr val="1CABE2">
                <a:alpha val="85098"/>
              </a:srgbClr>
            </a:solidFill>
          </p:spPr>
          <p:txBody>
            <a:bodyPr/>
            <a:lstStyle/>
            <a:p/>
          </p:txBody>
        </p:sp>
        <p:sp>
          <p:nvSpPr>
            <p:cNvPr id="50" name="rc50"/>
            <p:cNvSpPr/>
            <p:nvPr/>
          </p:nvSpPr>
          <p:spPr>
            <a:xfrm>
              <a:off x="1311054" y="3291525"/>
              <a:ext cx="239399" cy="260360"/>
            </a:xfrm>
            <a:prstGeom prst="rect">
              <a:avLst/>
            </a:prstGeom>
            <a:solidFill>
              <a:srgbClr val="B3B3B3">
                <a:alpha val="85098"/>
              </a:srgbClr>
            </a:solidFill>
          </p:spPr>
          <p:txBody>
            <a:bodyPr/>
            <a:lstStyle/>
            <a:p/>
          </p:txBody>
        </p:sp>
        <p:sp>
          <p:nvSpPr>
            <p:cNvPr id="51" name="rc51"/>
            <p:cNvSpPr/>
            <p:nvPr/>
          </p:nvSpPr>
          <p:spPr>
            <a:xfrm>
              <a:off x="1577053" y="3353730"/>
              <a:ext cx="239399" cy="433446"/>
            </a:xfrm>
            <a:prstGeom prst="rect">
              <a:avLst/>
            </a:prstGeom>
            <a:solidFill>
              <a:srgbClr val="B3B3B3">
                <a:alpha val="85098"/>
              </a:srgbClr>
            </a:solidFill>
          </p:spPr>
          <p:txBody>
            <a:bodyPr/>
            <a:lstStyle/>
            <a:p/>
          </p:txBody>
        </p:sp>
        <p:sp>
          <p:nvSpPr>
            <p:cNvPr id="52" name="rc52"/>
            <p:cNvSpPr/>
            <p:nvPr/>
          </p:nvSpPr>
          <p:spPr>
            <a:xfrm>
              <a:off x="1843053" y="3511005"/>
              <a:ext cx="239399" cy="403329"/>
            </a:xfrm>
            <a:prstGeom prst="rect">
              <a:avLst/>
            </a:prstGeom>
            <a:solidFill>
              <a:srgbClr val="B3B3B3">
                <a:alpha val="85098"/>
              </a:srgbClr>
            </a:solidFill>
          </p:spPr>
          <p:txBody>
            <a:bodyPr/>
            <a:lstStyle/>
            <a:p/>
          </p:txBody>
        </p:sp>
        <p:sp>
          <p:nvSpPr>
            <p:cNvPr id="53" name="rc53"/>
            <p:cNvSpPr/>
            <p:nvPr/>
          </p:nvSpPr>
          <p:spPr>
            <a:xfrm>
              <a:off x="2109053" y="3519869"/>
              <a:ext cx="239399" cy="451122"/>
            </a:xfrm>
            <a:prstGeom prst="rect">
              <a:avLst/>
            </a:prstGeom>
            <a:solidFill>
              <a:srgbClr val="B3B3B3">
                <a:alpha val="85098"/>
              </a:srgbClr>
            </a:solidFill>
          </p:spPr>
          <p:txBody>
            <a:bodyPr/>
            <a:lstStyle/>
            <a:p/>
          </p:txBody>
        </p:sp>
        <p:sp>
          <p:nvSpPr>
            <p:cNvPr id="54" name="rc54"/>
            <p:cNvSpPr/>
            <p:nvPr/>
          </p:nvSpPr>
          <p:spPr>
            <a:xfrm>
              <a:off x="2375052" y="3597307"/>
              <a:ext cx="239399" cy="418298"/>
            </a:xfrm>
            <a:prstGeom prst="rect">
              <a:avLst/>
            </a:prstGeom>
            <a:solidFill>
              <a:srgbClr val="B3B3B3">
                <a:alpha val="85098"/>
              </a:srgbClr>
            </a:solidFill>
          </p:spPr>
          <p:txBody>
            <a:bodyPr/>
            <a:lstStyle/>
            <a:p/>
          </p:txBody>
        </p:sp>
        <p:sp>
          <p:nvSpPr>
            <p:cNvPr id="55" name="rc55"/>
            <p:cNvSpPr/>
            <p:nvPr/>
          </p:nvSpPr>
          <p:spPr>
            <a:xfrm>
              <a:off x="2641052" y="3716937"/>
              <a:ext cx="239399" cy="329658"/>
            </a:xfrm>
            <a:prstGeom prst="rect">
              <a:avLst/>
            </a:prstGeom>
            <a:solidFill>
              <a:srgbClr val="B3B3B3">
                <a:alpha val="85098"/>
              </a:srgbClr>
            </a:solidFill>
          </p:spPr>
          <p:txBody>
            <a:bodyPr/>
            <a:lstStyle/>
            <a:p/>
          </p:txBody>
        </p:sp>
        <p:sp>
          <p:nvSpPr>
            <p:cNvPr id="56" name="rc56"/>
            <p:cNvSpPr/>
            <p:nvPr/>
          </p:nvSpPr>
          <p:spPr>
            <a:xfrm>
              <a:off x="2907052" y="3723518"/>
              <a:ext cx="239399" cy="231920"/>
            </a:xfrm>
            <a:prstGeom prst="rect">
              <a:avLst/>
            </a:prstGeom>
            <a:solidFill>
              <a:srgbClr val="B3B3B3">
                <a:alpha val="85098"/>
              </a:srgbClr>
            </a:solidFill>
          </p:spPr>
          <p:txBody>
            <a:bodyPr/>
            <a:lstStyle/>
            <a:p/>
          </p:txBody>
        </p:sp>
        <p:sp>
          <p:nvSpPr>
            <p:cNvPr id="57" name="rc57"/>
            <p:cNvSpPr/>
            <p:nvPr/>
          </p:nvSpPr>
          <p:spPr>
            <a:xfrm>
              <a:off x="3173051" y="3638245"/>
              <a:ext cx="239399" cy="275625"/>
            </a:xfrm>
            <a:prstGeom prst="rect">
              <a:avLst/>
            </a:prstGeom>
            <a:solidFill>
              <a:srgbClr val="B3B3B3">
                <a:alpha val="85098"/>
              </a:srgbClr>
            </a:solidFill>
          </p:spPr>
          <p:txBody>
            <a:bodyPr/>
            <a:lstStyle/>
            <a:p/>
          </p:txBody>
        </p:sp>
        <p:sp>
          <p:nvSpPr>
            <p:cNvPr id="58" name="rc58"/>
            <p:cNvSpPr/>
            <p:nvPr/>
          </p:nvSpPr>
          <p:spPr>
            <a:xfrm>
              <a:off x="3439051" y="3623750"/>
              <a:ext cx="239399" cy="208258"/>
            </a:xfrm>
            <a:prstGeom prst="rect">
              <a:avLst/>
            </a:prstGeom>
            <a:solidFill>
              <a:srgbClr val="B3B3B3">
                <a:alpha val="85098"/>
              </a:srgbClr>
            </a:solidFill>
          </p:spPr>
          <p:txBody>
            <a:bodyPr/>
            <a:lstStyle/>
            <a:p/>
          </p:txBody>
        </p:sp>
        <p:sp>
          <p:nvSpPr>
            <p:cNvPr id="59" name="rc59"/>
            <p:cNvSpPr/>
            <p:nvPr/>
          </p:nvSpPr>
          <p:spPr>
            <a:xfrm>
              <a:off x="3705050" y="3589445"/>
              <a:ext cx="239399" cy="175517"/>
            </a:xfrm>
            <a:prstGeom prst="rect">
              <a:avLst/>
            </a:prstGeom>
            <a:solidFill>
              <a:srgbClr val="B3B3B3">
                <a:alpha val="85098"/>
              </a:srgbClr>
            </a:solidFill>
          </p:spPr>
          <p:txBody>
            <a:bodyPr/>
            <a:lstStyle/>
            <a:p/>
          </p:txBody>
        </p:sp>
        <p:sp>
          <p:nvSpPr>
            <p:cNvPr id="60" name="rc60"/>
            <p:cNvSpPr/>
            <p:nvPr/>
          </p:nvSpPr>
          <p:spPr>
            <a:xfrm>
              <a:off x="3971050" y="3572907"/>
              <a:ext cx="239399" cy="160913"/>
            </a:xfrm>
            <a:prstGeom prst="rect">
              <a:avLst/>
            </a:prstGeom>
            <a:solidFill>
              <a:srgbClr val="B3B3B3">
                <a:alpha val="85098"/>
              </a:srgbClr>
            </a:solidFill>
          </p:spPr>
          <p:txBody>
            <a:bodyPr/>
            <a:lstStyle/>
            <a:p/>
          </p:txBody>
        </p:sp>
        <p:sp>
          <p:nvSpPr>
            <p:cNvPr id="61" name="rc61"/>
            <p:cNvSpPr/>
            <p:nvPr/>
          </p:nvSpPr>
          <p:spPr>
            <a:xfrm>
              <a:off x="4237050" y="3415177"/>
              <a:ext cx="239399" cy="288572"/>
            </a:xfrm>
            <a:prstGeom prst="rect">
              <a:avLst/>
            </a:prstGeom>
            <a:solidFill>
              <a:srgbClr val="B3B3B3">
                <a:alpha val="85098"/>
              </a:srgbClr>
            </a:solidFill>
          </p:spPr>
          <p:txBody>
            <a:bodyPr/>
            <a:lstStyle/>
            <a:p/>
          </p:txBody>
        </p:sp>
        <p:sp>
          <p:nvSpPr>
            <p:cNvPr id="62" name="rc62"/>
            <p:cNvSpPr/>
            <p:nvPr/>
          </p:nvSpPr>
          <p:spPr>
            <a:xfrm>
              <a:off x="4503049" y="3375593"/>
              <a:ext cx="239399" cy="211545"/>
            </a:xfrm>
            <a:prstGeom prst="rect">
              <a:avLst/>
            </a:prstGeom>
            <a:solidFill>
              <a:srgbClr val="B3B3B3">
                <a:alpha val="85098"/>
              </a:srgbClr>
            </a:solidFill>
          </p:spPr>
          <p:txBody>
            <a:bodyPr/>
            <a:lstStyle/>
            <a:p/>
          </p:txBody>
        </p:sp>
        <p:sp>
          <p:nvSpPr>
            <p:cNvPr id="63" name="rc63"/>
            <p:cNvSpPr/>
            <p:nvPr/>
          </p:nvSpPr>
          <p:spPr>
            <a:xfrm>
              <a:off x="4769049" y="3344975"/>
              <a:ext cx="239399" cy="107086"/>
            </a:xfrm>
            <a:prstGeom prst="rect">
              <a:avLst/>
            </a:prstGeom>
            <a:solidFill>
              <a:srgbClr val="B3B3B3">
                <a:alpha val="85098"/>
              </a:srgbClr>
            </a:solidFill>
          </p:spPr>
          <p:txBody>
            <a:bodyPr/>
            <a:lstStyle/>
            <a:p/>
          </p:txBody>
        </p:sp>
        <p:sp>
          <p:nvSpPr>
            <p:cNvPr id="64" name="rc64"/>
            <p:cNvSpPr/>
            <p:nvPr/>
          </p:nvSpPr>
          <p:spPr>
            <a:xfrm>
              <a:off x="5035049" y="3371547"/>
              <a:ext cx="239399" cy="153268"/>
            </a:xfrm>
            <a:prstGeom prst="rect">
              <a:avLst/>
            </a:prstGeom>
            <a:solidFill>
              <a:srgbClr val="B3B3B3">
                <a:alpha val="85098"/>
              </a:srgbClr>
            </a:solidFill>
          </p:spPr>
          <p:txBody>
            <a:bodyPr/>
            <a:lstStyle/>
            <a:p/>
          </p:txBody>
        </p:sp>
        <p:sp>
          <p:nvSpPr>
            <p:cNvPr id="65" name="rc65"/>
            <p:cNvSpPr/>
            <p:nvPr/>
          </p:nvSpPr>
          <p:spPr>
            <a:xfrm>
              <a:off x="5301048" y="3445254"/>
              <a:ext cx="239399" cy="178865"/>
            </a:xfrm>
            <a:prstGeom prst="rect">
              <a:avLst/>
            </a:prstGeom>
            <a:solidFill>
              <a:srgbClr val="B3B3B3">
                <a:alpha val="85098"/>
              </a:srgbClr>
            </a:solidFill>
          </p:spPr>
          <p:txBody>
            <a:bodyPr/>
            <a:lstStyle/>
            <a:p/>
          </p:txBody>
        </p:sp>
        <p:sp>
          <p:nvSpPr>
            <p:cNvPr id="66" name="rc66"/>
            <p:cNvSpPr/>
            <p:nvPr/>
          </p:nvSpPr>
          <p:spPr>
            <a:xfrm>
              <a:off x="5567048" y="3568612"/>
              <a:ext cx="239399" cy="136845"/>
            </a:xfrm>
            <a:prstGeom prst="rect">
              <a:avLst/>
            </a:prstGeom>
            <a:solidFill>
              <a:srgbClr val="B3B3B3">
                <a:alpha val="85098"/>
              </a:srgbClr>
            </a:solidFill>
          </p:spPr>
          <p:txBody>
            <a:bodyPr/>
            <a:lstStyle/>
            <a:p/>
          </p:txBody>
        </p:sp>
        <p:sp>
          <p:nvSpPr>
            <p:cNvPr id="67" name="rc67"/>
            <p:cNvSpPr/>
            <p:nvPr/>
          </p:nvSpPr>
          <p:spPr>
            <a:xfrm>
              <a:off x="5833047" y="3579654"/>
              <a:ext cx="239399" cy="116596"/>
            </a:xfrm>
            <a:prstGeom prst="rect">
              <a:avLst/>
            </a:prstGeom>
            <a:solidFill>
              <a:srgbClr val="B3B3B3">
                <a:alpha val="85098"/>
              </a:srgbClr>
            </a:solidFill>
          </p:spPr>
          <p:txBody>
            <a:bodyPr/>
            <a:lstStyle/>
            <a:p/>
          </p:txBody>
        </p:sp>
        <p:sp>
          <p:nvSpPr>
            <p:cNvPr id="68" name="rc68"/>
            <p:cNvSpPr/>
            <p:nvPr/>
          </p:nvSpPr>
          <p:spPr>
            <a:xfrm>
              <a:off x="6099047" y="3549451"/>
              <a:ext cx="239399" cy="141635"/>
            </a:xfrm>
            <a:prstGeom prst="rect">
              <a:avLst/>
            </a:prstGeom>
            <a:solidFill>
              <a:srgbClr val="B3B3B3">
                <a:alpha val="85098"/>
              </a:srgbClr>
            </a:solidFill>
          </p:spPr>
          <p:txBody>
            <a:bodyPr/>
            <a:lstStyle/>
            <a:p/>
          </p:txBody>
        </p:sp>
        <p:sp>
          <p:nvSpPr>
            <p:cNvPr id="69" name="rc69"/>
            <p:cNvSpPr/>
            <p:nvPr/>
          </p:nvSpPr>
          <p:spPr>
            <a:xfrm>
              <a:off x="6365047" y="3551353"/>
              <a:ext cx="239399" cy="141160"/>
            </a:xfrm>
            <a:prstGeom prst="rect">
              <a:avLst/>
            </a:prstGeom>
            <a:solidFill>
              <a:srgbClr val="B3B3B3">
                <a:alpha val="85098"/>
              </a:srgbClr>
            </a:solidFill>
          </p:spPr>
          <p:txBody>
            <a:bodyPr/>
            <a:lstStyle/>
            <a:p/>
          </p:txBody>
        </p:sp>
        <p:sp>
          <p:nvSpPr>
            <p:cNvPr id="70" name="rc70"/>
            <p:cNvSpPr/>
            <p:nvPr/>
          </p:nvSpPr>
          <p:spPr>
            <a:xfrm>
              <a:off x="6631046" y="3391029"/>
              <a:ext cx="239399" cy="120828"/>
            </a:xfrm>
            <a:prstGeom prst="rect">
              <a:avLst/>
            </a:prstGeom>
            <a:solidFill>
              <a:srgbClr val="B3B3B3">
                <a:alpha val="85098"/>
              </a:srgbClr>
            </a:solidFill>
          </p:spPr>
          <p:txBody>
            <a:bodyPr/>
            <a:lstStyle/>
            <a:p/>
          </p:txBody>
        </p:sp>
        <p:sp>
          <p:nvSpPr>
            <p:cNvPr id="71" name="rc71"/>
            <p:cNvSpPr/>
            <p:nvPr/>
          </p:nvSpPr>
          <p:spPr>
            <a:xfrm>
              <a:off x="6897046" y="3496270"/>
              <a:ext cx="239399" cy="148733"/>
            </a:xfrm>
            <a:prstGeom prst="rect">
              <a:avLst/>
            </a:prstGeom>
            <a:solidFill>
              <a:srgbClr val="B3B3B3">
                <a:alpha val="85098"/>
              </a:srgbClr>
            </a:solidFill>
          </p:spPr>
          <p:txBody>
            <a:bodyPr/>
            <a:lstStyle/>
            <a:p/>
          </p:txBody>
        </p:sp>
        <p:sp>
          <p:nvSpPr>
            <p:cNvPr id="72" name="rc72"/>
            <p:cNvSpPr/>
            <p:nvPr/>
          </p:nvSpPr>
          <p:spPr>
            <a:xfrm>
              <a:off x="7163045" y="3507815"/>
              <a:ext cx="239399" cy="202727"/>
            </a:xfrm>
            <a:prstGeom prst="rect">
              <a:avLst/>
            </a:prstGeom>
            <a:solidFill>
              <a:srgbClr val="B3B3B3">
                <a:alpha val="85098"/>
              </a:srgbClr>
            </a:solidFill>
          </p:spPr>
          <p:txBody>
            <a:bodyPr/>
            <a:lstStyle/>
            <a:p/>
          </p:txBody>
        </p:sp>
        <p:sp>
          <p:nvSpPr>
            <p:cNvPr id="73" name="rc73"/>
            <p:cNvSpPr/>
            <p:nvPr/>
          </p:nvSpPr>
          <p:spPr>
            <a:xfrm>
              <a:off x="7429045" y="3493732"/>
              <a:ext cx="239399" cy="233348"/>
            </a:xfrm>
            <a:prstGeom prst="rect">
              <a:avLst/>
            </a:prstGeom>
            <a:solidFill>
              <a:srgbClr val="B3B3B3">
                <a:alpha val="85098"/>
              </a:srgbClr>
            </a:solidFill>
          </p:spPr>
          <p:txBody>
            <a:bodyPr/>
            <a:lstStyle/>
            <a:p/>
          </p:txBody>
        </p:sp>
        <p:sp>
          <p:nvSpPr>
            <p:cNvPr id="74" name="rc74"/>
            <p:cNvSpPr/>
            <p:nvPr/>
          </p:nvSpPr>
          <p:spPr>
            <a:xfrm>
              <a:off x="7695045" y="3667458"/>
              <a:ext cx="239399" cy="211076"/>
            </a:xfrm>
            <a:prstGeom prst="rect">
              <a:avLst/>
            </a:prstGeom>
            <a:solidFill>
              <a:srgbClr val="B3B3B3">
                <a:alpha val="85098"/>
              </a:srgbClr>
            </a:solidFill>
          </p:spPr>
          <p:txBody>
            <a:bodyPr/>
            <a:lstStyle/>
            <a:p/>
          </p:txBody>
        </p:sp>
        <p:sp>
          <p:nvSpPr>
            <p:cNvPr id="75" name="rc75"/>
            <p:cNvSpPr/>
            <p:nvPr/>
          </p:nvSpPr>
          <p:spPr>
            <a:xfrm>
              <a:off x="7961044" y="3685112"/>
              <a:ext cx="239399" cy="161583"/>
            </a:xfrm>
            <a:prstGeom prst="rect">
              <a:avLst/>
            </a:prstGeom>
            <a:solidFill>
              <a:srgbClr val="B3B3B3">
                <a:alpha val="85098"/>
              </a:srgbClr>
            </a:solidFill>
          </p:spPr>
          <p:txBody>
            <a:bodyPr/>
            <a:lstStyle/>
            <a:p/>
          </p:txBody>
        </p:sp>
        <p:sp>
          <p:nvSpPr>
            <p:cNvPr id="76" name="pl76"/>
            <p:cNvSpPr/>
            <p:nvPr/>
          </p:nvSpPr>
          <p:spPr>
            <a:xfrm>
              <a:off x="1430754" y="2137264"/>
              <a:ext cx="6649990" cy="721413"/>
            </a:xfrm>
            <a:custGeom>
              <a:avLst/>
              <a:pathLst>
                <a:path w="6649990" h="721413">
                  <a:moveTo>
                    <a:pt x="0" y="721413"/>
                  </a:moveTo>
                  <a:lnTo>
                    <a:pt x="265999" y="371012"/>
                  </a:lnTo>
                  <a:lnTo>
                    <a:pt x="531999" y="185506"/>
                  </a:lnTo>
                  <a:lnTo>
                    <a:pt x="797998" y="103059"/>
                  </a:lnTo>
                  <a:lnTo>
                    <a:pt x="1063998" y="41223"/>
                  </a:lnTo>
                  <a:lnTo>
                    <a:pt x="1329998" y="0"/>
                  </a:lnTo>
                  <a:lnTo>
                    <a:pt x="1595997" y="103059"/>
                  </a:lnTo>
                  <a:lnTo>
                    <a:pt x="1861997" y="144282"/>
                  </a:lnTo>
                  <a:lnTo>
                    <a:pt x="2127996" y="226729"/>
                  </a:lnTo>
                  <a:lnTo>
                    <a:pt x="2393996" y="288565"/>
                  </a:lnTo>
                  <a:lnTo>
                    <a:pt x="2659996" y="309177"/>
                  </a:lnTo>
                  <a:lnTo>
                    <a:pt x="2925995" y="329788"/>
                  </a:lnTo>
                  <a:lnTo>
                    <a:pt x="3191995" y="432847"/>
                  </a:lnTo>
                  <a:lnTo>
                    <a:pt x="3457995" y="556518"/>
                  </a:lnTo>
                  <a:lnTo>
                    <a:pt x="3723994" y="474071"/>
                  </a:lnTo>
                  <a:lnTo>
                    <a:pt x="3989994" y="371012"/>
                  </a:lnTo>
                  <a:lnTo>
                    <a:pt x="4255993" y="288565"/>
                  </a:lnTo>
                  <a:lnTo>
                    <a:pt x="4521993" y="288565"/>
                  </a:lnTo>
                  <a:lnTo>
                    <a:pt x="4787993" y="288565"/>
                  </a:lnTo>
                  <a:lnTo>
                    <a:pt x="5053992" y="288565"/>
                  </a:lnTo>
                  <a:lnTo>
                    <a:pt x="5319992" y="432847"/>
                  </a:lnTo>
                  <a:lnTo>
                    <a:pt x="5585991" y="309177"/>
                  </a:lnTo>
                  <a:lnTo>
                    <a:pt x="5851991" y="247341"/>
                  </a:lnTo>
                  <a:lnTo>
                    <a:pt x="6117991" y="226729"/>
                  </a:lnTo>
                  <a:lnTo>
                    <a:pt x="6383990" y="103059"/>
                  </a:lnTo>
                  <a:lnTo>
                    <a:pt x="6649990" y="123670"/>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84606"/>
              <a:ext cx="6649990" cy="845084"/>
            </a:xfrm>
            <a:custGeom>
              <a:avLst/>
              <a:pathLst>
                <a:path w="6649990" h="845084">
                  <a:moveTo>
                    <a:pt x="0" y="845084"/>
                  </a:moveTo>
                  <a:lnTo>
                    <a:pt x="265999" y="721413"/>
                  </a:lnTo>
                  <a:lnTo>
                    <a:pt x="531999" y="474071"/>
                  </a:lnTo>
                  <a:lnTo>
                    <a:pt x="797998" y="432847"/>
                  </a:lnTo>
                  <a:lnTo>
                    <a:pt x="1063998" y="309177"/>
                  </a:lnTo>
                  <a:lnTo>
                    <a:pt x="1329998" y="144282"/>
                  </a:lnTo>
                  <a:lnTo>
                    <a:pt x="1595997" y="123670"/>
                  </a:lnTo>
                  <a:lnTo>
                    <a:pt x="1861997" y="206118"/>
                  </a:lnTo>
                  <a:lnTo>
                    <a:pt x="2127996" y="206118"/>
                  </a:lnTo>
                  <a:lnTo>
                    <a:pt x="2393996" y="226729"/>
                  </a:lnTo>
                  <a:lnTo>
                    <a:pt x="2659996" y="226729"/>
                  </a:lnTo>
                  <a:lnTo>
                    <a:pt x="2925995" y="371012"/>
                  </a:lnTo>
                  <a:lnTo>
                    <a:pt x="3191995" y="391624"/>
                  </a:lnTo>
                  <a:lnTo>
                    <a:pt x="3457995" y="412236"/>
                  </a:lnTo>
                  <a:lnTo>
                    <a:pt x="3723994" y="371012"/>
                  </a:lnTo>
                  <a:lnTo>
                    <a:pt x="3989994" y="288565"/>
                  </a:lnTo>
                  <a:lnTo>
                    <a:pt x="4255993" y="164894"/>
                  </a:lnTo>
                  <a:lnTo>
                    <a:pt x="4521993" y="144282"/>
                  </a:lnTo>
                  <a:lnTo>
                    <a:pt x="4787993" y="164894"/>
                  </a:lnTo>
                  <a:lnTo>
                    <a:pt x="5053992" y="164894"/>
                  </a:lnTo>
                  <a:lnTo>
                    <a:pt x="5319992" y="288565"/>
                  </a:lnTo>
                  <a:lnTo>
                    <a:pt x="5585991" y="185506"/>
                  </a:lnTo>
                  <a:lnTo>
                    <a:pt x="5851991" y="164894"/>
                  </a:lnTo>
                  <a:lnTo>
                    <a:pt x="6117991" y="164894"/>
                  </a:lnTo>
                  <a:lnTo>
                    <a:pt x="6383990" y="20611"/>
                  </a:lnTo>
                  <a:lnTo>
                    <a:pt x="6649990" y="0"/>
                  </a:lnTo>
                </a:path>
              </a:pathLst>
            </a:custGeom>
            <a:ln w="27101" cap="flat">
              <a:solidFill>
                <a:srgbClr val="F26A21">
                  <a:alpha val="100000"/>
                </a:srgbClr>
              </a:solidFill>
              <a:prstDash val="solid"/>
              <a:round/>
            </a:ln>
          </p:spPr>
          <p:txBody>
            <a:bodyPr/>
            <a:lstStyle/>
            <a:p/>
          </p:txBody>
        </p:sp>
        <p:sp>
          <p:nvSpPr>
            <p:cNvPr id="78" name="tx78"/>
            <p:cNvSpPr/>
            <p:nvPr/>
          </p:nvSpPr>
          <p:spPr>
            <a:xfrm>
              <a:off x="1370464" y="2701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9" name="tx79"/>
            <p:cNvSpPr/>
            <p:nvPr/>
          </p:nvSpPr>
          <p:spPr>
            <a:xfrm>
              <a:off x="2700462"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3046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5360458"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424457"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69045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6956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22456"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88455"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4455"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802045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70464"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0" name="tx90"/>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1" name="tx91"/>
            <p:cNvSpPr/>
            <p:nvPr/>
          </p:nvSpPr>
          <p:spPr>
            <a:xfrm>
              <a:off x="403046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2" name="tx92"/>
            <p:cNvSpPr/>
            <p:nvPr/>
          </p:nvSpPr>
          <p:spPr>
            <a:xfrm>
              <a:off x="5360458"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3" name="tx93"/>
            <p:cNvSpPr/>
            <p:nvPr/>
          </p:nvSpPr>
          <p:spPr>
            <a:xfrm>
              <a:off x="6424457"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4" name="tx94"/>
            <p:cNvSpPr/>
            <p:nvPr/>
          </p:nvSpPr>
          <p:spPr>
            <a:xfrm>
              <a:off x="6690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5" name="tx95"/>
            <p:cNvSpPr/>
            <p:nvPr/>
          </p:nvSpPr>
          <p:spPr>
            <a:xfrm>
              <a:off x="6956456"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6" name="tx96"/>
            <p:cNvSpPr/>
            <p:nvPr/>
          </p:nvSpPr>
          <p:spPr>
            <a:xfrm>
              <a:off x="7222456"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7" name="tx97"/>
            <p:cNvSpPr/>
            <p:nvPr/>
          </p:nvSpPr>
          <p:spPr>
            <a:xfrm>
              <a:off x="7488455"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8" name="tx98"/>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9" name="tx99"/>
            <p:cNvSpPr/>
            <p:nvPr/>
          </p:nvSpPr>
          <p:spPr>
            <a:xfrm>
              <a:off x="8020454"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0" name="tx100"/>
            <p:cNvSpPr/>
            <p:nvPr/>
          </p:nvSpPr>
          <p:spPr>
            <a:xfrm>
              <a:off x="1340319" y="37935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01" name="tx101"/>
            <p:cNvSpPr/>
            <p:nvPr/>
          </p:nvSpPr>
          <p:spPr>
            <a:xfrm>
              <a:off x="2700462" y="40421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4000315" y="38844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3" name="tx103"/>
            <p:cNvSpPr/>
            <p:nvPr/>
          </p:nvSpPr>
          <p:spPr>
            <a:xfrm>
              <a:off x="5330313" y="383094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4" name="tx104"/>
            <p:cNvSpPr/>
            <p:nvPr/>
          </p:nvSpPr>
          <p:spPr>
            <a:xfrm>
              <a:off x="6394312" y="38638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05" name="tx105"/>
            <p:cNvSpPr/>
            <p:nvPr/>
          </p:nvSpPr>
          <p:spPr>
            <a:xfrm>
              <a:off x="6660311" y="377481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06" name="tx106"/>
            <p:cNvSpPr/>
            <p:nvPr/>
          </p:nvSpPr>
          <p:spPr>
            <a:xfrm>
              <a:off x="6926311" y="38400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07" name="tx107"/>
            <p:cNvSpPr/>
            <p:nvPr/>
          </p:nvSpPr>
          <p:spPr>
            <a:xfrm>
              <a:off x="7192311" y="387415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8" name="tx108"/>
            <p:cNvSpPr/>
            <p:nvPr/>
          </p:nvSpPr>
          <p:spPr>
            <a:xfrm>
              <a:off x="7458310" y="38810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9" name="tx109"/>
            <p:cNvSpPr/>
            <p:nvPr/>
          </p:nvSpPr>
          <p:spPr>
            <a:xfrm>
              <a:off x="7754455" y="39567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0" name="tx110"/>
            <p:cNvSpPr/>
            <p:nvPr/>
          </p:nvSpPr>
          <p:spPr>
            <a:xfrm>
              <a:off x="8020454" y="394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11" name="tx111"/>
            <p:cNvSpPr/>
            <p:nvPr/>
          </p:nvSpPr>
          <p:spPr>
            <a:xfrm>
              <a:off x="1370464" y="3381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12" name="tx112"/>
            <p:cNvSpPr/>
            <p:nvPr/>
          </p:nvSpPr>
          <p:spPr>
            <a:xfrm>
              <a:off x="2670317" y="38413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3" name="tx113"/>
            <p:cNvSpPr/>
            <p:nvPr/>
          </p:nvSpPr>
          <p:spPr>
            <a:xfrm>
              <a:off x="4030460" y="3612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 name="tx114"/>
            <p:cNvSpPr/>
            <p:nvPr/>
          </p:nvSpPr>
          <p:spPr>
            <a:xfrm>
              <a:off x="5360458" y="34941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5" name="tx115"/>
            <p:cNvSpPr/>
            <p:nvPr/>
          </p:nvSpPr>
          <p:spPr>
            <a:xfrm>
              <a:off x="6424457" y="3581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6" name="tx116"/>
            <p:cNvSpPr/>
            <p:nvPr/>
          </p:nvSpPr>
          <p:spPr>
            <a:xfrm>
              <a:off x="6690456" y="34123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7" name="tx117"/>
            <p:cNvSpPr/>
            <p:nvPr/>
          </p:nvSpPr>
          <p:spPr>
            <a:xfrm>
              <a:off x="6956456" y="3530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8" name="tx118"/>
            <p:cNvSpPr/>
            <p:nvPr/>
          </p:nvSpPr>
          <p:spPr>
            <a:xfrm>
              <a:off x="7222456" y="35700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19" name="tx119"/>
            <p:cNvSpPr/>
            <p:nvPr/>
          </p:nvSpPr>
          <p:spPr>
            <a:xfrm>
              <a:off x="7488455" y="3569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20" name="tx120"/>
            <p:cNvSpPr/>
            <p:nvPr/>
          </p:nvSpPr>
          <p:spPr>
            <a:xfrm>
              <a:off x="7754455" y="37341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21" name="tx121"/>
            <p:cNvSpPr/>
            <p:nvPr/>
          </p:nvSpPr>
          <p:spPr>
            <a:xfrm>
              <a:off x="8020454" y="3725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2" name="tx122"/>
            <p:cNvSpPr/>
            <p:nvPr/>
          </p:nvSpPr>
          <p:spPr>
            <a:xfrm>
              <a:off x="1340319"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3" name="tx123"/>
            <p:cNvSpPr/>
            <p:nvPr/>
          </p:nvSpPr>
          <p:spPr>
            <a:xfrm>
              <a:off x="2670317" y="35988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24" name="tx124"/>
            <p:cNvSpPr/>
            <p:nvPr/>
          </p:nvSpPr>
          <p:spPr>
            <a:xfrm>
              <a:off x="4000315" y="34548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a:t>
              </a:r>
            </a:p>
          </p:txBody>
        </p:sp>
        <p:sp>
          <p:nvSpPr>
            <p:cNvPr id="125" name="tx125"/>
            <p:cNvSpPr/>
            <p:nvPr/>
          </p:nvSpPr>
          <p:spPr>
            <a:xfrm>
              <a:off x="5330313" y="33271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234</a:t>
              </a:r>
            </a:p>
          </p:txBody>
        </p:sp>
        <p:sp>
          <p:nvSpPr>
            <p:cNvPr id="126" name="tx126"/>
            <p:cNvSpPr/>
            <p:nvPr/>
          </p:nvSpPr>
          <p:spPr>
            <a:xfrm>
              <a:off x="6394312" y="34333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a:t>
              </a:r>
            </a:p>
          </p:txBody>
        </p:sp>
        <p:sp>
          <p:nvSpPr>
            <p:cNvPr id="127" name="tx127"/>
            <p:cNvSpPr/>
            <p:nvPr/>
          </p:nvSpPr>
          <p:spPr>
            <a:xfrm>
              <a:off x="6660311" y="32729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28" name="tx128"/>
            <p:cNvSpPr/>
            <p:nvPr/>
          </p:nvSpPr>
          <p:spPr>
            <a:xfrm>
              <a:off x="6926311" y="33795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29" name="tx129"/>
            <p:cNvSpPr/>
            <p:nvPr/>
          </p:nvSpPr>
          <p:spPr>
            <a:xfrm>
              <a:off x="7192311" y="338972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30" name="tx130"/>
            <p:cNvSpPr/>
            <p:nvPr/>
          </p:nvSpPr>
          <p:spPr>
            <a:xfrm>
              <a:off x="7458310" y="33770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31" name="tx131"/>
            <p:cNvSpPr/>
            <p:nvPr/>
          </p:nvSpPr>
          <p:spPr>
            <a:xfrm>
              <a:off x="7724310" y="35494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32" name="tx132"/>
            <p:cNvSpPr/>
            <p:nvPr/>
          </p:nvSpPr>
          <p:spPr>
            <a:xfrm>
              <a:off x="7990310" y="35670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916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9194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6" name="tx136"/>
            <p:cNvSpPr/>
            <p:nvPr/>
          </p:nvSpPr>
          <p:spPr>
            <a:xfrm>
              <a:off x="577692" y="234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4" name="tx154"/>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4" name="tx164"/>
            <p:cNvSpPr/>
            <p:nvPr/>
          </p:nvSpPr>
          <p:spPr>
            <a:xfrm>
              <a:off x="966584"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5" name="pl165"/>
            <p:cNvSpPr/>
            <p:nvPr/>
          </p:nvSpPr>
          <p:spPr>
            <a:xfrm>
              <a:off x="21838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293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6748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203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565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0209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5476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2931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5167051" cy="119033"/>
            </a:xfrm>
            <a:prstGeom prst="rect">
              <a:avLst/>
            </a:prstGeom>
            <a:solidFill>
              <a:srgbClr val="1CABE2">
                <a:alpha val="85098"/>
              </a:srgbClr>
            </a:solidFill>
          </p:spPr>
          <p:txBody>
            <a:bodyPr/>
            <a:lstStyle/>
            <a:p/>
          </p:txBody>
        </p:sp>
        <p:sp>
          <p:nvSpPr>
            <p:cNvPr id="178" name="rc178"/>
            <p:cNvSpPr/>
            <p:nvPr/>
          </p:nvSpPr>
          <p:spPr>
            <a:xfrm>
              <a:off x="1311054" y="5577352"/>
              <a:ext cx="2897352" cy="119033"/>
            </a:xfrm>
            <a:prstGeom prst="rect">
              <a:avLst/>
            </a:prstGeom>
            <a:solidFill>
              <a:srgbClr val="1CABE2">
                <a:alpha val="85098"/>
              </a:srgbClr>
            </a:solidFill>
          </p:spPr>
          <p:txBody>
            <a:bodyPr/>
            <a:lstStyle/>
            <a:p/>
          </p:txBody>
        </p:sp>
        <p:sp>
          <p:nvSpPr>
            <p:cNvPr id="179" name="rc179"/>
            <p:cNvSpPr/>
            <p:nvPr/>
          </p:nvSpPr>
          <p:spPr>
            <a:xfrm>
              <a:off x="1311054" y="5428560"/>
              <a:ext cx="3285835" cy="119033"/>
            </a:xfrm>
            <a:prstGeom prst="rect">
              <a:avLst/>
            </a:prstGeom>
            <a:solidFill>
              <a:srgbClr val="1CABE2">
                <a:alpha val="85098"/>
              </a:srgbClr>
            </a:solidFill>
          </p:spPr>
          <p:txBody>
            <a:bodyPr/>
            <a:lstStyle/>
            <a:p/>
          </p:txBody>
        </p:sp>
        <p:sp>
          <p:nvSpPr>
            <p:cNvPr id="180" name="rc180"/>
            <p:cNvSpPr/>
            <p:nvPr/>
          </p:nvSpPr>
          <p:spPr>
            <a:xfrm>
              <a:off x="6478105" y="5726143"/>
              <a:ext cx="1722338" cy="119033"/>
            </a:xfrm>
            <a:prstGeom prst="rect">
              <a:avLst/>
            </a:prstGeom>
            <a:solidFill>
              <a:srgbClr val="B3B3B3">
                <a:alpha val="85098"/>
              </a:srgbClr>
            </a:solidFill>
          </p:spPr>
          <p:txBody>
            <a:bodyPr/>
            <a:lstStyle/>
            <a:p/>
          </p:txBody>
        </p:sp>
        <p:sp>
          <p:nvSpPr>
            <p:cNvPr id="181" name="rc181"/>
            <p:cNvSpPr/>
            <p:nvPr/>
          </p:nvSpPr>
          <p:spPr>
            <a:xfrm>
              <a:off x="4208406" y="5577352"/>
              <a:ext cx="2575408" cy="119033"/>
            </a:xfrm>
            <a:prstGeom prst="rect">
              <a:avLst/>
            </a:prstGeom>
            <a:solidFill>
              <a:srgbClr val="B3B3B3">
                <a:alpha val="85098"/>
              </a:srgbClr>
            </a:solidFill>
          </p:spPr>
          <p:txBody>
            <a:bodyPr/>
            <a:lstStyle/>
            <a:p/>
          </p:txBody>
        </p:sp>
        <p:sp>
          <p:nvSpPr>
            <p:cNvPr id="182" name="rc182"/>
            <p:cNvSpPr/>
            <p:nvPr/>
          </p:nvSpPr>
          <p:spPr>
            <a:xfrm>
              <a:off x="4596889" y="5428560"/>
              <a:ext cx="1971529" cy="119033"/>
            </a:xfrm>
            <a:prstGeom prst="rect">
              <a:avLst/>
            </a:prstGeom>
            <a:solidFill>
              <a:srgbClr val="B3B3B3">
                <a:alpha val="85098"/>
              </a:srgbClr>
            </a:solidFill>
          </p:spPr>
          <p:txBody>
            <a:bodyPr/>
            <a:lstStyle/>
            <a:p/>
          </p:txBody>
        </p:sp>
        <p:sp>
          <p:nvSpPr>
            <p:cNvPr id="183" name="tx183"/>
            <p:cNvSpPr/>
            <p:nvPr/>
          </p:nvSpPr>
          <p:spPr>
            <a:xfrm>
              <a:off x="834512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197.3</a:t>
              </a:r>
            </a:p>
          </p:txBody>
        </p:sp>
        <p:sp>
          <p:nvSpPr>
            <p:cNvPr id="184" name="tx184"/>
            <p:cNvSpPr/>
            <p:nvPr/>
          </p:nvSpPr>
          <p:spPr>
            <a:xfrm>
              <a:off x="692849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156.8</a:t>
              </a:r>
            </a:p>
          </p:txBody>
        </p:sp>
        <p:sp>
          <p:nvSpPr>
            <p:cNvPr id="185" name="tx185"/>
            <p:cNvSpPr/>
            <p:nvPr/>
          </p:nvSpPr>
          <p:spPr>
            <a:xfrm>
              <a:off x="6713099"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150.6</a:t>
              </a:r>
            </a:p>
          </p:txBody>
        </p:sp>
        <p:sp>
          <p:nvSpPr>
            <p:cNvPr id="186" name="tx186"/>
            <p:cNvSpPr/>
            <p:nvPr/>
          </p:nvSpPr>
          <p:spPr>
            <a:xfrm>
              <a:off x="3798116"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87" name="tx187"/>
            <p:cNvSpPr/>
            <p:nvPr/>
          </p:nvSpPr>
          <p:spPr>
            <a:xfrm>
              <a:off x="2695421"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88" name="tx188"/>
            <p:cNvSpPr/>
            <p:nvPr/>
          </p:nvSpPr>
          <p:spPr>
            <a:xfrm>
              <a:off x="284144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94.1</a:t>
              </a:r>
            </a:p>
          </p:txBody>
        </p:sp>
        <p:sp>
          <p:nvSpPr>
            <p:cNvPr id="189" name="tx189"/>
            <p:cNvSpPr/>
            <p:nvPr/>
          </p:nvSpPr>
          <p:spPr>
            <a:xfrm>
              <a:off x="722674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49.3</a:t>
              </a:r>
            </a:p>
          </p:txBody>
        </p:sp>
        <p:sp>
          <p:nvSpPr>
            <p:cNvPr id="190" name="tx190"/>
            <p:cNvSpPr/>
            <p:nvPr/>
          </p:nvSpPr>
          <p:spPr>
            <a:xfrm>
              <a:off x="538358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73.8</a:t>
              </a:r>
            </a:p>
          </p:txBody>
        </p:sp>
        <p:sp>
          <p:nvSpPr>
            <p:cNvPr id="191" name="tx191"/>
            <p:cNvSpPr/>
            <p:nvPr/>
          </p:nvSpPr>
          <p:spPr>
            <a:xfrm>
              <a:off x="54701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56.5</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3228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7" name="tx197"/>
            <p:cNvSpPr/>
            <p:nvPr/>
          </p:nvSpPr>
          <p:spPr>
            <a:xfrm>
              <a:off x="463896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8" name="tx198"/>
            <p:cNvSpPr/>
            <p:nvPr/>
          </p:nvSpPr>
          <p:spPr>
            <a:xfrm>
              <a:off x="638448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9" name="tx199"/>
            <p:cNvSpPr/>
            <p:nvPr/>
          </p:nvSpPr>
          <p:spPr>
            <a:xfrm>
              <a:off x="813000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1" name="tx201"/>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3" name="tx203"/>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Mali.
En 2025, la couverture vaccinale contre la diphtérie, le tétanos et la coqueluche (DTC1) au Mali est restée relativement stable, avec une variation inférieure à 1 %, à 90 %. Le nombre d’enfants n’ayant reçu aucune dose de vaccin DTC (enfants n’ayant reçu aucune dose) est passé de 83 000 en 2024 à 94 000 en 2025.
La couverture vaccinale contre la DTP3 est restée relativement stable, avec une variation inférieure à 1 %, à 84 % en 2025, laissant 151 000 enfants exposés à des maladies évitables par la vaccination.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90 % et celui pour le DTP3 de 84 %, ce qui signifie que 151 000 enfants n'étaient pas vaccinés ou l'étaient insuffisamment, dont 94 000 n'avaient reçu aucune dose et 56 000 ne bénéficiaient que d'une protection partielle.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734548"/>
            </a:xfrm>
            <a:custGeom>
              <a:avLst/>
              <a:pathLst>
                <a:path w="3397293" h="734548">
                  <a:moveTo>
                    <a:pt x="0" y="734548"/>
                  </a:moveTo>
                  <a:lnTo>
                    <a:pt x="135891" y="377767"/>
                  </a:lnTo>
                  <a:lnTo>
                    <a:pt x="271783" y="188883"/>
                  </a:lnTo>
                  <a:lnTo>
                    <a:pt x="407675" y="104935"/>
                  </a:lnTo>
                  <a:lnTo>
                    <a:pt x="543566" y="41974"/>
                  </a:lnTo>
                  <a:lnTo>
                    <a:pt x="679458" y="0"/>
                  </a:lnTo>
                  <a:lnTo>
                    <a:pt x="815350" y="104935"/>
                  </a:lnTo>
                  <a:lnTo>
                    <a:pt x="951242" y="146909"/>
                  </a:lnTo>
                  <a:lnTo>
                    <a:pt x="1087133" y="230858"/>
                  </a:lnTo>
                  <a:lnTo>
                    <a:pt x="1223025" y="293819"/>
                  </a:lnTo>
                  <a:lnTo>
                    <a:pt x="1358917" y="314806"/>
                  </a:lnTo>
                  <a:lnTo>
                    <a:pt x="1494809" y="335793"/>
                  </a:lnTo>
                  <a:lnTo>
                    <a:pt x="1630700" y="440728"/>
                  </a:lnTo>
                  <a:lnTo>
                    <a:pt x="1766592" y="566651"/>
                  </a:lnTo>
                  <a:lnTo>
                    <a:pt x="1902484" y="482703"/>
                  </a:lnTo>
                  <a:lnTo>
                    <a:pt x="2038375" y="377767"/>
                  </a:lnTo>
                  <a:lnTo>
                    <a:pt x="2174267" y="293819"/>
                  </a:lnTo>
                  <a:lnTo>
                    <a:pt x="2310159" y="293819"/>
                  </a:lnTo>
                  <a:lnTo>
                    <a:pt x="2446051" y="293819"/>
                  </a:lnTo>
                  <a:lnTo>
                    <a:pt x="2581942" y="293819"/>
                  </a:lnTo>
                  <a:lnTo>
                    <a:pt x="2717834" y="440728"/>
                  </a:lnTo>
                  <a:lnTo>
                    <a:pt x="2853726" y="314806"/>
                  </a:lnTo>
                  <a:lnTo>
                    <a:pt x="2989618" y="251845"/>
                  </a:lnTo>
                  <a:lnTo>
                    <a:pt x="3125509" y="230858"/>
                  </a:lnTo>
                  <a:lnTo>
                    <a:pt x="3261401" y="104935"/>
                  </a:lnTo>
                  <a:lnTo>
                    <a:pt x="3397293" y="12592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734548"/>
            </a:xfrm>
            <a:custGeom>
              <a:avLst/>
              <a:pathLst>
                <a:path w="3397293" h="734548">
                  <a:moveTo>
                    <a:pt x="0" y="734548"/>
                  </a:moveTo>
                  <a:lnTo>
                    <a:pt x="135891" y="377767"/>
                  </a:lnTo>
                  <a:lnTo>
                    <a:pt x="271783" y="188883"/>
                  </a:lnTo>
                  <a:lnTo>
                    <a:pt x="407675" y="104935"/>
                  </a:lnTo>
                  <a:lnTo>
                    <a:pt x="543566" y="41974"/>
                  </a:lnTo>
                  <a:lnTo>
                    <a:pt x="679458" y="0"/>
                  </a:lnTo>
                  <a:lnTo>
                    <a:pt x="815350" y="104935"/>
                  </a:lnTo>
                  <a:lnTo>
                    <a:pt x="951242" y="146909"/>
                  </a:lnTo>
                  <a:lnTo>
                    <a:pt x="1087133" y="230858"/>
                  </a:lnTo>
                  <a:lnTo>
                    <a:pt x="1223025" y="293819"/>
                  </a:lnTo>
                  <a:lnTo>
                    <a:pt x="1358917" y="314806"/>
                  </a:lnTo>
                  <a:lnTo>
                    <a:pt x="1494809" y="335793"/>
                  </a:lnTo>
                  <a:lnTo>
                    <a:pt x="1630700" y="440728"/>
                  </a:lnTo>
                  <a:lnTo>
                    <a:pt x="1766592" y="566651"/>
                  </a:lnTo>
                  <a:lnTo>
                    <a:pt x="1902484" y="482703"/>
                  </a:lnTo>
                  <a:lnTo>
                    <a:pt x="2038375" y="377767"/>
                  </a:lnTo>
                  <a:lnTo>
                    <a:pt x="2174267" y="293819"/>
                  </a:lnTo>
                  <a:lnTo>
                    <a:pt x="2310159" y="293819"/>
                  </a:lnTo>
                  <a:lnTo>
                    <a:pt x="2446051" y="293819"/>
                  </a:lnTo>
                  <a:lnTo>
                    <a:pt x="2581942" y="293819"/>
                  </a:lnTo>
                  <a:lnTo>
                    <a:pt x="2717834" y="440728"/>
                  </a:lnTo>
                  <a:lnTo>
                    <a:pt x="2853726" y="314806"/>
                  </a:lnTo>
                  <a:lnTo>
                    <a:pt x="2989618" y="251845"/>
                  </a:lnTo>
                  <a:lnTo>
                    <a:pt x="3125509" y="230858"/>
                  </a:lnTo>
                  <a:lnTo>
                    <a:pt x="3261401" y="104935"/>
                  </a:lnTo>
                  <a:lnTo>
                    <a:pt x="3397293" y="12592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60470"/>
            </a:xfrm>
            <a:custGeom>
              <a:avLst/>
              <a:pathLst>
                <a:path w="0" h="860470">
                  <a:moveTo>
                    <a:pt x="0" y="0"/>
                  </a:moveTo>
                  <a:lnTo>
                    <a:pt x="0" y="8604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734548"/>
            </a:xfrm>
            <a:custGeom>
              <a:avLst/>
              <a:pathLst>
                <a:path w="3397293" h="734548">
                  <a:moveTo>
                    <a:pt x="0" y="734548"/>
                  </a:moveTo>
                  <a:lnTo>
                    <a:pt x="135891" y="377767"/>
                  </a:lnTo>
                  <a:lnTo>
                    <a:pt x="271783" y="188883"/>
                  </a:lnTo>
                  <a:lnTo>
                    <a:pt x="407675" y="104935"/>
                  </a:lnTo>
                  <a:lnTo>
                    <a:pt x="543566" y="41974"/>
                  </a:lnTo>
                  <a:lnTo>
                    <a:pt x="679458" y="0"/>
                  </a:lnTo>
                  <a:lnTo>
                    <a:pt x="815350" y="104935"/>
                  </a:lnTo>
                  <a:lnTo>
                    <a:pt x="951242" y="146909"/>
                  </a:lnTo>
                  <a:lnTo>
                    <a:pt x="1087133" y="230858"/>
                  </a:lnTo>
                  <a:lnTo>
                    <a:pt x="1223025" y="293819"/>
                  </a:lnTo>
                  <a:lnTo>
                    <a:pt x="1358917" y="314806"/>
                  </a:lnTo>
                  <a:lnTo>
                    <a:pt x="1494809" y="335793"/>
                  </a:lnTo>
                  <a:lnTo>
                    <a:pt x="1630700" y="440728"/>
                  </a:lnTo>
                  <a:lnTo>
                    <a:pt x="1766592" y="566651"/>
                  </a:lnTo>
                  <a:lnTo>
                    <a:pt x="1902484" y="482703"/>
                  </a:lnTo>
                  <a:lnTo>
                    <a:pt x="2038375" y="377767"/>
                  </a:lnTo>
                  <a:lnTo>
                    <a:pt x="2174267" y="293819"/>
                  </a:lnTo>
                  <a:lnTo>
                    <a:pt x="2310159" y="293819"/>
                  </a:lnTo>
                  <a:lnTo>
                    <a:pt x="2446051" y="293819"/>
                  </a:lnTo>
                  <a:lnTo>
                    <a:pt x="2581942" y="293819"/>
                  </a:lnTo>
                  <a:lnTo>
                    <a:pt x="2717834" y="440728"/>
                  </a:lnTo>
                  <a:lnTo>
                    <a:pt x="2853726" y="314806"/>
                  </a:lnTo>
                  <a:lnTo>
                    <a:pt x="2989618" y="251845"/>
                  </a:lnTo>
                  <a:lnTo>
                    <a:pt x="3125509" y="230858"/>
                  </a:lnTo>
                  <a:lnTo>
                    <a:pt x="3261401" y="104935"/>
                  </a:lnTo>
                  <a:lnTo>
                    <a:pt x="3397293" y="12592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9501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88861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4845" y="1415599"/>
              <a:ext cx="2329532"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Mali, 2000-2025</a:t>
              </a:r>
            </a:p>
          </p:txBody>
        </p:sp>
        <p:sp>
          <p:nvSpPr>
            <p:cNvPr id="63" name="pl63"/>
            <p:cNvSpPr/>
            <p:nvPr/>
          </p:nvSpPr>
          <p:spPr>
            <a:xfrm>
              <a:off x="5267799" y="40559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871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8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49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805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16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215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526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838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149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61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7421"/>
              <a:ext cx="3397293" cy="1641012"/>
            </a:xfrm>
            <a:custGeom>
              <a:avLst/>
              <a:pathLst>
                <a:path w="3397293" h="1641012">
                  <a:moveTo>
                    <a:pt x="0" y="1641012"/>
                  </a:moveTo>
                  <a:lnTo>
                    <a:pt x="135891" y="843949"/>
                  </a:lnTo>
                  <a:lnTo>
                    <a:pt x="271783" y="421974"/>
                  </a:lnTo>
                  <a:lnTo>
                    <a:pt x="407675" y="234430"/>
                  </a:lnTo>
                  <a:lnTo>
                    <a:pt x="543566" y="93772"/>
                  </a:lnTo>
                  <a:lnTo>
                    <a:pt x="679458" y="0"/>
                  </a:lnTo>
                  <a:lnTo>
                    <a:pt x="815350" y="234430"/>
                  </a:lnTo>
                  <a:lnTo>
                    <a:pt x="951242" y="328202"/>
                  </a:lnTo>
                  <a:lnTo>
                    <a:pt x="1087133" y="515746"/>
                  </a:lnTo>
                  <a:lnTo>
                    <a:pt x="1223025" y="656404"/>
                  </a:lnTo>
                  <a:lnTo>
                    <a:pt x="1358917" y="703290"/>
                  </a:lnTo>
                  <a:lnTo>
                    <a:pt x="1494809" y="750177"/>
                  </a:lnTo>
                  <a:lnTo>
                    <a:pt x="1630700" y="984607"/>
                  </a:lnTo>
                  <a:lnTo>
                    <a:pt x="1766592" y="1265923"/>
                  </a:lnTo>
                  <a:lnTo>
                    <a:pt x="1902484" y="1078379"/>
                  </a:lnTo>
                  <a:lnTo>
                    <a:pt x="2038375" y="843949"/>
                  </a:lnTo>
                  <a:lnTo>
                    <a:pt x="2174267" y="656404"/>
                  </a:lnTo>
                  <a:lnTo>
                    <a:pt x="2310159" y="656404"/>
                  </a:lnTo>
                  <a:lnTo>
                    <a:pt x="2446051" y="656404"/>
                  </a:lnTo>
                  <a:lnTo>
                    <a:pt x="2581942" y="656404"/>
                  </a:lnTo>
                  <a:lnTo>
                    <a:pt x="2717834" y="984607"/>
                  </a:lnTo>
                  <a:lnTo>
                    <a:pt x="2853726" y="703290"/>
                  </a:lnTo>
                  <a:lnTo>
                    <a:pt x="2989618" y="562632"/>
                  </a:lnTo>
                  <a:lnTo>
                    <a:pt x="3125509" y="515746"/>
                  </a:lnTo>
                  <a:lnTo>
                    <a:pt x="3261401" y="234430"/>
                  </a:lnTo>
                  <a:lnTo>
                    <a:pt x="3397293" y="28131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83826"/>
              <a:ext cx="3397293" cy="421974"/>
            </a:xfrm>
            <a:custGeom>
              <a:avLst/>
              <a:pathLst>
                <a:path w="3397293" h="421974">
                  <a:moveTo>
                    <a:pt x="0" y="421974"/>
                  </a:moveTo>
                  <a:lnTo>
                    <a:pt x="135891" y="375088"/>
                  </a:lnTo>
                  <a:lnTo>
                    <a:pt x="271783" y="375088"/>
                  </a:lnTo>
                  <a:lnTo>
                    <a:pt x="407675" y="328202"/>
                  </a:lnTo>
                  <a:lnTo>
                    <a:pt x="543566" y="281316"/>
                  </a:lnTo>
                  <a:lnTo>
                    <a:pt x="679458" y="234430"/>
                  </a:lnTo>
                  <a:lnTo>
                    <a:pt x="815350" y="187544"/>
                  </a:lnTo>
                  <a:lnTo>
                    <a:pt x="951242" y="187544"/>
                  </a:lnTo>
                  <a:lnTo>
                    <a:pt x="1087133" y="140658"/>
                  </a:lnTo>
                  <a:lnTo>
                    <a:pt x="1223025" y="93772"/>
                  </a:lnTo>
                  <a:lnTo>
                    <a:pt x="1358917" y="93772"/>
                  </a:lnTo>
                  <a:lnTo>
                    <a:pt x="1494809" y="46886"/>
                  </a:lnTo>
                  <a:lnTo>
                    <a:pt x="1630700" y="93772"/>
                  </a:lnTo>
                  <a:lnTo>
                    <a:pt x="1766592" y="93772"/>
                  </a:lnTo>
                  <a:lnTo>
                    <a:pt x="1902484" y="93772"/>
                  </a:lnTo>
                  <a:lnTo>
                    <a:pt x="2038375" y="93772"/>
                  </a:lnTo>
                  <a:lnTo>
                    <a:pt x="2174267" y="46886"/>
                  </a:lnTo>
                  <a:lnTo>
                    <a:pt x="2310159" y="46886"/>
                  </a:lnTo>
                  <a:lnTo>
                    <a:pt x="2446051" y="46886"/>
                  </a:lnTo>
                  <a:lnTo>
                    <a:pt x="2581942" y="0"/>
                  </a:lnTo>
                  <a:lnTo>
                    <a:pt x="2717834" y="140658"/>
                  </a:lnTo>
                  <a:lnTo>
                    <a:pt x="2853726" y="234430"/>
                  </a:lnTo>
                  <a:lnTo>
                    <a:pt x="2989618" y="93772"/>
                  </a:lnTo>
                  <a:lnTo>
                    <a:pt x="3125509" y="93772"/>
                  </a:lnTo>
                  <a:lnTo>
                    <a:pt x="3261401" y="93772"/>
                  </a:lnTo>
                  <a:lnTo>
                    <a:pt x="3397293" y="46886"/>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36940"/>
              <a:ext cx="3397293" cy="1125265"/>
            </a:xfrm>
            <a:custGeom>
              <a:avLst/>
              <a:pathLst>
                <a:path w="3397293" h="1125265">
                  <a:moveTo>
                    <a:pt x="0" y="1125265"/>
                  </a:moveTo>
                  <a:lnTo>
                    <a:pt x="135891" y="1125265"/>
                  </a:lnTo>
                  <a:lnTo>
                    <a:pt x="271783" y="1078379"/>
                  </a:lnTo>
                  <a:lnTo>
                    <a:pt x="407675" y="984607"/>
                  </a:lnTo>
                  <a:lnTo>
                    <a:pt x="543566" y="843949"/>
                  </a:lnTo>
                  <a:lnTo>
                    <a:pt x="679458" y="703290"/>
                  </a:lnTo>
                  <a:lnTo>
                    <a:pt x="815350" y="609518"/>
                  </a:lnTo>
                  <a:lnTo>
                    <a:pt x="951242" y="515746"/>
                  </a:lnTo>
                  <a:lnTo>
                    <a:pt x="1087133" y="281316"/>
                  </a:lnTo>
                  <a:lnTo>
                    <a:pt x="1223025" y="93772"/>
                  </a:lnTo>
                  <a:lnTo>
                    <a:pt x="1358917" y="375088"/>
                  </a:lnTo>
                  <a:lnTo>
                    <a:pt x="1494809" y="421974"/>
                  </a:lnTo>
                  <a:lnTo>
                    <a:pt x="1630700" y="468860"/>
                  </a:lnTo>
                  <a:lnTo>
                    <a:pt x="1766592" y="562632"/>
                  </a:lnTo>
                  <a:lnTo>
                    <a:pt x="1902484" y="515746"/>
                  </a:lnTo>
                  <a:lnTo>
                    <a:pt x="2038375" y="468860"/>
                  </a:lnTo>
                  <a:lnTo>
                    <a:pt x="2174267" y="234430"/>
                  </a:lnTo>
                  <a:lnTo>
                    <a:pt x="2310159" y="187544"/>
                  </a:lnTo>
                  <a:lnTo>
                    <a:pt x="2446051" y="93772"/>
                  </a:lnTo>
                  <a:lnTo>
                    <a:pt x="2581942" y="46886"/>
                  </a:lnTo>
                  <a:lnTo>
                    <a:pt x="2717834" y="93772"/>
                  </a:lnTo>
                  <a:lnTo>
                    <a:pt x="2853726" y="328202"/>
                  </a:lnTo>
                  <a:lnTo>
                    <a:pt x="2989618" y="187544"/>
                  </a:lnTo>
                  <a:lnTo>
                    <a:pt x="3125509" y="46886"/>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8382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7421"/>
              <a:ext cx="3397293" cy="1641012"/>
            </a:xfrm>
            <a:custGeom>
              <a:avLst/>
              <a:pathLst>
                <a:path w="3397293" h="1641012">
                  <a:moveTo>
                    <a:pt x="0" y="1641012"/>
                  </a:moveTo>
                  <a:lnTo>
                    <a:pt x="135891" y="843949"/>
                  </a:lnTo>
                  <a:lnTo>
                    <a:pt x="271783" y="421974"/>
                  </a:lnTo>
                  <a:lnTo>
                    <a:pt x="407675" y="234430"/>
                  </a:lnTo>
                  <a:lnTo>
                    <a:pt x="543566" y="93772"/>
                  </a:lnTo>
                  <a:lnTo>
                    <a:pt x="679458" y="0"/>
                  </a:lnTo>
                  <a:lnTo>
                    <a:pt x="815350" y="234430"/>
                  </a:lnTo>
                  <a:lnTo>
                    <a:pt x="951242" y="328202"/>
                  </a:lnTo>
                  <a:lnTo>
                    <a:pt x="1087133" y="515746"/>
                  </a:lnTo>
                  <a:lnTo>
                    <a:pt x="1223025" y="656404"/>
                  </a:lnTo>
                  <a:lnTo>
                    <a:pt x="1358917" y="703290"/>
                  </a:lnTo>
                  <a:lnTo>
                    <a:pt x="1494809" y="750177"/>
                  </a:lnTo>
                  <a:lnTo>
                    <a:pt x="1630700" y="984607"/>
                  </a:lnTo>
                  <a:lnTo>
                    <a:pt x="1766592" y="1265923"/>
                  </a:lnTo>
                  <a:lnTo>
                    <a:pt x="1902484" y="1078379"/>
                  </a:lnTo>
                  <a:lnTo>
                    <a:pt x="2038375" y="843949"/>
                  </a:lnTo>
                  <a:lnTo>
                    <a:pt x="2174267" y="656404"/>
                  </a:lnTo>
                  <a:lnTo>
                    <a:pt x="2310159" y="656404"/>
                  </a:lnTo>
                  <a:lnTo>
                    <a:pt x="2446051" y="656404"/>
                  </a:lnTo>
                  <a:lnTo>
                    <a:pt x="2581942" y="656404"/>
                  </a:lnTo>
                  <a:lnTo>
                    <a:pt x="2717834" y="984607"/>
                  </a:lnTo>
                  <a:lnTo>
                    <a:pt x="2853726" y="703290"/>
                  </a:lnTo>
                  <a:lnTo>
                    <a:pt x="2989618" y="562632"/>
                  </a:lnTo>
                  <a:lnTo>
                    <a:pt x="3125509" y="515746"/>
                  </a:lnTo>
                  <a:lnTo>
                    <a:pt x="3261401" y="234430"/>
                  </a:lnTo>
                  <a:lnTo>
                    <a:pt x="3397293" y="281316"/>
                  </a:lnTo>
                </a:path>
              </a:pathLst>
            </a:custGeom>
            <a:ln w="43362" cap="flat">
              <a:solidFill>
                <a:srgbClr val="000000">
                  <a:alpha val="100000"/>
                </a:srgbClr>
              </a:solidFill>
              <a:prstDash val="solid"/>
              <a:round/>
            </a:ln>
          </p:spPr>
          <p:txBody>
            <a:bodyPr/>
            <a:lstStyle/>
            <a:p/>
          </p:txBody>
        </p:sp>
        <p:sp>
          <p:nvSpPr>
            <p:cNvPr id="86" name="pl86"/>
            <p:cNvSpPr/>
            <p:nvPr/>
          </p:nvSpPr>
          <p:spPr>
            <a:xfrm>
              <a:off x="5437664" y="2480606"/>
              <a:ext cx="0" cy="1387827"/>
            </a:xfrm>
            <a:custGeom>
              <a:avLst/>
              <a:pathLst>
                <a:path w="0" h="1387827">
                  <a:moveTo>
                    <a:pt x="0" y="13878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227421"/>
              <a:ext cx="0" cy="253184"/>
            </a:xfrm>
            <a:custGeom>
              <a:avLst/>
              <a:pathLst>
                <a:path w="0" h="253184">
                  <a:moveTo>
                    <a:pt x="0" y="0"/>
                  </a:moveTo>
                  <a:lnTo>
                    <a:pt x="0" y="253184"/>
                  </a:lnTo>
                </a:path>
              </a:pathLst>
            </a:custGeom>
            <a:ln w="13550" cap="flat">
              <a:solidFill>
                <a:srgbClr val="0058AB">
                  <a:alpha val="100000"/>
                </a:srgbClr>
              </a:solidFill>
              <a:prstDash val="dot"/>
              <a:round/>
            </a:ln>
          </p:spPr>
          <p:txBody>
            <a:bodyPr/>
            <a:lstStyle/>
            <a:p/>
          </p:txBody>
        </p:sp>
        <p:sp>
          <p:nvSpPr>
            <p:cNvPr id="88" name="pl88"/>
            <p:cNvSpPr/>
            <p:nvPr/>
          </p:nvSpPr>
          <p:spPr>
            <a:xfrm>
              <a:off x="6796581" y="2480606"/>
              <a:ext cx="0" cy="450106"/>
            </a:xfrm>
            <a:custGeom>
              <a:avLst/>
              <a:pathLst>
                <a:path w="0" h="450106">
                  <a:moveTo>
                    <a:pt x="0" y="4501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480606"/>
              <a:ext cx="0" cy="590764"/>
            </a:xfrm>
            <a:custGeom>
              <a:avLst/>
              <a:pathLst>
                <a:path w="0" h="590764">
                  <a:moveTo>
                    <a:pt x="0" y="5907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480606"/>
              <a:ext cx="0" cy="403220"/>
            </a:xfrm>
            <a:custGeom>
              <a:avLst/>
              <a:pathLst>
                <a:path w="0" h="403220">
                  <a:moveTo>
                    <a:pt x="0" y="4032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461851"/>
              <a:ext cx="0" cy="18754"/>
            </a:xfrm>
            <a:custGeom>
              <a:avLst/>
              <a:pathLst>
                <a:path w="0" h="18754">
                  <a:moveTo>
                    <a:pt x="0" y="0"/>
                  </a:moveTo>
                  <a:lnTo>
                    <a:pt x="0" y="18754"/>
                  </a:lnTo>
                </a:path>
              </a:pathLst>
            </a:custGeom>
            <a:ln w="13550" cap="flat">
              <a:solidFill>
                <a:srgbClr val="0058AB">
                  <a:alpha val="100000"/>
                </a:srgbClr>
              </a:solidFill>
              <a:prstDash val="dot"/>
              <a:round/>
            </a:ln>
          </p:spPr>
          <p:txBody>
            <a:bodyPr/>
            <a:lstStyle/>
            <a:p/>
          </p:txBody>
        </p:sp>
        <p:sp>
          <p:nvSpPr>
            <p:cNvPr id="92" name="pl92"/>
            <p:cNvSpPr/>
            <p:nvPr/>
          </p:nvSpPr>
          <p:spPr>
            <a:xfrm>
              <a:off x="8834957" y="2480606"/>
              <a:ext cx="0" cy="28131"/>
            </a:xfrm>
            <a:custGeom>
              <a:avLst/>
              <a:pathLst>
                <a:path w="0" h="28131">
                  <a:moveTo>
                    <a:pt x="0" y="2813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7421"/>
              <a:ext cx="3397293" cy="1641012"/>
            </a:xfrm>
            <a:custGeom>
              <a:avLst/>
              <a:pathLst>
                <a:path w="3397293" h="1641012">
                  <a:moveTo>
                    <a:pt x="0" y="1641012"/>
                  </a:moveTo>
                  <a:lnTo>
                    <a:pt x="135891" y="843949"/>
                  </a:lnTo>
                  <a:lnTo>
                    <a:pt x="271783" y="421974"/>
                  </a:lnTo>
                  <a:lnTo>
                    <a:pt x="407675" y="234430"/>
                  </a:lnTo>
                  <a:lnTo>
                    <a:pt x="543566" y="93772"/>
                  </a:lnTo>
                  <a:lnTo>
                    <a:pt x="679458" y="0"/>
                  </a:lnTo>
                  <a:lnTo>
                    <a:pt x="815350" y="234430"/>
                  </a:lnTo>
                  <a:lnTo>
                    <a:pt x="951242" y="328202"/>
                  </a:lnTo>
                  <a:lnTo>
                    <a:pt x="1087133" y="515746"/>
                  </a:lnTo>
                  <a:lnTo>
                    <a:pt x="1223025" y="656404"/>
                  </a:lnTo>
                  <a:lnTo>
                    <a:pt x="1358917" y="703290"/>
                  </a:lnTo>
                  <a:lnTo>
                    <a:pt x="1494809" y="750177"/>
                  </a:lnTo>
                  <a:lnTo>
                    <a:pt x="1630700" y="984607"/>
                  </a:lnTo>
                  <a:lnTo>
                    <a:pt x="1766592" y="1265923"/>
                  </a:lnTo>
                  <a:lnTo>
                    <a:pt x="1902484" y="1078379"/>
                  </a:lnTo>
                  <a:lnTo>
                    <a:pt x="2038375" y="843949"/>
                  </a:lnTo>
                  <a:lnTo>
                    <a:pt x="2174267" y="656404"/>
                  </a:lnTo>
                  <a:lnTo>
                    <a:pt x="2310159" y="656404"/>
                  </a:lnTo>
                  <a:lnTo>
                    <a:pt x="2446051" y="656404"/>
                  </a:lnTo>
                  <a:lnTo>
                    <a:pt x="2581942" y="656404"/>
                  </a:lnTo>
                  <a:lnTo>
                    <a:pt x="2717834" y="984607"/>
                  </a:lnTo>
                  <a:lnTo>
                    <a:pt x="2853726" y="703290"/>
                  </a:lnTo>
                  <a:lnTo>
                    <a:pt x="2989618" y="562632"/>
                  </a:lnTo>
                  <a:lnTo>
                    <a:pt x="3125509" y="515746"/>
                  </a:lnTo>
                  <a:lnTo>
                    <a:pt x="3261401" y="234430"/>
                  </a:lnTo>
                  <a:lnTo>
                    <a:pt x="3397293" y="281316"/>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227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056833" y="2422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748386" y="24227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27845" y="24230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4214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214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804812" y="24214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891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7978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694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005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317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628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8939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11171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1171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2648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48894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8815" y="488861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1" name="tx121"/>
            <p:cNvSpPr/>
            <p:nvPr/>
          </p:nvSpPr>
          <p:spPr>
            <a:xfrm>
              <a:off x="699358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5604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5538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720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0055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9053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6388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3723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7321564" cy="110182"/>
            </a:xfrm>
            <a:prstGeom prst="rect">
              <a:avLst/>
            </a:prstGeom>
            <a:solidFill>
              <a:srgbClr val="1CABE2">
                <a:alpha val="80000"/>
              </a:srgbClr>
            </a:solidFill>
          </p:spPr>
          <p:txBody>
            <a:bodyPr/>
            <a:lstStyle/>
            <a:p/>
          </p:txBody>
        </p:sp>
        <p:sp>
          <p:nvSpPr>
            <p:cNvPr id="135" name="rc135"/>
            <p:cNvSpPr/>
            <p:nvPr/>
          </p:nvSpPr>
          <p:spPr>
            <a:xfrm>
              <a:off x="1317178" y="5634770"/>
              <a:ext cx="4105466" cy="110182"/>
            </a:xfrm>
            <a:prstGeom prst="rect">
              <a:avLst/>
            </a:prstGeom>
            <a:solidFill>
              <a:srgbClr val="1CABE2">
                <a:alpha val="80000"/>
              </a:srgbClr>
            </a:solidFill>
          </p:spPr>
          <p:txBody>
            <a:bodyPr/>
            <a:lstStyle/>
            <a:p/>
          </p:txBody>
        </p:sp>
        <p:sp>
          <p:nvSpPr>
            <p:cNvPr id="136" name="rc136"/>
            <p:cNvSpPr/>
            <p:nvPr/>
          </p:nvSpPr>
          <p:spPr>
            <a:xfrm>
              <a:off x="1317178" y="5497042"/>
              <a:ext cx="4655935" cy="110182"/>
            </a:xfrm>
            <a:prstGeom prst="rect">
              <a:avLst/>
            </a:prstGeom>
            <a:solidFill>
              <a:srgbClr val="1CABE2">
                <a:alpha val="80000"/>
              </a:srgbClr>
            </a:solidFill>
          </p:spPr>
          <p:txBody>
            <a:bodyPr/>
            <a:lstStyle/>
            <a:p/>
          </p:txBody>
        </p:sp>
        <p:sp>
          <p:nvSpPr>
            <p:cNvPr id="137" name="tx137"/>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148,000</a:t>
              </a:r>
            </a:p>
          </p:txBody>
        </p:sp>
        <p:sp>
          <p:nvSpPr>
            <p:cNvPr id="138" name="tx138"/>
            <p:cNvSpPr/>
            <p:nvPr/>
          </p:nvSpPr>
          <p:spPr>
            <a:xfrm>
              <a:off x="4991608"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39" name="tx139"/>
            <p:cNvSpPr/>
            <p:nvPr/>
          </p:nvSpPr>
          <p:spPr>
            <a:xfrm>
              <a:off x="5542077"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94,000</a:t>
              </a:r>
            </a:p>
          </p:txBody>
        </p:sp>
        <p:sp>
          <p:nvSpPr>
            <p:cNvPr id="140" name="tx14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36324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575890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8232252"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8" name="tx148"/>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9" name="tx149"/>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diphtérie, le tétanos et la coqueluche (DTP1) au Mali (90 %) était identique à la moyenne mondiale et supérieure de 9 points de pourcentage à la moyenne de l’ensemble des pays de l’ WCAR e (81 %).
La couverture nationale contre la DTP1 était supérieure de 8 points de pourcentage à celle de 2019 (82 %).
Cela correspond à 94 000 enfants n'ayant reçu aucune dose en 2025, contre 148 000 en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DTP1 au Mali s'élevait à 90 %, soit 8 points de pourcentage de plus qu'en 2019 et un niveau équivalent à la moyenne mondiale.</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Mali occupait la 13e place sur 24 pays en termes de couverture la plus faible pour le DTP1 (en cas d'égalité de classement).
Le Mali figurait parmi les 10 pays comptant le plus grand nombre d'enfants n'ayant reçu aucune dose (8e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Mali figurait parmi les pays affichant la couverture vaccinale la plus élevée, mais il faisait également partie des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F26A21">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Mali occupait la 4e place sur 24 pays, avec 165 000 enfants n'ayant reçu aucune dose de vaccin.
En 2025, le Mali occupait la 8e place sur 24 pays, avec 94 000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4321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284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1368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989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8583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7106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5629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94152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489847"/>
              <a:ext cx="200644" cy="310754"/>
            </a:xfrm>
            <a:prstGeom prst="rect">
              <a:avLst/>
            </a:prstGeom>
            <a:solidFill>
              <a:srgbClr val="80BD41">
                <a:alpha val="100000"/>
              </a:srgbClr>
            </a:solidFill>
          </p:spPr>
          <p:txBody>
            <a:bodyPr/>
            <a:lstStyle/>
            <a:p/>
          </p:txBody>
        </p:sp>
        <p:sp>
          <p:nvSpPr>
            <p:cNvPr id="28" name="rc28"/>
            <p:cNvSpPr/>
            <p:nvPr/>
          </p:nvSpPr>
          <p:spPr>
            <a:xfrm>
              <a:off x="1423662" y="4077917"/>
              <a:ext cx="200644" cy="281846"/>
            </a:xfrm>
            <a:prstGeom prst="rect">
              <a:avLst/>
            </a:prstGeom>
            <a:solidFill>
              <a:srgbClr val="0058AB">
                <a:alpha val="100000"/>
              </a:srgbClr>
            </a:solidFill>
          </p:spPr>
          <p:txBody>
            <a:bodyPr/>
            <a:lstStyle/>
            <a:p/>
          </p:txBody>
        </p:sp>
        <p:sp>
          <p:nvSpPr>
            <p:cNvPr id="29" name="rc29"/>
            <p:cNvSpPr/>
            <p:nvPr/>
          </p:nvSpPr>
          <p:spPr>
            <a:xfrm>
              <a:off x="1423662" y="4359763"/>
              <a:ext cx="200644" cy="130083"/>
            </a:xfrm>
            <a:prstGeom prst="rect">
              <a:avLst/>
            </a:prstGeom>
            <a:solidFill>
              <a:srgbClr val="1CABE2">
                <a:alpha val="100000"/>
              </a:srgbClr>
            </a:solidFill>
          </p:spPr>
          <p:txBody>
            <a:bodyPr/>
            <a:lstStyle/>
            <a:p/>
          </p:txBody>
        </p:sp>
        <p:sp>
          <p:nvSpPr>
            <p:cNvPr id="30" name="rc30"/>
            <p:cNvSpPr/>
            <p:nvPr/>
          </p:nvSpPr>
          <p:spPr>
            <a:xfrm>
              <a:off x="1646600" y="4434687"/>
              <a:ext cx="200644" cy="365914"/>
            </a:xfrm>
            <a:prstGeom prst="rect">
              <a:avLst/>
            </a:prstGeom>
            <a:solidFill>
              <a:srgbClr val="80BD41">
                <a:alpha val="100000"/>
              </a:srgbClr>
            </a:solidFill>
          </p:spPr>
          <p:txBody>
            <a:bodyPr/>
            <a:lstStyle/>
            <a:p/>
          </p:txBody>
        </p:sp>
        <p:sp>
          <p:nvSpPr>
            <p:cNvPr id="31" name="rc31"/>
            <p:cNvSpPr/>
            <p:nvPr/>
          </p:nvSpPr>
          <p:spPr>
            <a:xfrm>
              <a:off x="1646600" y="4053837"/>
              <a:ext cx="200644" cy="164288"/>
            </a:xfrm>
            <a:prstGeom prst="rect">
              <a:avLst/>
            </a:prstGeom>
            <a:solidFill>
              <a:srgbClr val="0058AB">
                <a:alpha val="100000"/>
              </a:srgbClr>
            </a:solidFill>
          </p:spPr>
          <p:txBody>
            <a:bodyPr/>
            <a:lstStyle/>
            <a:p/>
          </p:txBody>
        </p:sp>
        <p:sp>
          <p:nvSpPr>
            <p:cNvPr id="32" name="rc32"/>
            <p:cNvSpPr/>
            <p:nvPr/>
          </p:nvSpPr>
          <p:spPr>
            <a:xfrm>
              <a:off x="1646600" y="4218125"/>
              <a:ext cx="200644" cy="216561"/>
            </a:xfrm>
            <a:prstGeom prst="rect">
              <a:avLst/>
            </a:prstGeom>
            <a:solidFill>
              <a:srgbClr val="1CABE2">
                <a:alpha val="100000"/>
              </a:srgbClr>
            </a:solidFill>
          </p:spPr>
          <p:txBody>
            <a:bodyPr/>
            <a:lstStyle/>
            <a:p/>
          </p:txBody>
        </p:sp>
        <p:sp>
          <p:nvSpPr>
            <p:cNvPr id="33" name="rc33"/>
            <p:cNvSpPr/>
            <p:nvPr/>
          </p:nvSpPr>
          <p:spPr>
            <a:xfrm>
              <a:off x="1869538" y="4327819"/>
              <a:ext cx="200644" cy="472782"/>
            </a:xfrm>
            <a:prstGeom prst="rect">
              <a:avLst/>
            </a:prstGeom>
            <a:solidFill>
              <a:srgbClr val="80BD41">
                <a:alpha val="100000"/>
              </a:srgbClr>
            </a:solidFill>
          </p:spPr>
          <p:txBody>
            <a:bodyPr/>
            <a:lstStyle/>
            <a:p/>
          </p:txBody>
        </p:sp>
        <p:sp>
          <p:nvSpPr>
            <p:cNvPr id="34" name="rc34"/>
            <p:cNvSpPr/>
            <p:nvPr/>
          </p:nvSpPr>
          <p:spPr>
            <a:xfrm>
              <a:off x="1869538" y="4025548"/>
              <a:ext cx="200644" cy="100756"/>
            </a:xfrm>
            <a:prstGeom prst="rect">
              <a:avLst/>
            </a:prstGeom>
            <a:solidFill>
              <a:srgbClr val="0058AB">
                <a:alpha val="100000"/>
              </a:srgbClr>
            </a:solidFill>
          </p:spPr>
          <p:txBody>
            <a:bodyPr/>
            <a:lstStyle/>
            <a:p/>
          </p:txBody>
        </p:sp>
        <p:sp>
          <p:nvSpPr>
            <p:cNvPr id="35" name="rc35"/>
            <p:cNvSpPr/>
            <p:nvPr/>
          </p:nvSpPr>
          <p:spPr>
            <a:xfrm>
              <a:off x="1869538" y="4126304"/>
              <a:ext cx="200644" cy="201514"/>
            </a:xfrm>
            <a:prstGeom prst="rect">
              <a:avLst/>
            </a:prstGeom>
            <a:solidFill>
              <a:srgbClr val="1CABE2">
                <a:alpha val="100000"/>
              </a:srgbClr>
            </a:solidFill>
          </p:spPr>
          <p:txBody>
            <a:bodyPr/>
            <a:lstStyle/>
            <a:p/>
          </p:txBody>
        </p:sp>
        <p:sp>
          <p:nvSpPr>
            <p:cNvPr id="36" name="rc36"/>
            <p:cNvSpPr/>
            <p:nvPr/>
          </p:nvSpPr>
          <p:spPr>
            <a:xfrm>
              <a:off x="2092476" y="4293463"/>
              <a:ext cx="200644" cy="507138"/>
            </a:xfrm>
            <a:prstGeom prst="rect">
              <a:avLst/>
            </a:prstGeom>
            <a:solidFill>
              <a:srgbClr val="80BD41">
                <a:alpha val="100000"/>
              </a:srgbClr>
            </a:solidFill>
          </p:spPr>
          <p:txBody>
            <a:bodyPr/>
            <a:lstStyle/>
            <a:p/>
          </p:txBody>
        </p:sp>
        <p:sp>
          <p:nvSpPr>
            <p:cNvPr id="37" name="rc37"/>
            <p:cNvSpPr/>
            <p:nvPr/>
          </p:nvSpPr>
          <p:spPr>
            <a:xfrm>
              <a:off x="2092476" y="3995620"/>
              <a:ext cx="200644" cy="72448"/>
            </a:xfrm>
            <a:prstGeom prst="rect">
              <a:avLst/>
            </a:prstGeom>
            <a:solidFill>
              <a:srgbClr val="0058AB">
                <a:alpha val="100000"/>
              </a:srgbClr>
            </a:solidFill>
          </p:spPr>
          <p:txBody>
            <a:bodyPr/>
            <a:lstStyle/>
            <a:p/>
          </p:txBody>
        </p:sp>
        <p:sp>
          <p:nvSpPr>
            <p:cNvPr id="38" name="rc38"/>
            <p:cNvSpPr/>
            <p:nvPr/>
          </p:nvSpPr>
          <p:spPr>
            <a:xfrm>
              <a:off x="2092476" y="4068069"/>
              <a:ext cx="200644" cy="225393"/>
            </a:xfrm>
            <a:prstGeom prst="rect">
              <a:avLst/>
            </a:prstGeom>
            <a:solidFill>
              <a:srgbClr val="1CABE2">
                <a:alpha val="100000"/>
              </a:srgbClr>
            </a:solidFill>
          </p:spPr>
          <p:txBody>
            <a:bodyPr/>
            <a:lstStyle/>
            <a:p/>
          </p:txBody>
        </p:sp>
        <p:sp>
          <p:nvSpPr>
            <p:cNvPr id="39" name="rc39"/>
            <p:cNvSpPr/>
            <p:nvPr/>
          </p:nvSpPr>
          <p:spPr>
            <a:xfrm>
              <a:off x="2315413" y="4223777"/>
              <a:ext cx="200644" cy="576823"/>
            </a:xfrm>
            <a:prstGeom prst="rect">
              <a:avLst/>
            </a:prstGeom>
            <a:solidFill>
              <a:srgbClr val="80BD41">
                <a:alpha val="100000"/>
              </a:srgbClr>
            </a:solidFill>
          </p:spPr>
          <p:txBody>
            <a:bodyPr/>
            <a:lstStyle/>
            <a:p/>
          </p:txBody>
        </p:sp>
        <p:sp>
          <p:nvSpPr>
            <p:cNvPr id="40" name="rc40"/>
            <p:cNvSpPr/>
            <p:nvPr/>
          </p:nvSpPr>
          <p:spPr>
            <a:xfrm>
              <a:off x="2315413" y="3964625"/>
              <a:ext cx="200644" cy="50158"/>
            </a:xfrm>
            <a:prstGeom prst="rect">
              <a:avLst/>
            </a:prstGeom>
            <a:solidFill>
              <a:srgbClr val="0058AB">
                <a:alpha val="100000"/>
              </a:srgbClr>
            </a:solidFill>
          </p:spPr>
          <p:txBody>
            <a:bodyPr/>
            <a:lstStyle/>
            <a:p/>
          </p:txBody>
        </p:sp>
        <p:sp>
          <p:nvSpPr>
            <p:cNvPr id="41" name="rc41"/>
            <p:cNvSpPr/>
            <p:nvPr/>
          </p:nvSpPr>
          <p:spPr>
            <a:xfrm>
              <a:off x="2315413" y="4014783"/>
              <a:ext cx="200644" cy="208994"/>
            </a:xfrm>
            <a:prstGeom prst="rect">
              <a:avLst/>
            </a:prstGeom>
            <a:solidFill>
              <a:srgbClr val="1CABE2">
                <a:alpha val="100000"/>
              </a:srgbClr>
            </a:solidFill>
          </p:spPr>
          <p:txBody>
            <a:bodyPr/>
            <a:lstStyle/>
            <a:p/>
          </p:txBody>
        </p:sp>
        <p:sp>
          <p:nvSpPr>
            <p:cNvPr id="42" name="rc42"/>
            <p:cNvSpPr/>
            <p:nvPr/>
          </p:nvSpPr>
          <p:spPr>
            <a:xfrm>
              <a:off x="2538351" y="4133107"/>
              <a:ext cx="200644" cy="667493"/>
            </a:xfrm>
            <a:prstGeom prst="rect">
              <a:avLst/>
            </a:prstGeom>
            <a:solidFill>
              <a:srgbClr val="80BD41">
                <a:alpha val="100000"/>
              </a:srgbClr>
            </a:solidFill>
          </p:spPr>
          <p:txBody>
            <a:bodyPr/>
            <a:lstStyle/>
            <a:p/>
          </p:txBody>
        </p:sp>
        <p:sp>
          <p:nvSpPr>
            <p:cNvPr id="43" name="rc43"/>
            <p:cNvSpPr/>
            <p:nvPr/>
          </p:nvSpPr>
          <p:spPr>
            <a:xfrm>
              <a:off x="2538351" y="3933726"/>
              <a:ext cx="200644" cy="34674"/>
            </a:xfrm>
            <a:prstGeom prst="rect">
              <a:avLst/>
            </a:prstGeom>
            <a:solidFill>
              <a:srgbClr val="0058AB">
                <a:alpha val="100000"/>
              </a:srgbClr>
            </a:solidFill>
          </p:spPr>
          <p:txBody>
            <a:bodyPr/>
            <a:lstStyle/>
            <a:p/>
          </p:txBody>
        </p:sp>
        <p:sp>
          <p:nvSpPr>
            <p:cNvPr id="44" name="rc44"/>
            <p:cNvSpPr/>
            <p:nvPr/>
          </p:nvSpPr>
          <p:spPr>
            <a:xfrm>
              <a:off x="2538351" y="3968400"/>
              <a:ext cx="200644" cy="164706"/>
            </a:xfrm>
            <a:prstGeom prst="rect">
              <a:avLst/>
            </a:prstGeom>
            <a:solidFill>
              <a:srgbClr val="1CABE2">
                <a:alpha val="100000"/>
              </a:srgbClr>
            </a:solidFill>
          </p:spPr>
          <p:txBody>
            <a:bodyPr/>
            <a:lstStyle/>
            <a:p/>
          </p:txBody>
        </p:sp>
        <p:sp>
          <p:nvSpPr>
            <p:cNvPr id="45" name="rc45"/>
            <p:cNvSpPr/>
            <p:nvPr/>
          </p:nvSpPr>
          <p:spPr>
            <a:xfrm>
              <a:off x="2761289" y="4105360"/>
              <a:ext cx="200644" cy="695241"/>
            </a:xfrm>
            <a:prstGeom prst="rect">
              <a:avLst/>
            </a:prstGeom>
            <a:solidFill>
              <a:srgbClr val="80BD41">
                <a:alpha val="100000"/>
              </a:srgbClr>
            </a:solidFill>
          </p:spPr>
          <p:txBody>
            <a:bodyPr/>
            <a:lstStyle/>
            <a:p/>
          </p:txBody>
        </p:sp>
        <p:sp>
          <p:nvSpPr>
            <p:cNvPr id="46" name="rc46"/>
            <p:cNvSpPr/>
            <p:nvPr/>
          </p:nvSpPr>
          <p:spPr>
            <a:xfrm>
              <a:off x="2761289" y="3909266"/>
              <a:ext cx="200644" cy="80219"/>
            </a:xfrm>
            <a:prstGeom prst="rect">
              <a:avLst/>
            </a:prstGeom>
            <a:solidFill>
              <a:srgbClr val="0058AB">
                <a:alpha val="100000"/>
              </a:srgbClr>
            </a:solidFill>
          </p:spPr>
          <p:txBody>
            <a:bodyPr/>
            <a:lstStyle/>
            <a:p/>
          </p:txBody>
        </p:sp>
        <p:sp>
          <p:nvSpPr>
            <p:cNvPr id="47" name="rc47"/>
            <p:cNvSpPr/>
            <p:nvPr/>
          </p:nvSpPr>
          <p:spPr>
            <a:xfrm>
              <a:off x="2761289" y="3989486"/>
              <a:ext cx="200644" cy="115873"/>
            </a:xfrm>
            <a:prstGeom prst="rect">
              <a:avLst/>
            </a:prstGeom>
            <a:solidFill>
              <a:srgbClr val="1CABE2">
                <a:alpha val="100000"/>
              </a:srgbClr>
            </a:solidFill>
          </p:spPr>
          <p:txBody>
            <a:bodyPr/>
            <a:lstStyle/>
            <a:p/>
          </p:txBody>
        </p:sp>
        <p:sp>
          <p:nvSpPr>
            <p:cNvPr id="48" name="rc48"/>
            <p:cNvSpPr/>
            <p:nvPr/>
          </p:nvSpPr>
          <p:spPr>
            <a:xfrm>
              <a:off x="2984227" y="4121226"/>
              <a:ext cx="200644" cy="679374"/>
            </a:xfrm>
            <a:prstGeom prst="rect">
              <a:avLst/>
            </a:prstGeom>
            <a:solidFill>
              <a:srgbClr val="80BD41">
                <a:alpha val="100000"/>
              </a:srgbClr>
            </a:solidFill>
          </p:spPr>
          <p:txBody>
            <a:bodyPr/>
            <a:lstStyle/>
            <a:p/>
          </p:txBody>
        </p:sp>
        <p:sp>
          <p:nvSpPr>
            <p:cNvPr id="49" name="rc49"/>
            <p:cNvSpPr/>
            <p:nvPr/>
          </p:nvSpPr>
          <p:spPr>
            <a:xfrm>
              <a:off x="2984227" y="3882528"/>
              <a:ext cx="200644" cy="100988"/>
            </a:xfrm>
            <a:prstGeom prst="rect">
              <a:avLst/>
            </a:prstGeom>
            <a:solidFill>
              <a:srgbClr val="0058AB">
                <a:alpha val="100000"/>
              </a:srgbClr>
            </a:solidFill>
          </p:spPr>
          <p:txBody>
            <a:bodyPr/>
            <a:lstStyle/>
            <a:p/>
          </p:txBody>
        </p:sp>
        <p:sp>
          <p:nvSpPr>
            <p:cNvPr id="50" name="rc50"/>
            <p:cNvSpPr/>
            <p:nvPr/>
          </p:nvSpPr>
          <p:spPr>
            <a:xfrm>
              <a:off x="2984227" y="3983516"/>
              <a:ext cx="200644" cy="137710"/>
            </a:xfrm>
            <a:prstGeom prst="rect">
              <a:avLst/>
            </a:prstGeom>
            <a:solidFill>
              <a:srgbClr val="1CABE2">
                <a:alpha val="100000"/>
              </a:srgbClr>
            </a:solidFill>
          </p:spPr>
          <p:txBody>
            <a:bodyPr/>
            <a:lstStyle/>
            <a:p/>
          </p:txBody>
        </p:sp>
        <p:sp>
          <p:nvSpPr>
            <p:cNvPr id="51" name="rc51"/>
            <p:cNvSpPr/>
            <p:nvPr/>
          </p:nvSpPr>
          <p:spPr>
            <a:xfrm>
              <a:off x="3207165" y="4100615"/>
              <a:ext cx="200644" cy="699985"/>
            </a:xfrm>
            <a:prstGeom prst="rect">
              <a:avLst/>
            </a:prstGeom>
            <a:solidFill>
              <a:srgbClr val="80BD41">
                <a:alpha val="100000"/>
              </a:srgbClr>
            </a:solidFill>
          </p:spPr>
          <p:txBody>
            <a:bodyPr/>
            <a:lstStyle/>
            <a:p/>
          </p:txBody>
        </p:sp>
        <p:sp>
          <p:nvSpPr>
            <p:cNvPr id="52" name="rc52"/>
            <p:cNvSpPr/>
            <p:nvPr/>
          </p:nvSpPr>
          <p:spPr>
            <a:xfrm>
              <a:off x="3207165" y="3854675"/>
              <a:ext cx="200644" cy="141888"/>
            </a:xfrm>
            <a:prstGeom prst="rect">
              <a:avLst/>
            </a:prstGeom>
            <a:solidFill>
              <a:srgbClr val="0058AB">
                <a:alpha val="100000"/>
              </a:srgbClr>
            </a:solidFill>
          </p:spPr>
          <p:txBody>
            <a:bodyPr/>
            <a:lstStyle/>
            <a:p/>
          </p:txBody>
        </p:sp>
        <p:sp>
          <p:nvSpPr>
            <p:cNvPr id="53" name="rc53"/>
            <p:cNvSpPr/>
            <p:nvPr/>
          </p:nvSpPr>
          <p:spPr>
            <a:xfrm>
              <a:off x="3207165" y="3996564"/>
              <a:ext cx="200644" cy="104051"/>
            </a:xfrm>
            <a:prstGeom prst="rect">
              <a:avLst/>
            </a:prstGeom>
            <a:solidFill>
              <a:srgbClr val="1CABE2">
                <a:alpha val="100000"/>
              </a:srgbClr>
            </a:solidFill>
          </p:spPr>
          <p:txBody>
            <a:bodyPr/>
            <a:lstStyle/>
            <a:p/>
          </p:txBody>
        </p:sp>
        <p:sp>
          <p:nvSpPr>
            <p:cNvPr id="54" name="rc54"/>
            <p:cNvSpPr/>
            <p:nvPr/>
          </p:nvSpPr>
          <p:spPr>
            <a:xfrm>
              <a:off x="3430103" y="4089311"/>
              <a:ext cx="200644" cy="711290"/>
            </a:xfrm>
            <a:prstGeom prst="rect">
              <a:avLst/>
            </a:prstGeom>
            <a:solidFill>
              <a:srgbClr val="80BD41">
                <a:alpha val="100000"/>
              </a:srgbClr>
            </a:solidFill>
          </p:spPr>
          <p:txBody>
            <a:bodyPr/>
            <a:lstStyle/>
            <a:p/>
          </p:txBody>
        </p:sp>
        <p:sp>
          <p:nvSpPr>
            <p:cNvPr id="55" name="rc55"/>
            <p:cNvSpPr/>
            <p:nvPr/>
          </p:nvSpPr>
          <p:spPr>
            <a:xfrm>
              <a:off x="3430103" y="3826230"/>
              <a:ext cx="200644" cy="175387"/>
            </a:xfrm>
            <a:prstGeom prst="rect">
              <a:avLst/>
            </a:prstGeom>
            <a:solidFill>
              <a:srgbClr val="0058AB">
                <a:alpha val="100000"/>
              </a:srgbClr>
            </a:solidFill>
          </p:spPr>
          <p:txBody>
            <a:bodyPr/>
            <a:lstStyle/>
            <a:p/>
          </p:txBody>
        </p:sp>
        <p:sp>
          <p:nvSpPr>
            <p:cNvPr id="56" name="rc56"/>
            <p:cNvSpPr/>
            <p:nvPr/>
          </p:nvSpPr>
          <p:spPr>
            <a:xfrm>
              <a:off x="3430103" y="4001617"/>
              <a:ext cx="200644" cy="87693"/>
            </a:xfrm>
            <a:prstGeom prst="rect">
              <a:avLst/>
            </a:prstGeom>
            <a:solidFill>
              <a:srgbClr val="1CABE2">
                <a:alpha val="100000"/>
              </a:srgbClr>
            </a:solidFill>
          </p:spPr>
          <p:txBody>
            <a:bodyPr/>
            <a:lstStyle/>
            <a:p/>
          </p:txBody>
        </p:sp>
        <p:sp>
          <p:nvSpPr>
            <p:cNvPr id="57" name="rc57"/>
            <p:cNvSpPr/>
            <p:nvPr/>
          </p:nvSpPr>
          <p:spPr>
            <a:xfrm>
              <a:off x="3653041" y="4066967"/>
              <a:ext cx="200644" cy="733634"/>
            </a:xfrm>
            <a:prstGeom prst="rect">
              <a:avLst/>
            </a:prstGeom>
            <a:solidFill>
              <a:srgbClr val="80BD41">
                <a:alpha val="100000"/>
              </a:srgbClr>
            </a:solidFill>
          </p:spPr>
          <p:txBody>
            <a:bodyPr/>
            <a:lstStyle/>
            <a:p/>
          </p:txBody>
        </p:sp>
        <p:sp>
          <p:nvSpPr>
            <p:cNvPr id="58" name="rc58"/>
            <p:cNvSpPr/>
            <p:nvPr/>
          </p:nvSpPr>
          <p:spPr>
            <a:xfrm>
              <a:off x="3653041" y="3795624"/>
              <a:ext cx="200644" cy="190946"/>
            </a:xfrm>
            <a:prstGeom prst="rect">
              <a:avLst/>
            </a:prstGeom>
            <a:solidFill>
              <a:srgbClr val="0058AB">
                <a:alpha val="100000"/>
              </a:srgbClr>
            </a:solidFill>
          </p:spPr>
          <p:txBody>
            <a:bodyPr/>
            <a:lstStyle/>
            <a:p/>
          </p:txBody>
        </p:sp>
        <p:sp>
          <p:nvSpPr>
            <p:cNvPr id="59" name="rc59"/>
            <p:cNvSpPr/>
            <p:nvPr/>
          </p:nvSpPr>
          <p:spPr>
            <a:xfrm>
              <a:off x="3653041" y="3986570"/>
              <a:ext cx="200644" cy="80397"/>
            </a:xfrm>
            <a:prstGeom prst="rect">
              <a:avLst/>
            </a:prstGeom>
            <a:solidFill>
              <a:srgbClr val="1CABE2">
                <a:alpha val="100000"/>
              </a:srgbClr>
            </a:solidFill>
          </p:spPr>
          <p:txBody>
            <a:bodyPr/>
            <a:lstStyle/>
            <a:p/>
          </p:txBody>
        </p:sp>
        <p:sp>
          <p:nvSpPr>
            <p:cNvPr id="60" name="rc60"/>
            <p:cNvSpPr/>
            <p:nvPr/>
          </p:nvSpPr>
          <p:spPr>
            <a:xfrm>
              <a:off x="3875979" y="4120898"/>
              <a:ext cx="200644" cy="679703"/>
            </a:xfrm>
            <a:prstGeom prst="rect">
              <a:avLst/>
            </a:prstGeom>
            <a:solidFill>
              <a:srgbClr val="80BD41">
                <a:alpha val="100000"/>
              </a:srgbClr>
            </a:solidFill>
          </p:spPr>
          <p:txBody>
            <a:bodyPr/>
            <a:lstStyle/>
            <a:p/>
          </p:txBody>
        </p:sp>
        <p:sp>
          <p:nvSpPr>
            <p:cNvPr id="61" name="rc61"/>
            <p:cNvSpPr/>
            <p:nvPr/>
          </p:nvSpPr>
          <p:spPr>
            <a:xfrm>
              <a:off x="3875979" y="3770748"/>
              <a:ext cx="200644" cy="205970"/>
            </a:xfrm>
            <a:prstGeom prst="rect">
              <a:avLst/>
            </a:prstGeom>
            <a:solidFill>
              <a:srgbClr val="0058AB">
                <a:alpha val="100000"/>
              </a:srgbClr>
            </a:solidFill>
          </p:spPr>
          <p:txBody>
            <a:bodyPr/>
            <a:lstStyle/>
            <a:p/>
          </p:txBody>
        </p:sp>
        <p:sp>
          <p:nvSpPr>
            <p:cNvPr id="62" name="rc62"/>
            <p:cNvSpPr/>
            <p:nvPr/>
          </p:nvSpPr>
          <p:spPr>
            <a:xfrm>
              <a:off x="3875979" y="3976719"/>
              <a:ext cx="200644" cy="144178"/>
            </a:xfrm>
            <a:prstGeom prst="rect">
              <a:avLst/>
            </a:prstGeom>
            <a:solidFill>
              <a:srgbClr val="1CABE2">
                <a:alpha val="100000"/>
              </a:srgbClr>
            </a:solidFill>
          </p:spPr>
          <p:txBody>
            <a:bodyPr/>
            <a:lstStyle/>
            <a:p/>
          </p:txBody>
        </p:sp>
        <p:sp>
          <p:nvSpPr>
            <p:cNvPr id="63" name="rc63"/>
            <p:cNvSpPr/>
            <p:nvPr/>
          </p:nvSpPr>
          <p:spPr>
            <a:xfrm>
              <a:off x="4098916" y="4113594"/>
              <a:ext cx="200644" cy="687006"/>
            </a:xfrm>
            <a:prstGeom prst="rect">
              <a:avLst/>
            </a:prstGeom>
            <a:solidFill>
              <a:srgbClr val="80BD41">
                <a:alpha val="100000"/>
              </a:srgbClr>
            </a:solidFill>
          </p:spPr>
          <p:txBody>
            <a:bodyPr/>
            <a:lstStyle/>
            <a:p/>
          </p:txBody>
        </p:sp>
        <p:sp>
          <p:nvSpPr>
            <p:cNvPr id="64" name="rc64"/>
            <p:cNvSpPr/>
            <p:nvPr/>
          </p:nvSpPr>
          <p:spPr>
            <a:xfrm>
              <a:off x="4098916" y="3743667"/>
              <a:ext cx="200644" cy="264232"/>
            </a:xfrm>
            <a:prstGeom prst="rect">
              <a:avLst/>
            </a:prstGeom>
            <a:solidFill>
              <a:srgbClr val="0058AB">
                <a:alpha val="100000"/>
              </a:srgbClr>
            </a:solidFill>
          </p:spPr>
          <p:txBody>
            <a:bodyPr/>
            <a:lstStyle/>
            <a:p/>
          </p:txBody>
        </p:sp>
        <p:sp>
          <p:nvSpPr>
            <p:cNvPr id="65" name="rc65"/>
            <p:cNvSpPr/>
            <p:nvPr/>
          </p:nvSpPr>
          <p:spPr>
            <a:xfrm>
              <a:off x="4098916" y="4007900"/>
              <a:ext cx="200644" cy="105694"/>
            </a:xfrm>
            <a:prstGeom prst="rect">
              <a:avLst/>
            </a:prstGeom>
            <a:solidFill>
              <a:srgbClr val="1CABE2">
                <a:alpha val="100000"/>
              </a:srgbClr>
            </a:solidFill>
          </p:spPr>
          <p:txBody>
            <a:bodyPr/>
            <a:lstStyle/>
            <a:p/>
          </p:txBody>
        </p:sp>
        <p:sp>
          <p:nvSpPr>
            <p:cNvPr id="66" name="rc66"/>
            <p:cNvSpPr/>
            <p:nvPr/>
          </p:nvSpPr>
          <p:spPr>
            <a:xfrm>
              <a:off x="4321854" y="4115756"/>
              <a:ext cx="200644" cy="684845"/>
            </a:xfrm>
            <a:prstGeom prst="rect">
              <a:avLst/>
            </a:prstGeom>
            <a:solidFill>
              <a:srgbClr val="80BD41">
                <a:alpha val="100000"/>
              </a:srgbClr>
            </a:solidFill>
          </p:spPr>
          <p:txBody>
            <a:bodyPr/>
            <a:lstStyle/>
            <a:p/>
          </p:txBody>
        </p:sp>
        <p:sp>
          <p:nvSpPr>
            <p:cNvPr id="67" name="rc67"/>
            <p:cNvSpPr/>
            <p:nvPr/>
          </p:nvSpPr>
          <p:spPr>
            <a:xfrm>
              <a:off x="4321854" y="3730531"/>
              <a:ext cx="200644" cy="331721"/>
            </a:xfrm>
            <a:prstGeom prst="rect">
              <a:avLst/>
            </a:prstGeom>
            <a:solidFill>
              <a:srgbClr val="0058AB">
                <a:alpha val="100000"/>
              </a:srgbClr>
            </a:solidFill>
          </p:spPr>
          <p:txBody>
            <a:bodyPr/>
            <a:lstStyle/>
            <a:p/>
          </p:txBody>
        </p:sp>
        <p:sp>
          <p:nvSpPr>
            <p:cNvPr id="68" name="rc68"/>
            <p:cNvSpPr/>
            <p:nvPr/>
          </p:nvSpPr>
          <p:spPr>
            <a:xfrm>
              <a:off x="4321854" y="4062252"/>
              <a:ext cx="200644" cy="53503"/>
            </a:xfrm>
            <a:prstGeom prst="rect">
              <a:avLst/>
            </a:prstGeom>
            <a:solidFill>
              <a:srgbClr val="1CABE2">
                <a:alpha val="100000"/>
              </a:srgbClr>
            </a:solidFill>
          </p:spPr>
          <p:txBody>
            <a:bodyPr/>
            <a:lstStyle/>
            <a:p/>
          </p:txBody>
        </p:sp>
        <p:sp>
          <p:nvSpPr>
            <p:cNvPr id="69" name="rc69"/>
            <p:cNvSpPr/>
            <p:nvPr/>
          </p:nvSpPr>
          <p:spPr>
            <a:xfrm>
              <a:off x="4544792" y="4078582"/>
              <a:ext cx="200644" cy="722019"/>
            </a:xfrm>
            <a:prstGeom prst="rect">
              <a:avLst/>
            </a:prstGeom>
            <a:solidFill>
              <a:srgbClr val="80BD41">
                <a:alpha val="100000"/>
              </a:srgbClr>
            </a:solidFill>
          </p:spPr>
          <p:txBody>
            <a:bodyPr/>
            <a:lstStyle/>
            <a:p/>
          </p:txBody>
        </p:sp>
        <p:sp>
          <p:nvSpPr>
            <p:cNvPr id="70" name="rc70"/>
            <p:cNvSpPr/>
            <p:nvPr/>
          </p:nvSpPr>
          <p:spPr>
            <a:xfrm>
              <a:off x="4544792" y="3706634"/>
              <a:ext cx="200644" cy="295370"/>
            </a:xfrm>
            <a:prstGeom prst="rect">
              <a:avLst/>
            </a:prstGeom>
            <a:solidFill>
              <a:srgbClr val="0058AB">
                <a:alpha val="100000"/>
              </a:srgbClr>
            </a:solidFill>
          </p:spPr>
          <p:txBody>
            <a:bodyPr/>
            <a:lstStyle/>
            <a:p/>
          </p:txBody>
        </p:sp>
        <p:sp>
          <p:nvSpPr>
            <p:cNvPr id="71" name="rc71"/>
            <p:cNvSpPr/>
            <p:nvPr/>
          </p:nvSpPr>
          <p:spPr>
            <a:xfrm>
              <a:off x="4544792" y="4002005"/>
              <a:ext cx="200644" cy="76577"/>
            </a:xfrm>
            <a:prstGeom prst="rect">
              <a:avLst/>
            </a:prstGeom>
            <a:solidFill>
              <a:srgbClr val="1CABE2">
                <a:alpha val="100000"/>
              </a:srgbClr>
            </a:solidFill>
          </p:spPr>
          <p:txBody>
            <a:bodyPr/>
            <a:lstStyle/>
            <a:p/>
          </p:txBody>
        </p:sp>
        <p:sp>
          <p:nvSpPr>
            <p:cNvPr id="72" name="rc72"/>
            <p:cNvSpPr/>
            <p:nvPr/>
          </p:nvSpPr>
          <p:spPr>
            <a:xfrm>
              <a:off x="4767730" y="4018650"/>
              <a:ext cx="200644" cy="781951"/>
            </a:xfrm>
            <a:prstGeom prst="rect">
              <a:avLst/>
            </a:prstGeom>
            <a:solidFill>
              <a:srgbClr val="80BD41">
                <a:alpha val="100000"/>
              </a:srgbClr>
            </a:solidFill>
          </p:spPr>
          <p:txBody>
            <a:bodyPr/>
            <a:lstStyle/>
            <a:p/>
          </p:txBody>
        </p:sp>
        <p:sp>
          <p:nvSpPr>
            <p:cNvPr id="73" name="rc73"/>
            <p:cNvSpPr/>
            <p:nvPr/>
          </p:nvSpPr>
          <p:spPr>
            <a:xfrm>
              <a:off x="4767730" y="3683528"/>
              <a:ext cx="200644" cy="245756"/>
            </a:xfrm>
            <a:prstGeom prst="rect">
              <a:avLst/>
            </a:prstGeom>
            <a:solidFill>
              <a:srgbClr val="0058AB">
                <a:alpha val="100000"/>
              </a:srgbClr>
            </a:solidFill>
          </p:spPr>
          <p:txBody>
            <a:bodyPr/>
            <a:lstStyle/>
            <a:p/>
          </p:txBody>
        </p:sp>
        <p:sp>
          <p:nvSpPr>
            <p:cNvPr id="74" name="rc74"/>
            <p:cNvSpPr/>
            <p:nvPr/>
          </p:nvSpPr>
          <p:spPr>
            <a:xfrm>
              <a:off x="4767730" y="3929284"/>
              <a:ext cx="200644" cy="89366"/>
            </a:xfrm>
            <a:prstGeom prst="rect">
              <a:avLst/>
            </a:prstGeom>
            <a:solidFill>
              <a:srgbClr val="1CABE2">
                <a:alpha val="100000"/>
              </a:srgbClr>
            </a:solidFill>
          </p:spPr>
          <p:txBody>
            <a:bodyPr/>
            <a:lstStyle/>
            <a:p/>
          </p:txBody>
        </p:sp>
        <p:sp>
          <p:nvSpPr>
            <p:cNvPr id="75" name="rc75"/>
            <p:cNvSpPr/>
            <p:nvPr/>
          </p:nvSpPr>
          <p:spPr>
            <a:xfrm>
              <a:off x="4990668" y="3934553"/>
              <a:ext cx="200644" cy="866047"/>
            </a:xfrm>
            <a:prstGeom prst="rect">
              <a:avLst/>
            </a:prstGeom>
            <a:solidFill>
              <a:srgbClr val="80BD41">
                <a:alpha val="100000"/>
              </a:srgbClr>
            </a:solidFill>
          </p:spPr>
          <p:txBody>
            <a:bodyPr/>
            <a:lstStyle/>
            <a:p/>
          </p:txBody>
        </p:sp>
        <p:sp>
          <p:nvSpPr>
            <p:cNvPr id="76" name="rc76"/>
            <p:cNvSpPr/>
            <p:nvPr/>
          </p:nvSpPr>
          <p:spPr>
            <a:xfrm>
              <a:off x="4990668" y="3661064"/>
              <a:ext cx="200644" cy="205117"/>
            </a:xfrm>
            <a:prstGeom prst="rect">
              <a:avLst/>
            </a:prstGeom>
            <a:solidFill>
              <a:srgbClr val="0058AB">
                <a:alpha val="100000"/>
              </a:srgbClr>
            </a:solidFill>
          </p:spPr>
          <p:txBody>
            <a:bodyPr/>
            <a:lstStyle/>
            <a:p/>
          </p:txBody>
        </p:sp>
        <p:sp>
          <p:nvSpPr>
            <p:cNvPr id="77" name="rc77"/>
            <p:cNvSpPr/>
            <p:nvPr/>
          </p:nvSpPr>
          <p:spPr>
            <a:xfrm>
              <a:off x="4990668" y="3866181"/>
              <a:ext cx="200644" cy="68371"/>
            </a:xfrm>
            <a:prstGeom prst="rect">
              <a:avLst/>
            </a:prstGeom>
            <a:solidFill>
              <a:srgbClr val="1CABE2">
                <a:alpha val="100000"/>
              </a:srgbClr>
            </a:solidFill>
          </p:spPr>
          <p:txBody>
            <a:bodyPr/>
            <a:lstStyle/>
            <a:p/>
          </p:txBody>
        </p:sp>
        <p:sp>
          <p:nvSpPr>
            <p:cNvPr id="78" name="rc78"/>
            <p:cNvSpPr/>
            <p:nvPr/>
          </p:nvSpPr>
          <p:spPr>
            <a:xfrm>
              <a:off x="5213606" y="3903475"/>
              <a:ext cx="200644" cy="897125"/>
            </a:xfrm>
            <a:prstGeom prst="rect">
              <a:avLst/>
            </a:prstGeom>
            <a:solidFill>
              <a:srgbClr val="80BD41">
                <a:alpha val="100000"/>
              </a:srgbClr>
            </a:solidFill>
          </p:spPr>
          <p:txBody>
            <a:bodyPr/>
            <a:lstStyle/>
            <a:p/>
          </p:txBody>
        </p:sp>
        <p:sp>
          <p:nvSpPr>
            <p:cNvPr id="79" name="rc79"/>
            <p:cNvSpPr/>
            <p:nvPr/>
          </p:nvSpPr>
          <p:spPr>
            <a:xfrm>
              <a:off x="5213606" y="3635503"/>
              <a:ext cx="200644" cy="209717"/>
            </a:xfrm>
            <a:prstGeom prst="rect">
              <a:avLst/>
            </a:prstGeom>
            <a:solidFill>
              <a:srgbClr val="0058AB">
                <a:alpha val="100000"/>
              </a:srgbClr>
            </a:solidFill>
          </p:spPr>
          <p:txBody>
            <a:bodyPr/>
            <a:lstStyle/>
            <a:p/>
          </p:txBody>
        </p:sp>
        <p:sp>
          <p:nvSpPr>
            <p:cNvPr id="80" name="rc80"/>
            <p:cNvSpPr/>
            <p:nvPr/>
          </p:nvSpPr>
          <p:spPr>
            <a:xfrm>
              <a:off x="5213606" y="3845220"/>
              <a:ext cx="200644" cy="58255"/>
            </a:xfrm>
            <a:prstGeom prst="rect">
              <a:avLst/>
            </a:prstGeom>
            <a:solidFill>
              <a:srgbClr val="1CABE2">
                <a:alpha val="100000"/>
              </a:srgbClr>
            </a:solidFill>
          </p:spPr>
          <p:txBody>
            <a:bodyPr/>
            <a:lstStyle/>
            <a:p/>
          </p:txBody>
        </p:sp>
        <p:sp>
          <p:nvSpPr>
            <p:cNvPr id="81" name="rc81"/>
            <p:cNvSpPr/>
            <p:nvPr/>
          </p:nvSpPr>
          <p:spPr>
            <a:xfrm>
              <a:off x="5436544" y="3904236"/>
              <a:ext cx="200644" cy="896365"/>
            </a:xfrm>
            <a:prstGeom prst="rect">
              <a:avLst/>
            </a:prstGeom>
            <a:solidFill>
              <a:srgbClr val="80BD41">
                <a:alpha val="100000"/>
              </a:srgbClr>
            </a:solidFill>
          </p:spPr>
          <p:txBody>
            <a:bodyPr/>
            <a:lstStyle/>
            <a:p/>
          </p:txBody>
        </p:sp>
        <p:sp>
          <p:nvSpPr>
            <p:cNvPr id="82" name="rc82"/>
            <p:cNvSpPr/>
            <p:nvPr/>
          </p:nvSpPr>
          <p:spPr>
            <a:xfrm>
              <a:off x="5436544" y="3621173"/>
              <a:ext cx="200644" cy="212297"/>
            </a:xfrm>
            <a:prstGeom prst="rect">
              <a:avLst/>
            </a:prstGeom>
            <a:solidFill>
              <a:srgbClr val="0058AB">
                <a:alpha val="100000"/>
              </a:srgbClr>
            </a:solidFill>
          </p:spPr>
          <p:txBody>
            <a:bodyPr/>
            <a:lstStyle/>
            <a:p/>
          </p:txBody>
        </p:sp>
        <p:sp>
          <p:nvSpPr>
            <p:cNvPr id="83" name="rc83"/>
            <p:cNvSpPr/>
            <p:nvPr/>
          </p:nvSpPr>
          <p:spPr>
            <a:xfrm>
              <a:off x="5436544" y="3833471"/>
              <a:ext cx="200644" cy="70764"/>
            </a:xfrm>
            <a:prstGeom prst="rect">
              <a:avLst/>
            </a:prstGeom>
            <a:solidFill>
              <a:srgbClr val="1CABE2">
                <a:alpha val="100000"/>
              </a:srgbClr>
            </a:solidFill>
          </p:spPr>
          <p:txBody>
            <a:bodyPr/>
            <a:lstStyle/>
            <a:p/>
          </p:txBody>
        </p:sp>
        <p:sp>
          <p:nvSpPr>
            <p:cNvPr id="84" name="rc84"/>
            <p:cNvSpPr/>
            <p:nvPr/>
          </p:nvSpPr>
          <p:spPr>
            <a:xfrm>
              <a:off x="5659482" y="3907246"/>
              <a:ext cx="200644" cy="893354"/>
            </a:xfrm>
            <a:prstGeom prst="rect">
              <a:avLst/>
            </a:prstGeom>
            <a:solidFill>
              <a:srgbClr val="80BD41">
                <a:alpha val="100000"/>
              </a:srgbClr>
            </a:solidFill>
          </p:spPr>
          <p:txBody>
            <a:bodyPr/>
            <a:lstStyle/>
            <a:p/>
          </p:txBody>
        </p:sp>
        <p:sp>
          <p:nvSpPr>
            <p:cNvPr id="85" name="rc85"/>
            <p:cNvSpPr/>
            <p:nvPr/>
          </p:nvSpPr>
          <p:spPr>
            <a:xfrm>
              <a:off x="5659482" y="3625134"/>
              <a:ext cx="200644" cy="211584"/>
            </a:xfrm>
            <a:prstGeom prst="rect">
              <a:avLst/>
            </a:prstGeom>
            <a:solidFill>
              <a:srgbClr val="0058AB">
                <a:alpha val="100000"/>
              </a:srgbClr>
            </a:solidFill>
          </p:spPr>
          <p:txBody>
            <a:bodyPr/>
            <a:lstStyle/>
            <a:p/>
          </p:txBody>
        </p:sp>
        <p:sp>
          <p:nvSpPr>
            <p:cNvPr id="86" name="rc86"/>
            <p:cNvSpPr/>
            <p:nvPr/>
          </p:nvSpPr>
          <p:spPr>
            <a:xfrm>
              <a:off x="5659482" y="3836719"/>
              <a:ext cx="200644" cy="70527"/>
            </a:xfrm>
            <a:prstGeom prst="rect">
              <a:avLst/>
            </a:prstGeom>
            <a:solidFill>
              <a:srgbClr val="1CABE2">
                <a:alpha val="100000"/>
              </a:srgbClr>
            </a:solidFill>
          </p:spPr>
          <p:txBody>
            <a:bodyPr/>
            <a:lstStyle/>
            <a:p/>
          </p:txBody>
        </p:sp>
        <p:sp>
          <p:nvSpPr>
            <p:cNvPr id="87" name="rc87"/>
            <p:cNvSpPr/>
            <p:nvPr/>
          </p:nvSpPr>
          <p:spPr>
            <a:xfrm>
              <a:off x="5882419" y="3955435"/>
              <a:ext cx="200644" cy="845166"/>
            </a:xfrm>
            <a:prstGeom prst="rect">
              <a:avLst/>
            </a:prstGeom>
            <a:solidFill>
              <a:srgbClr val="80BD41">
                <a:alpha val="100000"/>
              </a:srgbClr>
            </a:solidFill>
          </p:spPr>
          <p:txBody>
            <a:bodyPr/>
            <a:lstStyle/>
            <a:p/>
          </p:txBody>
        </p:sp>
        <p:sp>
          <p:nvSpPr>
            <p:cNvPr id="88" name="rc88"/>
            <p:cNvSpPr/>
            <p:nvPr/>
          </p:nvSpPr>
          <p:spPr>
            <a:xfrm>
              <a:off x="5882419" y="3593220"/>
              <a:ext cx="200644" cy="301845"/>
            </a:xfrm>
            <a:prstGeom prst="rect">
              <a:avLst/>
            </a:prstGeom>
            <a:solidFill>
              <a:srgbClr val="0058AB">
                <a:alpha val="100000"/>
              </a:srgbClr>
            </a:solidFill>
          </p:spPr>
          <p:txBody>
            <a:bodyPr/>
            <a:lstStyle/>
            <a:p/>
          </p:txBody>
        </p:sp>
        <p:sp>
          <p:nvSpPr>
            <p:cNvPr id="89" name="rc89"/>
            <p:cNvSpPr/>
            <p:nvPr/>
          </p:nvSpPr>
          <p:spPr>
            <a:xfrm>
              <a:off x="5882419" y="3895065"/>
              <a:ext cx="200644" cy="60369"/>
            </a:xfrm>
            <a:prstGeom prst="rect">
              <a:avLst/>
            </a:prstGeom>
            <a:solidFill>
              <a:srgbClr val="1CABE2">
                <a:alpha val="100000"/>
              </a:srgbClr>
            </a:solidFill>
          </p:spPr>
          <p:txBody>
            <a:bodyPr/>
            <a:lstStyle/>
            <a:p/>
          </p:txBody>
        </p:sp>
        <p:sp>
          <p:nvSpPr>
            <p:cNvPr id="90" name="rc90"/>
            <p:cNvSpPr/>
            <p:nvPr/>
          </p:nvSpPr>
          <p:spPr>
            <a:xfrm>
              <a:off x="6105357" y="3871701"/>
              <a:ext cx="200644" cy="928900"/>
            </a:xfrm>
            <a:prstGeom prst="rect">
              <a:avLst/>
            </a:prstGeom>
            <a:solidFill>
              <a:srgbClr val="80BD41">
                <a:alpha val="100000"/>
              </a:srgbClr>
            </a:solidFill>
          </p:spPr>
          <p:txBody>
            <a:bodyPr/>
            <a:lstStyle/>
            <a:p/>
          </p:txBody>
        </p:sp>
        <p:sp>
          <p:nvSpPr>
            <p:cNvPr id="91" name="rc91"/>
            <p:cNvSpPr/>
            <p:nvPr/>
          </p:nvSpPr>
          <p:spPr>
            <a:xfrm>
              <a:off x="6105357" y="3562067"/>
              <a:ext cx="200644" cy="235321"/>
            </a:xfrm>
            <a:prstGeom prst="rect">
              <a:avLst/>
            </a:prstGeom>
            <a:solidFill>
              <a:srgbClr val="0058AB">
                <a:alpha val="100000"/>
              </a:srgbClr>
            </a:solidFill>
          </p:spPr>
          <p:txBody>
            <a:bodyPr/>
            <a:lstStyle/>
            <a:p/>
          </p:txBody>
        </p:sp>
        <p:sp>
          <p:nvSpPr>
            <p:cNvPr id="92" name="rc92"/>
            <p:cNvSpPr/>
            <p:nvPr/>
          </p:nvSpPr>
          <p:spPr>
            <a:xfrm>
              <a:off x="6105357" y="3797389"/>
              <a:ext cx="200644" cy="74311"/>
            </a:xfrm>
            <a:prstGeom prst="rect">
              <a:avLst/>
            </a:prstGeom>
            <a:solidFill>
              <a:srgbClr val="1CABE2">
                <a:alpha val="100000"/>
              </a:srgbClr>
            </a:solidFill>
          </p:spPr>
          <p:txBody>
            <a:bodyPr/>
            <a:lstStyle/>
            <a:p/>
          </p:txBody>
        </p:sp>
        <p:sp>
          <p:nvSpPr>
            <p:cNvPr id="93" name="rc93"/>
            <p:cNvSpPr/>
            <p:nvPr/>
          </p:nvSpPr>
          <p:spPr>
            <a:xfrm>
              <a:off x="6328295" y="3838364"/>
              <a:ext cx="200644" cy="962237"/>
            </a:xfrm>
            <a:prstGeom prst="rect">
              <a:avLst/>
            </a:prstGeom>
            <a:solidFill>
              <a:srgbClr val="80BD41">
                <a:alpha val="100000"/>
              </a:srgbClr>
            </a:solidFill>
          </p:spPr>
          <p:txBody>
            <a:bodyPr/>
            <a:lstStyle/>
            <a:p/>
          </p:txBody>
        </p:sp>
        <p:sp>
          <p:nvSpPr>
            <p:cNvPr id="94" name="rc94"/>
            <p:cNvSpPr/>
            <p:nvPr/>
          </p:nvSpPr>
          <p:spPr>
            <a:xfrm>
              <a:off x="6328295" y="3534499"/>
              <a:ext cx="200644" cy="202576"/>
            </a:xfrm>
            <a:prstGeom prst="rect">
              <a:avLst/>
            </a:prstGeom>
            <a:solidFill>
              <a:srgbClr val="0058AB">
                <a:alpha val="100000"/>
              </a:srgbClr>
            </a:solidFill>
          </p:spPr>
          <p:txBody>
            <a:bodyPr/>
            <a:lstStyle/>
            <a:p/>
          </p:txBody>
        </p:sp>
        <p:sp>
          <p:nvSpPr>
            <p:cNvPr id="95" name="rc95"/>
            <p:cNvSpPr/>
            <p:nvPr/>
          </p:nvSpPr>
          <p:spPr>
            <a:xfrm>
              <a:off x="6328295" y="3737076"/>
              <a:ext cx="200644" cy="101288"/>
            </a:xfrm>
            <a:prstGeom prst="rect">
              <a:avLst/>
            </a:prstGeom>
            <a:solidFill>
              <a:srgbClr val="1CABE2">
                <a:alpha val="100000"/>
              </a:srgbClr>
            </a:solidFill>
          </p:spPr>
          <p:txBody>
            <a:bodyPr/>
            <a:lstStyle/>
            <a:p/>
          </p:txBody>
        </p:sp>
        <p:sp>
          <p:nvSpPr>
            <p:cNvPr id="96" name="rc96"/>
            <p:cNvSpPr/>
            <p:nvPr/>
          </p:nvSpPr>
          <p:spPr>
            <a:xfrm>
              <a:off x="6551233" y="3816079"/>
              <a:ext cx="200644" cy="984522"/>
            </a:xfrm>
            <a:prstGeom prst="rect">
              <a:avLst/>
            </a:prstGeom>
            <a:solidFill>
              <a:srgbClr val="80BD41">
                <a:alpha val="100000"/>
              </a:srgbClr>
            </a:solidFill>
          </p:spPr>
          <p:txBody>
            <a:bodyPr/>
            <a:lstStyle/>
            <a:p/>
          </p:txBody>
        </p:sp>
        <p:sp>
          <p:nvSpPr>
            <p:cNvPr id="97" name="rc97"/>
            <p:cNvSpPr/>
            <p:nvPr/>
          </p:nvSpPr>
          <p:spPr>
            <a:xfrm>
              <a:off x="6551233" y="3505178"/>
              <a:ext cx="200644" cy="194314"/>
            </a:xfrm>
            <a:prstGeom prst="rect">
              <a:avLst/>
            </a:prstGeom>
            <a:solidFill>
              <a:srgbClr val="0058AB">
                <a:alpha val="100000"/>
              </a:srgbClr>
            </a:solidFill>
          </p:spPr>
          <p:txBody>
            <a:bodyPr/>
            <a:lstStyle/>
            <a:p/>
          </p:txBody>
        </p:sp>
        <p:sp>
          <p:nvSpPr>
            <p:cNvPr id="98" name="rc98"/>
            <p:cNvSpPr/>
            <p:nvPr/>
          </p:nvSpPr>
          <p:spPr>
            <a:xfrm>
              <a:off x="6551233" y="3699492"/>
              <a:ext cx="200644" cy="116587"/>
            </a:xfrm>
            <a:prstGeom prst="rect">
              <a:avLst/>
            </a:prstGeom>
            <a:solidFill>
              <a:srgbClr val="1CABE2">
                <a:alpha val="100000"/>
              </a:srgbClr>
            </a:solidFill>
          </p:spPr>
          <p:txBody>
            <a:bodyPr/>
            <a:lstStyle/>
            <a:p/>
          </p:txBody>
        </p:sp>
        <p:sp>
          <p:nvSpPr>
            <p:cNvPr id="99" name="rc99"/>
            <p:cNvSpPr/>
            <p:nvPr/>
          </p:nvSpPr>
          <p:spPr>
            <a:xfrm>
              <a:off x="6774171" y="3706451"/>
              <a:ext cx="200644" cy="1094150"/>
            </a:xfrm>
            <a:prstGeom prst="rect">
              <a:avLst/>
            </a:prstGeom>
            <a:solidFill>
              <a:srgbClr val="80BD41">
                <a:alpha val="100000"/>
              </a:srgbClr>
            </a:solidFill>
          </p:spPr>
          <p:txBody>
            <a:bodyPr/>
            <a:lstStyle/>
            <a:p/>
          </p:txBody>
        </p:sp>
        <p:sp>
          <p:nvSpPr>
            <p:cNvPr id="100" name="rc100"/>
            <p:cNvSpPr/>
            <p:nvPr/>
          </p:nvSpPr>
          <p:spPr>
            <a:xfrm>
              <a:off x="6774171" y="3482348"/>
              <a:ext cx="200644" cy="118642"/>
            </a:xfrm>
            <a:prstGeom prst="rect">
              <a:avLst/>
            </a:prstGeom>
            <a:solidFill>
              <a:srgbClr val="0058AB">
                <a:alpha val="100000"/>
              </a:srgbClr>
            </a:solidFill>
          </p:spPr>
          <p:txBody>
            <a:bodyPr/>
            <a:lstStyle/>
            <a:p/>
          </p:txBody>
        </p:sp>
        <p:sp>
          <p:nvSpPr>
            <p:cNvPr id="101" name="rc101"/>
            <p:cNvSpPr/>
            <p:nvPr/>
          </p:nvSpPr>
          <p:spPr>
            <a:xfrm>
              <a:off x="6774171" y="3600991"/>
              <a:ext cx="200644" cy="105459"/>
            </a:xfrm>
            <a:prstGeom prst="rect">
              <a:avLst/>
            </a:prstGeom>
            <a:solidFill>
              <a:srgbClr val="1CABE2">
                <a:alpha val="100000"/>
              </a:srgbClr>
            </a:solidFill>
          </p:spPr>
          <p:txBody>
            <a:bodyPr/>
            <a:lstStyle/>
            <a:p/>
          </p:txBody>
        </p:sp>
        <p:sp>
          <p:nvSpPr>
            <p:cNvPr id="102" name="rc102"/>
            <p:cNvSpPr/>
            <p:nvPr/>
          </p:nvSpPr>
          <p:spPr>
            <a:xfrm>
              <a:off x="6997109" y="3670372"/>
              <a:ext cx="200644" cy="1130229"/>
            </a:xfrm>
            <a:prstGeom prst="rect">
              <a:avLst/>
            </a:prstGeom>
            <a:solidFill>
              <a:srgbClr val="80BD41">
                <a:alpha val="100000"/>
              </a:srgbClr>
            </a:solidFill>
          </p:spPr>
          <p:txBody>
            <a:bodyPr/>
            <a:lstStyle/>
            <a:p/>
          </p:txBody>
        </p:sp>
        <p:sp>
          <p:nvSpPr>
            <p:cNvPr id="103" name="rc103"/>
            <p:cNvSpPr/>
            <p:nvPr/>
          </p:nvSpPr>
          <p:spPr>
            <a:xfrm>
              <a:off x="6997109" y="3455089"/>
              <a:ext cx="200644" cy="134550"/>
            </a:xfrm>
            <a:prstGeom prst="rect">
              <a:avLst/>
            </a:prstGeom>
            <a:solidFill>
              <a:srgbClr val="0058AB">
                <a:alpha val="100000"/>
              </a:srgbClr>
            </a:solidFill>
          </p:spPr>
          <p:txBody>
            <a:bodyPr/>
            <a:lstStyle/>
            <a:p/>
          </p:txBody>
        </p:sp>
        <p:sp>
          <p:nvSpPr>
            <p:cNvPr id="104" name="rc104"/>
            <p:cNvSpPr/>
            <p:nvPr/>
          </p:nvSpPr>
          <p:spPr>
            <a:xfrm>
              <a:off x="6997109" y="3589640"/>
              <a:ext cx="200644" cy="80731"/>
            </a:xfrm>
            <a:prstGeom prst="rect">
              <a:avLst/>
            </a:prstGeom>
            <a:solidFill>
              <a:srgbClr val="1CABE2">
                <a:alpha val="100000"/>
              </a:srgbClr>
            </a:solidFill>
          </p:spPr>
          <p:txBody>
            <a:bodyPr/>
            <a:lstStyle/>
            <a:p/>
          </p:txBody>
        </p:sp>
        <p:sp>
          <p:nvSpPr>
            <p:cNvPr id="105" name="rc105"/>
            <p:cNvSpPr/>
            <p:nvPr/>
          </p:nvSpPr>
          <p:spPr>
            <a:xfrm>
              <a:off x="7220047" y="3429152"/>
              <a:ext cx="200644" cy="128233"/>
            </a:xfrm>
            <a:prstGeom prst="rect">
              <a:avLst/>
            </a:prstGeom>
            <a:solidFill>
              <a:srgbClr val="F26A21">
                <a:alpha val="100000"/>
              </a:srgbClr>
            </a:solidFill>
          </p:spPr>
          <p:txBody>
            <a:bodyPr/>
            <a:lstStyle/>
            <a:p/>
          </p:txBody>
        </p:sp>
        <p:sp>
          <p:nvSpPr>
            <p:cNvPr id="106" name="rc106"/>
            <p:cNvSpPr/>
            <p:nvPr/>
          </p:nvSpPr>
          <p:spPr>
            <a:xfrm>
              <a:off x="7220047" y="3557385"/>
              <a:ext cx="200644" cy="1243216"/>
            </a:xfrm>
            <a:prstGeom prst="rect">
              <a:avLst/>
            </a:prstGeom>
            <a:solidFill>
              <a:srgbClr val="FFC20E">
                <a:alpha val="100000"/>
              </a:srgbClr>
            </a:solidFill>
          </p:spPr>
          <p:txBody>
            <a:bodyPr/>
            <a:lstStyle/>
            <a:p/>
          </p:txBody>
        </p:sp>
        <p:sp>
          <p:nvSpPr>
            <p:cNvPr id="107" name="rc107"/>
            <p:cNvSpPr/>
            <p:nvPr/>
          </p:nvSpPr>
          <p:spPr>
            <a:xfrm>
              <a:off x="7442985" y="3402061"/>
              <a:ext cx="200644" cy="122211"/>
            </a:xfrm>
            <a:prstGeom prst="rect">
              <a:avLst/>
            </a:prstGeom>
            <a:solidFill>
              <a:srgbClr val="F26A21">
                <a:alpha val="100000"/>
              </a:srgbClr>
            </a:solidFill>
          </p:spPr>
          <p:txBody>
            <a:bodyPr/>
            <a:lstStyle/>
            <a:p/>
          </p:txBody>
        </p:sp>
        <p:sp>
          <p:nvSpPr>
            <p:cNvPr id="108" name="rc108"/>
            <p:cNvSpPr/>
            <p:nvPr/>
          </p:nvSpPr>
          <p:spPr>
            <a:xfrm>
              <a:off x="7442985" y="3524273"/>
              <a:ext cx="200644" cy="1276328"/>
            </a:xfrm>
            <a:prstGeom prst="rect">
              <a:avLst/>
            </a:prstGeom>
            <a:solidFill>
              <a:srgbClr val="FFC20E">
                <a:alpha val="100000"/>
              </a:srgbClr>
            </a:solidFill>
          </p:spPr>
          <p:txBody>
            <a:bodyPr/>
            <a:lstStyle/>
            <a:p/>
          </p:txBody>
        </p:sp>
        <p:sp>
          <p:nvSpPr>
            <p:cNvPr id="109" name="rc109"/>
            <p:cNvSpPr/>
            <p:nvPr/>
          </p:nvSpPr>
          <p:spPr>
            <a:xfrm>
              <a:off x="7665922" y="3373167"/>
              <a:ext cx="200644" cy="116473"/>
            </a:xfrm>
            <a:prstGeom prst="rect">
              <a:avLst/>
            </a:prstGeom>
            <a:solidFill>
              <a:srgbClr val="F26A21">
                <a:alpha val="100000"/>
              </a:srgbClr>
            </a:solidFill>
          </p:spPr>
          <p:txBody>
            <a:bodyPr/>
            <a:lstStyle/>
            <a:p/>
          </p:txBody>
        </p:sp>
        <p:sp>
          <p:nvSpPr>
            <p:cNvPr id="110" name="rc110"/>
            <p:cNvSpPr/>
            <p:nvPr/>
          </p:nvSpPr>
          <p:spPr>
            <a:xfrm>
              <a:off x="7665922" y="3489640"/>
              <a:ext cx="200644" cy="1310960"/>
            </a:xfrm>
            <a:prstGeom prst="rect">
              <a:avLst/>
            </a:prstGeom>
            <a:solidFill>
              <a:srgbClr val="FFC20E">
                <a:alpha val="100000"/>
              </a:srgbClr>
            </a:solidFill>
          </p:spPr>
          <p:txBody>
            <a:bodyPr/>
            <a:lstStyle/>
            <a:p/>
          </p:txBody>
        </p:sp>
        <p:sp>
          <p:nvSpPr>
            <p:cNvPr id="111" name="rc111"/>
            <p:cNvSpPr/>
            <p:nvPr/>
          </p:nvSpPr>
          <p:spPr>
            <a:xfrm>
              <a:off x="7888860" y="3344795"/>
              <a:ext cx="200644" cy="111004"/>
            </a:xfrm>
            <a:prstGeom prst="rect">
              <a:avLst/>
            </a:prstGeom>
            <a:solidFill>
              <a:srgbClr val="F26A21">
                <a:alpha val="100000"/>
              </a:srgbClr>
            </a:solidFill>
          </p:spPr>
          <p:txBody>
            <a:bodyPr/>
            <a:lstStyle/>
            <a:p/>
          </p:txBody>
        </p:sp>
        <p:sp>
          <p:nvSpPr>
            <p:cNvPr id="112" name="rc112"/>
            <p:cNvSpPr/>
            <p:nvPr/>
          </p:nvSpPr>
          <p:spPr>
            <a:xfrm>
              <a:off x="7888860" y="3455799"/>
              <a:ext cx="200644" cy="1344801"/>
            </a:xfrm>
            <a:prstGeom prst="rect">
              <a:avLst/>
            </a:prstGeom>
            <a:solidFill>
              <a:srgbClr val="FFC20E">
                <a:alpha val="100000"/>
              </a:srgbClr>
            </a:solidFill>
          </p:spPr>
          <p:txBody>
            <a:bodyPr/>
            <a:lstStyle/>
            <a:p/>
          </p:txBody>
        </p:sp>
        <p:sp>
          <p:nvSpPr>
            <p:cNvPr id="113" name="rc113"/>
            <p:cNvSpPr/>
            <p:nvPr/>
          </p:nvSpPr>
          <p:spPr>
            <a:xfrm>
              <a:off x="8111798" y="3322181"/>
              <a:ext cx="200644" cy="105792"/>
            </a:xfrm>
            <a:prstGeom prst="rect">
              <a:avLst/>
            </a:prstGeom>
            <a:solidFill>
              <a:srgbClr val="F26A21">
                <a:alpha val="100000"/>
              </a:srgbClr>
            </a:solidFill>
          </p:spPr>
          <p:txBody>
            <a:bodyPr/>
            <a:lstStyle/>
            <a:p/>
          </p:txBody>
        </p:sp>
        <p:sp>
          <p:nvSpPr>
            <p:cNvPr id="114" name="rc114"/>
            <p:cNvSpPr/>
            <p:nvPr/>
          </p:nvSpPr>
          <p:spPr>
            <a:xfrm>
              <a:off x="8111798" y="3427973"/>
              <a:ext cx="200644" cy="1372627"/>
            </a:xfrm>
            <a:prstGeom prst="rect">
              <a:avLst/>
            </a:prstGeom>
            <a:solidFill>
              <a:srgbClr val="FFC20E">
                <a:alpha val="100000"/>
              </a:srgbClr>
            </a:solidFill>
          </p:spPr>
          <p:txBody>
            <a:bodyPr/>
            <a:lstStyle/>
            <a:p/>
          </p:txBody>
        </p:sp>
        <p:sp>
          <p:nvSpPr>
            <p:cNvPr id="115" name="pl115"/>
            <p:cNvSpPr/>
            <p:nvPr/>
          </p:nvSpPr>
          <p:spPr>
            <a:xfrm>
              <a:off x="1523984" y="2165156"/>
              <a:ext cx="5573446" cy="960839"/>
            </a:xfrm>
            <a:custGeom>
              <a:avLst/>
              <a:pathLst>
                <a:path w="5573446" h="960839">
                  <a:moveTo>
                    <a:pt x="0" y="960839"/>
                  </a:moveTo>
                  <a:lnTo>
                    <a:pt x="222937" y="494146"/>
                  </a:lnTo>
                  <a:lnTo>
                    <a:pt x="445875" y="247073"/>
                  </a:lnTo>
                  <a:lnTo>
                    <a:pt x="668813" y="137262"/>
                  </a:lnTo>
                  <a:lnTo>
                    <a:pt x="891751" y="54905"/>
                  </a:lnTo>
                  <a:lnTo>
                    <a:pt x="1114689" y="0"/>
                  </a:lnTo>
                  <a:lnTo>
                    <a:pt x="1337627" y="137262"/>
                  </a:lnTo>
                  <a:lnTo>
                    <a:pt x="1560565" y="192167"/>
                  </a:lnTo>
                  <a:lnTo>
                    <a:pt x="1783502" y="301978"/>
                  </a:lnTo>
                  <a:lnTo>
                    <a:pt x="2006440" y="384335"/>
                  </a:lnTo>
                  <a:lnTo>
                    <a:pt x="2229378" y="411788"/>
                  </a:lnTo>
                  <a:lnTo>
                    <a:pt x="2452316" y="439240"/>
                  </a:lnTo>
                  <a:lnTo>
                    <a:pt x="2675254" y="576503"/>
                  </a:lnTo>
                  <a:lnTo>
                    <a:pt x="2898192" y="741219"/>
                  </a:lnTo>
                  <a:lnTo>
                    <a:pt x="3121130" y="631408"/>
                  </a:lnTo>
                  <a:lnTo>
                    <a:pt x="3344068" y="494146"/>
                  </a:lnTo>
                  <a:lnTo>
                    <a:pt x="3567005" y="384335"/>
                  </a:lnTo>
                  <a:lnTo>
                    <a:pt x="3789943" y="384335"/>
                  </a:lnTo>
                  <a:lnTo>
                    <a:pt x="4012881" y="384335"/>
                  </a:lnTo>
                  <a:lnTo>
                    <a:pt x="4235819" y="384335"/>
                  </a:lnTo>
                  <a:lnTo>
                    <a:pt x="4458757" y="576503"/>
                  </a:lnTo>
                  <a:lnTo>
                    <a:pt x="4681695" y="411788"/>
                  </a:lnTo>
                  <a:lnTo>
                    <a:pt x="4904633" y="329430"/>
                  </a:lnTo>
                  <a:lnTo>
                    <a:pt x="5127571" y="301978"/>
                  </a:lnTo>
                  <a:lnTo>
                    <a:pt x="5350508" y="137262"/>
                  </a:lnTo>
                  <a:lnTo>
                    <a:pt x="5573446" y="16471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494586"/>
              <a:ext cx="5573446" cy="1125554"/>
            </a:xfrm>
            <a:custGeom>
              <a:avLst/>
              <a:pathLst>
                <a:path w="5573446" h="1125554">
                  <a:moveTo>
                    <a:pt x="0" y="1125554"/>
                  </a:moveTo>
                  <a:lnTo>
                    <a:pt x="222937" y="960839"/>
                  </a:lnTo>
                  <a:lnTo>
                    <a:pt x="445875" y="631408"/>
                  </a:lnTo>
                  <a:lnTo>
                    <a:pt x="668813" y="576503"/>
                  </a:lnTo>
                  <a:lnTo>
                    <a:pt x="891751" y="411788"/>
                  </a:lnTo>
                  <a:lnTo>
                    <a:pt x="1114689" y="192167"/>
                  </a:lnTo>
                  <a:lnTo>
                    <a:pt x="1337627" y="164715"/>
                  </a:lnTo>
                  <a:lnTo>
                    <a:pt x="1560565" y="274525"/>
                  </a:lnTo>
                  <a:lnTo>
                    <a:pt x="1783502" y="274525"/>
                  </a:lnTo>
                  <a:lnTo>
                    <a:pt x="2006440" y="301978"/>
                  </a:lnTo>
                  <a:lnTo>
                    <a:pt x="2229378" y="301978"/>
                  </a:lnTo>
                  <a:lnTo>
                    <a:pt x="2452316" y="494146"/>
                  </a:lnTo>
                  <a:lnTo>
                    <a:pt x="2675254" y="521598"/>
                  </a:lnTo>
                  <a:lnTo>
                    <a:pt x="2898192" y="549051"/>
                  </a:lnTo>
                  <a:lnTo>
                    <a:pt x="3121130" y="494146"/>
                  </a:lnTo>
                  <a:lnTo>
                    <a:pt x="3344068" y="384335"/>
                  </a:lnTo>
                  <a:lnTo>
                    <a:pt x="3567005" y="219620"/>
                  </a:lnTo>
                  <a:lnTo>
                    <a:pt x="3789943" y="192167"/>
                  </a:lnTo>
                  <a:lnTo>
                    <a:pt x="4012881" y="219620"/>
                  </a:lnTo>
                  <a:lnTo>
                    <a:pt x="4235819" y="219620"/>
                  </a:lnTo>
                  <a:lnTo>
                    <a:pt x="4458757" y="384335"/>
                  </a:lnTo>
                  <a:lnTo>
                    <a:pt x="4681695" y="247073"/>
                  </a:lnTo>
                  <a:lnTo>
                    <a:pt x="4904633" y="219620"/>
                  </a:lnTo>
                  <a:lnTo>
                    <a:pt x="5127571" y="219620"/>
                  </a:lnTo>
                  <a:lnTo>
                    <a:pt x="5350508" y="27452"/>
                  </a:lnTo>
                  <a:lnTo>
                    <a:pt x="5573446" y="0"/>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9218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8" name="tx118"/>
            <p:cNvSpPr/>
            <p:nvPr/>
          </p:nvSpPr>
          <p:spPr>
            <a:xfrm>
              <a:off x="2570345"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3685034"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4799724" y="245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1" name="tx121"/>
            <p:cNvSpPr/>
            <p:nvPr/>
          </p:nvSpPr>
          <p:spPr>
            <a:xfrm>
              <a:off x="5691475"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5914413" y="25390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3" name="tx123"/>
            <p:cNvSpPr/>
            <p:nvPr/>
          </p:nvSpPr>
          <p:spPr>
            <a:xfrm>
              <a:off x="6137351"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360289" y="22904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5" name="tx125"/>
            <p:cNvSpPr/>
            <p:nvPr/>
          </p:nvSpPr>
          <p:spPr>
            <a:xfrm>
              <a:off x="6583227"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6" name="tx126"/>
            <p:cNvSpPr/>
            <p:nvPr/>
          </p:nvSpPr>
          <p:spPr>
            <a:xfrm>
              <a:off x="6806165" y="2098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7029103" y="21257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8" name="tx128"/>
            <p:cNvSpPr/>
            <p:nvPr/>
          </p:nvSpPr>
          <p:spPr>
            <a:xfrm>
              <a:off x="1455656" y="368857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29" name="tx129"/>
            <p:cNvSpPr/>
            <p:nvPr/>
          </p:nvSpPr>
          <p:spPr>
            <a:xfrm>
              <a:off x="2570345" y="275825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3685034" y="28650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4799724"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5691475" y="27827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3" name="tx133"/>
            <p:cNvSpPr/>
            <p:nvPr/>
          </p:nvSpPr>
          <p:spPr>
            <a:xfrm>
              <a:off x="5914413"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137351" y="281165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5" name="tx135"/>
            <p:cNvSpPr/>
            <p:nvPr/>
          </p:nvSpPr>
          <p:spPr>
            <a:xfrm>
              <a:off x="6360289" y="27827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6" name="tx136"/>
            <p:cNvSpPr/>
            <p:nvPr/>
          </p:nvSpPr>
          <p:spPr>
            <a:xfrm>
              <a:off x="6583227" y="27827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7" name="tx137"/>
            <p:cNvSpPr/>
            <p:nvPr/>
          </p:nvSpPr>
          <p:spPr>
            <a:xfrm>
              <a:off x="6806165" y="25904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7029103"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9" name="tx139"/>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40284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31363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59886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88409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51923" y="5643592"/>
              <a:ext cx="201455" cy="201456"/>
            </a:xfrm>
            <a:prstGeom prst="rect">
              <a:avLst/>
            </a:prstGeom>
            <a:solidFill>
              <a:srgbClr val="80BD41">
                <a:alpha val="100000"/>
              </a:srgbClr>
            </a:solidFill>
          </p:spPr>
          <p:txBody>
            <a:bodyPr/>
            <a:lstStyle/>
            <a:p/>
          </p:txBody>
        </p:sp>
        <p:sp>
          <p:nvSpPr>
            <p:cNvPr id="166" name="rc166"/>
            <p:cNvSpPr/>
            <p:nvPr/>
          </p:nvSpPr>
          <p:spPr>
            <a:xfrm>
              <a:off x="3325498" y="5643592"/>
              <a:ext cx="201456" cy="201456"/>
            </a:xfrm>
            <a:prstGeom prst="rect">
              <a:avLst/>
            </a:prstGeom>
            <a:solidFill>
              <a:srgbClr val="1CABE2">
                <a:alpha val="100000"/>
              </a:srgbClr>
            </a:solidFill>
          </p:spPr>
          <p:txBody>
            <a:bodyPr/>
            <a:lstStyle/>
            <a:p/>
          </p:txBody>
        </p:sp>
        <p:sp>
          <p:nvSpPr>
            <p:cNvPr id="167" name="rc167"/>
            <p:cNvSpPr/>
            <p:nvPr/>
          </p:nvSpPr>
          <p:spPr>
            <a:xfrm>
              <a:off x="4382836" y="5643592"/>
              <a:ext cx="201456" cy="201456"/>
            </a:xfrm>
            <a:prstGeom prst="rect">
              <a:avLst/>
            </a:prstGeom>
            <a:solidFill>
              <a:srgbClr val="0058AB">
                <a:alpha val="100000"/>
              </a:srgbClr>
            </a:solidFill>
          </p:spPr>
          <p:txBody>
            <a:bodyPr/>
            <a:lstStyle/>
            <a:p/>
          </p:txBody>
        </p:sp>
        <p:sp>
          <p:nvSpPr>
            <p:cNvPr id="168" name="rc168"/>
            <p:cNvSpPr/>
            <p:nvPr/>
          </p:nvSpPr>
          <p:spPr>
            <a:xfrm>
              <a:off x="5370461" y="5643592"/>
              <a:ext cx="201456" cy="201456"/>
            </a:xfrm>
            <a:prstGeom prst="rect">
              <a:avLst/>
            </a:prstGeom>
            <a:solidFill>
              <a:srgbClr val="FFC20E">
                <a:alpha val="100000"/>
              </a:srgbClr>
            </a:solidFill>
          </p:spPr>
          <p:txBody>
            <a:bodyPr/>
            <a:lstStyle/>
            <a:p/>
          </p:txBody>
        </p:sp>
        <p:sp>
          <p:nvSpPr>
            <p:cNvPr id="169" name="rc169"/>
            <p:cNvSpPr/>
            <p:nvPr/>
          </p:nvSpPr>
          <p:spPr>
            <a:xfrm>
              <a:off x="7119206" y="5643592"/>
              <a:ext cx="201455" cy="201456"/>
            </a:xfrm>
            <a:prstGeom prst="rect">
              <a:avLst/>
            </a:prstGeom>
            <a:solidFill>
              <a:srgbClr val="F26A21">
                <a:alpha val="100000"/>
              </a:srgbClr>
            </a:solidFill>
          </p:spPr>
          <p:txBody>
            <a:bodyPr/>
            <a:lstStyle/>
            <a:p/>
          </p:txBody>
        </p:sp>
        <p:sp>
          <p:nvSpPr>
            <p:cNvPr id="170" name="tx170"/>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1079223" y="1511762"/>
              <a:ext cx="60243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Mali</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en 2019. Ce graphique indique le nombre annuel d'enfants devant être vaccinés pour atteindre l'objectif fixé en matière d'enfants n'ayant reçu aucune dose.
Le Mali devrait connaître une forte augmentation (&gt;= 50 000) du nombre de nourrissons survivants d’ici 2030. Le maintien de la couverture vaccinale actuelle nécessite de vacciner un nombre croissant d’enfants.
Pour atteindre l’objectif « zéro dose » de l’IA2030, il faudra vacciner chaque année davantage d’enfants (~2,54 %) avec le DTP1.
L’amélioration de la couverture vaccinale et la réalisation de l’objectif « zéro dose » pour 2030 nécessiteront un renforcement substantiel des capacités des programmes de vaccination et du système de santé.
</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forte augmentation du nombre de nourrissons qui survivent.</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9243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065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22059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5346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84875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24947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635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7763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19171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2230693"/>
              <a:ext cx="214223" cy="2704704"/>
            </a:xfrm>
            <a:prstGeom prst="rect">
              <a:avLst/>
            </a:prstGeom>
            <a:solidFill>
              <a:srgbClr val="0058AB">
                <a:alpha val="100000"/>
              </a:srgbClr>
            </a:solidFill>
          </p:spPr>
          <p:txBody>
            <a:bodyPr/>
            <a:lstStyle/>
            <a:p/>
          </p:txBody>
        </p:sp>
        <p:sp>
          <p:nvSpPr>
            <p:cNvPr id="43" name="rc43"/>
            <p:cNvSpPr/>
            <p:nvPr/>
          </p:nvSpPr>
          <p:spPr>
            <a:xfrm>
              <a:off x="1589675" y="3358824"/>
              <a:ext cx="214223" cy="1576572"/>
            </a:xfrm>
            <a:prstGeom prst="rect">
              <a:avLst/>
            </a:prstGeom>
            <a:solidFill>
              <a:srgbClr val="0058AB">
                <a:alpha val="100000"/>
              </a:srgbClr>
            </a:solidFill>
          </p:spPr>
          <p:txBody>
            <a:bodyPr/>
            <a:lstStyle/>
            <a:p/>
          </p:txBody>
        </p:sp>
        <p:sp>
          <p:nvSpPr>
            <p:cNvPr id="44" name="rc44"/>
            <p:cNvSpPr/>
            <p:nvPr/>
          </p:nvSpPr>
          <p:spPr>
            <a:xfrm>
              <a:off x="1827702" y="3968497"/>
              <a:ext cx="214223" cy="966899"/>
            </a:xfrm>
            <a:prstGeom prst="rect">
              <a:avLst/>
            </a:prstGeom>
            <a:solidFill>
              <a:srgbClr val="0058AB">
                <a:alpha val="100000"/>
              </a:srgbClr>
            </a:solidFill>
          </p:spPr>
          <p:txBody>
            <a:bodyPr/>
            <a:lstStyle/>
            <a:p/>
          </p:txBody>
        </p:sp>
        <p:sp>
          <p:nvSpPr>
            <p:cNvPr id="45" name="rc45"/>
            <p:cNvSpPr/>
            <p:nvPr/>
          </p:nvSpPr>
          <p:spPr>
            <a:xfrm>
              <a:off x="2065728" y="4240149"/>
              <a:ext cx="214223" cy="695248"/>
            </a:xfrm>
            <a:prstGeom prst="rect">
              <a:avLst/>
            </a:prstGeom>
            <a:solidFill>
              <a:srgbClr val="0058AB">
                <a:alpha val="100000"/>
              </a:srgbClr>
            </a:solidFill>
          </p:spPr>
          <p:txBody>
            <a:bodyPr/>
            <a:lstStyle/>
            <a:p/>
          </p:txBody>
        </p:sp>
        <p:sp>
          <p:nvSpPr>
            <p:cNvPr id="46" name="rc46"/>
            <p:cNvSpPr/>
            <p:nvPr/>
          </p:nvSpPr>
          <p:spPr>
            <a:xfrm>
              <a:off x="2303754" y="4454060"/>
              <a:ext cx="214223" cy="481337"/>
            </a:xfrm>
            <a:prstGeom prst="rect">
              <a:avLst/>
            </a:prstGeom>
            <a:solidFill>
              <a:srgbClr val="0058AB">
                <a:alpha val="100000"/>
              </a:srgbClr>
            </a:solidFill>
          </p:spPr>
          <p:txBody>
            <a:bodyPr/>
            <a:lstStyle/>
            <a:p/>
          </p:txBody>
        </p:sp>
        <p:sp>
          <p:nvSpPr>
            <p:cNvPr id="47" name="rc47"/>
            <p:cNvSpPr/>
            <p:nvPr/>
          </p:nvSpPr>
          <p:spPr>
            <a:xfrm>
              <a:off x="2541780" y="4602644"/>
              <a:ext cx="214223" cy="332753"/>
            </a:xfrm>
            <a:prstGeom prst="rect">
              <a:avLst/>
            </a:prstGeom>
            <a:solidFill>
              <a:srgbClr val="0058AB">
                <a:alpha val="100000"/>
              </a:srgbClr>
            </a:solidFill>
          </p:spPr>
          <p:txBody>
            <a:bodyPr/>
            <a:lstStyle/>
            <a:p/>
          </p:txBody>
        </p:sp>
        <p:sp>
          <p:nvSpPr>
            <p:cNvPr id="48" name="rc48"/>
            <p:cNvSpPr/>
            <p:nvPr/>
          </p:nvSpPr>
          <p:spPr>
            <a:xfrm>
              <a:off x="2779807" y="4165576"/>
              <a:ext cx="214223" cy="769821"/>
            </a:xfrm>
            <a:prstGeom prst="rect">
              <a:avLst/>
            </a:prstGeom>
            <a:solidFill>
              <a:srgbClr val="0058AB">
                <a:alpha val="100000"/>
              </a:srgbClr>
            </a:solidFill>
          </p:spPr>
          <p:txBody>
            <a:bodyPr/>
            <a:lstStyle/>
            <a:p/>
          </p:txBody>
        </p:sp>
        <p:sp>
          <p:nvSpPr>
            <p:cNvPr id="49" name="rc49"/>
            <p:cNvSpPr/>
            <p:nvPr/>
          </p:nvSpPr>
          <p:spPr>
            <a:xfrm>
              <a:off x="3017833" y="3966275"/>
              <a:ext cx="214223" cy="969122"/>
            </a:xfrm>
            <a:prstGeom prst="rect">
              <a:avLst/>
            </a:prstGeom>
            <a:solidFill>
              <a:srgbClr val="0058AB">
                <a:alpha val="100000"/>
              </a:srgbClr>
            </a:solidFill>
          </p:spPr>
          <p:txBody>
            <a:bodyPr/>
            <a:lstStyle/>
            <a:p/>
          </p:txBody>
        </p:sp>
        <p:sp>
          <p:nvSpPr>
            <p:cNvPr id="50" name="rc50"/>
            <p:cNvSpPr/>
            <p:nvPr/>
          </p:nvSpPr>
          <p:spPr>
            <a:xfrm>
              <a:off x="3255859" y="3573778"/>
              <a:ext cx="214223" cy="1361618"/>
            </a:xfrm>
            <a:prstGeom prst="rect">
              <a:avLst/>
            </a:prstGeom>
            <a:solidFill>
              <a:srgbClr val="0058AB">
                <a:alpha val="100000"/>
              </a:srgbClr>
            </a:solidFill>
          </p:spPr>
          <p:txBody>
            <a:bodyPr/>
            <a:lstStyle/>
            <a:p/>
          </p:txBody>
        </p:sp>
        <p:sp>
          <p:nvSpPr>
            <p:cNvPr id="51" name="rc51"/>
            <p:cNvSpPr/>
            <p:nvPr/>
          </p:nvSpPr>
          <p:spPr>
            <a:xfrm>
              <a:off x="3493885" y="3252315"/>
              <a:ext cx="214223" cy="1683081"/>
            </a:xfrm>
            <a:prstGeom prst="rect">
              <a:avLst/>
            </a:prstGeom>
            <a:solidFill>
              <a:srgbClr val="0058AB">
                <a:alpha val="100000"/>
              </a:srgbClr>
            </a:solidFill>
          </p:spPr>
          <p:txBody>
            <a:bodyPr/>
            <a:lstStyle/>
            <a:p/>
          </p:txBody>
        </p:sp>
        <p:sp>
          <p:nvSpPr>
            <p:cNvPr id="52" name="rc52"/>
            <p:cNvSpPr/>
            <p:nvPr/>
          </p:nvSpPr>
          <p:spPr>
            <a:xfrm>
              <a:off x="3731911" y="3103004"/>
              <a:ext cx="214223" cy="1832392"/>
            </a:xfrm>
            <a:prstGeom prst="rect">
              <a:avLst/>
            </a:prstGeom>
            <a:solidFill>
              <a:srgbClr val="0058AB">
                <a:alpha val="100000"/>
              </a:srgbClr>
            </a:solidFill>
          </p:spPr>
          <p:txBody>
            <a:bodyPr/>
            <a:lstStyle/>
            <a:p/>
          </p:txBody>
        </p:sp>
        <p:sp>
          <p:nvSpPr>
            <p:cNvPr id="53" name="rc53"/>
            <p:cNvSpPr/>
            <p:nvPr/>
          </p:nvSpPr>
          <p:spPr>
            <a:xfrm>
              <a:off x="3969938" y="2958824"/>
              <a:ext cx="214223" cy="1976573"/>
            </a:xfrm>
            <a:prstGeom prst="rect">
              <a:avLst/>
            </a:prstGeom>
            <a:solidFill>
              <a:srgbClr val="0058AB">
                <a:alpha val="100000"/>
              </a:srgbClr>
            </a:solidFill>
          </p:spPr>
          <p:txBody>
            <a:bodyPr/>
            <a:lstStyle/>
            <a:p/>
          </p:txBody>
        </p:sp>
        <p:sp>
          <p:nvSpPr>
            <p:cNvPr id="54" name="rc54"/>
            <p:cNvSpPr/>
            <p:nvPr/>
          </p:nvSpPr>
          <p:spPr>
            <a:xfrm>
              <a:off x="4207964" y="2399717"/>
              <a:ext cx="214223" cy="2535679"/>
            </a:xfrm>
            <a:prstGeom prst="rect">
              <a:avLst/>
            </a:prstGeom>
            <a:solidFill>
              <a:srgbClr val="0058AB">
                <a:alpha val="100000"/>
              </a:srgbClr>
            </a:solidFill>
          </p:spPr>
          <p:txBody>
            <a:bodyPr/>
            <a:lstStyle/>
            <a:p/>
          </p:txBody>
        </p:sp>
        <p:sp>
          <p:nvSpPr>
            <p:cNvPr id="55" name="rc55"/>
            <p:cNvSpPr/>
            <p:nvPr/>
          </p:nvSpPr>
          <p:spPr>
            <a:xfrm>
              <a:off x="4445990" y="1752072"/>
              <a:ext cx="214223" cy="3183325"/>
            </a:xfrm>
            <a:prstGeom prst="rect">
              <a:avLst/>
            </a:prstGeom>
            <a:solidFill>
              <a:srgbClr val="0058AB">
                <a:alpha val="100000"/>
              </a:srgbClr>
            </a:solidFill>
          </p:spPr>
          <p:txBody>
            <a:bodyPr/>
            <a:lstStyle/>
            <a:p/>
          </p:txBody>
        </p:sp>
        <p:sp>
          <p:nvSpPr>
            <p:cNvPr id="56" name="rc56"/>
            <p:cNvSpPr/>
            <p:nvPr/>
          </p:nvSpPr>
          <p:spPr>
            <a:xfrm>
              <a:off x="4684016" y="2100903"/>
              <a:ext cx="214223" cy="2834493"/>
            </a:xfrm>
            <a:prstGeom prst="rect">
              <a:avLst/>
            </a:prstGeom>
            <a:solidFill>
              <a:srgbClr val="0058AB">
                <a:alpha val="100000"/>
              </a:srgbClr>
            </a:solidFill>
          </p:spPr>
          <p:txBody>
            <a:bodyPr/>
            <a:lstStyle/>
            <a:p/>
          </p:txBody>
        </p:sp>
        <p:sp>
          <p:nvSpPr>
            <p:cNvPr id="57" name="rc57"/>
            <p:cNvSpPr/>
            <p:nvPr/>
          </p:nvSpPr>
          <p:spPr>
            <a:xfrm>
              <a:off x="4922043" y="2577027"/>
              <a:ext cx="214223" cy="2358369"/>
            </a:xfrm>
            <a:prstGeom prst="rect">
              <a:avLst/>
            </a:prstGeom>
            <a:solidFill>
              <a:srgbClr val="0058AB">
                <a:alpha val="100000"/>
              </a:srgbClr>
            </a:solidFill>
          </p:spPr>
          <p:txBody>
            <a:bodyPr/>
            <a:lstStyle/>
            <a:p/>
          </p:txBody>
        </p:sp>
        <p:sp>
          <p:nvSpPr>
            <p:cNvPr id="58" name="rc58"/>
            <p:cNvSpPr/>
            <p:nvPr/>
          </p:nvSpPr>
          <p:spPr>
            <a:xfrm>
              <a:off x="5160069" y="2967014"/>
              <a:ext cx="214223" cy="1968383"/>
            </a:xfrm>
            <a:prstGeom prst="rect">
              <a:avLst/>
            </a:prstGeom>
            <a:solidFill>
              <a:srgbClr val="0058AB">
                <a:alpha val="100000"/>
              </a:srgbClr>
            </a:solidFill>
          </p:spPr>
          <p:txBody>
            <a:bodyPr/>
            <a:lstStyle/>
            <a:p/>
          </p:txBody>
        </p:sp>
        <p:sp>
          <p:nvSpPr>
            <p:cNvPr id="59" name="rc59"/>
            <p:cNvSpPr/>
            <p:nvPr/>
          </p:nvSpPr>
          <p:spPr>
            <a:xfrm>
              <a:off x="5398095" y="2922868"/>
              <a:ext cx="214223" cy="2012529"/>
            </a:xfrm>
            <a:prstGeom prst="rect">
              <a:avLst/>
            </a:prstGeom>
            <a:solidFill>
              <a:srgbClr val="0058AB">
                <a:alpha val="100000"/>
              </a:srgbClr>
            </a:solidFill>
          </p:spPr>
          <p:txBody>
            <a:bodyPr/>
            <a:lstStyle/>
            <a:p/>
          </p:txBody>
        </p:sp>
        <p:sp>
          <p:nvSpPr>
            <p:cNvPr id="60" name="rc60"/>
            <p:cNvSpPr/>
            <p:nvPr/>
          </p:nvSpPr>
          <p:spPr>
            <a:xfrm>
              <a:off x="5636121" y="2898106"/>
              <a:ext cx="214223" cy="2037290"/>
            </a:xfrm>
            <a:prstGeom prst="rect">
              <a:avLst/>
            </a:prstGeom>
            <a:solidFill>
              <a:srgbClr val="0058AB">
                <a:alpha val="100000"/>
              </a:srgbClr>
            </a:solidFill>
          </p:spPr>
          <p:txBody>
            <a:bodyPr/>
            <a:lstStyle/>
            <a:p/>
          </p:txBody>
        </p:sp>
        <p:sp>
          <p:nvSpPr>
            <p:cNvPr id="61" name="rc61"/>
            <p:cNvSpPr/>
            <p:nvPr/>
          </p:nvSpPr>
          <p:spPr>
            <a:xfrm>
              <a:off x="5874148" y="2904952"/>
              <a:ext cx="214223" cy="2030445"/>
            </a:xfrm>
            <a:prstGeom prst="rect">
              <a:avLst/>
            </a:prstGeom>
            <a:solidFill>
              <a:srgbClr val="0058AB">
                <a:alpha val="100000"/>
              </a:srgbClr>
            </a:solidFill>
          </p:spPr>
          <p:txBody>
            <a:bodyPr/>
            <a:lstStyle/>
            <a:p/>
          </p:txBody>
        </p:sp>
        <p:sp>
          <p:nvSpPr>
            <p:cNvPr id="62" name="rc62"/>
            <p:cNvSpPr/>
            <p:nvPr/>
          </p:nvSpPr>
          <p:spPr>
            <a:xfrm>
              <a:off x="6112174" y="2038772"/>
              <a:ext cx="214223" cy="2896624"/>
            </a:xfrm>
            <a:prstGeom prst="rect">
              <a:avLst/>
            </a:prstGeom>
            <a:solidFill>
              <a:srgbClr val="0058AB">
                <a:alpha val="100000"/>
              </a:srgbClr>
            </a:solidFill>
          </p:spPr>
          <p:txBody>
            <a:bodyPr/>
            <a:lstStyle/>
            <a:p/>
          </p:txBody>
        </p:sp>
        <p:sp>
          <p:nvSpPr>
            <p:cNvPr id="63" name="rc63"/>
            <p:cNvSpPr/>
            <p:nvPr/>
          </p:nvSpPr>
          <p:spPr>
            <a:xfrm>
              <a:off x="6350200" y="2677158"/>
              <a:ext cx="214223" cy="2258239"/>
            </a:xfrm>
            <a:prstGeom prst="rect">
              <a:avLst/>
            </a:prstGeom>
            <a:solidFill>
              <a:srgbClr val="0058AB">
                <a:alpha val="100000"/>
              </a:srgbClr>
            </a:solidFill>
          </p:spPr>
          <p:txBody>
            <a:bodyPr/>
            <a:lstStyle/>
            <a:p/>
          </p:txBody>
        </p:sp>
        <p:sp>
          <p:nvSpPr>
            <p:cNvPr id="64" name="rc64"/>
            <p:cNvSpPr/>
            <p:nvPr/>
          </p:nvSpPr>
          <p:spPr>
            <a:xfrm>
              <a:off x="6588226" y="2991391"/>
              <a:ext cx="214223" cy="1944005"/>
            </a:xfrm>
            <a:prstGeom prst="rect">
              <a:avLst/>
            </a:prstGeom>
            <a:solidFill>
              <a:srgbClr val="0058AB">
                <a:alpha val="100000"/>
              </a:srgbClr>
            </a:solidFill>
          </p:spPr>
          <p:txBody>
            <a:bodyPr/>
            <a:lstStyle/>
            <a:p/>
          </p:txBody>
        </p:sp>
        <p:sp>
          <p:nvSpPr>
            <p:cNvPr id="65" name="rc65"/>
            <p:cNvSpPr/>
            <p:nvPr/>
          </p:nvSpPr>
          <p:spPr>
            <a:xfrm>
              <a:off x="6826253" y="3070683"/>
              <a:ext cx="214223" cy="1864713"/>
            </a:xfrm>
            <a:prstGeom prst="rect">
              <a:avLst/>
            </a:prstGeom>
            <a:solidFill>
              <a:srgbClr val="0058AB">
                <a:alpha val="100000"/>
              </a:srgbClr>
            </a:solidFill>
          </p:spPr>
          <p:txBody>
            <a:bodyPr/>
            <a:lstStyle/>
            <a:p/>
          </p:txBody>
        </p:sp>
        <p:sp>
          <p:nvSpPr>
            <p:cNvPr id="66" name="rc66"/>
            <p:cNvSpPr/>
            <p:nvPr/>
          </p:nvSpPr>
          <p:spPr>
            <a:xfrm>
              <a:off x="7064279" y="3796853"/>
              <a:ext cx="214223" cy="1138544"/>
            </a:xfrm>
            <a:prstGeom prst="rect">
              <a:avLst/>
            </a:prstGeom>
            <a:solidFill>
              <a:srgbClr val="0058AB">
                <a:alpha val="100000"/>
              </a:srgbClr>
            </a:solidFill>
          </p:spPr>
          <p:txBody>
            <a:bodyPr/>
            <a:lstStyle/>
            <a:p/>
          </p:txBody>
        </p:sp>
        <p:sp>
          <p:nvSpPr>
            <p:cNvPr id="67" name="rc67"/>
            <p:cNvSpPr/>
            <p:nvPr/>
          </p:nvSpPr>
          <p:spPr>
            <a:xfrm>
              <a:off x="7302305" y="3644194"/>
              <a:ext cx="214223" cy="1291202"/>
            </a:xfrm>
            <a:prstGeom prst="rect">
              <a:avLst/>
            </a:prstGeom>
            <a:solidFill>
              <a:srgbClr val="0058AB">
                <a:alpha val="100000"/>
              </a:srgbClr>
            </a:solidFill>
          </p:spPr>
          <p:txBody>
            <a:bodyPr/>
            <a:lstStyle/>
            <a:p/>
          </p:txBody>
        </p:sp>
        <p:sp>
          <p:nvSpPr>
            <p:cNvPr id="68" name="rc68"/>
            <p:cNvSpPr/>
            <p:nvPr/>
          </p:nvSpPr>
          <p:spPr>
            <a:xfrm>
              <a:off x="8492436" y="3920181"/>
              <a:ext cx="214223" cy="1015215"/>
            </a:xfrm>
            <a:prstGeom prst="rect">
              <a:avLst/>
            </a:prstGeom>
            <a:solidFill>
              <a:srgbClr val="69DBFF">
                <a:alpha val="100000"/>
              </a:srgbClr>
            </a:solidFill>
          </p:spPr>
          <p:txBody>
            <a:bodyPr/>
            <a:lstStyle/>
            <a:p/>
          </p:txBody>
        </p:sp>
        <p:sp>
          <p:nvSpPr>
            <p:cNvPr id="69" name="pl69"/>
            <p:cNvSpPr/>
            <p:nvPr/>
          </p:nvSpPr>
          <p:spPr>
            <a:xfrm>
              <a:off x="6219286" y="2904952"/>
              <a:ext cx="2380262" cy="1015222"/>
            </a:xfrm>
            <a:custGeom>
              <a:avLst/>
              <a:pathLst>
                <a:path w="2380262" h="1015222">
                  <a:moveTo>
                    <a:pt x="0" y="0"/>
                  </a:moveTo>
                  <a:lnTo>
                    <a:pt x="238026" y="101522"/>
                  </a:lnTo>
                  <a:lnTo>
                    <a:pt x="476052" y="203044"/>
                  </a:lnTo>
                  <a:lnTo>
                    <a:pt x="714078" y="304566"/>
                  </a:lnTo>
                  <a:lnTo>
                    <a:pt x="952104" y="406089"/>
                  </a:lnTo>
                  <a:lnTo>
                    <a:pt x="1190131" y="507611"/>
                  </a:lnTo>
                  <a:lnTo>
                    <a:pt x="1428157" y="609133"/>
                  </a:lnTo>
                  <a:lnTo>
                    <a:pt x="1666183" y="710655"/>
                  </a:lnTo>
                  <a:lnTo>
                    <a:pt x="1904209" y="812178"/>
                  </a:lnTo>
                  <a:lnTo>
                    <a:pt x="2142236" y="913700"/>
                  </a:lnTo>
                  <a:lnTo>
                    <a:pt x="2380262" y="1015222"/>
                  </a:lnTo>
                </a:path>
              </a:pathLst>
            </a:custGeom>
            <a:ln w="13550" cap="flat">
              <a:solidFill>
                <a:srgbClr val="000000">
                  <a:alpha val="100000"/>
                </a:srgbClr>
              </a:solidFill>
              <a:prstDash val="solid"/>
              <a:round/>
            </a:ln>
          </p:spPr>
          <p:txBody>
            <a:bodyPr/>
            <a:lstStyle/>
            <a:p/>
          </p:txBody>
        </p:sp>
        <p:sp>
          <p:nvSpPr>
            <p:cNvPr id="70" name="pt70"/>
            <p:cNvSpPr/>
            <p:nvPr/>
          </p:nvSpPr>
          <p:spPr>
            <a:xfrm>
              <a:off x="6194460" y="28801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32486" y="2981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70512" y="3083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08538" y="3184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46565" y="32862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84591" y="33877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22617" y="3489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60643" y="35907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8670" y="3692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6696" y="37938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4722" y="3895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1920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08103" y="35061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28202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5" name="tx85"/>
            <p:cNvSpPr/>
            <p:nvPr/>
          </p:nvSpPr>
          <p:spPr>
            <a:xfrm>
              <a:off x="508103" y="21342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6" name="tx86"/>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5" name="rc115"/>
            <p:cNvSpPr/>
            <p:nvPr/>
          </p:nvSpPr>
          <p:spPr>
            <a:xfrm>
              <a:off x="3693168" y="5779301"/>
              <a:ext cx="201456" cy="201456"/>
            </a:xfrm>
            <a:prstGeom prst="rect">
              <a:avLst/>
            </a:prstGeom>
            <a:solidFill>
              <a:srgbClr val="0058AB">
                <a:alpha val="100000"/>
              </a:srgbClr>
            </a:solidFill>
          </p:spPr>
          <p:txBody>
            <a:bodyPr/>
            <a:lstStyle/>
            <a:p/>
          </p:txBody>
        </p:sp>
        <p:sp>
          <p:nvSpPr>
            <p:cNvPr id="116" name="rc116"/>
            <p:cNvSpPr/>
            <p:nvPr/>
          </p:nvSpPr>
          <p:spPr>
            <a:xfrm>
              <a:off x="4595254" y="5779301"/>
              <a:ext cx="201456" cy="201456"/>
            </a:xfrm>
            <a:prstGeom prst="rect">
              <a:avLst/>
            </a:prstGeom>
            <a:solidFill>
              <a:srgbClr val="69DBFF">
                <a:alpha val="100000"/>
              </a:srgbClr>
            </a:solidFill>
          </p:spPr>
          <p:txBody>
            <a:bodyPr/>
            <a:lstStyle/>
            <a:p/>
          </p:txBody>
        </p:sp>
        <p:sp>
          <p:nvSpPr>
            <p:cNvPr id="117" name="tx117"/>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441798" y="1330710"/>
              <a:ext cx="7174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Mali</a:t>
              </a:r>
            </a:p>
          </p:txBody>
        </p:sp>
        <p:sp>
          <p:nvSpPr>
            <p:cNvPr id="120" name="tx120"/>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1" name="tx121"/>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2" name="tx122"/>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3" name="tx123"/>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4" name="tx124"/>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15 % au nombre annuel proposé pour atteindre l'objectif (c'est-à-dire que le pays avait atteint cet objectif), sur la base d'une trajectoire de baisse linéaire.</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15 % à l'objectif annuel fixé par l'IA2030, ce qui permet au programme d'atteindre, voire de dépasser, l'objectif fixé pour 2030 si les progrès actuels se poursuivent.</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05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55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05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455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05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30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58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30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080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330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15067"/>
              <a:ext cx="238662" cy="292954"/>
            </a:xfrm>
            <a:prstGeom prst="rect">
              <a:avLst/>
            </a:prstGeom>
            <a:solidFill>
              <a:srgbClr val="80BD41">
                <a:alpha val="100000"/>
              </a:srgbClr>
            </a:solidFill>
          </p:spPr>
          <p:txBody>
            <a:bodyPr/>
            <a:lstStyle/>
            <a:p/>
          </p:txBody>
        </p:sp>
        <p:sp>
          <p:nvSpPr>
            <p:cNvPr id="28" name="rc28"/>
            <p:cNvSpPr/>
            <p:nvPr/>
          </p:nvSpPr>
          <p:spPr>
            <a:xfrm>
              <a:off x="1333322" y="3827769"/>
              <a:ext cx="238662" cy="187297"/>
            </a:xfrm>
            <a:prstGeom prst="rect">
              <a:avLst/>
            </a:prstGeom>
            <a:solidFill>
              <a:srgbClr val="1CABE2">
                <a:alpha val="100000"/>
              </a:srgbClr>
            </a:solidFill>
          </p:spPr>
          <p:txBody>
            <a:bodyPr/>
            <a:lstStyle/>
            <a:p/>
          </p:txBody>
        </p:sp>
        <p:sp>
          <p:nvSpPr>
            <p:cNvPr id="29" name="rc29"/>
            <p:cNvSpPr/>
            <p:nvPr/>
          </p:nvSpPr>
          <p:spPr>
            <a:xfrm>
              <a:off x="1598503" y="3920943"/>
              <a:ext cx="238662" cy="387078"/>
            </a:xfrm>
            <a:prstGeom prst="rect">
              <a:avLst/>
            </a:prstGeom>
            <a:solidFill>
              <a:srgbClr val="80BD41">
                <a:alpha val="100000"/>
              </a:srgbClr>
            </a:solidFill>
          </p:spPr>
          <p:txBody>
            <a:bodyPr/>
            <a:lstStyle/>
            <a:p/>
          </p:txBody>
        </p:sp>
        <p:sp>
          <p:nvSpPr>
            <p:cNvPr id="30" name="rc30"/>
            <p:cNvSpPr/>
            <p:nvPr/>
          </p:nvSpPr>
          <p:spPr>
            <a:xfrm>
              <a:off x="1598503" y="3811771"/>
              <a:ext cx="238662" cy="109171"/>
            </a:xfrm>
            <a:prstGeom prst="rect">
              <a:avLst/>
            </a:prstGeom>
            <a:solidFill>
              <a:srgbClr val="1CABE2">
                <a:alpha val="100000"/>
              </a:srgbClr>
            </a:solidFill>
          </p:spPr>
          <p:txBody>
            <a:bodyPr/>
            <a:lstStyle/>
            <a:p/>
          </p:txBody>
        </p:sp>
        <p:sp>
          <p:nvSpPr>
            <p:cNvPr id="31" name="rc31"/>
            <p:cNvSpPr/>
            <p:nvPr/>
          </p:nvSpPr>
          <p:spPr>
            <a:xfrm>
              <a:off x="1863684" y="3859926"/>
              <a:ext cx="238662" cy="448095"/>
            </a:xfrm>
            <a:prstGeom prst="rect">
              <a:avLst/>
            </a:prstGeom>
            <a:solidFill>
              <a:srgbClr val="80BD41">
                <a:alpha val="100000"/>
              </a:srgbClr>
            </a:solidFill>
          </p:spPr>
          <p:txBody>
            <a:bodyPr/>
            <a:lstStyle/>
            <a:p/>
          </p:txBody>
        </p:sp>
        <p:sp>
          <p:nvSpPr>
            <p:cNvPr id="32" name="rc32"/>
            <p:cNvSpPr/>
            <p:nvPr/>
          </p:nvSpPr>
          <p:spPr>
            <a:xfrm>
              <a:off x="1863684" y="3792971"/>
              <a:ext cx="238662" cy="66954"/>
            </a:xfrm>
            <a:prstGeom prst="rect">
              <a:avLst/>
            </a:prstGeom>
            <a:solidFill>
              <a:srgbClr val="1CABE2">
                <a:alpha val="100000"/>
              </a:srgbClr>
            </a:solidFill>
          </p:spPr>
          <p:txBody>
            <a:bodyPr/>
            <a:lstStyle/>
            <a:p/>
          </p:txBody>
        </p:sp>
        <p:sp>
          <p:nvSpPr>
            <p:cNvPr id="33" name="rc33"/>
            <p:cNvSpPr/>
            <p:nvPr/>
          </p:nvSpPr>
          <p:spPr>
            <a:xfrm>
              <a:off x="2128865" y="3821224"/>
              <a:ext cx="238662" cy="486797"/>
            </a:xfrm>
            <a:prstGeom prst="rect">
              <a:avLst/>
            </a:prstGeom>
            <a:solidFill>
              <a:srgbClr val="80BD41">
                <a:alpha val="100000"/>
              </a:srgbClr>
            </a:solidFill>
          </p:spPr>
          <p:txBody>
            <a:bodyPr/>
            <a:lstStyle/>
            <a:p/>
          </p:txBody>
        </p:sp>
        <p:sp>
          <p:nvSpPr>
            <p:cNvPr id="34" name="rc34"/>
            <p:cNvSpPr/>
            <p:nvPr/>
          </p:nvSpPr>
          <p:spPr>
            <a:xfrm>
              <a:off x="2128865" y="3773079"/>
              <a:ext cx="238662" cy="48144"/>
            </a:xfrm>
            <a:prstGeom prst="rect">
              <a:avLst/>
            </a:prstGeom>
            <a:solidFill>
              <a:srgbClr val="1CABE2">
                <a:alpha val="100000"/>
              </a:srgbClr>
            </a:solidFill>
          </p:spPr>
          <p:txBody>
            <a:bodyPr/>
            <a:lstStyle/>
            <a:p/>
          </p:txBody>
        </p:sp>
        <p:sp>
          <p:nvSpPr>
            <p:cNvPr id="35" name="rc35"/>
            <p:cNvSpPr/>
            <p:nvPr/>
          </p:nvSpPr>
          <p:spPr>
            <a:xfrm>
              <a:off x="2394045" y="3785818"/>
              <a:ext cx="238662" cy="522203"/>
            </a:xfrm>
            <a:prstGeom prst="rect">
              <a:avLst/>
            </a:prstGeom>
            <a:solidFill>
              <a:srgbClr val="80BD41">
                <a:alpha val="100000"/>
              </a:srgbClr>
            </a:solidFill>
          </p:spPr>
          <p:txBody>
            <a:bodyPr/>
            <a:lstStyle/>
            <a:p/>
          </p:txBody>
        </p:sp>
        <p:sp>
          <p:nvSpPr>
            <p:cNvPr id="36" name="rc36"/>
            <p:cNvSpPr/>
            <p:nvPr/>
          </p:nvSpPr>
          <p:spPr>
            <a:xfrm>
              <a:off x="2394045" y="3752483"/>
              <a:ext cx="238662" cy="33334"/>
            </a:xfrm>
            <a:prstGeom prst="rect">
              <a:avLst/>
            </a:prstGeom>
            <a:solidFill>
              <a:srgbClr val="1CABE2">
                <a:alpha val="100000"/>
              </a:srgbClr>
            </a:solidFill>
          </p:spPr>
          <p:txBody>
            <a:bodyPr/>
            <a:lstStyle/>
            <a:p/>
          </p:txBody>
        </p:sp>
        <p:sp>
          <p:nvSpPr>
            <p:cNvPr id="37" name="rc37"/>
            <p:cNvSpPr/>
            <p:nvPr/>
          </p:nvSpPr>
          <p:spPr>
            <a:xfrm>
              <a:off x="2659226" y="3754991"/>
              <a:ext cx="238662" cy="553030"/>
            </a:xfrm>
            <a:prstGeom prst="rect">
              <a:avLst/>
            </a:prstGeom>
            <a:solidFill>
              <a:srgbClr val="80BD41">
                <a:alpha val="100000"/>
              </a:srgbClr>
            </a:solidFill>
          </p:spPr>
          <p:txBody>
            <a:bodyPr/>
            <a:lstStyle/>
            <a:p/>
          </p:txBody>
        </p:sp>
        <p:sp>
          <p:nvSpPr>
            <p:cNvPr id="38" name="rc38"/>
            <p:cNvSpPr/>
            <p:nvPr/>
          </p:nvSpPr>
          <p:spPr>
            <a:xfrm>
              <a:off x="2659226" y="3731945"/>
              <a:ext cx="238662" cy="23046"/>
            </a:xfrm>
            <a:prstGeom prst="rect">
              <a:avLst/>
            </a:prstGeom>
            <a:solidFill>
              <a:srgbClr val="1CABE2">
                <a:alpha val="100000"/>
              </a:srgbClr>
            </a:solidFill>
          </p:spPr>
          <p:txBody>
            <a:bodyPr/>
            <a:lstStyle/>
            <a:p/>
          </p:txBody>
        </p:sp>
        <p:sp>
          <p:nvSpPr>
            <p:cNvPr id="39" name="rc39"/>
            <p:cNvSpPr/>
            <p:nvPr/>
          </p:nvSpPr>
          <p:spPr>
            <a:xfrm>
              <a:off x="2924407" y="3769003"/>
              <a:ext cx="238662" cy="539017"/>
            </a:xfrm>
            <a:prstGeom prst="rect">
              <a:avLst/>
            </a:prstGeom>
            <a:solidFill>
              <a:srgbClr val="80BD41">
                <a:alpha val="100000"/>
              </a:srgbClr>
            </a:solidFill>
          </p:spPr>
          <p:txBody>
            <a:bodyPr/>
            <a:lstStyle/>
            <a:p/>
          </p:txBody>
        </p:sp>
        <p:sp>
          <p:nvSpPr>
            <p:cNvPr id="40" name="rc40"/>
            <p:cNvSpPr/>
            <p:nvPr/>
          </p:nvSpPr>
          <p:spPr>
            <a:xfrm>
              <a:off x="2924407" y="3715690"/>
              <a:ext cx="238662" cy="53312"/>
            </a:xfrm>
            <a:prstGeom prst="rect">
              <a:avLst/>
            </a:prstGeom>
            <a:solidFill>
              <a:srgbClr val="1CABE2">
                <a:alpha val="100000"/>
              </a:srgbClr>
            </a:solidFill>
          </p:spPr>
          <p:txBody>
            <a:bodyPr/>
            <a:lstStyle/>
            <a:p/>
          </p:txBody>
        </p:sp>
        <p:sp>
          <p:nvSpPr>
            <p:cNvPr id="41" name="rc41"/>
            <p:cNvSpPr/>
            <p:nvPr/>
          </p:nvSpPr>
          <p:spPr>
            <a:xfrm>
              <a:off x="3189588" y="3765042"/>
              <a:ext cx="238662" cy="542979"/>
            </a:xfrm>
            <a:prstGeom prst="rect">
              <a:avLst/>
            </a:prstGeom>
            <a:solidFill>
              <a:srgbClr val="80BD41">
                <a:alpha val="100000"/>
              </a:srgbClr>
            </a:solidFill>
          </p:spPr>
          <p:txBody>
            <a:bodyPr/>
            <a:lstStyle/>
            <a:p/>
          </p:txBody>
        </p:sp>
        <p:sp>
          <p:nvSpPr>
            <p:cNvPr id="42" name="rc42"/>
            <p:cNvSpPr/>
            <p:nvPr/>
          </p:nvSpPr>
          <p:spPr>
            <a:xfrm>
              <a:off x="3189588" y="3697935"/>
              <a:ext cx="238662" cy="67106"/>
            </a:xfrm>
            <a:prstGeom prst="rect">
              <a:avLst/>
            </a:prstGeom>
            <a:solidFill>
              <a:srgbClr val="1CABE2">
                <a:alpha val="100000"/>
              </a:srgbClr>
            </a:solidFill>
          </p:spPr>
          <p:txBody>
            <a:bodyPr/>
            <a:lstStyle/>
            <a:p/>
          </p:txBody>
        </p:sp>
        <p:sp>
          <p:nvSpPr>
            <p:cNvPr id="43" name="rc43"/>
            <p:cNvSpPr/>
            <p:nvPr/>
          </p:nvSpPr>
          <p:spPr>
            <a:xfrm>
              <a:off x="3454768" y="3773706"/>
              <a:ext cx="238662" cy="534315"/>
            </a:xfrm>
            <a:prstGeom prst="rect">
              <a:avLst/>
            </a:prstGeom>
            <a:solidFill>
              <a:srgbClr val="80BD41">
                <a:alpha val="100000"/>
              </a:srgbClr>
            </a:solidFill>
          </p:spPr>
          <p:txBody>
            <a:bodyPr/>
            <a:lstStyle/>
            <a:p/>
          </p:txBody>
        </p:sp>
        <p:sp>
          <p:nvSpPr>
            <p:cNvPr id="44" name="rc44"/>
            <p:cNvSpPr/>
            <p:nvPr/>
          </p:nvSpPr>
          <p:spPr>
            <a:xfrm>
              <a:off x="3454768" y="3679420"/>
              <a:ext cx="238662" cy="94285"/>
            </a:xfrm>
            <a:prstGeom prst="rect">
              <a:avLst/>
            </a:prstGeom>
            <a:solidFill>
              <a:srgbClr val="1CABE2">
                <a:alpha val="100000"/>
              </a:srgbClr>
            </a:solidFill>
          </p:spPr>
          <p:txBody>
            <a:bodyPr/>
            <a:lstStyle/>
            <a:p/>
          </p:txBody>
        </p:sp>
        <p:sp>
          <p:nvSpPr>
            <p:cNvPr id="45" name="rc45"/>
            <p:cNvSpPr/>
            <p:nvPr/>
          </p:nvSpPr>
          <p:spPr>
            <a:xfrm>
              <a:off x="3719949" y="3777069"/>
              <a:ext cx="238662" cy="530952"/>
            </a:xfrm>
            <a:prstGeom prst="rect">
              <a:avLst/>
            </a:prstGeom>
            <a:solidFill>
              <a:srgbClr val="80BD41">
                <a:alpha val="100000"/>
              </a:srgbClr>
            </a:solidFill>
          </p:spPr>
          <p:txBody>
            <a:bodyPr/>
            <a:lstStyle/>
            <a:p/>
          </p:txBody>
        </p:sp>
        <p:sp>
          <p:nvSpPr>
            <p:cNvPr id="46" name="rc46"/>
            <p:cNvSpPr/>
            <p:nvPr/>
          </p:nvSpPr>
          <p:spPr>
            <a:xfrm>
              <a:off x="3719949" y="3660516"/>
              <a:ext cx="238662" cy="116552"/>
            </a:xfrm>
            <a:prstGeom prst="rect">
              <a:avLst/>
            </a:prstGeom>
            <a:solidFill>
              <a:srgbClr val="1CABE2">
                <a:alpha val="100000"/>
              </a:srgbClr>
            </a:solidFill>
          </p:spPr>
          <p:txBody>
            <a:bodyPr/>
            <a:lstStyle/>
            <a:p/>
          </p:txBody>
        </p:sp>
        <p:sp>
          <p:nvSpPr>
            <p:cNvPr id="47" name="rc47"/>
            <p:cNvSpPr/>
            <p:nvPr/>
          </p:nvSpPr>
          <p:spPr>
            <a:xfrm>
              <a:off x="3985130" y="3767065"/>
              <a:ext cx="238662" cy="540955"/>
            </a:xfrm>
            <a:prstGeom prst="rect">
              <a:avLst/>
            </a:prstGeom>
            <a:solidFill>
              <a:srgbClr val="80BD41">
                <a:alpha val="100000"/>
              </a:srgbClr>
            </a:solidFill>
          </p:spPr>
          <p:txBody>
            <a:bodyPr/>
            <a:lstStyle/>
            <a:p/>
          </p:txBody>
        </p:sp>
        <p:sp>
          <p:nvSpPr>
            <p:cNvPr id="48" name="rc48"/>
            <p:cNvSpPr/>
            <p:nvPr/>
          </p:nvSpPr>
          <p:spPr>
            <a:xfrm>
              <a:off x="3985130" y="3640177"/>
              <a:ext cx="238662" cy="126888"/>
            </a:xfrm>
            <a:prstGeom prst="rect">
              <a:avLst/>
            </a:prstGeom>
            <a:solidFill>
              <a:srgbClr val="1CABE2">
                <a:alpha val="100000"/>
              </a:srgbClr>
            </a:solidFill>
          </p:spPr>
          <p:txBody>
            <a:bodyPr/>
            <a:lstStyle/>
            <a:p/>
          </p:txBody>
        </p:sp>
        <p:sp>
          <p:nvSpPr>
            <p:cNvPr id="49" name="rc49"/>
            <p:cNvSpPr/>
            <p:nvPr/>
          </p:nvSpPr>
          <p:spPr>
            <a:xfrm>
              <a:off x="4250311" y="3760520"/>
              <a:ext cx="238662" cy="547501"/>
            </a:xfrm>
            <a:prstGeom prst="rect">
              <a:avLst/>
            </a:prstGeom>
            <a:solidFill>
              <a:srgbClr val="80BD41">
                <a:alpha val="100000"/>
              </a:srgbClr>
            </a:solidFill>
          </p:spPr>
          <p:txBody>
            <a:bodyPr/>
            <a:lstStyle/>
            <a:p/>
          </p:txBody>
        </p:sp>
        <p:sp>
          <p:nvSpPr>
            <p:cNvPr id="50" name="rc50"/>
            <p:cNvSpPr/>
            <p:nvPr/>
          </p:nvSpPr>
          <p:spPr>
            <a:xfrm>
              <a:off x="4250311" y="3623647"/>
              <a:ext cx="238662" cy="136872"/>
            </a:xfrm>
            <a:prstGeom prst="rect">
              <a:avLst/>
            </a:prstGeom>
            <a:solidFill>
              <a:srgbClr val="1CABE2">
                <a:alpha val="100000"/>
              </a:srgbClr>
            </a:solidFill>
          </p:spPr>
          <p:txBody>
            <a:bodyPr/>
            <a:lstStyle/>
            <a:p/>
          </p:txBody>
        </p:sp>
        <p:sp>
          <p:nvSpPr>
            <p:cNvPr id="51" name="rc51"/>
            <p:cNvSpPr/>
            <p:nvPr/>
          </p:nvSpPr>
          <p:spPr>
            <a:xfrm>
              <a:off x="4515492" y="3781239"/>
              <a:ext cx="238662" cy="526782"/>
            </a:xfrm>
            <a:prstGeom prst="rect">
              <a:avLst/>
            </a:prstGeom>
            <a:solidFill>
              <a:srgbClr val="80BD41">
                <a:alpha val="100000"/>
              </a:srgbClr>
            </a:solidFill>
          </p:spPr>
          <p:txBody>
            <a:bodyPr/>
            <a:lstStyle/>
            <a:p/>
          </p:txBody>
        </p:sp>
        <p:sp>
          <p:nvSpPr>
            <p:cNvPr id="52" name="rc52"/>
            <p:cNvSpPr/>
            <p:nvPr/>
          </p:nvSpPr>
          <p:spPr>
            <a:xfrm>
              <a:off x="4515492" y="3605645"/>
              <a:ext cx="238662" cy="175594"/>
            </a:xfrm>
            <a:prstGeom prst="rect">
              <a:avLst/>
            </a:prstGeom>
            <a:solidFill>
              <a:srgbClr val="1CABE2">
                <a:alpha val="100000"/>
              </a:srgbClr>
            </a:solidFill>
          </p:spPr>
          <p:txBody>
            <a:bodyPr/>
            <a:lstStyle/>
            <a:p/>
          </p:txBody>
        </p:sp>
        <p:sp>
          <p:nvSpPr>
            <p:cNvPr id="53" name="rc53"/>
            <p:cNvSpPr/>
            <p:nvPr/>
          </p:nvSpPr>
          <p:spPr>
            <a:xfrm>
              <a:off x="4780672" y="3817357"/>
              <a:ext cx="238662" cy="490663"/>
            </a:xfrm>
            <a:prstGeom prst="rect">
              <a:avLst/>
            </a:prstGeom>
            <a:solidFill>
              <a:srgbClr val="80BD41">
                <a:alpha val="100000"/>
              </a:srgbClr>
            </a:solidFill>
          </p:spPr>
          <p:txBody>
            <a:bodyPr/>
            <a:lstStyle/>
            <a:p/>
          </p:txBody>
        </p:sp>
        <p:sp>
          <p:nvSpPr>
            <p:cNvPr id="54" name="rc54"/>
            <p:cNvSpPr/>
            <p:nvPr/>
          </p:nvSpPr>
          <p:spPr>
            <a:xfrm>
              <a:off x="4780672" y="3596915"/>
              <a:ext cx="238662" cy="220442"/>
            </a:xfrm>
            <a:prstGeom prst="rect">
              <a:avLst/>
            </a:prstGeom>
            <a:solidFill>
              <a:srgbClr val="1CABE2">
                <a:alpha val="100000"/>
              </a:srgbClr>
            </a:solidFill>
          </p:spPr>
          <p:txBody>
            <a:bodyPr/>
            <a:lstStyle/>
            <a:p/>
          </p:txBody>
        </p:sp>
        <p:sp>
          <p:nvSpPr>
            <p:cNvPr id="55" name="rc55"/>
            <p:cNvSpPr/>
            <p:nvPr/>
          </p:nvSpPr>
          <p:spPr>
            <a:xfrm>
              <a:off x="5045853" y="3777325"/>
              <a:ext cx="238662" cy="530696"/>
            </a:xfrm>
            <a:prstGeom prst="rect">
              <a:avLst/>
            </a:prstGeom>
            <a:solidFill>
              <a:srgbClr val="80BD41">
                <a:alpha val="100000"/>
              </a:srgbClr>
            </a:solidFill>
          </p:spPr>
          <p:txBody>
            <a:bodyPr/>
            <a:lstStyle/>
            <a:p/>
          </p:txBody>
        </p:sp>
        <p:sp>
          <p:nvSpPr>
            <p:cNvPr id="56" name="rc56"/>
            <p:cNvSpPr/>
            <p:nvPr/>
          </p:nvSpPr>
          <p:spPr>
            <a:xfrm>
              <a:off x="5045853" y="3581041"/>
              <a:ext cx="238662" cy="196284"/>
            </a:xfrm>
            <a:prstGeom prst="rect">
              <a:avLst/>
            </a:prstGeom>
            <a:solidFill>
              <a:srgbClr val="1CABE2">
                <a:alpha val="100000"/>
              </a:srgbClr>
            </a:solidFill>
          </p:spPr>
          <p:txBody>
            <a:bodyPr/>
            <a:lstStyle/>
            <a:p/>
          </p:txBody>
        </p:sp>
        <p:sp>
          <p:nvSpPr>
            <p:cNvPr id="57" name="rc57"/>
            <p:cNvSpPr/>
            <p:nvPr/>
          </p:nvSpPr>
          <p:spPr>
            <a:xfrm>
              <a:off x="5311034" y="3729000"/>
              <a:ext cx="238662" cy="579021"/>
            </a:xfrm>
            <a:prstGeom prst="rect">
              <a:avLst/>
            </a:prstGeom>
            <a:solidFill>
              <a:srgbClr val="80BD41">
                <a:alpha val="100000"/>
              </a:srgbClr>
            </a:solidFill>
          </p:spPr>
          <p:txBody>
            <a:bodyPr/>
            <a:lstStyle/>
            <a:p/>
          </p:txBody>
        </p:sp>
        <p:sp>
          <p:nvSpPr>
            <p:cNvPr id="58" name="rc58"/>
            <p:cNvSpPr/>
            <p:nvPr/>
          </p:nvSpPr>
          <p:spPr>
            <a:xfrm>
              <a:off x="5311034" y="3565689"/>
              <a:ext cx="238662" cy="163310"/>
            </a:xfrm>
            <a:prstGeom prst="rect">
              <a:avLst/>
            </a:prstGeom>
            <a:solidFill>
              <a:srgbClr val="1CABE2">
                <a:alpha val="100000"/>
              </a:srgbClr>
            </a:solidFill>
          </p:spPr>
          <p:txBody>
            <a:bodyPr/>
            <a:lstStyle/>
            <a:p/>
          </p:txBody>
        </p:sp>
        <p:sp>
          <p:nvSpPr>
            <p:cNvPr id="59" name="rc59"/>
            <p:cNvSpPr/>
            <p:nvPr/>
          </p:nvSpPr>
          <p:spPr>
            <a:xfrm>
              <a:off x="5576215" y="3687068"/>
              <a:ext cx="238662" cy="620953"/>
            </a:xfrm>
            <a:prstGeom prst="rect">
              <a:avLst/>
            </a:prstGeom>
            <a:solidFill>
              <a:srgbClr val="80BD41">
                <a:alpha val="100000"/>
              </a:srgbClr>
            </a:solidFill>
          </p:spPr>
          <p:txBody>
            <a:bodyPr/>
            <a:lstStyle/>
            <a:p/>
          </p:txBody>
        </p:sp>
        <p:sp>
          <p:nvSpPr>
            <p:cNvPr id="60" name="rc60"/>
            <p:cNvSpPr/>
            <p:nvPr/>
          </p:nvSpPr>
          <p:spPr>
            <a:xfrm>
              <a:off x="5576215" y="3550755"/>
              <a:ext cx="238662" cy="136312"/>
            </a:xfrm>
            <a:prstGeom prst="rect">
              <a:avLst/>
            </a:prstGeom>
            <a:solidFill>
              <a:srgbClr val="1CABE2">
                <a:alpha val="100000"/>
              </a:srgbClr>
            </a:solidFill>
          </p:spPr>
          <p:txBody>
            <a:bodyPr/>
            <a:lstStyle/>
            <a:p/>
          </p:txBody>
        </p:sp>
        <p:sp>
          <p:nvSpPr>
            <p:cNvPr id="61" name="rc61"/>
            <p:cNvSpPr/>
            <p:nvPr/>
          </p:nvSpPr>
          <p:spPr>
            <a:xfrm>
              <a:off x="5841395" y="3673131"/>
              <a:ext cx="238662" cy="634889"/>
            </a:xfrm>
            <a:prstGeom prst="rect">
              <a:avLst/>
            </a:prstGeom>
            <a:solidFill>
              <a:srgbClr val="80BD41">
                <a:alpha val="100000"/>
              </a:srgbClr>
            </a:solidFill>
          </p:spPr>
          <p:txBody>
            <a:bodyPr/>
            <a:lstStyle/>
            <a:p/>
          </p:txBody>
        </p:sp>
        <p:sp>
          <p:nvSpPr>
            <p:cNvPr id="62" name="rc62"/>
            <p:cNvSpPr/>
            <p:nvPr/>
          </p:nvSpPr>
          <p:spPr>
            <a:xfrm>
              <a:off x="5841395" y="3533770"/>
              <a:ext cx="238662" cy="139361"/>
            </a:xfrm>
            <a:prstGeom prst="rect">
              <a:avLst/>
            </a:prstGeom>
            <a:solidFill>
              <a:srgbClr val="1CABE2">
                <a:alpha val="100000"/>
              </a:srgbClr>
            </a:solidFill>
          </p:spPr>
          <p:txBody>
            <a:bodyPr/>
            <a:lstStyle/>
            <a:p/>
          </p:txBody>
        </p:sp>
        <p:sp>
          <p:nvSpPr>
            <p:cNvPr id="63" name="rc63"/>
            <p:cNvSpPr/>
            <p:nvPr/>
          </p:nvSpPr>
          <p:spPr>
            <a:xfrm>
              <a:off x="6106576" y="3665332"/>
              <a:ext cx="238662" cy="642689"/>
            </a:xfrm>
            <a:prstGeom prst="rect">
              <a:avLst/>
            </a:prstGeom>
            <a:solidFill>
              <a:srgbClr val="80BD41">
                <a:alpha val="100000"/>
              </a:srgbClr>
            </a:solidFill>
          </p:spPr>
          <p:txBody>
            <a:bodyPr/>
            <a:lstStyle/>
            <a:p/>
          </p:txBody>
        </p:sp>
        <p:sp>
          <p:nvSpPr>
            <p:cNvPr id="64" name="rc64"/>
            <p:cNvSpPr/>
            <p:nvPr/>
          </p:nvSpPr>
          <p:spPr>
            <a:xfrm>
              <a:off x="6106576" y="3524251"/>
              <a:ext cx="238662" cy="141081"/>
            </a:xfrm>
            <a:prstGeom prst="rect">
              <a:avLst/>
            </a:prstGeom>
            <a:solidFill>
              <a:srgbClr val="1CABE2">
                <a:alpha val="100000"/>
              </a:srgbClr>
            </a:solidFill>
          </p:spPr>
          <p:txBody>
            <a:bodyPr/>
            <a:lstStyle/>
            <a:p/>
          </p:txBody>
        </p:sp>
        <p:sp>
          <p:nvSpPr>
            <p:cNvPr id="65" name="rc65"/>
            <p:cNvSpPr/>
            <p:nvPr/>
          </p:nvSpPr>
          <p:spPr>
            <a:xfrm>
              <a:off x="6371757" y="3667489"/>
              <a:ext cx="238662" cy="640532"/>
            </a:xfrm>
            <a:prstGeom prst="rect">
              <a:avLst/>
            </a:prstGeom>
            <a:solidFill>
              <a:srgbClr val="80BD41">
                <a:alpha val="100000"/>
              </a:srgbClr>
            </a:solidFill>
          </p:spPr>
          <p:txBody>
            <a:bodyPr/>
            <a:lstStyle/>
            <a:p/>
          </p:txBody>
        </p:sp>
        <p:sp>
          <p:nvSpPr>
            <p:cNvPr id="66" name="rc66"/>
            <p:cNvSpPr/>
            <p:nvPr/>
          </p:nvSpPr>
          <p:spPr>
            <a:xfrm>
              <a:off x="6371757" y="3526882"/>
              <a:ext cx="238662" cy="140606"/>
            </a:xfrm>
            <a:prstGeom prst="rect">
              <a:avLst/>
            </a:prstGeom>
            <a:solidFill>
              <a:srgbClr val="1CABE2">
                <a:alpha val="100000"/>
              </a:srgbClr>
            </a:solidFill>
          </p:spPr>
          <p:txBody>
            <a:bodyPr/>
            <a:lstStyle/>
            <a:p/>
          </p:txBody>
        </p:sp>
        <p:sp>
          <p:nvSpPr>
            <p:cNvPr id="67" name="rc67"/>
            <p:cNvSpPr/>
            <p:nvPr/>
          </p:nvSpPr>
          <p:spPr>
            <a:xfrm>
              <a:off x="6636938" y="3706257"/>
              <a:ext cx="238662" cy="601763"/>
            </a:xfrm>
            <a:prstGeom prst="rect">
              <a:avLst/>
            </a:prstGeom>
            <a:solidFill>
              <a:srgbClr val="80BD41">
                <a:alpha val="100000"/>
              </a:srgbClr>
            </a:solidFill>
          </p:spPr>
          <p:txBody>
            <a:bodyPr/>
            <a:lstStyle/>
            <a:p/>
          </p:txBody>
        </p:sp>
        <p:sp>
          <p:nvSpPr>
            <p:cNvPr id="68" name="rc68"/>
            <p:cNvSpPr/>
            <p:nvPr/>
          </p:nvSpPr>
          <p:spPr>
            <a:xfrm>
              <a:off x="6636938" y="3505669"/>
              <a:ext cx="238662" cy="200587"/>
            </a:xfrm>
            <a:prstGeom prst="rect">
              <a:avLst/>
            </a:prstGeom>
            <a:solidFill>
              <a:srgbClr val="1CABE2">
                <a:alpha val="100000"/>
              </a:srgbClr>
            </a:solidFill>
          </p:spPr>
          <p:txBody>
            <a:bodyPr/>
            <a:lstStyle/>
            <a:p/>
          </p:txBody>
        </p:sp>
        <p:sp>
          <p:nvSpPr>
            <p:cNvPr id="69" name="rc69"/>
            <p:cNvSpPr/>
            <p:nvPr/>
          </p:nvSpPr>
          <p:spPr>
            <a:xfrm>
              <a:off x="6902119" y="3641355"/>
              <a:ext cx="238662" cy="666666"/>
            </a:xfrm>
            <a:prstGeom prst="rect">
              <a:avLst/>
            </a:prstGeom>
            <a:solidFill>
              <a:srgbClr val="80BD41">
                <a:alpha val="100000"/>
              </a:srgbClr>
            </a:solidFill>
          </p:spPr>
          <p:txBody>
            <a:bodyPr/>
            <a:lstStyle/>
            <a:p/>
          </p:txBody>
        </p:sp>
        <p:sp>
          <p:nvSpPr>
            <p:cNvPr id="70" name="rc70"/>
            <p:cNvSpPr/>
            <p:nvPr/>
          </p:nvSpPr>
          <p:spPr>
            <a:xfrm>
              <a:off x="6902119" y="3484979"/>
              <a:ext cx="238662" cy="156375"/>
            </a:xfrm>
            <a:prstGeom prst="rect">
              <a:avLst/>
            </a:prstGeom>
            <a:solidFill>
              <a:srgbClr val="1CABE2">
                <a:alpha val="100000"/>
              </a:srgbClr>
            </a:solidFill>
          </p:spPr>
          <p:txBody>
            <a:bodyPr/>
            <a:lstStyle/>
            <a:p/>
          </p:txBody>
        </p:sp>
        <p:sp>
          <p:nvSpPr>
            <p:cNvPr id="71" name="rc71"/>
            <p:cNvSpPr/>
            <p:nvPr/>
          </p:nvSpPr>
          <p:spPr>
            <a:xfrm>
              <a:off x="7167299" y="3601275"/>
              <a:ext cx="238662" cy="706746"/>
            </a:xfrm>
            <a:prstGeom prst="rect">
              <a:avLst/>
            </a:prstGeom>
            <a:solidFill>
              <a:srgbClr val="80BD41">
                <a:alpha val="100000"/>
              </a:srgbClr>
            </a:solidFill>
          </p:spPr>
          <p:txBody>
            <a:bodyPr/>
            <a:lstStyle/>
            <a:p/>
          </p:txBody>
        </p:sp>
        <p:sp>
          <p:nvSpPr>
            <p:cNvPr id="72" name="rc72"/>
            <p:cNvSpPr/>
            <p:nvPr/>
          </p:nvSpPr>
          <p:spPr>
            <a:xfrm>
              <a:off x="7167299" y="3466654"/>
              <a:ext cx="238662" cy="134621"/>
            </a:xfrm>
            <a:prstGeom prst="rect">
              <a:avLst/>
            </a:prstGeom>
            <a:solidFill>
              <a:srgbClr val="1CABE2">
                <a:alpha val="100000"/>
              </a:srgbClr>
            </a:solidFill>
          </p:spPr>
          <p:txBody>
            <a:bodyPr/>
            <a:lstStyle/>
            <a:p/>
          </p:txBody>
        </p:sp>
        <p:sp>
          <p:nvSpPr>
            <p:cNvPr id="73" name="rc73"/>
            <p:cNvSpPr/>
            <p:nvPr/>
          </p:nvSpPr>
          <p:spPr>
            <a:xfrm>
              <a:off x="7432480" y="3576291"/>
              <a:ext cx="238662" cy="731730"/>
            </a:xfrm>
            <a:prstGeom prst="rect">
              <a:avLst/>
            </a:prstGeom>
            <a:solidFill>
              <a:srgbClr val="80BD41">
                <a:alpha val="100000"/>
              </a:srgbClr>
            </a:solidFill>
          </p:spPr>
          <p:txBody>
            <a:bodyPr/>
            <a:lstStyle/>
            <a:p/>
          </p:txBody>
        </p:sp>
        <p:sp>
          <p:nvSpPr>
            <p:cNvPr id="74" name="rc74"/>
            <p:cNvSpPr/>
            <p:nvPr/>
          </p:nvSpPr>
          <p:spPr>
            <a:xfrm>
              <a:off x="7432480" y="3447160"/>
              <a:ext cx="238662" cy="129130"/>
            </a:xfrm>
            <a:prstGeom prst="rect">
              <a:avLst/>
            </a:prstGeom>
            <a:solidFill>
              <a:srgbClr val="1CABE2">
                <a:alpha val="100000"/>
              </a:srgbClr>
            </a:solidFill>
          </p:spPr>
          <p:txBody>
            <a:bodyPr/>
            <a:lstStyle/>
            <a:p/>
          </p:txBody>
        </p:sp>
        <p:sp>
          <p:nvSpPr>
            <p:cNvPr id="75" name="rc75"/>
            <p:cNvSpPr/>
            <p:nvPr/>
          </p:nvSpPr>
          <p:spPr>
            <a:xfrm>
              <a:off x="7697661" y="3510837"/>
              <a:ext cx="238662" cy="797184"/>
            </a:xfrm>
            <a:prstGeom prst="rect">
              <a:avLst/>
            </a:prstGeom>
            <a:solidFill>
              <a:srgbClr val="80BD41">
                <a:alpha val="100000"/>
              </a:srgbClr>
            </a:solidFill>
          </p:spPr>
          <p:txBody>
            <a:bodyPr/>
            <a:lstStyle/>
            <a:p/>
          </p:txBody>
        </p:sp>
        <p:sp>
          <p:nvSpPr>
            <p:cNvPr id="76" name="rc76"/>
            <p:cNvSpPr/>
            <p:nvPr/>
          </p:nvSpPr>
          <p:spPr>
            <a:xfrm>
              <a:off x="7697661" y="3431998"/>
              <a:ext cx="238662" cy="78838"/>
            </a:xfrm>
            <a:prstGeom prst="rect">
              <a:avLst/>
            </a:prstGeom>
            <a:solidFill>
              <a:srgbClr val="1CABE2">
                <a:alpha val="100000"/>
              </a:srgbClr>
            </a:solidFill>
          </p:spPr>
          <p:txBody>
            <a:bodyPr/>
            <a:lstStyle/>
            <a:p/>
          </p:txBody>
        </p:sp>
        <p:sp>
          <p:nvSpPr>
            <p:cNvPr id="77" name="rc77"/>
            <p:cNvSpPr/>
            <p:nvPr/>
          </p:nvSpPr>
          <p:spPr>
            <a:xfrm>
              <a:off x="7962842" y="3503294"/>
              <a:ext cx="238662" cy="804726"/>
            </a:xfrm>
            <a:prstGeom prst="rect">
              <a:avLst/>
            </a:prstGeom>
            <a:solidFill>
              <a:srgbClr val="80BD41">
                <a:alpha val="100000"/>
              </a:srgbClr>
            </a:solidFill>
          </p:spPr>
          <p:txBody>
            <a:bodyPr/>
            <a:lstStyle/>
            <a:p/>
          </p:txBody>
        </p:sp>
        <p:sp>
          <p:nvSpPr>
            <p:cNvPr id="78" name="rc78"/>
            <p:cNvSpPr/>
            <p:nvPr/>
          </p:nvSpPr>
          <p:spPr>
            <a:xfrm>
              <a:off x="7962842" y="3413882"/>
              <a:ext cx="238662" cy="89411"/>
            </a:xfrm>
            <a:prstGeom prst="rect">
              <a:avLst/>
            </a:prstGeom>
            <a:solidFill>
              <a:srgbClr val="1CABE2">
                <a:alpha val="100000"/>
              </a:srgbClr>
            </a:solidFill>
          </p:spPr>
          <p:txBody>
            <a:bodyPr/>
            <a:lstStyle/>
            <a:p/>
          </p:txBody>
        </p:sp>
        <p:sp>
          <p:nvSpPr>
            <p:cNvPr id="79" name="pl79"/>
            <p:cNvSpPr/>
            <p:nvPr/>
          </p:nvSpPr>
          <p:spPr>
            <a:xfrm>
              <a:off x="1452654" y="2162083"/>
              <a:ext cx="6629519" cy="782373"/>
            </a:xfrm>
            <a:custGeom>
              <a:avLst/>
              <a:pathLst>
                <a:path w="6629519" h="782373">
                  <a:moveTo>
                    <a:pt x="0" y="782373"/>
                  </a:moveTo>
                  <a:lnTo>
                    <a:pt x="265180" y="402363"/>
                  </a:lnTo>
                  <a:lnTo>
                    <a:pt x="530361" y="201181"/>
                  </a:lnTo>
                  <a:lnTo>
                    <a:pt x="795542" y="111767"/>
                  </a:lnTo>
                  <a:lnTo>
                    <a:pt x="1060723" y="44707"/>
                  </a:lnTo>
                  <a:lnTo>
                    <a:pt x="1325903" y="0"/>
                  </a:lnTo>
                  <a:lnTo>
                    <a:pt x="1591084" y="111767"/>
                  </a:lnTo>
                  <a:lnTo>
                    <a:pt x="1856265" y="156474"/>
                  </a:lnTo>
                  <a:lnTo>
                    <a:pt x="2121446" y="245888"/>
                  </a:lnTo>
                  <a:lnTo>
                    <a:pt x="2386626" y="312949"/>
                  </a:lnTo>
                  <a:lnTo>
                    <a:pt x="2651807" y="335302"/>
                  </a:lnTo>
                  <a:lnTo>
                    <a:pt x="2916988" y="357656"/>
                  </a:lnTo>
                  <a:lnTo>
                    <a:pt x="3182169" y="469423"/>
                  </a:lnTo>
                  <a:lnTo>
                    <a:pt x="3447350" y="603545"/>
                  </a:lnTo>
                  <a:lnTo>
                    <a:pt x="3712530" y="514130"/>
                  </a:lnTo>
                  <a:lnTo>
                    <a:pt x="3977711" y="402363"/>
                  </a:lnTo>
                  <a:lnTo>
                    <a:pt x="4242892" y="312949"/>
                  </a:lnTo>
                  <a:lnTo>
                    <a:pt x="4508073" y="312949"/>
                  </a:lnTo>
                  <a:lnTo>
                    <a:pt x="4773253" y="312949"/>
                  </a:lnTo>
                  <a:lnTo>
                    <a:pt x="5038434" y="312949"/>
                  </a:lnTo>
                  <a:lnTo>
                    <a:pt x="5303615" y="469423"/>
                  </a:lnTo>
                  <a:lnTo>
                    <a:pt x="5568796" y="335302"/>
                  </a:lnTo>
                  <a:lnTo>
                    <a:pt x="5833977" y="268242"/>
                  </a:lnTo>
                  <a:lnTo>
                    <a:pt x="6099157" y="245888"/>
                  </a:lnTo>
                  <a:lnTo>
                    <a:pt x="6364338" y="111767"/>
                  </a:lnTo>
                  <a:lnTo>
                    <a:pt x="6629519" y="134121"/>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69597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335100" y="3691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92" name="tx92"/>
            <p:cNvSpPr/>
            <p:nvPr/>
          </p:nvSpPr>
          <p:spPr>
            <a:xfrm>
              <a:off x="2661004" y="3596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93" name="tx93"/>
            <p:cNvSpPr/>
            <p:nvPr/>
          </p:nvSpPr>
          <p:spPr>
            <a:xfrm>
              <a:off x="4026085" y="35042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4" name="tx94"/>
            <p:cNvSpPr/>
            <p:nvPr/>
          </p:nvSpPr>
          <p:spPr>
            <a:xfrm>
              <a:off x="5312812" y="34297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5" name="tx95"/>
            <p:cNvSpPr/>
            <p:nvPr/>
          </p:nvSpPr>
          <p:spPr>
            <a:xfrm>
              <a:off x="6373535" y="3390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6" name="tx96"/>
            <p:cNvSpPr/>
            <p:nvPr/>
          </p:nvSpPr>
          <p:spPr>
            <a:xfrm>
              <a:off x="6638716" y="3369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7" name="tx97"/>
            <p:cNvSpPr/>
            <p:nvPr/>
          </p:nvSpPr>
          <p:spPr>
            <a:xfrm>
              <a:off x="6903896" y="334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8" name="tx98"/>
            <p:cNvSpPr/>
            <p:nvPr/>
          </p:nvSpPr>
          <p:spPr>
            <a:xfrm>
              <a:off x="7169077" y="3330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9" name="tx99"/>
            <p:cNvSpPr/>
            <p:nvPr/>
          </p:nvSpPr>
          <p:spPr>
            <a:xfrm>
              <a:off x="7434258" y="3311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100" name="tx100"/>
            <p:cNvSpPr/>
            <p:nvPr/>
          </p:nvSpPr>
          <p:spPr>
            <a:xfrm>
              <a:off x="7699439" y="3296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941.2</a:t>
              </a:r>
            </a:p>
          </p:txBody>
        </p:sp>
        <p:sp>
          <p:nvSpPr>
            <p:cNvPr id="102" name="pl102"/>
            <p:cNvSpPr/>
            <p:nvPr/>
          </p:nvSpPr>
          <p:spPr>
            <a:xfrm>
              <a:off x="1452654"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1264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308.4</a:t>
              </a:r>
            </a:p>
          </p:txBody>
        </p:sp>
        <p:sp>
          <p:nvSpPr>
            <p:cNvPr id="114" name="tx114"/>
            <p:cNvSpPr/>
            <p:nvPr/>
          </p:nvSpPr>
          <p:spPr>
            <a:xfrm>
              <a:off x="1335100" y="3886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15" name="tx115"/>
            <p:cNvSpPr/>
            <p:nvPr/>
          </p:nvSpPr>
          <p:spPr>
            <a:xfrm>
              <a:off x="2661004" y="39964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582.1</a:t>
              </a:r>
            </a:p>
          </p:txBody>
        </p:sp>
        <p:sp>
          <p:nvSpPr>
            <p:cNvPr id="116" name="tx116"/>
            <p:cNvSpPr/>
            <p:nvPr/>
          </p:nvSpPr>
          <p:spPr>
            <a:xfrm>
              <a:off x="2687130" y="3708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17" name="tx117"/>
            <p:cNvSpPr/>
            <p:nvPr/>
          </p:nvSpPr>
          <p:spPr>
            <a:xfrm>
              <a:off x="3986908" y="4002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569.4</a:t>
              </a:r>
            </a:p>
          </p:txBody>
        </p:sp>
        <p:sp>
          <p:nvSpPr>
            <p:cNvPr id="118" name="tx118"/>
            <p:cNvSpPr/>
            <p:nvPr/>
          </p:nvSpPr>
          <p:spPr>
            <a:xfrm>
              <a:off x="3986908" y="36685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19" name="tx119"/>
            <p:cNvSpPr/>
            <p:nvPr/>
          </p:nvSpPr>
          <p:spPr>
            <a:xfrm>
              <a:off x="5312812" y="39834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609.5</a:t>
              </a:r>
            </a:p>
          </p:txBody>
        </p:sp>
        <p:sp>
          <p:nvSpPr>
            <p:cNvPr id="120" name="tx120"/>
            <p:cNvSpPr/>
            <p:nvPr/>
          </p:nvSpPr>
          <p:spPr>
            <a:xfrm>
              <a:off x="5312812" y="3612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171.9</a:t>
              </a:r>
            </a:p>
          </p:txBody>
        </p:sp>
        <p:sp>
          <p:nvSpPr>
            <p:cNvPr id="121" name="tx121"/>
            <p:cNvSpPr/>
            <p:nvPr/>
          </p:nvSpPr>
          <p:spPr>
            <a:xfrm>
              <a:off x="6373535" y="39526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674.3</a:t>
              </a:r>
            </a:p>
          </p:txBody>
        </p:sp>
        <p:sp>
          <p:nvSpPr>
            <p:cNvPr id="122" name="tx122"/>
            <p:cNvSpPr/>
            <p:nvPr/>
          </p:nvSpPr>
          <p:spPr>
            <a:xfrm>
              <a:off x="6412712" y="35621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3" name="tx123"/>
            <p:cNvSpPr/>
            <p:nvPr/>
          </p:nvSpPr>
          <p:spPr>
            <a:xfrm>
              <a:off x="6638716" y="3972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633.5</a:t>
              </a:r>
            </a:p>
          </p:txBody>
        </p:sp>
        <p:sp>
          <p:nvSpPr>
            <p:cNvPr id="124" name="tx124"/>
            <p:cNvSpPr/>
            <p:nvPr/>
          </p:nvSpPr>
          <p:spPr>
            <a:xfrm>
              <a:off x="6638716" y="35720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211.2</a:t>
              </a:r>
            </a:p>
          </p:txBody>
        </p:sp>
        <p:sp>
          <p:nvSpPr>
            <p:cNvPr id="125" name="tx125"/>
            <p:cNvSpPr/>
            <p:nvPr/>
          </p:nvSpPr>
          <p:spPr>
            <a:xfrm>
              <a:off x="6903896" y="393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701.8</a:t>
              </a:r>
            </a:p>
          </p:txBody>
        </p:sp>
        <p:sp>
          <p:nvSpPr>
            <p:cNvPr id="126" name="tx126"/>
            <p:cNvSpPr/>
            <p:nvPr/>
          </p:nvSpPr>
          <p:spPr>
            <a:xfrm>
              <a:off x="6903896" y="35281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7" name="tx127"/>
            <p:cNvSpPr/>
            <p:nvPr/>
          </p:nvSpPr>
          <p:spPr>
            <a:xfrm>
              <a:off x="7208254" y="3921022"/>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28" name="tx128"/>
            <p:cNvSpPr/>
            <p:nvPr/>
          </p:nvSpPr>
          <p:spPr>
            <a:xfrm>
              <a:off x="7169077" y="350006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29" name="tx129"/>
            <p:cNvSpPr/>
            <p:nvPr/>
          </p:nvSpPr>
          <p:spPr>
            <a:xfrm>
              <a:off x="7434258" y="39070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770.3</a:t>
              </a:r>
            </a:p>
          </p:txBody>
        </p:sp>
        <p:sp>
          <p:nvSpPr>
            <p:cNvPr id="130" name="tx130"/>
            <p:cNvSpPr/>
            <p:nvPr/>
          </p:nvSpPr>
          <p:spPr>
            <a:xfrm>
              <a:off x="7434258" y="3476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31" name="tx131"/>
            <p:cNvSpPr/>
            <p:nvPr/>
          </p:nvSpPr>
          <p:spPr>
            <a:xfrm>
              <a:off x="7699439" y="3874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839.2</a:t>
              </a:r>
            </a:p>
          </p:txBody>
        </p:sp>
        <p:sp>
          <p:nvSpPr>
            <p:cNvPr id="132" name="tx132"/>
            <p:cNvSpPr/>
            <p:nvPr/>
          </p:nvSpPr>
          <p:spPr>
            <a:xfrm>
              <a:off x="7764741" y="343632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33" name="tx133"/>
            <p:cNvSpPr/>
            <p:nvPr/>
          </p:nvSpPr>
          <p:spPr>
            <a:xfrm>
              <a:off x="7964620" y="38706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847.1</a:t>
              </a:r>
            </a:p>
          </p:txBody>
        </p:sp>
        <p:sp>
          <p:nvSpPr>
            <p:cNvPr id="134" name="tx134"/>
            <p:cNvSpPr/>
            <p:nvPr/>
          </p:nvSpPr>
          <p:spPr>
            <a:xfrm>
              <a:off x="7990745" y="3423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09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8785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28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378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628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56677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33876"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1" name="rc161"/>
            <p:cNvSpPr/>
            <p:nvPr/>
          </p:nvSpPr>
          <p:spPr>
            <a:xfrm>
              <a:off x="4177167" y="5180747"/>
              <a:ext cx="201456" cy="201456"/>
            </a:xfrm>
            <a:prstGeom prst="rect">
              <a:avLst/>
            </a:prstGeom>
            <a:solidFill>
              <a:srgbClr val="1CABE2">
                <a:alpha val="100000"/>
              </a:srgbClr>
            </a:solidFill>
          </p:spPr>
          <p:txBody>
            <a:bodyPr/>
            <a:lstStyle/>
            <a:p/>
          </p:txBody>
        </p:sp>
        <p:sp>
          <p:nvSpPr>
            <p:cNvPr id="162" name="rc162"/>
            <p:cNvSpPr/>
            <p:nvPr/>
          </p:nvSpPr>
          <p:spPr>
            <a:xfrm>
              <a:off x="6143102" y="5180747"/>
              <a:ext cx="201456" cy="201456"/>
            </a:xfrm>
            <a:prstGeom prst="rect">
              <a:avLst/>
            </a:prstGeom>
            <a:solidFill>
              <a:srgbClr val="80BD41">
                <a:alpha val="100000"/>
              </a:srgbClr>
            </a:solidFill>
          </p:spPr>
          <p:txBody>
            <a:bodyPr/>
            <a:lstStyle/>
            <a:p/>
          </p:txBody>
        </p:sp>
        <p:sp>
          <p:nvSpPr>
            <p:cNvPr id="163" name="tx163"/>
            <p:cNvSpPr/>
            <p:nvPr/>
          </p:nvSpPr>
          <p:spPr>
            <a:xfrm>
              <a:off x="4457212"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4" name="tx164"/>
            <p:cNvSpPr/>
            <p:nvPr/>
          </p:nvSpPr>
          <p:spPr>
            <a:xfrm>
              <a:off x="6423147"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6" name="tx166"/>
            <p:cNvSpPr/>
            <p:nvPr/>
          </p:nvSpPr>
          <p:spPr>
            <a:xfrm>
              <a:off x="989913"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7" name="pl167"/>
            <p:cNvSpPr/>
            <p:nvPr/>
          </p:nvSpPr>
          <p:spPr>
            <a:xfrm>
              <a:off x="22020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94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768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414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707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081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455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829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4685853" cy="129091"/>
            </a:xfrm>
            <a:prstGeom prst="rect">
              <a:avLst/>
            </a:prstGeom>
            <a:solidFill>
              <a:srgbClr val="80BD41">
                <a:alpha val="100000"/>
              </a:srgbClr>
            </a:solidFill>
          </p:spPr>
          <p:txBody>
            <a:bodyPr/>
            <a:lstStyle/>
            <a:p/>
          </p:txBody>
        </p:sp>
        <p:sp>
          <p:nvSpPr>
            <p:cNvPr id="180" name="rc180"/>
            <p:cNvSpPr/>
            <p:nvPr/>
          </p:nvSpPr>
          <p:spPr>
            <a:xfrm>
              <a:off x="6019176" y="5954972"/>
              <a:ext cx="1028613" cy="129091"/>
            </a:xfrm>
            <a:prstGeom prst="rect">
              <a:avLst/>
            </a:prstGeom>
            <a:solidFill>
              <a:srgbClr val="1CABE2">
                <a:alpha val="100000"/>
              </a:srgbClr>
            </a:solidFill>
          </p:spPr>
          <p:txBody>
            <a:bodyPr/>
            <a:lstStyle/>
            <a:p/>
          </p:txBody>
        </p:sp>
        <p:sp>
          <p:nvSpPr>
            <p:cNvPr id="181" name="rc181"/>
            <p:cNvSpPr/>
            <p:nvPr/>
          </p:nvSpPr>
          <p:spPr>
            <a:xfrm>
              <a:off x="1333322" y="5793607"/>
              <a:ext cx="5831847" cy="129091"/>
            </a:xfrm>
            <a:prstGeom prst="rect">
              <a:avLst/>
            </a:prstGeom>
            <a:solidFill>
              <a:srgbClr val="80BD41">
                <a:alpha val="100000"/>
              </a:srgbClr>
            </a:solidFill>
          </p:spPr>
          <p:txBody>
            <a:bodyPr/>
            <a:lstStyle/>
            <a:p/>
          </p:txBody>
        </p:sp>
        <p:sp>
          <p:nvSpPr>
            <p:cNvPr id="182" name="rc182"/>
            <p:cNvSpPr/>
            <p:nvPr/>
          </p:nvSpPr>
          <p:spPr>
            <a:xfrm>
              <a:off x="7165169" y="5793607"/>
              <a:ext cx="576749" cy="129091"/>
            </a:xfrm>
            <a:prstGeom prst="rect">
              <a:avLst/>
            </a:prstGeom>
            <a:solidFill>
              <a:srgbClr val="1CABE2">
                <a:alpha val="100000"/>
              </a:srgbClr>
            </a:solidFill>
          </p:spPr>
          <p:txBody>
            <a:bodyPr/>
            <a:lstStyle/>
            <a:p/>
          </p:txBody>
        </p:sp>
        <p:sp>
          <p:nvSpPr>
            <p:cNvPr id="183" name="rc183"/>
            <p:cNvSpPr/>
            <p:nvPr/>
          </p:nvSpPr>
          <p:spPr>
            <a:xfrm>
              <a:off x="1333322" y="5632243"/>
              <a:ext cx="5887027" cy="129091"/>
            </a:xfrm>
            <a:prstGeom prst="rect">
              <a:avLst/>
            </a:prstGeom>
            <a:solidFill>
              <a:srgbClr val="80BD41">
                <a:alpha val="100000"/>
              </a:srgbClr>
            </a:solidFill>
          </p:spPr>
          <p:txBody>
            <a:bodyPr/>
            <a:lstStyle/>
            <a:p/>
          </p:txBody>
        </p:sp>
        <p:sp>
          <p:nvSpPr>
            <p:cNvPr id="184" name="rc184"/>
            <p:cNvSpPr/>
            <p:nvPr/>
          </p:nvSpPr>
          <p:spPr>
            <a:xfrm>
              <a:off x="7220349" y="5632243"/>
              <a:ext cx="654098" cy="129091"/>
            </a:xfrm>
            <a:prstGeom prst="rect">
              <a:avLst/>
            </a:prstGeom>
            <a:solidFill>
              <a:srgbClr val="1CABE2">
                <a:alpha val="100000"/>
              </a:srgbClr>
            </a:solidFill>
          </p:spPr>
          <p:txBody>
            <a:bodyPr/>
            <a:lstStyle/>
            <a:p/>
          </p:txBody>
        </p:sp>
        <p:sp>
          <p:nvSpPr>
            <p:cNvPr id="185" name="tx185"/>
            <p:cNvSpPr/>
            <p:nvPr/>
          </p:nvSpPr>
          <p:spPr>
            <a:xfrm>
              <a:off x="718883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86" name="tx186"/>
            <p:cNvSpPr/>
            <p:nvPr/>
          </p:nvSpPr>
          <p:spPr>
            <a:xfrm>
              <a:off x="791766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941.2</a:t>
              </a:r>
            </a:p>
          </p:txBody>
        </p:sp>
        <p:sp>
          <p:nvSpPr>
            <p:cNvPr id="188" name="tx188"/>
            <p:cNvSpPr/>
            <p:nvPr/>
          </p:nvSpPr>
          <p:spPr>
            <a:xfrm>
              <a:off x="354061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674.3</a:t>
              </a:r>
            </a:p>
          </p:txBody>
        </p:sp>
        <p:sp>
          <p:nvSpPr>
            <p:cNvPr id="189" name="tx189"/>
            <p:cNvSpPr/>
            <p:nvPr/>
          </p:nvSpPr>
          <p:spPr>
            <a:xfrm>
              <a:off x="6443049"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90" name="tx190"/>
            <p:cNvSpPr/>
            <p:nvPr/>
          </p:nvSpPr>
          <p:spPr>
            <a:xfrm>
              <a:off x="411360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839.2</a:t>
              </a:r>
            </a:p>
          </p:txBody>
        </p:sp>
        <p:sp>
          <p:nvSpPr>
            <p:cNvPr id="191" name="tx191"/>
            <p:cNvSpPr/>
            <p:nvPr/>
          </p:nvSpPr>
          <p:spPr>
            <a:xfrm>
              <a:off x="7393254"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92" name="tx192"/>
            <p:cNvSpPr/>
            <p:nvPr/>
          </p:nvSpPr>
          <p:spPr>
            <a:xfrm>
              <a:off x="414119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847.1</a:t>
              </a:r>
            </a:p>
          </p:txBody>
        </p:sp>
        <p:sp>
          <p:nvSpPr>
            <p:cNvPr id="193" name="tx193"/>
            <p:cNvSpPr/>
            <p:nvPr/>
          </p:nvSpPr>
          <p:spPr>
            <a:xfrm>
              <a:off x="744190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94.1</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541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9159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289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10815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(90 %) était supérieur à celui de 2019 (82 %).
Le nombre d’enfants vaccinés avec le DTP1 a augmenté de 26 % par rapport à 2019.
Le nombre de nourrissons survivants a augmenté d’environ 14 %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99289"/>
              <a:ext cx="3397293" cy="860470"/>
            </a:xfrm>
            <a:custGeom>
              <a:avLst/>
              <a:pathLst>
                <a:path w="3397293" h="860470">
                  <a:moveTo>
                    <a:pt x="0" y="860470"/>
                  </a:moveTo>
                  <a:lnTo>
                    <a:pt x="135891" y="734548"/>
                  </a:lnTo>
                  <a:lnTo>
                    <a:pt x="271783" y="482703"/>
                  </a:lnTo>
                  <a:lnTo>
                    <a:pt x="407675" y="440728"/>
                  </a:lnTo>
                  <a:lnTo>
                    <a:pt x="543566" y="314806"/>
                  </a:lnTo>
                  <a:lnTo>
                    <a:pt x="679458" y="146909"/>
                  </a:lnTo>
                  <a:lnTo>
                    <a:pt x="815350" y="125922"/>
                  </a:lnTo>
                  <a:lnTo>
                    <a:pt x="951242" y="209870"/>
                  </a:lnTo>
                  <a:lnTo>
                    <a:pt x="1087133" y="209870"/>
                  </a:lnTo>
                  <a:lnTo>
                    <a:pt x="1223025" y="230858"/>
                  </a:lnTo>
                  <a:lnTo>
                    <a:pt x="1358917" y="230858"/>
                  </a:lnTo>
                  <a:lnTo>
                    <a:pt x="1494809" y="377767"/>
                  </a:lnTo>
                  <a:lnTo>
                    <a:pt x="1630700" y="398754"/>
                  </a:lnTo>
                  <a:lnTo>
                    <a:pt x="1766592" y="419741"/>
                  </a:lnTo>
                  <a:lnTo>
                    <a:pt x="1902484" y="377767"/>
                  </a:lnTo>
                  <a:lnTo>
                    <a:pt x="2038375" y="293819"/>
                  </a:lnTo>
                  <a:lnTo>
                    <a:pt x="2174267" y="167896"/>
                  </a:lnTo>
                  <a:lnTo>
                    <a:pt x="2310159" y="146909"/>
                  </a:lnTo>
                  <a:lnTo>
                    <a:pt x="2446051" y="167896"/>
                  </a:lnTo>
                  <a:lnTo>
                    <a:pt x="2581942" y="167896"/>
                  </a:lnTo>
                  <a:lnTo>
                    <a:pt x="2717834" y="293819"/>
                  </a:lnTo>
                  <a:lnTo>
                    <a:pt x="2853726" y="188883"/>
                  </a:lnTo>
                  <a:lnTo>
                    <a:pt x="2989618" y="167896"/>
                  </a:lnTo>
                  <a:lnTo>
                    <a:pt x="3125509" y="167896"/>
                  </a:lnTo>
                  <a:lnTo>
                    <a:pt x="3261401" y="20987"/>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99289"/>
              <a:ext cx="3397293" cy="860470"/>
            </a:xfrm>
            <a:custGeom>
              <a:avLst/>
              <a:pathLst>
                <a:path w="3397293" h="860470">
                  <a:moveTo>
                    <a:pt x="0" y="860470"/>
                  </a:moveTo>
                  <a:lnTo>
                    <a:pt x="135891" y="734548"/>
                  </a:lnTo>
                  <a:lnTo>
                    <a:pt x="271783" y="482703"/>
                  </a:lnTo>
                  <a:lnTo>
                    <a:pt x="407675" y="440728"/>
                  </a:lnTo>
                  <a:lnTo>
                    <a:pt x="543566" y="314806"/>
                  </a:lnTo>
                  <a:lnTo>
                    <a:pt x="679458" y="146909"/>
                  </a:lnTo>
                  <a:lnTo>
                    <a:pt x="815350" y="125922"/>
                  </a:lnTo>
                  <a:lnTo>
                    <a:pt x="951242" y="209870"/>
                  </a:lnTo>
                  <a:lnTo>
                    <a:pt x="1087133" y="209870"/>
                  </a:lnTo>
                  <a:lnTo>
                    <a:pt x="1223025" y="230858"/>
                  </a:lnTo>
                  <a:lnTo>
                    <a:pt x="1358917" y="230858"/>
                  </a:lnTo>
                  <a:lnTo>
                    <a:pt x="1494809" y="377767"/>
                  </a:lnTo>
                  <a:lnTo>
                    <a:pt x="1630700" y="398754"/>
                  </a:lnTo>
                  <a:lnTo>
                    <a:pt x="1766592" y="419741"/>
                  </a:lnTo>
                  <a:lnTo>
                    <a:pt x="1902484" y="377767"/>
                  </a:lnTo>
                  <a:lnTo>
                    <a:pt x="2038375" y="293819"/>
                  </a:lnTo>
                  <a:lnTo>
                    <a:pt x="2174267" y="167896"/>
                  </a:lnTo>
                  <a:lnTo>
                    <a:pt x="2310159" y="146909"/>
                  </a:lnTo>
                  <a:lnTo>
                    <a:pt x="2446051" y="167896"/>
                  </a:lnTo>
                  <a:lnTo>
                    <a:pt x="2581942" y="167896"/>
                  </a:lnTo>
                  <a:lnTo>
                    <a:pt x="2717834" y="293819"/>
                  </a:lnTo>
                  <a:lnTo>
                    <a:pt x="2853726" y="188883"/>
                  </a:lnTo>
                  <a:lnTo>
                    <a:pt x="2989618" y="167896"/>
                  </a:lnTo>
                  <a:lnTo>
                    <a:pt x="3125509" y="167896"/>
                  </a:lnTo>
                  <a:lnTo>
                    <a:pt x="3261401" y="20987"/>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238238"/>
            </a:xfrm>
            <a:custGeom>
              <a:avLst/>
              <a:pathLst>
                <a:path w="0" h="1238238">
                  <a:moveTo>
                    <a:pt x="0" y="0"/>
                  </a:moveTo>
                  <a:lnTo>
                    <a:pt x="0" y="12382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45664"/>
            </a:xfrm>
            <a:custGeom>
              <a:avLst/>
              <a:pathLst>
                <a:path w="0" h="545664">
                  <a:moveTo>
                    <a:pt x="0" y="0"/>
                  </a:moveTo>
                  <a:lnTo>
                    <a:pt x="0" y="54566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2" name="pl32"/>
            <p:cNvSpPr/>
            <p:nvPr/>
          </p:nvSpPr>
          <p:spPr>
            <a:xfrm>
              <a:off x="1120965" y="2199289"/>
              <a:ext cx="3397293" cy="860470"/>
            </a:xfrm>
            <a:custGeom>
              <a:avLst/>
              <a:pathLst>
                <a:path w="3397293" h="860470">
                  <a:moveTo>
                    <a:pt x="0" y="860470"/>
                  </a:moveTo>
                  <a:lnTo>
                    <a:pt x="135891" y="734548"/>
                  </a:lnTo>
                  <a:lnTo>
                    <a:pt x="271783" y="482703"/>
                  </a:lnTo>
                  <a:lnTo>
                    <a:pt x="407675" y="440728"/>
                  </a:lnTo>
                  <a:lnTo>
                    <a:pt x="543566" y="314806"/>
                  </a:lnTo>
                  <a:lnTo>
                    <a:pt x="679458" y="146909"/>
                  </a:lnTo>
                  <a:lnTo>
                    <a:pt x="815350" y="125922"/>
                  </a:lnTo>
                  <a:lnTo>
                    <a:pt x="951242" y="209870"/>
                  </a:lnTo>
                  <a:lnTo>
                    <a:pt x="1087133" y="209870"/>
                  </a:lnTo>
                  <a:lnTo>
                    <a:pt x="1223025" y="230858"/>
                  </a:lnTo>
                  <a:lnTo>
                    <a:pt x="1358917" y="230858"/>
                  </a:lnTo>
                  <a:lnTo>
                    <a:pt x="1494809" y="377767"/>
                  </a:lnTo>
                  <a:lnTo>
                    <a:pt x="1630700" y="398754"/>
                  </a:lnTo>
                  <a:lnTo>
                    <a:pt x="1766592" y="419741"/>
                  </a:lnTo>
                  <a:lnTo>
                    <a:pt x="1902484" y="377767"/>
                  </a:lnTo>
                  <a:lnTo>
                    <a:pt x="2038375" y="293819"/>
                  </a:lnTo>
                  <a:lnTo>
                    <a:pt x="2174267" y="167896"/>
                  </a:lnTo>
                  <a:lnTo>
                    <a:pt x="2310159" y="146909"/>
                  </a:lnTo>
                  <a:lnTo>
                    <a:pt x="2446051" y="167896"/>
                  </a:lnTo>
                  <a:lnTo>
                    <a:pt x="2581942" y="167896"/>
                  </a:lnTo>
                  <a:lnTo>
                    <a:pt x="2717834" y="293819"/>
                  </a:lnTo>
                  <a:lnTo>
                    <a:pt x="2853726" y="188883"/>
                  </a:lnTo>
                  <a:lnTo>
                    <a:pt x="2989618" y="167896"/>
                  </a:lnTo>
                  <a:lnTo>
                    <a:pt x="3125509" y="167896"/>
                  </a:lnTo>
                  <a:lnTo>
                    <a:pt x="3261401" y="20987"/>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4" name="tx34"/>
            <p:cNvSpPr/>
            <p:nvPr/>
          </p:nvSpPr>
          <p:spPr>
            <a:xfrm>
              <a:off x="1740134"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9501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88861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4845" y="1415599"/>
              <a:ext cx="2329532"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Mali, 2000-2025</a:t>
              </a:r>
            </a:p>
          </p:txBody>
        </p:sp>
        <p:sp>
          <p:nvSpPr>
            <p:cNvPr id="63" name="pl63"/>
            <p:cNvSpPr/>
            <p:nvPr/>
          </p:nvSpPr>
          <p:spPr>
            <a:xfrm>
              <a:off x="5267799" y="40486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6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844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52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202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8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25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04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68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36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042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6721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90648"/>
              <a:ext cx="3397293" cy="1771557"/>
            </a:xfrm>
            <a:custGeom>
              <a:avLst/>
              <a:pathLst>
                <a:path w="3397293" h="1771557">
                  <a:moveTo>
                    <a:pt x="0" y="1771557"/>
                  </a:moveTo>
                  <a:lnTo>
                    <a:pt x="135891" y="1512305"/>
                  </a:lnTo>
                  <a:lnTo>
                    <a:pt x="271783" y="993800"/>
                  </a:lnTo>
                  <a:lnTo>
                    <a:pt x="407675" y="907383"/>
                  </a:lnTo>
                  <a:lnTo>
                    <a:pt x="543566" y="648130"/>
                  </a:lnTo>
                  <a:lnTo>
                    <a:pt x="679458" y="302461"/>
                  </a:lnTo>
                  <a:lnTo>
                    <a:pt x="815350" y="259252"/>
                  </a:lnTo>
                  <a:lnTo>
                    <a:pt x="951242" y="432087"/>
                  </a:lnTo>
                  <a:lnTo>
                    <a:pt x="1087133" y="432087"/>
                  </a:lnTo>
                  <a:lnTo>
                    <a:pt x="1223025" y="475295"/>
                  </a:lnTo>
                  <a:lnTo>
                    <a:pt x="1358917" y="475295"/>
                  </a:lnTo>
                  <a:lnTo>
                    <a:pt x="1494809" y="777757"/>
                  </a:lnTo>
                  <a:lnTo>
                    <a:pt x="1630700" y="820965"/>
                  </a:lnTo>
                  <a:lnTo>
                    <a:pt x="1766592" y="864174"/>
                  </a:lnTo>
                  <a:lnTo>
                    <a:pt x="1902484" y="777757"/>
                  </a:lnTo>
                  <a:lnTo>
                    <a:pt x="2038375" y="604922"/>
                  </a:lnTo>
                  <a:lnTo>
                    <a:pt x="2174267" y="345669"/>
                  </a:lnTo>
                  <a:lnTo>
                    <a:pt x="2310159" y="302461"/>
                  </a:lnTo>
                  <a:lnTo>
                    <a:pt x="2446051" y="345669"/>
                  </a:lnTo>
                  <a:lnTo>
                    <a:pt x="2581942" y="345669"/>
                  </a:lnTo>
                  <a:lnTo>
                    <a:pt x="2717834" y="604922"/>
                  </a:lnTo>
                  <a:lnTo>
                    <a:pt x="2853726" y="388878"/>
                  </a:lnTo>
                  <a:lnTo>
                    <a:pt x="2989618" y="345669"/>
                  </a:lnTo>
                  <a:lnTo>
                    <a:pt x="3125509" y="345669"/>
                  </a:lnTo>
                  <a:lnTo>
                    <a:pt x="3261401" y="43208"/>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536317"/>
              <a:ext cx="3397293" cy="604922"/>
            </a:xfrm>
            <a:custGeom>
              <a:avLst/>
              <a:pathLst>
                <a:path w="3397293" h="604922">
                  <a:moveTo>
                    <a:pt x="0" y="604922"/>
                  </a:moveTo>
                  <a:lnTo>
                    <a:pt x="135891" y="604922"/>
                  </a:lnTo>
                  <a:lnTo>
                    <a:pt x="271783" y="604922"/>
                  </a:lnTo>
                  <a:lnTo>
                    <a:pt x="407675" y="518504"/>
                  </a:lnTo>
                  <a:lnTo>
                    <a:pt x="543566" y="432087"/>
                  </a:lnTo>
                  <a:lnTo>
                    <a:pt x="679458" y="388878"/>
                  </a:lnTo>
                  <a:lnTo>
                    <a:pt x="815350" y="345669"/>
                  </a:lnTo>
                  <a:lnTo>
                    <a:pt x="951242" y="345669"/>
                  </a:lnTo>
                  <a:lnTo>
                    <a:pt x="1087133" y="216043"/>
                  </a:lnTo>
                  <a:lnTo>
                    <a:pt x="1223025" y="129626"/>
                  </a:lnTo>
                  <a:lnTo>
                    <a:pt x="1358917" y="129626"/>
                  </a:lnTo>
                  <a:lnTo>
                    <a:pt x="1494809" y="86417"/>
                  </a:lnTo>
                  <a:lnTo>
                    <a:pt x="1630700" y="86417"/>
                  </a:lnTo>
                  <a:lnTo>
                    <a:pt x="1766592" y="86417"/>
                  </a:lnTo>
                  <a:lnTo>
                    <a:pt x="1902484" y="86417"/>
                  </a:lnTo>
                  <a:lnTo>
                    <a:pt x="2038375" y="43208"/>
                  </a:lnTo>
                  <a:lnTo>
                    <a:pt x="2174267" y="0"/>
                  </a:lnTo>
                  <a:lnTo>
                    <a:pt x="2310159" y="0"/>
                  </a:lnTo>
                  <a:lnTo>
                    <a:pt x="2446051" y="0"/>
                  </a:lnTo>
                  <a:lnTo>
                    <a:pt x="2581942" y="0"/>
                  </a:lnTo>
                  <a:lnTo>
                    <a:pt x="2717834" y="129626"/>
                  </a:lnTo>
                  <a:lnTo>
                    <a:pt x="2853726" y="216043"/>
                  </a:lnTo>
                  <a:lnTo>
                    <a:pt x="2989618" y="43208"/>
                  </a:lnTo>
                  <a:lnTo>
                    <a:pt x="3125509" y="86417"/>
                  </a:lnTo>
                  <a:lnTo>
                    <a:pt x="3261401" y="86417"/>
                  </a:lnTo>
                  <a:lnTo>
                    <a:pt x="3397293" y="43208"/>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36317"/>
              <a:ext cx="3397293" cy="1382679"/>
            </a:xfrm>
            <a:custGeom>
              <a:avLst/>
              <a:pathLst>
                <a:path w="3397293" h="1382679">
                  <a:moveTo>
                    <a:pt x="0" y="1339470"/>
                  </a:moveTo>
                  <a:lnTo>
                    <a:pt x="135891" y="1382679"/>
                  </a:lnTo>
                  <a:lnTo>
                    <a:pt x="271783" y="1296261"/>
                  </a:lnTo>
                  <a:lnTo>
                    <a:pt x="407675" y="1123426"/>
                  </a:lnTo>
                  <a:lnTo>
                    <a:pt x="543566" y="907383"/>
                  </a:lnTo>
                  <a:lnTo>
                    <a:pt x="679458" y="734548"/>
                  </a:lnTo>
                  <a:lnTo>
                    <a:pt x="815350" y="604922"/>
                  </a:lnTo>
                  <a:lnTo>
                    <a:pt x="951242" y="518504"/>
                  </a:lnTo>
                  <a:lnTo>
                    <a:pt x="1087133" y="302461"/>
                  </a:lnTo>
                  <a:lnTo>
                    <a:pt x="1223025" y="86417"/>
                  </a:lnTo>
                  <a:lnTo>
                    <a:pt x="1358917" y="259252"/>
                  </a:lnTo>
                  <a:lnTo>
                    <a:pt x="1494809" y="345669"/>
                  </a:lnTo>
                  <a:lnTo>
                    <a:pt x="1630700" y="432087"/>
                  </a:lnTo>
                  <a:lnTo>
                    <a:pt x="1766592" y="432087"/>
                  </a:lnTo>
                  <a:lnTo>
                    <a:pt x="1902484" y="388878"/>
                  </a:lnTo>
                  <a:lnTo>
                    <a:pt x="2038375" y="432087"/>
                  </a:lnTo>
                  <a:lnTo>
                    <a:pt x="2174267" y="216043"/>
                  </a:lnTo>
                  <a:lnTo>
                    <a:pt x="2310159" y="172834"/>
                  </a:lnTo>
                  <a:lnTo>
                    <a:pt x="2446051" y="86417"/>
                  </a:lnTo>
                  <a:lnTo>
                    <a:pt x="2581942" y="0"/>
                  </a:lnTo>
                  <a:lnTo>
                    <a:pt x="2717834" y="129626"/>
                  </a:lnTo>
                  <a:lnTo>
                    <a:pt x="2853726" y="302461"/>
                  </a:lnTo>
                  <a:lnTo>
                    <a:pt x="2989618" y="216043"/>
                  </a:lnTo>
                  <a:lnTo>
                    <a:pt x="3125509" y="86417"/>
                  </a:lnTo>
                  <a:lnTo>
                    <a:pt x="3261401" y="43208"/>
                  </a:lnTo>
                  <a:lnTo>
                    <a:pt x="3397293" y="4320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53631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90648"/>
              <a:ext cx="3397293" cy="1771557"/>
            </a:xfrm>
            <a:custGeom>
              <a:avLst/>
              <a:pathLst>
                <a:path w="3397293" h="1771557">
                  <a:moveTo>
                    <a:pt x="0" y="1771557"/>
                  </a:moveTo>
                  <a:lnTo>
                    <a:pt x="135891" y="1512305"/>
                  </a:lnTo>
                  <a:lnTo>
                    <a:pt x="271783" y="993800"/>
                  </a:lnTo>
                  <a:lnTo>
                    <a:pt x="407675" y="907383"/>
                  </a:lnTo>
                  <a:lnTo>
                    <a:pt x="543566" y="648130"/>
                  </a:lnTo>
                  <a:lnTo>
                    <a:pt x="679458" y="302461"/>
                  </a:lnTo>
                  <a:lnTo>
                    <a:pt x="815350" y="259252"/>
                  </a:lnTo>
                  <a:lnTo>
                    <a:pt x="951242" y="432087"/>
                  </a:lnTo>
                  <a:lnTo>
                    <a:pt x="1087133" y="432087"/>
                  </a:lnTo>
                  <a:lnTo>
                    <a:pt x="1223025" y="475295"/>
                  </a:lnTo>
                  <a:lnTo>
                    <a:pt x="1358917" y="475295"/>
                  </a:lnTo>
                  <a:lnTo>
                    <a:pt x="1494809" y="777757"/>
                  </a:lnTo>
                  <a:lnTo>
                    <a:pt x="1630700" y="820965"/>
                  </a:lnTo>
                  <a:lnTo>
                    <a:pt x="1766592" y="864174"/>
                  </a:lnTo>
                  <a:lnTo>
                    <a:pt x="1902484" y="777757"/>
                  </a:lnTo>
                  <a:lnTo>
                    <a:pt x="2038375" y="604922"/>
                  </a:lnTo>
                  <a:lnTo>
                    <a:pt x="2174267" y="345669"/>
                  </a:lnTo>
                  <a:lnTo>
                    <a:pt x="2310159" y="302461"/>
                  </a:lnTo>
                  <a:lnTo>
                    <a:pt x="2446051" y="345669"/>
                  </a:lnTo>
                  <a:lnTo>
                    <a:pt x="2581942" y="345669"/>
                  </a:lnTo>
                  <a:lnTo>
                    <a:pt x="2717834" y="604922"/>
                  </a:lnTo>
                  <a:lnTo>
                    <a:pt x="2853726" y="388878"/>
                  </a:lnTo>
                  <a:lnTo>
                    <a:pt x="2989618" y="345669"/>
                  </a:lnTo>
                  <a:lnTo>
                    <a:pt x="3125509" y="345669"/>
                  </a:lnTo>
                  <a:lnTo>
                    <a:pt x="3261401" y="43208"/>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64722"/>
              <a:ext cx="0" cy="1797482"/>
            </a:xfrm>
            <a:custGeom>
              <a:avLst/>
              <a:pathLst>
                <a:path w="0" h="1797482">
                  <a:moveTo>
                    <a:pt x="0" y="17974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164722"/>
              <a:ext cx="0" cy="328386"/>
            </a:xfrm>
            <a:custGeom>
              <a:avLst/>
              <a:pathLst>
                <a:path w="0" h="328386">
                  <a:moveTo>
                    <a:pt x="0" y="328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164722"/>
              <a:ext cx="0" cy="501221"/>
            </a:xfrm>
            <a:custGeom>
              <a:avLst/>
              <a:pathLst>
                <a:path w="0" h="501221">
                  <a:moveTo>
                    <a:pt x="0" y="5012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164722"/>
              <a:ext cx="0" cy="630847"/>
            </a:xfrm>
            <a:custGeom>
              <a:avLst/>
              <a:pathLst>
                <a:path w="0" h="630847">
                  <a:moveTo>
                    <a:pt x="0" y="6308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164722"/>
              <a:ext cx="0" cy="371595"/>
            </a:xfrm>
            <a:custGeom>
              <a:avLst/>
              <a:pathLst>
                <a:path w="0" h="371595">
                  <a:moveTo>
                    <a:pt x="0" y="37159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164722"/>
              <a:ext cx="0" cy="69133"/>
            </a:xfrm>
            <a:custGeom>
              <a:avLst/>
              <a:pathLst>
                <a:path w="0" h="69133">
                  <a:moveTo>
                    <a:pt x="0" y="691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64722"/>
              <a:ext cx="0" cy="25925"/>
            </a:xfrm>
            <a:custGeom>
              <a:avLst/>
              <a:pathLst>
                <a:path w="0" h="25925">
                  <a:moveTo>
                    <a:pt x="0" y="2592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90648"/>
              <a:ext cx="3397293" cy="1771557"/>
            </a:xfrm>
            <a:custGeom>
              <a:avLst/>
              <a:pathLst>
                <a:path w="3397293" h="1771557">
                  <a:moveTo>
                    <a:pt x="0" y="1771557"/>
                  </a:moveTo>
                  <a:lnTo>
                    <a:pt x="135891" y="1512305"/>
                  </a:lnTo>
                  <a:lnTo>
                    <a:pt x="271783" y="993800"/>
                  </a:lnTo>
                  <a:lnTo>
                    <a:pt x="407675" y="907383"/>
                  </a:lnTo>
                  <a:lnTo>
                    <a:pt x="543566" y="648130"/>
                  </a:lnTo>
                  <a:lnTo>
                    <a:pt x="679458" y="302461"/>
                  </a:lnTo>
                  <a:lnTo>
                    <a:pt x="815350" y="259252"/>
                  </a:lnTo>
                  <a:lnTo>
                    <a:pt x="951242" y="432087"/>
                  </a:lnTo>
                  <a:lnTo>
                    <a:pt x="1087133" y="432087"/>
                  </a:lnTo>
                  <a:lnTo>
                    <a:pt x="1223025" y="475295"/>
                  </a:lnTo>
                  <a:lnTo>
                    <a:pt x="1358917" y="475295"/>
                  </a:lnTo>
                  <a:lnTo>
                    <a:pt x="1494809" y="777757"/>
                  </a:lnTo>
                  <a:lnTo>
                    <a:pt x="1630700" y="820965"/>
                  </a:lnTo>
                  <a:lnTo>
                    <a:pt x="1766592" y="864174"/>
                  </a:lnTo>
                  <a:lnTo>
                    <a:pt x="1902484" y="777757"/>
                  </a:lnTo>
                  <a:lnTo>
                    <a:pt x="2038375" y="604922"/>
                  </a:lnTo>
                  <a:lnTo>
                    <a:pt x="2174267" y="345669"/>
                  </a:lnTo>
                  <a:lnTo>
                    <a:pt x="2310159" y="302461"/>
                  </a:lnTo>
                  <a:lnTo>
                    <a:pt x="2446051" y="345669"/>
                  </a:lnTo>
                  <a:lnTo>
                    <a:pt x="2581942" y="345669"/>
                  </a:lnTo>
                  <a:lnTo>
                    <a:pt x="2717834" y="604922"/>
                  </a:lnTo>
                  <a:lnTo>
                    <a:pt x="2853726" y="388878"/>
                  </a:lnTo>
                  <a:lnTo>
                    <a:pt x="2989618" y="345669"/>
                  </a:lnTo>
                  <a:lnTo>
                    <a:pt x="3125509" y="345669"/>
                  </a:lnTo>
                  <a:lnTo>
                    <a:pt x="3261401" y="43208"/>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210694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6" name="tx96"/>
            <p:cNvSpPr/>
            <p:nvPr/>
          </p:nvSpPr>
          <p:spPr>
            <a:xfrm>
              <a:off x="6086977" y="2108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48386" y="21069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27845" y="21069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7989462" y="2106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1096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804812" y="2106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25404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5404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8039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3483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9162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4842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0521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620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11171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1171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2648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8894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78815" y="488861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3" name="tx123"/>
            <p:cNvSpPr/>
            <p:nvPr/>
          </p:nvSpPr>
          <p:spPr>
            <a:xfrm>
              <a:off x="699358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604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24468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970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5472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097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7219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2721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8222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73724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72498"/>
              <a:ext cx="7321564" cy="110182"/>
            </a:xfrm>
            <a:prstGeom prst="rect">
              <a:avLst/>
            </a:prstGeom>
            <a:solidFill>
              <a:srgbClr val="1CABE2">
                <a:alpha val="80000"/>
              </a:srgbClr>
            </a:solidFill>
          </p:spPr>
          <p:txBody>
            <a:bodyPr/>
            <a:lstStyle/>
            <a:p/>
          </p:txBody>
        </p:sp>
        <p:sp>
          <p:nvSpPr>
            <p:cNvPr id="139" name="rc139"/>
            <p:cNvSpPr/>
            <p:nvPr/>
          </p:nvSpPr>
          <p:spPr>
            <a:xfrm>
              <a:off x="1317178" y="5634770"/>
              <a:ext cx="5816070" cy="110182"/>
            </a:xfrm>
            <a:prstGeom prst="rect">
              <a:avLst/>
            </a:prstGeom>
            <a:solidFill>
              <a:srgbClr val="1CABE2">
                <a:alpha val="80000"/>
              </a:srgbClr>
            </a:solidFill>
          </p:spPr>
          <p:txBody>
            <a:bodyPr/>
            <a:lstStyle/>
            <a:p/>
          </p:txBody>
        </p:sp>
        <p:sp>
          <p:nvSpPr>
            <p:cNvPr id="140" name="rc140"/>
            <p:cNvSpPr/>
            <p:nvPr/>
          </p:nvSpPr>
          <p:spPr>
            <a:xfrm>
              <a:off x="1317178" y="5497042"/>
              <a:ext cx="5587161" cy="110182"/>
            </a:xfrm>
            <a:prstGeom prst="rect">
              <a:avLst/>
            </a:prstGeom>
            <a:solidFill>
              <a:srgbClr val="1CABE2">
                <a:alpha val="80000"/>
              </a:srgbClr>
            </a:solidFill>
          </p:spPr>
          <p:txBody>
            <a:bodyPr/>
            <a:lstStyle/>
            <a:p/>
          </p:txBody>
        </p:sp>
        <p:sp>
          <p:nvSpPr>
            <p:cNvPr id="141" name="tx141"/>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197,000</a:t>
              </a:r>
            </a:p>
          </p:txBody>
        </p:sp>
        <p:sp>
          <p:nvSpPr>
            <p:cNvPr id="142" name="tx142"/>
            <p:cNvSpPr/>
            <p:nvPr/>
          </p:nvSpPr>
          <p:spPr>
            <a:xfrm>
              <a:off x="6623835"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157,000</a:t>
              </a:r>
            </a:p>
          </p:txBody>
        </p:sp>
        <p:sp>
          <p:nvSpPr>
            <p:cNvPr id="143" name="tx143"/>
            <p:cNvSpPr/>
            <p:nvPr/>
          </p:nvSpPr>
          <p:spPr>
            <a:xfrm>
              <a:off x="6394926"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151,000</a:t>
              </a:r>
            </a:p>
          </p:txBody>
        </p:sp>
        <p:sp>
          <p:nvSpPr>
            <p:cNvPr id="144" name="tx14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74490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452223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637724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823226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3" name="tx153"/>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4" name="tx154"/>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de la DTP3 au Mali (84 %) était inférieure de 1 point de pourcentage à la moyenne mondiale (85 %) et supérieure de 13 points de pourcentage à la moyenne de l'ensemble des pays de l'WCAR e (71 %).
La couverture nationale du DTP3 était supérieure de 8 points de pourcentage à celle de 2019 (76 %).
Cela correspond à 151 000 enfants non vaccinés ou sous-vaccinés en 2025, contre 197 000 enfants non vaccinés ou sous-vaccinés en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contre la DTP3 au Mali s'élevait à 84 %, soit 8 points de pourcentage de plus qu'en 2019 et 1 point de pourcentage de moins que la moyenne mondiale (85 %).</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Mali occupait la 13e place sur 24 pays en termes de couverture vaccinale la plus faible pour le DTP3 (en cas d'ex æquo).
Le Mali figurait parmi les 10 pays comptant le plus grand nombre d'enfants non vaccinés ou sous-vaccinés (7e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Mali figurait parmi les pays affichant la couverture vaccinale la plus élevée, mais il faisait également partie des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37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272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707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143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578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555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299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4255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860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295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13548"/>
              <a:ext cx="238662" cy="198461"/>
            </a:xfrm>
            <a:prstGeom prst="rect">
              <a:avLst/>
            </a:prstGeom>
            <a:solidFill>
              <a:srgbClr val="80BD41">
                <a:alpha val="100000"/>
              </a:srgbClr>
            </a:solidFill>
          </p:spPr>
          <p:txBody>
            <a:bodyPr/>
            <a:lstStyle/>
            <a:p/>
          </p:txBody>
        </p:sp>
        <p:sp>
          <p:nvSpPr>
            <p:cNvPr id="28" name="rc28"/>
            <p:cNvSpPr/>
            <p:nvPr/>
          </p:nvSpPr>
          <p:spPr>
            <a:xfrm>
              <a:off x="1333322" y="3750467"/>
              <a:ext cx="238662" cy="263081"/>
            </a:xfrm>
            <a:prstGeom prst="rect">
              <a:avLst/>
            </a:prstGeom>
            <a:solidFill>
              <a:srgbClr val="1CABE2">
                <a:alpha val="100000"/>
              </a:srgbClr>
            </a:solidFill>
          </p:spPr>
          <p:txBody>
            <a:bodyPr/>
            <a:lstStyle/>
            <a:p/>
          </p:txBody>
        </p:sp>
        <p:sp>
          <p:nvSpPr>
            <p:cNvPr id="29" name="rc29"/>
            <p:cNvSpPr/>
            <p:nvPr/>
          </p:nvSpPr>
          <p:spPr>
            <a:xfrm>
              <a:off x="1598503" y="3978316"/>
              <a:ext cx="238662" cy="233692"/>
            </a:xfrm>
            <a:prstGeom prst="rect">
              <a:avLst/>
            </a:prstGeom>
            <a:solidFill>
              <a:srgbClr val="80BD41">
                <a:alpha val="100000"/>
              </a:srgbClr>
            </a:solidFill>
          </p:spPr>
          <p:txBody>
            <a:bodyPr/>
            <a:lstStyle/>
            <a:p/>
          </p:txBody>
        </p:sp>
        <p:sp>
          <p:nvSpPr>
            <p:cNvPr id="30" name="rc30"/>
            <p:cNvSpPr/>
            <p:nvPr/>
          </p:nvSpPr>
          <p:spPr>
            <a:xfrm>
              <a:off x="1598503" y="3735083"/>
              <a:ext cx="238662" cy="243233"/>
            </a:xfrm>
            <a:prstGeom prst="rect">
              <a:avLst/>
            </a:prstGeom>
            <a:solidFill>
              <a:srgbClr val="1CABE2">
                <a:alpha val="100000"/>
              </a:srgbClr>
            </a:solidFill>
          </p:spPr>
          <p:txBody>
            <a:bodyPr/>
            <a:lstStyle/>
            <a:p/>
          </p:txBody>
        </p:sp>
        <p:sp>
          <p:nvSpPr>
            <p:cNvPr id="31" name="rc31"/>
            <p:cNvSpPr/>
            <p:nvPr/>
          </p:nvSpPr>
          <p:spPr>
            <a:xfrm>
              <a:off x="1863684" y="3910072"/>
              <a:ext cx="238662" cy="301937"/>
            </a:xfrm>
            <a:prstGeom prst="rect">
              <a:avLst/>
            </a:prstGeom>
            <a:solidFill>
              <a:srgbClr val="80BD41">
                <a:alpha val="100000"/>
              </a:srgbClr>
            </a:solidFill>
          </p:spPr>
          <p:txBody>
            <a:bodyPr/>
            <a:lstStyle/>
            <a:p/>
          </p:txBody>
        </p:sp>
        <p:sp>
          <p:nvSpPr>
            <p:cNvPr id="32" name="rc32"/>
            <p:cNvSpPr/>
            <p:nvPr/>
          </p:nvSpPr>
          <p:spPr>
            <a:xfrm>
              <a:off x="1863684" y="3717025"/>
              <a:ext cx="238662" cy="193047"/>
            </a:xfrm>
            <a:prstGeom prst="rect">
              <a:avLst/>
            </a:prstGeom>
            <a:solidFill>
              <a:srgbClr val="1CABE2">
                <a:alpha val="100000"/>
              </a:srgbClr>
            </a:solidFill>
          </p:spPr>
          <p:txBody>
            <a:bodyPr/>
            <a:lstStyle/>
            <a:p/>
          </p:txBody>
        </p:sp>
        <p:sp>
          <p:nvSpPr>
            <p:cNvPr id="33" name="rc33"/>
            <p:cNvSpPr/>
            <p:nvPr/>
          </p:nvSpPr>
          <p:spPr>
            <a:xfrm>
              <a:off x="2128865" y="3888124"/>
              <a:ext cx="238662" cy="323884"/>
            </a:xfrm>
            <a:prstGeom prst="rect">
              <a:avLst/>
            </a:prstGeom>
            <a:solidFill>
              <a:srgbClr val="80BD41">
                <a:alpha val="100000"/>
              </a:srgbClr>
            </a:solidFill>
          </p:spPr>
          <p:txBody>
            <a:bodyPr/>
            <a:lstStyle/>
            <a:p/>
          </p:txBody>
        </p:sp>
        <p:sp>
          <p:nvSpPr>
            <p:cNvPr id="34" name="rc34"/>
            <p:cNvSpPr/>
            <p:nvPr/>
          </p:nvSpPr>
          <p:spPr>
            <a:xfrm>
              <a:off x="2128865" y="3697907"/>
              <a:ext cx="238662" cy="190217"/>
            </a:xfrm>
            <a:prstGeom prst="rect">
              <a:avLst/>
            </a:prstGeom>
            <a:solidFill>
              <a:srgbClr val="1CABE2">
                <a:alpha val="100000"/>
              </a:srgbClr>
            </a:solidFill>
          </p:spPr>
          <p:txBody>
            <a:bodyPr/>
            <a:lstStyle/>
            <a:p/>
          </p:txBody>
        </p:sp>
        <p:sp>
          <p:nvSpPr>
            <p:cNvPr id="35" name="rc35"/>
            <p:cNvSpPr/>
            <p:nvPr/>
          </p:nvSpPr>
          <p:spPr>
            <a:xfrm>
              <a:off x="2394045" y="3843626"/>
              <a:ext cx="238662" cy="368382"/>
            </a:xfrm>
            <a:prstGeom prst="rect">
              <a:avLst/>
            </a:prstGeom>
            <a:solidFill>
              <a:srgbClr val="80BD41">
                <a:alpha val="100000"/>
              </a:srgbClr>
            </a:solidFill>
          </p:spPr>
          <p:txBody>
            <a:bodyPr/>
            <a:lstStyle/>
            <a:p/>
          </p:txBody>
        </p:sp>
        <p:sp>
          <p:nvSpPr>
            <p:cNvPr id="36" name="rc36"/>
            <p:cNvSpPr/>
            <p:nvPr/>
          </p:nvSpPr>
          <p:spPr>
            <a:xfrm>
              <a:off x="2394045" y="3678123"/>
              <a:ext cx="238662" cy="165503"/>
            </a:xfrm>
            <a:prstGeom prst="rect">
              <a:avLst/>
            </a:prstGeom>
            <a:solidFill>
              <a:srgbClr val="1CABE2">
                <a:alpha val="100000"/>
              </a:srgbClr>
            </a:solidFill>
          </p:spPr>
          <p:txBody>
            <a:bodyPr/>
            <a:lstStyle/>
            <a:p/>
          </p:txBody>
        </p:sp>
        <p:sp>
          <p:nvSpPr>
            <p:cNvPr id="37" name="rc37"/>
            <p:cNvSpPr/>
            <p:nvPr/>
          </p:nvSpPr>
          <p:spPr>
            <a:xfrm>
              <a:off x="2659226" y="3785717"/>
              <a:ext cx="238662" cy="426292"/>
            </a:xfrm>
            <a:prstGeom prst="rect">
              <a:avLst/>
            </a:prstGeom>
            <a:solidFill>
              <a:srgbClr val="80BD41">
                <a:alpha val="100000"/>
              </a:srgbClr>
            </a:solidFill>
          </p:spPr>
          <p:txBody>
            <a:bodyPr/>
            <a:lstStyle/>
            <a:p/>
          </p:txBody>
        </p:sp>
        <p:sp>
          <p:nvSpPr>
            <p:cNvPr id="38" name="rc38"/>
            <p:cNvSpPr/>
            <p:nvPr/>
          </p:nvSpPr>
          <p:spPr>
            <a:xfrm>
              <a:off x="2659226" y="3658385"/>
              <a:ext cx="238662" cy="127331"/>
            </a:xfrm>
            <a:prstGeom prst="rect">
              <a:avLst/>
            </a:prstGeom>
            <a:solidFill>
              <a:srgbClr val="1CABE2">
                <a:alpha val="100000"/>
              </a:srgbClr>
            </a:solidFill>
          </p:spPr>
          <p:txBody>
            <a:bodyPr/>
            <a:lstStyle/>
            <a:p/>
          </p:txBody>
        </p:sp>
        <p:sp>
          <p:nvSpPr>
            <p:cNvPr id="39" name="rc39"/>
            <p:cNvSpPr/>
            <p:nvPr/>
          </p:nvSpPr>
          <p:spPr>
            <a:xfrm>
              <a:off x="2924407" y="3767996"/>
              <a:ext cx="238662" cy="444013"/>
            </a:xfrm>
            <a:prstGeom prst="rect">
              <a:avLst/>
            </a:prstGeom>
            <a:solidFill>
              <a:srgbClr val="80BD41">
                <a:alpha val="100000"/>
              </a:srgbClr>
            </a:solidFill>
          </p:spPr>
          <p:txBody>
            <a:bodyPr/>
            <a:lstStyle/>
            <a:p/>
          </p:txBody>
        </p:sp>
        <p:sp>
          <p:nvSpPr>
            <p:cNvPr id="40" name="rc40"/>
            <p:cNvSpPr/>
            <p:nvPr/>
          </p:nvSpPr>
          <p:spPr>
            <a:xfrm>
              <a:off x="2924407" y="3642764"/>
              <a:ext cx="238662" cy="125231"/>
            </a:xfrm>
            <a:prstGeom prst="rect">
              <a:avLst/>
            </a:prstGeom>
            <a:solidFill>
              <a:srgbClr val="1CABE2">
                <a:alpha val="100000"/>
              </a:srgbClr>
            </a:solidFill>
          </p:spPr>
          <p:txBody>
            <a:bodyPr/>
            <a:lstStyle/>
            <a:p/>
          </p:txBody>
        </p:sp>
        <p:sp>
          <p:nvSpPr>
            <p:cNvPr id="41" name="rc41"/>
            <p:cNvSpPr/>
            <p:nvPr/>
          </p:nvSpPr>
          <p:spPr>
            <a:xfrm>
              <a:off x="3189588" y="3778130"/>
              <a:ext cx="238662" cy="433879"/>
            </a:xfrm>
            <a:prstGeom prst="rect">
              <a:avLst/>
            </a:prstGeom>
            <a:solidFill>
              <a:srgbClr val="80BD41">
                <a:alpha val="100000"/>
              </a:srgbClr>
            </a:solidFill>
          </p:spPr>
          <p:txBody>
            <a:bodyPr/>
            <a:lstStyle/>
            <a:p/>
          </p:txBody>
        </p:sp>
        <p:sp>
          <p:nvSpPr>
            <p:cNvPr id="42" name="rc42"/>
            <p:cNvSpPr/>
            <p:nvPr/>
          </p:nvSpPr>
          <p:spPr>
            <a:xfrm>
              <a:off x="3189588" y="3625682"/>
              <a:ext cx="238662" cy="152447"/>
            </a:xfrm>
            <a:prstGeom prst="rect">
              <a:avLst/>
            </a:prstGeom>
            <a:solidFill>
              <a:srgbClr val="1CABE2">
                <a:alpha val="100000"/>
              </a:srgbClr>
            </a:solidFill>
          </p:spPr>
          <p:txBody>
            <a:bodyPr/>
            <a:lstStyle/>
            <a:p/>
          </p:txBody>
        </p:sp>
        <p:sp>
          <p:nvSpPr>
            <p:cNvPr id="43" name="rc43"/>
            <p:cNvSpPr/>
            <p:nvPr/>
          </p:nvSpPr>
          <p:spPr>
            <a:xfrm>
              <a:off x="3454768" y="3764965"/>
              <a:ext cx="238662" cy="447044"/>
            </a:xfrm>
            <a:prstGeom prst="rect">
              <a:avLst/>
            </a:prstGeom>
            <a:solidFill>
              <a:srgbClr val="80BD41">
                <a:alpha val="100000"/>
              </a:srgbClr>
            </a:solidFill>
          </p:spPr>
          <p:txBody>
            <a:bodyPr/>
            <a:lstStyle/>
            <a:p/>
          </p:txBody>
        </p:sp>
        <p:sp>
          <p:nvSpPr>
            <p:cNvPr id="44" name="rc44"/>
            <p:cNvSpPr/>
            <p:nvPr/>
          </p:nvSpPr>
          <p:spPr>
            <a:xfrm>
              <a:off x="3454768" y="3607898"/>
              <a:ext cx="238662" cy="157067"/>
            </a:xfrm>
            <a:prstGeom prst="rect">
              <a:avLst/>
            </a:prstGeom>
            <a:solidFill>
              <a:srgbClr val="1CABE2">
                <a:alpha val="100000"/>
              </a:srgbClr>
            </a:solidFill>
          </p:spPr>
          <p:txBody>
            <a:bodyPr/>
            <a:lstStyle/>
            <a:p/>
          </p:txBody>
        </p:sp>
        <p:sp>
          <p:nvSpPr>
            <p:cNvPr id="45" name="rc45"/>
            <p:cNvSpPr/>
            <p:nvPr/>
          </p:nvSpPr>
          <p:spPr>
            <a:xfrm>
              <a:off x="3719949" y="3757743"/>
              <a:ext cx="238662" cy="454265"/>
            </a:xfrm>
            <a:prstGeom prst="rect">
              <a:avLst/>
            </a:prstGeom>
            <a:solidFill>
              <a:srgbClr val="80BD41">
                <a:alpha val="100000"/>
              </a:srgbClr>
            </a:solidFill>
          </p:spPr>
          <p:txBody>
            <a:bodyPr/>
            <a:lstStyle/>
            <a:p/>
          </p:txBody>
        </p:sp>
        <p:sp>
          <p:nvSpPr>
            <p:cNvPr id="46" name="rc46"/>
            <p:cNvSpPr/>
            <p:nvPr/>
          </p:nvSpPr>
          <p:spPr>
            <a:xfrm>
              <a:off x="3719949" y="3589730"/>
              <a:ext cx="238662" cy="168013"/>
            </a:xfrm>
            <a:prstGeom prst="rect">
              <a:avLst/>
            </a:prstGeom>
            <a:solidFill>
              <a:srgbClr val="1CABE2">
                <a:alpha val="100000"/>
              </a:srgbClr>
            </a:solidFill>
          </p:spPr>
          <p:txBody>
            <a:bodyPr/>
            <a:lstStyle/>
            <a:p/>
          </p:txBody>
        </p:sp>
        <p:sp>
          <p:nvSpPr>
            <p:cNvPr id="47" name="rc47"/>
            <p:cNvSpPr/>
            <p:nvPr/>
          </p:nvSpPr>
          <p:spPr>
            <a:xfrm>
              <a:off x="3985130" y="3743473"/>
              <a:ext cx="238662" cy="468535"/>
            </a:xfrm>
            <a:prstGeom prst="rect">
              <a:avLst/>
            </a:prstGeom>
            <a:solidFill>
              <a:srgbClr val="80BD41">
                <a:alpha val="100000"/>
              </a:srgbClr>
            </a:solidFill>
          </p:spPr>
          <p:txBody>
            <a:bodyPr/>
            <a:lstStyle/>
            <a:p/>
          </p:txBody>
        </p:sp>
        <p:sp>
          <p:nvSpPr>
            <p:cNvPr id="48" name="rc48"/>
            <p:cNvSpPr/>
            <p:nvPr/>
          </p:nvSpPr>
          <p:spPr>
            <a:xfrm>
              <a:off x="3985130" y="3570183"/>
              <a:ext cx="238662" cy="173290"/>
            </a:xfrm>
            <a:prstGeom prst="rect">
              <a:avLst/>
            </a:prstGeom>
            <a:solidFill>
              <a:srgbClr val="1CABE2">
                <a:alpha val="100000"/>
              </a:srgbClr>
            </a:solidFill>
          </p:spPr>
          <p:txBody>
            <a:bodyPr/>
            <a:lstStyle/>
            <a:p/>
          </p:txBody>
        </p:sp>
        <p:sp>
          <p:nvSpPr>
            <p:cNvPr id="49" name="rc49"/>
            <p:cNvSpPr/>
            <p:nvPr/>
          </p:nvSpPr>
          <p:spPr>
            <a:xfrm>
              <a:off x="4250311" y="3777920"/>
              <a:ext cx="238662" cy="434089"/>
            </a:xfrm>
            <a:prstGeom prst="rect">
              <a:avLst/>
            </a:prstGeom>
            <a:solidFill>
              <a:srgbClr val="80BD41">
                <a:alpha val="100000"/>
              </a:srgbClr>
            </a:solidFill>
          </p:spPr>
          <p:txBody>
            <a:bodyPr/>
            <a:lstStyle/>
            <a:p/>
          </p:txBody>
        </p:sp>
        <p:sp>
          <p:nvSpPr>
            <p:cNvPr id="50" name="rc50"/>
            <p:cNvSpPr/>
            <p:nvPr/>
          </p:nvSpPr>
          <p:spPr>
            <a:xfrm>
              <a:off x="4250311" y="3554297"/>
              <a:ext cx="238662" cy="223622"/>
            </a:xfrm>
            <a:prstGeom prst="rect">
              <a:avLst/>
            </a:prstGeom>
            <a:solidFill>
              <a:srgbClr val="1CABE2">
                <a:alpha val="100000"/>
              </a:srgbClr>
            </a:solidFill>
          </p:spPr>
          <p:txBody>
            <a:bodyPr/>
            <a:lstStyle/>
            <a:p/>
          </p:txBody>
        </p:sp>
        <p:sp>
          <p:nvSpPr>
            <p:cNvPr id="51" name="rc51"/>
            <p:cNvSpPr/>
            <p:nvPr/>
          </p:nvSpPr>
          <p:spPr>
            <a:xfrm>
              <a:off x="4515492" y="3773255"/>
              <a:ext cx="238662" cy="438754"/>
            </a:xfrm>
            <a:prstGeom prst="rect">
              <a:avLst/>
            </a:prstGeom>
            <a:solidFill>
              <a:srgbClr val="80BD41">
                <a:alpha val="100000"/>
              </a:srgbClr>
            </a:solidFill>
          </p:spPr>
          <p:txBody>
            <a:bodyPr/>
            <a:lstStyle/>
            <a:p/>
          </p:txBody>
        </p:sp>
        <p:sp>
          <p:nvSpPr>
            <p:cNvPr id="52" name="rc52"/>
            <p:cNvSpPr/>
            <p:nvPr/>
          </p:nvSpPr>
          <p:spPr>
            <a:xfrm>
              <a:off x="4515492" y="3537006"/>
              <a:ext cx="238662" cy="236248"/>
            </a:xfrm>
            <a:prstGeom prst="rect">
              <a:avLst/>
            </a:prstGeom>
            <a:solidFill>
              <a:srgbClr val="1CABE2">
                <a:alpha val="100000"/>
              </a:srgbClr>
            </a:solidFill>
          </p:spPr>
          <p:txBody>
            <a:bodyPr/>
            <a:lstStyle/>
            <a:p/>
          </p:txBody>
        </p:sp>
        <p:sp>
          <p:nvSpPr>
            <p:cNvPr id="53" name="rc53"/>
            <p:cNvSpPr/>
            <p:nvPr/>
          </p:nvSpPr>
          <p:spPr>
            <a:xfrm>
              <a:off x="4780672" y="3774633"/>
              <a:ext cx="238662" cy="437376"/>
            </a:xfrm>
            <a:prstGeom prst="rect">
              <a:avLst/>
            </a:prstGeom>
            <a:solidFill>
              <a:srgbClr val="80BD41">
                <a:alpha val="100000"/>
              </a:srgbClr>
            </a:solidFill>
          </p:spPr>
          <p:txBody>
            <a:bodyPr/>
            <a:lstStyle/>
            <a:p/>
          </p:txBody>
        </p:sp>
        <p:sp>
          <p:nvSpPr>
            <p:cNvPr id="54" name="rc54"/>
            <p:cNvSpPr/>
            <p:nvPr/>
          </p:nvSpPr>
          <p:spPr>
            <a:xfrm>
              <a:off x="4780672" y="3528606"/>
              <a:ext cx="238662" cy="246026"/>
            </a:xfrm>
            <a:prstGeom prst="rect">
              <a:avLst/>
            </a:prstGeom>
            <a:solidFill>
              <a:srgbClr val="1CABE2">
                <a:alpha val="100000"/>
              </a:srgbClr>
            </a:solidFill>
          </p:spPr>
          <p:txBody>
            <a:bodyPr/>
            <a:lstStyle/>
            <a:p/>
          </p:txBody>
        </p:sp>
        <p:sp>
          <p:nvSpPr>
            <p:cNvPr id="55" name="rc55"/>
            <p:cNvSpPr/>
            <p:nvPr/>
          </p:nvSpPr>
          <p:spPr>
            <a:xfrm>
              <a:off x="5045853" y="3750896"/>
              <a:ext cx="238662" cy="461113"/>
            </a:xfrm>
            <a:prstGeom prst="rect">
              <a:avLst/>
            </a:prstGeom>
            <a:solidFill>
              <a:srgbClr val="80BD41">
                <a:alpha val="100000"/>
              </a:srgbClr>
            </a:solidFill>
          </p:spPr>
          <p:txBody>
            <a:bodyPr/>
            <a:lstStyle/>
            <a:p/>
          </p:txBody>
        </p:sp>
        <p:sp>
          <p:nvSpPr>
            <p:cNvPr id="56" name="rc56"/>
            <p:cNvSpPr/>
            <p:nvPr/>
          </p:nvSpPr>
          <p:spPr>
            <a:xfrm>
              <a:off x="5045853" y="3513351"/>
              <a:ext cx="238662" cy="237545"/>
            </a:xfrm>
            <a:prstGeom prst="rect">
              <a:avLst/>
            </a:prstGeom>
            <a:solidFill>
              <a:srgbClr val="1CABE2">
                <a:alpha val="100000"/>
              </a:srgbClr>
            </a:solidFill>
          </p:spPr>
          <p:txBody>
            <a:bodyPr/>
            <a:lstStyle/>
            <a:p/>
          </p:txBody>
        </p:sp>
        <p:sp>
          <p:nvSpPr>
            <p:cNvPr id="57" name="rc57"/>
            <p:cNvSpPr/>
            <p:nvPr/>
          </p:nvSpPr>
          <p:spPr>
            <a:xfrm>
              <a:off x="5311034" y="3712615"/>
              <a:ext cx="238662" cy="499394"/>
            </a:xfrm>
            <a:prstGeom prst="rect">
              <a:avLst/>
            </a:prstGeom>
            <a:solidFill>
              <a:srgbClr val="80BD41">
                <a:alpha val="100000"/>
              </a:srgbClr>
            </a:solidFill>
          </p:spPr>
          <p:txBody>
            <a:bodyPr/>
            <a:lstStyle/>
            <a:p/>
          </p:txBody>
        </p:sp>
        <p:sp>
          <p:nvSpPr>
            <p:cNvPr id="58" name="rc58"/>
            <p:cNvSpPr/>
            <p:nvPr/>
          </p:nvSpPr>
          <p:spPr>
            <a:xfrm>
              <a:off x="5311034" y="3498588"/>
              <a:ext cx="238662" cy="214027"/>
            </a:xfrm>
            <a:prstGeom prst="rect">
              <a:avLst/>
            </a:prstGeom>
            <a:solidFill>
              <a:srgbClr val="1CABE2">
                <a:alpha val="100000"/>
              </a:srgbClr>
            </a:solidFill>
          </p:spPr>
          <p:txBody>
            <a:bodyPr/>
            <a:lstStyle/>
            <a:p/>
          </p:txBody>
        </p:sp>
        <p:sp>
          <p:nvSpPr>
            <p:cNvPr id="59" name="rc59"/>
            <p:cNvSpPr/>
            <p:nvPr/>
          </p:nvSpPr>
          <p:spPr>
            <a:xfrm>
              <a:off x="5576215" y="3658914"/>
              <a:ext cx="238662" cy="553094"/>
            </a:xfrm>
            <a:prstGeom prst="rect">
              <a:avLst/>
            </a:prstGeom>
            <a:solidFill>
              <a:srgbClr val="80BD41">
                <a:alpha val="100000"/>
              </a:srgbClr>
            </a:solidFill>
          </p:spPr>
          <p:txBody>
            <a:bodyPr/>
            <a:lstStyle/>
            <a:p/>
          </p:txBody>
        </p:sp>
        <p:sp>
          <p:nvSpPr>
            <p:cNvPr id="60" name="rc60"/>
            <p:cNvSpPr/>
            <p:nvPr/>
          </p:nvSpPr>
          <p:spPr>
            <a:xfrm>
              <a:off x="5576215" y="3484254"/>
              <a:ext cx="238662" cy="174660"/>
            </a:xfrm>
            <a:prstGeom prst="rect">
              <a:avLst/>
            </a:prstGeom>
            <a:solidFill>
              <a:srgbClr val="1CABE2">
                <a:alpha val="100000"/>
              </a:srgbClr>
            </a:solidFill>
          </p:spPr>
          <p:txBody>
            <a:bodyPr/>
            <a:lstStyle/>
            <a:p/>
          </p:txBody>
        </p:sp>
        <p:sp>
          <p:nvSpPr>
            <p:cNvPr id="61" name="rc61"/>
            <p:cNvSpPr/>
            <p:nvPr/>
          </p:nvSpPr>
          <p:spPr>
            <a:xfrm>
              <a:off x="5841395" y="3639066"/>
              <a:ext cx="238662" cy="572942"/>
            </a:xfrm>
            <a:prstGeom prst="rect">
              <a:avLst/>
            </a:prstGeom>
            <a:solidFill>
              <a:srgbClr val="80BD41">
                <a:alpha val="100000"/>
              </a:srgbClr>
            </a:solidFill>
          </p:spPr>
          <p:txBody>
            <a:bodyPr/>
            <a:lstStyle/>
            <a:p/>
          </p:txBody>
        </p:sp>
        <p:sp>
          <p:nvSpPr>
            <p:cNvPr id="62" name="rc62"/>
            <p:cNvSpPr/>
            <p:nvPr/>
          </p:nvSpPr>
          <p:spPr>
            <a:xfrm>
              <a:off x="5841395" y="3467930"/>
              <a:ext cx="238662" cy="171136"/>
            </a:xfrm>
            <a:prstGeom prst="rect">
              <a:avLst/>
            </a:prstGeom>
            <a:solidFill>
              <a:srgbClr val="1CABE2">
                <a:alpha val="100000"/>
              </a:srgbClr>
            </a:solidFill>
          </p:spPr>
          <p:txBody>
            <a:bodyPr/>
            <a:lstStyle/>
            <a:p/>
          </p:txBody>
        </p:sp>
        <p:sp>
          <p:nvSpPr>
            <p:cNvPr id="63" name="rc63"/>
            <p:cNvSpPr/>
            <p:nvPr/>
          </p:nvSpPr>
          <p:spPr>
            <a:xfrm>
              <a:off x="6106576" y="3639550"/>
              <a:ext cx="238662" cy="572458"/>
            </a:xfrm>
            <a:prstGeom prst="rect">
              <a:avLst/>
            </a:prstGeom>
            <a:solidFill>
              <a:srgbClr val="80BD41">
                <a:alpha val="100000"/>
              </a:srgbClr>
            </a:solidFill>
          </p:spPr>
          <p:txBody>
            <a:bodyPr/>
            <a:lstStyle/>
            <a:p/>
          </p:txBody>
        </p:sp>
        <p:sp>
          <p:nvSpPr>
            <p:cNvPr id="64" name="rc64"/>
            <p:cNvSpPr/>
            <p:nvPr/>
          </p:nvSpPr>
          <p:spPr>
            <a:xfrm>
              <a:off x="6106576" y="3458773"/>
              <a:ext cx="238662" cy="180776"/>
            </a:xfrm>
            <a:prstGeom prst="rect">
              <a:avLst/>
            </a:prstGeom>
            <a:solidFill>
              <a:srgbClr val="1CABE2">
                <a:alpha val="100000"/>
              </a:srgbClr>
            </a:solidFill>
          </p:spPr>
          <p:txBody>
            <a:bodyPr/>
            <a:lstStyle/>
            <a:p/>
          </p:txBody>
        </p:sp>
        <p:sp>
          <p:nvSpPr>
            <p:cNvPr id="65" name="rc65"/>
            <p:cNvSpPr/>
            <p:nvPr/>
          </p:nvSpPr>
          <p:spPr>
            <a:xfrm>
              <a:off x="6371757" y="3641467"/>
              <a:ext cx="238662" cy="570541"/>
            </a:xfrm>
            <a:prstGeom prst="rect">
              <a:avLst/>
            </a:prstGeom>
            <a:solidFill>
              <a:srgbClr val="80BD41">
                <a:alpha val="100000"/>
              </a:srgbClr>
            </a:solidFill>
          </p:spPr>
          <p:txBody>
            <a:bodyPr/>
            <a:lstStyle/>
            <a:p/>
          </p:txBody>
        </p:sp>
        <p:sp>
          <p:nvSpPr>
            <p:cNvPr id="66" name="rc66"/>
            <p:cNvSpPr/>
            <p:nvPr/>
          </p:nvSpPr>
          <p:spPr>
            <a:xfrm>
              <a:off x="6371757" y="3461302"/>
              <a:ext cx="238662" cy="180165"/>
            </a:xfrm>
            <a:prstGeom prst="rect">
              <a:avLst/>
            </a:prstGeom>
            <a:solidFill>
              <a:srgbClr val="1CABE2">
                <a:alpha val="100000"/>
              </a:srgbClr>
            </a:solidFill>
          </p:spPr>
          <p:txBody>
            <a:bodyPr/>
            <a:lstStyle/>
            <a:p/>
          </p:txBody>
        </p:sp>
        <p:sp>
          <p:nvSpPr>
            <p:cNvPr id="67" name="rc67"/>
            <p:cNvSpPr/>
            <p:nvPr/>
          </p:nvSpPr>
          <p:spPr>
            <a:xfrm>
              <a:off x="6636938" y="3672244"/>
              <a:ext cx="238662" cy="539765"/>
            </a:xfrm>
            <a:prstGeom prst="rect">
              <a:avLst/>
            </a:prstGeom>
            <a:solidFill>
              <a:srgbClr val="80BD41">
                <a:alpha val="100000"/>
              </a:srgbClr>
            </a:solidFill>
          </p:spPr>
          <p:txBody>
            <a:bodyPr/>
            <a:lstStyle/>
            <a:p/>
          </p:txBody>
        </p:sp>
        <p:sp>
          <p:nvSpPr>
            <p:cNvPr id="68" name="rc68"/>
            <p:cNvSpPr/>
            <p:nvPr/>
          </p:nvSpPr>
          <p:spPr>
            <a:xfrm>
              <a:off x="6636938" y="3440916"/>
              <a:ext cx="238662" cy="231328"/>
            </a:xfrm>
            <a:prstGeom prst="rect">
              <a:avLst/>
            </a:prstGeom>
            <a:solidFill>
              <a:srgbClr val="1CABE2">
                <a:alpha val="100000"/>
              </a:srgbClr>
            </a:solidFill>
          </p:spPr>
          <p:txBody>
            <a:bodyPr/>
            <a:lstStyle/>
            <a:p/>
          </p:txBody>
        </p:sp>
        <p:sp>
          <p:nvSpPr>
            <p:cNvPr id="69" name="rc69"/>
            <p:cNvSpPr/>
            <p:nvPr/>
          </p:nvSpPr>
          <p:spPr>
            <a:xfrm>
              <a:off x="6902119" y="3618771"/>
              <a:ext cx="238662" cy="593238"/>
            </a:xfrm>
            <a:prstGeom prst="rect">
              <a:avLst/>
            </a:prstGeom>
            <a:solidFill>
              <a:srgbClr val="80BD41">
                <a:alpha val="100000"/>
              </a:srgbClr>
            </a:solidFill>
          </p:spPr>
          <p:txBody>
            <a:bodyPr/>
            <a:lstStyle/>
            <a:p/>
          </p:txBody>
        </p:sp>
        <p:sp>
          <p:nvSpPr>
            <p:cNvPr id="70" name="rc70"/>
            <p:cNvSpPr/>
            <p:nvPr/>
          </p:nvSpPr>
          <p:spPr>
            <a:xfrm>
              <a:off x="6902119" y="3421022"/>
              <a:ext cx="238662" cy="197749"/>
            </a:xfrm>
            <a:prstGeom prst="rect">
              <a:avLst/>
            </a:prstGeom>
            <a:solidFill>
              <a:srgbClr val="1CABE2">
                <a:alpha val="100000"/>
              </a:srgbClr>
            </a:solidFill>
          </p:spPr>
          <p:txBody>
            <a:bodyPr/>
            <a:lstStyle/>
            <a:p/>
          </p:txBody>
        </p:sp>
        <p:sp>
          <p:nvSpPr>
            <p:cNvPr id="71" name="rc71"/>
            <p:cNvSpPr/>
            <p:nvPr/>
          </p:nvSpPr>
          <p:spPr>
            <a:xfrm>
              <a:off x="7167299" y="3597481"/>
              <a:ext cx="238662" cy="614528"/>
            </a:xfrm>
            <a:prstGeom prst="rect">
              <a:avLst/>
            </a:prstGeom>
            <a:solidFill>
              <a:srgbClr val="80BD41">
                <a:alpha val="100000"/>
              </a:srgbClr>
            </a:solidFill>
          </p:spPr>
          <p:txBody>
            <a:bodyPr/>
            <a:lstStyle/>
            <a:p/>
          </p:txBody>
        </p:sp>
        <p:sp>
          <p:nvSpPr>
            <p:cNvPr id="72" name="rc72"/>
            <p:cNvSpPr/>
            <p:nvPr/>
          </p:nvSpPr>
          <p:spPr>
            <a:xfrm>
              <a:off x="7167299" y="3403420"/>
              <a:ext cx="238662" cy="194060"/>
            </a:xfrm>
            <a:prstGeom prst="rect">
              <a:avLst/>
            </a:prstGeom>
            <a:solidFill>
              <a:srgbClr val="1CABE2">
                <a:alpha val="100000"/>
              </a:srgbClr>
            </a:solidFill>
          </p:spPr>
          <p:txBody>
            <a:bodyPr/>
            <a:lstStyle/>
            <a:p/>
          </p:txBody>
        </p:sp>
        <p:sp>
          <p:nvSpPr>
            <p:cNvPr id="73" name="rc73"/>
            <p:cNvSpPr/>
            <p:nvPr/>
          </p:nvSpPr>
          <p:spPr>
            <a:xfrm>
              <a:off x="7432480" y="3583247"/>
              <a:ext cx="238662" cy="628761"/>
            </a:xfrm>
            <a:prstGeom prst="rect">
              <a:avLst/>
            </a:prstGeom>
            <a:solidFill>
              <a:srgbClr val="80BD41">
                <a:alpha val="100000"/>
              </a:srgbClr>
            </a:solidFill>
          </p:spPr>
          <p:txBody>
            <a:bodyPr/>
            <a:lstStyle/>
            <a:p/>
          </p:txBody>
        </p:sp>
        <p:sp>
          <p:nvSpPr>
            <p:cNvPr id="74" name="rc74"/>
            <p:cNvSpPr/>
            <p:nvPr/>
          </p:nvSpPr>
          <p:spPr>
            <a:xfrm>
              <a:off x="7432480" y="3384695"/>
              <a:ext cx="238662" cy="198552"/>
            </a:xfrm>
            <a:prstGeom prst="rect">
              <a:avLst/>
            </a:prstGeom>
            <a:solidFill>
              <a:srgbClr val="1CABE2">
                <a:alpha val="100000"/>
              </a:srgbClr>
            </a:solidFill>
          </p:spPr>
          <p:txBody>
            <a:bodyPr/>
            <a:lstStyle/>
            <a:p/>
          </p:txBody>
        </p:sp>
        <p:sp>
          <p:nvSpPr>
            <p:cNvPr id="75" name="rc75"/>
            <p:cNvSpPr/>
            <p:nvPr/>
          </p:nvSpPr>
          <p:spPr>
            <a:xfrm>
              <a:off x="7697661" y="3513232"/>
              <a:ext cx="238662" cy="698777"/>
            </a:xfrm>
            <a:prstGeom prst="rect">
              <a:avLst/>
            </a:prstGeom>
            <a:solidFill>
              <a:srgbClr val="80BD41">
                <a:alpha val="100000"/>
              </a:srgbClr>
            </a:solidFill>
          </p:spPr>
          <p:txBody>
            <a:bodyPr/>
            <a:lstStyle/>
            <a:p/>
          </p:txBody>
        </p:sp>
        <p:sp>
          <p:nvSpPr>
            <p:cNvPr id="76" name="rc76"/>
            <p:cNvSpPr/>
            <p:nvPr/>
          </p:nvSpPr>
          <p:spPr>
            <a:xfrm>
              <a:off x="7697661" y="3370106"/>
              <a:ext cx="238662" cy="143126"/>
            </a:xfrm>
            <a:prstGeom prst="rect">
              <a:avLst/>
            </a:prstGeom>
            <a:solidFill>
              <a:srgbClr val="1CABE2">
                <a:alpha val="100000"/>
              </a:srgbClr>
            </a:solidFill>
          </p:spPr>
          <p:txBody>
            <a:bodyPr/>
            <a:lstStyle/>
            <a:p/>
          </p:txBody>
        </p:sp>
        <p:sp>
          <p:nvSpPr>
            <p:cNvPr id="77" name="rc77"/>
            <p:cNvSpPr/>
            <p:nvPr/>
          </p:nvSpPr>
          <p:spPr>
            <a:xfrm>
              <a:off x="7962842" y="3490188"/>
              <a:ext cx="238662" cy="721820"/>
            </a:xfrm>
            <a:prstGeom prst="rect">
              <a:avLst/>
            </a:prstGeom>
            <a:solidFill>
              <a:srgbClr val="80BD41">
                <a:alpha val="100000"/>
              </a:srgbClr>
            </a:solidFill>
          </p:spPr>
          <p:txBody>
            <a:bodyPr/>
            <a:lstStyle/>
            <a:p/>
          </p:txBody>
        </p:sp>
        <p:sp>
          <p:nvSpPr>
            <p:cNvPr id="78" name="rc78"/>
            <p:cNvSpPr/>
            <p:nvPr/>
          </p:nvSpPr>
          <p:spPr>
            <a:xfrm>
              <a:off x="7962842" y="3352695"/>
              <a:ext cx="238662" cy="137493"/>
            </a:xfrm>
            <a:prstGeom prst="rect">
              <a:avLst/>
            </a:prstGeom>
            <a:solidFill>
              <a:srgbClr val="1CABE2">
                <a:alpha val="100000"/>
              </a:srgbClr>
            </a:solidFill>
          </p:spPr>
          <p:txBody>
            <a:bodyPr/>
            <a:lstStyle/>
            <a:p/>
          </p:txBody>
        </p:sp>
        <p:sp>
          <p:nvSpPr>
            <p:cNvPr id="79" name="pl79"/>
            <p:cNvSpPr/>
            <p:nvPr/>
          </p:nvSpPr>
          <p:spPr>
            <a:xfrm>
              <a:off x="1452654" y="2407466"/>
              <a:ext cx="6629519" cy="880789"/>
            </a:xfrm>
            <a:custGeom>
              <a:avLst/>
              <a:pathLst>
                <a:path w="6629519" h="880789">
                  <a:moveTo>
                    <a:pt x="0" y="880789"/>
                  </a:moveTo>
                  <a:lnTo>
                    <a:pt x="265180" y="751893"/>
                  </a:lnTo>
                  <a:lnTo>
                    <a:pt x="530361" y="494101"/>
                  </a:lnTo>
                  <a:lnTo>
                    <a:pt x="795542" y="451135"/>
                  </a:lnTo>
                  <a:lnTo>
                    <a:pt x="1060723" y="322239"/>
                  </a:lnTo>
                  <a:lnTo>
                    <a:pt x="1325903" y="150378"/>
                  </a:lnTo>
                  <a:lnTo>
                    <a:pt x="1591084" y="128895"/>
                  </a:lnTo>
                  <a:lnTo>
                    <a:pt x="1856265" y="214826"/>
                  </a:lnTo>
                  <a:lnTo>
                    <a:pt x="2121446" y="214826"/>
                  </a:lnTo>
                  <a:lnTo>
                    <a:pt x="2386626" y="236309"/>
                  </a:lnTo>
                  <a:lnTo>
                    <a:pt x="2651807" y="236309"/>
                  </a:lnTo>
                  <a:lnTo>
                    <a:pt x="2916988" y="386687"/>
                  </a:lnTo>
                  <a:lnTo>
                    <a:pt x="3182169" y="408170"/>
                  </a:lnTo>
                  <a:lnTo>
                    <a:pt x="3447350" y="429653"/>
                  </a:lnTo>
                  <a:lnTo>
                    <a:pt x="3712530" y="386687"/>
                  </a:lnTo>
                  <a:lnTo>
                    <a:pt x="3977711" y="300757"/>
                  </a:lnTo>
                  <a:lnTo>
                    <a:pt x="4242892" y="171861"/>
                  </a:lnTo>
                  <a:lnTo>
                    <a:pt x="4508073" y="150378"/>
                  </a:lnTo>
                  <a:lnTo>
                    <a:pt x="4773253" y="171861"/>
                  </a:lnTo>
                  <a:lnTo>
                    <a:pt x="5038434" y="171861"/>
                  </a:lnTo>
                  <a:lnTo>
                    <a:pt x="5303615" y="300757"/>
                  </a:lnTo>
                  <a:lnTo>
                    <a:pt x="5568796" y="193343"/>
                  </a:lnTo>
                  <a:lnTo>
                    <a:pt x="5833977" y="171861"/>
                  </a:lnTo>
                  <a:lnTo>
                    <a:pt x="6099157" y="171861"/>
                  </a:lnTo>
                  <a:lnTo>
                    <a:pt x="6364338" y="21482"/>
                  </a:lnTo>
                  <a:lnTo>
                    <a:pt x="6629519" y="0"/>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1" name="tx81"/>
            <p:cNvSpPr/>
            <p:nvPr/>
          </p:nvSpPr>
          <p:spPr>
            <a:xfrm>
              <a:off x="2718268"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4044172"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696116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9" name="tx89"/>
            <p:cNvSpPr/>
            <p:nvPr/>
          </p:nvSpPr>
          <p:spPr>
            <a:xfrm>
              <a:off x="775670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91" name="tx91"/>
            <p:cNvSpPr/>
            <p:nvPr/>
          </p:nvSpPr>
          <p:spPr>
            <a:xfrm>
              <a:off x="1335100" y="3614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92" name="tx92"/>
            <p:cNvSpPr/>
            <p:nvPr/>
          </p:nvSpPr>
          <p:spPr>
            <a:xfrm>
              <a:off x="2661004" y="35224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93" name="tx93"/>
            <p:cNvSpPr/>
            <p:nvPr/>
          </p:nvSpPr>
          <p:spPr>
            <a:xfrm>
              <a:off x="4026085" y="343421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4" name="tx94"/>
            <p:cNvSpPr/>
            <p:nvPr/>
          </p:nvSpPr>
          <p:spPr>
            <a:xfrm>
              <a:off x="5312812" y="3362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5" name="tx95"/>
            <p:cNvSpPr/>
            <p:nvPr/>
          </p:nvSpPr>
          <p:spPr>
            <a:xfrm>
              <a:off x="6373535" y="3325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6" name="tx96"/>
            <p:cNvSpPr/>
            <p:nvPr/>
          </p:nvSpPr>
          <p:spPr>
            <a:xfrm>
              <a:off x="6638716" y="3304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7" name="tx97"/>
            <p:cNvSpPr/>
            <p:nvPr/>
          </p:nvSpPr>
          <p:spPr>
            <a:xfrm>
              <a:off x="6903896" y="32850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8" name="tx98"/>
            <p:cNvSpPr/>
            <p:nvPr/>
          </p:nvSpPr>
          <p:spPr>
            <a:xfrm>
              <a:off x="7169077" y="3267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9" name="tx99"/>
            <p:cNvSpPr/>
            <p:nvPr/>
          </p:nvSpPr>
          <p:spPr>
            <a:xfrm>
              <a:off x="7434258" y="3248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100" name="tx100"/>
            <p:cNvSpPr/>
            <p:nvPr/>
          </p:nvSpPr>
          <p:spPr>
            <a:xfrm>
              <a:off x="7699439" y="3234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101" name="tx101"/>
            <p:cNvSpPr/>
            <p:nvPr/>
          </p:nvSpPr>
          <p:spPr>
            <a:xfrm>
              <a:off x="7964620" y="3216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941.2</a:t>
              </a:r>
            </a:p>
          </p:txBody>
        </p:sp>
        <p:sp>
          <p:nvSpPr>
            <p:cNvPr id="102" name="pl102"/>
            <p:cNvSpPr/>
            <p:nvPr/>
          </p:nvSpPr>
          <p:spPr>
            <a:xfrm>
              <a:off x="1452654"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788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14" name="tx114"/>
            <p:cNvSpPr/>
            <p:nvPr/>
          </p:nvSpPr>
          <p:spPr>
            <a:xfrm>
              <a:off x="1335100" y="3846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15" name="tx115"/>
            <p:cNvSpPr/>
            <p:nvPr/>
          </p:nvSpPr>
          <p:spPr>
            <a:xfrm>
              <a:off x="2661004" y="3963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466.9</a:t>
              </a:r>
            </a:p>
          </p:txBody>
        </p:sp>
        <p:sp>
          <p:nvSpPr>
            <p:cNvPr id="116" name="tx116"/>
            <p:cNvSpPr/>
            <p:nvPr/>
          </p:nvSpPr>
          <p:spPr>
            <a:xfrm>
              <a:off x="2661004" y="3686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7" name="tx117"/>
            <p:cNvSpPr/>
            <p:nvPr/>
          </p:nvSpPr>
          <p:spPr>
            <a:xfrm>
              <a:off x="3986908" y="39426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513.2</a:t>
              </a:r>
            </a:p>
          </p:txBody>
        </p:sp>
        <p:sp>
          <p:nvSpPr>
            <p:cNvPr id="118" name="tx118"/>
            <p:cNvSpPr/>
            <p:nvPr/>
          </p:nvSpPr>
          <p:spPr>
            <a:xfrm>
              <a:off x="3986908" y="36217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19" name="tx119"/>
            <p:cNvSpPr/>
            <p:nvPr/>
          </p:nvSpPr>
          <p:spPr>
            <a:xfrm>
              <a:off x="5351989" y="392753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20" name="tx120"/>
            <p:cNvSpPr/>
            <p:nvPr/>
          </p:nvSpPr>
          <p:spPr>
            <a:xfrm>
              <a:off x="5312812" y="35705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234.4</a:t>
              </a:r>
            </a:p>
          </p:txBody>
        </p:sp>
        <p:sp>
          <p:nvSpPr>
            <p:cNvPr id="121" name="tx121"/>
            <p:cNvSpPr/>
            <p:nvPr/>
          </p:nvSpPr>
          <p:spPr>
            <a:xfrm>
              <a:off x="6373535" y="38916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624.9</a:t>
              </a:r>
            </a:p>
          </p:txBody>
        </p:sp>
        <p:sp>
          <p:nvSpPr>
            <p:cNvPr id="122" name="tx122"/>
            <p:cNvSpPr/>
            <p:nvPr/>
          </p:nvSpPr>
          <p:spPr>
            <a:xfrm>
              <a:off x="6373535" y="35162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197.3</a:t>
              </a:r>
            </a:p>
          </p:txBody>
        </p:sp>
        <p:sp>
          <p:nvSpPr>
            <p:cNvPr id="123" name="tx123"/>
            <p:cNvSpPr/>
            <p:nvPr/>
          </p:nvSpPr>
          <p:spPr>
            <a:xfrm>
              <a:off x="6638716" y="3907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591.2</a:t>
              </a:r>
            </a:p>
          </p:txBody>
        </p:sp>
        <p:sp>
          <p:nvSpPr>
            <p:cNvPr id="124" name="tx124"/>
            <p:cNvSpPr/>
            <p:nvPr/>
          </p:nvSpPr>
          <p:spPr>
            <a:xfrm>
              <a:off x="6638716" y="35214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253.4</a:t>
              </a:r>
            </a:p>
          </p:txBody>
        </p:sp>
        <p:sp>
          <p:nvSpPr>
            <p:cNvPr id="125" name="tx125"/>
            <p:cNvSpPr/>
            <p:nvPr/>
          </p:nvSpPr>
          <p:spPr>
            <a:xfrm>
              <a:off x="6903896" y="3880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649.8</a:t>
              </a:r>
            </a:p>
          </p:txBody>
        </p:sp>
        <p:sp>
          <p:nvSpPr>
            <p:cNvPr id="126" name="tx126"/>
            <p:cNvSpPr/>
            <p:nvPr/>
          </p:nvSpPr>
          <p:spPr>
            <a:xfrm>
              <a:off x="6903896" y="3484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216.6</a:t>
              </a:r>
            </a:p>
          </p:txBody>
        </p:sp>
        <p:sp>
          <p:nvSpPr>
            <p:cNvPr id="127" name="tx127"/>
            <p:cNvSpPr/>
            <p:nvPr/>
          </p:nvSpPr>
          <p:spPr>
            <a:xfrm>
              <a:off x="7169077" y="3869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673.1</a:t>
              </a:r>
            </a:p>
          </p:txBody>
        </p:sp>
        <p:sp>
          <p:nvSpPr>
            <p:cNvPr id="128" name="tx128"/>
            <p:cNvSpPr/>
            <p:nvPr/>
          </p:nvSpPr>
          <p:spPr>
            <a:xfrm>
              <a:off x="7169077" y="34654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212.6</a:t>
              </a:r>
            </a:p>
          </p:txBody>
        </p:sp>
        <p:sp>
          <p:nvSpPr>
            <p:cNvPr id="129" name="tx129"/>
            <p:cNvSpPr/>
            <p:nvPr/>
          </p:nvSpPr>
          <p:spPr>
            <a:xfrm>
              <a:off x="7434258" y="38625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688.7</a:t>
              </a:r>
            </a:p>
          </p:txBody>
        </p:sp>
        <p:sp>
          <p:nvSpPr>
            <p:cNvPr id="130" name="tx130"/>
            <p:cNvSpPr/>
            <p:nvPr/>
          </p:nvSpPr>
          <p:spPr>
            <a:xfrm>
              <a:off x="7434258" y="34489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217.5</a:t>
              </a:r>
            </a:p>
          </p:txBody>
        </p:sp>
        <p:sp>
          <p:nvSpPr>
            <p:cNvPr id="131" name="tx131"/>
            <p:cNvSpPr/>
            <p:nvPr/>
          </p:nvSpPr>
          <p:spPr>
            <a:xfrm>
              <a:off x="7699439" y="3827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765.4</a:t>
              </a:r>
            </a:p>
          </p:txBody>
        </p:sp>
        <p:sp>
          <p:nvSpPr>
            <p:cNvPr id="132" name="tx132"/>
            <p:cNvSpPr/>
            <p:nvPr/>
          </p:nvSpPr>
          <p:spPr>
            <a:xfrm>
              <a:off x="7699439" y="3406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156.8</a:t>
              </a:r>
            </a:p>
          </p:txBody>
        </p:sp>
        <p:sp>
          <p:nvSpPr>
            <p:cNvPr id="133" name="tx133"/>
            <p:cNvSpPr/>
            <p:nvPr/>
          </p:nvSpPr>
          <p:spPr>
            <a:xfrm>
              <a:off x="7964620" y="3816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790.6</a:t>
              </a:r>
            </a:p>
          </p:txBody>
        </p:sp>
        <p:sp>
          <p:nvSpPr>
            <p:cNvPr id="134" name="tx134"/>
            <p:cNvSpPr/>
            <p:nvPr/>
          </p:nvSpPr>
          <p:spPr>
            <a:xfrm>
              <a:off x="7964620" y="3386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150.6</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034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2884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7723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158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5939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39457"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206557"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1" name="rc161"/>
            <p:cNvSpPr/>
            <p:nvPr/>
          </p:nvSpPr>
          <p:spPr>
            <a:xfrm>
              <a:off x="4549849" y="5080163"/>
              <a:ext cx="201456" cy="201456"/>
            </a:xfrm>
            <a:prstGeom prst="rect">
              <a:avLst/>
            </a:prstGeom>
            <a:solidFill>
              <a:srgbClr val="1CABE2">
                <a:alpha val="100000"/>
              </a:srgbClr>
            </a:solidFill>
          </p:spPr>
          <p:txBody>
            <a:bodyPr/>
            <a:lstStyle/>
            <a:p/>
          </p:txBody>
        </p:sp>
        <p:sp>
          <p:nvSpPr>
            <p:cNvPr id="162" name="rc162"/>
            <p:cNvSpPr/>
            <p:nvPr/>
          </p:nvSpPr>
          <p:spPr>
            <a:xfrm>
              <a:off x="5770421" y="5080163"/>
              <a:ext cx="201456" cy="201456"/>
            </a:xfrm>
            <a:prstGeom prst="rect">
              <a:avLst/>
            </a:prstGeom>
            <a:solidFill>
              <a:srgbClr val="80BD41">
                <a:alpha val="100000"/>
              </a:srgbClr>
            </a:solidFill>
          </p:spPr>
          <p:txBody>
            <a:bodyPr/>
            <a:lstStyle/>
            <a:p/>
          </p:txBody>
        </p:sp>
        <p:sp>
          <p:nvSpPr>
            <p:cNvPr id="163" name="tx163"/>
            <p:cNvSpPr/>
            <p:nvPr/>
          </p:nvSpPr>
          <p:spPr>
            <a:xfrm>
              <a:off x="4829894"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50466"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6" name="tx166"/>
            <p:cNvSpPr/>
            <p:nvPr/>
          </p:nvSpPr>
          <p:spPr>
            <a:xfrm>
              <a:off x="989913"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7" name="pl167"/>
            <p:cNvSpPr/>
            <p:nvPr/>
          </p:nvSpPr>
          <p:spPr>
            <a:xfrm>
              <a:off x="22020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94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768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4142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707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081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455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829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840557"/>
              <a:ext cx="4343028" cy="124062"/>
            </a:xfrm>
            <a:prstGeom prst="rect">
              <a:avLst/>
            </a:prstGeom>
            <a:solidFill>
              <a:srgbClr val="80BD41">
                <a:alpha val="100000"/>
              </a:srgbClr>
            </a:solidFill>
          </p:spPr>
          <p:txBody>
            <a:bodyPr/>
            <a:lstStyle/>
            <a:p/>
          </p:txBody>
        </p:sp>
        <p:sp>
          <p:nvSpPr>
            <p:cNvPr id="180" name="rc180"/>
            <p:cNvSpPr/>
            <p:nvPr/>
          </p:nvSpPr>
          <p:spPr>
            <a:xfrm>
              <a:off x="5676351" y="5840557"/>
              <a:ext cx="1371438" cy="124062"/>
            </a:xfrm>
            <a:prstGeom prst="rect">
              <a:avLst/>
            </a:prstGeom>
            <a:solidFill>
              <a:srgbClr val="1CABE2">
                <a:alpha val="100000"/>
              </a:srgbClr>
            </a:solidFill>
          </p:spPr>
          <p:txBody>
            <a:bodyPr/>
            <a:lstStyle/>
            <a:p/>
          </p:txBody>
        </p:sp>
        <p:sp>
          <p:nvSpPr>
            <p:cNvPr id="181" name="rc181"/>
            <p:cNvSpPr/>
            <p:nvPr/>
          </p:nvSpPr>
          <p:spPr>
            <a:xfrm>
              <a:off x="1333322" y="5685479"/>
              <a:ext cx="5319173" cy="124062"/>
            </a:xfrm>
            <a:prstGeom prst="rect">
              <a:avLst/>
            </a:prstGeom>
            <a:solidFill>
              <a:srgbClr val="80BD41">
                <a:alpha val="100000"/>
              </a:srgbClr>
            </a:solidFill>
          </p:spPr>
          <p:txBody>
            <a:bodyPr/>
            <a:lstStyle/>
            <a:p/>
          </p:txBody>
        </p:sp>
        <p:sp>
          <p:nvSpPr>
            <p:cNvPr id="182" name="rc182"/>
            <p:cNvSpPr/>
            <p:nvPr/>
          </p:nvSpPr>
          <p:spPr>
            <a:xfrm>
              <a:off x="6652496" y="5685479"/>
              <a:ext cx="1089492" cy="124062"/>
            </a:xfrm>
            <a:prstGeom prst="rect">
              <a:avLst/>
            </a:prstGeom>
            <a:solidFill>
              <a:srgbClr val="1CABE2">
                <a:alpha val="100000"/>
              </a:srgbClr>
            </a:solidFill>
          </p:spPr>
          <p:txBody>
            <a:bodyPr/>
            <a:lstStyle/>
            <a:p/>
          </p:txBody>
        </p:sp>
        <p:sp>
          <p:nvSpPr>
            <p:cNvPr id="183" name="rc183"/>
            <p:cNvSpPr/>
            <p:nvPr/>
          </p:nvSpPr>
          <p:spPr>
            <a:xfrm>
              <a:off x="1333322" y="5530401"/>
              <a:ext cx="5494581" cy="124062"/>
            </a:xfrm>
            <a:prstGeom prst="rect">
              <a:avLst/>
            </a:prstGeom>
            <a:solidFill>
              <a:srgbClr val="80BD41">
                <a:alpha val="100000"/>
              </a:srgbClr>
            </a:solidFill>
          </p:spPr>
          <p:txBody>
            <a:bodyPr/>
            <a:lstStyle/>
            <a:p/>
          </p:txBody>
        </p:sp>
        <p:sp>
          <p:nvSpPr>
            <p:cNvPr id="184" name="rc184"/>
            <p:cNvSpPr/>
            <p:nvPr/>
          </p:nvSpPr>
          <p:spPr>
            <a:xfrm>
              <a:off x="6827904" y="5530401"/>
              <a:ext cx="1046613" cy="124062"/>
            </a:xfrm>
            <a:prstGeom prst="rect">
              <a:avLst/>
            </a:prstGeom>
            <a:solidFill>
              <a:srgbClr val="1CABE2">
                <a:alpha val="100000"/>
              </a:srgbClr>
            </a:solidFill>
          </p:spPr>
          <p:txBody>
            <a:bodyPr/>
            <a:lstStyle/>
            <a:p/>
          </p:txBody>
        </p:sp>
        <p:sp>
          <p:nvSpPr>
            <p:cNvPr id="185" name="tx185"/>
            <p:cNvSpPr/>
            <p:nvPr/>
          </p:nvSpPr>
          <p:spPr>
            <a:xfrm>
              <a:off x="718883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86" name="tx186"/>
            <p:cNvSpPr/>
            <p:nvPr/>
          </p:nvSpPr>
          <p:spPr>
            <a:xfrm>
              <a:off x="791766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87" name="tx187"/>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941.2</a:t>
              </a:r>
            </a:p>
          </p:txBody>
        </p:sp>
        <p:sp>
          <p:nvSpPr>
            <p:cNvPr id="188" name="tx188"/>
            <p:cNvSpPr/>
            <p:nvPr/>
          </p:nvSpPr>
          <p:spPr>
            <a:xfrm>
              <a:off x="3369198"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624.9</a:t>
              </a:r>
            </a:p>
          </p:txBody>
        </p:sp>
        <p:sp>
          <p:nvSpPr>
            <p:cNvPr id="189" name="tx189"/>
            <p:cNvSpPr/>
            <p:nvPr/>
          </p:nvSpPr>
          <p:spPr>
            <a:xfrm>
              <a:off x="6226432"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197.3</a:t>
              </a:r>
            </a:p>
          </p:txBody>
        </p:sp>
        <p:sp>
          <p:nvSpPr>
            <p:cNvPr id="190" name="tx190"/>
            <p:cNvSpPr/>
            <p:nvPr/>
          </p:nvSpPr>
          <p:spPr>
            <a:xfrm>
              <a:off x="385727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765.4</a:t>
              </a:r>
            </a:p>
          </p:txBody>
        </p:sp>
        <p:sp>
          <p:nvSpPr>
            <p:cNvPr id="191" name="tx191"/>
            <p:cNvSpPr/>
            <p:nvPr/>
          </p:nvSpPr>
          <p:spPr>
            <a:xfrm>
              <a:off x="7061603"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156.8</a:t>
              </a:r>
            </a:p>
          </p:txBody>
        </p:sp>
        <p:sp>
          <p:nvSpPr>
            <p:cNvPr id="192" name="tx192"/>
            <p:cNvSpPr/>
            <p:nvPr/>
          </p:nvSpPr>
          <p:spPr>
            <a:xfrm>
              <a:off x="394497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790.6</a:t>
              </a:r>
            </a:p>
          </p:txBody>
        </p:sp>
        <p:sp>
          <p:nvSpPr>
            <p:cNvPr id="193" name="tx193"/>
            <p:cNvSpPr/>
            <p:nvPr/>
          </p:nvSpPr>
          <p:spPr>
            <a:xfrm>
              <a:off x="721557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150.6</a:t>
              </a:r>
            </a:p>
          </p:txBody>
        </p:sp>
        <p:sp>
          <p:nvSpPr>
            <p:cNvPr id="194" name="tx194"/>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541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9159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289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108151"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25973"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(84 %) était supérieur à celui de 2019 (76 %).
Le nombre d’enfants vaccinés avec le DTP3 a augmenté de 27 % par rapport à 2019.
Le nombre de nourrissons survivants a augmenté d’environ 14 %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80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1021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234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414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7628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988253"/>
              <a:ext cx="235719" cy="223756"/>
            </a:xfrm>
            <a:prstGeom prst="rect">
              <a:avLst/>
            </a:prstGeom>
            <a:solidFill>
              <a:srgbClr val="E2231A">
                <a:alpha val="90196"/>
              </a:srgbClr>
            </a:solidFill>
          </p:spPr>
          <p:txBody>
            <a:bodyPr/>
            <a:lstStyle/>
            <a:p/>
          </p:txBody>
        </p:sp>
        <p:sp>
          <p:nvSpPr>
            <p:cNvPr id="23" name="rc23"/>
            <p:cNvSpPr/>
            <p:nvPr/>
          </p:nvSpPr>
          <p:spPr>
            <a:xfrm>
              <a:off x="1684176" y="4003465"/>
              <a:ext cx="235719" cy="208544"/>
            </a:xfrm>
            <a:prstGeom prst="rect">
              <a:avLst/>
            </a:prstGeom>
            <a:solidFill>
              <a:srgbClr val="E2231A">
                <a:alpha val="90196"/>
              </a:srgbClr>
            </a:solidFill>
          </p:spPr>
          <p:txBody>
            <a:bodyPr/>
            <a:lstStyle/>
            <a:p/>
          </p:txBody>
        </p:sp>
        <p:sp>
          <p:nvSpPr>
            <p:cNvPr id="24" name="rc24"/>
            <p:cNvSpPr/>
            <p:nvPr/>
          </p:nvSpPr>
          <p:spPr>
            <a:xfrm>
              <a:off x="1946086" y="4004976"/>
              <a:ext cx="235719" cy="207033"/>
            </a:xfrm>
            <a:prstGeom prst="rect">
              <a:avLst/>
            </a:prstGeom>
            <a:solidFill>
              <a:srgbClr val="E2231A">
                <a:alpha val="90196"/>
              </a:srgbClr>
            </a:solidFill>
          </p:spPr>
          <p:txBody>
            <a:bodyPr/>
            <a:lstStyle/>
            <a:p/>
          </p:txBody>
        </p:sp>
        <p:sp>
          <p:nvSpPr>
            <p:cNvPr id="25" name="rc25"/>
            <p:cNvSpPr/>
            <p:nvPr/>
          </p:nvSpPr>
          <p:spPr>
            <a:xfrm>
              <a:off x="2207996" y="4001868"/>
              <a:ext cx="235719" cy="210141"/>
            </a:xfrm>
            <a:prstGeom prst="rect">
              <a:avLst/>
            </a:prstGeom>
            <a:solidFill>
              <a:srgbClr val="E2231A">
                <a:alpha val="90196"/>
              </a:srgbClr>
            </a:solidFill>
          </p:spPr>
          <p:txBody>
            <a:bodyPr/>
            <a:lstStyle/>
            <a:p/>
          </p:txBody>
        </p:sp>
        <p:sp>
          <p:nvSpPr>
            <p:cNvPr id="26" name="rc26"/>
            <p:cNvSpPr/>
            <p:nvPr/>
          </p:nvSpPr>
          <p:spPr>
            <a:xfrm>
              <a:off x="2469906" y="4024228"/>
              <a:ext cx="235719" cy="187781"/>
            </a:xfrm>
            <a:prstGeom prst="rect">
              <a:avLst/>
            </a:prstGeom>
            <a:solidFill>
              <a:srgbClr val="E2231A">
                <a:alpha val="90196"/>
              </a:srgbClr>
            </a:solidFill>
          </p:spPr>
          <p:txBody>
            <a:bodyPr/>
            <a:lstStyle/>
            <a:p/>
          </p:txBody>
        </p:sp>
        <p:sp>
          <p:nvSpPr>
            <p:cNvPr id="27" name="rc27"/>
            <p:cNvSpPr/>
            <p:nvPr/>
          </p:nvSpPr>
          <p:spPr>
            <a:xfrm>
              <a:off x="2731817" y="4069915"/>
              <a:ext cx="235719" cy="142094"/>
            </a:xfrm>
            <a:prstGeom prst="rect">
              <a:avLst/>
            </a:prstGeom>
            <a:solidFill>
              <a:srgbClr val="E2231A">
                <a:alpha val="90196"/>
              </a:srgbClr>
            </a:solidFill>
          </p:spPr>
          <p:txBody>
            <a:bodyPr/>
            <a:lstStyle/>
            <a:p/>
          </p:txBody>
        </p:sp>
        <p:sp>
          <p:nvSpPr>
            <p:cNvPr id="28" name="rc28"/>
            <p:cNvSpPr/>
            <p:nvPr/>
          </p:nvSpPr>
          <p:spPr>
            <a:xfrm>
              <a:off x="2993727" y="4038849"/>
              <a:ext cx="235719" cy="173159"/>
            </a:xfrm>
            <a:prstGeom prst="rect">
              <a:avLst/>
            </a:prstGeom>
            <a:solidFill>
              <a:srgbClr val="E2231A">
                <a:alpha val="90196"/>
              </a:srgbClr>
            </a:solidFill>
          </p:spPr>
          <p:txBody>
            <a:bodyPr/>
            <a:lstStyle/>
            <a:p/>
          </p:txBody>
        </p:sp>
        <p:sp>
          <p:nvSpPr>
            <p:cNvPr id="29" name="rc29"/>
            <p:cNvSpPr/>
            <p:nvPr/>
          </p:nvSpPr>
          <p:spPr>
            <a:xfrm>
              <a:off x="3255637" y="4022507"/>
              <a:ext cx="235719" cy="189501"/>
            </a:xfrm>
            <a:prstGeom prst="rect">
              <a:avLst/>
            </a:prstGeom>
            <a:solidFill>
              <a:srgbClr val="E2231A">
                <a:alpha val="90196"/>
              </a:srgbClr>
            </a:solidFill>
          </p:spPr>
          <p:txBody>
            <a:bodyPr/>
            <a:lstStyle/>
            <a:p/>
          </p:txBody>
        </p:sp>
        <p:sp>
          <p:nvSpPr>
            <p:cNvPr id="30" name="rc30"/>
            <p:cNvSpPr/>
            <p:nvPr/>
          </p:nvSpPr>
          <p:spPr>
            <a:xfrm>
              <a:off x="3517547" y="4045472"/>
              <a:ext cx="235719" cy="166537"/>
            </a:xfrm>
            <a:prstGeom prst="rect">
              <a:avLst/>
            </a:prstGeom>
            <a:solidFill>
              <a:srgbClr val="E2231A">
                <a:alpha val="90196"/>
              </a:srgbClr>
            </a:solidFill>
          </p:spPr>
          <p:txBody>
            <a:bodyPr/>
            <a:lstStyle/>
            <a:p/>
          </p:txBody>
        </p:sp>
        <p:sp>
          <p:nvSpPr>
            <p:cNvPr id="31" name="rc31"/>
            <p:cNvSpPr/>
            <p:nvPr/>
          </p:nvSpPr>
          <p:spPr>
            <a:xfrm>
              <a:off x="3779457" y="4052294"/>
              <a:ext cx="235719" cy="159714"/>
            </a:xfrm>
            <a:prstGeom prst="rect">
              <a:avLst/>
            </a:prstGeom>
            <a:solidFill>
              <a:srgbClr val="E2231A">
                <a:alpha val="90196"/>
              </a:srgbClr>
            </a:solidFill>
          </p:spPr>
          <p:txBody>
            <a:bodyPr/>
            <a:lstStyle/>
            <a:p/>
          </p:txBody>
        </p:sp>
        <p:sp>
          <p:nvSpPr>
            <p:cNvPr id="32" name="rc32"/>
            <p:cNvSpPr/>
            <p:nvPr/>
          </p:nvSpPr>
          <p:spPr>
            <a:xfrm>
              <a:off x="4041368" y="4077783"/>
              <a:ext cx="235719" cy="134225"/>
            </a:xfrm>
            <a:prstGeom prst="rect">
              <a:avLst/>
            </a:prstGeom>
            <a:solidFill>
              <a:srgbClr val="E2231A">
                <a:alpha val="90196"/>
              </a:srgbClr>
            </a:solidFill>
          </p:spPr>
          <p:txBody>
            <a:bodyPr/>
            <a:lstStyle/>
            <a:p/>
          </p:txBody>
        </p:sp>
        <p:sp>
          <p:nvSpPr>
            <p:cNvPr id="33" name="rc33"/>
            <p:cNvSpPr/>
            <p:nvPr/>
          </p:nvSpPr>
          <p:spPr>
            <a:xfrm>
              <a:off x="4303278" y="4036948"/>
              <a:ext cx="235719" cy="175061"/>
            </a:xfrm>
            <a:prstGeom prst="rect">
              <a:avLst/>
            </a:prstGeom>
            <a:solidFill>
              <a:srgbClr val="E2231A">
                <a:alpha val="90196"/>
              </a:srgbClr>
            </a:solidFill>
          </p:spPr>
          <p:txBody>
            <a:bodyPr/>
            <a:lstStyle/>
            <a:p/>
          </p:txBody>
        </p:sp>
        <p:sp>
          <p:nvSpPr>
            <p:cNvPr id="34" name="rc34"/>
            <p:cNvSpPr/>
            <p:nvPr/>
          </p:nvSpPr>
          <p:spPr>
            <a:xfrm>
              <a:off x="4565188" y="4000261"/>
              <a:ext cx="235719" cy="211747"/>
            </a:xfrm>
            <a:prstGeom prst="rect">
              <a:avLst/>
            </a:prstGeom>
            <a:solidFill>
              <a:srgbClr val="E2231A">
                <a:alpha val="90196"/>
              </a:srgbClr>
            </a:solidFill>
          </p:spPr>
          <p:txBody>
            <a:bodyPr/>
            <a:lstStyle/>
            <a:p/>
          </p:txBody>
        </p:sp>
        <p:sp>
          <p:nvSpPr>
            <p:cNvPr id="35" name="rc35"/>
            <p:cNvSpPr/>
            <p:nvPr/>
          </p:nvSpPr>
          <p:spPr>
            <a:xfrm>
              <a:off x="4827098" y="3965148"/>
              <a:ext cx="235719" cy="246860"/>
            </a:xfrm>
            <a:prstGeom prst="rect">
              <a:avLst/>
            </a:prstGeom>
            <a:solidFill>
              <a:srgbClr val="E2231A">
                <a:alpha val="90196"/>
              </a:srgbClr>
            </a:solidFill>
          </p:spPr>
          <p:txBody>
            <a:bodyPr/>
            <a:lstStyle/>
            <a:p/>
          </p:txBody>
        </p:sp>
        <p:sp>
          <p:nvSpPr>
            <p:cNvPr id="36" name="rc36"/>
            <p:cNvSpPr/>
            <p:nvPr/>
          </p:nvSpPr>
          <p:spPr>
            <a:xfrm>
              <a:off x="5089008" y="3952994"/>
              <a:ext cx="235719" cy="259015"/>
            </a:xfrm>
            <a:prstGeom prst="rect">
              <a:avLst/>
            </a:prstGeom>
            <a:solidFill>
              <a:srgbClr val="E2231A">
                <a:alpha val="90196"/>
              </a:srgbClr>
            </a:solidFill>
          </p:spPr>
          <p:txBody>
            <a:bodyPr/>
            <a:lstStyle/>
            <a:p/>
          </p:txBody>
        </p:sp>
        <p:sp>
          <p:nvSpPr>
            <p:cNvPr id="37" name="rc37"/>
            <p:cNvSpPr/>
            <p:nvPr/>
          </p:nvSpPr>
          <p:spPr>
            <a:xfrm>
              <a:off x="5350919" y="3974650"/>
              <a:ext cx="235719" cy="237359"/>
            </a:xfrm>
            <a:prstGeom prst="rect">
              <a:avLst/>
            </a:prstGeom>
            <a:solidFill>
              <a:srgbClr val="E2231A">
                <a:alpha val="90196"/>
              </a:srgbClr>
            </a:solidFill>
          </p:spPr>
          <p:txBody>
            <a:bodyPr/>
            <a:lstStyle/>
            <a:p/>
          </p:txBody>
        </p:sp>
        <p:sp>
          <p:nvSpPr>
            <p:cNvPr id="38" name="rc38"/>
            <p:cNvSpPr/>
            <p:nvPr/>
          </p:nvSpPr>
          <p:spPr>
            <a:xfrm>
              <a:off x="5612829" y="4004467"/>
              <a:ext cx="235719" cy="207542"/>
            </a:xfrm>
            <a:prstGeom prst="rect">
              <a:avLst/>
            </a:prstGeom>
            <a:solidFill>
              <a:srgbClr val="E2231A">
                <a:alpha val="90196"/>
              </a:srgbClr>
            </a:solidFill>
          </p:spPr>
          <p:txBody>
            <a:bodyPr/>
            <a:lstStyle/>
            <a:p/>
          </p:txBody>
        </p:sp>
        <p:sp>
          <p:nvSpPr>
            <p:cNvPr id="39" name="rc39"/>
            <p:cNvSpPr/>
            <p:nvPr/>
          </p:nvSpPr>
          <p:spPr>
            <a:xfrm>
              <a:off x="5874739" y="3999812"/>
              <a:ext cx="235719" cy="212197"/>
            </a:xfrm>
            <a:prstGeom prst="rect">
              <a:avLst/>
            </a:prstGeom>
            <a:solidFill>
              <a:srgbClr val="E2231A">
                <a:alpha val="90196"/>
              </a:srgbClr>
            </a:solidFill>
          </p:spPr>
          <p:txBody>
            <a:bodyPr/>
            <a:lstStyle/>
            <a:p/>
          </p:txBody>
        </p:sp>
        <p:sp>
          <p:nvSpPr>
            <p:cNvPr id="40" name="rc40"/>
            <p:cNvSpPr/>
            <p:nvPr/>
          </p:nvSpPr>
          <p:spPr>
            <a:xfrm>
              <a:off x="6136649" y="3997201"/>
              <a:ext cx="235719" cy="214807"/>
            </a:xfrm>
            <a:prstGeom prst="rect">
              <a:avLst/>
            </a:prstGeom>
            <a:solidFill>
              <a:srgbClr val="E2231A">
                <a:alpha val="90196"/>
              </a:srgbClr>
            </a:solidFill>
          </p:spPr>
          <p:txBody>
            <a:bodyPr/>
            <a:lstStyle/>
            <a:p/>
          </p:txBody>
        </p:sp>
        <p:sp>
          <p:nvSpPr>
            <p:cNvPr id="41" name="rc41"/>
            <p:cNvSpPr/>
            <p:nvPr/>
          </p:nvSpPr>
          <p:spPr>
            <a:xfrm>
              <a:off x="6398559" y="4005059"/>
              <a:ext cx="235719" cy="206950"/>
            </a:xfrm>
            <a:prstGeom prst="rect">
              <a:avLst/>
            </a:prstGeom>
            <a:solidFill>
              <a:srgbClr val="E2231A">
                <a:alpha val="90196"/>
              </a:srgbClr>
            </a:solidFill>
          </p:spPr>
          <p:txBody>
            <a:bodyPr/>
            <a:lstStyle/>
            <a:p/>
          </p:txBody>
        </p:sp>
        <p:sp>
          <p:nvSpPr>
            <p:cNvPr id="42" name="rc42"/>
            <p:cNvSpPr/>
            <p:nvPr/>
          </p:nvSpPr>
          <p:spPr>
            <a:xfrm>
              <a:off x="6660470" y="3933471"/>
              <a:ext cx="235719" cy="278537"/>
            </a:xfrm>
            <a:prstGeom prst="rect">
              <a:avLst/>
            </a:prstGeom>
            <a:solidFill>
              <a:srgbClr val="E2231A">
                <a:alpha val="90196"/>
              </a:srgbClr>
            </a:solidFill>
          </p:spPr>
          <p:txBody>
            <a:bodyPr/>
            <a:lstStyle/>
            <a:p/>
          </p:txBody>
        </p:sp>
        <p:sp>
          <p:nvSpPr>
            <p:cNvPr id="43" name="rc43"/>
            <p:cNvSpPr/>
            <p:nvPr/>
          </p:nvSpPr>
          <p:spPr>
            <a:xfrm>
              <a:off x="6922380" y="3993956"/>
              <a:ext cx="235719" cy="218053"/>
            </a:xfrm>
            <a:prstGeom prst="rect">
              <a:avLst/>
            </a:prstGeom>
            <a:solidFill>
              <a:srgbClr val="E2231A">
                <a:alpha val="90196"/>
              </a:srgbClr>
            </a:solidFill>
          </p:spPr>
          <p:txBody>
            <a:bodyPr/>
            <a:lstStyle/>
            <a:p/>
          </p:txBody>
        </p:sp>
        <p:sp>
          <p:nvSpPr>
            <p:cNvPr id="44" name="rc44"/>
            <p:cNvSpPr/>
            <p:nvPr/>
          </p:nvSpPr>
          <p:spPr>
            <a:xfrm>
              <a:off x="7184290" y="3973729"/>
              <a:ext cx="235719" cy="238280"/>
            </a:xfrm>
            <a:prstGeom prst="rect">
              <a:avLst/>
            </a:prstGeom>
            <a:solidFill>
              <a:srgbClr val="E2231A">
                <a:alpha val="90196"/>
              </a:srgbClr>
            </a:solidFill>
          </p:spPr>
          <p:txBody>
            <a:bodyPr/>
            <a:lstStyle/>
            <a:p/>
          </p:txBody>
        </p:sp>
        <p:sp>
          <p:nvSpPr>
            <p:cNvPr id="45" name="rc45"/>
            <p:cNvSpPr/>
            <p:nvPr/>
          </p:nvSpPr>
          <p:spPr>
            <a:xfrm>
              <a:off x="7446200" y="3960347"/>
              <a:ext cx="235719" cy="251662"/>
            </a:xfrm>
            <a:prstGeom prst="rect">
              <a:avLst/>
            </a:prstGeom>
            <a:solidFill>
              <a:srgbClr val="E2231A">
                <a:alpha val="90196"/>
              </a:srgbClr>
            </a:solidFill>
          </p:spPr>
          <p:txBody>
            <a:bodyPr/>
            <a:lstStyle/>
            <a:p/>
          </p:txBody>
        </p:sp>
        <p:sp>
          <p:nvSpPr>
            <p:cNvPr id="46" name="rc46"/>
            <p:cNvSpPr/>
            <p:nvPr/>
          </p:nvSpPr>
          <p:spPr>
            <a:xfrm>
              <a:off x="7708110" y="3987924"/>
              <a:ext cx="235719" cy="224085"/>
            </a:xfrm>
            <a:prstGeom prst="rect">
              <a:avLst/>
            </a:prstGeom>
            <a:solidFill>
              <a:srgbClr val="E2231A">
                <a:alpha val="90196"/>
              </a:srgbClr>
            </a:solidFill>
          </p:spPr>
          <p:txBody>
            <a:bodyPr/>
            <a:lstStyle/>
            <a:p/>
          </p:txBody>
        </p:sp>
        <p:sp>
          <p:nvSpPr>
            <p:cNvPr id="47" name="rc47"/>
            <p:cNvSpPr/>
            <p:nvPr/>
          </p:nvSpPr>
          <p:spPr>
            <a:xfrm>
              <a:off x="7970021" y="3950616"/>
              <a:ext cx="235719" cy="261393"/>
            </a:xfrm>
            <a:prstGeom prst="rect">
              <a:avLst/>
            </a:prstGeom>
            <a:solidFill>
              <a:srgbClr val="E2231A">
                <a:alpha val="90196"/>
              </a:srgbClr>
            </a:solidFill>
          </p:spPr>
          <p:txBody>
            <a:bodyPr/>
            <a:lstStyle/>
            <a:p/>
          </p:txBody>
        </p:sp>
        <p:sp>
          <p:nvSpPr>
            <p:cNvPr id="48" name="rc48"/>
            <p:cNvSpPr/>
            <p:nvPr/>
          </p:nvSpPr>
          <p:spPr>
            <a:xfrm>
              <a:off x="6398559" y="3567529"/>
              <a:ext cx="235719" cy="437529"/>
            </a:xfrm>
            <a:prstGeom prst="rect">
              <a:avLst/>
            </a:prstGeom>
            <a:solidFill>
              <a:srgbClr val="B3B3B3">
                <a:alpha val="90196"/>
              </a:srgbClr>
            </a:solidFill>
          </p:spPr>
          <p:txBody>
            <a:bodyPr/>
            <a:lstStyle/>
            <a:p/>
          </p:txBody>
        </p:sp>
        <p:sp>
          <p:nvSpPr>
            <p:cNvPr id="49" name="rc49"/>
            <p:cNvSpPr/>
            <p:nvPr/>
          </p:nvSpPr>
          <p:spPr>
            <a:xfrm>
              <a:off x="6660470" y="3705743"/>
              <a:ext cx="235719" cy="227728"/>
            </a:xfrm>
            <a:prstGeom prst="rect">
              <a:avLst/>
            </a:prstGeom>
            <a:solidFill>
              <a:srgbClr val="B3B3B3">
                <a:alpha val="90196"/>
              </a:srgbClr>
            </a:solidFill>
          </p:spPr>
          <p:txBody>
            <a:bodyPr/>
            <a:lstStyle/>
            <a:p/>
          </p:txBody>
        </p:sp>
        <p:sp>
          <p:nvSpPr>
            <p:cNvPr id="50" name="rc50"/>
            <p:cNvSpPr/>
            <p:nvPr/>
          </p:nvSpPr>
          <p:spPr>
            <a:xfrm>
              <a:off x="6922380" y="3750695"/>
              <a:ext cx="235719" cy="243260"/>
            </a:xfrm>
            <a:prstGeom prst="rect">
              <a:avLst/>
            </a:prstGeom>
            <a:solidFill>
              <a:srgbClr val="B3B3B3">
                <a:alpha val="90196"/>
              </a:srgbClr>
            </a:solidFill>
          </p:spPr>
          <p:txBody>
            <a:bodyPr/>
            <a:lstStyle/>
            <a:p/>
          </p:txBody>
        </p:sp>
        <p:sp>
          <p:nvSpPr>
            <p:cNvPr id="51" name="rc51"/>
            <p:cNvSpPr/>
            <p:nvPr/>
          </p:nvSpPr>
          <p:spPr>
            <a:xfrm>
              <a:off x="7184290" y="3765284"/>
              <a:ext cx="235719" cy="208445"/>
            </a:xfrm>
            <a:prstGeom prst="rect">
              <a:avLst/>
            </a:prstGeom>
            <a:solidFill>
              <a:srgbClr val="B3B3B3">
                <a:alpha val="90196"/>
              </a:srgbClr>
            </a:solidFill>
          </p:spPr>
          <p:txBody>
            <a:bodyPr/>
            <a:lstStyle/>
            <a:p/>
          </p:txBody>
        </p:sp>
        <p:sp>
          <p:nvSpPr>
            <p:cNvPr id="52" name="rc52"/>
            <p:cNvSpPr/>
            <p:nvPr/>
          </p:nvSpPr>
          <p:spPr>
            <a:xfrm>
              <a:off x="7446200" y="3788722"/>
              <a:ext cx="235719" cy="171624"/>
            </a:xfrm>
            <a:prstGeom prst="rect">
              <a:avLst/>
            </a:prstGeom>
            <a:solidFill>
              <a:srgbClr val="B3B3B3">
                <a:alpha val="90196"/>
              </a:srgbClr>
            </a:solidFill>
          </p:spPr>
          <p:txBody>
            <a:bodyPr/>
            <a:lstStyle/>
            <a:p/>
          </p:txBody>
        </p:sp>
        <p:sp>
          <p:nvSpPr>
            <p:cNvPr id="53" name="rc53"/>
            <p:cNvSpPr/>
            <p:nvPr/>
          </p:nvSpPr>
          <p:spPr>
            <a:xfrm>
              <a:off x="7708110" y="3822545"/>
              <a:ext cx="235719" cy="165378"/>
            </a:xfrm>
            <a:prstGeom prst="rect">
              <a:avLst/>
            </a:prstGeom>
            <a:solidFill>
              <a:srgbClr val="B3B3B3">
                <a:alpha val="90196"/>
              </a:srgbClr>
            </a:solidFill>
          </p:spPr>
          <p:txBody>
            <a:bodyPr/>
            <a:lstStyle/>
            <a:p/>
          </p:txBody>
        </p:sp>
        <p:sp>
          <p:nvSpPr>
            <p:cNvPr id="54" name="rc54"/>
            <p:cNvSpPr/>
            <p:nvPr/>
          </p:nvSpPr>
          <p:spPr>
            <a:xfrm>
              <a:off x="7970021" y="3851427"/>
              <a:ext cx="235719" cy="99189"/>
            </a:xfrm>
            <a:prstGeom prst="rect">
              <a:avLst/>
            </a:prstGeom>
            <a:solidFill>
              <a:srgbClr val="B3B3B3">
                <a:alpha val="90196"/>
              </a:srgbClr>
            </a:solidFill>
          </p:spPr>
          <p:txBody>
            <a:bodyPr/>
            <a:lstStyle/>
            <a:p/>
          </p:txBody>
        </p:sp>
        <p:sp>
          <p:nvSpPr>
            <p:cNvPr id="55" name="pl55"/>
            <p:cNvSpPr/>
            <p:nvPr/>
          </p:nvSpPr>
          <p:spPr>
            <a:xfrm>
              <a:off x="1540125" y="2536362"/>
              <a:ext cx="6547754" cy="622997"/>
            </a:xfrm>
            <a:custGeom>
              <a:avLst/>
              <a:pathLst>
                <a:path w="6547754" h="622997">
                  <a:moveTo>
                    <a:pt x="0" y="622997"/>
                  </a:moveTo>
                  <a:lnTo>
                    <a:pt x="261910" y="515583"/>
                  </a:lnTo>
                  <a:lnTo>
                    <a:pt x="523820" y="472618"/>
                  </a:lnTo>
                  <a:lnTo>
                    <a:pt x="785730" y="451135"/>
                  </a:lnTo>
                  <a:lnTo>
                    <a:pt x="1047640" y="322239"/>
                  </a:lnTo>
                  <a:lnTo>
                    <a:pt x="1309550" y="107413"/>
                  </a:lnTo>
                  <a:lnTo>
                    <a:pt x="1571461" y="214826"/>
                  </a:lnTo>
                  <a:lnTo>
                    <a:pt x="1833371" y="257791"/>
                  </a:lnTo>
                  <a:lnTo>
                    <a:pt x="2095281" y="150378"/>
                  </a:lnTo>
                  <a:lnTo>
                    <a:pt x="2357191" y="107413"/>
                  </a:lnTo>
                  <a:lnTo>
                    <a:pt x="2619101" y="0"/>
                  </a:lnTo>
                  <a:lnTo>
                    <a:pt x="2881012" y="128895"/>
                  </a:lnTo>
                  <a:lnTo>
                    <a:pt x="3142922" y="236309"/>
                  </a:lnTo>
                  <a:lnTo>
                    <a:pt x="3404832" y="343722"/>
                  </a:lnTo>
                  <a:lnTo>
                    <a:pt x="3666742" y="365205"/>
                  </a:lnTo>
                  <a:lnTo>
                    <a:pt x="3928652" y="279274"/>
                  </a:lnTo>
                  <a:lnTo>
                    <a:pt x="4190563" y="171861"/>
                  </a:lnTo>
                  <a:lnTo>
                    <a:pt x="4452473" y="171861"/>
                  </a:lnTo>
                  <a:lnTo>
                    <a:pt x="4714383" y="171861"/>
                  </a:lnTo>
                  <a:lnTo>
                    <a:pt x="4976293" y="150378"/>
                  </a:lnTo>
                  <a:lnTo>
                    <a:pt x="5238203" y="343722"/>
                  </a:lnTo>
                  <a:lnTo>
                    <a:pt x="5500114" y="150378"/>
                  </a:lnTo>
                  <a:lnTo>
                    <a:pt x="5762024" y="193343"/>
                  </a:lnTo>
                  <a:lnTo>
                    <a:pt x="6023934" y="214826"/>
                  </a:lnTo>
                  <a:lnTo>
                    <a:pt x="6285844" y="128895"/>
                  </a:lnTo>
                  <a:lnTo>
                    <a:pt x="6547754" y="214826"/>
                  </a:lnTo>
                </a:path>
              </a:pathLst>
            </a:custGeom>
            <a:ln w="27101" cap="flat">
              <a:solidFill>
                <a:srgbClr val="3283FE">
                  <a:alpha val="100000"/>
                </a:srgbClr>
              </a:solidFill>
              <a:prstDash val="solid"/>
              <a:round/>
            </a:ln>
          </p:spPr>
          <p:txBody>
            <a:bodyPr/>
            <a:lstStyle/>
            <a:p/>
          </p:txBody>
        </p:sp>
        <p:sp>
          <p:nvSpPr>
            <p:cNvPr id="56" name="pl56"/>
            <p:cNvSpPr/>
            <p:nvPr/>
          </p:nvSpPr>
          <p:spPr>
            <a:xfrm>
              <a:off x="6516419" y="3094911"/>
              <a:ext cx="1571461" cy="1031167"/>
            </a:xfrm>
            <a:custGeom>
              <a:avLst/>
              <a:pathLst>
                <a:path w="1571461" h="1031167">
                  <a:moveTo>
                    <a:pt x="0" y="1031167"/>
                  </a:moveTo>
                  <a:lnTo>
                    <a:pt x="261910" y="558549"/>
                  </a:lnTo>
                  <a:lnTo>
                    <a:pt x="523820" y="408170"/>
                  </a:lnTo>
                  <a:lnTo>
                    <a:pt x="785730" y="343722"/>
                  </a:lnTo>
                  <a:lnTo>
                    <a:pt x="1047640" y="236309"/>
                  </a:lnTo>
                  <a:lnTo>
                    <a:pt x="1309550" y="107413"/>
                  </a:lnTo>
                  <a:lnTo>
                    <a:pt x="1571461" y="0"/>
                  </a:lnTo>
                </a:path>
              </a:pathLst>
            </a:custGeom>
            <a:ln w="27101" cap="flat">
              <a:solidFill>
                <a:srgbClr val="FFA500">
                  <a:alpha val="100000"/>
                </a:srgbClr>
              </a:solidFill>
              <a:prstDash val="solid"/>
              <a:round/>
            </a:ln>
          </p:spPr>
          <p:txBody>
            <a:bodyPr/>
            <a:lstStyle/>
            <a:p/>
          </p:txBody>
        </p:sp>
        <p:sp>
          <p:nvSpPr>
            <p:cNvPr id="57" name="tx57"/>
            <p:cNvSpPr/>
            <p:nvPr/>
          </p:nvSpPr>
          <p:spPr>
            <a:xfrm>
              <a:off x="1469787"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58" name="tx58"/>
            <p:cNvSpPr/>
            <p:nvPr/>
          </p:nvSpPr>
          <p:spPr>
            <a:xfrm>
              <a:off x="2779338"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59" name="tx59"/>
            <p:cNvSpPr/>
            <p:nvPr/>
          </p:nvSpPr>
          <p:spPr>
            <a:xfrm>
              <a:off x="4088889"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0" name="tx60"/>
            <p:cNvSpPr/>
            <p:nvPr/>
          </p:nvSpPr>
          <p:spPr>
            <a:xfrm>
              <a:off x="5398440"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1" name="tx61"/>
            <p:cNvSpPr/>
            <p:nvPr/>
          </p:nvSpPr>
          <p:spPr>
            <a:xfrm>
              <a:off x="6446081"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2" name="tx62"/>
            <p:cNvSpPr/>
            <p:nvPr/>
          </p:nvSpPr>
          <p:spPr>
            <a:xfrm>
              <a:off x="6481250" y="4189451"/>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a:t>
              </a:r>
            </a:p>
          </p:txBody>
        </p:sp>
        <p:sp>
          <p:nvSpPr>
            <p:cNvPr id="63" name="tx63"/>
            <p:cNvSpPr/>
            <p:nvPr/>
          </p:nvSpPr>
          <p:spPr>
            <a:xfrm>
              <a:off x="670799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4" name="tx64"/>
            <p:cNvSpPr/>
            <p:nvPr/>
          </p:nvSpPr>
          <p:spPr>
            <a:xfrm>
              <a:off x="6707991" y="3714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26</a:t>
              </a:r>
            </a:p>
          </p:txBody>
        </p:sp>
        <p:sp>
          <p:nvSpPr>
            <p:cNvPr id="65" name="tx65"/>
            <p:cNvSpPr/>
            <p:nvPr/>
          </p:nvSpPr>
          <p:spPr>
            <a:xfrm>
              <a:off x="6969901"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6" name="tx66"/>
            <p:cNvSpPr/>
            <p:nvPr/>
          </p:nvSpPr>
          <p:spPr>
            <a:xfrm>
              <a:off x="6969901" y="35644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33</a:t>
              </a:r>
            </a:p>
          </p:txBody>
        </p:sp>
        <p:sp>
          <p:nvSpPr>
            <p:cNvPr id="67" name="tx67"/>
            <p:cNvSpPr/>
            <p:nvPr/>
          </p:nvSpPr>
          <p:spPr>
            <a:xfrm>
              <a:off x="7231812"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8" name="tx68"/>
            <p:cNvSpPr/>
            <p:nvPr/>
          </p:nvSpPr>
          <p:spPr>
            <a:xfrm>
              <a:off x="7231812"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69" name="tx69"/>
            <p:cNvSpPr/>
            <p:nvPr/>
          </p:nvSpPr>
          <p:spPr>
            <a:xfrm>
              <a:off x="749372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7493722"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71" name="tx71"/>
            <p:cNvSpPr/>
            <p:nvPr/>
          </p:nvSpPr>
          <p:spPr>
            <a:xfrm>
              <a:off x="7755632"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2" name="tx72"/>
            <p:cNvSpPr/>
            <p:nvPr/>
          </p:nvSpPr>
          <p:spPr>
            <a:xfrm>
              <a:off x="775563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3" name="tx73"/>
            <p:cNvSpPr/>
            <p:nvPr/>
          </p:nvSpPr>
          <p:spPr>
            <a:xfrm>
              <a:off x="801754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4" name="tx74"/>
            <p:cNvSpPr/>
            <p:nvPr/>
          </p:nvSpPr>
          <p:spPr>
            <a:xfrm>
              <a:off x="8017542"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5" name="tx75"/>
            <p:cNvSpPr/>
            <p:nvPr/>
          </p:nvSpPr>
          <p:spPr>
            <a:xfrm>
              <a:off x="1449691" y="40596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6" name="tx76"/>
            <p:cNvSpPr/>
            <p:nvPr/>
          </p:nvSpPr>
          <p:spPr>
            <a:xfrm>
              <a:off x="2759242" y="41005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77" name="tx77"/>
            <p:cNvSpPr/>
            <p:nvPr/>
          </p:nvSpPr>
          <p:spPr>
            <a:xfrm>
              <a:off x="4068793" y="41044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78" name="tx78"/>
            <p:cNvSpPr/>
            <p:nvPr/>
          </p:nvSpPr>
          <p:spPr>
            <a:xfrm>
              <a:off x="5378344" y="405421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79" name="tx79"/>
            <p:cNvSpPr/>
            <p:nvPr/>
          </p:nvSpPr>
          <p:spPr>
            <a:xfrm>
              <a:off x="6425984" y="40680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80" name="tx80"/>
            <p:cNvSpPr/>
            <p:nvPr/>
          </p:nvSpPr>
          <p:spPr>
            <a:xfrm>
              <a:off x="6687895" y="40322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81" name="tx81"/>
            <p:cNvSpPr/>
            <p:nvPr/>
          </p:nvSpPr>
          <p:spPr>
            <a:xfrm>
              <a:off x="6949805" y="40625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82" name="tx82"/>
            <p:cNvSpPr/>
            <p:nvPr/>
          </p:nvSpPr>
          <p:spPr>
            <a:xfrm>
              <a:off x="7211715" y="40524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83" name="tx83"/>
            <p:cNvSpPr/>
            <p:nvPr/>
          </p:nvSpPr>
          <p:spPr>
            <a:xfrm>
              <a:off x="7473625" y="40457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84" name="tx84"/>
            <p:cNvSpPr/>
            <p:nvPr/>
          </p:nvSpPr>
          <p:spPr>
            <a:xfrm>
              <a:off x="7735535" y="40595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85" name="tx85"/>
            <p:cNvSpPr/>
            <p:nvPr/>
          </p:nvSpPr>
          <p:spPr>
            <a:xfrm>
              <a:off x="7997446" y="404082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86" name="tx86"/>
            <p:cNvSpPr/>
            <p:nvPr/>
          </p:nvSpPr>
          <p:spPr>
            <a:xfrm>
              <a:off x="6425984" y="37458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a:t>
              </a:r>
            </a:p>
          </p:txBody>
        </p:sp>
        <p:sp>
          <p:nvSpPr>
            <p:cNvPr id="87" name="tx87"/>
            <p:cNvSpPr/>
            <p:nvPr/>
          </p:nvSpPr>
          <p:spPr>
            <a:xfrm>
              <a:off x="6687895" y="37791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88" name="tx88"/>
            <p:cNvSpPr/>
            <p:nvPr/>
          </p:nvSpPr>
          <p:spPr>
            <a:xfrm>
              <a:off x="6949805" y="38318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89" name="tx89"/>
            <p:cNvSpPr/>
            <p:nvPr/>
          </p:nvSpPr>
          <p:spPr>
            <a:xfrm>
              <a:off x="7211715" y="38290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90" name="tx90"/>
            <p:cNvSpPr/>
            <p:nvPr/>
          </p:nvSpPr>
          <p:spPr>
            <a:xfrm>
              <a:off x="7473625" y="38340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91" name="tx91"/>
            <p:cNvSpPr/>
            <p:nvPr/>
          </p:nvSpPr>
          <p:spPr>
            <a:xfrm>
              <a:off x="7735535" y="38647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2" name="tx92"/>
            <p:cNvSpPr/>
            <p:nvPr/>
          </p:nvSpPr>
          <p:spPr>
            <a:xfrm>
              <a:off x="7997446" y="38619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3" name="tx93"/>
            <p:cNvSpPr/>
            <p:nvPr/>
          </p:nvSpPr>
          <p:spPr>
            <a:xfrm>
              <a:off x="6435028" y="3461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743</a:t>
              </a:r>
            </a:p>
          </p:txBody>
        </p:sp>
        <p:sp>
          <p:nvSpPr>
            <p:cNvPr id="94" name="tx94"/>
            <p:cNvSpPr/>
            <p:nvPr/>
          </p:nvSpPr>
          <p:spPr>
            <a:xfrm>
              <a:off x="6696938" y="359946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583</a:t>
              </a:r>
            </a:p>
          </p:txBody>
        </p:sp>
        <p:sp>
          <p:nvSpPr>
            <p:cNvPr id="95" name="tx95"/>
            <p:cNvSpPr/>
            <p:nvPr/>
          </p:nvSpPr>
          <p:spPr>
            <a:xfrm>
              <a:off x="6958848" y="364441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532</a:t>
              </a:r>
            </a:p>
          </p:txBody>
        </p:sp>
        <p:sp>
          <p:nvSpPr>
            <p:cNvPr id="96" name="tx96"/>
            <p:cNvSpPr/>
            <p:nvPr/>
          </p:nvSpPr>
          <p:spPr>
            <a:xfrm>
              <a:off x="7220758" y="365904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515</a:t>
              </a:r>
            </a:p>
          </p:txBody>
        </p:sp>
        <p:sp>
          <p:nvSpPr>
            <p:cNvPr id="97" name="tx97"/>
            <p:cNvSpPr/>
            <p:nvPr/>
          </p:nvSpPr>
          <p:spPr>
            <a:xfrm>
              <a:off x="7482669" y="368248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488</a:t>
              </a:r>
            </a:p>
          </p:txBody>
        </p:sp>
        <p:sp>
          <p:nvSpPr>
            <p:cNvPr id="98" name="tx98"/>
            <p:cNvSpPr/>
            <p:nvPr/>
          </p:nvSpPr>
          <p:spPr>
            <a:xfrm>
              <a:off x="7744579" y="37163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449</a:t>
              </a:r>
            </a:p>
          </p:txBody>
        </p:sp>
        <p:sp>
          <p:nvSpPr>
            <p:cNvPr id="99" name="tx99"/>
            <p:cNvSpPr/>
            <p:nvPr/>
          </p:nvSpPr>
          <p:spPr>
            <a:xfrm>
              <a:off x="8006489" y="374519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416</a:t>
              </a:r>
            </a:p>
          </p:txBody>
        </p:sp>
        <p:sp>
          <p:nvSpPr>
            <p:cNvPr id="100" name="tx100"/>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577692" y="329203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2" name="tx102"/>
            <p:cNvSpPr/>
            <p:nvPr/>
          </p:nvSpPr>
          <p:spPr>
            <a:xfrm>
              <a:off x="577692" y="242416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3" name="tx10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0" name="tx120"/>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1" name="pl121"/>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2" name="pl122"/>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3" name="tx123"/>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744786" y="5080163"/>
              <a:ext cx="201456" cy="201456"/>
            </a:xfrm>
            <a:prstGeom prst="rect">
              <a:avLst/>
            </a:prstGeom>
            <a:solidFill>
              <a:srgbClr val="E2231A">
                <a:alpha val="90196"/>
              </a:srgbClr>
            </a:solidFill>
          </p:spPr>
          <p:txBody>
            <a:bodyPr/>
            <a:lstStyle/>
            <a:p/>
          </p:txBody>
        </p:sp>
        <p:sp>
          <p:nvSpPr>
            <p:cNvPr id="126" name="rc126"/>
            <p:cNvSpPr/>
            <p:nvPr/>
          </p:nvSpPr>
          <p:spPr>
            <a:xfrm>
              <a:off x="5708946" y="5080163"/>
              <a:ext cx="201456" cy="201456"/>
            </a:xfrm>
            <a:prstGeom prst="rect">
              <a:avLst/>
            </a:prstGeom>
            <a:solidFill>
              <a:srgbClr val="B3B3B3">
                <a:alpha val="90196"/>
              </a:srgbClr>
            </a:solidFill>
          </p:spPr>
          <p:txBody>
            <a:bodyPr/>
            <a:lstStyle/>
            <a:p/>
          </p:txBody>
        </p:sp>
        <p:sp>
          <p:nvSpPr>
            <p:cNvPr id="127" name="tx127"/>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0" name="tx130"/>
            <p:cNvSpPr/>
            <p:nvPr/>
          </p:nvSpPr>
          <p:spPr>
            <a:xfrm>
              <a:off x="1083092"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31" name="pl131"/>
            <p:cNvSpPr/>
            <p:nvPr/>
          </p:nvSpPr>
          <p:spPr>
            <a:xfrm>
              <a:off x="23357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1626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9896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8165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6" name="pl136"/>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7" name="pl137"/>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8" name="pl138"/>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2492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0761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9030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422266" y="5840557"/>
              <a:ext cx="2178254" cy="124062"/>
            </a:xfrm>
            <a:prstGeom prst="rect">
              <a:avLst/>
            </a:prstGeom>
            <a:solidFill>
              <a:srgbClr val="E2231A">
                <a:alpha val="90196"/>
              </a:srgbClr>
            </a:solidFill>
          </p:spPr>
          <p:txBody>
            <a:bodyPr/>
            <a:lstStyle/>
            <a:p/>
          </p:txBody>
        </p:sp>
        <p:sp>
          <p:nvSpPr>
            <p:cNvPr id="143" name="rc143"/>
            <p:cNvSpPr/>
            <p:nvPr/>
          </p:nvSpPr>
          <p:spPr>
            <a:xfrm>
              <a:off x="1422266" y="5685479"/>
              <a:ext cx="2358610" cy="124062"/>
            </a:xfrm>
            <a:prstGeom prst="rect">
              <a:avLst/>
            </a:prstGeom>
            <a:solidFill>
              <a:srgbClr val="E2231A">
                <a:alpha val="90196"/>
              </a:srgbClr>
            </a:solidFill>
          </p:spPr>
          <p:txBody>
            <a:bodyPr/>
            <a:lstStyle/>
            <a:p/>
          </p:txBody>
        </p:sp>
        <p:sp>
          <p:nvSpPr>
            <p:cNvPr id="144" name="rc144"/>
            <p:cNvSpPr/>
            <p:nvPr/>
          </p:nvSpPr>
          <p:spPr>
            <a:xfrm>
              <a:off x="1422266" y="5530401"/>
              <a:ext cx="2751293" cy="124062"/>
            </a:xfrm>
            <a:prstGeom prst="rect">
              <a:avLst/>
            </a:prstGeom>
            <a:solidFill>
              <a:srgbClr val="E2231A">
                <a:alpha val="90196"/>
              </a:srgbClr>
            </a:solidFill>
          </p:spPr>
          <p:txBody>
            <a:bodyPr/>
            <a:lstStyle/>
            <a:p/>
          </p:txBody>
        </p:sp>
        <p:sp>
          <p:nvSpPr>
            <p:cNvPr id="145" name="rc145"/>
            <p:cNvSpPr/>
            <p:nvPr/>
          </p:nvSpPr>
          <p:spPr>
            <a:xfrm>
              <a:off x="3600520" y="5840557"/>
              <a:ext cx="4605219" cy="124062"/>
            </a:xfrm>
            <a:prstGeom prst="rect">
              <a:avLst/>
            </a:prstGeom>
            <a:solidFill>
              <a:srgbClr val="B3B3B3">
                <a:alpha val="90196"/>
              </a:srgbClr>
            </a:solidFill>
          </p:spPr>
          <p:txBody>
            <a:bodyPr/>
            <a:lstStyle/>
            <a:p/>
          </p:txBody>
        </p:sp>
        <p:sp>
          <p:nvSpPr>
            <p:cNvPr id="146" name="rc146"/>
            <p:cNvSpPr/>
            <p:nvPr/>
          </p:nvSpPr>
          <p:spPr>
            <a:xfrm>
              <a:off x="3780876" y="5685479"/>
              <a:ext cx="1740692" cy="124062"/>
            </a:xfrm>
            <a:prstGeom prst="rect">
              <a:avLst/>
            </a:prstGeom>
            <a:solidFill>
              <a:srgbClr val="B3B3B3">
                <a:alpha val="90196"/>
              </a:srgbClr>
            </a:solidFill>
          </p:spPr>
          <p:txBody>
            <a:bodyPr/>
            <a:lstStyle/>
            <a:p/>
          </p:txBody>
        </p:sp>
        <p:sp>
          <p:nvSpPr>
            <p:cNvPr id="147" name="rc147"/>
            <p:cNvSpPr/>
            <p:nvPr/>
          </p:nvSpPr>
          <p:spPr>
            <a:xfrm>
              <a:off x="4173559" y="5530401"/>
              <a:ext cx="1044015" cy="124062"/>
            </a:xfrm>
            <a:prstGeom prst="rect">
              <a:avLst/>
            </a:prstGeom>
            <a:solidFill>
              <a:srgbClr val="B3B3B3">
                <a:alpha val="90196"/>
              </a:srgbClr>
            </a:solidFill>
          </p:spPr>
          <p:txBody>
            <a:bodyPr/>
            <a:lstStyle/>
            <a:p/>
          </p:txBody>
        </p:sp>
        <p:sp>
          <p:nvSpPr>
            <p:cNvPr id="148" name="tx148"/>
            <p:cNvSpPr/>
            <p:nvPr/>
          </p:nvSpPr>
          <p:spPr>
            <a:xfrm>
              <a:off x="8350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742.6</a:t>
              </a:r>
            </a:p>
          </p:txBody>
        </p:sp>
        <p:sp>
          <p:nvSpPr>
            <p:cNvPr id="149" name="tx149"/>
            <p:cNvSpPr/>
            <p:nvPr/>
          </p:nvSpPr>
          <p:spPr>
            <a:xfrm>
              <a:off x="566625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448.8</a:t>
              </a:r>
            </a:p>
          </p:txBody>
        </p:sp>
        <p:sp>
          <p:nvSpPr>
            <p:cNvPr id="150" name="tx150"/>
            <p:cNvSpPr/>
            <p:nvPr/>
          </p:nvSpPr>
          <p:spPr>
            <a:xfrm>
              <a:off x="536225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415.5</a:t>
              </a:r>
            </a:p>
          </p:txBody>
        </p:sp>
        <p:sp>
          <p:nvSpPr>
            <p:cNvPr id="151" name="tx151"/>
            <p:cNvSpPr/>
            <p:nvPr/>
          </p:nvSpPr>
          <p:spPr>
            <a:xfrm>
              <a:off x="236671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238.5</a:t>
              </a:r>
            </a:p>
          </p:txBody>
        </p:sp>
        <p:sp>
          <p:nvSpPr>
            <p:cNvPr id="152" name="tx152"/>
            <p:cNvSpPr/>
            <p:nvPr/>
          </p:nvSpPr>
          <p:spPr>
            <a:xfrm>
              <a:off x="245689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258.2</a:t>
              </a:r>
            </a:p>
          </p:txBody>
        </p:sp>
        <p:sp>
          <p:nvSpPr>
            <p:cNvPr id="153" name="tx153"/>
            <p:cNvSpPr/>
            <p:nvPr/>
          </p:nvSpPr>
          <p:spPr>
            <a:xfrm>
              <a:off x="265323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301.2</a:t>
              </a:r>
            </a:p>
          </p:txBody>
        </p:sp>
        <p:sp>
          <p:nvSpPr>
            <p:cNvPr id="154" name="tx154"/>
            <p:cNvSpPr/>
            <p:nvPr/>
          </p:nvSpPr>
          <p:spPr>
            <a:xfrm>
              <a:off x="575844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504.1</a:t>
              </a:r>
            </a:p>
          </p:txBody>
        </p:sp>
        <p:sp>
          <p:nvSpPr>
            <p:cNvPr id="155" name="tx155"/>
            <p:cNvSpPr/>
            <p:nvPr/>
          </p:nvSpPr>
          <p:spPr>
            <a:xfrm>
              <a:off x="450654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190.6</a:t>
              </a:r>
            </a:p>
          </p:txBody>
        </p:sp>
        <p:sp>
          <p:nvSpPr>
            <p:cNvPr id="156" name="tx156"/>
            <p:cNvSpPr/>
            <p:nvPr/>
          </p:nvSpPr>
          <p:spPr>
            <a:xfrm>
              <a:off x="455088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114.3</a:t>
              </a:r>
            </a:p>
          </p:txBody>
        </p:sp>
        <p:sp>
          <p:nvSpPr>
            <p:cNvPr id="157" name="tx15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0" name="tx16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1" name="tx161"/>
            <p:cNvSpPr/>
            <p:nvPr/>
          </p:nvSpPr>
          <p:spPr>
            <a:xfrm>
              <a:off x="308607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2" name="tx162"/>
            <p:cNvSpPr/>
            <p:nvPr/>
          </p:nvSpPr>
          <p:spPr>
            <a:xfrm>
              <a:off x="491302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3" name="tx163"/>
            <p:cNvSpPr/>
            <p:nvPr/>
          </p:nvSpPr>
          <p:spPr>
            <a:xfrm>
              <a:off x="673996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64" name="tx164"/>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5" name="tx165"/>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6" name="tx166"/>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baissé à 68 %. Ce chiffre est inférieur à celui de 2019, où la couverture vaccinale était de 71 %.
301 000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a augmenté pour atteindre 52 % en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a reculé, passant de 72 % en 2024 à 68 % en 2025, soit un niveau inférieur aux 95 % nécessaires pour prévenir les épidémies, laissant ainsi 301 000 enfants sans aucune protection contre la rougeole. La couverture vaccinale de la deuxième campagne de vaccination contre la rougeole (MCV2) est passée de 47 % en 2024 à 52 % en 2025, un chiffre inférieur à l’objectif de 90 % fixé par l’IA2030.</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25212"/>
              <a:ext cx="3397293" cy="608625"/>
            </a:xfrm>
            <a:custGeom>
              <a:avLst/>
              <a:pathLst>
                <a:path w="3397293" h="608625">
                  <a:moveTo>
                    <a:pt x="0" y="608625"/>
                  </a:moveTo>
                  <a:lnTo>
                    <a:pt x="135891" y="503690"/>
                  </a:lnTo>
                  <a:lnTo>
                    <a:pt x="271783" y="461716"/>
                  </a:lnTo>
                  <a:lnTo>
                    <a:pt x="407675" y="440728"/>
                  </a:lnTo>
                  <a:lnTo>
                    <a:pt x="543566" y="314806"/>
                  </a:lnTo>
                  <a:lnTo>
                    <a:pt x="679458" y="104935"/>
                  </a:lnTo>
                  <a:lnTo>
                    <a:pt x="815350" y="209870"/>
                  </a:lnTo>
                  <a:lnTo>
                    <a:pt x="951242" y="251845"/>
                  </a:lnTo>
                  <a:lnTo>
                    <a:pt x="1087133" y="146909"/>
                  </a:lnTo>
                  <a:lnTo>
                    <a:pt x="1223025" y="104935"/>
                  </a:lnTo>
                  <a:lnTo>
                    <a:pt x="1358917" y="0"/>
                  </a:lnTo>
                  <a:lnTo>
                    <a:pt x="1494809" y="125922"/>
                  </a:lnTo>
                  <a:lnTo>
                    <a:pt x="1630700" y="230858"/>
                  </a:lnTo>
                  <a:lnTo>
                    <a:pt x="1766592" y="335793"/>
                  </a:lnTo>
                  <a:lnTo>
                    <a:pt x="1902484" y="356780"/>
                  </a:lnTo>
                  <a:lnTo>
                    <a:pt x="2038375" y="272832"/>
                  </a:lnTo>
                  <a:lnTo>
                    <a:pt x="2174267" y="167896"/>
                  </a:lnTo>
                  <a:lnTo>
                    <a:pt x="2310159" y="167896"/>
                  </a:lnTo>
                  <a:lnTo>
                    <a:pt x="2446051" y="167896"/>
                  </a:lnTo>
                  <a:lnTo>
                    <a:pt x="2581942" y="146909"/>
                  </a:lnTo>
                  <a:lnTo>
                    <a:pt x="2717834" y="335793"/>
                  </a:lnTo>
                  <a:lnTo>
                    <a:pt x="2853726" y="146909"/>
                  </a:lnTo>
                  <a:lnTo>
                    <a:pt x="2989618" y="188883"/>
                  </a:lnTo>
                  <a:lnTo>
                    <a:pt x="3125509" y="209870"/>
                  </a:lnTo>
                  <a:lnTo>
                    <a:pt x="3261401" y="125922"/>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25212"/>
              <a:ext cx="3397293" cy="608625"/>
            </a:xfrm>
            <a:custGeom>
              <a:avLst/>
              <a:pathLst>
                <a:path w="3397293" h="608625">
                  <a:moveTo>
                    <a:pt x="0" y="608625"/>
                  </a:moveTo>
                  <a:lnTo>
                    <a:pt x="135891" y="503690"/>
                  </a:lnTo>
                  <a:lnTo>
                    <a:pt x="271783" y="461716"/>
                  </a:lnTo>
                  <a:lnTo>
                    <a:pt x="407675" y="440728"/>
                  </a:lnTo>
                  <a:lnTo>
                    <a:pt x="543566" y="314806"/>
                  </a:lnTo>
                  <a:lnTo>
                    <a:pt x="679458" y="104935"/>
                  </a:lnTo>
                  <a:lnTo>
                    <a:pt x="815350" y="209870"/>
                  </a:lnTo>
                  <a:lnTo>
                    <a:pt x="951242" y="251845"/>
                  </a:lnTo>
                  <a:lnTo>
                    <a:pt x="1087133" y="146909"/>
                  </a:lnTo>
                  <a:lnTo>
                    <a:pt x="1223025" y="104935"/>
                  </a:lnTo>
                  <a:lnTo>
                    <a:pt x="1358917" y="0"/>
                  </a:lnTo>
                  <a:lnTo>
                    <a:pt x="1494809" y="125922"/>
                  </a:lnTo>
                  <a:lnTo>
                    <a:pt x="1630700" y="230858"/>
                  </a:lnTo>
                  <a:lnTo>
                    <a:pt x="1766592" y="335793"/>
                  </a:lnTo>
                  <a:lnTo>
                    <a:pt x="1902484" y="356780"/>
                  </a:lnTo>
                  <a:lnTo>
                    <a:pt x="2038375" y="272832"/>
                  </a:lnTo>
                  <a:lnTo>
                    <a:pt x="2174267" y="167896"/>
                  </a:lnTo>
                  <a:lnTo>
                    <a:pt x="2310159" y="167896"/>
                  </a:lnTo>
                  <a:lnTo>
                    <a:pt x="2446051" y="167896"/>
                  </a:lnTo>
                  <a:lnTo>
                    <a:pt x="2581942" y="146909"/>
                  </a:lnTo>
                  <a:lnTo>
                    <a:pt x="2717834" y="335793"/>
                  </a:lnTo>
                  <a:lnTo>
                    <a:pt x="2853726" y="146909"/>
                  </a:lnTo>
                  <a:lnTo>
                    <a:pt x="2989618" y="188883"/>
                  </a:lnTo>
                  <a:lnTo>
                    <a:pt x="3125509" y="209870"/>
                  </a:lnTo>
                  <a:lnTo>
                    <a:pt x="3261401" y="125922"/>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12316"/>
            </a:xfrm>
            <a:custGeom>
              <a:avLst/>
              <a:pathLst>
                <a:path w="0" h="1112316">
                  <a:moveTo>
                    <a:pt x="0" y="0"/>
                  </a:moveTo>
                  <a:lnTo>
                    <a:pt x="0" y="111231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2"/>
            </a:xfrm>
            <a:custGeom>
              <a:avLst/>
              <a:pathLst>
                <a:path w="0" h="629612">
                  <a:moveTo>
                    <a:pt x="0" y="0"/>
                  </a:moveTo>
                  <a:lnTo>
                    <a:pt x="0" y="6296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32" name="pl32"/>
            <p:cNvSpPr/>
            <p:nvPr/>
          </p:nvSpPr>
          <p:spPr>
            <a:xfrm>
              <a:off x="1120965" y="2325212"/>
              <a:ext cx="3397293" cy="608625"/>
            </a:xfrm>
            <a:custGeom>
              <a:avLst/>
              <a:pathLst>
                <a:path w="3397293" h="608625">
                  <a:moveTo>
                    <a:pt x="0" y="608625"/>
                  </a:moveTo>
                  <a:lnTo>
                    <a:pt x="135891" y="503690"/>
                  </a:lnTo>
                  <a:lnTo>
                    <a:pt x="271783" y="461716"/>
                  </a:lnTo>
                  <a:lnTo>
                    <a:pt x="407675" y="440728"/>
                  </a:lnTo>
                  <a:lnTo>
                    <a:pt x="543566" y="314806"/>
                  </a:lnTo>
                  <a:lnTo>
                    <a:pt x="679458" y="104935"/>
                  </a:lnTo>
                  <a:lnTo>
                    <a:pt x="815350" y="209870"/>
                  </a:lnTo>
                  <a:lnTo>
                    <a:pt x="951242" y="251845"/>
                  </a:lnTo>
                  <a:lnTo>
                    <a:pt x="1087133" y="146909"/>
                  </a:lnTo>
                  <a:lnTo>
                    <a:pt x="1223025" y="104935"/>
                  </a:lnTo>
                  <a:lnTo>
                    <a:pt x="1358917" y="0"/>
                  </a:lnTo>
                  <a:lnTo>
                    <a:pt x="1494809" y="125922"/>
                  </a:lnTo>
                  <a:lnTo>
                    <a:pt x="1630700" y="230858"/>
                  </a:lnTo>
                  <a:lnTo>
                    <a:pt x="1766592" y="335793"/>
                  </a:lnTo>
                  <a:lnTo>
                    <a:pt x="1902484" y="356780"/>
                  </a:lnTo>
                  <a:lnTo>
                    <a:pt x="2038375" y="272832"/>
                  </a:lnTo>
                  <a:lnTo>
                    <a:pt x="2174267" y="167896"/>
                  </a:lnTo>
                  <a:lnTo>
                    <a:pt x="2310159" y="167896"/>
                  </a:lnTo>
                  <a:lnTo>
                    <a:pt x="2446051" y="167896"/>
                  </a:lnTo>
                  <a:lnTo>
                    <a:pt x="2581942" y="146909"/>
                  </a:lnTo>
                  <a:lnTo>
                    <a:pt x="2717834" y="335793"/>
                  </a:lnTo>
                  <a:lnTo>
                    <a:pt x="2853726" y="146909"/>
                  </a:lnTo>
                  <a:lnTo>
                    <a:pt x="2989618" y="188883"/>
                  </a:lnTo>
                  <a:lnTo>
                    <a:pt x="3125509" y="209870"/>
                  </a:lnTo>
                  <a:lnTo>
                    <a:pt x="3261401" y="125922"/>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64261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9501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88861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37916" y="1414185"/>
              <a:ext cx="2363390"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Mali, 2000-2025</a:t>
              </a:r>
            </a:p>
          </p:txBody>
        </p:sp>
        <p:sp>
          <p:nvSpPr>
            <p:cNvPr id="63" name="pl63"/>
            <p:cNvSpPr/>
            <p:nvPr/>
          </p:nvSpPr>
          <p:spPr>
            <a:xfrm>
              <a:off x="5267799" y="40159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84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41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035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660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472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097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7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6035"/>
              <a:ext cx="3397293" cy="1558675"/>
            </a:xfrm>
            <a:custGeom>
              <a:avLst/>
              <a:pathLst>
                <a:path w="3397293" h="1558675">
                  <a:moveTo>
                    <a:pt x="0" y="1558675"/>
                  </a:moveTo>
                  <a:lnTo>
                    <a:pt x="135891" y="1289938"/>
                  </a:lnTo>
                  <a:lnTo>
                    <a:pt x="271783" y="1182443"/>
                  </a:lnTo>
                  <a:lnTo>
                    <a:pt x="407675" y="1128696"/>
                  </a:lnTo>
                  <a:lnTo>
                    <a:pt x="543566" y="806211"/>
                  </a:lnTo>
                  <a:lnTo>
                    <a:pt x="679458" y="268737"/>
                  </a:lnTo>
                  <a:lnTo>
                    <a:pt x="815350" y="537474"/>
                  </a:lnTo>
                  <a:lnTo>
                    <a:pt x="951242" y="644969"/>
                  </a:lnTo>
                  <a:lnTo>
                    <a:pt x="1087133" y="376232"/>
                  </a:lnTo>
                  <a:lnTo>
                    <a:pt x="1223025" y="268737"/>
                  </a:lnTo>
                  <a:lnTo>
                    <a:pt x="1358917" y="0"/>
                  </a:lnTo>
                  <a:lnTo>
                    <a:pt x="1494809" y="322484"/>
                  </a:lnTo>
                  <a:lnTo>
                    <a:pt x="1630700" y="591221"/>
                  </a:lnTo>
                  <a:lnTo>
                    <a:pt x="1766592" y="859959"/>
                  </a:lnTo>
                  <a:lnTo>
                    <a:pt x="1902484" y="913706"/>
                  </a:lnTo>
                  <a:lnTo>
                    <a:pt x="2038375" y="698716"/>
                  </a:lnTo>
                  <a:lnTo>
                    <a:pt x="2174267" y="429979"/>
                  </a:lnTo>
                  <a:lnTo>
                    <a:pt x="2310159" y="429979"/>
                  </a:lnTo>
                  <a:lnTo>
                    <a:pt x="2446051" y="429979"/>
                  </a:lnTo>
                  <a:lnTo>
                    <a:pt x="2581942" y="376232"/>
                  </a:lnTo>
                  <a:lnTo>
                    <a:pt x="2717834" y="859959"/>
                  </a:lnTo>
                  <a:lnTo>
                    <a:pt x="2853726" y="376232"/>
                  </a:lnTo>
                  <a:lnTo>
                    <a:pt x="2989618" y="483726"/>
                  </a:lnTo>
                  <a:lnTo>
                    <a:pt x="3125509" y="537474"/>
                  </a:lnTo>
                  <a:lnTo>
                    <a:pt x="3261401" y="322484"/>
                  </a:lnTo>
                  <a:lnTo>
                    <a:pt x="3397293" y="53747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72267"/>
              <a:ext cx="3397293" cy="806211"/>
            </a:xfrm>
            <a:custGeom>
              <a:avLst/>
              <a:pathLst>
                <a:path w="3397293" h="806211">
                  <a:moveTo>
                    <a:pt x="0" y="806211"/>
                  </a:moveTo>
                  <a:lnTo>
                    <a:pt x="135891" y="752464"/>
                  </a:lnTo>
                  <a:lnTo>
                    <a:pt x="271783" y="752464"/>
                  </a:lnTo>
                  <a:lnTo>
                    <a:pt x="407675" y="698716"/>
                  </a:lnTo>
                  <a:lnTo>
                    <a:pt x="543566" y="591221"/>
                  </a:lnTo>
                  <a:lnTo>
                    <a:pt x="679458" y="483726"/>
                  </a:lnTo>
                  <a:lnTo>
                    <a:pt x="815350" y="376232"/>
                  </a:lnTo>
                  <a:lnTo>
                    <a:pt x="951242" y="376232"/>
                  </a:lnTo>
                  <a:lnTo>
                    <a:pt x="1087133" y="268737"/>
                  </a:lnTo>
                  <a:lnTo>
                    <a:pt x="1223025" y="161242"/>
                  </a:lnTo>
                  <a:lnTo>
                    <a:pt x="1358917" y="107494"/>
                  </a:lnTo>
                  <a:lnTo>
                    <a:pt x="1494809" y="107494"/>
                  </a:lnTo>
                  <a:lnTo>
                    <a:pt x="1630700" y="107494"/>
                  </a:lnTo>
                  <a:lnTo>
                    <a:pt x="1766592" y="107494"/>
                  </a:lnTo>
                  <a:lnTo>
                    <a:pt x="1902484" y="107494"/>
                  </a:lnTo>
                  <a:lnTo>
                    <a:pt x="2038375" y="107494"/>
                  </a:lnTo>
                  <a:lnTo>
                    <a:pt x="2174267" y="53747"/>
                  </a:lnTo>
                  <a:lnTo>
                    <a:pt x="2310159" y="53747"/>
                  </a:lnTo>
                  <a:lnTo>
                    <a:pt x="2446051" y="0"/>
                  </a:lnTo>
                  <a:lnTo>
                    <a:pt x="2581942" y="0"/>
                  </a:lnTo>
                  <a:lnTo>
                    <a:pt x="2717834" y="161242"/>
                  </a:lnTo>
                  <a:lnTo>
                    <a:pt x="2853726" y="268737"/>
                  </a:lnTo>
                  <a:lnTo>
                    <a:pt x="2989618" y="161242"/>
                  </a:lnTo>
                  <a:lnTo>
                    <a:pt x="3125509" y="161242"/>
                  </a:lnTo>
                  <a:lnTo>
                    <a:pt x="3261401" y="107494"/>
                  </a:lnTo>
                  <a:lnTo>
                    <a:pt x="3397293" y="10749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511024"/>
              <a:ext cx="3397293" cy="1451180"/>
            </a:xfrm>
            <a:custGeom>
              <a:avLst/>
              <a:pathLst>
                <a:path w="3397293" h="1451180">
                  <a:moveTo>
                    <a:pt x="0" y="1451180"/>
                  </a:moveTo>
                  <a:lnTo>
                    <a:pt x="135891" y="1343685"/>
                  </a:lnTo>
                  <a:lnTo>
                    <a:pt x="271783" y="1289938"/>
                  </a:lnTo>
                  <a:lnTo>
                    <a:pt x="407675" y="1074948"/>
                  </a:lnTo>
                  <a:lnTo>
                    <a:pt x="543566" y="859959"/>
                  </a:lnTo>
                  <a:lnTo>
                    <a:pt x="679458" y="644969"/>
                  </a:lnTo>
                  <a:lnTo>
                    <a:pt x="815350" y="537474"/>
                  </a:lnTo>
                  <a:lnTo>
                    <a:pt x="951242" y="537474"/>
                  </a:lnTo>
                  <a:lnTo>
                    <a:pt x="1087133" y="322484"/>
                  </a:lnTo>
                  <a:lnTo>
                    <a:pt x="1223025" y="0"/>
                  </a:lnTo>
                  <a:lnTo>
                    <a:pt x="1358917" y="161242"/>
                  </a:lnTo>
                  <a:lnTo>
                    <a:pt x="1494809" y="322484"/>
                  </a:lnTo>
                  <a:lnTo>
                    <a:pt x="1630700" y="376232"/>
                  </a:lnTo>
                  <a:lnTo>
                    <a:pt x="1766592" y="376232"/>
                  </a:lnTo>
                  <a:lnTo>
                    <a:pt x="1902484" y="429979"/>
                  </a:lnTo>
                  <a:lnTo>
                    <a:pt x="2038375" y="429979"/>
                  </a:lnTo>
                  <a:lnTo>
                    <a:pt x="2174267" y="322484"/>
                  </a:lnTo>
                  <a:lnTo>
                    <a:pt x="2310159" y="214989"/>
                  </a:lnTo>
                  <a:lnTo>
                    <a:pt x="2446051" y="214989"/>
                  </a:lnTo>
                  <a:lnTo>
                    <a:pt x="2581942" y="161242"/>
                  </a:lnTo>
                  <a:lnTo>
                    <a:pt x="2717834" y="214989"/>
                  </a:lnTo>
                  <a:lnTo>
                    <a:pt x="2853726" y="429979"/>
                  </a:lnTo>
                  <a:lnTo>
                    <a:pt x="2989618" y="429979"/>
                  </a:lnTo>
                  <a:lnTo>
                    <a:pt x="3125509" y="322484"/>
                  </a:lnTo>
                  <a:lnTo>
                    <a:pt x="3261401" y="161242"/>
                  </a:lnTo>
                  <a:lnTo>
                    <a:pt x="3397293" y="21498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722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6035"/>
              <a:ext cx="3397293" cy="1558675"/>
            </a:xfrm>
            <a:custGeom>
              <a:avLst/>
              <a:pathLst>
                <a:path w="3397293" h="1558675">
                  <a:moveTo>
                    <a:pt x="0" y="1558675"/>
                  </a:moveTo>
                  <a:lnTo>
                    <a:pt x="135891" y="1289938"/>
                  </a:lnTo>
                  <a:lnTo>
                    <a:pt x="271783" y="1182443"/>
                  </a:lnTo>
                  <a:lnTo>
                    <a:pt x="407675" y="1128696"/>
                  </a:lnTo>
                  <a:lnTo>
                    <a:pt x="543566" y="806211"/>
                  </a:lnTo>
                  <a:lnTo>
                    <a:pt x="679458" y="268737"/>
                  </a:lnTo>
                  <a:lnTo>
                    <a:pt x="815350" y="537474"/>
                  </a:lnTo>
                  <a:lnTo>
                    <a:pt x="951242" y="644969"/>
                  </a:lnTo>
                  <a:lnTo>
                    <a:pt x="1087133" y="376232"/>
                  </a:lnTo>
                  <a:lnTo>
                    <a:pt x="1223025" y="268737"/>
                  </a:lnTo>
                  <a:lnTo>
                    <a:pt x="1358917" y="0"/>
                  </a:lnTo>
                  <a:lnTo>
                    <a:pt x="1494809" y="322484"/>
                  </a:lnTo>
                  <a:lnTo>
                    <a:pt x="1630700" y="591221"/>
                  </a:lnTo>
                  <a:lnTo>
                    <a:pt x="1766592" y="859959"/>
                  </a:lnTo>
                  <a:lnTo>
                    <a:pt x="1902484" y="913706"/>
                  </a:lnTo>
                  <a:lnTo>
                    <a:pt x="2038375" y="698716"/>
                  </a:lnTo>
                  <a:lnTo>
                    <a:pt x="2174267" y="429979"/>
                  </a:lnTo>
                  <a:lnTo>
                    <a:pt x="2310159" y="429979"/>
                  </a:lnTo>
                  <a:lnTo>
                    <a:pt x="2446051" y="429979"/>
                  </a:lnTo>
                  <a:lnTo>
                    <a:pt x="2581942" y="376232"/>
                  </a:lnTo>
                  <a:lnTo>
                    <a:pt x="2717834" y="859959"/>
                  </a:lnTo>
                  <a:lnTo>
                    <a:pt x="2853726" y="376232"/>
                  </a:lnTo>
                  <a:lnTo>
                    <a:pt x="2989618" y="483726"/>
                  </a:lnTo>
                  <a:lnTo>
                    <a:pt x="3125509" y="537474"/>
                  </a:lnTo>
                  <a:lnTo>
                    <a:pt x="3261401" y="322484"/>
                  </a:lnTo>
                  <a:lnTo>
                    <a:pt x="3397293" y="53747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10039"/>
              <a:ext cx="0" cy="1644671"/>
            </a:xfrm>
            <a:custGeom>
              <a:avLst/>
              <a:pathLst>
                <a:path w="0" h="1644671">
                  <a:moveTo>
                    <a:pt x="0" y="16446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10039"/>
              <a:ext cx="0" cy="354733"/>
            </a:xfrm>
            <a:custGeom>
              <a:avLst/>
              <a:pathLst>
                <a:path w="0" h="354733">
                  <a:moveTo>
                    <a:pt x="0" y="3547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10039"/>
              <a:ext cx="0" cy="85995"/>
            </a:xfrm>
            <a:custGeom>
              <a:avLst/>
              <a:pathLst>
                <a:path w="0" h="85995">
                  <a:moveTo>
                    <a:pt x="0" y="859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10039"/>
              <a:ext cx="0" cy="784712"/>
            </a:xfrm>
            <a:custGeom>
              <a:avLst/>
              <a:pathLst>
                <a:path w="0" h="784712">
                  <a:moveTo>
                    <a:pt x="0" y="78471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10039"/>
              <a:ext cx="0" cy="462227"/>
            </a:xfrm>
            <a:custGeom>
              <a:avLst/>
              <a:pathLst>
                <a:path w="0" h="462227">
                  <a:moveTo>
                    <a:pt x="0" y="4622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10039"/>
              <a:ext cx="0" cy="408480"/>
            </a:xfrm>
            <a:custGeom>
              <a:avLst/>
              <a:pathLst>
                <a:path w="0" h="408480">
                  <a:moveTo>
                    <a:pt x="0" y="4084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10039"/>
              <a:ext cx="0" cy="623470"/>
            </a:xfrm>
            <a:custGeom>
              <a:avLst/>
              <a:pathLst>
                <a:path w="0" h="623470">
                  <a:moveTo>
                    <a:pt x="0" y="6234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6035"/>
              <a:ext cx="3397293" cy="1558675"/>
            </a:xfrm>
            <a:custGeom>
              <a:avLst/>
              <a:pathLst>
                <a:path w="3397293" h="1558675">
                  <a:moveTo>
                    <a:pt x="0" y="1558675"/>
                  </a:moveTo>
                  <a:lnTo>
                    <a:pt x="135891" y="1289938"/>
                  </a:lnTo>
                  <a:lnTo>
                    <a:pt x="271783" y="1182443"/>
                  </a:lnTo>
                  <a:lnTo>
                    <a:pt x="407675" y="1128696"/>
                  </a:lnTo>
                  <a:lnTo>
                    <a:pt x="543566" y="806211"/>
                  </a:lnTo>
                  <a:lnTo>
                    <a:pt x="679458" y="268737"/>
                  </a:lnTo>
                  <a:lnTo>
                    <a:pt x="815350" y="537474"/>
                  </a:lnTo>
                  <a:lnTo>
                    <a:pt x="951242" y="644969"/>
                  </a:lnTo>
                  <a:lnTo>
                    <a:pt x="1087133" y="376232"/>
                  </a:lnTo>
                  <a:lnTo>
                    <a:pt x="1223025" y="268737"/>
                  </a:lnTo>
                  <a:lnTo>
                    <a:pt x="1358917" y="0"/>
                  </a:lnTo>
                  <a:lnTo>
                    <a:pt x="1494809" y="322484"/>
                  </a:lnTo>
                  <a:lnTo>
                    <a:pt x="1630700" y="591221"/>
                  </a:lnTo>
                  <a:lnTo>
                    <a:pt x="1766592" y="859959"/>
                  </a:lnTo>
                  <a:lnTo>
                    <a:pt x="1902484" y="913706"/>
                  </a:lnTo>
                  <a:lnTo>
                    <a:pt x="2038375" y="698716"/>
                  </a:lnTo>
                  <a:lnTo>
                    <a:pt x="2174267" y="429979"/>
                  </a:lnTo>
                  <a:lnTo>
                    <a:pt x="2310159" y="429979"/>
                  </a:lnTo>
                  <a:lnTo>
                    <a:pt x="2446051" y="429979"/>
                  </a:lnTo>
                  <a:lnTo>
                    <a:pt x="2581942" y="376232"/>
                  </a:lnTo>
                  <a:lnTo>
                    <a:pt x="2717834" y="859959"/>
                  </a:lnTo>
                  <a:lnTo>
                    <a:pt x="2853726" y="376232"/>
                  </a:lnTo>
                  <a:lnTo>
                    <a:pt x="2989618" y="483726"/>
                  </a:lnTo>
                  <a:lnTo>
                    <a:pt x="3125509" y="537474"/>
                  </a:lnTo>
                  <a:lnTo>
                    <a:pt x="3261401" y="322484"/>
                  </a:lnTo>
                  <a:lnTo>
                    <a:pt x="3397293" y="537474"/>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494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6086977" y="21494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15074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1481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148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494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1480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7406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6868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6951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576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6201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82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3" name="pl113"/>
            <p:cNvSpPr/>
            <p:nvPr/>
          </p:nvSpPr>
          <p:spPr>
            <a:xfrm>
              <a:off x="611171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171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2648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8894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8815" y="488861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18" name="tx118"/>
            <p:cNvSpPr/>
            <p:nvPr/>
          </p:nvSpPr>
          <p:spPr>
            <a:xfrm>
              <a:off x="699358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5604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1" name="pl121"/>
            <p:cNvSpPr/>
            <p:nvPr/>
          </p:nvSpPr>
          <p:spPr>
            <a:xfrm>
              <a:off x="25326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6348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9435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4804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7892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60979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5796630" cy="110182"/>
            </a:xfrm>
            <a:prstGeom prst="rect">
              <a:avLst/>
            </a:prstGeom>
            <a:solidFill>
              <a:srgbClr val="E2231A">
                <a:alpha val="80000"/>
              </a:srgbClr>
            </a:solidFill>
          </p:spPr>
          <p:txBody>
            <a:bodyPr/>
            <a:lstStyle/>
            <a:p/>
          </p:txBody>
        </p:sp>
        <p:sp>
          <p:nvSpPr>
            <p:cNvPr id="132" name="rc132"/>
            <p:cNvSpPr/>
            <p:nvPr/>
          </p:nvSpPr>
          <p:spPr>
            <a:xfrm>
              <a:off x="1317178" y="5634770"/>
              <a:ext cx="6276582" cy="110182"/>
            </a:xfrm>
            <a:prstGeom prst="rect">
              <a:avLst/>
            </a:prstGeom>
            <a:solidFill>
              <a:srgbClr val="E2231A">
                <a:alpha val="80000"/>
              </a:srgbClr>
            </a:solidFill>
          </p:spPr>
          <p:txBody>
            <a:bodyPr/>
            <a:lstStyle/>
            <a:p/>
          </p:txBody>
        </p:sp>
        <p:sp>
          <p:nvSpPr>
            <p:cNvPr id="133" name="rc133"/>
            <p:cNvSpPr/>
            <p:nvPr/>
          </p:nvSpPr>
          <p:spPr>
            <a:xfrm>
              <a:off x="1317178" y="5497042"/>
              <a:ext cx="7321564" cy="110182"/>
            </a:xfrm>
            <a:prstGeom prst="rect">
              <a:avLst/>
            </a:prstGeom>
            <a:solidFill>
              <a:srgbClr val="E2231A">
                <a:alpha val="80000"/>
              </a:srgbClr>
            </a:solidFill>
          </p:spPr>
          <p:txBody>
            <a:bodyPr/>
            <a:lstStyle/>
            <a:p/>
          </p:txBody>
        </p:sp>
        <p:sp>
          <p:nvSpPr>
            <p:cNvPr id="134" name="tx134"/>
            <p:cNvSpPr/>
            <p:nvPr/>
          </p:nvSpPr>
          <p:spPr>
            <a:xfrm>
              <a:off x="6604396"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238,000</a:t>
              </a:r>
            </a:p>
          </p:txBody>
        </p:sp>
        <p:sp>
          <p:nvSpPr>
            <p:cNvPr id="135" name="tx135"/>
            <p:cNvSpPr/>
            <p:nvPr/>
          </p:nvSpPr>
          <p:spPr>
            <a:xfrm>
              <a:off x="7084347"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258,000</a:t>
              </a:r>
            </a:p>
          </p:txBody>
        </p:sp>
        <p:sp>
          <p:nvSpPr>
            <p:cNvPr id="136" name="tx136"/>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24306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67394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810481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5" name="tx145"/>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6" name="tx146"/>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Mali (68 %) était inférieure de 16 points de pourcentage à la moyenne mondiale (84 %) et supérieure de 4 points de pourcentage à la moyenne de l’ensemble des pays de l’ WCAR e (64 %).
La couverture nationale du MCV1 était inférieure de 3 points de pourcentage à celle de 2019 (71 %).
Cela correspond à 301 000 enfants non vaccinés en 2025, contre 238 000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Mali s'élevait à 68 %, soit 3 points de pourcentage de moins qu'en 2019 et 16 points de pourcentage de moins que la moyenne mondiale (84 %).</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Mali occupait la 9e place sur 24 pays en termes de couverture vaccinale la plus faible contre le MCV1 (sur la base de classements ex æquo).
Le Mali figurait parmi les 10 pays comptant le plus grand nombre d'enfants non vaccinés (4e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Mali figurait parmi les pays affichant la couverture vaccinale la plus élevée, mais il faisait également partie des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05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55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05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455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05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30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58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30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080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330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72702"/>
              <a:ext cx="238662" cy="235319"/>
            </a:xfrm>
            <a:prstGeom prst="rect">
              <a:avLst/>
            </a:prstGeom>
            <a:solidFill>
              <a:srgbClr val="80BD41">
                <a:alpha val="100000"/>
              </a:srgbClr>
            </a:solidFill>
          </p:spPr>
          <p:txBody>
            <a:bodyPr/>
            <a:lstStyle/>
            <a:p/>
          </p:txBody>
        </p:sp>
        <p:sp>
          <p:nvSpPr>
            <p:cNvPr id="28" name="rc28"/>
            <p:cNvSpPr/>
            <p:nvPr/>
          </p:nvSpPr>
          <p:spPr>
            <a:xfrm>
              <a:off x="1333322" y="3827778"/>
              <a:ext cx="238662" cy="244923"/>
            </a:xfrm>
            <a:prstGeom prst="rect">
              <a:avLst/>
            </a:prstGeom>
            <a:solidFill>
              <a:srgbClr val="E2231A">
                <a:alpha val="100000"/>
              </a:srgbClr>
            </a:solidFill>
          </p:spPr>
          <p:txBody>
            <a:bodyPr/>
            <a:lstStyle/>
            <a:p/>
          </p:txBody>
        </p:sp>
        <p:sp>
          <p:nvSpPr>
            <p:cNvPr id="29" name="rc29"/>
            <p:cNvSpPr/>
            <p:nvPr/>
          </p:nvSpPr>
          <p:spPr>
            <a:xfrm>
              <a:off x="1598503" y="4040042"/>
              <a:ext cx="238662" cy="267979"/>
            </a:xfrm>
            <a:prstGeom prst="rect">
              <a:avLst/>
            </a:prstGeom>
            <a:solidFill>
              <a:srgbClr val="80BD41">
                <a:alpha val="100000"/>
              </a:srgbClr>
            </a:solidFill>
          </p:spPr>
          <p:txBody>
            <a:bodyPr/>
            <a:lstStyle/>
            <a:p/>
          </p:txBody>
        </p:sp>
        <p:sp>
          <p:nvSpPr>
            <p:cNvPr id="30" name="rc30"/>
            <p:cNvSpPr/>
            <p:nvPr/>
          </p:nvSpPr>
          <p:spPr>
            <a:xfrm>
              <a:off x="1598503" y="3811762"/>
              <a:ext cx="238662" cy="228279"/>
            </a:xfrm>
            <a:prstGeom prst="rect">
              <a:avLst/>
            </a:prstGeom>
            <a:solidFill>
              <a:srgbClr val="E2231A">
                <a:alpha val="100000"/>
              </a:srgbClr>
            </a:solidFill>
          </p:spPr>
          <p:txBody>
            <a:bodyPr/>
            <a:lstStyle/>
            <a:p/>
          </p:txBody>
        </p:sp>
        <p:sp>
          <p:nvSpPr>
            <p:cNvPr id="31" name="rc31"/>
            <p:cNvSpPr/>
            <p:nvPr/>
          </p:nvSpPr>
          <p:spPr>
            <a:xfrm>
              <a:off x="1863684" y="4019589"/>
              <a:ext cx="238662" cy="288432"/>
            </a:xfrm>
            <a:prstGeom prst="rect">
              <a:avLst/>
            </a:prstGeom>
            <a:solidFill>
              <a:srgbClr val="80BD41">
                <a:alpha val="100000"/>
              </a:srgbClr>
            </a:solidFill>
          </p:spPr>
          <p:txBody>
            <a:bodyPr/>
            <a:lstStyle/>
            <a:p/>
          </p:txBody>
        </p:sp>
        <p:sp>
          <p:nvSpPr>
            <p:cNvPr id="32" name="rc32"/>
            <p:cNvSpPr/>
            <p:nvPr/>
          </p:nvSpPr>
          <p:spPr>
            <a:xfrm>
              <a:off x="1863684" y="3792962"/>
              <a:ext cx="238662" cy="226626"/>
            </a:xfrm>
            <a:prstGeom prst="rect">
              <a:avLst/>
            </a:prstGeom>
            <a:solidFill>
              <a:srgbClr val="E2231A">
                <a:alpha val="100000"/>
              </a:srgbClr>
            </a:solidFill>
          </p:spPr>
          <p:txBody>
            <a:bodyPr/>
            <a:lstStyle/>
            <a:p/>
          </p:txBody>
        </p:sp>
        <p:sp>
          <p:nvSpPr>
            <p:cNvPr id="33" name="rc33"/>
            <p:cNvSpPr/>
            <p:nvPr/>
          </p:nvSpPr>
          <p:spPr>
            <a:xfrm>
              <a:off x="2128865" y="4003107"/>
              <a:ext cx="238662" cy="304914"/>
            </a:xfrm>
            <a:prstGeom prst="rect">
              <a:avLst/>
            </a:prstGeom>
            <a:solidFill>
              <a:srgbClr val="80BD41">
                <a:alpha val="100000"/>
              </a:srgbClr>
            </a:solidFill>
          </p:spPr>
          <p:txBody>
            <a:bodyPr/>
            <a:lstStyle/>
            <a:p/>
          </p:txBody>
        </p:sp>
        <p:sp>
          <p:nvSpPr>
            <p:cNvPr id="34" name="rc34"/>
            <p:cNvSpPr/>
            <p:nvPr/>
          </p:nvSpPr>
          <p:spPr>
            <a:xfrm>
              <a:off x="2128865" y="3773079"/>
              <a:ext cx="238662" cy="230027"/>
            </a:xfrm>
            <a:prstGeom prst="rect">
              <a:avLst/>
            </a:prstGeom>
            <a:solidFill>
              <a:srgbClr val="E2231A">
                <a:alpha val="100000"/>
              </a:srgbClr>
            </a:solidFill>
          </p:spPr>
          <p:txBody>
            <a:bodyPr/>
            <a:lstStyle/>
            <a:p/>
          </p:txBody>
        </p:sp>
        <p:sp>
          <p:nvSpPr>
            <p:cNvPr id="35" name="rc35"/>
            <p:cNvSpPr/>
            <p:nvPr/>
          </p:nvSpPr>
          <p:spPr>
            <a:xfrm>
              <a:off x="2394045" y="3958030"/>
              <a:ext cx="238662" cy="349991"/>
            </a:xfrm>
            <a:prstGeom prst="rect">
              <a:avLst/>
            </a:prstGeom>
            <a:solidFill>
              <a:srgbClr val="80BD41">
                <a:alpha val="100000"/>
              </a:srgbClr>
            </a:solidFill>
          </p:spPr>
          <p:txBody>
            <a:bodyPr/>
            <a:lstStyle/>
            <a:p/>
          </p:txBody>
        </p:sp>
        <p:sp>
          <p:nvSpPr>
            <p:cNvPr id="36" name="rc36"/>
            <p:cNvSpPr/>
            <p:nvPr/>
          </p:nvSpPr>
          <p:spPr>
            <a:xfrm>
              <a:off x="2394045" y="3752483"/>
              <a:ext cx="238662" cy="205546"/>
            </a:xfrm>
            <a:prstGeom prst="rect">
              <a:avLst/>
            </a:prstGeom>
            <a:solidFill>
              <a:srgbClr val="E2231A">
                <a:alpha val="100000"/>
              </a:srgbClr>
            </a:solidFill>
          </p:spPr>
          <p:txBody>
            <a:bodyPr/>
            <a:lstStyle/>
            <a:p/>
          </p:txBody>
        </p:sp>
        <p:sp>
          <p:nvSpPr>
            <p:cNvPr id="37" name="rc37"/>
            <p:cNvSpPr/>
            <p:nvPr/>
          </p:nvSpPr>
          <p:spPr>
            <a:xfrm>
              <a:off x="2659226" y="3887494"/>
              <a:ext cx="238662" cy="420527"/>
            </a:xfrm>
            <a:prstGeom prst="rect">
              <a:avLst/>
            </a:prstGeom>
            <a:solidFill>
              <a:srgbClr val="80BD41">
                <a:alpha val="100000"/>
              </a:srgbClr>
            </a:solidFill>
          </p:spPr>
          <p:txBody>
            <a:bodyPr/>
            <a:lstStyle/>
            <a:p/>
          </p:txBody>
        </p:sp>
        <p:sp>
          <p:nvSpPr>
            <p:cNvPr id="38" name="rc38"/>
            <p:cNvSpPr/>
            <p:nvPr/>
          </p:nvSpPr>
          <p:spPr>
            <a:xfrm>
              <a:off x="2659226" y="3731954"/>
              <a:ext cx="238662" cy="155539"/>
            </a:xfrm>
            <a:prstGeom prst="rect">
              <a:avLst/>
            </a:prstGeom>
            <a:solidFill>
              <a:srgbClr val="E2231A">
                <a:alpha val="100000"/>
              </a:srgbClr>
            </a:solidFill>
          </p:spPr>
          <p:txBody>
            <a:bodyPr/>
            <a:lstStyle/>
            <a:p/>
          </p:txBody>
        </p:sp>
        <p:sp>
          <p:nvSpPr>
            <p:cNvPr id="39" name="rc39"/>
            <p:cNvSpPr/>
            <p:nvPr/>
          </p:nvSpPr>
          <p:spPr>
            <a:xfrm>
              <a:off x="2924407" y="3905240"/>
              <a:ext cx="238662" cy="402781"/>
            </a:xfrm>
            <a:prstGeom prst="rect">
              <a:avLst/>
            </a:prstGeom>
            <a:solidFill>
              <a:srgbClr val="80BD41">
                <a:alpha val="100000"/>
              </a:srgbClr>
            </a:solidFill>
          </p:spPr>
          <p:txBody>
            <a:bodyPr/>
            <a:lstStyle/>
            <a:p/>
          </p:txBody>
        </p:sp>
        <p:sp>
          <p:nvSpPr>
            <p:cNvPr id="40" name="rc40"/>
            <p:cNvSpPr/>
            <p:nvPr/>
          </p:nvSpPr>
          <p:spPr>
            <a:xfrm>
              <a:off x="2924407" y="3715700"/>
              <a:ext cx="238662" cy="189539"/>
            </a:xfrm>
            <a:prstGeom prst="rect">
              <a:avLst/>
            </a:prstGeom>
            <a:solidFill>
              <a:srgbClr val="E2231A">
                <a:alpha val="100000"/>
              </a:srgbClr>
            </a:solidFill>
          </p:spPr>
          <p:txBody>
            <a:bodyPr/>
            <a:lstStyle/>
            <a:p/>
          </p:txBody>
        </p:sp>
        <p:sp>
          <p:nvSpPr>
            <p:cNvPr id="41" name="rc41"/>
            <p:cNvSpPr/>
            <p:nvPr/>
          </p:nvSpPr>
          <p:spPr>
            <a:xfrm>
              <a:off x="3189588" y="3905363"/>
              <a:ext cx="238662" cy="402657"/>
            </a:xfrm>
            <a:prstGeom prst="rect">
              <a:avLst/>
            </a:prstGeom>
            <a:solidFill>
              <a:srgbClr val="80BD41">
                <a:alpha val="100000"/>
              </a:srgbClr>
            </a:solidFill>
          </p:spPr>
          <p:txBody>
            <a:bodyPr/>
            <a:lstStyle/>
            <a:p/>
          </p:txBody>
        </p:sp>
        <p:sp>
          <p:nvSpPr>
            <p:cNvPr id="42" name="rc42"/>
            <p:cNvSpPr/>
            <p:nvPr/>
          </p:nvSpPr>
          <p:spPr>
            <a:xfrm>
              <a:off x="3189588" y="3697935"/>
              <a:ext cx="238662" cy="207427"/>
            </a:xfrm>
            <a:prstGeom prst="rect">
              <a:avLst/>
            </a:prstGeom>
            <a:solidFill>
              <a:srgbClr val="E2231A">
                <a:alpha val="100000"/>
              </a:srgbClr>
            </a:solidFill>
          </p:spPr>
          <p:txBody>
            <a:bodyPr/>
            <a:lstStyle/>
            <a:p/>
          </p:txBody>
        </p:sp>
        <p:sp>
          <p:nvSpPr>
            <p:cNvPr id="43" name="rc43"/>
            <p:cNvSpPr/>
            <p:nvPr/>
          </p:nvSpPr>
          <p:spPr>
            <a:xfrm>
              <a:off x="3454768" y="3861712"/>
              <a:ext cx="238662" cy="446309"/>
            </a:xfrm>
            <a:prstGeom prst="rect">
              <a:avLst/>
            </a:prstGeom>
            <a:solidFill>
              <a:srgbClr val="80BD41">
                <a:alpha val="100000"/>
              </a:srgbClr>
            </a:solidFill>
          </p:spPr>
          <p:txBody>
            <a:bodyPr/>
            <a:lstStyle/>
            <a:p/>
          </p:txBody>
        </p:sp>
        <p:sp>
          <p:nvSpPr>
            <p:cNvPr id="44" name="rc44"/>
            <p:cNvSpPr/>
            <p:nvPr/>
          </p:nvSpPr>
          <p:spPr>
            <a:xfrm>
              <a:off x="3454768" y="3679420"/>
              <a:ext cx="238662" cy="182291"/>
            </a:xfrm>
            <a:prstGeom prst="rect">
              <a:avLst/>
            </a:prstGeom>
            <a:solidFill>
              <a:srgbClr val="E2231A">
                <a:alpha val="100000"/>
              </a:srgbClr>
            </a:solidFill>
          </p:spPr>
          <p:txBody>
            <a:bodyPr/>
            <a:lstStyle/>
            <a:p/>
          </p:txBody>
        </p:sp>
        <p:sp>
          <p:nvSpPr>
            <p:cNvPr id="45" name="rc45"/>
            <p:cNvSpPr/>
            <p:nvPr/>
          </p:nvSpPr>
          <p:spPr>
            <a:xfrm>
              <a:off x="3719949" y="3835340"/>
              <a:ext cx="238662" cy="472680"/>
            </a:xfrm>
            <a:prstGeom prst="rect">
              <a:avLst/>
            </a:prstGeom>
            <a:solidFill>
              <a:srgbClr val="80BD41">
                <a:alpha val="100000"/>
              </a:srgbClr>
            </a:solidFill>
          </p:spPr>
          <p:txBody>
            <a:bodyPr/>
            <a:lstStyle/>
            <a:p/>
          </p:txBody>
        </p:sp>
        <p:sp>
          <p:nvSpPr>
            <p:cNvPr id="46" name="rc46"/>
            <p:cNvSpPr/>
            <p:nvPr/>
          </p:nvSpPr>
          <p:spPr>
            <a:xfrm>
              <a:off x="3719949" y="3660516"/>
              <a:ext cx="238662" cy="174824"/>
            </a:xfrm>
            <a:prstGeom prst="rect">
              <a:avLst/>
            </a:prstGeom>
            <a:solidFill>
              <a:srgbClr val="E2231A">
                <a:alpha val="100000"/>
              </a:srgbClr>
            </a:solidFill>
          </p:spPr>
          <p:txBody>
            <a:bodyPr/>
            <a:lstStyle/>
            <a:p/>
          </p:txBody>
        </p:sp>
        <p:sp>
          <p:nvSpPr>
            <p:cNvPr id="47" name="rc47"/>
            <p:cNvSpPr/>
            <p:nvPr/>
          </p:nvSpPr>
          <p:spPr>
            <a:xfrm>
              <a:off x="3985130" y="3787100"/>
              <a:ext cx="238662" cy="520920"/>
            </a:xfrm>
            <a:prstGeom prst="rect">
              <a:avLst/>
            </a:prstGeom>
            <a:solidFill>
              <a:srgbClr val="80BD41">
                <a:alpha val="100000"/>
              </a:srgbClr>
            </a:solidFill>
          </p:spPr>
          <p:txBody>
            <a:bodyPr/>
            <a:lstStyle/>
            <a:p/>
          </p:txBody>
        </p:sp>
        <p:sp>
          <p:nvSpPr>
            <p:cNvPr id="48" name="rc48"/>
            <p:cNvSpPr/>
            <p:nvPr/>
          </p:nvSpPr>
          <p:spPr>
            <a:xfrm>
              <a:off x="3985130" y="3640177"/>
              <a:ext cx="238662" cy="146923"/>
            </a:xfrm>
            <a:prstGeom prst="rect">
              <a:avLst/>
            </a:prstGeom>
            <a:solidFill>
              <a:srgbClr val="E2231A">
                <a:alpha val="100000"/>
              </a:srgbClr>
            </a:solidFill>
          </p:spPr>
          <p:txBody>
            <a:bodyPr/>
            <a:lstStyle/>
            <a:p/>
          </p:txBody>
        </p:sp>
        <p:sp>
          <p:nvSpPr>
            <p:cNvPr id="49" name="rc49"/>
            <p:cNvSpPr/>
            <p:nvPr/>
          </p:nvSpPr>
          <p:spPr>
            <a:xfrm>
              <a:off x="4250311" y="3815267"/>
              <a:ext cx="238662" cy="492753"/>
            </a:xfrm>
            <a:prstGeom prst="rect">
              <a:avLst/>
            </a:prstGeom>
            <a:solidFill>
              <a:srgbClr val="80BD41">
                <a:alpha val="100000"/>
              </a:srgbClr>
            </a:solidFill>
          </p:spPr>
          <p:txBody>
            <a:bodyPr/>
            <a:lstStyle/>
            <a:p/>
          </p:txBody>
        </p:sp>
        <p:sp>
          <p:nvSpPr>
            <p:cNvPr id="50" name="rc50"/>
            <p:cNvSpPr/>
            <p:nvPr/>
          </p:nvSpPr>
          <p:spPr>
            <a:xfrm>
              <a:off x="4250311" y="3623638"/>
              <a:ext cx="238662" cy="191629"/>
            </a:xfrm>
            <a:prstGeom prst="rect">
              <a:avLst/>
            </a:prstGeom>
            <a:solidFill>
              <a:srgbClr val="E2231A">
                <a:alpha val="100000"/>
              </a:srgbClr>
            </a:solidFill>
          </p:spPr>
          <p:txBody>
            <a:bodyPr/>
            <a:lstStyle/>
            <a:p/>
          </p:txBody>
        </p:sp>
        <p:sp>
          <p:nvSpPr>
            <p:cNvPr id="51" name="rc51"/>
            <p:cNvSpPr/>
            <p:nvPr/>
          </p:nvSpPr>
          <p:spPr>
            <a:xfrm>
              <a:off x="4515492" y="3837430"/>
              <a:ext cx="238662" cy="470590"/>
            </a:xfrm>
            <a:prstGeom prst="rect">
              <a:avLst/>
            </a:prstGeom>
            <a:solidFill>
              <a:srgbClr val="80BD41">
                <a:alpha val="100000"/>
              </a:srgbClr>
            </a:solidFill>
          </p:spPr>
          <p:txBody>
            <a:bodyPr/>
            <a:lstStyle/>
            <a:p/>
          </p:txBody>
        </p:sp>
        <p:sp>
          <p:nvSpPr>
            <p:cNvPr id="52" name="rc52"/>
            <p:cNvSpPr/>
            <p:nvPr/>
          </p:nvSpPr>
          <p:spPr>
            <a:xfrm>
              <a:off x="4515492" y="3605645"/>
              <a:ext cx="238662" cy="231785"/>
            </a:xfrm>
            <a:prstGeom prst="rect">
              <a:avLst/>
            </a:prstGeom>
            <a:solidFill>
              <a:srgbClr val="E2231A">
                <a:alpha val="100000"/>
              </a:srgbClr>
            </a:solidFill>
          </p:spPr>
          <p:txBody>
            <a:bodyPr/>
            <a:lstStyle/>
            <a:p/>
          </p:txBody>
        </p:sp>
        <p:sp>
          <p:nvSpPr>
            <p:cNvPr id="53" name="rc53"/>
            <p:cNvSpPr/>
            <p:nvPr/>
          </p:nvSpPr>
          <p:spPr>
            <a:xfrm>
              <a:off x="4780672" y="3867136"/>
              <a:ext cx="238662" cy="440885"/>
            </a:xfrm>
            <a:prstGeom prst="rect">
              <a:avLst/>
            </a:prstGeom>
            <a:solidFill>
              <a:srgbClr val="80BD41">
                <a:alpha val="100000"/>
              </a:srgbClr>
            </a:solidFill>
          </p:spPr>
          <p:txBody>
            <a:bodyPr/>
            <a:lstStyle/>
            <a:p/>
          </p:txBody>
        </p:sp>
        <p:sp>
          <p:nvSpPr>
            <p:cNvPr id="54" name="rc54"/>
            <p:cNvSpPr/>
            <p:nvPr/>
          </p:nvSpPr>
          <p:spPr>
            <a:xfrm>
              <a:off x="4780672" y="3596915"/>
              <a:ext cx="238662" cy="270221"/>
            </a:xfrm>
            <a:prstGeom prst="rect">
              <a:avLst/>
            </a:prstGeom>
            <a:solidFill>
              <a:srgbClr val="E2231A">
                <a:alpha val="100000"/>
              </a:srgbClr>
            </a:solidFill>
          </p:spPr>
          <p:txBody>
            <a:bodyPr/>
            <a:lstStyle/>
            <a:p/>
          </p:txBody>
        </p:sp>
        <p:sp>
          <p:nvSpPr>
            <p:cNvPr id="55" name="rc55"/>
            <p:cNvSpPr/>
            <p:nvPr/>
          </p:nvSpPr>
          <p:spPr>
            <a:xfrm>
              <a:off x="5045853" y="3864562"/>
              <a:ext cx="238662" cy="443459"/>
            </a:xfrm>
            <a:prstGeom prst="rect">
              <a:avLst/>
            </a:prstGeom>
            <a:solidFill>
              <a:srgbClr val="80BD41">
                <a:alpha val="100000"/>
              </a:srgbClr>
            </a:solidFill>
          </p:spPr>
          <p:txBody>
            <a:bodyPr/>
            <a:lstStyle/>
            <a:p/>
          </p:txBody>
        </p:sp>
        <p:sp>
          <p:nvSpPr>
            <p:cNvPr id="56" name="rc56"/>
            <p:cNvSpPr/>
            <p:nvPr/>
          </p:nvSpPr>
          <p:spPr>
            <a:xfrm>
              <a:off x="5045853" y="3581041"/>
              <a:ext cx="238662" cy="283521"/>
            </a:xfrm>
            <a:prstGeom prst="rect">
              <a:avLst/>
            </a:prstGeom>
            <a:solidFill>
              <a:srgbClr val="E2231A">
                <a:alpha val="100000"/>
              </a:srgbClr>
            </a:solidFill>
          </p:spPr>
          <p:txBody>
            <a:bodyPr/>
            <a:lstStyle/>
            <a:p/>
          </p:txBody>
        </p:sp>
        <p:sp>
          <p:nvSpPr>
            <p:cNvPr id="57" name="rc57"/>
            <p:cNvSpPr/>
            <p:nvPr/>
          </p:nvSpPr>
          <p:spPr>
            <a:xfrm>
              <a:off x="5311034" y="3825508"/>
              <a:ext cx="238662" cy="482513"/>
            </a:xfrm>
            <a:prstGeom prst="rect">
              <a:avLst/>
            </a:prstGeom>
            <a:solidFill>
              <a:srgbClr val="80BD41">
                <a:alpha val="100000"/>
              </a:srgbClr>
            </a:solidFill>
          </p:spPr>
          <p:txBody>
            <a:bodyPr/>
            <a:lstStyle/>
            <a:p/>
          </p:txBody>
        </p:sp>
        <p:sp>
          <p:nvSpPr>
            <p:cNvPr id="58" name="rc58"/>
            <p:cNvSpPr/>
            <p:nvPr/>
          </p:nvSpPr>
          <p:spPr>
            <a:xfrm>
              <a:off x="5311034" y="3565689"/>
              <a:ext cx="238662" cy="259819"/>
            </a:xfrm>
            <a:prstGeom prst="rect">
              <a:avLst/>
            </a:prstGeom>
            <a:solidFill>
              <a:srgbClr val="E2231A">
                <a:alpha val="100000"/>
              </a:srgbClr>
            </a:solidFill>
          </p:spPr>
          <p:txBody>
            <a:bodyPr/>
            <a:lstStyle/>
            <a:p/>
          </p:txBody>
        </p:sp>
        <p:sp>
          <p:nvSpPr>
            <p:cNvPr id="59" name="rc59"/>
            <p:cNvSpPr/>
            <p:nvPr/>
          </p:nvSpPr>
          <p:spPr>
            <a:xfrm>
              <a:off x="5576215" y="3777933"/>
              <a:ext cx="238662" cy="530088"/>
            </a:xfrm>
            <a:prstGeom prst="rect">
              <a:avLst/>
            </a:prstGeom>
            <a:solidFill>
              <a:srgbClr val="80BD41">
                <a:alpha val="100000"/>
              </a:srgbClr>
            </a:solidFill>
          </p:spPr>
          <p:txBody>
            <a:bodyPr/>
            <a:lstStyle/>
            <a:p/>
          </p:txBody>
        </p:sp>
        <p:sp>
          <p:nvSpPr>
            <p:cNvPr id="60" name="rc60"/>
            <p:cNvSpPr/>
            <p:nvPr/>
          </p:nvSpPr>
          <p:spPr>
            <a:xfrm>
              <a:off x="5576215" y="3550755"/>
              <a:ext cx="238662" cy="227177"/>
            </a:xfrm>
            <a:prstGeom prst="rect">
              <a:avLst/>
            </a:prstGeom>
            <a:solidFill>
              <a:srgbClr val="E2231A">
                <a:alpha val="100000"/>
              </a:srgbClr>
            </a:solidFill>
          </p:spPr>
          <p:txBody>
            <a:bodyPr/>
            <a:lstStyle/>
            <a:p/>
          </p:txBody>
        </p:sp>
        <p:sp>
          <p:nvSpPr>
            <p:cNvPr id="61" name="rc61"/>
            <p:cNvSpPr/>
            <p:nvPr/>
          </p:nvSpPr>
          <p:spPr>
            <a:xfrm>
              <a:off x="5841395" y="3766049"/>
              <a:ext cx="238662" cy="541972"/>
            </a:xfrm>
            <a:prstGeom prst="rect">
              <a:avLst/>
            </a:prstGeom>
            <a:solidFill>
              <a:srgbClr val="80BD41">
                <a:alpha val="100000"/>
              </a:srgbClr>
            </a:solidFill>
          </p:spPr>
          <p:txBody>
            <a:bodyPr/>
            <a:lstStyle/>
            <a:p/>
          </p:txBody>
        </p:sp>
        <p:sp>
          <p:nvSpPr>
            <p:cNvPr id="62" name="rc62"/>
            <p:cNvSpPr/>
            <p:nvPr/>
          </p:nvSpPr>
          <p:spPr>
            <a:xfrm>
              <a:off x="5841395" y="3533779"/>
              <a:ext cx="238662" cy="232269"/>
            </a:xfrm>
            <a:prstGeom prst="rect">
              <a:avLst/>
            </a:prstGeom>
            <a:solidFill>
              <a:srgbClr val="E2231A">
                <a:alpha val="100000"/>
              </a:srgbClr>
            </a:solidFill>
          </p:spPr>
          <p:txBody>
            <a:bodyPr/>
            <a:lstStyle/>
            <a:p/>
          </p:txBody>
        </p:sp>
        <p:sp>
          <p:nvSpPr>
            <p:cNvPr id="63" name="rc63"/>
            <p:cNvSpPr/>
            <p:nvPr/>
          </p:nvSpPr>
          <p:spPr>
            <a:xfrm>
              <a:off x="6106576" y="3759380"/>
              <a:ext cx="238662" cy="548641"/>
            </a:xfrm>
            <a:prstGeom prst="rect">
              <a:avLst/>
            </a:prstGeom>
            <a:solidFill>
              <a:srgbClr val="80BD41">
                <a:alpha val="100000"/>
              </a:srgbClr>
            </a:solidFill>
          </p:spPr>
          <p:txBody>
            <a:bodyPr/>
            <a:lstStyle/>
            <a:p/>
          </p:txBody>
        </p:sp>
        <p:sp>
          <p:nvSpPr>
            <p:cNvPr id="64" name="rc64"/>
            <p:cNvSpPr/>
            <p:nvPr/>
          </p:nvSpPr>
          <p:spPr>
            <a:xfrm>
              <a:off x="6106576" y="3524251"/>
              <a:ext cx="238662" cy="235129"/>
            </a:xfrm>
            <a:prstGeom prst="rect">
              <a:avLst/>
            </a:prstGeom>
            <a:solidFill>
              <a:srgbClr val="E2231A">
                <a:alpha val="100000"/>
              </a:srgbClr>
            </a:solidFill>
          </p:spPr>
          <p:txBody>
            <a:bodyPr/>
            <a:lstStyle/>
            <a:p/>
          </p:txBody>
        </p:sp>
        <p:sp>
          <p:nvSpPr>
            <p:cNvPr id="65" name="rc65"/>
            <p:cNvSpPr/>
            <p:nvPr/>
          </p:nvSpPr>
          <p:spPr>
            <a:xfrm>
              <a:off x="6371757" y="3753414"/>
              <a:ext cx="238662" cy="554607"/>
            </a:xfrm>
            <a:prstGeom prst="rect">
              <a:avLst/>
            </a:prstGeom>
            <a:solidFill>
              <a:srgbClr val="80BD41">
                <a:alpha val="100000"/>
              </a:srgbClr>
            </a:solidFill>
          </p:spPr>
          <p:txBody>
            <a:bodyPr/>
            <a:lstStyle/>
            <a:p/>
          </p:txBody>
        </p:sp>
        <p:sp>
          <p:nvSpPr>
            <p:cNvPr id="66" name="rc66"/>
            <p:cNvSpPr/>
            <p:nvPr/>
          </p:nvSpPr>
          <p:spPr>
            <a:xfrm>
              <a:off x="6371757" y="3526882"/>
              <a:ext cx="238662" cy="226531"/>
            </a:xfrm>
            <a:prstGeom prst="rect">
              <a:avLst/>
            </a:prstGeom>
            <a:solidFill>
              <a:srgbClr val="E2231A">
                <a:alpha val="100000"/>
              </a:srgbClr>
            </a:solidFill>
          </p:spPr>
          <p:txBody>
            <a:bodyPr/>
            <a:lstStyle/>
            <a:p/>
          </p:txBody>
        </p:sp>
        <p:sp>
          <p:nvSpPr>
            <p:cNvPr id="67" name="rc67"/>
            <p:cNvSpPr/>
            <p:nvPr/>
          </p:nvSpPr>
          <p:spPr>
            <a:xfrm>
              <a:off x="6636938" y="3810565"/>
              <a:ext cx="238662" cy="497456"/>
            </a:xfrm>
            <a:prstGeom prst="rect">
              <a:avLst/>
            </a:prstGeom>
            <a:solidFill>
              <a:srgbClr val="80BD41">
                <a:alpha val="100000"/>
              </a:srgbClr>
            </a:solidFill>
          </p:spPr>
          <p:txBody>
            <a:bodyPr/>
            <a:lstStyle/>
            <a:p/>
          </p:txBody>
        </p:sp>
        <p:sp>
          <p:nvSpPr>
            <p:cNvPr id="68" name="rc68"/>
            <p:cNvSpPr/>
            <p:nvPr/>
          </p:nvSpPr>
          <p:spPr>
            <a:xfrm>
              <a:off x="6636938" y="3505669"/>
              <a:ext cx="238662" cy="304895"/>
            </a:xfrm>
            <a:prstGeom prst="rect">
              <a:avLst/>
            </a:prstGeom>
            <a:solidFill>
              <a:srgbClr val="E2231A">
                <a:alpha val="100000"/>
              </a:srgbClr>
            </a:solidFill>
          </p:spPr>
          <p:txBody>
            <a:bodyPr/>
            <a:lstStyle/>
            <a:p/>
          </p:txBody>
        </p:sp>
        <p:sp>
          <p:nvSpPr>
            <p:cNvPr id="69" name="rc69"/>
            <p:cNvSpPr/>
            <p:nvPr/>
          </p:nvSpPr>
          <p:spPr>
            <a:xfrm>
              <a:off x="6902119" y="3723651"/>
              <a:ext cx="238662" cy="584369"/>
            </a:xfrm>
            <a:prstGeom prst="rect">
              <a:avLst/>
            </a:prstGeom>
            <a:solidFill>
              <a:srgbClr val="80BD41">
                <a:alpha val="100000"/>
              </a:srgbClr>
            </a:solidFill>
          </p:spPr>
          <p:txBody>
            <a:bodyPr/>
            <a:lstStyle/>
            <a:p/>
          </p:txBody>
        </p:sp>
        <p:sp>
          <p:nvSpPr>
            <p:cNvPr id="70" name="rc70"/>
            <p:cNvSpPr/>
            <p:nvPr/>
          </p:nvSpPr>
          <p:spPr>
            <a:xfrm>
              <a:off x="6902119" y="3484969"/>
              <a:ext cx="238662" cy="238682"/>
            </a:xfrm>
            <a:prstGeom prst="rect">
              <a:avLst/>
            </a:prstGeom>
            <a:solidFill>
              <a:srgbClr val="E2231A">
                <a:alpha val="100000"/>
              </a:srgbClr>
            </a:solidFill>
          </p:spPr>
          <p:txBody>
            <a:bodyPr/>
            <a:lstStyle/>
            <a:p/>
          </p:txBody>
        </p:sp>
        <p:sp>
          <p:nvSpPr>
            <p:cNvPr id="71" name="rc71"/>
            <p:cNvSpPr/>
            <p:nvPr/>
          </p:nvSpPr>
          <p:spPr>
            <a:xfrm>
              <a:off x="7167299" y="3727480"/>
              <a:ext cx="238662" cy="580541"/>
            </a:xfrm>
            <a:prstGeom prst="rect">
              <a:avLst/>
            </a:prstGeom>
            <a:solidFill>
              <a:srgbClr val="80BD41">
                <a:alpha val="100000"/>
              </a:srgbClr>
            </a:solidFill>
          </p:spPr>
          <p:txBody>
            <a:bodyPr/>
            <a:lstStyle/>
            <a:p/>
          </p:txBody>
        </p:sp>
        <p:sp>
          <p:nvSpPr>
            <p:cNvPr id="72" name="rc72"/>
            <p:cNvSpPr/>
            <p:nvPr/>
          </p:nvSpPr>
          <p:spPr>
            <a:xfrm>
              <a:off x="7167299" y="3466654"/>
              <a:ext cx="238662" cy="260826"/>
            </a:xfrm>
            <a:prstGeom prst="rect">
              <a:avLst/>
            </a:prstGeom>
            <a:solidFill>
              <a:srgbClr val="E2231A">
                <a:alpha val="100000"/>
              </a:srgbClr>
            </a:solidFill>
          </p:spPr>
          <p:txBody>
            <a:bodyPr/>
            <a:lstStyle/>
            <a:p/>
          </p:txBody>
        </p:sp>
        <p:sp>
          <p:nvSpPr>
            <p:cNvPr id="73" name="rc73"/>
            <p:cNvSpPr/>
            <p:nvPr/>
          </p:nvSpPr>
          <p:spPr>
            <a:xfrm>
              <a:off x="7432480" y="3722644"/>
              <a:ext cx="238662" cy="585376"/>
            </a:xfrm>
            <a:prstGeom prst="rect">
              <a:avLst/>
            </a:prstGeom>
            <a:solidFill>
              <a:srgbClr val="80BD41">
                <a:alpha val="100000"/>
              </a:srgbClr>
            </a:solidFill>
          </p:spPr>
          <p:txBody>
            <a:bodyPr/>
            <a:lstStyle/>
            <a:p/>
          </p:txBody>
        </p:sp>
        <p:sp>
          <p:nvSpPr>
            <p:cNvPr id="74" name="rc74"/>
            <p:cNvSpPr/>
            <p:nvPr/>
          </p:nvSpPr>
          <p:spPr>
            <a:xfrm>
              <a:off x="7432480" y="3447170"/>
              <a:ext cx="238662" cy="275474"/>
            </a:xfrm>
            <a:prstGeom prst="rect">
              <a:avLst/>
            </a:prstGeom>
            <a:solidFill>
              <a:srgbClr val="E2231A">
                <a:alpha val="100000"/>
              </a:srgbClr>
            </a:solidFill>
          </p:spPr>
          <p:txBody>
            <a:bodyPr/>
            <a:lstStyle/>
            <a:p/>
          </p:txBody>
        </p:sp>
        <p:sp>
          <p:nvSpPr>
            <p:cNvPr id="75" name="rc75"/>
            <p:cNvSpPr/>
            <p:nvPr/>
          </p:nvSpPr>
          <p:spPr>
            <a:xfrm>
              <a:off x="7697661" y="3677283"/>
              <a:ext cx="238662" cy="630738"/>
            </a:xfrm>
            <a:prstGeom prst="rect">
              <a:avLst/>
            </a:prstGeom>
            <a:solidFill>
              <a:srgbClr val="80BD41">
                <a:alpha val="100000"/>
              </a:srgbClr>
            </a:solidFill>
          </p:spPr>
          <p:txBody>
            <a:bodyPr/>
            <a:lstStyle/>
            <a:p/>
          </p:txBody>
        </p:sp>
        <p:sp>
          <p:nvSpPr>
            <p:cNvPr id="76" name="rc76"/>
            <p:cNvSpPr/>
            <p:nvPr/>
          </p:nvSpPr>
          <p:spPr>
            <a:xfrm>
              <a:off x="7697661" y="3431998"/>
              <a:ext cx="238662" cy="245284"/>
            </a:xfrm>
            <a:prstGeom prst="rect">
              <a:avLst/>
            </a:prstGeom>
            <a:solidFill>
              <a:srgbClr val="E2231A">
                <a:alpha val="100000"/>
              </a:srgbClr>
            </a:solidFill>
          </p:spPr>
          <p:txBody>
            <a:bodyPr/>
            <a:lstStyle/>
            <a:p/>
          </p:txBody>
        </p:sp>
        <p:sp>
          <p:nvSpPr>
            <p:cNvPr id="77" name="rc77"/>
            <p:cNvSpPr/>
            <p:nvPr/>
          </p:nvSpPr>
          <p:spPr>
            <a:xfrm>
              <a:off x="7962842" y="3700006"/>
              <a:ext cx="238662" cy="608014"/>
            </a:xfrm>
            <a:prstGeom prst="rect">
              <a:avLst/>
            </a:prstGeom>
            <a:solidFill>
              <a:srgbClr val="80BD41">
                <a:alpha val="100000"/>
              </a:srgbClr>
            </a:solidFill>
          </p:spPr>
          <p:txBody>
            <a:bodyPr/>
            <a:lstStyle/>
            <a:p/>
          </p:txBody>
        </p:sp>
        <p:sp>
          <p:nvSpPr>
            <p:cNvPr id="78" name="rc78"/>
            <p:cNvSpPr/>
            <p:nvPr/>
          </p:nvSpPr>
          <p:spPr>
            <a:xfrm>
              <a:off x="7962842" y="3413882"/>
              <a:ext cx="238662" cy="286124"/>
            </a:xfrm>
            <a:prstGeom prst="rect">
              <a:avLst/>
            </a:prstGeom>
            <a:solidFill>
              <a:srgbClr val="E2231A">
                <a:alpha val="100000"/>
              </a:srgbClr>
            </a:solidFill>
          </p:spPr>
          <p:txBody>
            <a:bodyPr/>
            <a:lstStyle/>
            <a:p/>
          </p:txBody>
        </p:sp>
        <p:sp>
          <p:nvSpPr>
            <p:cNvPr id="79" name="pl79"/>
            <p:cNvSpPr/>
            <p:nvPr/>
          </p:nvSpPr>
          <p:spPr>
            <a:xfrm>
              <a:off x="1452654" y="2564447"/>
              <a:ext cx="6629519" cy="648252"/>
            </a:xfrm>
            <a:custGeom>
              <a:avLst/>
              <a:pathLst>
                <a:path w="6629519" h="648252">
                  <a:moveTo>
                    <a:pt x="0" y="648252"/>
                  </a:moveTo>
                  <a:lnTo>
                    <a:pt x="265180" y="536484"/>
                  </a:lnTo>
                  <a:lnTo>
                    <a:pt x="530361" y="491777"/>
                  </a:lnTo>
                  <a:lnTo>
                    <a:pt x="795542" y="469423"/>
                  </a:lnTo>
                  <a:lnTo>
                    <a:pt x="1060723" y="335302"/>
                  </a:lnTo>
                  <a:lnTo>
                    <a:pt x="1325903" y="111767"/>
                  </a:lnTo>
                  <a:lnTo>
                    <a:pt x="1591084" y="223535"/>
                  </a:lnTo>
                  <a:lnTo>
                    <a:pt x="1856265" y="268242"/>
                  </a:lnTo>
                  <a:lnTo>
                    <a:pt x="2121446" y="156474"/>
                  </a:lnTo>
                  <a:lnTo>
                    <a:pt x="2386626" y="111767"/>
                  </a:lnTo>
                  <a:lnTo>
                    <a:pt x="2651807" y="0"/>
                  </a:lnTo>
                  <a:lnTo>
                    <a:pt x="2916988" y="134121"/>
                  </a:lnTo>
                  <a:lnTo>
                    <a:pt x="3182169" y="245888"/>
                  </a:lnTo>
                  <a:lnTo>
                    <a:pt x="3447350" y="357656"/>
                  </a:lnTo>
                  <a:lnTo>
                    <a:pt x="3712530" y="380009"/>
                  </a:lnTo>
                  <a:lnTo>
                    <a:pt x="3977711" y="290595"/>
                  </a:lnTo>
                  <a:lnTo>
                    <a:pt x="4242892" y="178828"/>
                  </a:lnTo>
                  <a:lnTo>
                    <a:pt x="4508073" y="178828"/>
                  </a:lnTo>
                  <a:lnTo>
                    <a:pt x="4773253" y="178828"/>
                  </a:lnTo>
                  <a:lnTo>
                    <a:pt x="5038434" y="156474"/>
                  </a:lnTo>
                  <a:lnTo>
                    <a:pt x="5303615" y="357656"/>
                  </a:lnTo>
                  <a:lnTo>
                    <a:pt x="5568796" y="156474"/>
                  </a:lnTo>
                  <a:lnTo>
                    <a:pt x="5833977" y="201181"/>
                  </a:lnTo>
                  <a:lnTo>
                    <a:pt x="6099157" y="223535"/>
                  </a:lnTo>
                  <a:lnTo>
                    <a:pt x="6364338" y="134121"/>
                  </a:lnTo>
                  <a:lnTo>
                    <a:pt x="6629519" y="223535"/>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1" name="tx81"/>
            <p:cNvSpPr/>
            <p:nvPr/>
          </p:nvSpPr>
          <p:spPr>
            <a:xfrm>
              <a:off x="271826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643079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696116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9" name="tx89"/>
            <p:cNvSpPr/>
            <p:nvPr/>
          </p:nvSpPr>
          <p:spPr>
            <a:xfrm>
              <a:off x="775670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91" name="tx91"/>
            <p:cNvSpPr/>
            <p:nvPr/>
          </p:nvSpPr>
          <p:spPr>
            <a:xfrm>
              <a:off x="1335100" y="3691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92" name="tx92"/>
            <p:cNvSpPr/>
            <p:nvPr/>
          </p:nvSpPr>
          <p:spPr>
            <a:xfrm>
              <a:off x="2661004" y="3596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93" name="tx93"/>
            <p:cNvSpPr/>
            <p:nvPr/>
          </p:nvSpPr>
          <p:spPr>
            <a:xfrm>
              <a:off x="4026085" y="35042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4" name="tx94"/>
            <p:cNvSpPr/>
            <p:nvPr/>
          </p:nvSpPr>
          <p:spPr>
            <a:xfrm>
              <a:off x="5312812" y="34297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5" name="tx95"/>
            <p:cNvSpPr/>
            <p:nvPr/>
          </p:nvSpPr>
          <p:spPr>
            <a:xfrm>
              <a:off x="6373535" y="3390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6" name="tx96"/>
            <p:cNvSpPr/>
            <p:nvPr/>
          </p:nvSpPr>
          <p:spPr>
            <a:xfrm>
              <a:off x="6638716" y="3369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7" name="tx97"/>
            <p:cNvSpPr/>
            <p:nvPr/>
          </p:nvSpPr>
          <p:spPr>
            <a:xfrm>
              <a:off x="6903896" y="334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8" name="tx98"/>
            <p:cNvSpPr/>
            <p:nvPr/>
          </p:nvSpPr>
          <p:spPr>
            <a:xfrm>
              <a:off x="7169077" y="3330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9" name="tx99"/>
            <p:cNvSpPr/>
            <p:nvPr/>
          </p:nvSpPr>
          <p:spPr>
            <a:xfrm>
              <a:off x="7434258" y="3311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100" name="tx100"/>
            <p:cNvSpPr/>
            <p:nvPr/>
          </p:nvSpPr>
          <p:spPr>
            <a:xfrm>
              <a:off x="7699439" y="3296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941.2</a:t>
              </a:r>
            </a:p>
          </p:txBody>
        </p:sp>
        <p:sp>
          <p:nvSpPr>
            <p:cNvPr id="102" name="pl102"/>
            <p:cNvSpPr/>
            <p:nvPr/>
          </p:nvSpPr>
          <p:spPr>
            <a:xfrm>
              <a:off x="1452654"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15646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247.7</a:t>
              </a:r>
            </a:p>
          </p:txBody>
        </p:sp>
        <p:sp>
          <p:nvSpPr>
            <p:cNvPr id="114" name="tx114"/>
            <p:cNvSpPr/>
            <p:nvPr/>
          </p:nvSpPr>
          <p:spPr>
            <a:xfrm>
              <a:off x="1335100" y="3915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257.8</a:t>
              </a:r>
            </a:p>
          </p:txBody>
        </p:sp>
        <p:sp>
          <p:nvSpPr>
            <p:cNvPr id="115" name="tx115"/>
            <p:cNvSpPr/>
            <p:nvPr/>
          </p:nvSpPr>
          <p:spPr>
            <a:xfrm>
              <a:off x="2661004" y="40638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442.7</a:t>
              </a:r>
            </a:p>
          </p:txBody>
        </p:sp>
        <p:sp>
          <p:nvSpPr>
            <p:cNvPr id="116" name="tx116"/>
            <p:cNvSpPr/>
            <p:nvPr/>
          </p:nvSpPr>
          <p:spPr>
            <a:xfrm>
              <a:off x="2661004" y="37746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163.7</a:t>
              </a:r>
            </a:p>
          </p:txBody>
        </p:sp>
        <p:sp>
          <p:nvSpPr>
            <p:cNvPr id="117" name="tx117"/>
            <p:cNvSpPr/>
            <p:nvPr/>
          </p:nvSpPr>
          <p:spPr>
            <a:xfrm>
              <a:off x="3986908" y="40125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548.4</a:t>
              </a:r>
            </a:p>
          </p:txBody>
        </p:sp>
        <p:sp>
          <p:nvSpPr>
            <p:cNvPr id="118" name="tx118"/>
            <p:cNvSpPr/>
            <p:nvPr/>
          </p:nvSpPr>
          <p:spPr>
            <a:xfrm>
              <a:off x="3986908" y="3678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154.7</a:t>
              </a:r>
            </a:p>
          </p:txBody>
        </p:sp>
        <p:sp>
          <p:nvSpPr>
            <p:cNvPr id="119" name="tx119"/>
            <p:cNvSpPr/>
            <p:nvPr/>
          </p:nvSpPr>
          <p:spPr>
            <a:xfrm>
              <a:off x="5312812" y="403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507.9</a:t>
              </a:r>
            </a:p>
          </p:txBody>
        </p:sp>
        <p:sp>
          <p:nvSpPr>
            <p:cNvPr id="120" name="tx120"/>
            <p:cNvSpPr/>
            <p:nvPr/>
          </p:nvSpPr>
          <p:spPr>
            <a:xfrm>
              <a:off x="5312812" y="36605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273.5</a:t>
              </a:r>
            </a:p>
          </p:txBody>
        </p:sp>
        <p:sp>
          <p:nvSpPr>
            <p:cNvPr id="121" name="tx121"/>
            <p:cNvSpPr/>
            <p:nvPr/>
          </p:nvSpPr>
          <p:spPr>
            <a:xfrm>
              <a:off x="6373535" y="39956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583.8</a:t>
              </a:r>
            </a:p>
          </p:txBody>
        </p:sp>
        <p:sp>
          <p:nvSpPr>
            <p:cNvPr id="122" name="tx122"/>
            <p:cNvSpPr/>
            <p:nvPr/>
          </p:nvSpPr>
          <p:spPr>
            <a:xfrm>
              <a:off x="6373535" y="36050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238.5</a:t>
              </a:r>
            </a:p>
          </p:txBody>
        </p:sp>
        <p:sp>
          <p:nvSpPr>
            <p:cNvPr id="123" name="tx123"/>
            <p:cNvSpPr/>
            <p:nvPr/>
          </p:nvSpPr>
          <p:spPr>
            <a:xfrm>
              <a:off x="6638716" y="4024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523.6</a:t>
              </a:r>
            </a:p>
          </p:txBody>
        </p:sp>
        <p:sp>
          <p:nvSpPr>
            <p:cNvPr id="124" name="tx124"/>
            <p:cNvSpPr/>
            <p:nvPr/>
          </p:nvSpPr>
          <p:spPr>
            <a:xfrm>
              <a:off x="6677893" y="362302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a:t>
              </a:r>
            </a:p>
          </p:txBody>
        </p:sp>
        <p:sp>
          <p:nvSpPr>
            <p:cNvPr id="125" name="tx125"/>
            <p:cNvSpPr/>
            <p:nvPr/>
          </p:nvSpPr>
          <p:spPr>
            <a:xfrm>
              <a:off x="6903896" y="3980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615.1</a:t>
              </a:r>
            </a:p>
          </p:txBody>
        </p:sp>
        <p:sp>
          <p:nvSpPr>
            <p:cNvPr id="126" name="tx126"/>
            <p:cNvSpPr/>
            <p:nvPr/>
          </p:nvSpPr>
          <p:spPr>
            <a:xfrm>
              <a:off x="6903896" y="35692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251.2</a:t>
              </a:r>
            </a:p>
          </p:txBody>
        </p:sp>
        <p:sp>
          <p:nvSpPr>
            <p:cNvPr id="127" name="tx127"/>
            <p:cNvSpPr/>
            <p:nvPr/>
          </p:nvSpPr>
          <p:spPr>
            <a:xfrm>
              <a:off x="7169077" y="3982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611.1</a:t>
              </a:r>
            </a:p>
          </p:txBody>
        </p:sp>
        <p:sp>
          <p:nvSpPr>
            <p:cNvPr id="128" name="tx128"/>
            <p:cNvSpPr/>
            <p:nvPr/>
          </p:nvSpPr>
          <p:spPr>
            <a:xfrm>
              <a:off x="7169077" y="3562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274.6</a:t>
              </a:r>
            </a:p>
          </p:txBody>
        </p:sp>
        <p:sp>
          <p:nvSpPr>
            <p:cNvPr id="129" name="tx129"/>
            <p:cNvSpPr/>
            <p:nvPr/>
          </p:nvSpPr>
          <p:spPr>
            <a:xfrm>
              <a:off x="7434258" y="39802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616.2</a:t>
              </a:r>
            </a:p>
          </p:txBody>
        </p:sp>
        <p:sp>
          <p:nvSpPr>
            <p:cNvPr id="130" name="tx130"/>
            <p:cNvSpPr/>
            <p:nvPr/>
          </p:nvSpPr>
          <p:spPr>
            <a:xfrm>
              <a:off x="7473435" y="35498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a:t>
              </a:r>
            </a:p>
          </p:txBody>
        </p:sp>
        <p:sp>
          <p:nvSpPr>
            <p:cNvPr id="131" name="tx131"/>
            <p:cNvSpPr/>
            <p:nvPr/>
          </p:nvSpPr>
          <p:spPr>
            <a:xfrm>
              <a:off x="7738616" y="39576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32" name="tx132"/>
            <p:cNvSpPr/>
            <p:nvPr/>
          </p:nvSpPr>
          <p:spPr>
            <a:xfrm>
              <a:off x="7699439" y="3519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33" name="tx133"/>
            <p:cNvSpPr/>
            <p:nvPr/>
          </p:nvSpPr>
          <p:spPr>
            <a:xfrm>
              <a:off x="8003796" y="39689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a:t>
              </a:r>
            </a:p>
          </p:txBody>
        </p:sp>
        <p:sp>
          <p:nvSpPr>
            <p:cNvPr id="134" name="tx134"/>
            <p:cNvSpPr/>
            <p:nvPr/>
          </p:nvSpPr>
          <p:spPr>
            <a:xfrm>
              <a:off x="7964620" y="3521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09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8785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28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378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628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2393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1038"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61" name="rc161"/>
            <p:cNvSpPr/>
            <p:nvPr/>
          </p:nvSpPr>
          <p:spPr>
            <a:xfrm>
              <a:off x="4565367" y="5180747"/>
              <a:ext cx="201456" cy="201456"/>
            </a:xfrm>
            <a:prstGeom prst="rect">
              <a:avLst/>
            </a:prstGeom>
            <a:solidFill>
              <a:srgbClr val="E2231A">
                <a:alpha val="100000"/>
              </a:srgbClr>
            </a:solidFill>
          </p:spPr>
          <p:txBody>
            <a:bodyPr/>
            <a:lstStyle/>
            <a:p/>
          </p:txBody>
        </p:sp>
        <p:sp>
          <p:nvSpPr>
            <p:cNvPr id="162" name="rc162"/>
            <p:cNvSpPr/>
            <p:nvPr/>
          </p:nvSpPr>
          <p:spPr>
            <a:xfrm>
              <a:off x="5785939" y="5180747"/>
              <a:ext cx="201456" cy="201456"/>
            </a:xfrm>
            <a:prstGeom prst="rect">
              <a:avLst/>
            </a:prstGeom>
            <a:solidFill>
              <a:srgbClr val="80BD41">
                <a:alpha val="100000"/>
              </a:srgbClr>
            </a:solidFill>
          </p:spPr>
          <p:txBody>
            <a:bodyPr/>
            <a:lstStyle/>
            <a:p/>
          </p:txBody>
        </p:sp>
        <p:sp>
          <p:nvSpPr>
            <p:cNvPr id="163" name="tx163"/>
            <p:cNvSpPr/>
            <p:nvPr/>
          </p:nvSpPr>
          <p:spPr>
            <a:xfrm>
              <a:off x="4845412"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65984"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6" name="tx166"/>
            <p:cNvSpPr/>
            <p:nvPr/>
          </p:nvSpPr>
          <p:spPr>
            <a:xfrm>
              <a:off x="989913"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7" name="pl167"/>
            <p:cNvSpPr/>
            <p:nvPr/>
          </p:nvSpPr>
          <p:spPr>
            <a:xfrm>
              <a:off x="22020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94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768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414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707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081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455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829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4057260" cy="129091"/>
            </a:xfrm>
            <a:prstGeom prst="rect">
              <a:avLst/>
            </a:prstGeom>
            <a:solidFill>
              <a:srgbClr val="80BD41">
                <a:alpha val="100000"/>
              </a:srgbClr>
            </a:solidFill>
          </p:spPr>
          <p:txBody>
            <a:bodyPr/>
            <a:lstStyle/>
            <a:p/>
          </p:txBody>
        </p:sp>
        <p:sp>
          <p:nvSpPr>
            <p:cNvPr id="180" name="rc180"/>
            <p:cNvSpPr/>
            <p:nvPr/>
          </p:nvSpPr>
          <p:spPr>
            <a:xfrm>
              <a:off x="5390583" y="5954972"/>
              <a:ext cx="1657207" cy="129091"/>
            </a:xfrm>
            <a:prstGeom prst="rect">
              <a:avLst/>
            </a:prstGeom>
            <a:solidFill>
              <a:srgbClr val="E2231A">
                <a:alpha val="100000"/>
              </a:srgbClr>
            </a:solidFill>
          </p:spPr>
          <p:txBody>
            <a:bodyPr/>
            <a:lstStyle/>
            <a:p/>
          </p:txBody>
        </p:sp>
        <p:sp>
          <p:nvSpPr>
            <p:cNvPr id="181" name="rc181"/>
            <p:cNvSpPr/>
            <p:nvPr/>
          </p:nvSpPr>
          <p:spPr>
            <a:xfrm>
              <a:off x="1333322" y="5793607"/>
              <a:ext cx="4614203" cy="129091"/>
            </a:xfrm>
            <a:prstGeom prst="rect">
              <a:avLst/>
            </a:prstGeom>
            <a:solidFill>
              <a:srgbClr val="80BD41">
                <a:alpha val="100000"/>
              </a:srgbClr>
            </a:solidFill>
          </p:spPr>
          <p:txBody>
            <a:bodyPr/>
            <a:lstStyle/>
            <a:p/>
          </p:txBody>
        </p:sp>
        <p:sp>
          <p:nvSpPr>
            <p:cNvPr id="182" name="rc182"/>
            <p:cNvSpPr/>
            <p:nvPr/>
          </p:nvSpPr>
          <p:spPr>
            <a:xfrm>
              <a:off x="5947526" y="5793607"/>
              <a:ext cx="1794393" cy="129091"/>
            </a:xfrm>
            <a:prstGeom prst="rect">
              <a:avLst/>
            </a:prstGeom>
            <a:solidFill>
              <a:srgbClr val="E2231A">
                <a:alpha val="100000"/>
              </a:srgbClr>
            </a:solidFill>
          </p:spPr>
          <p:txBody>
            <a:bodyPr/>
            <a:lstStyle/>
            <a:p/>
          </p:txBody>
        </p:sp>
        <p:sp>
          <p:nvSpPr>
            <p:cNvPr id="183" name="rc183"/>
            <p:cNvSpPr/>
            <p:nvPr/>
          </p:nvSpPr>
          <p:spPr>
            <a:xfrm>
              <a:off x="1333322" y="5632243"/>
              <a:ext cx="4447968" cy="129091"/>
            </a:xfrm>
            <a:prstGeom prst="rect">
              <a:avLst/>
            </a:prstGeom>
            <a:solidFill>
              <a:srgbClr val="80BD41">
                <a:alpha val="100000"/>
              </a:srgbClr>
            </a:solidFill>
          </p:spPr>
          <p:txBody>
            <a:bodyPr/>
            <a:lstStyle/>
            <a:p/>
          </p:txBody>
        </p:sp>
        <p:sp>
          <p:nvSpPr>
            <p:cNvPr id="184" name="rc184"/>
            <p:cNvSpPr/>
            <p:nvPr/>
          </p:nvSpPr>
          <p:spPr>
            <a:xfrm>
              <a:off x="5781291" y="5632243"/>
              <a:ext cx="2093157" cy="129091"/>
            </a:xfrm>
            <a:prstGeom prst="rect">
              <a:avLst/>
            </a:prstGeom>
            <a:solidFill>
              <a:srgbClr val="E2231A">
                <a:alpha val="100000"/>
              </a:srgbClr>
            </a:solidFill>
          </p:spPr>
          <p:txBody>
            <a:bodyPr/>
            <a:lstStyle/>
            <a:p/>
          </p:txBody>
        </p:sp>
        <p:sp>
          <p:nvSpPr>
            <p:cNvPr id="185" name="tx185"/>
            <p:cNvSpPr/>
            <p:nvPr/>
          </p:nvSpPr>
          <p:spPr>
            <a:xfrm>
              <a:off x="718883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86" name="tx186"/>
            <p:cNvSpPr/>
            <p:nvPr/>
          </p:nvSpPr>
          <p:spPr>
            <a:xfrm>
              <a:off x="791766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941.2</a:t>
              </a:r>
            </a:p>
          </p:txBody>
        </p:sp>
        <p:sp>
          <p:nvSpPr>
            <p:cNvPr id="188" name="tx188"/>
            <p:cNvSpPr/>
            <p:nvPr/>
          </p:nvSpPr>
          <p:spPr>
            <a:xfrm>
              <a:off x="322631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583.8</a:t>
              </a:r>
            </a:p>
          </p:txBody>
        </p:sp>
        <p:sp>
          <p:nvSpPr>
            <p:cNvPr id="189" name="tx189"/>
            <p:cNvSpPr/>
            <p:nvPr/>
          </p:nvSpPr>
          <p:spPr>
            <a:xfrm>
              <a:off x="608354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238.5</a:t>
              </a:r>
            </a:p>
          </p:txBody>
        </p:sp>
        <p:sp>
          <p:nvSpPr>
            <p:cNvPr id="190" name="tx190"/>
            <p:cNvSpPr/>
            <p:nvPr/>
          </p:nvSpPr>
          <p:spPr>
            <a:xfrm>
              <a:off x="3549989"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664</a:t>
              </a:r>
            </a:p>
          </p:txBody>
        </p:sp>
        <p:sp>
          <p:nvSpPr>
            <p:cNvPr id="191" name="tx191"/>
            <p:cNvSpPr/>
            <p:nvPr/>
          </p:nvSpPr>
          <p:spPr>
            <a:xfrm>
              <a:off x="67090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258.2</a:t>
              </a:r>
            </a:p>
          </p:txBody>
        </p:sp>
        <p:sp>
          <p:nvSpPr>
            <p:cNvPr id="192" name="tx192"/>
            <p:cNvSpPr/>
            <p:nvPr/>
          </p:nvSpPr>
          <p:spPr>
            <a:xfrm>
              <a:off x="3466872"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640</a:t>
              </a:r>
            </a:p>
          </p:txBody>
        </p:sp>
        <p:sp>
          <p:nvSpPr>
            <p:cNvPr id="193" name="tx193"/>
            <p:cNvSpPr/>
            <p:nvPr/>
          </p:nvSpPr>
          <p:spPr>
            <a:xfrm>
              <a:off x="669223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301.2</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541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9159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289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10815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le MCV1 en 2025 (68 %) était inférieur à celui de 2019 (71 %).
Le nombre d’enfants vaccinés avec le MCV1 a augmenté de 10 % par rapport à 2019.
Le nombre de nourrissons survivants a augmenté d’environ 14 % par rapport à 2019.
En 2025, 100 000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8042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6642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524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384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6244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837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1234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0942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6954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9814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639641"/>
              <a:ext cx="420026" cy="197776"/>
            </a:xfrm>
            <a:prstGeom prst="rect">
              <a:avLst/>
            </a:prstGeom>
            <a:solidFill>
              <a:srgbClr val="1CABE2">
                <a:alpha val="100000"/>
              </a:srgbClr>
            </a:solidFill>
          </p:spPr>
          <p:txBody>
            <a:bodyPr/>
            <a:lstStyle/>
            <a:p/>
          </p:txBody>
        </p:sp>
        <p:sp>
          <p:nvSpPr>
            <p:cNvPr id="29" name="rc29"/>
            <p:cNvSpPr/>
            <p:nvPr/>
          </p:nvSpPr>
          <p:spPr>
            <a:xfrm>
              <a:off x="1425243" y="4617507"/>
              <a:ext cx="420026" cy="219910"/>
            </a:xfrm>
            <a:prstGeom prst="rect">
              <a:avLst/>
            </a:prstGeom>
            <a:solidFill>
              <a:srgbClr val="1CABE2">
                <a:alpha val="100000"/>
              </a:srgbClr>
            </a:solidFill>
          </p:spPr>
          <p:txBody>
            <a:bodyPr/>
            <a:lstStyle/>
            <a:p/>
          </p:txBody>
        </p:sp>
        <p:sp>
          <p:nvSpPr>
            <p:cNvPr id="30" name="rc30"/>
            <p:cNvSpPr/>
            <p:nvPr/>
          </p:nvSpPr>
          <p:spPr>
            <a:xfrm>
              <a:off x="1891939" y="4635357"/>
              <a:ext cx="420026" cy="202060"/>
            </a:xfrm>
            <a:prstGeom prst="rect">
              <a:avLst/>
            </a:prstGeom>
            <a:solidFill>
              <a:srgbClr val="1CABE2">
                <a:alpha val="100000"/>
              </a:srgbClr>
            </a:solidFill>
          </p:spPr>
          <p:txBody>
            <a:bodyPr/>
            <a:lstStyle/>
            <a:p/>
          </p:txBody>
        </p:sp>
        <p:sp>
          <p:nvSpPr>
            <p:cNvPr id="31" name="rc31"/>
            <p:cNvSpPr/>
            <p:nvPr/>
          </p:nvSpPr>
          <p:spPr>
            <a:xfrm>
              <a:off x="2358635" y="4671771"/>
              <a:ext cx="420026" cy="165647"/>
            </a:xfrm>
            <a:prstGeom prst="rect">
              <a:avLst/>
            </a:prstGeom>
            <a:solidFill>
              <a:srgbClr val="1CABE2">
                <a:alpha val="100000"/>
              </a:srgbClr>
            </a:solidFill>
          </p:spPr>
          <p:txBody>
            <a:bodyPr/>
            <a:lstStyle/>
            <a:p/>
          </p:txBody>
        </p:sp>
        <p:sp>
          <p:nvSpPr>
            <p:cNvPr id="32" name="rc32"/>
            <p:cNvSpPr/>
            <p:nvPr/>
          </p:nvSpPr>
          <p:spPr>
            <a:xfrm>
              <a:off x="2825330" y="4759593"/>
              <a:ext cx="420026" cy="77825"/>
            </a:xfrm>
            <a:prstGeom prst="rect">
              <a:avLst/>
            </a:prstGeom>
            <a:solidFill>
              <a:srgbClr val="1CABE2">
                <a:alpha val="100000"/>
              </a:srgbClr>
            </a:solidFill>
          </p:spPr>
          <p:txBody>
            <a:bodyPr/>
            <a:lstStyle/>
            <a:p/>
          </p:txBody>
        </p:sp>
        <p:sp>
          <p:nvSpPr>
            <p:cNvPr id="33" name="rc33"/>
            <p:cNvSpPr/>
            <p:nvPr/>
          </p:nvSpPr>
          <p:spPr>
            <a:xfrm>
              <a:off x="3292026" y="4822424"/>
              <a:ext cx="420026" cy="14993"/>
            </a:xfrm>
            <a:prstGeom prst="rect">
              <a:avLst/>
            </a:prstGeom>
            <a:solidFill>
              <a:srgbClr val="1CABE2">
                <a:alpha val="100000"/>
              </a:srgbClr>
            </a:solidFill>
          </p:spPr>
          <p:txBody>
            <a:bodyPr/>
            <a:lstStyle/>
            <a:p/>
          </p:txBody>
        </p:sp>
        <p:sp>
          <p:nvSpPr>
            <p:cNvPr id="34" name="rc34"/>
            <p:cNvSpPr/>
            <p:nvPr/>
          </p:nvSpPr>
          <p:spPr>
            <a:xfrm>
              <a:off x="3758722" y="4209815"/>
              <a:ext cx="420026" cy="627602"/>
            </a:xfrm>
            <a:prstGeom prst="rect">
              <a:avLst/>
            </a:prstGeom>
            <a:solidFill>
              <a:srgbClr val="1CABE2">
                <a:alpha val="100000"/>
              </a:srgbClr>
            </a:solidFill>
          </p:spPr>
          <p:txBody>
            <a:bodyPr/>
            <a:lstStyle/>
            <a:p/>
          </p:txBody>
        </p:sp>
        <p:sp>
          <p:nvSpPr>
            <p:cNvPr id="35" name="rc35"/>
            <p:cNvSpPr/>
            <p:nvPr/>
          </p:nvSpPr>
          <p:spPr>
            <a:xfrm>
              <a:off x="4225417" y="4229093"/>
              <a:ext cx="420026" cy="608324"/>
            </a:xfrm>
            <a:prstGeom prst="rect">
              <a:avLst/>
            </a:prstGeom>
            <a:solidFill>
              <a:srgbClr val="1CABE2">
                <a:alpha val="100000"/>
              </a:srgbClr>
            </a:solidFill>
          </p:spPr>
          <p:txBody>
            <a:bodyPr/>
            <a:lstStyle/>
            <a:p/>
          </p:txBody>
        </p:sp>
        <p:sp>
          <p:nvSpPr>
            <p:cNvPr id="36" name="rc36"/>
            <p:cNvSpPr/>
            <p:nvPr/>
          </p:nvSpPr>
          <p:spPr>
            <a:xfrm>
              <a:off x="4692113" y="4479706"/>
              <a:ext cx="420026" cy="357712"/>
            </a:xfrm>
            <a:prstGeom prst="rect">
              <a:avLst/>
            </a:prstGeom>
            <a:solidFill>
              <a:srgbClr val="1CABE2">
                <a:alpha val="100000"/>
              </a:srgbClr>
            </a:solidFill>
          </p:spPr>
          <p:txBody>
            <a:bodyPr/>
            <a:lstStyle/>
            <a:p/>
          </p:txBody>
        </p:sp>
        <p:sp>
          <p:nvSpPr>
            <p:cNvPr id="37" name="rc37"/>
            <p:cNvSpPr/>
            <p:nvPr/>
          </p:nvSpPr>
          <p:spPr>
            <a:xfrm>
              <a:off x="5158809" y="4181256"/>
              <a:ext cx="420026" cy="656162"/>
            </a:xfrm>
            <a:prstGeom prst="rect">
              <a:avLst/>
            </a:prstGeom>
            <a:solidFill>
              <a:srgbClr val="1CABE2">
                <a:alpha val="100000"/>
              </a:srgbClr>
            </a:solidFill>
          </p:spPr>
          <p:txBody>
            <a:bodyPr/>
            <a:lstStyle/>
            <a:p/>
          </p:txBody>
        </p:sp>
        <p:sp>
          <p:nvSpPr>
            <p:cNvPr id="38" name="rc38"/>
            <p:cNvSpPr/>
            <p:nvPr/>
          </p:nvSpPr>
          <p:spPr>
            <a:xfrm>
              <a:off x="5625505" y="3933499"/>
              <a:ext cx="420026" cy="903919"/>
            </a:xfrm>
            <a:prstGeom prst="rect">
              <a:avLst/>
            </a:prstGeom>
            <a:solidFill>
              <a:srgbClr val="1CABE2">
                <a:alpha val="100000"/>
              </a:srgbClr>
            </a:solidFill>
          </p:spPr>
          <p:txBody>
            <a:bodyPr/>
            <a:lstStyle/>
            <a:p/>
          </p:txBody>
        </p:sp>
        <p:sp>
          <p:nvSpPr>
            <p:cNvPr id="39" name="rc39"/>
            <p:cNvSpPr/>
            <p:nvPr/>
          </p:nvSpPr>
          <p:spPr>
            <a:xfrm>
              <a:off x="6092200" y="4528972"/>
              <a:ext cx="420026" cy="308446"/>
            </a:xfrm>
            <a:prstGeom prst="rect">
              <a:avLst/>
            </a:prstGeom>
            <a:solidFill>
              <a:srgbClr val="1CABE2">
                <a:alpha val="100000"/>
              </a:srgbClr>
            </a:solidFill>
          </p:spPr>
          <p:txBody>
            <a:bodyPr/>
            <a:lstStyle/>
            <a:p/>
          </p:txBody>
        </p:sp>
        <p:sp>
          <p:nvSpPr>
            <p:cNvPr id="40" name="rc40"/>
            <p:cNvSpPr/>
            <p:nvPr/>
          </p:nvSpPr>
          <p:spPr>
            <a:xfrm>
              <a:off x="6558896" y="4573240"/>
              <a:ext cx="420026" cy="264178"/>
            </a:xfrm>
            <a:prstGeom prst="rect">
              <a:avLst/>
            </a:prstGeom>
            <a:solidFill>
              <a:srgbClr val="1CABE2">
                <a:alpha val="100000"/>
              </a:srgbClr>
            </a:solidFill>
          </p:spPr>
          <p:txBody>
            <a:bodyPr/>
            <a:lstStyle/>
            <a:p/>
          </p:txBody>
        </p:sp>
        <p:sp>
          <p:nvSpPr>
            <p:cNvPr id="41" name="rc41"/>
            <p:cNvSpPr/>
            <p:nvPr/>
          </p:nvSpPr>
          <p:spPr>
            <a:xfrm>
              <a:off x="7025592" y="4696761"/>
              <a:ext cx="420026" cy="140657"/>
            </a:xfrm>
            <a:prstGeom prst="rect">
              <a:avLst/>
            </a:prstGeom>
            <a:solidFill>
              <a:srgbClr val="1CABE2">
                <a:alpha val="100000"/>
              </a:srgbClr>
            </a:solidFill>
          </p:spPr>
          <p:txBody>
            <a:bodyPr/>
            <a:lstStyle/>
            <a:p/>
          </p:txBody>
        </p:sp>
        <p:sp>
          <p:nvSpPr>
            <p:cNvPr id="42" name="pl42"/>
            <p:cNvSpPr/>
            <p:nvPr/>
          </p:nvSpPr>
          <p:spPr>
            <a:xfrm>
              <a:off x="1168561" y="2668012"/>
              <a:ext cx="6067044" cy="331437"/>
            </a:xfrm>
            <a:custGeom>
              <a:avLst/>
              <a:pathLst>
                <a:path w="6067044" h="331437">
                  <a:moveTo>
                    <a:pt x="0" y="150653"/>
                  </a:moveTo>
                  <a:lnTo>
                    <a:pt x="466695" y="301306"/>
                  </a:lnTo>
                  <a:lnTo>
                    <a:pt x="933391" y="331437"/>
                  </a:lnTo>
                  <a:lnTo>
                    <a:pt x="1400087" y="210914"/>
                  </a:lnTo>
                  <a:lnTo>
                    <a:pt x="1866782" y="60261"/>
                  </a:lnTo>
                  <a:lnTo>
                    <a:pt x="2333478" y="60261"/>
                  </a:lnTo>
                  <a:lnTo>
                    <a:pt x="2800174" y="60261"/>
                  </a:lnTo>
                  <a:lnTo>
                    <a:pt x="3266869" y="30130"/>
                  </a:lnTo>
                  <a:lnTo>
                    <a:pt x="3733565" y="301306"/>
                  </a:lnTo>
                  <a:lnTo>
                    <a:pt x="4200261" y="30130"/>
                  </a:lnTo>
                  <a:lnTo>
                    <a:pt x="4666957" y="90391"/>
                  </a:lnTo>
                  <a:lnTo>
                    <a:pt x="5133652" y="120522"/>
                  </a:lnTo>
                  <a:lnTo>
                    <a:pt x="5600348" y="0"/>
                  </a:lnTo>
                  <a:lnTo>
                    <a:pt x="6067044" y="120522"/>
                  </a:lnTo>
                </a:path>
              </a:pathLst>
            </a:custGeom>
            <a:ln w="27101" cap="flat">
              <a:solidFill>
                <a:srgbClr val="00833D">
                  <a:alpha val="100000"/>
                </a:srgbClr>
              </a:solidFill>
              <a:prstDash val="solid"/>
              <a:round/>
            </a:ln>
          </p:spPr>
          <p:txBody>
            <a:bodyPr/>
            <a:lstStyle/>
            <a:p/>
          </p:txBody>
        </p:sp>
        <p:sp>
          <p:nvSpPr>
            <p:cNvPr id="43" name="pl43"/>
            <p:cNvSpPr/>
            <p:nvPr/>
          </p:nvSpPr>
          <p:spPr>
            <a:xfrm>
              <a:off x="4435431" y="3270625"/>
              <a:ext cx="2800174" cy="1446270"/>
            </a:xfrm>
            <a:custGeom>
              <a:avLst/>
              <a:pathLst>
                <a:path w="2800174" h="1446270">
                  <a:moveTo>
                    <a:pt x="0" y="1446270"/>
                  </a:moveTo>
                  <a:lnTo>
                    <a:pt x="466695" y="783396"/>
                  </a:lnTo>
                  <a:lnTo>
                    <a:pt x="933391" y="572482"/>
                  </a:lnTo>
                  <a:lnTo>
                    <a:pt x="1400087" y="482090"/>
                  </a:lnTo>
                  <a:lnTo>
                    <a:pt x="1866782" y="331437"/>
                  </a:lnTo>
                  <a:lnTo>
                    <a:pt x="2333478" y="150653"/>
                  </a:lnTo>
                  <a:lnTo>
                    <a:pt x="2800174" y="0"/>
                  </a:lnTo>
                </a:path>
              </a:pathLst>
            </a:custGeom>
            <a:ln w="27101" cap="flat">
              <a:solidFill>
                <a:srgbClr val="002759">
                  <a:alpha val="100000"/>
                </a:srgbClr>
              </a:solidFill>
              <a:prstDash val="solid"/>
              <a:round/>
            </a:ln>
          </p:spPr>
          <p:txBody>
            <a:bodyPr/>
            <a:lstStyle/>
            <a:p/>
          </p:txBody>
        </p:sp>
        <p:sp>
          <p:nvSpPr>
            <p:cNvPr id="44" name="pt44"/>
            <p:cNvSpPr/>
            <p:nvPr/>
          </p:nvSpPr>
          <p:spPr>
            <a:xfrm>
              <a:off x="1136959" y="2787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937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9678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8473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666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937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666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7268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7569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6364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7569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3829" y="46852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40224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8115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37211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35704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33896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3239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51125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277</a:t>
              </a:r>
            </a:p>
          </p:txBody>
        </p:sp>
        <p:sp>
          <p:nvSpPr>
            <p:cNvPr id="66" name="tx66"/>
            <p:cNvSpPr/>
            <p:nvPr/>
          </p:nvSpPr>
          <p:spPr>
            <a:xfrm>
              <a:off x="1535778" y="448760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67" name="tx67"/>
            <p:cNvSpPr/>
            <p:nvPr/>
          </p:nvSpPr>
          <p:spPr>
            <a:xfrm>
              <a:off x="2002474" y="450545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283</a:t>
              </a:r>
            </a:p>
          </p:txBody>
        </p:sp>
        <p:sp>
          <p:nvSpPr>
            <p:cNvPr id="68" name="tx68"/>
            <p:cNvSpPr/>
            <p:nvPr/>
          </p:nvSpPr>
          <p:spPr>
            <a:xfrm>
              <a:off x="2469170" y="454187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232</a:t>
              </a:r>
            </a:p>
          </p:txBody>
        </p:sp>
        <p:sp>
          <p:nvSpPr>
            <p:cNvPr id="69" name="tx69"/>
            <p:cNvSpPr/>
            <p:nvPr/>
          </p:nvSpPr>
          <p:spPr>
            <a:xfrm>
              <a:off x="2935865" y="46297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70" name="tx70"/>
            <p:cNvSpPr/>
            <p:nvPr/>
          </p:nvSpPr>
          <p:spPr>
            <a:xfrm>
              <a:off x="3435720" y="469403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1" name="tx71"/>
            <p:cNvSpPr/>
            <p:nvPr/>
          </p:nvSpPr>
          <p:spPr>
            <a:xfrm>
              <a:off x="3869257" y="407997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879</a:t>
              </a:r>
            </a:p>
          </p:txBody>
        </p:sp>
        <p:sp>
          <p:nvSpPr>
            <p:cNvPr id="72" name="tx72"/>
            <p:cNvSpPr/>
            <p:nvPr/>
          </p:nvSpPr>
          <p:spPr>
            <a:xfrm>
              <a:off x="4335953" y="40992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852</a:t>
              </a:r>
            </a:p>
          </p:txBody>
        </p:sp>
        <p:sp>
          <p:nvSpPr>
            <p:cNvPr id="73" name="tx73"/>
            <p:cNvSpPr/>
            <p:nvPr/>
          </p:nvSpPr>
          <p:spPr>
            <a:xfrm>
              <a:off x="4802648" y="434986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501</a:t>
              </a:r>
            </a:p>
          </p:txBody>
        </p:sp>
        <p:sp>
          <p:nvSpPr>
            <p:cNvPr id="74" name="tx74"/>
            <p:cNvSpPr/>
            <p:nvPr/>
          </p:nvSpPr>
          <p:spPr>
            <a:xfrm>
              <a:off x="5269344" y="40514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919</a:t>
              </a:r>
            </a:p>
          </p:txBody>
        </p:sp>
        <p:sp>
          <p:nvSpPr>
            <p:cNvPr id="75" name="tx75"/>
            <p:cNvSpPr/>
            <p:nvPr/>
          </p:nvSpPr>
          <p:spPr>
            <a:xfrm>
              <a:off x="5686315"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1,266</a:t>
              </a:r>
            </a:p>
          </p:txBody>
        </p:sp>
        <p:sp>
          <p:nvSpPr>
            <p:cNvPr id="76" name="tx76"/>
            <p:cNvSpPr/>
            <p:nvPr/>
          </p:nvSpPr>
          <p:spPr>
            <a:xfrm>
              <a:off x="6202735" y="43990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432</a:t>
              </a:r>
            </a:p>
          </p:txBody>
        </p:sp>
        <p:sp>
          <p:nvSpPr>
            <p:cNvPr id="77" name="tx77"/>
            <p:cNvSpPr/>
            <p:nvPr/>
          </p:nvSpPr>
          <p:spPr>
            <a:xfrm>
              <a:off x="6669431" y="444333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370</a:t>
              </a:r>
            </a:p>
          </p:txBody>
        </p:sp>
        <p:sp>
          <p:nvSpPr>
            <p:cNvPr id="78" name="tx78"/>
            <p:cNvSpPr/>
            <p:nvPr/>
          </p:nvSpPr>
          <p:spPr>
            <a:xfrm>
              <a:off x="7136127" y="45669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197</a:t>
              </a:r>
            </a:p>
          </p:txBody>
        </p:sp>
        <p:sp>
          <p:nvSpPr>
            <p:cNvPr id="79" name="pl79"/>
            <p:cNvSpPr/>
            <p:nvPr/>
          </p:nvSpPr>
          <p:spPr>
            <a:xfrm>
              <a:off x="7254862" y="2788578"/>
              <a:ext cx="607441" cy="1382"/>
            </a:xfrm>
            <a:custGeom>
              <a:avLst/>
              <a:pathLst>
                <a:path w="607441" h="1382">
                  <a:moveTo>
                    <a:pt x="607441" y="1382"/>
                  </a:moveTo>
                  <a:lnTo>
                    <a:pt x="0" y="0"/>
                  </a:lnTo>
                </a:path>
              </a:pathLst>
            </a:custGeom>
          </p:spPr>
          <p:txBody>
            <a:bodyPr/>
            <a:lstStyle/>
            <a:p/>
          </p:txBody>
        </p:sp>
        <p:sp>
          <p:nvSpPr>
            <p:cNvPr id="80" name="pl80"/>
            <p:cNvSpPr/>
            <p:nvPr/>
          </p:nvSpPr>
          <p:spPr>
            <a:xfrm>
              <a:off x="7254862" y="3270688"/>
              <a:ext cx="607441" cy="2007"/>
            </a:xfrm>
            <a:custGeom>
              <a:avLst/>
              <a:pathLst>
                <a:path w="607441" h="2007">
                  <a:moveTo>
                    <a:pt x="607441" y="2007"/>
                  </a:moveTo>
                  <a:lnTo>
                    <a:pt x="0" y="0"/>
                  </a:lnTo>
                </a:path>
              </a:pathLst>
            </a:custGeom>
          </p:spPr>
          <p:txBody>
            <a:bodyPr/>
            <a:lstStyle/>
            <a:p/>
          </p:txBody>
        </p:sp>
        <p:sp>
          <p:nvSpPr>
            <p:cNvPr id="81" name="pg81"/>
            <p:cNvSpPr/>
            <p:nvPr/>
          </p:nvSpPr>
          <p:spPr>
            <a:xfrm>
              <a:off x="7793724" y="270156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74268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68%</a:t>
              </a:r>
            </a:p>
          </p:txBody>
        </p:sp>
        <p:sp>
          <p:nvSpPr>
            <p:cNvPr id="83" name="pg83"/>
            <p:cNvSpPr/>
            <p:nvPr/>
          </p:nvSpPr>
          <p:spPr>
            <a:xfrm>
              <a:off x="7793724" y="318429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32254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52%</a:t>
              </a:r>
            </a:p>
          </p:txBody>
        </p:sp>
        <p:sp>
          <p:nvSpPr>
            <p:cNvPr id="85" name="rc85"/>
            <p:cNvSpPr/>
            <p:nvPr/>
          </p:nvSpPr>
          <p:spPr>
            <a:xfrm>
              <a:off x="888543" y="1578789"/>
              <a:ext cx="7747148" cy="341380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5961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3456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6316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508103" y="191762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263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67701" y="51741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5972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67906"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5990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2659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9329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9958"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96299"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9338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7" name="tx117"/>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8" name="pl118"/>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779301"/>
              <a:ext cx="201456" cy="201456"/>
            </a:xfrm>
            <a:prstGeom prst="rect">
              <a:avLst/>
            </a:prstGeom>
            <a:solidFill>
              <a:srgbClr val="1CABE2">
                <a:alpha val="100000"/>
              </a:srgbClr>
            </a:solidFill>
          </p:spPr>
          <p:txBody>
            <a:bodyPr/>
            <a:lstStyle/>
            <a:p/>
          </p:txBody>
        </p:sp>
        <p:sp>
          <p:nvSpPr>
            <p:cNvPr id="125" name="tx125"/>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559820" y="1334104"/>
              <a:ext cx="64045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Mali, 2012-2025</a:t>
              </a:r>
            </a:p>
          </p:txBody>
        </p:sp>
        <p:sp>
          <p:nvSpPr>
            <p:cNvPr id="127" name="tx127"/>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9" name="tx129"/>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0" name="tx130"/>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1" name="tx131"/>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197 cas confirmés de rougeole au Mali. La même année, la couverture vaccinale pour la première dose de vaccin contre la rougeole (MCV1) était de 68 % et celle pour la deuxième dose (MCV2) de 52 %.
Le nombre de cas en 2025 était inférieur de 47 % à celui de 2024 (n = 370).
C'est en 2022 que le plus grand nombre de cas de rougeole a été signalé (n = 1 266). Cette année-là, la couverture vaccinale de la première dose du vaccin contre la rougeole (MCV1) était de 69 %.
Le Mali a signalé des ruptures de stock de vaccins contre la rougeole en 2013 et 2019.
Des activités ou campagnes de vaccination complémentaires à base de vaccins contenant le virus de la rougeole ont été menées en 2024.</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Mali a enregistré une baisse du nombre de cas de rougeole par rapport à 2024, tandis que la couverture vaccinale pour la première dose de vaccin contre la rougeole (MCV1) s'élevait à 68 % et celle pour la deuxième dose (MCV2) à 52 %.</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441622"/>
              <a:ext cx="3520101" cy="2553567"/>
            </a:xfrm>
            <a:custGeom>
              <a:avLst/>
              <a:pathLst>
                <a:path w="3520101" h="2553567">
                  <a:moveTo>
                    <a:pt x="0" y="576612"/>
                  </a:moveTo>
                  <a:lnTo>
                    <a:pt x="140804" y="0"/>
                  </a:lnTo>
                  <a:lnTo>
                    <a:pt x="281608" y="576612"/>
                  </a:lnTo>
                  <a:lnTo>
                    <a:pt x="422412" y="494238"/>
                  </a:lnTo>
                  <a:lnTo>
                    <a:pt x="563216" y="823731"/>
                  </a:lnTo>
                  <a:lnTo>
                    <a:pt x="704020" y="1400343"/>
                  </a:lnTo>
                  <a:lnTo>
                    <a:pt x="844824" y="1894582"/>
                  </a:lnTo>
                  <a:lnTo>
                    <a:pt x="985628" y="1647463"/>
                  </a:lnTo>
                  <a:lnTo>
                    <a:pt x="1126432" y="1976955"/>
                  </a:lnTo>
                  <a:lnTo>
                    <a:pt x="1267236" y="2141702"/>
                  </a:lnTo>
                  <a:lnTo>
                    <a:pt x="1408040" y="2224075"/>
                  </a:lnTo>
                  <a:lnTo>
                    <a:pt x="1548844" y="1647463"/>
                  </a:lnTo>
                  <a:lnTo>
                    <a:pt x="1689648" y="1976955"/>
                  </a:lnTo>
                  <a:lnTo>
                    <a:pt x="1830452" y="2471194"/>
                  </a:lnTo>
                  <a:lnTo>
                    <a:pt x="1971256" y="2224075"/>
                  </a:lnTo>
                  <a:lnTo>
                    <a:pt x="2112061" y="2224075"/>
                  </a:lnTo>
                  <a:lnTo>
                    <a:pt x="2252865" y="2471194"/>
                  </a:lnTo>
                  <a:lnTo>
                    <a:pt x="2393669" y="2553567"/>
                  </a:lnTo>
                  <a:lnTo>
                    <a:pt x="2534473" y="2471194"/>
                  </a:lnTo>
                  <a:lnTo>
                    <a:pt x="2675277" y="2471194"/>
                  </a:lnTo>
                  <a:lnTo>
                    <a:pt x="2816081" y="2471194"/>
                  </a:lnTo>
                  <a:lnTo>
                    <a:pt x="2956885" y="2471194"/>
                  </a:lnTo>
                  <a:lnTo>
                    <a:pt x="3097689" y="2224075"/>
                  </a:lnTo>
                  <a:lnTo>
                    <a:pt x="3238493" y="2141702"/>
                  </a:lnTo>
                  <a:lnTo>
                    <a:pt x="3379297" y="2306448"/>
                  </a:lnTo>
                  <a:lnTo>
                    <a:pt x="3520101" y="2471194"/>
                  </a:lnTo>
                </a:path>
              </a:pathLst>
            </a:custGeom>
            <a:ln w="27101" cap="flat">
              <a:solidFill>
                <a:srgbClr val="0058AB">
                  <a:alpha val="80000"/>
                </a:srgbClr>
              </a:solidFill>
              <a:prstDash val="solid"/>
              <a:round/>
            </a:ln>
          </p:spPr>
          <p:txBody>
            <a:bodyPr/>
            <a:lstStyle/>
            <a:p/>
          </p:txBody>
        </p:sp>
        <p:sp>
          <p:nvSpPr>
            <p:cNvPr id="21" name="pl21"/>
            <p:cNvSpPr/>
            <p:nvPr/>
          </p:nvSpPr>
          <p:spPr>
            <a:xfrm>
              <a:off x="943464" y="4418578"/>
              <a:ext cx="3520101" cy="741358"/>
            </a:xfrm>
            <a:custGeom>
              <a:avLst/>
              <a:pathLst>
                <a:path w="3520101" h="741358">
                  <a:moveTo>
                    <a:pt x="0" y="0"/>
                  </a:moveTo>
                  <a:lnTo>
                    <a:pt x="140804" y="82373"/>
                  </a:lnTo>
                  <a:lnTo>
                    <a:pt x="281608" y="0"/>
                  </a:lnTo>
                  <a:lnTo>
                    <a:pt x="422412" y="164746"/>
                  </a:lnTo>
                  <a:lnTo>
                    <a:pt x="563216" y="247119"/>
                  </a:lnTo>
                  <a:lnTo>
                    <a:pt x="704020" y="164746"/>
                  </a:lnTo>
                  <a:lnTo>
                    <a:pt x="844824" y="247119"/>
                  </a:lnTo>
                  <a:lnTo>
                    <a:pt x="985628" y="247119"/>
                  </a:lnTo>
                  <a:lnTo>
                    <a:pt x="1126432" y="411865"/>
                  </a:lnTo>
                  <a:lnTo>
                    <a:pt x="1267236" y="494238"/>
                  </a:lnTo>
                  <a:lnTo>
                    <a:pt x="1408040" y="576612"/>
                  </a:lnTo>
                  <a:lnTo>
                    <a:pt x="1548844" y="576612"/>
                  </a:lnTo>
                  <a:lnTo>
                    <a:pt x="1689648" y="576612"/>
                  </a:lnTo>
                  <a:lnTo>
                    <a:pt x="1830452" y="576612"/>
                  </a:lnTo>
                  <a:lnTo>
                    <a:pt x="1971256" y="658985"/>
                  </a:lnTo>
                  <a:lnTo>
                    <a:pt x="2112061" y="658985"/>
                  </a:lnTo>
                  <a:lnTo>
                    <a:pt x="2252865" y="658985"/>
                  </a:lnTo>
                  <a:lnTo>
                    <a:pt x="2393669" y="658985"/>
                  </a:lnTo>
                  <a:lnTo>
                    <a:pt x="2534473" y="741358"/>
                  </a:lnTo>
                  <a:lnTo>
                    <a:pt x="2675277" y="741358"/>
                  </a:lnTo>
                  <a:lnTo>
                    <a:pt x="2816081" y="658985"/>
                  </a:lnTo>
                  <a:lnTo>
                    <a:pt x="2956885" y="576612"/>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22" name="pl22"/>
            <p:cNvSpPr/>
            <p:nvPr/>
          </p:nvSpPr>
          <p:spPr>
            <a:xfrm>
              <a:off x="943464" y="3100607"/>
              <a:ext cx="3520101" cy="1565090"/>
            </a:xfrm>
            <a:custGeom>
              <a:avLst/>
              <a:pathLst>
                <a:path w="3520101" h="1565090">
                  <a:moveTo>
                    <a:pt x="0" y="82373"/>
                  </a:moveTo>
                  <a:lnTo>
                    <a:pt x="140804" y="0"/>
                  </a:lnTo>
                  <a:lnTo>
                    <a:pt x="281608" y="247119"/>
                  </a:lnTo>
                  <a:lnTo>
                    <a:pt x="422412" y="494238"/>
                  </a:lnTo>
                  <a:lnTo>
                    <a:pt x="563216" y="741358"/>
                  </a:lnTo>
                  <a:lnTo>
                    <a:pt x="704020" y="1070851"/>
                  </a:lnTo>
                  <a:lnTo>
                    <a:pt x="844824" y="1153224"/>
                  </a:lnTo>
                  <a:lnTo>
                    <a:pt x="985628" y="1235597"/>
                  </a:lnTo>
                  <a:lnTo>
                    <a:pt x="1126432" y="1317970"/>
                  </a:lnTo>
                  <a:lnTo>
                    <a:pt x="1267236" y="1400343"/>
                  </a:lnTo>
                  <a:lnTo>
                    <a:pt x="1408040" y="1565090"/>
                  </a:lnTo>
                  <a:lnTo>
                    <a:pt x="1548844" y="1400343"/>
                  </a:lnTo>
                  <a:lnTo>
                    <a:pt x="1689648" y="1400343"/>
                  </a:lnTo>
                  <a:lnTo>
                    <a:pt x="1830452" y="1482716"/>
                  </a:lnTo>
                  <a:lnTo>
                    <a:pt x="1971256" y="1482716"/>
                  </a:lnTo>
                  <a:lnTo>
                    <a:pt x="2112061" y="1317970"/>
                  </a:lnTo>
                  <a:lnTo>
                    <a:pt x="2252865" y="1400343"/>
                  </a:lnTo>
                  <a:lnTo>
                    <a:pt x="2393669" y="1400343"/>
                  </a:lnTo>
                  <a:lnTo>
                    <a:pt x="2534473" y="1482716"/>
                  </a:lnTo>
                  <a:lnTo>
                    <a:pt x="2675277" y="1565090"/>
                  </a:lnTo>
                  <a:lnTo>
                    <a:pt x="2816081" y="1400343"/>
                  </a:lnTo>
                  <a:lnTo>
                    <a:pt x="2956885" y="1317970"/>
                  </a:lnTo>
                  <a:lnTo>
                    <a:pt x="3097689" y="1317970"/>
                  </a:lnTo>
                  <a:lnTo>
                    <a:pt x="3238493" y="1317970"/>
                  </a:lnTo>
                  <a:lnTo>
                    <a:pt x="3379297" y="1400343"/>
                  </a:lnTo>
                  <a:lnTo>
                    <a:pt x="3520101" y="1400343"/>
                  </a:lnTo>
                </a:path>
              </a:pathLst>
            </a:custGeom>
            <a:ln w="27101" cap="flat">
              <a:solidFill>
                <a:srgbClr val="00833D">
                  <a:alpha val="80000"/>
                </a:srgbClr>
              </a:solidFill>
              <a:prstDash val="solid"/>
              <a:round/>
            </a:ln>
          </p:spPr>
          <p:txBody>
            <a:bodyPr/>
            <a:lstStyle/>
            <a:p/>
          </p:txBody>
        </p:sp>
        <p:sp>
          <p:nvSpPr>
            <p:cNvPr id="23" name="pl23"/>
            <p:cNvSpPr/>
            <p:nvPr/>
          </p:nvSpPr>
          <p:spPr>
            <a:xfrm>
              <a:off x="943464" y="2441622"/>
              <a:ext cx="3520101" cy="2553567"/>
            </a:xfrm>
            <a:custGeom>
              <a:avLst/>
              <a:pathLst>
                <a:path w="3520101" h="2553567">
                  <a:moveTo>
                    <a:pt x="0" y="576612"/>
                  </a:moveTo>
                  <a:lnTo>
                    <a:pt x="140804" y="0"/>
                  </a:lnTo>
                  <a:lnTo>
                    <a:pt x="281608" y="576612"/>
                  </a:lnTo>
                  <a:lnTo>
                    <a:pt x="422412" y="494238"/>
                  </a:lnTo>
                  <a:lnTo>
                    <a:pt x="563216" y="823731"/>
                  </a:lnTo>
                  <a:lnTo>
                    <a:pt x="704020" y="1400343"/>
                  </a:lnTo>
                  <a:lnTo>
                    <a:pt x="844824" y="1894582"/>
                  </a:lnTo>
                  <a:lnTo>
                    <a:pt x="985628" y="1647463"/>
                  </a:lnTo>
                  <a:lnTo>
                    <a:pt x="1126432" y="1976955"/>
                  </a:lnTo>
                  <a:lnTo>
                    <a:pt x="1267236" y="2141702"/>
                  </a:lnTo>
                  <a:lnTo>
                    <a:pt x="1408040" y="2224075"/>
                  </a:lnTo>
                  <a:lnTo>
                    <a:pt x="1548844" y="1647463"/>
                  </a:lnTo>
                  <a:lnTo>
                    <a:pt x="1689648" y="1976955"/>
                  </a:lnTo>
                  <a:lnTo>
                    <a:pt x="1830452" y="2471194"/>
                  </a:lnTo>
                  <a:lnTo>
                    <a:pt x="1971256" y="2224075"/>
                  </a:lnTo>
                  <a:lnTo>
                    <a:pt x="2112061" y="2224075"/>
                  </a:lnTo>
                  <a:lnTo>
                    <a:pt x="2252865" y="2471194"/>
                  </a:lnTo>
                  <a:lnTo>
                    <a:pt x="2393669" y="2553567"/>
                  </a:lnTo>
                  <a:lnTo>
                    <a:pt x="2534473" y="2471194"/>
                  </a:lnTo>
                  <a:lnTo>
                    <a:pt x="2675277" y="2471194"/>
                  </a:lnTo>
                  <a:lnTo>
                    <a:pt x="2816081" y="2471194"/>
                  </a:lnTo>
                  <a:lnTo>
                    <a:pt x="2956885" y="2471194"/>
                  </a:lnTo>
                  <a:lnTo>
                    <a:pt x="3097689" y="2224075"/>
                  </a:lnTo>
                  <a:lnTo>
                    <a:pt x="3238493" y="2141702"/>
                  </a:lnTo>
                  <a:lnTo>
                    <a:pt x="3379297" y="2306448"/>
                  </a:lnTo>
                  <a:lnTo>
                    <a:pt x="3520101" y="2471194"/>
                  </a:lnTo>
                </a:path>
              </a:pathLst>
            </a:custGeom>
            <a:ln w="43362" cap="flat">
              <a:solidFill>
                <a:srgbClr val="000000">
                  <a:alpha val="100000"/>
                </a:srgbClr>
              </a:solidFill>
              <a:prstDash val="solid"/>
              <a:round/>
            </a:ln>
          </p:spPr>
          <p:txBody>
            <a:bodyPr/>
            <a:lstStyle/>
            <a:p/>
          </p:txBody>
        </p:sp>
        <p:sp>
          <p:nvSpPr>
            <p:cNvPr id="24" name="pl24"/>
            <p:cNvSpPr/>
            <p:nvPr/>
          </p:nvSpPr>
          <p:spPr>
            <a:xfrm>
              <a:off x="943464" y="2441622"/>
              <a:ext cx="3520101" cy="2553567"/>
            </a:xfrm>
            <a:custGeom>
              <a:avLst/>
              <a:pathLst>
                <a:path w="3520101" h="2553567">
                  <a:moveTo>
                    <a:pt x="0" y="576612"/>
                  </a:moveTo>
                  <a:lnTo>
                    <a:pt x="140804" y="0"/>
                  </a:lnTo>
                  <a:lnTo>
                    <a:pt x="281608" y="576612"/>
                  </a:lnTo>
                  <a:lnTo>
                    <a:pt x="422412" y="494238"/>
                  </a:lnTo>
                  <a:lnTo>
                    <a:pt x="563216" y="823731"/>
                  </a:lnTo>
                  <a:lnTo>
                    <a:pt x="704020" y="1400343"/>
                  </a:lnTo>
                  <a:lnTo>
                    <a:pt x="844824" y="1894582"/>
                  </a:lnTo>
                  <a:lnTo>
                    <a:pt x="985628" y="1647463"/>
                  </a:lnTo>
                  <a:lnTo>
                    <a:pt x="1126432" y="1976955"/>
                  </a:lnTo>
                  <a:lnTo>
                    <a:pt x="1267236" y="2141702"/>
                  </a:lnTo>
                  <a:lnTo>
                    <a:pt x="1408040" y="2224075"/>
                  </a:lnTo>
                  <a:lnTo>
                    <a:pt x="1548844" y="1647463"/>
                  </a:lnTo>
                  <a:lnTo>
                    <a:pt x="1689648" y="1976955"/>
                  </a:lnTo>
                  <a:lnTo>
                    <a:pt x="1830452" y="2471194"/>
                  </a:lnTo>
                  <a:lnTo>
                    <a:pt x="1971256" y="2224075"/>
                  </a:lnTo>
                  <a:lnTo>
                    <a:pt x="2112061" y="2224075"/>
                  </a:lnTo>
                  <a:lnTo>
                    <a:pt x="2252865" y="2471194"/>
                  </a:lnTo>
                  <a:lnTo>
                    <a:pt x="2393669" y="2553567"/>
                  </a:lnTo>
                  <a:lnTo>
                    <a:pt x="2534473" y="2471194"/>
                  </a:lnTo>
                  <a:lnTo>
                    <a:pt x="2675277" y="2471194"/>
                  </a:lnTo>
                  <a:lnTo>
                    <a:pt x="2816081" y="2471194"/>
                  </a:lnTo>
                  <a:lnTo>
                    <a:pt x="2956885" y="2471194"/>
                  </a:lnTo>
                  <a:lnTo>
                    <a:pt x="3097689" y="2224075"/>
                  </a:lnTo>
                  <a:lnTo>
                    <a:pt x="3238493" y="2141702"/>
                  </a:lnTo>
                  <a:lnTo>
                    <a:pt x="3379297" y="2306448"/>
                  </a:lnTo>
                  <a:lnTo>
                    <a:pt x="3520101" y="2471194"/>
                  </a:lnTo>
                </a:path>
              </a:pathLst>
            </a:custGeom>
            <a:ln w="27101" cap="flat">
              <a:solidFill>
                <a:srgbClr val="0058AB">
                  <a:alpha val="100000"/>
                </a:srgbClr>
              </a:solidFill>
              <a:prstDash val="solid"/>
              <a:round/>
            </a:ln>
          </p:spPr>
          <p:txBody>
            <a:bodyPr/>
            <a:lstStyle/>
            <a:p/>
          </p:txBody>
        </p:sp>
        <p:sp>
          <p:nvSpPr>
            <p:cNvPr id="25" name="pl25"/>
            <p:cNvSpPr/>
            <p:nvPr/>
          </p:nvSpPr>
          <p:spPr>
            <a:xfrm>
              <a:off x="943464" y="2771114"/>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59484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41857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41857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66569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500951"/>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66569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7045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73332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4" name="pg34"/>
            <p:cNvSpPr/>
            <p:nvPr/>
          </p:nvSpPr>
          <p:spPr>
            <a:xfrm>
              <a:off x="1560860"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6" name="pg36"/>
            <p:cNvSpPr/>
            <p:nvPr/>
          </p:nvSpPr>
          <p:spPr>
            <a:xfrm>
              <a:off x="2264881" y="43520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43808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968901" y="43520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43808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6304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6427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46320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6304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3855" y="5038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461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8" name="tx48"/>
            <p:cNvSpPr/>
            <p:nvPr/>
          </p:nvSpPr>
          <p:spPr>
            <a:xfrm>
              <a:off x="577692"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6789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789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29369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5614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46019" y="6120905"/>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5" name="tx65"/>
            <p:cNvSpPr/>
            <p:nvPr/>
          </p:nvSpPr>
          <p:spPr>
            <a:xfrm>
              <a:off x="256079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2324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441622"/>
              <a:ext cx="3520101" cy="2718314"/>
            </a:xfrm>
            <a:custGeom>
              <a:avLst/>
              <a:pathLst>
                <a:path w="3520101" h="2718314">
                  <a:moveTo>
                    <a:pt x="0" y="1400343"/>
                  </a:moveTo>
                  <a:lnTo>
                    <a:pt x="140804" y="494238"/>
                  </a:lnTo>
                  <a:lnTo>
                    <a:pt x="281608" y="82373"/>
                  </a:lnTo>
                  <a:lnTo>
                    <a:pt x="422412" y="0"/>
                  </a:lnTo>
                  <a:lnTo>
                    <a:pt x="563216" y="329492"/>
                  </a:lnTo>
                  <a:lnTo>
                    <a:pt x="704020" y="1070851"/>
                  </a:lnTo>
                  <a:lnTo>
                    <a:pt x="844824" y="988477"/>
                  </a:lnTo>
                  <a:lnTo>
                    <a:pt x="985628" y="906104"/>
                  </a:lnTo>
                  <a:lnTo>
                    <a:pt x="1126432" y="1729836"/>
                  </a:lnTo>
                  <a:lnTo>
                    <a:pt x="1267236" y="2141702"/>
                  </a:lnTo>
                  <a:lnTo>
                    <a:pt x="1408040" y="2718314"/>
                  </a:lnTo>
                  <a:lnTo>
                    <a:pt x="1548844" y="2224075"/>
                  </a:lnTo>
                  <a:lnTo>
                    <a:pt x="1689648" y="2141702"/>
                  </a:lnTo>
                  <a:lnTo>
                    <a:pt x="1830452" y="2224075"/>
                  </a:lnTo>
                  <a:lnTo>
                    <a:pt x="1971256" y="1729836"/>
                  </a:lnTo>
                  <a:lnTo>
                    <a:pt x="2112061" y="1647463"/>
                  </a:lnTo>
                  <a:lnTo>
                    <a:pt x="2252865" y="1812209"/>
                  </a:lnTo>
                  <a:lnTo>
                    <a:pt x="2393669" y="1812209"/>
                  </a:lnTo>
                  <a:lnTo>
                    <a:pt x="2534473" y="1812209"/>
                  </a:lnTo>
                  <a:lnTo>
                    <a:pt x="2675277" y="1976955"/>
                  </a:lnTo>
                  <a:lnTo>
                    <a:pt x="2816081" y="1647463"/>
                  </a:lnTo>
                  <a:lnTo>
                    <a:pt x="2956885" y="2059329"/>
                  </a:lnTo>
                  <a:lnTo>
                    <a:pt x="3097689" y="1565090"/>
                  </a:lnTo>
                  <a:lnTo>
                    <a:pt x="3238493" y="1400343"/>
                  </a:lnTo>
                  <a:lnTo>
                    <a:pt x="3379297" y="1317970"/>
                  </a:lnTo>
                  <a:lnTo>
                    <a:pt x="3520101" y="1070851"/>
                  </a:lnTo>
                </a:path>
              </a:pathLst>
            </a:custGeom>
            <a:ln w="27101" cap="flat">
              <a:solidFill>
                <a:srgbClr val="0058AB">
                  <a:alpha val="80000"/>
                </a:srgbClr>
              </a:solidFill>
              <a:prstDash val="solid"/>
              <a:round/>
            </a:ln>
          </p:spPr>
          <p:txBody>
            <a:bodyPr/>
            <a:lstStyle/>
            <a:p/>
          </p:txBody>
        </p:sp>
        <p:sp>
          <p:nvSpPr>
            <p:cNvPr id="84" name="pl84"/>
            <p:cNvSpPr/>
            <p:nvPr/>
          </p:nvSpPr>
          <p:spPr>
            <a:xfrm>
              <a:off x="5308715" y="4336204"/>
              <a:ext cx="3520101" cy="741358"/>
            </a:xfrm>
            <a:custGeom>
              <a:avLst/>
              <a:pathLst>
                <a:path w="3520101" h="741358">
                  <a:moveTo>
                    <a:pt x="0" y="0"/>
                  </a:moveTo>
                  <a:lnTo>
                    <a:pt x="140804" y="82373"/>
                  </a:lnTo>
                  <a:lnTo>
                    <a:pt x="281608" y="82373"/>
                  </a:lnTo>
                  <a:lnTo>
                    <a:pt x="422412" y="164746"/>
                  </a:lnTo>
                  <a:lnTo>
                    <a:pt x="563216" y="247119"/>
                  </a:lnTo>
                  <a:lnTo>
                    <a:pt x="704020" y="247119"/>
                  </a:lnTo>
                  <a:lnTo>
                    <a:pt x="844824" y="329492"/>
                  </a:lnTo>
                  <a:lnTo>
                    <a:pt x="985628" y="411865"/>
                  </a:lnTo>
                  <a:lnTo>
                    <a:pt x="1126432" y="494238"/>
                  </a:lnTo>
                  <a:lnTo>
                    <a:pt x="1267236" y="576612"/>
                  </a:lnTo>
                  <a:lnTo>
                    <a:pt x="1408040" y="658985"/>
                  </a:lnTo>
                  <a:lnTo>
                    <a:pt x="1548844" y="658985"/>
                  </a:lnTo>
                  <a:lnTo>
                    <a:pt x="1689648" y="658985"/>
                  </a:lnTo>
                  <a:lnTo>
                    <a:pt x="1830452" y="658985"/>
                  </a:lnTo>
                  <a:lnTo>
                    <a:pt x="1971256" y="658985"/>
                  </a:lnTo>
                  <a:lnTo>
                    <a:pt x="2112061" y="741358"/>
                  </a:lnTo>
                  <a:lnTo>
                    <a:pt x="2252865" y="658985"/>
                  </a:lnTo>
                  <a:lnTo>
                    <a:pt x="2393669" y="658985"/>
                  </a:lnTo>
                  <a:lnTo>
                    <a:pt x="2534473" y="741358"/>
                  </a:lnTo>
                  <a:lnTo>
                    <a:pt x="2675277" y="741358"/>
                  </a:lnTo>
                  <a:lnTo>
                    <a:pt x="2816081" y="741358"/>
                  </a:lnTo>
                  <a:lnTo>
                    <a:pt x="2956885" y="658985"/>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85" name="pl85"/>
            <p:cNvSpPr/>
            <p:nvPr/>
          </p:nvSpPr>
          <p:spPr>
            <a:xfrm>
              <a:off x="5308715" y="3265353"/>
              <a:ext cx="3520101" cy="1317970"/>
            </a:xfrm>
            <a:custGeom>
              <a:avLst/>
              <a:pathLst>
                <a:path w="3520101" h="1317970">
                  <a:moveTo>
                    <a:pt x="0" y="0"/>
                  </a:moveTo>
                  <a:lnTo>
                    <a:pt x="140804" y="164746"/>
                  </a:lnTo>
                  <a:lnTo>
                    <a:pt x="281608" y="247119"/>
                  </a:lnTo>
                  <a:lnTo>
                    <a:pt x="422412" y="576612"/>
                  </a:lnTo>
                  <a:lnTo>
                    <a:pt x="563216" y="741358"/>
                  </a:lnTo>
                  <a:lnTo>
                    <a:pt x="704020" y="988477"/>
                  </a:lnTo>
                  <a:lnTo>
                    <a:pt x="844824" y="1070851"/>
                  </a:lnTo>
                  <a:lnTo>
                    <a:pt x="985628" y="741358"/>
                  </a:lnTo>
                  <a:lnTo>
                    <a:pt x="1126432" y="823731"/>
                  </a:lnTo>
                  <a:lnTo>
                    <a:pt x="1267236" y="988477"/>
                  </a:lnTo>
                  <a:lnTo>
                    <a:pt x="1408040" y="1317970"/>
                  </a:lnTo>
                  <a:lnTo>
                    <a:pt x="1548844" y="1070851"/>
                  </a:lnTo>
                  <a:lnTo>
                    <a:pt x="1689648" y="1070851"/>
                  </a:lnTo>
                  <a:lnTo>
                    <a:pt x="1830452" y="1235597"/>
                  </a:lnTo>
                  <a:lnTo>
                    <a:pt x="1971256" y="1070851"/>
                  </a:lnTo>
                  <a:lnTo>
                    <a:pt x="2112061" y="906104"/>
                  </a:lnTo>
                  <a:lnTo>
                    <a:pt x="2252865" y="658985"/>
                  </a:lnTo>
                  <a:lnTo>
                    <a:pt x="2393669" y="823731"/>
                  </a:lnTo>
                  <a:lnTo>
                    <a:pt x="2534473" y="741358"/>
                  </a:lnTo>
                  <a:lnTo>
                    <a:pt x="2675277" y="741358"/>
                  </a:lnTo>
                  <a:lnTo>
                    <a:pt x="2816081" y="741358"/>
                  </a:lnTo>
                  <a:lnTo>
                    <a:pt x="2956885" y="576612"/>
                  </a:lnTo>
                  <a:lnTo>
                    <a:pt x="3097689" y="411865"/>
                  </a:lnTo>
                  <a:lnTo>
                    <a:pt x="3238493" y="411865"/>
                  </a:lnTo>
                  <a:lnTo>
                    <a:pt x="3379297" y="576612"/>
                  </a:lnTo>
                  <a:lnTo>
                    <a:pt x="3520101" y="494238"/>
                  </a:lnTo>
                </a:path>
              </a:pathLst>
            </a:custGeom>
            <a:ln w="27101" cap="flat">
              <a:solidFill>
                <a:srgbClr val="00833D">
                  <a:alpha val="80000"/>
                </a:srgbClr>
              </a:solidFill>
              <a:prstDash val="solid"/>
              <a:round/>
            </a:ln>
          </p:spPr>
          <p:txBody>
            <a:bodyPr/>
            <a:lstStyle/>
            <a:p/>
          </p:txBody>
        </p:sp>
        <p:sp>
          <p:nvSpPr>
            <p:cNvPr id="86" name="pl86"/>
            <p:cNvSpPr/>
            <p:nvPr/>
          </p:nvSpPr>
          <p:spPr>
            <a:xfrm>
              <a:off x="5308715" y="2441622"/>
              <a:ext cx="3520101" cy="2718314"/>
            </a:xfrm>
            <a:custGeom>
              <a:avLst/>
              <a:pathLst>
                <a:path w="3520101" h="2718314">
                  <a:moveTo>
                    <a:pt x="0" y="1400343"/>
                  </a:moveTo>
                  <a:lnTo>
                    <a:pt x="140804" y="494238"/>
                  </a:lnTo>
                  <a:lnTo>
                    <a:pt x="281608" y="82373"/>
                  </a:lnTo>
                  <a:lnTo>
                    <a:pt x="422412" y="0"/>
                  </a:lnTo>
                  <a:lnTo>
                    <a:pt x="563216" y="329492"/>
                  </a:lnTo>
                  <a:lnTo>
                    <a:pt x="704020" y="1070851"/>
                  </a:lnTo>
                  <a:lnTo>
                    <a:pt x="844824" y="988477"/>
                  </a:lnTo>
                  <a:lnTo>
                    <a:pt x="985628" y="906104"/>
                  </a:lnTo>
                  <a:lnTo>
                    <a:pt x="1126432" y="1729836"/>
                  </a:lnTo>
                  <a:lnTo>
                    <a:pt x="1267236" y="2141702"/>
                  </a:lnTo>
                  <a:lnTo>
                    <a:pt x="1408040" y="2718314"/>
                  </a:lnTo>
                  <a:lnTo>
                    <a:pt x="1548844" y="2224075"/>
                  </a:lnTo>
                  <a:lnTo>
                    <a:pt x="1689648" y="2141702"/>
                  </a:lnTo>
                  <a:lnTo>
                    <a:pt x="1830452" y="2224075"/>
                  </a:lnTo>
                  <a:lnTo>
                    <a:pt x="1971256" y="1729836"/>
                  </a:lnTo>
                  <a:lnTo>
                    <a:pt x="2112061" y="1647463"/>
                  </a:lnTo>
                  <a:lnTo>
                    <a:pt x="2252865" y="1812209"/>
                  </a:lnTo>
                  <a:lnTo>
                    <a:pt x="2393669" y="1812209"/>
                  </a:lnTo>
                  <a:lnTo>
                    <a:pt x="2534473" y="1812209"/>
                  </a:lnTo>
                  <a:lnTo>
                    <a:pt x="2675277" y="1976955"/>
                  </a:lnTo>
                  <a:lnTo>
                    <a:pt x="2816081" y="1647463"/>
                  </a:lnTo>
                  <a:lnTo>
                    <a:pt x="2956885" y="2059329"/>
                  </a:lnTo>
                  <a:lnTo>
                    <a:pt x="3097689" y="1565090"/>
                  </a:lnTo>
                  <a:lnTo>
                    <a:pt x="3238493" y="1400343"/>
                  </a:lnTo>
                  <a:lnTo>
                    <a:pt x="3379297" y="1317970"/>
                  </a:lnTo>
                  <a:lnTo>
                    <a:pt x="3520101" y="1070851"/>
                  </a:lnTo>
                </a:path>
              </a:pathLst>
            </a:custGeom>
            <a:ln w="43362" cap="flat">
              <a:solidFill>
                <a:srgbClr val="000000">
                  <a:alpha val="100000"/>
                </a:srgbClr>
              </a:solidFill>
              <a:prstDash val="solid"/>
              <a:round/>
            </a:ln>
          </p:spPr>
          <p:txBody>
            <a:bodyPr/>
            <a:lstStyle/>
            <a:p/>
          </p:txBody>
        </p:sp>
        <p:sp>
          <p:nvSpPr>
            <p:cNvPr id="87" name="pl87"/>
            <p:cNvSpPr/>
            <p:nvPr/>
          </p:nvSpPr>
          <p:spPr>
            <a:xfrm>
              <a:off x="5308715" y="2441622"/>
              <a:ext cx="3520101" cy="2718314"/>
            </a:xfrm>
            <a:custGeom>
              <a:avLst/>
              <a:pathLst>
                <a:path w="3520101" h="2718314">
                  <a:moveTo>
                    <a:pt x="0" y="1400343"/>
                  </a:moveTo>
                  <a:lnTo>
                    <a:pt x="140804" y="494238"/>
                  </a:lnTo>
                  <a:lnTo>
                    <a:pt x="281608" y="82373"/>
                  </a:lnTo>
                  <a:lnTo>
                    <a:pt x="422412" y="0"/>
                  </a:lnTo>
                  <a:lnTo>
                    <a:pt x="563216" y="329492"/>
                  </a:lnTo>
                  <a:lnTo>
                    <a:pt x="704020" y="1070851"/>
                  </a:lnTo>
                  <a:lnTo>
                    <a:pt x="844824" y="988477"/>
                  </a:lnTo>
                  <a:lnTo>
                    <a:pt x="985628" y="906104"/>
                  </a:lnTo>
                  <a:lnTo>
                    <a:pt x="1126432" y="1729836"/>
                  </a:lnTo>
                  <a:lnTo>
                    <a:pt x="1267236" y="2141702"/>
                  </a:lnTo>
                  <a:lnTo>
                    <a:pt x="1408040" y="2718314"/>
                  </a:lnTo>
                  <a:lnTo>
                    <a:pt x="1548844" y="2224075"/>
                  </a:lnTo>
                  <a:lnTo>
                    <a:pt x="1689648" y="2141702"/>
                  </a:lnTo>
                  <a:lnTo>
                    <a:pt x="1830452" y="2224075"/>
                  </a:lnTo>
                  <a:lnTo>
                    <a:pt x="1971256" y="1729836"/>
                  </a:lnTo>
                  <a:lnTo>
                    <a:pt x="2112061" y="1647463"/>
                  </a:lnTo>
                  <a:lnTo>
                    <a:pt x="2252865" y="1812209"/>
                  </a:lnTo>
                  <a:lnTo>
                    <a:pt x="2393669" y="1812209"/>
                  </a:lnTo>
                  <a:lnTo>
                    <a:pt x="2534473" y="1812209"/>
                  </a:lnTo>
                  <a:lnTo>
                    <a:pt x="2675277" y="1976955"/>
                  </a:lnTo>
                  <a:lnTo>
                    <a:pt x="2816081" y="1647463"/>
                  </a:lnTo>
                  <a:lnTo>
                    <a:pt x="2956885" y="2059329"/>
                  </a:lnTo>
                  <a:lnTo>
                    <a:pt x="3097689" y="1565090"/>
                  </a:lnTo>
                  <a:lnTo>
                    <a:pt x="3238493" y="1400343"/>
                  </a:lnTo>
                  <a:lnTo>
                    <a:pt x="3379297" y="1317970"/>
                  </a:lnTo>
                  <a:lnTo>
                    <a:pt x="3520101" y="1070851"/>
                  </a:lnTo>
                </a:path>
              </a:pathLst>
            </a:custGeom>
            <a:ln w="27101" cap="flat">
              <a:solidFill>
                <a:srgbClr val="0058AB">
                  <a:alpha val="100000"/>
                </a:srgbClr>
              </a:solidFill>
              <a:prstDash val="solid"/>
              <a:round/>
            </a:ln>
          </p:spPr>
          <p:txBody>
            <a:bodyPr/>
            <a:lstStyle/>
            <a:p/>
          </p:txBody>
        </p:sp>
        <p:sp>
          <p:nvSpPr>
            <p:cNvPr id="88" name="pl88"/>
            <p:cNvSpPr/>
            <p:nvPr/>
          </p:nvSpPr>
          <p:spPr>
            <a:xfrm>
              <a:off x="5308715" y="359484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26535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91281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4196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17145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351247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26535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26111" y="3198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2288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6658267" y="48462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87660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334152" y="3775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8054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897368" y="41048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41336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5" name="pg105"/>
            <p:cNvSpPr/>
            <p:nvPr/>
          </p:nvSpPr>
          <p:spPr>
            <a:xfrm>
              <a:off x="8601388" y="34459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34759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7" name="pg107"/>
            <p:cNvSpPr/>
            <p:nvPr/>
          </p:nvSpPr>
          <p:spPr>
            <a:xfrm>
              <a:off x="8742193" y="3198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2288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9" name="tx109"/>
            <p:cNvSpPr/>
            <p:nvPr/>
          </p:nvSpPr>
          <p:spPr>
            <a:xfrm>
              <a:off x="8889106" y="4954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720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1" name="tx111"/>
            <p:cNvSpPr/>
            <p:nvPr/>
          </p:nvSpPr>
          <p:spPr>
            <a:xfrm>
              <a:off x="4942943"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604417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4417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589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213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311270" y="6120905"/>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8" name="tx128"/>
            <p:cNvSpPr/>
            <p:nvPr/>
          </p:nvSpPr>
          <p:spPr>
            <a:xfrm>
              <a:off x="69260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68849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3078189" y="1343807"/>
              <a:ext cx="32619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Mali,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7 % des enfants ayant reçu le DTP1 n’ont pas reçu le DTP3 (à gauche), et 24 % des enfants ayant reçu le DTP1 n’ont pas reçu le MCV1 (à droite).
Le taux moyen d’abandon du DTP témoigne d’une capacité modérée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 Mali était supérieur au taux mondial, tandis que le taux d’abandon du DTP-MCV était supérieur au taux mondial.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modéré (7 %) et celui entre la DTP1 et le MCV1 élevé (24 %) au Mali, ce qui témoigne d'une capacité modérée à administrer la série primaire dès le début, mais d'une faible capacité à assurer le cycle complet de vaccination pendant la petite enfance.</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15646"/>
              <a:ext cx="2135265" cy="186666"/>
            </a:xfrm>
            <a:custGeom>
              <a:avLst/>
              <a:pathLst>
                <a:path w="2135265" h="186666">
                  <a:moveTo>
                    <a:pt x="0" y="186666"/>
                  </a:moveTo>
                  <a:lnTo>
                    <a:pt x="85410" y="135757"/>
                  </a:lnTo>
                  <a:lnTo>
                    <a:pt x="170821" y="76363"/>
                  </a:lnTo>
                  <a:lnTo>
                    <a:pt x="256231" y="144242"/>
                  </a:lnTo>
                  <a:lnTo>
                    <a:pt x="341642" y="127272"/>
                  </a:lnTo>
                  <a:lnTo>
                    <a:pt x="427053" y="67878"/>
                  </a:lnTo>
                  <a:lnTo>
                    <a:pt x="512463" y="42424"/>
                  </a:lnTo>
                  <a:lnTo>
                    <a:pt x="597874" y="42424"/>
                  </a:lnTo>
                  <a:lnTo>
                    <a:pt x="683284" y="42424"/>
                  </a:lnTo>
                  <a:lnTo>
                    <a:pt x="768695" y="59393"/>
                  </a:lnTo>
                  <a:lnTo>
                    <a:pt x="854106" y="76363"/>
                  </a:lnTo>
                  <a:lnTo>
                    <a:pt x="939516" y="59393"/>
                  </a:lnTo>
                  <a:lnTo>
                    <a:pt x="1024927" y="118787"/>
                  </a:lnTo>
                  <a:lnTo>
                    <a:pt x="1110337" y="178181"/>
                  </a:lnTo>
                  <a:lnTo>
                    <a:pt x="1195748" y="152727"/>
                  </a:lnTo>
                  <a:lnTo>
                    <a:pt x="1281159" y="110302"/>
                  </a:lnTo>
                  <a:lnTo>
                    <a:pt x="1366569" y="76363"/>
                  </a:lnTo>
                  <a:lnTo>
                    <a:pt x="1451980" y="67878"/>
                  </a:lnTo>
                  <a:lnTo>
                    <a:pt x="1537390" y="67878"/>
                  </a:lnTo>
                  <a:lnTo>
                    <a:pt x="1622801" y="67878"/>
                  </a:lnTo>
                  <a:lnTo>
                    <a:pt x="1708212" y="110302"/>
                  </a:lnTo>
                  <a:lnTo>
                    <a:pt x="1793622" y="76363"/>
                  </a:lnTo>
                  <a:lnTo>
                    <a:pt x="1879033" y="59393"/>
                  </a:lnTo>
                  <a:lnTo>
                    <a:pt x="1964443" y="161211"/>
                  </a:lnTo>
                  <a:lnTo>
                    <a:pt x="2049854" y="0"/>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10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3" name="tx53"/>
            <p:cNvSpPr/>
            <p:nvPr/>
          </p:nvSpPr>
          <p:spPr>
            <a:xfrm>
              <a:off x="3051698"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45550"/>
              <a:ext cx="768695" cy="195151"/>
            </a:xfrm>
            <a:custGeom>
              <a:avLst/>
              <a:pathLst>
                <a:path w="768695" h="195151">
                  <a:moveTo>
                    <a:pt x="0" y="195151"/>
                  </a:moveTo>
                  <a:lnTo>
                    <a:pt x="85410" y="178181"/>
                  </a:lnTo>
                  <a:lnTo>
                    <a:pt x="170821" y="0"/>
                  </a:lnTo>
                  <a:lnTo>
                    <a:pt x="256231" y="0"/>
                  </a:lnTo>
                  <a:lnTo>
                    <a:pt x="341642" y="59393"/>
                  </a:lnTo>
                  <a:lnTo>
                    <a:pt x="427053" y="33939"/>
                  </a:lnTo>
                  <a:lnTo>
                    <a:pt x="512463" y="33939"/>
                  </a:lnTo>
                  <a:lnTo>
                    <a:pt x="597874" y="42424"/>
                  </a:lnTo>
                  <a:lnTo>
                    <a:pt x="683284" y="8484"/>
                  </a:lnTo>
                  <a:lnTo>
                    <a:pt x="768695" y="8484"/>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85" name="tx85"/>
            <p:cNvSpPr/>
            <p:nvPr/>
          </p:nvSpPr>
          <p:spPr>
            <a:xfrm>
              <a:off x="3223926"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6" name="tx86"/>
            <p:cNvSpPr/>
            <p:nvPr/>
          </p:nvSpPr>
          <p:spPr>
            <a:xfrm>
              <a:off x="2624645"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7" name="tx87"/>
            <p:cNvSpPr/>
            <p:nvPr/>
          </p:nvSpPr>
          <p:spPr>
            <a:xfrm>
              <a:off x="3051698"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731212"/>
              <a:ext cx="939516" cy="432726"/>
            </a:xfrm>
            <a:custGeom>
              <a:avLst/>
              <a:pathLst>
                <a:path w="939516" h="432726">
                  <a:moveTo>
                    <a:pt x="0" y="432726"/>
                  </a:moveTo>
                  <a:lnTo>
                    <a:pt x="85410" y="271514"/>
                  </a:lnTo>
                  <a:lnTo>
                    <a:pt x="170821" y="110302"/>
                  </a:lnTo>
                  <a:lnTo>
                    <a:pt x="256231" y="110302"/>
                  </a:lnTo>
                  <a:lnTo>
                    <a:pt x="341642" y="110302"/>
                  </a:lnTo>
                  <a:lnTo>
                    <a:pt x="427053" y="110302"/>
                  </a:lnTo>
                  <a:lnTo>
                    <a:pt x="512463" y="101818"/>
                  </a:lnTo>
                  <a:lnTo>
                    <a:pt x="597874" y="67878"/>
                  </a:lnTo>
                  <a:lnTo>
                    <a:pt x="683284" y="50909"/>
                  </a:lnTo>
                  <a:lnTo>
                    <a:pt x="768695" y="84848"/>
                  </a:lnTo>
                  <a:lnTo>
                    <a:pt x="854106" y="42424"/>
                  </a:lnTo>
                  <a:lnTo>
                    <a:pt x="939516" y="0"/>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746266"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764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8790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507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21" name="tx121"/>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2624645"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3" name="tx123"/>
            <p:cNvSpPr/>
            <p:nvPr/>
          </p:nvSpPr>
          <p:spPr>
            <a:xfrm>
              <a:off x="3051698" y="463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73222"/>
              <a:ext cx="2135265" cy="296969"/>
            </a:xfrm>
            <a:custGeom>
              <a:avLst/>
              <a:pathLst>
                <a:path w="2135265" h="296969">
                  <a:moveTo>
                    <a:pt x="0" y="296969"/>
                  </a:moveTo>
                  <a:lnTo>
                    <a:pt x="85410" y="152727"/>
                  </a:lnTo>
                  <a:lnTo>
                    <a:pt x="170821" y="76363"/>
                  </a:lnTo>
                  <a:lnTo>
                    <a:pt x="256231" y="42424"/>
                  </a:lnTo>
                  <a:lnTo>
                    <a:pt x="341642" y="16969"/>
                  </a:lnTo>
                  <a:lnTo>
                    <a:pt x="427053" y="0"/>
                  </a:lnTo>
                  <a:lnTo>
                    <a:pt x="512463" y="42424"/>
                  </a:lnTo>
                  <a:lnTo>
                    <a:pt x="597874" y="59393"/>
                  </a:lnTo>
                  <a:lnTo>
                    <a:pt x="683284" y="93333"/>
                  </a:lnTo>
                  <a:lnTo>
                    <a:pt x="768695" y="118787"/>
                  </a:lnTo>
                  <a:lnTo>
                    <a:pt x="854106" y="127272"/>
                  </a:lnTo>
                  <a:lnTo>
                    <a:pt x="939516" y="135757"/>
                  </a:lnTo>
                  <a:lnTo>
                    <a:pt x="1024927" y="178181"/>
                  </a:lnTo>
                  <a:lnTo>
                    <a:pt x="1110337" y="229090"/>
                  </a:lnTo>
                  <a:lnTo>
                    <a:pt x="1195748" y="195151"/>
                  </a:lnTo>
                  <a:lnTo>
                    <a:pt x="1281159" y="152727"/>
                  </a:lnTo>
                  <a:lnTo>
                    <a:pt x="1366569" y="118787"/>
                  </a:lnTo>
                  <a:lnTo>
                    <a:pt x="1451980" y="118787"/>
                  </a:lnTo>
                  <a:lnTo>
                    <a:pt x="1537390" y="118787"/>
                  </a:lnTo>
                  <a:lnTo>
                    <a:pt x="1622801" y="118787"/>
                  </a:lnTo>
                  <a:lnTo>
                    <a:pt x="1708212" y="178181"/>
                  </a:lnTo>
                  <a:lnTo>
                    <a:pt x="1793622" y="127272"/>
                  </a:lnTo>
                  <a:lnTo>
                    <a:pt x="1879033" y="101818"/>
                  </a:lnTo>
                  <a:lnTo>
                    <a:pt x="1964443" y="93333"/>
                  </a:lnTo>
                  <a:lnTo>
                    <a:pt x="2049854" y="42424"/>
                  </a:lnTo>
                  <a:lnTo>
                    <a:pt x="2135265" y="50909"/>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02798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19881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28422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54045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17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71" name="tx171"/>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tx172"/>
            <p:cNvSpPr/>
            <p:nvPr/>
          </p:nvSpPr>
          <p:spPr>
            <a:xfrm>
              <a:off x="5418832"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3" name="tx173"/>
            <p:cNvSpPr/>
            <p:nvPr/>
          </p:nvSpPr>
          <p:spPr>
            <a:xfrm>
              <a:off x="584588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437065"/>
              <a:ext cx="2135265" cy="246060"/>
            </a:xfrm>
            <a:custGeom>
              <a:avLst/>
              <a:pathLst>
                <a:path w="2135265" h="246060">
                  <a:moveTo>
                    <a:pt x="0" y="246060"/>
                  </a:moveTo>
                  <a:lnTo>
                    <a:pt x="85410" y="203636"/>
                  </a:lnTo>
                  <a:lnTo>
                    <a:pt x="170821" y="186666"/>
                  </a:lnTo>
                  <a:lnTo>
                    <a:pt x="256231" y="178181"/>
                  </a:lnTo>
                  <a:lnTo>
                    <a:pt x="341642" y="127272"/>
                  </a:lnTo>
                  <a:lnTo>
                    <a:pt x="427053" y="42424"/>
                  </a:lnTo>
                  <a:lnTo>
                    <a:pt x="512463" y="84848"/>
                  </a:lnTo>
                  <a:lnTo>
                    <a:pt x="597874" y="101818"/>
                  </a:lnTo>
                  <a:lnTo>
                    <a:pt x="683284" y="59393"/>
                  </a:lnTo>
                  <a:lnTo>
                    <a:pt x="768695" y="42424"/>
                  </a:lnTo>
                  <a:lnTo>
                    <a:pt x="854106" y="0"/>
                  </a:lnTo>
                  <a:lnTo>
                    <a:pt x="939516" y="50909"/>
                  </a:lnTo>
                  <a:lnTo>
                    <a:pt x="1024927" y="93333"/>
                  </a:lnTo>
                  <a:lnTo>
                    <a:pt x="1110337" y="135757"/>
                  </a:lnTo>
                  <a:lnTo>
                    <a:pt x="1195748" y="144242"/>
                  </a:lnTo>
                  <a:lnTo>
                    <a:pt x="1281159" y="110302"/>
                  </a:lnTo>
                  <a:lnTo>
                    <a:pt x="1366569" y="67878"/>
                  </a:lnTo>
                  <a:lnTo>
                    <a:pt x="1451980" y="67878"/>
                  </a:lnTo>
                  <a:lnTo>
                    <a:pt x="1537390" y="67878"/>
                  </a:lnTo>
                  <a:lnTo>
                    <a:pt x="1622801" y="59393"/>
                  </a:lnTo>
                  <a:lnTo>
                    <a:pt x="1708212" y="135757"/>
                  </a:lnTo>
                  <a:lnTo>
                    <a:pt x="1793622" y="59393"/>
                  </a:lnTo>
                  <a:lnTo>
                    <a:pt x="1879033" y="76363"/>
                  </a:lnTo>
                  <a:lnTo>
                    <a:pt x="1964443" y="84848"/>
                  </a:lnTo>
                  <a:lnTo>
                    <a:pt x="2049854" y="50909"/>
                  </a:lnTo>
                  <a:lnTo>
                    <a:pt x="2135265" y="84848"/>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027989"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54045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1" name="tx221"/>
            <p:cNvSpPr/>
            <p:nvPr/>
          </p:nvSpPr>
          <p:spPr>
            <a:xfrm>
              <a:off x="6018113"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2" name="tx222"/>
            <p:cNvSpPr/>
            <p:nvPr/>
          </p:nvSpPr>
          <p:spPr>
            <a:xfrm>
              <a:off x="5418832"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3" name="tx223"/>
            <p:cNvSpPr/>
            <p:nvPr/>
          </p:nvSpPr>
          <p:spPr>
            <a:xfrm>
              <a:off x="5845885"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782121"/>
              <a:ext cx="2135265" cy="559999"/>
            </a:xfrm>
            <a:custGeom>
              <a:avLst/>
              <a:pathLst>
                <a:path w="2135265" h="559999">
                  <a:moveTo>
                    <a:pt x="0" y="534544"/>
                  </a:moveTo>
                  <a:lnTo>
                    <a:pt x="85410" y="559999"/>
                  </a:lnTo>
                  <a:lnTo>
                    <a:pt x="170821" y="390302"/>
                  </a:lnTo>
                  <a:lnTo>
                    <a:pt x="256231" y="144242"/>
                  </a:lnTo>
                  <a:lnTo>
                    <a:pt x="341642" y="101818"/>
                  </a:lnTo>
                  <a:lnTo>
                    <a:pt x="427053" y="16969"/>
                  </a:lnTo>
                  <a:lnTo>
                    <a:pt x="512463" y="16969"/>
                  </a:lnTo>
                  <a:lnTo>
                    <a:pt x="597874" y="25454"/>
                  </a:lnTo>
                  <a:lnTo>
                    <a:pt x="683284" y="0"/>
                  </a:lnTo>
                  <a:lnTo>
                    <a:pt x="768695" y="16969"/>
                  </a:lnTo>
                  <a:lnTo>
                    <a:pt x="854106" y="42424"/>
                  </a:lnTo>
                  <a:lnTo>
                    <a:pt x="939516" y="67878"/>
                  </a:lnTo>
                  <a:lnTo>
                    <a:pt x="1024927" y="93333"/>
                  </a:lnTo>
                  <a:lnTo>
                    <a:pt x="1110337" y="118787"/>
                  </a:lnTo>
                  <a:lnTo>
                    <a:pt x="1195748" y="127272"/>
                  </a:lnTo>
                  <a:lnTo>
                    <a:pt x="1281159" y="84848"/>
                  </a:lnTo>
                  <a:lnTo>
                    <a:pt x="1366569" y="50909"/>
                  </a:lnTo>
                  <a:lnTo>
                    <a:pt x="1451980" y="67878"/>
                  </a:lnTo>
                  <a:lnTo>
                    <a:pt x="1537390" y="67878"/>
                  </a:lnTo>
                  <a:lnTo>
                    <a:pt x="1622801" y="67878"/>
                  </a:lnTo>
                  <a:lnTo>
                    <a:pt x="1708212" y="135757"/>
                  </a:lnTo>
                  <a:lnTo>
                    <a:pt x="1793622" y="50909"/>
                  </a:lnTo>
                  <a:lnTo>
                    <a:pt x="1879033" y="76363"/>
                  </a:lnTo>
                  <a:lnTo>
                    <a:pt x="1964443" y="101818"/>
                  </a:lnTo>
                  <a:lnTo>
                    <a:pt x="2049854" y="16969"/>
                  </a:lnTo>
                  <a:lnTo>
                    <a:pt x="2135265" y="33939"/>
                  </a:lnTo>
                </a:path>
              </a:pathLst>
            </a:custGeom>
            <a:ln w="27101" cap="flat">
              <a:solidFill>
                <a:srgbClr val="1CABE2">
                  <a:alpha val="100000"/>
                </a:srgbClr>
              </a:solidFill>
              <a:prstDash val="solid"/>
              <a:round/>
            </a:ln>
          </p:spPr>
          <p:txBody>
            <a:bodyPr/>
            <a:lstStyle/>
            <a:p/>
          </p:txBody>
        </p:sp>
        <p:sp>
          <p:nvSpPr>
            <p:cNvPr id="244" name="pt244"/>
            <p:cNvSpPr/>
            <p:nvPr/>
          </p:nvSpPr>
          <p:spPr>
            <a:xfrm>
              <a:off x="3832241" y="52986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3917652"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003062"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88473"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173883"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25929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34470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515526"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60093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686347"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771758"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027989"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284221"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369632"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455042"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540453"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88209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967506"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3698362" y="52255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71" name="tx271"/>
            <p:cNvSpPr/>
            <p:nvPr/>
          </p:nvSpPr>
          <p:spPr>
            <a:xfrm>
              <a:off x="6018113"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2" name="tx272"/>
            <p:cNvSpPr/>
            <p:nvPr/>
          </p:nvSpPr>
          <p:spPr>
            <a:xfrm>
              <a:off x="5418832" y="470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3" name="tx273"/>
            <p:cNvSpPr/>
            <p:nvPr/>
          </p:nvSpPr>
          <p:spPr>
            <a:xfrm>
              <a:off x="5845885" y="46591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2075040"/>
              <a:ext cx="2135265" cy="347878"/>
            </a:xfrm>
            <a:custGeom>
              <a:avLst/>
              <a:pathLst>
                <a:path w="2135265" h="347878">
                  <a:moveTo>
                    <a:pt x="0" y="347878"/>
                  </a:moveTo>
                  <a:lnTo>
                    <a:pt x="85410" y="296969"/>
                  </a:lnTo>
                  <a:lnTo>
                    <a:pt x="170821" y="195151"/>
                  </a:lnTo>
                  <a:lnTo>
                    <a:pt x="256231" y="178181"/>
                  </a:lnTo>
                  <a:lnTo>
                    <a:pt x="341642" y="127272"/>
                  </a:lnTo>
                  <a:lnTo>
                    <a:pt x="427053" y="59393"/>
                  </a:lnTo>
                  <a:lnTo>
                    <a:pt x="512463" y="50909"/>
                  </a:lnTo>
                  <a:lnTo>
                    <a:pt x="597874" y="84848"/>
                  </a:lnTo>
                  <a:lnTo>
                    <a:pt x="683284" y="84848"/>
                  </a:lnTo>
                  <a:lnTo>
                    <a:pt x="768695" y="93333"/>
                  </a:lnTo>
                  <a:lnTo>
                    <a:pt x="854106" y="93333"/>
                  </a:lnTo>
                  <a:lnTo>
                    <a:pt x="939516" y="152727"/>
                  </a:lnTo>
                  <a:lnTo>
                    <a:pt x="1024927" y="161211"/>
                  </a:lnTo>
                  <a:lnTo>
                    <a:pt x="1110337" y="169696"/>
                  </a:lnTo>
                  <a:lnTo>
                    <a:pt x="1195748" y="152727"/>
                  </a:lnTo>
                  <a:lnTo>
                    <a:pt x="1281159" y="118787"/>
                  </a:lnTo>
                  <a:lnTo>
                    <a:pt x="1366569" y="67878"/>
                  </a:lnTo>
                  <a:lnTo>
                    <a:pt x="1451980" y="59393"/>
                  </a:lnTo>
                  <a:lnTo>
                    <a:pt x="1537390" y="67878"/>
                  </a:lnTo>
                  <a:lnTo>
                    <a:pt x="1622801" y="67878"/>
                  </a:lnTo>
                  <a:lnTo>
                    <a:pt x="1708212" y="118787"/>
                  </a:lnTo>
                  <a:lnTo>
                    <a:pt x="1793622" y="76363"/>
                  </a:lnTo>
                  <a:lnTo>
                    <a:pt x="1879033" y="67878"/>
                  </a:lnTo>
                  <a:lnTo>
                    <a:pt x="1964443" y="67878"/>
                  </a:lnTo>
                  <a:lnTo>
                    <a:pt x="2049854" y="8484"/>
                  </a:lnTo>
                  <a:lnTo>
                    <a:pt x="2135265" y="0"/>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7822177"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7992998"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07840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249230"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33464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23306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321" name="tx321"/>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22" name="tx322"/>
            <p:cNvSpPr/>
            <p:nvPr/>
          </p:nvSpPr>
          <p:spPr>
            <a:xfrm>
              <a:off x="8213020"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23" name="tx323"/>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267280" y="3657671"/>
              <a:ext cx="512463" cy="407272"/>
            </a:xfrm>
            <a:custGeom>
              <a:avLst/>
              <a:pathLst>
                <a:path w="512463" h="407272">
                  <a:moveTo>
                    <a:pt x="0" y="407272"/>
                  </a:moveTo>
                  <a:lnTo>
                    <a:pt x="85410" y="220605"/>
                  </a:lnTo>
                  <a:lnTo>
                    <a:pt x="170821" y="161211"/>
                  </a:lnTo>
                  <a:lnTo>
                    <a:pt x="256231" y="135757"/>
                  </a:lnTo>
                  <a:lnTo>
                    <a:pt x="341642" y="93333"/>
                  </a:lnTo>
                  <a:lnTo>
                    <a:pt x="427053" y="42424"/>
                  </a:lnTo>
                  <a:lnTo>
                    <a:pt x="512463" y="0"/>
                  </a:lnTo>
                </a:path>
              </a:pathLst>
            </a:custGeom>
            <a:ln w="27101" cap="flat">
              <a:solidFill>
                <a:srgbClr val="1CABE2">
                  <a:alpha val="100000"/>
                </a:srgbClr>
              </a:solidFill>
              <a:prstDash val="solid"/>
              <a:round/>
            </a:ln>
          </p:spPr>
          <p:txBody>
            <a:bodyPr/>
            <a:lstStyle/>
            <a:p/>
          </p:txBody>
        </p:sp>
        <p:sp>
          <p:nvSpPr>
            <p:cNvPr id="344" name="pt344"/>
            <p:cNvSpPr/>
            <p:nvPr/>
          </p:nvSpPr>
          <p:spPr>
            <a:xfrm>
              <a:off x="8249230" y="404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pt345"/>
            <p:cNvSpPr/>
            <p:nvPr/>
          </p:nvSpPr>
          <p:spPr>
            <a:xfrm>
              <a:off x="8334640"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420051"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505461"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590872"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67628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76169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tx351"/>
            <p:cNvSpPr/>
            <p:nvPr/>
          </p:nvSpPr>
          <p:spPr>
            <a:xfrm>
              <a:off x="8191315" y="3974153"/>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352" name="tx352"/>
            <p:cNvSpPr/>
            <p:nvPr/>
          </p:nvSpPr>
          <p:spPr>
            <a:xfrm>
              <a:off x="8812300"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53" name="tx353"/>
            <p:cNvSpPr/>
            <p:nvPr/>
          </p:nvSpPr>
          <p:spPr>
            <a:xfrm>
              <a:off x="8240150" y="3925266"/>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354" name="tx354"/>
            <p:cNvSpPr/>
            <p:nvPr/>
          </p:nvSpPr>
          <p:spPr>
            <a:xfrm>
              <a:off x="8640073" y="35604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355" name="tx35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6" name="tx356"/>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7" name="tx35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8" name="tx35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9" name="tx35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0" name="tx36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1" name="tx36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2" name="tx36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3" name="tx36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4" name="tx36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5" name="tx36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6" name="tx36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7" name="tx36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8" name="tx36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9" name="tx36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0" name="tx37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1" name="tx37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2" name="tx37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3" name="tx37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4" name="tx37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5" name="tx37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6" name="tx37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7" name="tx37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8" name="tx37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9" name="tx37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0" name="tx38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1" name="tx38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2" name="tx38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3" name="tx38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4" name="tx38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5" name="tx38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6" name="tx38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7" name="tx38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8" name="tx38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9" name="tx38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0" name="tx39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7" name="tx39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8" name="tx39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9" name="tx39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0" name="tx40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1" name="tx40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2" name="tx402"/>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3" name="pt40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4" name="pt40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5" name="tx40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6" name="tx40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7" name="tx407"/>
            <p:cNvSpPr/>
            <p:nvPr/>
          </p:nvSpPr>
          <p:spPr>
            <a:xfrm>
              <a:off x="2304074" y="1332675"/>
              <a:ext cx="522769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Mali, 2000-2025</a:t>
              </a:r>
            </a:p>
          </p:txBody>
        </p:sp>
        <p:sp>
          <p:nvSpPr>
            <p:cNvPr id="408" name="tx408"/>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9" name="tx409"/>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(52 %), suivi du MCV1 (68 %).
Par rapport à 2019, la couverture vaccinale a augmenté pour 6 vaccins (BCG, DTP1, DTP3, MCV2, ROTAC et YFV) et a diminué pour 2 vaccins (IPV1 et MCV1).
Par rapport à 2024, la couverture vaccinale de 4 vaccins a diminué (BCG, DTP1, MCV1 et YFV), celle de 3 vaccins a augmenté (DTP3, MCV2 et ROTAC) et celle d’un vaccin est restée stable (IPV1).</a:t>
            </a:r>
          </a:p>
        </p:txBody>
      </p:sp>
      <p:sp>
        <p:nvSpPr>
          <p:cNvPr id="4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Mali affichait le taux de couverture le plus faible pour le vaccin MCV2 (52 %), tandis que la plupart des autres vaccins de routine se situaient entre 68 et 90 % ; six antigènes ont connu une hausse depuis 2019, et quatre antigènes ont enregistré une baisse depuis 2024.</a:t>
            </a:r>
          </a:p>
        </p:txBody>
      </p:sp>
      <p:grpSp xmlns:pic="http://schemas.openxmlformats.org/drawingml/2006/picture">
        <p:nvGrpSpPr>
          <p:cNvPr id="412" name=""/>
          <p:cNvGrpSpPr/>
          <p:nvPr/>
        </p:nvGrpSpPr>
        <p:grpSpPr>
          <a:xfrm>
            <a:off x="292608" y="1097280"/>
            <a:ext cx="8595360" cy="28575"/>
            <a:chOff x="292608" y="1097280"/>
            <a:chExt cx="8595360" cy="28575"/>
          </a:xfrm>
        </p:grpSpPr>
        <p:sp>
          <p:nvSpPr>
            <p:cNvPr id="41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42543"/>
              <a:ext cx="6518190" cy="1945434"/>
            </a:xfrm>
            <a:custGeom>
              <a:avLst/>
              <a:pathLst>
                <a:path w="6518190" h="1945434">
                  <a:moveTo>
                    <a:pt x="0" y="1945434"/>
                  </a:moveTo>
                  <a:lnTo>
                    <a:pt x="260727" y="1660736"/>
                  </a:lnTo>
                  <a:lnTo>
                    <a:pt x="521455" y="1091341"/>
                  </a:lnTo>
                  <a:lnTo>
                    <a:pt x="782182" y="996441"/>
                  </a:lnTo>
                  <a:lnTo>
                    <a:pt x="1042910" y="711744"/>
                  </a:lnTo>
                  <a:lnTo>
                    <a:pt x="1303638" y="332147"/>
                  </a:lnTo>
                  <a:lnTo>
                    <a:pt x="1564365" y="284697"/>
                  </a:lnTo>
                  <a:lnTo>
                    <a:pt x="1825093" y="474496"/>
                  </a:lnTo>
                  <a:lnTo>
                    <a:pt x="2085820" y="474496"/>
                  </a:lnTo>
                  <a:lnTo>
                    <a:pt x="2346548" y="521945"/>
                  </a:lnTo>
                  <a:lnTo>
                    <a:pt x="2607276" y="521945"/>
                  </a:lnTo>
                  <a:lnTo>
                    <a:pt x="2868003" y="854093"/>
                  </a:lnTo>
                  <a:lnTo>
                    <a:pt x="3128731" y="901542"/>
                  </a:lnTo>
                  <a:lnTo>
                    <a:pt x="3389458" y="948992"/>
                  </a:lnTo>
                  <a:lnTo>
                    <a:pt x="3650186" y="854093"/>
                  </a:lnTo>
                  <a:lnTo>
                    <a:pt x="3910914" y="664294"/>
                  </a:lnTo>
                  <a:lnTo>
                    <a:pt x="4171641" y="379596"/>
                  </a:lnTo>
                  <a:lnTo>
                    <a:pt x="4432369" y="332147"/>
                  </a:lnTo>
                  <a:lnTo>
                    <a:pt x="4693096" y="379596"/>
                  </a:lnTo>
                  <a:lnTo>
                    <a:pt x="4953824" y="379596"/>
                  </a:lnTo>
                  <a:lnTo>
                    <a:pt x="5214552" y="664294"/>
                  </a:lnTo>
                  <a:lnTo>
                    <a:pt x="5475279" y="427046"/>
                  </a:lnTo>
                  <a:lnTo>
                    <a:pt x="5736007" y="379596"/>
                  </a:lnTo>
                  <a:lnTo>
                    <a:pt x="5996734" y="379596"/>
                  </a:lnTo>
                  <a:lnTo>
                    <a:pt x="6257462" y="4744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917438" y="1357845"/>
              <a:ext cx="5736007" cy="1233689"/>
            </a:xfrm>
            <a:custGeom>
              <a:avLst/>
              <a:pathLst>
                <a:path w="5736007" h="1233689">
                  <a:moveTo>
                    <a:pt x="0" y="521945"/>
                  </a:moveTo>
                  <a:lnTo>
                    <a:pt x="260727" y="806643"/>
                  </a:lnTo>
                  <a:lnTo>
                    <a:pt x="521455" y="332147"/>
                  </a:lnTo>
                  <a:lnTo>
                    <a:pt x="782182" y="0"/>
                  </a:lnTo>
                  <a:lnTo>
                    <a:pt x="1042910" y="759193"/>
                  </a:lnTo>
                  <a:lnTo>
                    <a:pt x="1303638" y="759193"/>
                  </a:lnTo>
                  <a:lnTo>
                    <a:pt x="1564365" y="901542"/>
                  </a:lnTo>
                  <a:lnTo>
                    <a:pt x="1825093" y="854093"/>
                  </a:lnTo>
                  <a:lnTo>
                    <a:pt x="2085820" y="1138790"/>
                  </a:lnTo>
                  <a:lnTo>
                    <a:pt x="2346548" y="1186240"/>
                  </a:lnTo>
                  <a:lnTo>
                    <a:pt x="2607276" y="1233689"/>
                  </a:lnTo>
                  <a:lnTo>
                    <a:pt x="2868003" y="1138790"/>
                  </a:lnTo>
                  <a:lnTo>
                    <a:pt x="3128731" y="948992"/>
                  </a:lnTo>
                  <a:lnTo>
                    <a:pt x="3389458" y="664294"/>
                  </a:lnTo>
                  <a:lnTo>
                    <a:pt x="3650186" y="616844"/>
                  </a:lnTo>
                  <a:lnTo>
                    <a:pt x="3910914" y="664294"/>
                  </a:lnTo>
                  <a:lnTo>
                    <a:pt x="4171641" y="664294"/>
                  </a:lnTo>
                  <a:lnTo>
                    <a:pt x="4432369" y="948992"/>
                  </a:lnTo>
                  <a:lnTo>
                    <a:pt x="4693096" y="711744"/>
                  </a:lnTo>
                  <a:lnTo>
                    <a:pt x="4953824" y="664294"/>
                  </a:lnTo>
                  <a:lnTo>
                    <a:pt x="5214552" y="664294"/>
                  </a:lnTo>
                  <a:lnTo>
                    <a:pt x="5475279" y="332147"/>
                  </a:lnTo>
                  <a:lnTo>
                    <a:pt x="5736007" y="284697"/>
                  </a:lnTo>
                </a:path>
              </a:pathLst>
            </a:custGeom>
            <a:ln w="27101" cap="flat">
              <a:solidFill>
                <a:srgbClr val="80BD41">
                  <a:alpha val="100000"/>
                </a:srgbClr>
              </a:solidFill>
              <a:prstDash val="solid"/>
              <a:round/>
            </a:ln>
          </p:spPr>
          <p:txBody>
            <a:bodyPr/>
            <a:lstStyle/>
            <a:p/>
          </p:txBody>
        </p:sp>
        <p:sp>
          <p:nvSpPr>
            <p:cNvPr id="40" name="pl40"/>
            <p:cNvSpPr/>
            <p:nvPr/>
          </p:nvSpPr>
          <p:spPr>
            <a:xfrm>
              <a:off x="2438893" y="1642543"/>
              <a:ext cx="5214552" cy="3938317"/>
            </a:xfrm>
            <a:custGeom>
              <a:avLst/>
              <a:pathLst>
                <a:path w="5214552" h="3938317">
                  <a:moveTo>
                    <a:pt x="0" y="3938317"/>
                  </a:moveTo>
                  <a:lnTo>
                    <a:pt x="260727" y="3226573"/>
                  </a:lnTo>
                  <a:lnTo>
                    <a:pt x="521455" y="1897984"/>
                  </a:lnTo>
                  <a:lnTo>
                    <a:pt x="782182" y="474496"/>
                  </a:lnTo>
                  <a:lnTo>
                    <a:pt x="1042910" y="521945"/>
                  </a:lnTo>
                  <a:lnTo>
                    <a:pt x="1303638" y="521945"/>
                  </a:lnTo>
                  <a:lnTo>
                    <a:pt x="1564365" y="854093"/>
                  </a:lnTo>
                  <a:lnTo>
                    <a:pt x="1825093" y="901542"/>
                  </a:lnTo>
                  <a:lnTo>
                    <a:pt x="2085820" y="948992"/>
                  </a:lnTo>
                  <a:lnTo>
                    <a:pt x="2346548" y="854093"/>
                  </a:lnTo>
                  <a:lnTo>
                    <a:pt x="2607276" y="664294"/>
                  </a:lnTo>
                  <a:lnTo>
                    <a:pt x="2868003" y="379596"/>
                  </a:lnTo>
                  <a:lnTo>
                    <a:pt x="3128731" y="332147"/>
                  </a:lnTo>
                  <a:lnTo>
                    <a:pt x="3389458" y="379596"/>
                  </a:lnTo>
                  <a:lnTo>
                    <a:pt x="3650186" y="379596"/>
                  </a:lnTo>
                  <a:lnTo>
                    <a:pt x="3910914" y="664294"/>
                  </a:lnTo>
                  <a:lnTo>
                    <a:pt x="4171641" y="427046"/>
                  </a:lnTo>
                  <a:lnTo>
                    <a:pt x="4432369" y="379596"/>
                  </a:lnTo>
                  <a:lnTo>
                    <a:pt x="4693096" y="379596"/>
                  </a:lnTo>
                  <a:lnTo>
                    <a:pt x="4953824" y="47449"/>
                  </a:lnTo>
                  <a:lnTo>
                    <a:pt x="5214552" y="0"/>
                  </a:lnTo>
                </a:path>
              </a:pathLst>
            </a:custGeom>
            <a:ln w="27101" cap="flat">
              <a:solidFill>
                <a:srgbClr val="EE00EE">
                  <a:alpha val="100000"/>
                </a:srgbClr>
              </a:solidFill>
              <a:prstDash val="solid"/>
              <a:round/>
            </a:ln>
          </p:spPr>
          <p:txBody>
            <a:bodyPr/>
            <a:lstStyle/>
            <a:p/>
          </p:txBody>
        </p:sp>
        <p:sp>
          <p:nvSpPr>
            <p:cNvPr id="41" name="pl41"/>
            <p:cNvSpPr/>
            <p:nvPr/>
          </p:nvSpPr>
          <p:spPr>
            <a:xfrm>
              <a:off x="7392717" y="2591535"/>
              <a:ext cx="260727" cy="2325030"/>
            </a:xfrm>
            <a:custGeom>
              <a:avLst/>
              <a:pathLst>
                <a:path w="260727" h="2325030">
                  <a:moveTo>
                    <a:pt x="0" y="2325030"/>
                  </a:moveTo>
                  <a:lnTo>
                    <a:pt x="260727"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974690"/>
              <a:ext cx="2346548" cy="1091341"/>
            </a:xfrm>
            <a:custGeom>
              <a:avLst/>
              <a:pathLst>
                <a:path w="2346548" h="1091341">
                  <a:moveTo>
                    <a:pt x="0" y="1091341"/>
                  </a:moveTo>
                  <a:lnTo>
                    <a:pt x="260727" y="996441"/>
                  </a:lnTo>
                  <a:lnTo>
                    <a:pt x="521455" y="0"/>
                  </a:lnTo>
                  <a:lnTo>
                    <a:pt x="782182" y="0"/>
                  </a:lnTo>
                  <a:lnTo>
                    <a:pt x="1042910" y="332147"/>
                  </a:lnTo>
                  <a:lnTo>
                    <a:pt x="1303638" y="189798"/>
                  </a:lnTo>
                  <a:lnTo>
                    <a:pt x="1564365" y="189798"/>
                  </a:lnTo>
                  <a:lnTo>
                    <a:pt x="1825093" y="237248"/>
                  </a:lnTo>
                  <a:lnTo>
                    <a:pt x="2085820" y="47449"/>
                  </a:lnTo>
                  <a:lnTo>
                    <a:pt x="2346548"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2354287"/>
              <a:ext cx="1042910" cy="3084224"/>
            </a:xfrm>
            <a:custGeom>
              <a:avLst/>
              <a:pathLst>
                <a:path w="1042910" h="3084224">
                  <a:moveTo>
                    <a:pt x="0" y="3084224"/>
                  </a:moveTo>
                  <a:lnTo>
                    <a:pt x="260727" y="1043891"/>
                  </a:lnTo>
                  <a:lnTo>
                    <a:pt x="521455" y="901542"/>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927241"/>
              <a:ext cx="6518190" cy="1376038"/>
            </a:xfrm>
            <a:custGeom>
              <a:avLst/>
              <a:pathLst>
                <a:path w="6518190" h="1376038">
                  <a:moveTo>
                    <a:pt x="0" y="1376038"/>
                  </a:moveTo>
                  <a:lnTo>
                    <a:pt x="260727" y="1138790"/>
                  </a:lnTo>
                  <a:lnTo>
                    <a:pt x="521455" y="1043891"/>
                  </a:lnTo>
                  <a:lnTo>
                    <a:pt x="782182" y="996441"/>
                  </a:lnTo>
                  <a:lnTo>
                    <a:pt x="1042910" y="711744"/>
                  </a:lnTo>
                  <a:lnTo>
                    <a:pt x="1303638" y="237248"/>
                  </a:lnTo>
                  <a:lnTo>
                    <a:pt x="1564365" y="474496"/>
                  </a:lnTo>
                  <a:lnTo>
                    <a:pt x="1825093" y="569395"/>
                  </a:lnTo>
                  <a:lnTo>
                    <a:pt x="2085820" y="332147"/>
                  </a:lnTo>
                  <a:lnTo>
                    <a:pt x="2346548" y="237248"/>
                  </a:lnTo>
                  <a:lnTo>
                    <a:pt x="2607276" y="0"/>
                  </a:lnTo>
                  <a:lnTo>
                    <a:pt x="2868003" y="284697"/>
                  </a:lnTo>
                  <a:lnTo>
                    <a:pt x="3128731" y="521945"/>
                  </a:lnTo>
                  <a:lnTo>
                    <a:pt x="3389458" y="759193"/>
                  </a:lnTo>
                  <a:lnTo>
                    <a:pt x="3650186" y="806643"/>
                  </a:lnTo>
                  <a:lnTo>
                    <a:pt x="3910914" y="616844"/>
                  </a:lnTo>
                  <a:lnTo>
                    <a:pt x="4171641" y="379596"/>
                  </a:lnTo>
                  <a:lnTo>
                    <a:pt x="4432369" y="379596"/>
                  </a:lnTo>
                  <a:lnTo>
                    <a:pt x="4693096" y="379596"/>
                  </a:lnTo>
                  <a:lnTo>
                    <a:pt x="4953824" y="332147"/>
                  </a:lnTo>
                  <a:lnTo>
                    <a:pt x="5214552" y="759193"/>
                  </a:lnTo>
                  <a:lnTo>
                    <a:pt x="5475279" y="332147"/>
                  </a:lnTo>
                  <a:lnTo>
                    <a:pt x="5736007" y="427046"/>
                  </a:lnTo>
                  <a:lnTo>
                    <a:pt x="5996734" y="474496"/>
                  </a:lnTo>
                  <a:lnTo>
                    <a:pt x="6257462" y="284697"/>
                  </a:lnTo>
                  <a:lnTo>
                    <a:pt x="6518190" y="474496"/>
                  </a:lnTo>
                </a:path>
              </a:pathLst>
            </a:custGeom>
            <a:ln w="27101" cap="flat">
              <a:solidFill>
                <a:srgbClr val="FFC20E">
                  <a:alpha val="100000"/>
                </a:srgbClr>
              </a:solidFill>
              <a:prstDash val="solid"/>
              <a:round/>
            </a:ln>
          </p:spPr>
          <p:txBody>
            <a:bodyPr/>
            <a:lstStyle/>
            <a:p/>
          </p:txBody>
        </p:sp>
        <p:sp>
          <p:nvSpPr>
            <p:cNvPr id="45" name="pl45"/>
            <p:cNvSpPr/>
            <p:nvPr/>
          </p:nvSpPr>
          <p:spPr>
            <a:xfrm>
              <a:off x="6089079" y="3160930"/>
              <a:ext cx="1564365" cy="2277581"/>
            </a:xfrm>
            <a:custGeom>
              <a:avLst/>
              <a:pathLst>
                <a:path w="1564365" h="2277581">
                  <a:moveTo>
                    <a:pt x="0" y="2277581"/>
                  </a:moveTo>
                  <a:lnTo>
                    <a:pt x="260727" y="1233689"/>
                  </a:lnTo>
                  <a:lnTo>
                    <a:pt x="521455" y="901542"/>
                  </a:lnTo>
                  <a:lnTo>
                    <a:pt x="782182" y="759193"/>
                  </a:lnTo>
                  <a:lnTo>
                    <a:pt x="1042910" y="521945"/>
                  </a:lnTo>
                  <a:lnTo>
                    <a:pt x="1303638" y="237248"/>
                  </a:lnTo>
                  <a:lnTo>
                    <a:pt x="1564365" y="0"/>
                  </a:lnTo>
                </a:path>
              </a:pathLst>
            </a:custGeom>
            <a:ln w="27101" cap="flat">
              <a:solidFill>
                <a:srgbClr val="008B00">
                  <a:alpha val="100000"/>
                </a:srgbClr>
              </a:solidFill>
              <a:prstDash val="solid"/>
              <a:round/>
            </a:ln>
          </p:spPr>
          <p:txBody>
            <a:bodyPr/>
            <a:lstStyle/>
            <a:p/>
          </p:txBody>
        </p:sp>
        <p:sp>
          <p:nvSpPr>
            <p:cNvPr id="46" name="pl46"/>
            <p:cNvSpPr/>
            <p:nvPr/>
          </p:nvSpPr>
          <p:spPr>
            <a:xfrm>
              <a:off x="4003259" y="1784892"/>
              <a:ext cx="3650186" cy="1186240"/>
            </a:xfrm>
            <a:custGeom>
              <a:avLst/>
              <a:pathLst>
                <a:path w="3650186" h="1186240">
                  <a:moveTo>
                    <a:pt x="0" y="1186240"/>
                  </a:moveTo>
                  <a:lnTo>
                    <a:pt x="260727" y="1091341"/>
                  </a:lnTo>
                  <a:lnTo>
                    <a:pt x="521455" y="1043891"/>
                  </a:lnTo>
                  <a:lnTo>
                    <a:pt x="782182" y="1186240"/>
                  </a:lnTo>
                  <a:lnTo>
                    <a:pt x="1042910" y="854093"/>
                  </a:lnTo>
                  <a:lnTo>
                    <a:pt x="1303638" y="474496"/>
                  </a:lnTo>
                  <a:lnTo>
                    <a:pt x="1564365" y="332147"/>
                  </a:lnTo>
                  <a:lnTo>
                    <a:pt x="1825093" y="379596"/>
                  </a:lnTo>
                  <a:lnTo>
                    <a:pt x="2085820" y="332147"/>
                  </a:lnTo>
                  <a:lnTo>
                    <a:pt x="2346548" y="711744"/>
                  </a:lnTo>
                  <a:lnTo>
                    <a:pt x="2607276" y="332147"/>
                  </a:lnTo>
                  <a:lnTo>
                    <a:pt x="2868003" y="332147"/>
                  </a:lnTo>
                  <a:lnTo>
                    <a:pt x="3128731" y="142348"/>
                  </a:lnTo>
                  <a:lnTo>
                    <a:pt x="3389458" y="0"/>
                  </a:lnTo>
                  <a:lnTo>
                    <a:pt x="3650186" y="0"/>
                  </a:lnTo>
                </a:path>
              </a:pathLst>
            </a:custGeom>
            <a:ln w="27101" cap="flat">
              <a:solidFill>
                <a:srgbClr val="9A32CD">
                  <a:alpha val="100000"/>
                </a:srgbClr>
              </a:solidFill>
              <a:prstDash val="solid"/>
              <a:round/>
            </a:ln>
          </p:spPr>
          <p:txBody>
            <a:bodyPr/>
            <a:lstStyle/>
            <a:p/>
          </p:txBody>
        </p:sp>
        <p:sp>
          <p:nvSpPr>
            <p:cNvPr id="47" name="pl47"/>
            <p:cNvSpPr/>
            <p:nvPr/>
          </p:nvSpPr>
          <p:spPr>
            <a:xfrm>
              <a:off x="4785441" y="1832341"/>
              <a:ext cx="2868003" cy="2419930"/>
            </a:xfrm>
            <a:custGeom>
              <a:avLst/>
              <a:pathLst>
                <a:path w="2868003" h="2419930">
                  <a:moveTo>
                    <a:pt x="0" y="2419930"/>
                  </a:moveTo>
                  <a:lnTo>
                    <a:pt x="260727" y="1518387"/>
                  </a:lnTo>
                  <a:lnTo>
                    <a:pt x="521455" y="616844"/>
                  </a:lnTo>
                  <a:lnTo>
                    <a:pt x="782182" y="616844"/>
                  </a:lnTo>
                  <a:lnTo>
                    <a:pt x="1042910" y="616844"/>
                  </a:lnTo>
                  <a:lnTo>
                    <a:pt x="1303638" y="616844"/>
                  </a:lnTo>
                  <a:lnTo>
                    <a:pt x="1564365" y="569395"/>
                  </a:lnTo>
                  <a:lnTo>
                    <a:pt x="1825093" y="379596"/>
                  </a:lnTo>
                  <a:lnTo>
                    <a:pt x="2085820" y="284697"/>
                  </a:lnTo>
                  <a:lnTo>
                    <a:pt x="2346548" y="474496"/>
                  </a:lnTo>
                  <a:lnTo>
                    <a:pt x="2607276" y="237248"/>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7392717" y="2401737"/>
              <a:ext cx="260727" cy="1518387"/>
            </a:xfrm>
            <a:custGeom>
              <a:avLst/>
              <a:pathLst>
                <a:path w="260727" h="1518387">
                  <a:moveTo>
                    <a:pt x="0" y="1518387"/>
                  </a:moveTo>
                  <a:lnTo>
                    <a:pt x="260727" y="0"/>
                  </a:lnTo>
                </a:path>
              </a:pathLst>
            </a:custGeom>
            <a:ln w="27101" cap="flat">
              <a:solidFill>
                <a:srgbClr val="FB9A99">
                  <a:alpha val="100000"/>
                </a:srgbClr>
              </a:solidFill>
              <a:prstDash val="solid"/>
              <a:round/>
            </a:ln>
          </p:spPr>
          <p:txBody>
            <a:bodyPr/>
            <a:lstStyle/>
            <a:p/>
          </p:txBody>
        </p:sp>
        <p:sp>
          <p:nvSpPr>
            <p:cNvPr id="49" name="pl49"/>
            <p:cNvSpPr/>
            <p:nvPr/>
          </p:nvSpPr>
          <p:spPr>
            <a:xfrm>
              <a:off x="7664589" y="1054505"/>
              <a:ext cx="718356" cy="579055"/>
            </a:xfrm>
            <a:custGeom>
              <a:avLst/>
              <a:pathLst>
                <a:path w="718356" h="579055">
                  <a:moveTo>
                    <a:pt x="718356" y="0"/>
                  </a:moveTo>
                  <a:lnTo>
                    <a:pt x="0" y="579055"/>
                  </a:lnTo>
                </a:path>
              </a:pathLst>
            </a:custGeom>
          </p:spPr>
          <p:txBody>
            <a:bodyPr/>
            <a:lstStyle/>
            <a:p/>
          </p:txBody>
        </p:sp>
        <p:sp>
          <p:nvSpPr>
            <p:cNvPr id="50" name="pl50"/>
            <p:cNvSpPr/>
            <p:nvPr/>
          </p:nvSpPr>
          <p:spPr>
            <a:xfrm>
              <a:off x="7661536" y="792377"/>
              <a:ext cx="667047" cy="839976"/>
            </a:xfrm>
            <a:custGeom>
              <a:avLst/>
              <a:pathLst>
                <a:path w="667047" h="839976">
                  <a:moveTo>
                    <a:pt x="667047" y="0"/>
                  </a:moveTo>
                  <a:lnTo>
                    <a:pt x="0" y="839976"/>
                  </a:lnTo>
                </a:path>
              </a:pathLst>
            </a:custGeom>
          </p:spPr>
          <p:txBody>
            <a:bodyPr/>
            <a:lstStyle/>
            <a:p/>
          </p:txBody>
        </p:sp>
        <p:sp>
          <p:nvSpPr>
            <p:cNvPr id="51" name="pl51"/>
            <p:cNvSpPr/>
            <p:nvPr/>
          </p:nvSpPr>
          <p:spPr>
            <a:xfrm>
              <a:off x="7668588" y="1318195"/>
              <a:ext cx="768506" cy="318079"/>
            </a:xfrm>
            <a:custGeom>
              <a:avLst/>
              <a:pathLst>
                <a:path w="768506" h="318079">
                  <a:moveTo>
                    <a:pt x="768506" y="0"/>
                  </a:moveTo>
                  <a:lnTo>
                    <a:pt x="0" y="318079"/>
                  </a:lnTo>
                </a:path>
              </a:pathLst>
            </a:custGeom>
          </p:spPr>
          <p:txBody>
            <a:bodyPr/>
            <a:lstStyle/>
            <a:p/>
          </p:txBody>
        </p:sp>
        <p:sp>
          <p:nvSpPr>
            <p:cNvPr id="52" name="pl52"/>
            <p:cNvSpPr/>
            <p:nvPr/>
          </p:nvSpPr>
          <p:spPr>
            <a:xfrm>
              <a:off x="7669994" y="1579388"/>
              <a:ext cx="712950" cy="200841"/>
            </a:xfrm>
            <a:custGeom>
              <a:avLst/>
              <a:pathLst>
                <a:path w="712950" h="200841">
                  <a:moveTo>
                    <a:pt x="712950" y="0"/>
                  </a:moveTo>
                  <a:lnTo>
                    <a:pt x="0" y="200841"/>
                  </a:lnTo>
                </a:path>
              </a:pathLst>
            </a:custGeom>
          </p:spPr>
          <p:txBody>
            <a:bodyPr/>
            <a:lstStyle/>
            <a:p/>
          </p:txBody>
        </p:sp>
        <p:sp>
          <p:nvSpPr>
            <p:cNvPr id="53" name="pl53"/>
            <p:cNvSpPr/>
            <p:nvPr/>
          </p:nvSpPr>
          <p:spPr>
            <a:xfrm>
              <a:off x="7671585" y="1832438"/>
              <a:ext cx="681189" cy="3620"/>
            </a:xfrm>
            <a:custGeom>
              <a:avLst/>
              <a:pathLst>
                <a:path w="681189" h="3620">
                  <a:moveTo>
                    <a:pt x="681189" y="3620"/>
                  </a:moveTo>
                  <a:lnTo>
                    <a:pt x="0" y="0"/>
                  </a:lnTo>
                </a:path>
              </a:pathLst>
            </a:custGeom>
          </p:spPr>
          <p:txBody>
            <a:bodyPr/>
            <a:lstStyle/>
            <a:p/>
          </p:txBody>
        </p:sp>
        <p:sp>
          <p:nvSpPr>
            <p:cNvPr id="54" name="pl54"/>
            <p:cNvSpPr/>
            <p:nvPr/>
          </p:nvSpPr>
          <p:spPr>
            <a:xfrm>
              <a:off x="7671372" y="2023880"/>
              <a:ext cx="753654" cy="73156"/>
            </a:xfrm>
            <a:custGeom>
              <a:avLst/>
              <a:pathLst>
                <a:path w="753654" h="73156">
                  <a:moveTo>
                    <a:pt x="753654" y="73156"/>
                  </a:moveTo>
                  <a:lnTo>
                    <a:pt x="0" y="0"/>
                  </a:lnTo>
                </a:path>
              </a:pathLst>
            </a:custGeom>
          </p:spPr>
          <p:txBody>
            <a:bodyPr/>
            <a:lstStyle/>
            <a:p/>
          </p:txBody>
        </p:sp>
        <p:sp>
          <p:nvSpPr>
            <p:cNvPr id="55" name="pl55"/>
            <p:cNvSpPr/>
            <p:nvPr/>
          </p:nvSpPr>
          <p:spPr>
            <a:xfrm>
              <a:off x="7671582" y="2354496"/>
              <a:ext cx="735446" cy="8476"/>
            </a:xfrm>
            <a:custGeom>
              <a:avLst/>
              <a:pathLst>
                <a:path w="735446" h="8476">
                  <a:moveTo>
                    <a:pt x="735446" y="8476"/>
                  </a:moveTo>
                  <a:lnTo>
                    <a:pt x="0" y="0"/>
                  </a:lnTo>
                </a:path>
              </a:pathLst>
            </a:custGeom>
          </p:spPr>
          <p:txBody>
            <a:bodyPr/>
            <a:lstStyle/>
            <a:p/>
          </p:txBody>
        </p:sp>
        <p:sp>
          <p:nvSpPr>
            <p:cNvPr id="56" name="pl56"/>
            <p:cNvSpPr/>
            <p:nvPr/>
          </p:nvSpPr>
          <p:spPr>
            <a:xfrm>
              <a:off x="7669715" y="2406771"/>
              <a:ext cx="689146" cy="213259"/>
            </a:xfrm>
            <a:custGeom>
              <a:avLst/>
              <a:pathLst>
                <a:path w="689146" h="213259">
                  <a:moveTo>
                    <a:pt x="689146" y="213259"/>
                  </a:moveTo>
                  <a:lnTo>
                    <a:pt x="0" y="0"/>
                  </a:lnTo>
                </a:path>
              </a:pathLst>
            </a:custGeom>
          </p:spPr>
          <p:txBody>
            <a:bodyPr/>
            <a:lstStyle/>
            <a:p/>
          </p:txBody>
        </p:sp>
        <p:sp>
          <p:nvSpPr>
            <p:cNvPr id="57" name="pl57"/>
            <p:cNvSpPr/>
            <p:nvPr/>
          </p:nvSpPr>
          <p:spPr>
            <a:xfrm>
              <a:off x="7665153" y="2410432"/>
              <a:ext cx="627278" cy="465898"/>
            </a:xfrm>
            <a:custGeom>
              <a:avLst/>
              <a:pathLst>
                <a:path w="627278" h="465898">
                  <a:moveTo>
                    <a:pt x="627278" y="465898"/>
                  </a:moveTo>
                  <a:lnTo>
                    <a:pt x="0" y="0"/>
                  </a:lnTo>
                </a:path>
              </a:pathLst>
            </a:custGeom>
          </p:spPr>
          <p:txBody>
            <a:bodyPr/>
            <a:lstStyle/>
            <a:p/>
          </p:txBody>
        </p:sp>
        <p:sp>
          <p:nvSpPr>
            <p:cNvPr id="58" name="pl58"/>
            <p:cNvSpPr/>
            <p:nvPr/>
          </p:nvSpPr>
          <p:spPr>
            <a:xfrm>
              <a:off x="7665108" y="2600255"/>
              <a:ext cx="717837" cy="536676"/>
            </a:xfrm>
            <a:custGeom>
              <a:avLst/>
              <a:pathLst>
                <a:path w="717837" h="536676">
                  <a:moveTo>
                    <a:pt x="717837" y="536676"/>
                  </a:moveTo>
                  <a:lnTo>
                    <a:pt x="0" y="0"/>
                  </a:lnTo>
                </a:path>
              </a:pathLst>
            </a:custGeom>
          </p:spPr>
          <p:txBody>
            <a:bodyPr/>
            <a:lstStyle/>
            <a:p/>
          </p:txBody>
        </p:sp>
        <p:sp>
          <p:nvSpPr>
            <p:cNvPr id="59" name="pl59"/>
            <p:cNvSpPr/>
            <p:nvPr/>
          </p:nvSpPr>
          <p:spPr>
            <a:xfrm>
              <a:off x="7669338" y="3166419"/>
              <a:ext cx="689523" cy="238113"/>
            </a:xfrm>
            <a:custGeom>
              <a:avLst/>
              <a:pathLst>
                <a:path w="689523" h="238113">
                  <a:moveTo>
                    <a:pt x="689523" y="238113"/>
                  </a:moveTo>
                  <a:lnTo>
                    <a:pt x="0" y="0"/>
                  </a:lnTo>
                </a:path>
              </a:pathLst>
            </a:custGeom>
          </p:spPr>
          <p:txBody>
            <a:bodyPr/>
            <a:lstStyle/>
            <a:p/>
          </p:txBody>
        </p:sp>
        <p:sp>
          <p:nvSpPr>
            <p:cNvPr id="60" name="pg60"/>
            <p:cNvSpPr/>
            <p:nvPr/>
          </p:nvSpPr>
          <p:spPr>
            <a:xfrm>
              <a:off x="8314365" y="9626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0042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2" name="pg62"/>
            <p:cNvSpPr/>
            <p:nvPr/>
          </p:nvSpPr>
          <p:spPr>
            <a:xfrm>
              <a:off x="8260004" y="7012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72408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4" name="pg64"/>
            <p:cNvSpPr/>
            <p:nvPr/>
          </p:nvSpPr>
          <p:spPr>
            <a:xfrm>
              <a:off x="8368515" y="122759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6913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66" name="pg66"/>
            <p:cNvSpPr/>
            <p:nvPr/>
          </p:nvSpPr>
          <p:spPr>
            <a:xfrm>
              <a:off x="8314365" y="14899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5315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81%</a:t>
              </a:r>
            </a:p>
          </p:txBody>
        </p:sp>
        <p:sp>
          <p:nvSpPr>
            <p:cNvPr id="68" name="pg68"/>
            <p:cNvSpPr/>
            <p:nvPr/>
          </p:nvSpPr>
          <p:spPr>
            <a:xfrm>
              <a:off x="8284194" y="175153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79307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0" name="pg70"/>
            <p:cNvSpPr/>
            <p:nvPr/>
          </p:nvSpPr>
          <p:spPr>
            <a:xfrm>
              <a:off x="8356446" y="201343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79306" y="205496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76%</a:t>
              </a:r>
            </a:p>
          </p:txBody>
        </p:sp>
        <p:sp>
          <p:nvSpPr>
            <p:cNvPr id="72" name="pg72"/>
            <p:cNvSpPr/>
            <p:nvPr/>
          </p:nvSpPr>
          <p:spPr>
            <a:xfrm>
              <a:off x="8338449" y="227845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31999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69%</a:t>
              </a:r>
            </a:p>
          </p:txBody>
        </p:sp>
        <p:sp>
          <p:nvSpPr>
            <p:cNvPr id="74" name="pg74"/>
            <p:cNvSpPr/>
            <p:nvPr/>
          </p:nvSpPr>
          <p:spPr>
            <a:xfrm>
              <a:off x="8290281" y="25409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5824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68%</a:t>
              </a:r>
            </a:p>
          </p:txBody>
        </p:sp>
        <p:sp>
          <p:nvSpPr>
            <p:cNvPr id="76" name="pg76"/>
            <p:cNvSpPr/>
            <p:nvPr/>
          </p:nvSpPr>
          <p:spPr>
            <a:xfrm>
              <a:off x="8223851" y="280021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84175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68%</a:t>
              </a:r>
            </a:p>
          </p:txBody>
        </p:sp>
        <p:sp>
          <p:nvSpPr>
            <p:cNvPr id="78" name="pg78"/>
            <p:cNvSpPr/>
            <p:nvPr/>
          </p:nvSpPr>
          <p:spPr>
            <a:xfrm>
              <a:off x="8314365" y="30598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1013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64%</a:t>
              </a:r>
            </a:p>
          </p:txBody>
        </p:sp>
        <p:sp>
          <p:nvSpPr>
            <p:cNvPr id="80" name="pg80"/>
            <p:cNvSpPr/>
            <p:nvPr/>
          </p:nvSpPr>
          <p:spPr>
            <a:xfrm>
              <a:off x="8290281" y="33259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674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471540" y="401416"/>
              <a:ext cx="28885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Mali, 2000-2025</a:t>
              </a:r>
            </a:p>
          </p:txBody>
        </p:sp>
        <p:sp>
          <p:nvSpPr>
            <p:cNvPr id="108" name="tx10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10 vaccins (série complète).
En 2025, le MCV2 affichait la couverture la plus faible de tous les vaccins (52 %), suivi du HPVc (64 %).
La couverture vaccinale de 5 vaccins a augmenté (DTP3, HEPB3, HIB3, MCV2 et ROTAC) et celle de 2 vaccins a diminué (IPV1 et MCV1) par rapport à leur couverture respective en 2019.
La couverture vaccinale de 8 vaccins a augmenté (DTP3, HEPB3, HIB3, HPVc, IPVC, MCV2, ROTAC et RUBELLA), celle d’un vaccin est restée inchangée (IPV1) et celle d’un vaccin a diminué (MCV1) par rapport aux taux de couverture respectifs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0241" y="887626"/>
              <a:ext cx="1378461" cy="0"/>
            </a:xfrm>
            <a:custGeom>
              <a:avLst/>
              <a:pathLst>
                <a:path w="1378461" h="0">
                  <a:moveTo>
                    <a:pt x="0" y="0"/>
                  </a:moveTo>
                  <a:lnTo>
                    <a:pt x="435303" y="0"/>
                  </a:lnTo>
                  <a:lnTo>
                    <a:pt x="725505" y="0"/>
                  </a:lnTo>
                  <a:lnTo>
                    <a:pt x="798056" y="0"/>
                  </a:lnTo>
                  <a:lnTo>
                    <a:pt x="870607" y="0"/>
                  </a:lnTo>
                  <a:lnTo>
                    <a:pt x="1160809" y="0"/>
                  </a:lnTo>
                  <a:lnTo>
                    <a:pt x="1378461" y="0"/>
                  </a:lnTo>
                </a:path>
              </a:pathLst>
            </a:custGeom>
            <a:ln w="116535" cap="flat">
              <a:solidFill>
                <a:srgbClr val="E8E8E8">
                  <a:alpha val="100000"/>
                </a:srgbClr>
              </a:solidFill>
              <a:prstDash val="solid"/>
              <a:round/>
            </a:ln>
          </p:spPr>
          <p:txBody>
            <a:bodyPr/>
            <a:lstStyle/>
            <a:p/>
          </p:txBody>
        </p:sp>
        <p:sp>
          <p:nvSpPr>
            <p:cNvPr id="22" name="pl22"/>
            <p:cNvSpPr/>
            <p:nvPr/>
          </p:nvSpPr>
          <p:spPr>
            <a:xfrm>
              <a:off x="6897893" y="1266641"/>
              <a:ext cx="1160809" cy="0"/>
            </a:xfrm>
            <a:custGeom>
              <a:avLst/>
              <a:pathLst>
                <a:path w="1160809" h="0">
                  <a:moveTo>
                    <a:pt x="0" y="0"/>
                  </a:moveTo>
                  <a:lnTo>
                    <a:pt x="435303" y="0"/>
                  </a:lnTo>
                  <a:lnTo>
                    <a:pt x="507854" y="0"/>
                  </a:lnTo>
                  <a:lnTo>
                    <a:pt x="652955" y="0"/>
                  </a:lnTo>
                  <a:lnTo>
                    <a:pt x="725505" y="0"/>
                  </a:lnTo>
                  <a:lnTo>
                    <a:pt x="1088258" y="0"/>
                  </a:lnTo>
                  <a:lnTo>
                    <a:pt x="1160809" y="0"/>
                  </a:lnTo>
                </a:path>
              </a:pathLst>
            </a:custGeom>
            <a:ln w="116535" cap="flat">
              <a:solidFill>
                <a:srgbClr val="E8E8E8">
                  <a:alpha val="100000"/>
                </a:srgbClr>
              </a:solidFill>
              <a:prstDash val="solid"/>
              <a:round/>
            </a:ln>
          </p:spPr>
          <p:txBody>
            <a:bodyPr/>
            <a:lstStyle/>
            <a:p/>
          </p:txBody>
        </p:sp>
        <p:sp>
          <p:nvSpPr>
            <p:cNvPr id="23" name="pl23"/>
            <p:cNvSpPr/>
            <p:nvPr/>
          </p:nvSpPr>
          <p:spPr>
            <a:xfrm>
              <a:off x="6535140" y="1645655"/>
              <a:ext cx="1015708" cy="0"/>
            </a:xfrm>
            <a:custGeom>
              <a:avLst/>
              <a:pathLst>
                <a:path w="1015708" h="0">
                  <a:moveTo>
                    <a:pt x="0" y="0"/>
                  </a:moveTo>
                  <a:lnTo>
                    <a:pt x="362752" y="0"/>
                  </a:lnTo>
                  <a:lnTo>
                    <a:pt x="435303" y="0"/>
                  </a:lnTo>
                  <a:lnTo>
                    <a:pt x="435303" y="0"/>
                  </a:lnTo>
                  <a:lnTo>
                    <a:pt x="435303" y="0"/>
                  </a:lnTo>
                  <a:lnTo>
                    <a:pt x="943157" y="0"/>
                  </a:lnTo>
                  <a:lnTo>
                    <a:pt x="1015708" y="0"/>
                  </a:lnTo>
                </a:path>
              </a:pathLst>
            </a:custGeom>
            <a:ln w="116535" cap="flat">
              <a:solidFill>
                <a:srgbClr val="E8E8E8">
                  <a:alpha val="100000"/>
                </a:srgbClr>
              </a:solidFill>
              <a:prstDash val="solid"/>
              <a:round/>
            </a:ln>
          </p:spPr>
          <p:txBody>
            <a:bodyPr/>
            <a:lstStyle/>
            <a:p/>
          </p:txBody>
        </p:sp>
        <p:sp>
          <p:nvSpPr>
            <p:cNvPr id="24" name="pl24"/>
            <p:cNvSpPr/>
            <p:nvPr/>
          </p:nvSpPr>
          <p:spPr>
            <a:xfrm>
              <a:off x="6535140" y="2024670"/>
              <a:ext cx="1015708" cy="0"/>
            </a:xfrm>
            <a:custGeom>
              <a:avLst/>
              <a:pathLst>
                <a:path w="1015708" h="0">
                  <a:moveTo>
                    <a:pt x="0" y="0"/>
                  </a:moveTo>
                  <a:lnTo>
                    <a:pt x="362752" y="0"/>
                  </a:lnTo>
                  <a:lnTo>
                    <a:pt x="435303" y="0"/>
                  </a:lnTo>
                  <a:lnTo>
                    <a:pt x="435303" y="0"/>
                  </a:lnTo>
                  <a:lnTo>
                    <a:pt x="435303" y="0"/>
                  </a:lnTo>
                  <a:lnTo>
                    <a:pt x="943157" y="0"/>
                  </a:lnTo>
                  <a:lnTo>
                    <a:pt x="1015708" y="0"/>
                  </a:lnTo>
                </a:path>
              </a:pathLst>
            </a:custGeom>
            <a:ln w="116535" cap="flat">
              <a:solidFill>
                <a:srgbClr val="E8E8E8">
                  <a:alpha val="100000"/>
                </a:srgbClr>
              </a:solidFill>
              <a:prstDash val="solid"/>
              <a:round/>
            </a:ln>
          </p:spPr>
          <p:txBody>
            <a:bodyPr/>
            <a:lstStyle/>
            <a:p/>
          </p:txBody>
        </p:sp>
        <p:sp>
          <p:nvSpPr>
            <p:cNvPr id="25" name="pl25"/>
            <p:cNvSpPr/>
            <p:nvPr/>
          </p:nvSpPr>
          <p:spPr>
            <a:xfrm>
              <a:off x="6535140" y="2403685"/>
              <a:ext cx="1015708" cy="0"/>
            </a:xfrm>
            <a:custGeom>
              <a:avLst/>
              <a:pathLst>
                <a:path w="1015708" h="0">
                  <a:moveTo>
                    <a:pt x="0" y="0"/>
                  </a:moveTo>
                  <a:lnTo>
                    <a:pt x="362752" y="0"/>
                  </a:lnTo>
                  <a:lnTo>
                    <a:pt x="435303" y="0"/>
                  </a:lnTo>
                  <a:lnTo>
                    <a:pt x="435303" y="0"/>
                  </a:lnTo>
                  <a:lnTo>
                    <a:pt x="435303" y="0"/>
                  </a:lnTo>
                  <a:lnTo>
                    <a:pt x="943157" y="0"/>
                  </a:lnTo>
                  <a:lnTo>
                    <a:pt x="1015708" y="0"/>
                  </a:lnTo>
                </a:path>
              </a:pathLst>
            </a:custGeom>
            <a:ln w="116535" cap="flat">
              <a:solidFill>
                <a:srgbClr val="E8E8E8">
                  <a:alpha val="100000"/>
                </a:srgbClr>
              </a:solidFill>
              <a:prstDash val="solid"/>
              <a:round/>
            </a:ln>
          </p:spPr>
          <p:txBody>
            <a:bodyPr/>
            <a:lstStyle/>
            <a:p/>
          </p:txBody>
        </p:sp>
        <p:sp>
          <p:nvSpPr>
            <p:cNvPr id="26" name="pl26"/>
            <p:cNvSpPr/>
            <p:nvPr/>
          </p:nvSpPr>
          <p:spPr>
            <a:xfrm>
              <a:off x="6535140" y="2782699"/>
              <a:ext cx="507854" cy="0"/>
            </a:xfrm>
            <a:custGeom>
              <a:avLst/>
              <a:pathLst>
                <a:path w="507854" h="0">
                  <a:moveTo>
                    <a:pt x="0" y="0"/>
                  </a:moveTo>
                  <a:lnTo>
                    <a:pt x="145101" y="0"/>
                  </a:lnTo>
                  <a:lnTo>
                    <a:pt x="217651" y="0"/>
                  </a:lnTo>
                  <a:lnTo>
                    <a:pt x="217651" y="0"/>
                  </a:lnTo>
                  <a:lnTo>
                    <a:pt x="435303" y="0"/>
                  </a:lnTo>
                  <a:lnTo>
                    <a:pt x="435303" y="0"/>
                  </a:lnTo>
                  <a:lnTo>
                    <a:pt x="507854" y="0"/>
                  </a:lnTo>
                </a:path>
              </a:pathLst>
            </a:custGeom>
            <a:ln w="116535" cap="flat">
              <a:solidFill>
                <a:srgbClr val="E8E8E8">
                  <a:alpha val="100000"/>
                </a:srgbClr>
              </a:solidFill>
              <a:prstDash val="solid"/>
              <a:round/>
            </a:ln>
          </p:spPr>
          <p:txBody>
            <a:bodyPr/>
            <a:lstStyle/>
            <a:p/>
          </p:txBody>
        </p:sp>
        <p:sp>
          <p:nvSpPr>
            <p:cNvPr id="27" name="pl27"/>
            <p:cNvSpPr/>
            <p:nvPr/>
          </p:nvSpPr>
          <p:spPr>
            <a:xfrm>
              <a:off x="5954735" y="3161714"/>
              <a:ext cx="725505" cy="0"/>
            </a:xfrm>
            <a:custGeom>
              <a:avLst/>
              <a:pathLst>
                <a:path w="725505" h="0">
                  <a:moveTo>
                    <a:pt x="0" y="0"/>
                  </a:moveTo>
                  <a:lnTo>
                    <a:pt x="435303" y="0"/>
                  </a:lnTo>
                  <a:lnTo>
                    <a:pt x="435303" y="0"/>
                  </a:lnTo>
                  <a:lnTo>
                    <a:pt x="507854" y="0"/>
                  </a:lnTo>
                  <a:lnTo>
                    <a:pt x="652955" y="0"/>
                  </a:lnTo>
                  <a:lnTo>
                    <a:pt x="652955" y="0"/>
                  </a:lnTo>
                  <a:lnTo>
                    <a:pt x="725505" y="0"/>
                  </a:lnTo>
                </a:path>
              </a:pathLst>
            </a:custGeom>
            <a:ln w="116535" cap="flat">
              <a:solidFill>
                <a:srgbClr val="E8E8E8">
                  <a:alpha val="100000"/>
                </a:srgbClr>
              </a:solidFill>
              <a:prstDash val="solid"/>
              <a:round/>
            </a:ln>
          </p:spPr>
          <p:txBody>
            <a:bodyPr/>
            <a:lstStyle/>
            <a:p/>
          </p:txBody>
        </p:sp>
        <p:sp>
          <p:nvSpPr>
            <p:cNvPr id="28" name="pl28"/>
            <p:cNvSpPr/>
            <p:nvPr/>
          </p:nvSpPr>
          <p:spPr>
            <a:xfrm>
              <a:off x="1746801" y="3540728"/>
              <a:ext cx="3482428" cy="0"/>
            </a:xfrm>
            <a:custGeom>
              <a:avLst/>
              <a:pathLst>
                <a:path w="3482428" h="0">
                  <a:moveTo>
                    <a:pt x="0" y="0"/>
                  </a:moveTo>
                  <a:lnTo>
                    <a:pt x="1596113" y="0"/>
                  </a:lnTo>
                  <a:lnTo>
                    <a:pt x="2103967" y="0"/>
                  </a:lnTo>
                  <a:lnTo>
                    <a:pt x="2321618" y="0"/>
                  </a:lnTo>
                  <a:lnTo>
                    <a:pt x="2684371" y="0"/>
                  </a:lnTo>
                  <a:lnTo>
                    <a:pt x="3119675" y="0"/>
                  </a:lnTo>
                  <a:lnTo>
                    <a:pt x="3482428" y="0"/>
                  </a:lnTo>
                </a:path>
              </a:pathLst>
            </a:custGeom>
            <a:ln w="116535" cap="flat">
              <a:solidFill>
                <a:srgbClr val="E8E8E8">
                  <a:alpha val="100000"/>
                </a:srgbClr>
              </a:solidFill>
              <a:prstDash val="solid"/>
              <a:round/>
            </a:ln>
          </p:spPr>
          <p:txBody>
            <a:bodyPr/>
            <a:lstStyle/>
            <a:p/>
          </p:txBody>
        </p:sp>
        <p:sp>
          <p:nvSpPr>
            <p:cNvPr id="29" name="pl29"/>
            <p:cNvSpPr/>
            <p:nvPr/>
          </p:nvSpPr>
          <p:spPr>
            <a:xfrm>
              <a:off x="5374330" y="3919743"/>
              <a:ext cx="1305910" cy="0"/>
            </a:xfrm>
            <a:custGeom>
              <a:avLst/>
              <a:pathLst>
                <a:path w="1305910" h="0">
                  <a:moveTo>
                    <a:pt x="0" y="0"/>
                  </a:moveTo>
                  <a:lnTo>
                    <a:pt x="290202" y="0"/>
                  </a:lnTo>
                  <a:lnTo>
                    <a:pt x="870607" y="0"/>
                  </a:lnTo>
                  <a:lnTo>
                    <a:pt x="943157" y="0"/>
                  </a:lnTo>
                  <a:lnTo>
                    <a:pt x="1015708" y="0"/>
                  </a:lnTo>
                  <a:lnTo>
                    <a:pt x="1015708" y="0"/>
                  </a:lnTo>
                  <a:lnTo>
                    <a:pt x="1305910" y="0"/>
                  </a:lnTo>
                </a:path>
              </a:pathLst>
            </a:custGeom>
            <a:ln w="116535" cap="flat">
              <a:solidFill>
                <a:srgbClr val="E8E8E8">
                  <a:alpha val="100000"/>
                </a:srgbClr>
              </a:solidFill>
              <a:prstDash val="solid"/>
              <a:round/>
            </a:ln>
          </p:spPr>
          <p:txBody>
            <a:bodyPr/>
            <a:lstStyle/>
            <a:p/>
          </p:txBody>
        </p:sp>
        <p:sp>
          <p:nvSpPr>
            <p:cNvPr id="30" name="pl30"/>
            <p:cNvSpPr/>
            <p:nvPr/>
          </p:nvSpPr>
          <p:spPr>
            <a:xfrm>
              <a:off x="6244937" y="4298757"/>
              <a:ext cx="1088258" cy="0"/>
            </a:xfrm>
            <a:custGeom>
              <a:avLst/>
              <a:pathLst>
                <a:path w="1088258" h="0">
                  <a:moveTo>
                    <a:pt x="0" y="0"/>
                  </a:moveTo>
                  <a:lnTo>
                    <a:pt x="580404" y="0"/>
                  </a:lnTo>
                  <a:lnTo>
                    <a:pt x="580404" y="0"/>
                  </a:lnTo>
                  <a:lnTo>
                    <a:pt x="580404" y="0"/>
                  </a:lnTo>
                  <a:lnTo>
                    <a:pt x="870607" y="0"/>
                  </a:lnTo>
                  <a:lnTo>
                    <a:pt x="1088258" y="0"/>
                  </a:lnTo>
                  <a:lnTo>
                    <a:pt x="1088258" y="0"/>
                  </a:lnTo>
                </a:path>
              </a:pathLst>
            </a:custGeom>
            <a:ln w="116535" cap="flat">
              <a:solidFill>
                <a:srgbClr val="E8E8E8">
                  <a:alpha val="100000"/>
                </a:srgbClr>
              </a:solidFill>
              <a:prstDash val="solid"/>
              <a:round/>
            </a:ln>
          </p:spPr>
          <p:txBody>
            <a:bodyPr/>
            <a:lstStyle/>
            <a:p/>
          </p:txBody>
        </p:sp>
        <p:sp>
          <p:nvSpPr>
            <p:cNvPr id="31" name="pl31"/>
            <p:cNvSpPr/>
            <p:nvPr/>
          </p:nvSpPr>
          <p:spPr>
            <a:xfrm>
              <a:off x="6317488" y="4677772"/>
              <a:ext cx="943157" cy="0"/>
            </a:xfrm>
            <a:custGeom>
              <a:avLst/>
              <a:pathLst>
                <a:path w="943157" h="0">
                  <a:moveTo>
                    <a:pt x="0" y="0"/>
                  </a:moveTo>
                  <a:lnTo>
                    <a:pt x="72550" y="0"/>
                  </a:lnTo>
                  <a:lnTo>
                    <a:pt x="217651" y="0"/>
                  </a:lnTo>
                  <a:lnTo>
                    <a:pt x="362752" y="0"/>
                  </a:lnTo>
                  <a:lnTo>
                    <a:pt x="507854" y="0"/>
                  </a:lnTo>
                  <a:lnTo>
                    <a:pt x="580404" y="0"/>
                  </a:lnTo>
                  <a:lnTo>
                    <a:pt x="943157" y="0"/>
                  </a:lnTo>
                </a:path>
              </a:pathLst>
            </a:custGeom>
            <a:ln w="116535" cap="flat">
              <a:solidFill>
                <a:srgbClr val="E8E8E8">
                  <a:alpha val="100000"/>
                </a:srgbClr>
              </a:solidFill>
              <a:prstDash val="solid"/>
              <a:round/>
            </a:ln>
          </p:spPr>
          <p:txBody>
            <a:bodyPr/>
            <a:lstStyle/>
            <a:p/>
          </p:txBody>
        </p:sp>
        <p:sp>
          <p:nvSpPr>
            <p:cNvPr id="32" name="pl32"/>
            <p:cNvSpPr/>
            <p:nvPr/>
          </p:nvSpPr>
          <p:spPr>
            <a:xfrm>
              <a:off x="5664533" y="5056787"/>
              <a:ext cx="1015708" cy="0"/>
            </a:xfrm>
            <a:custGeom>
              <a:avLst/>
              <a:pathLst>
                <a:path w="1015708" h="0">
                  <a:moveTo>
                    <a:pt x="0" y="0"/>
                  </a:moveTo>
                  <a:lnTo>
                    <a:pt x="290202" y="0"/>
                  </a:lnTo>
                  <a:lnTo>
                    <a:pt x="507854" y="0"/>
                  </a:lnTo>
                  <a:lnTo>
                    <a:pt x="580404" y="0"/>
                  </a:lnTo>
                  <a:lnTo>
                    <a:pt x="725505" y="0"/>
                  </a:lnTo>
                  <a:lnTo>
                    <a:pt x="870607" y="0"/>
                  </a:lnTo>
                  <a:lnTo>
                    <a:pt x="1015708" y="0"/>
                  </a:lnTo>
                </a:path>
              </a:pathLst>
            </a:custGeom>
            <a:ln w="116535" cap="flat">
              <a:solidFill>
                <a:srgbClr val="E8E8E8">
                  <a:alpha val="100000"/>
                </a:srgbClr>
              </a:solidFill>
              <a:prstDash val="solid"/>
              <a:round/>
            </a:ln>
          </p:spPr>
          <p:txBody>
            <a:bodyPr/>
            <a:lstStyle/>
            <a:p/>
          </p:txBody>
        </p:sp>
        <p:sp>
          <p:nvSpPr>
            <p:cNvPr id="33" name="pt33"/>
            <p:cNvSpPr/>
            <p:nvPr/>
          </p:nvSpPr>
          <p:spPr>
            <a:xfrm>
              <a:off x="74737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11104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0124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463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757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4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365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0124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9339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286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463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188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4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165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659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3064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9339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9659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9659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737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463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659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3064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9339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659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659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737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463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59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3064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9339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659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659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737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463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3849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3064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4829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4829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757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6594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6594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0319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502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0319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580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8553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7574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8553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174230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3384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8462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0639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42667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86197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2472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698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600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1298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24043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855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7574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855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2084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4043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2084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2084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1104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1298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38553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7574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2084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3064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9339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561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404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600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855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1678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9502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6757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53064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155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9593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7828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4297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9593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338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90767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1553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8808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90767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15530"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8808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90767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155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48808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80226"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90767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0767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544923"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17473"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327271"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16840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80370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16646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31156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61747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32727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76257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042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7042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25472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83512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19787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18217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61747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47237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101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56324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72514"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508103" y="3808534"/>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6732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6916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093845" y="398022"/>
              <a:ext cx="31773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Mali, 2019-2025</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(82 %) et 2024 (91 %). En 2025, ce taux a baissé (90 %) par rapport à 2024, tout en restant supérieur à celui de 2019. Entre 2019 et 2025, la couverture vaccinale contre la DTP1 a atteint son niveau le plus bas en 2020 (75 %).
En 2024, un vaccin présentait une couverture inférieure à celle de 2019.
En 2025, deux vaccins présentaient une couverture inférieure à celle de 2019.
En 2025, cinq vaccins présentaient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255332"/>
              <a:ext cx="2520366" cy="1339664"/>
            </a:xfrm>
            <a:custGeom>
              <a:avLst/>
              <a:pathLst>
                <a:path w="2520366" h="1339664">
                  <a:moveTo>
                    <a:pt x="0" y="1339664"/>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3255332"/>
              <a:ext cx="2520366" cy="1339664"/>
            </a:xfrm>
            <a:custGeom>
              <a:avLst/>
              <a:pathLst>
                <a:path w="2520366" h="1339664">
                  <a:moveTo>
                    <a:pt x="0" y="1339664"/>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26" name="tx26"/>
            <p:cNvSpPr/>
            <p:nvPr/>
          </p:nvSpPr>
          <p:spPr>
            <a:xfrm>
              <a:off x="6175989"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27" name="tx27"/>
            <p:cNvSpPr/>
            <p:nvPr/>
          </p:nvSpPr>
          <p:spPr>
            <a:xfrm>
              <a:off x="3655622"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28" name="tx28"/>
            <p:cNvSpPr/>
            <p:nvPr/>
          </p:nvSpPr>
          <p:spPr>
            <a:xfrm>
              <a:off x="6175989"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29" name="pl2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tx30"/>
            <p:cNvSpPr/>
            <p:nvPr/>
          </p:nvSpPr>
          <p:spPr>
            <a:xfrm>
              <a:off x="3377913" y="1859510"/>
              <a:ext cx="555416"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lor</a:t>
              </a:r>
            </a:p>
          </p:txBody>
        </p:sp>
        <p:sp>
          <p:nvSpPr>
            <p:cNvPr id="31" name="tx31"/>
            <p:cNvSpPr/>
            <p:nvPr/>
          </p:nvSpPr>
          <p:spPr>
            <a:xfrm>
              <a:off x="3214666" y="2042001"/>
              <a:ext cx="881911"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de l'introduction</a:t>
              </a:r>
            </a:p>
          </p:txBody>
        </p:sp>
        <p:sp>
          <p:nvSpPr>
            <p:cNvPr id="32" name="rc3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3" name="tx33"/>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34" name="tx34"/>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5" name="tx35"/>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6" name="tx3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7" name="tx3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 name="tx3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 name="tx3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 name="tx4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 name="tx4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 name="tx42"/>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3" name="pl4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4" name="pl4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5" name="tx4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6" name="tx4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7" name="tx47"/>
            <p:cNvSpPr/>
            <p:nvPr/>
          </p:nvSpPr>
          <p:spPr>
            <a:xfrm>
              <a:off x="757200" y="1330710"/>
              <a:ext cx="60843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Mali, 2024-2025</a:t>
              </a:r>
            </a:p>
          </p:txBody>
        </p:sp>
        <p:sp>
          <p:nvSpPr>
            <p:cNvPr id="48" name="tx48"/>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9" name="tx49"/>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L'année 2024 correspond à la première année pour laquelle des estimations de la couverture vaccinale contre le VPH ont été établies au Mali.
En 2025, la couverture vaccinale pour la première dose (HPV1) chez les filles était de 64 %. En 2025, la couverture vaccinale pour la dernière dose (HPVc) chez les filles était de 64 %.</a:t>
            </a:r>
          </a:p>
        </p:txBody>
      </p:sp>
      <p:sp>
        <p:nvSpPr>
          <p:cNvPr id="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dernière dose du vaccin contre le HPV chez les filles a atteint 64 %, après la mise en place d'un schéma vaccinal à dose unique lors de son introduction en 2024.</a:t>
            </a:r>
          </a:p>
        </p:txBody>
      </p:sp>
      <p:grpSp xmlns:pic="http://schemas.openxmlformats.org/drawingml/2006/picture">
        <p:nvGrpSpPr>
          <p:cNvPr id="52" name=""/>
          <p:cNvGrpSpPr/>
          <p:nvPr/>
        </p:nvGrpSpPr>
        <p:grpSpPr>
          <a:xfrm>
            <a:off x="292608" y="1005840"/>
            <a:ext cx="8595360" cy="28575"/>
            <a:chOff x="292608" y="1005840"/>
            <a:chExt cx="8595360" cy="28575"/>
          </a:xfrm>
        </p:grpSpPr>
        <p:sp>
          <p:nvSpPr>
            <p:cNvPr id="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40492"/>
              <a:ext cx="6481656" cy="1301331"/>
            </a:xfrm>
            <a:custGeom>
              <a:avLst/>
              <a:pathLst>
                <a:path w="6481656" h="1301331">
                  <a:moveTo>
                    <a:pt x="0" y="1301331"/>
                  </a:moveTo>
                  <a:lnTo>
                    <a:pt x="259266" y="1110892"/>
                  </a:lnTo>
                  <a:lnTo>
                    <a:pt x="518532" y="730015"/>
                  </a:lnTo>
                  <a:lnTo>
                    <a:pt x="777798" y="666535"/>
                  </a:lnTo>
                  <a:lnTo>
                    <a:pt x="1037065" y="476096"/>
                  </a:lnTo>
                  <a:lnTo>
                    <a:pt x="1296331" y="222178"/>
                  </a:lnTo>
                  <a:lnTo>
                    <a:pt x="1555597" y="190438"/>
                  </a:lnTo>
                  <a:lnTo>
                    <a:pt x="1814863" y="317397"/>
                  </a:lnTo>
                  <a:lnTo>
                    <a:pt x="2074130" y="317397"/>
                  </a:lnTo>
                  <a:lnTo>
                    <a:pt x="2333396" y="349137"/>
                  </a:lnTo>
                  <a:lnTo>
                    <a:pt x="2592662" y="349137"/>
                  </a:lnTo>
                  <a:lnTo>
                    <a:pt x="2851928" y="571316"/>
                  </a:lnTo>
                  <a:lnTo>
                    <a:pt x="3111195" y="603055"/>
                  </a:lnTo>
                  <a:lnTo>
                    <a:pt x="3370461" y="634795"/>
                  </a:lnTo>
                  <a:lnTo>
                    <a:pt x="3629727" y="571316"/>
                  </a:lnTo>
                  <a:lnTo>
                    <a:pt x="3888994" y="444357"/>
                  </a:lnTo>
                  <a:lnTo>
                    <a:pt x="4148260" y="253918"/>
                  </a:lnTo>
                  <a:lnTo>
                    <a:pt x="4407526" y="222178"/>
                  </a:lnTo>
                  <a:lnTo>
                    <a:pt x="4666792" y="253918"/>
                  </a:lnTo>
                  <a:lnTo>
                    <a:pt x="4926059" y="253918"/>
                  </a:lnTo>
                  <a:lnTo>
                    <a:pt x="5185325" y="444357"/>
                  </a:lnTo>
                  <a:lnTo>
                    <a:pt x="5444591" y="285658"/>
                  </a:lnTo>
                  <a:lnTo>
                    <a:pt x="5703857" y="253918"/>
                  </a:lnTo>
                  <a:lnTo>
                    <a:pt x="5963124" y="253918"/>
                  </a:lnTo>
                  <a:lnTo>
                    <a:pt x="6222390" y="31739"/>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365078" y="3456165"/>
              <a:ext cx="1555597" cy="1523509"/>
            </a:xfrm>
            <a:custGeom>
              <a:avLst/>
              <a:pathLst>
                <a:path w="1555597" h="1523509">
                  <a:moveTo>
                    <a:pt x="0" y="1523509"/>
                  </a:moveTo>
                  <a:lnTo>
                    <a:pt x="259266" y="825234"/>
                  </a:lnTo>
                  <a:lnTo>
                    <a:pt x="518532" y="603055"/>
                  </a:lnTo>
                  <a:lnTo>
                    <a:pt x="777798" y="507836"/>
                  </a:lnTo>
                  <a:lnTo>
                    <a:pt x="1037065" y="349137"/>
                  </a:lnTo>
                  <a:lnTo>
                    <a:pt x="1296331" y="158698"/>
                  </a:lnTo>
                  <a:lnTo>
                    <a:pt x="1555597"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535712"/>
              <a:ext cx="3629727" cy="793494"/>
            </a:xfrm>
            <a:custGeom>
              <a:avLst/>
              <a:pathLst>
                <a:path w="3629727" h="793494">
                  <a:moveTo>
                    <a:pt x="0" y="793494"/>
                  </a:moveTo>
                  <a:lnTo>
                    <a:pt x="259266" y="730015"/>
                  </a:lnTo>
                  <a:lnTo>
                    <a:pt x="518532" y="698275"/>
                  </a:lnTo>
                  <a:lnTo>
                    <a:pt x="777798" y="793494"/>
                  </a:lnTo>
                  <a:lnTo>
                    <a:pt x="1037065" y="571316"/>
                  </a:lnTo>
                  <a:lnTo>
                    <a:pt x="1296331" y="317397"/>
                  </a:lnTo>
                  <a:lnTo>
                    <a:pt x="1555597" y="222178"/>
                  </a:lnTo>
                  <a:lnTo>
                    <a:pt x="1814863" y="253918"/>
                  </a:lnTo>
                  <a:lnTo>
                    <a:pt x="2074130" y="222178"/>
                  </a:lnTo>
                  <a:lnTo>
                    <a:pt x="2333396" y="476096"/>
                  </a:lnTo>
                  <a:lnTo>
                    <a:pt x="2592662" y="222178"/>
                  </a:lnTo>
                  <a:lnTo>
                    <a:pt x="2851928" y="222178"/>
                  </a:lnTo>
                  <a:lnTo>
                    <a:pt x="3111195" y="95219"/>
                  </a:lnTo>
                  <a:lnTo>
                    <a:pt x="3370461" y="0"/>
                  </a:lnTo>
                  <a:lnTo>
                    <a:pt x="3629727" y="0"/>
                  </a:lnTo>
                </a:path>
              </a:pathLst>
            </a:custGeom>
            <a:ln w="27101" cap="flat">
              <a:solidFill>
                <a:srgbClr val="00BFC4">
                  <a:alpha val="100000"/>
                </a:srgbClr>
              </a:solidFill>
              <a:prstDash val="solid"/>
              <a:round/>
            </a:ln>
          </p:spPr>
          <p:txBody>
            <a:bodyPr/>
            <a:lstStyle/>
            <a:p/>
          </p:txBody>
        </p:sp>
        <p:sp>
          <p:nvSpPr>
            <p:cNvPr id="30" name="pl30"/>
            <p:cNvSpPr/>
            <p:nvPr/>
          </p:nvSpPr>
          <p:spPr>
            <a:xfrm>
              <a:off x="7661409" y="3075288"/>
              <a:ext cx="259266" cy="1555249"/>
            </a:xfrm>
            <a:custGeom>
              <a:avLst/>
              <a:pathLst>
                <a:path w="259266" h="1555249">
                  <a:moveTo>
                    <a:pt x="0" y="1555249"/>
                  </a:moveTo>
                  <a:lnTo>
                    <a:pt x="25926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0211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41778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973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3691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703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01" y="494129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29083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45921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008" y="2371503"/>
              <a:ext cx="242933" cy="64643"/>
            </a:xfrm>
            <a:custGeom>
              <a:avLst/>
              <a:pathLst>
                <a:path w="242933" h="64643">
                  <a:moveTo>
                    <a:pt x="242933" y="0"/>
                  </a:moveTo>
                  <a:lnTo>
                    <a:pt x="0" y="64643"/>
                  </a:lnTo>
                </a:path>
              </a:pathLst>
            </a:custGeom>
          </p:spPr>
          <p:txBody>
            <a:bodyPr/>
            <a:lstStyle/>
            <a:p/>
          </p:txBody>
        </p:sp>
        <p:sp>
          <p:nvSpPr>
            <p:cNvPr id="41" name="pl41"/>
            <p:cNvSpPr/>
            <p:nvPr/>
          </p:nvSpPr>
          <p:spPr>
            <a:xfrm>
              <a:off x="7937017" y="2540052"/>
              <a:ext cx="242924" cy="64515"/>
            </a:xfrm>
            <a:custGeom>
              <a:avLst/>
              <a:pathLst>
                <a:path w="242924" h="64515">
                  <a:moveTo>
                    <a:pt x="242924" y="64515"/>
                  </a:moveTo>
                  <a:lnTo>
                    <a:pt x="0" y="0"/>
                  </a:lnTo>
                </a:path>
              </a:pathLst>
            </a:custGeom>
          </p:spPr>
          <p:txBody>
            <a:bodyPr/>
            <a:lstStyle/>
            <a:p/>
          </p:txBody>
        </p:sp>
        <p:sp>
          <p:nvSpPr>
            <p:cNvPr id="42" name="pl42"/>
            <p:cNvSpPr/>
            <p:nvPr/>
          </p:nvSpPr>
          <p:spPr>
            <a:xfrm>
              <a:off x="7939982" y="3075284"/>
              <a:ext cx="239959" cy="4"/>
            </a:xfrm>
            <a:custGeom>
              <a:avLst/>
              <a:pathLst>
                <a:path w="239959" h="4">
                  <a:moveTo>
                    <a:pt x="239959" y="0"/>
                  </a:moveTo>
                  <a:lnTo>
                    <a:pt x="0" y="4"/>
                  </a:lnTo>
                </a:path>
              </a:pathLst>
            </a:custGeom>
          </p:spPr>
          <p:txBody>
            <a:bodyPr/>
            <a:lstStyle/>
            <a:p/>
          </p:txBody>
        </p:sp>
        <p:sp>
          <p:nvSpPr>
            <p:cNvPr id="43" name="pl43"/>
            <p:cNvSpPr/>
            <p:nvPr/>
          </p:nvSpPr>
          <p:spPr>
            <a:xfrm>
              <a:off x="7939982" y="3456165"/>
              <a:ext cx="239959" cy="0"/>
            </a:xfrm>
            <a:custGeom>
              <a:avLst/>
              <a:pathLst>
                <a:path w="239959" h="0">
                  <a:moveTo>
                    <a:pt x="239959" y="0"/>
                  </a:moveTo>
                  <a:lnTo>
                    <a:pt x="0" y="0"/>
                  </a:lnTo>
                </a:path>
              </a:pathLst>
            </a:custGeom>
          </p:spPr>
          <p:txBody>
            <a:bodyPr/>
            <a:lstStyle/>
            <a:p/>
          </p:txBody>
        </p:sp>
        <p:sp>
          <p:nvSpPr>
            <p:cNvPr id="44" name="pg44"/>
            <p:cNvSpPr/>
            <p:nvPr/>
          </p:nvSpPr>
          <p:spPr>
            <a:xfrm>
              <a:off x="8111362" y="226063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014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6" name="pg46"/>
            <p:cNvSpPr/>
            <p:nvPr/>
          </p:nvSpPr>
          <p:spPr>
            <a:xfrm>
              <a:off x="8111362" y="253330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7414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81%</a:t>
              </a:r>
            </a:p>
          </p:txBody>
        </p:sp>
        <p:sp>
          <p:nvSpPr>
            <p:cNvPr id="48" name="pg48"/>
            <p:cNvSpPr/>
            <p:nvPr/>
          </p:nvSpPr>
          <p:spPr>
            <a:xfrm>
              <a:off x="8111362" y="29842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30251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64%</a:t>
              </a:r>
            </a:p>
          </p:txBody>
        </p:sp>
        <p:sp>
          <p:nvSpPr>
            <p:cNvPr id="50" name="pg50"/>
            <p:cNvSpPr/>
            <p:nvPr/>
          </p:nvSpPr>
          <p:spPr>
            <a:xfrm>
              <a:off x="8111362" y="33651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4060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52%</a:t>
              </a:r>
            </a:p>
          </p:txBody>
        </p:sp>
        <p:sp>
          <p:nvSpPr>
            <p:cNvPr id="52" name="pg52"/>
            <p:cNvSpPr/>
            <p:nvPr/>
          </p:nvSpPr>
          <p:spPr>
            <a:xfrm>
              <a:off x="1142955" y="37269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675" y="37706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43</a:t>
              </a:r>
            </a:p>
          </p:txBody>
        </p:sp>
        <p:sp>
          <p:nvSpPr>
            <p:cNvPr id="54" name="pg54"/>
            <p:cNvSpPr/>
            <p:nvPr/>
          </p:nvSpPr>
          <p:spPr>
            <a:xfrm>
              <a:off x="6432673" y="4826889"/>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478393" y="4872609"/>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a:t>
              </a:r>
            </a:p>
          </p:txBody>
        </p:sp>
        <p:sp>
          <p:nvSpPr>
            <p:cNvPr id="56" name="pg56"/>
            <p:cNvSpPr/>
            <p:nvPr/>
          </p:nvSpPr>
          <p:spPr>
            <a:xfrm>
              <a:off x="4354771" y="31627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491" y="32065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8" name="pg58"/>
            <p:cNvSpPr/>
            <p:nvPr/>
          </p:nvSpPr>
          <p:spPr>
            <a:xfrm>
              <a:off x="7363591" y="461576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409311" y="46595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15</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3177870" y="1513317"/>
              <a:ext cx="35224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Mali, 2000-2025</a:t>
              </a:r>
            </a:p>
          </p:txBody>
        </p:sp>
        <p:sp>
          <p:nvSpPr>
            <p:cNvPr id="89" name="tx89"/>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Mali dispose des quatre vaccins relevant des ODD.
En 2025, le Mali avait atteint une couverture d'au moins 90 % pour aucun de ces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baissé d’un point de pourcentage, passant de 91 % en 2024 à 90 % en 2025.
• La couverture vaccinale contre la DTP3 a augmenté d’un point de pourcentage, passant de 83 % en 2024 à 84 % en 2025.
• On comptait 11 000 enfants de plus n’ayant reçu aucune dose en 2025. Cela représente 94 000 enfants non vaccinés, exposés aux maladies évitables par la vaccination, et 56 000 autres dont la protection est incomplète.
• Le Mali représentait 2,3 % des enfants n’ayant reçu aucune dose en Afrique de l’Ouest et centrale (WCAR) et 0,7 % des enfants n’ayant reçu aucune dose à l’échelle mondiale.
• La couverture de la première dose de vaccin contre la rougeole (MCV1) a baissé de 4 points de pourcentage, passant de 72 % en 2024 à 68 % en 2025. 301 000 enfants n’ont pas reçu la première dose de vaccin contre la rougeole.
• La couverture de la deuxième dose de vaccin contre la rougeole (MCV2) a augmenté de 5 points de pourcentage, passant de 47 % en 2024 à 52 % en 2025.
• La couverture de la dernière dose du vaccin contre le HPV (HPVc) chez les filles est passée de 15 % à 64 % en 2025 grâce à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Mali,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Mali.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P7TF5XRZ5TZD-1674051314-8249</_dlc_DocId>
    <_dlc_DocIdUrl xmlns="5ce71423-0d49-4a04-8822-86064e799dcd">
      <Url>https://unicef.sharepoint.com/teams/DAPM-DataComm/_layouts/15/DocIdRedir.aspx?ID=P7TF5XRZ5TZD-1674051314-8249</Url>
      <Description>P7TF5XRZ5TZD-1674051314-8249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4A02368-54F1-47EE-B0FA-87EA7576CDC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2bbd8299-f2b8-43d0-909d-bec4ae2c9e64</vt:lpwstr>
  </property>
</Properties>
</file>