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5d06a427f46896d26f295dce5bd871900495d5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3db5c39a9149346e367ed300f13959bafb72dca.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0789be50769f24bfac862b23d0c773127a6984b.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21037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21037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21037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21037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210379"/>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210379"/>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4" name="rc114"/>
            <p:cNvSpPr/>
            <p:nvPr/>
          </p:nvSpPr>
          <p:spPr>
            <a:xfrm>
              <a:off x="955945"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1266997"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1578050"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1889102"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220015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2511207"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2822259"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3133311"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3444364"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3755416"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4066468"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21"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73"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4999625"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8" name="rc128"/>
            <p:cNvSpPr/>
            <p:nvPr/>
          </p:nvSpPr>
          <p:spPr>
            <a:xfrm>
              <a:off x="531067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9" name="rc129"/>
            <p:cNvSpPr/>
            <p:nvPr/>
          </p:nvSpPr>
          <p:spPr>
            <a:xfrm>
              <a:off x="5621730"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0" name="rc130"/>
            <p:cNvSpPr/>
            <p:nvPr/>
          </p:nvSpPr>
          <p:spPr>
            <a:xfrm>
              <a:off x="5932782"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6243834"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2" name="rc132"/>
            <p:cNvSpPr/>
            <p:nvPr/>
          </p:nvSpPr>
          <p:spPr>
            <a:xfrm>
              <a:off x="6554887"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3" name="rc133"/>
            <p:cNvSpPr/>
            <p:nvPr/>
          </p:nvSpPr>
          <p:spPr>
            <a:xfrm>
              <a:off x="6865939" y="299345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4" name="rc134"/>
            <p:cNvSpPr/>
            <p:nvPr/>
          </p:nvSpPr>
          <p:spPr>
            <a:xfrm>
              <a:off x="7176991"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5" name="rc135"/>
            <p:cNvSpPr/>
            <p:nvPr/>
          </p:nvSpPr>
          <p:spPr>
            <a:xfrm>
              <a:off x="7488044"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7799096"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7" name="rc137"/>
            <p:cNvSpPr/>
            <p:nvPr/>
          </p:nvSpPr>
          <p:spPr>
            <a:xfrm>
              <a:off x="8110148"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0" name="rc140"/>
            <p:cNvSpPr/>
            <p:nvPr/>
          </p:nvSpPr>
          <p:spPr>
            <a:xfrm>
              <a:off x="5621730"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5932782"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6243834"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6554887" y="403756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6865939" y="403756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5" name="rc145"/>
            <p:cNvSpPr/>
            <p:nvPr/>
          </p:nvSpPr>
          <p:spPr>
            <a:xfrm>
              <a:off x="7176991" y="403756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6" name="rc146"/>
            <p:cNvSpPr/>
            <p:nvPr/>
          </p:nvSpPr>
          <p:spPr>
            <a:xfrm>
              <a:off x="7488044" y="403756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7" name="rc147"/>
            <p:cNvSpPr/>
            <p:nvPr/>
          </p:nvSpPr>
          <p:spPr>
            <a:xfrm>
              <a:off x="7799096"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8110148"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9" name="rc149"/>
            <p:cNvSpPr/>
            <p:nvPr/>
          </p:nvSpPr>
          <p:spPr>
            <a:xfrm>
              <a:off x="8421201" y="403756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0" name="rc150"/>
            <p:cNvSpPr/>
            <p:nvPr/>
          </p:nvSpPr>
          <p:spPr>
            <a:xfrm>
              <a:off x="8732253"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429859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429859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429859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955945"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126699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1578050"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1889102"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220015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251120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2" name="rc162"/>
            <p:cNvSpPr/>
            <p:nvPr/>
          </p:nvSpPr>
          <p:spPr>
            <a:xfrm>
              <a:off x="282225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313331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344436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3755416"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4066468"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437752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4688573"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4999625"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0" name="rc170"/>
            <p:cNvSpPr/>
            <p:nvPr/>
          </p:nvSpPr>
          <p:spPr>
            <a:xfrm>
              <a:off x="531067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3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82"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6243834"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4" name="rc174"/>
            <p:cNvSpPr/>
            <p:nvPr/>
          </p:nvSpPr>
          <p:spPr>
            <a:xfrm>
              <a:off x="655488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6865939" y="455961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6" name="rc176"/>
            <p:cNvSpPr/>
            <p:nvPr/>
          </p:nvSpPr>
          <p:spPr>
            <a:xfrm>
              <a:off x="717699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7" name="rc177"/>
            <p:cNvSpPr/>
            <p:nvPr/>
          </p:nvSpPr>
          <p:spPr>
            <a:xfrm>
              <a:off x="748804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7799096"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9" name="rc179"/>
            <p:cNvSpPr/>
            <p:nvPr/>
          </p:nvSpPr>
          <p:spPr>
            <a:xfrm>
              <a:off x="8110148"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0" name="rc180"/>
            <p:cNvSpPr/>
            <p:nvPr/>
          </p:nvSpPr>
          <p:spPr>
            <a:xfrm>
              <a:off x="8421201"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1" name="rc181"/>
            <p:cNvSpPr/>
            <p:nvPr/>
          </p:nvSpPr>
          <p:spPr>
            <a:xfrm>
              <a:off x="8732253"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2" name="rc182"/>
            <p:cNvSpPr/>
            <p:nvPr/>
          </p:nvSpPr>
          <p:spPr>
            <a:xfrm>
              <a:off x="955945"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126699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1578050"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1889102"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220015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2511207"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8" name="rc188"/>
            <p:cNvSpPr/>
            <p:nvPr/>
          </p:nvSpPr>
          <p:spPr>
            <a:xfrm>
              <a:off x="2822259"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3133311"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0" name="rc190"/>
            <p:cNvSpPr/>
            <p:nvPr/>
          </p:nvSpPr>
          <p:spPr>
            <a:xfrm>
              <a:off x="344436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3755416"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4066468"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3" name="rc193"/>
            <p:cNvSpPr/>
            <p:nvPr/>
          </p:nvSpPr>
          <p:spPr>
            <a:xfrm>
              <a:off x="4377521"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4688573"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4999625" y="5081671"/>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6" name="rc196"/>
            <p:cNvSpPr/>
            <p:nvPr/>
          </p:nvSpPr>
          <p:spPr>
            <a:xfrm>
              <a:off x="531067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5621730"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5932782"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34" y="5081671"/>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8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6865939" y="5081671"/>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2" name="rc202"/>
            <p:cNvSpPr/>
            <p:nvPr/>
          </p:nvSpPr>
          <p:spPr>
            <a:xfrm>
              <a:off x="7176991"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3" name="rc203"/>
            <p:cNvSpPr/>
            <p:nvPr/>
          </p:nvSpPr>
          <p:spPr>
            <a:xfrm>
              <a:off x="748804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7799096" y="508167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5" name="rc205"/>
            <p:cNvSpPr/>
            <p:nvPr/>
          </p:nvSpPr>
          <p:spPr>
            <a:xfrm>
              <a:off x="8110148" y="5081671"/>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6" name="rc206"/>
            <p:cNvSpPr/>
            <p:nvPr/>
          </p:nvSpPr>
          <p:spPr>
            <a:xfrm>
              <a:off x="8421201" y="508167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7" name="rc207"/>
            <p:cNvSpPr/>
            <p:nvPr/>
          </p:nvSpPr>
          <p:spPr>
            <a:xfrm>
              <a:off x="8732253" y="508167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8" name="rc208"/>
            <p:cNvSpPr/>
            <p:nvPr/>
          </p:nvSpPr>
          <p:spPr>
            <a:xfrm>
              <a:off x="3444364" y="3515512"/>
              <a:ext cx="311052" cy="26102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9" name="rc209"/>
            <p:cNvSpPr/>
            <p:nvPr/>
          </p:nvSpPr>
          <p:spPr>
            <a:xfrm>
              <a:off x="3755416" y="3515512"/>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0" name="rc210"/>
            <p:cNvSpPr/>
            <p:nvPr/>
          </p:nvSpPr>
          <p:spPr>
            <a:xfrm>
              <a:off x="4066468"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1" name="rc211"/>
            <p:cNvSpPr/>
            <p:nvPr/>
          </p:nvSpPr>
          <p:spPr>
            <a:xfrm>
              <a:off x="4377521"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4688573"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4999625"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4" name="rc214"/>
            <p:cNvSpPr/>
            <p:nvPr/>
          </p:nvSpPr>
          <p:spPr>
            <a:xfrm>
              <a:off x="5310677"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5621730"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6" name="rc216"/>
            <p:cNvSpPr/>
            <p:nvPr/>
          </p:nvSpPr>
          <p:spPr>
            <a:xfrm>
              <a:off x="5932782"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7" name="rc217"/>
            <p:cNvSpPr/>
            <p:nvPr/>
          </p:nvSpPr>
          <p:spPr>
            <a:xfrm>
              <a:off x="6243834"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887"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9" name="rc219"/>
            <p:cNvSpPr/>
            <p:nvPr/>
          </p:nvSpPr>
          <p:spPr>
            <a:xfrm>
              <a:off x="6865939"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1" y="351551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1" name="rc221"/>
            <p:cNvSpPr/>
            <p:nvPr/>
          </p:nvSpPr>
          <p:spPr>
            <a:xfrm>
              <a:off x="7488044"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2" name="rc222"/>
            <p:cNvSpPr/>
            <p:nvPr/>
          </p:nvSpPr>
          <p:spPr>
            <a:xfrm>
              <a:off x="7799096"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3" name="rc223"/>
            <p:cNvSpPr/>
            <p:nvPr/>
          </p:nvSpPr>
          <p:spPr>
            <a:xfrm>
              <a:off x="8110148"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4" name="rc224"/>
            <p:cNvSpPr/>
            <p:nvPr/>
          </p:nvSpPr>
          <p:spPr>
            <a:xfrm>
              <a:off x="8421201" y="351551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5" name="rc225"/>
            <p:cNvSpPr/>
            <p:nvPr/>
          </p:nvSpPr>
          <p:spPr>
            <a:xfrm>
              <a:off x="8732253"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6" name="rc226"/>
            <p:cNvSpPr/>
            <p:nvPr/>
          </p:nvSpPr>
          <p:spPr>
            <a:xfrm>
              <a:off x="955945"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126699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8" name="rc228"/>
            <p:cNvSpPr/>
            <p:nvPr/>
          </p:nvSpPr>
          <p:spPr>
            <a:xfrm>
              <a:off x="1578050"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1889102"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220015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251120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282225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313331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4" name="rc234"/>
            <p:cNvSpPr/>
            <p:nvPr/>
          </p:nvSpPr>
          <p:spPr>
            <a:xfrm>
              <a:off x="344436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3755416"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4066468"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7" name="rc237"/>
            <p:cNvSpPr/>
            <p:nvPr/>
          </p:nvSpPr>
          <p:spPr>
            <a:xfrm>
              <a:off x="437752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4688573"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4999625"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0" name="rc240"/>
            <p:cNvSpPr/>
            <p:nvPr/>
          </p:nvSpPr>
          <p:spPr>
            <a:xfrm>
              <a:off x="531067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562173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5932782"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3" name="rc243"/>
            <p:cNvSpPr/>
            <p:nvPr/>
          </p:nvSpPr>
          <p:spPr>
            <a:xfrm>
              <a:off x="6243834"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4" name="rc244"/>
            <p:cNvSpPr/>
            <p:nvPr/>
          </p:nvSpPr>
          <p:spPr>
            <a:xfrm>
              <a:off x="655488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5" name="rc245"/>
            <p:cNvSpPr/>
            <p:nvPr/>
          </p:nvSpPr>
          <p:spPr>
            <a:xfrm>
              <a:off x="6865939" y="4820645"/>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6" name="rc246"/>
            <p:cNvSpPr/>
            <p:nvPr/>
          </p:nvSpPr>
          <p:spPr>
            <a:xfrm>
              <a:off x="717699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7" name="rc247"/>
            <p:cNvSpPr/>
            <p:nvPr/>
          </p:nvSpPr>
          <p:spPr>
            <a:xfrm>
              <a:off x="748804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096"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9" name="rc249"/>
            <p:cNvSpPr/>
            <p:nvPr/>
          </p:nvSpPr>
          <p:spPr>
            <a:xfrm>
              <a:off x="8110148"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0" name="rc250"/>
            <p:cNvSpPr/>
            <p:nvPr/>
          </p:nvSpPr>
          <p:spPr>
            <a:xfrm>
              <a:off x="8421201"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1" name="rc251"/>
            <p:cNvSpPr/>
            <p:nvPr/>
          </p:nvSpPr>
          <p:spPr>
            <a:xfrm>
              <a:off x="8732253"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2" name="rc252"/>
            <p:cNvSpPr/>
            <p:nvPr/>
          </p:nvSpPr>
          <p:spPr>
            <a:xfrm>
              <a:off x="3444364"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3755416"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4" name="rc254"/>
            <p:cNvSpPr/>
            <p:nvPr/>
          </p:nvSpPr>
          <p:spPr>
            <a:xfrm>
              <a:off x="4066468"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5" name="rc255"/>
            <p:cNvSpPr/>
            <p:nvPr/>
          </p:nvSpPr>
          <p:spPr>
            <a:xfrm>
              <a:off x="4377521"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6" name="rc256"/>
            <p:cNvSpPr/>
            <p:nvPr/>
          </p:nvSpPr>
          <p:spPr>
            <a:xfrm>
              <a:off x="4688573"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4999625"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8" name="rc258"/>
            <p:cNvSpPr/>
            <p:nvPr/>
          </p:nvSpPr>
          <p:spPr>
            <a:xfrm>
              <a:off x="5310677"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9" name="rc259"/>
            <p:cNvSpPr/>
            <p:nvPr/>
          </p:nvSpPr>
          <p:spPr>
            <a:xfrm>
              <a:off x="5621730"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0" name="rc260"/>
            <p:cNvSpPr/>
            <p:nvPr/>
          </p:nvSpPr>
          <p:spPr>
            <a:xfrm>
              <a:off x="5932782" y="377653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3776538"/>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377653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377653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377653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377653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377653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377653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0" name="rc270"/>
            <p:cNvSpPr/>
            <p:nvPr/>
          </p:nvSpPr>
          <p:spPr>
            <a:xfrm>
              <a:off x="4688573" y="5342698"/>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1" name="rc271"/>
            <p:cNvSpPr/>
            <p:nvPr/>
          </p:nvSpPr>
          <p:spPr>
            <a:xfrm>
              <a:off x="4999625"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2" name="rc272"/>
            <p:cNvSpPr/>
            <p:nvPr/>
          </p:nvSpPr>
          <p:spPr>
            <a:xfrm>
              <a:off x="5310677"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3" name="rc273"/>
            <p:cNvSpPr/>
            <p:nvPr/>
          </p:nvSpPr>
          <p:spPr>
            <a:xfrm>
              <a:off x="5621730" y="534269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4" name="rc274"/>
            <p:cNvSpPr/>
            <p:nvPr/>
          </p:nvSpPr>
          <p:spPr>
            <a:xfrm>
              <a:off x="5932782"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5" name="rc275"/>
            <p:cNvSpPr/>
            <p:nvPr/>
          </p:nvSpPr>
          <p:spPr>
            <a:xfrm>
              <a:off x="6243834"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6" name="rc276"/>
            <p:cNvSpPr/>
            <p:nvPr/>
          </p:nvSpPr>
          <p:spPr>
            <a:xfrm>
              <a:off x="6554887"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7" name="rc277"/>
            <p:cNvSpPr/>
            <p:nvPr/>
          </p:nvSpPr>
          <p:spPr>
            <a:xfrm>
              <a:off x="6865939" y="5342698"/>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8" name="rc278"/>
            <p:cNvSpPr/>
            <p:nvPr/>
          </p:nvSpPr>
          <p:spPr>
            <a:xfrm>
              <a:off x="7176991" y="5342698"/>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9" name="rc279"/>
            <p:cNvSpPr/>
            <p:nvPr/>
          </p:nvSpPr>
          <p:spPr>
            <a:xfrm>
              <a:off x="7488044" y="5342698"/>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096" y="5342698"/>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1" name="rc281"/>
            <p:cNvSpPr/>
            <p:nvPr/>
          </p:nvSpPr>
          <p:spPr>
            <a:xfrm>
              <a:off x="8110148" y="534269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2" name="rc282"/>
            <p:cNvSpPr/>
            <p:nvPr/>
          </p:nvSpPr>
          <p:spPr>
            <a:xfrm>
              <a:off x="8421201" y="534269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3" name="rc283"/>
            <p:cNvSpPr/>
            <p:nvPr/>
          </p:nvSpPr>
          <p:spPr>
            <a:xfrm>
              <a:off x="8732253" y="534269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4" name="tx284"/>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258535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662903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694008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4" name="tx304"/>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7" name="tx307"/>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8" name="tx308"/>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9" name="tx309"/>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3" name="tx323"/>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600692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6339071"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7" name="tx327"/>
            <p:cNvSpPr/>
            <p:nvPr/>
          </p:nvSpPr>
          <p:spPr>
            <a:xfrm>
              <a:off x="662903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8" name="tx328"/>
            <p:cNvSpPr/>
            <p:nvPr/>
          </p:nvSpPr>
          <p:spPr>
            <a:xfrm>
              <a:off x="694008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9" name="tx329"/>
            <p:cNvSpPr/>
            <p:nvPr/>
          </p:nvSpPr>
          <p:spPr>
            <a:xfrm>
              <a:off x="7272228" y="25641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0" name="tx330"/>
            <p:cNvSpPr/>
            <p:nvPr/>
          </p:nvSpPr>
          <p:spPr>
            <a:xfrm>
              <a:off x="758328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1" name="tx331"/>
            <p:cNvSpPr/>
            <p:nvPr/>
          </p:nvSpPr>
          <p:spPr>
            <a:xfrm>
              <a:off x="7894332"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8516437"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4" name="tx334"/>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5" name="tx335"/>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7" name="tx337"/>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445166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509486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0" name="tx350"/>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1" name="tx351"/>
            <p:cNvSpPr/>
            <p:nvPr/>
          </p:nvSpPr>
          <p:spPr>
            <a:xfrm>
              <a:off x="6006925"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3" name="tx353"/>
            <p:cNvSpPr/>
            <p:nvPr/>
          </p:nvSpPr>
          <p:spPr>
            <a:xfrm>
              <a:off x="662903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4" name="tx354"/>
            <p:cNvSpPr/>
            <p:nvPr/>
          </p:nvSpPr>
          <p:spPr>
            <a:xfrm>
              <a:off x="694008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5" name="tx355"/>
            <p:cNvSpPr/>
            <p:nvPr/>
          </p:nvSpPr>
          <p:spPr>
            <a:xfrm>
              <a:off x="7272228"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6" name="tx356"/>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7" name="tx357"/>
            <p:cNvSpPr/>
            <p:nvPr/>
          </p:nvSpPr>
          <p:spPr>
            <a:xfrm>
              <a:off x="789433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8" name="tx358"/>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9" name="tx359"/>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0" name="tx360"/>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1" name="tx361"/>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416170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5" name="tx375"/>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6" name="tx376"/>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7" name="tx377"/>
            <p:cNvSpPr/>
            <p:nvPr/>
          </p:nvSpPr>
          <p:spPr>
            <a:xfrm>
              <a:off x="6006925"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8" name="tx378"/>
            <p:cNvSpPr/>
            <p:nvPr/>
          </p:nvSpPr>
          <p:spPr>
            <a:xfrm>
              <a:off x="7272228"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9" name="tx379"/>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0" name="tx380"/>
            <p:cNvSpPr/>
            <p:nvPr/>
          </p:nvSpPr>
          <p:spPr>
            <a:xfrm>
              <a:off x="789433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1" name="tx381"/>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3" name="tx383"/>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105118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445166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509486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8" name="tx398"/>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0" name="tx400"/>
            <p:cNvSpPr/>
            <p:nvPr/>
          </p:nvSpPr>
          <p:spPr>
            <a:xfrm>
              <a:off x="6006925"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2" name="tx402"/>
            <p:cNvSpPr/>
            <p:nvPr/>
          </p:nvSpPr>
          <p:spPr>
            <a:xfrm>
              <a:off x="662903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3" name="tx403"/>
            <p:cNvSpPr/>
            <p:nvPr/>
          </p:nvSpPr>
          <p:spPr>
            <a:xfrm>
              <a:off x="694008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4" name="tx404"/>
            <p:cNvSpPr/>
            <p:nvPr/>
          </p:nvSpPr>
          <p:spPr>
            <a:xfrm>
              <a:off x="7272228"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5" name="tx405"/>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6" name="tx406"/>
            <p:cNvSpPr/>
            <p:nvPr/>
          </p:nvSpPr>
          <p:spPr>
            <a:xfrm>
              <a:off x="789433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8" name="tx408"/>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9" name="tx409"/>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0" name="tx410"/>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6339071"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6629030"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4" name="tx414"/>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7272228" y="41302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6" name="tx416"/>
            <p:cNvSpPr/>
            <p:nvPr/>
          </p:nvSpPr>
          <p:spPr>
            <a:xfrm>
              <a:off x="7583280"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7" name="tx417"/>
            <p:cNvSpPr/>
            <p:nvPr/>
          </p:nvSpPr>
          <p:spPr>
            <a:xfrm>
              <a:off x="7894332"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8" name="tx418"/>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9" name="tx419"/>
            <p:cNvSpPr/>
            <p:nvPr/>
          </p:nvSpPr>
          <p:spPr>
            <a:xfrm>
              <a:off x="8516437"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0" name="tx420"/>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2" name="tx422"/>
            <p:cNvSpPr/>
            <p:nvPr/>
          </p:nvSpPr>
          <p:spPr>
            <a:xfrm>
              <a:off x="7894332"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3" name="tx423"/>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4" name="tx424"/>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5" name="tx425"/>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6" name="tx426"/>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0" name="tx440"/>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6006925"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631797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44" name="tx444"/>
            <p:cNvSpPr/>
            <p:nvPr/>
          </p:nvSpPr>
          <p:spPr>
            <a:xfrm>
              <a:off x="662903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6940082" y="46486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6" name="tx446"/>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7" name="tx447"/>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9" name="tx449"/>
            <p:cNvSpPr/>
            <p:nvPr/>
          </p:nvSpPr>
          <p:spPr>
            <a:xfrm>
              <a:off x="8184291"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0" name="tx450"/>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1" name="tx451"/>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2" name="tx452"/>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3" name="tx453"/>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5" name="tx455"/>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7" name="tx457"/>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9" name="tx459"/>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0" name="tx460"/>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3" name="tx463"/>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4" name="tx464"/>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5" name="tx465"/>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66" name="tx466"/>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8" name="tx468"/>
            <p:cNvSpPr/>
            <p:nvPr/>
          </p:nvSpPr>
          <p:spPr>
            <a:xfrm>
              <a:off x="6006925"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631797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70" name="tx470"/>
            <p:cNvSpPr/>
            <p:nvPr/>
          </p:nvSpPr>
          <p:spPr>
            <a:xfrm>
              <a:off x="662903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2" name="tx472"/>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789433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4" name="tx474"/>
            <p:cNvSpPr/>
            <p:nvPr/>
          </p:nvSpPr>
          <p:spPr>
            <a:xfrm>
              <a:off x="8184291"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5" name="tx475"/>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6" name="tx476"/>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7" name="tx477"/>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8" name="tx478"/>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9" name="tx479"/>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1" name="tx481"/>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5716966"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5" name="tx48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6" name="tx486"/>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7" name="tx487"/>
            <p:cNvSpPr/>
            <p:nvPr/>
          </p:nvSpPr>
          <p:spPr>
            <a:xfrm>
              <a:off x="7272228" y="360823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8" name="tx488"/>
            <p:cNvSpPr/>
            <p:nvPr/>
          </p:nvSpPr>
          <p:spPr>
            <a:xfrm>
              <a:off x="7583280"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9" name="tx489"/>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0" name="tx490"/>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1" name="tx491"/>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92" name="tx492"/>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3" name="tx493"/>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4" name="tx494"/>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6" name="tx496"/>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7" name="tx497"/>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8" name="tx498"/>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9" name="tx499"/>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1" name="tx501"/>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2" name="tx502"/>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3" name="tx503"/>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4" name="tx504"/>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7" name="tx507"/>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8" name="tx508"/>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9" name="tx509"/>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0" name="tx510"/>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1" name="tx511"/>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2" name="tx512"/>
            <p:cNvSpPr/>
            <p:nvPr/>
          </p:nvSpPr>
          <p:spPr>
            <a:xfrm>
              <a:off x="696117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3" name="tx513"/>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4" name="tx514"/>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6" name="tx516"/>
            <p:cNvSpPr/>
            <p:nvPr/>
          </p:nvSpPr>
          <p:spPr>
            <a:xfrm>
              <a:off x="8184291"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7" name="tx517"/>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8" name="tx518"/>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9" name="tx519"/>
            <p:cNvSpPr/>
            <p:nvPr/>
          </p:nvSpPr>
          <p:spPr>
            <a:xfrm>
              <a:off x="353960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3850652"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1" name="tx521"/>
            <p:cNvSpPr/>
            <p:nvPr/>
          </p:nvSpPr>
          <p:spPr>
            <a:xfrm>
              <a:off x="41617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2" name="tx522"/>
            <p:cNvSpPr/>
            <p:nvPr/>
          </p:nvSpPr>
          <p:spPr>
            <a:xfrm>
              <a:off x="447275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3" name="tx523"/>
            <p:cNvSpPr/>
            <p:nvPr/>
          </p:nvSpPr>
          <p:spPr>
            <a:xfrm>
              <a:off x="478380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5" name="tx525"/>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6" name="tx526"/>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7" name="tx527"/>
            <p:cNvSpPr/>
            <p:nvPr/>
          </p:nvSpPr>
          <p:spPr>
            <a:xfrm>
              <a:off x="6006925"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28" name="tx528"/>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29" name="tx529"/>
            <p:cNvSpPr/>
            <p:nvPr/>
          </p:nvSpPr>
          <p:spPr>
            <a:xfrm>
              <a:off x="6650123" y="38692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30" name="tx530"/>
            <p:cNvSpPr/>
            <p:nvPr/>
          </p:nvSpPr>
          <p:spPr>
            <a:xfrm>
              <a:off x="6961175"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31" name="tx531"/>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32" name="tx532"/>
            <p:cNvSpPr/>
            <p:nvPr/>
          </p:nvSpPr>
          <p:spPr>
            <a:xfrm>
              <a:off x="7583280" y="38692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33" name="tx533"/>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34" name="tx534"/>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35" name="tx535"/>
            <p:cNvSpPr/>
            <p:nvPr/>
          </p:nvSpPr>
          <p:spPr>
            <a:xfrm>
              <a:off x="8516437"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6" name="tx536"/>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7" name="tx537"/>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38" name="tx538"/>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39" name="tx539"/>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0" name="tx540"/>
            <p:cNvSpPr/>
            <p:nvPr/>
          </p:nvSpPr>
          <p:spPr>
            <a:xfrm>
              <a:off x="8827489"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1" name="tx54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42" name="tx542"/>
            <p:cNvSpPr/>
            <p:nvPr/>
          </p:nvSpPr>
          <p:spPr>
            <a:xfrm>
              <a:off x="631797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43" name="tx543"/>
            <p:cNvSpPr/>
            <p:nvPr/>
          </p:nvSpPr>
          <p:spPr>
            <a:xfrm>
              <a:off x="662903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44" name="tx544"/>
            <p:cNvSpPr/>
            <p:nvPr/>
          </p:nvSpPr>
          <p:spPr>
            <a:xfrm>
              <a:off x="694008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45" name="tx545"/>
            <p:cNvSpPr/>
            <p:nvPr/>
          </p:nvSpPr>
          <p:spPr>
            <a:xfrm>
              <a:off x="727222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6" name="tx546"/>
            <p:cNvSpPr/>
            <p:nvPr/>
          </p:nvSpPr>
          <p:spPr>
            <a:xfrm>
              <a:off x="758328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7" name="tx547"/>
            <p:cNvSpPr/>
            <p:nvPr/>
          </p:nvSpPr>
          <p:spPr>
            <a:xfrm>
              <a:off x="789433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8" name="tx548"/>
            <p:cNvSpPr/>
            <p:nvPr/>
          </p:nvSpPr>
          <p:spPr>
            <a:xfrm>
              <a:off x="820538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9" name="tx549"/>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50" name="tx550"/>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551" name="tx551"/>
            <p:cNvSpPr/>
            <p:nvPr/>
          </p:nvSpPr>
          <p:spPr>
            <a:xfrm>
              <a:off x="694008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52" name="tx552"/>
            <p:cNvSpPr/>
            <p:nvPr/>
          </p:nvSpPr>
          <p:spPr>
            <a:xfrm>
              <a:off x="3539600"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53" name="tx553"/>
            <p:cNvSpPr/>
            <p:nvPr/>
          </p:nvSpPr>
          <p:spPr>
            <a:xfrm>
              <a:off x="385065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54" name="tx554"/>
            <p:cNvSpPr/>
            <p:nvPr/>
          </p:nvSpPr>
          <p:spPr>
            <a:xfrm>
              <a:off x="4783809"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55" name="tx555"/>
            <p:cNvSpPr/>
            <p:nvPr/>
          </p:nvSpPr>
          <p:spPr>
            <a:xfrm>
              <a:off x="509486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56" name="tx556"/>
            <p:cNvSpPr/>
            <p:nvPr/>
          </p:nvSpPr>
          <p:spPr>
            <a:xfrm>
              <a:off x="5405914"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57" name="tx557"/>
            <p:cNvSpPr/>
            <p:nvPr/>
          </p:nvSpPr>
          <p:spPr>
            <a:xfrm>
              <a:off x="571696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58" name="tx558"/>
            <p:cNvSpPr/>
            <p:nvPr/>
          </p:nvSpPr>
          <p:spPr>
            <a:xfrm>
              <a:off x="6028019"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59" name="tx559"/>
            <p:cNvSpPr/>
            <p:nvPr/>
          </p:nvSpPr>
          <p:spPr>
            <a:xfrm>
              <a:off x="6339071"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60" name="tx560"/>
            <p:cNvSpPr/>
            <p:nvPr/>
          </p:nvSpPr>
          <p:spPr>
            <a:xfrm>
              <a:off x="6650123"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61" name="tx561"/>
            <p:cNvSpPr/>
            <p:nvPr/>
          </p:nvSpPr>
          <p:spPr>
            <a:xfrm>
              <a:off x="6961175"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62" name="tx562"/>
            <p:cNvSpPr/>
            <p:nvPr/>
          </p:nvSpPr>
          <p:spPr>
            <a:xfrm>
              <a:off x="7302373" y="5434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63" name="tx563"/>
            <p:cNvSpPr/>
            <p:nvPr/>
          </p:nvSpPr>
          <p:spPr>
            <a:xfrm>
              <a:off x="7613425"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64" name="tx56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65" name="tx56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66" name="tx56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67" name="tx56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68" name="tx56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69" name="tx56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70" name="tx57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71" name="tx57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72" name="tx57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73" name="tx57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74" name="tx57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75" name="tx57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76" name="tx57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77" name="tx57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78" name="tx57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79" name="tx57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80" name="tx58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81" name="tx58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82" name="tx58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83" name="tx58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84" name="tx58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85" name="tx58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86" name="tx58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87" name="tx58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88" name="tx58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89" name="tx58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90" name="tx590"/>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91" name="tx591"/>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92" name="tx592"/>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93" name="tx593"/>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94" name="tx594"/>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95" name="tx595"/>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96" name="tx596"/>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97" name="tx597"/>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98" name="tx598"/>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99" name="tx599"/>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00" name="tx600"/>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01" name="tx601"/>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02" name="tx602"/>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03" name="tx603"/>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04" name="tx604"/>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605" name="pic605"/>
            <p:cNvPicPr/>
            <p:nvPr/>
          </p:nvPicPr>
          <p:blipFill>
            <a:blip r:embed="rId2" cstate="print"/>
            <a:stretch>
              <a:fillRect/>
            </a:stretch>
          </p:blipFill>
          <p:spPr>
            <a:xfrm>
              <a:off x="4862947" y="5838594"/>
              <a:ext cx="2160000" cy="219455"/>
            </a:xfrm>
            <a:prstGeom prst="rect">
              <a:avLst/>
            </a:prstGeom>
          </p:spPr>
        </p:pic>
        <p:sp>
          <p:nvSpPr>
            <p:cNvPr id="606" name="pl606"/>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7" name="pl607"/>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8" name="pl608"/>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9" name="pl609"/>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0" name="pl610"/>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1" name="pl611"/>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2" name="pl612"/>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3" name="pl613"/>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4" name="pl614"/>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5" name="pl615"/>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6" name="pl616"/>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7" name="pl617"/>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8" name="tx618"/>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19" name="tx619"/>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20" name="tx620"/>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21" name="tx621"/>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22" name="tx622"/>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23" name="tx623"/>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24" name="tx624"/>
            <p:cNvSpPr/>
            <p:nvPr/>
          </p:nvSpPr>
          <p:spPr>
            <a:xfrm>
              <a:off x="924840" y="1342252"/>
              <a:ext cx="288884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México, 2000-2025</a:t>
              </a:r>
            </a:p>
          </p:txBody>
        </p:sp>
        <p:sp>
          <p:nvSpPr>
            <p:cNvPr id="625" name="tx625"/>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26" name="tx626"/>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27" name="tx627"/>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ninguna de las 14 vacunas del calendario alcanzó una cobertura del 90 % o superior. La cobertura vacunal osciló entre el 25 % y el 89 %.
Desde 2008, se han realizado estimaciones para seis nuevas vacunas. La IPVC es la vacuna más reciente de la que se tiene constancia (2021), y alcanzó una cobertura del 89 % en 2025.
En 2025, México no notificó ningún caso de desabastecimiento de vacunas o suministros.</a:t>
            </a:r>
          </a:p>
        </p:txBody>
      </p:sp>
      <p:sp>
        <p:nvSpPr>
          <p:cNvPr id="6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10 antígenos, se mantuvo sin cambios para dos y disminuyó para otros dos, lo que indica un progreso general en los resultados de la vacunación sistemática; ninguno alcanzó una cobertura de al menos el 90 %.</a:t>
            </a:r>
          </a:p>
        </p:txBody>
      </p:sp>
      <p:grpSp xmlns:pic="http://schemas.openxmlformats.org/drawingml/2006/picture">
        <p:nvGrpSpPr>
          <p:cNvPr id="630" name=""/>
          <p:cNvGrpSpPr/>
          <p:nvPr/>
        </p:nvGrpSpPr>
        <p:grpSpPr>
          <a:xfrm>
            <a:off x="292608" y="1005840"/>
            <a:ext cx="8595360" cy="28575"/>
            <a:chOff x="292608" y="1005840"/>
            <a:chExt cx="8595360" cy="28575"/>
          </a:xfrm>
        </p:grpSpPr>
        <p:sp>
          <p:nvSpPr>
            <p:cNvPr id="6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877859"/>
            </a:xfrm>
            <a:custGeom>
              <a:avLst/>
              <a:pathLst>
                <a:path w="6481656" h="877859">
                  <a:moveTo>
                    <a:pt x="0" y="0"/>
                  </a:moveTo>
                  <a:lnTo>
                    <a:pt x="259266" y="0"/>
                  </a:lnTo>
                  <a:lnTo>
                    <a:pt x="518532" y="0"/>
                  </a:lnTo>
                  <a:lnTo>
                    <a:pt x="777798" y="0"/>
                  </a:lnTo>
                  <a:lnTo>
                    <a:pt x="1037065" y="0"/>
                  </a:lnTo>
                  <a:lnTo>
                    <a:pt x="1296331" y="0"/>
                  </a:lnTo>
                  <a:lnTo>
                    <a:pt x="1555597" y="0"/>
                  </a:lnTo>
                  <a:lnTo>
                    <a:pt x="1814863" y="0"/>
                  </a:lnTo>
                  <a:lnTo>
                    <a:pt x="2074130" y="39902"/>
                  </a:lnTo>
                  <a:lnTo>
                    <a:pt x="2333396" y="39902"/>
                  </a:lnTo>
                  <a:lnTo>
                    <a:pt x="2592662" y="119708"/>
                  </a:lnTo>
                  <a:lnTo>
                    <a:pt x="2851928" y="0"/>
                  </a:lnTo>
                  <a:lnTo>
                    <a:pt x="3111195" y="0"/>
                  </a:lnTo>
                  <a:lnTo>
                    <a:pt x="3370461" y="399027"/>
                  </a:lnTo>
                  <a:lnTo>
                    <a:pt x="3629727" y="159610"/>
                  </a:lnTo>
                  <a:lnTo>
                    <a:pt x="3888994" y="0"/>
                  </a:lnTo>
                  <a:lnTo>
                    <a:pt x="4148260" y="119708"/>
                  </a:lnTo>
                  <a:lnTo>
                    <a:pt x="4407526" y="239416"/>
                  </a:lnTo>
                  <a:lnTo>
                    <a:pt x="4666792" y="359124"/>
                  </a:lnTo>
                  <a:lnTo>
                    <a:pt x="4926059" y="598540"/>
                  </a:lnTo>
                  <a:lnTo>
                    <a:pt x="5185325" y="877859"/>
                  </a:lnTo>
                  <a:lnTo>
                    <a:pt x="5444591" y="638443"/>
                  </a:lnTo>
                  <a:lnTo>
                    <a:pt x="5703857" y="239416"/>
                  </a:lnTo>
                  <a:lnTo>
                    <a:pt x="5963124" y="399027"/>
                  </a:lnTo>
                  <a:lnTo>
                    <a:pt x="6222390" y="638443"/>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077373"/>
            </a:xfrm>
            <a:custGeom>
              <a:avLst/>
              <a:pathLst>
                <a:path w="6481656" h="1077373">
                  <a:moveTo>
                    <a:pt x="0" y="79805"/>
                  </a:moveTo>
                  <a:lnTo>
                    <a:pt x="259266" y="79805"/>
                  </a:lnTo>
                  <a:lnTo>
                    <a:pt x="518532" y="79805"/>
                  </a:lnTo>
                  <a:lnTo>
                    <a:pt x="777798" y="39902"/>
                  </a:lnTo>
                  <a:lnTo>
                    <a:pt x="1037065" y="39902"/>
                  </a:lnTo>
                  <a:lnTo>
                    <a:pt x="1296331" y="39902"/>
                  </a:lnTo>
                  <a:lnTo>
                    <a:pt x="1555597" y="39902"/>
                  </a:lnTo>
                  <a:lnTo>
                    <a:pt x="1814863" y="39902"/>
                  </a:lnTo>
                  <a:lnTo>
                    <a:pt x="2074130" y="119708"/>
                  </a:lnTo>
                  <a:lnTo>
                    <a:pt x="2333396" y="159610"/>
                  </a:lnTo>
                  <a:lnTo>
                    <a:pt x="2592662" y="159610"/>
                  </a:lnTo>
                  <a:lnTo>
                    <a:pt x="2851928" y="79805"/>
                  </a:lnTo>
                  <a:lnTo>
                    <a:pt x="3111195" y="0"/>
                  </a:lnTo>
                  <a:lnTo>
                    <a:pt x="3370461" y="638443"/>
                  </a:lnTo>
                  <a:lnTo>
                    <a:pt x="3629727" y="478832"/>
                  </a:lnTo>
                  <a:lnTo>
                    <a:pt x="3888994" y="478832"/>
                  </a:lnTo>
                  <a:lnTo>
                    <a:pt x="4148260" y="239416"/>
                  </a:lnTo>
                  <a:lnTo>
                    <a:pt x="4407526" y="558638"/>
                  </a:lnTo>
                  <a:lnTo>
                    <a:pt x="4666792" y="438929"/>
                  </a:lnTo>
                  <a:lnTo>
                    <a:pt x="4926059" y="678346"/>
                  </a:lnTo>
                  <a:lnTo>
                    <a:pt x="5185325" y="1077373"/>
                  </a:lnTo>
                  <a:lnTo>
                    <a:pt x="5444591" y="837957"/>
                  </a:lnTo>
                  <a:lnTo>
                    <a:pt x="5703857" y="638443"/>
                  </a:lnTo>
                  <a:lnTo>
                    <a:pt x="5963124" y="558638"/>
                  </a:lnTo>
                  <a:lnTo>
                    <a:pt x="6222390" y="837957"/>
                  </a:lnTo>
                  <a:lnTo>
                    <a:pt x="6481656" y="399027"/>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037470"/>
            </a:xfrm>
            <a:custGeom>
              <a:avLst/>
              <a:pathLst>
                <a:path w="6481656" h="1037470">
                  <a:moveTo>
                    <a:pt x="0" y="119708"/>
                  </a:moveTo>
                  <a:lnTo>
                    <a:pt x="259266" y="159610"/>
                  </a:lnTo>
                  <a:lnTo>
                    <a:pt x="518532" y="119708"/>
                  </a:lnTo>
                  <a:lnTo>
                    <a:pt x="777798" y="119708"/>
                  </a:lnTo>
                  <a:lnTo>
                    <a:pt x="1037065" y="119708"/>
                  </a:lnTo>
                  <a:lnTo>
                    <a:pt x="1296331" y="119708"/>
                  </a:lnTo>
                  <a:lnTo>
                    <a:pt x="1555597" y="119708"/>
                  </a:lnTo>
                  <a:lnTo>
                    <a:pt x="1814863" y="119708"/>
                  </a:lnTo>
                  <a:lnTo>
                    <a:pt x="2074130" y="119708"/>
                  </a:lnTo>
                  <a:lnTo>
                    <a:pt x="2333396" y="119708"/>
                  </a:lnTo>
                  <a:lnTo>
                    <a:pt x="2592662" y="159610"/>
                  </a:lnTo>
                  <a:lnTo>
                    <a:pt x="2851928" y="39902"/>
                  </a:lnTo>
                  <a:lnTo>
                    <a:pt x="3111195" y="0"/>
                  </a:lnTo>
                  <a:lnTo>
                    <a:pt x="3370461" y="399027"/>
                  </a:lnTo>
                  <a:lnTo>
                    <a:pt x="3629727" y="39902"/>
                  </a:lnTo>
                  <a:lnTo>
                    <a:pt x="3888994" y="39902"/>
                  </a:lnTo>
                  <a:lnTo>
                    <a:pt x="4148260" y="79805"/>
                  </a:lnTo>
                  <a:lnTo>
                    <a:pt x="4407526" y="917762"/>
                  </a:lnTo>
                  <a:lnTo>
                    <a:pt x="4666792" y="79805"/>
                  </a:lnTo>
                  <a:lnTo>
                    <a:pt x="4926059" y="1037470"/>
                  </a:lnTo>
                  <a:lnTo>
                    <a:pt x="5185325" y="279319"/>
                  </a:lnTo>
                  <a:lnTo>
                    <a:pt x="5444591" y="0"/>
                  </a:lnTo>
                  <a:lnTo>
                    <a:pt x="5703857" y="518735"/>
                  </a:lnTo>
                  <a:lnTo>
                    <a:pt x="5963124" y="917762"/>
                  </a:lnTo>
                  <a:lnTo>
                    <a:pt x="6222390" y="758151"/>
                  </a:lnTo>
                  <a:lnTo>
                    <a:pt x="6481656" y="438929"/>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755719"/>
            </a:xfrm>
            <a:custGeom>
              <a:avLst/>
              <a:pathLst>
                <a:path w="6481656" h="1755719">
                  <a:moveTo>
                    <a:pt x="0" y="39902"/>
                  </a:moveTo>
                  <a:lnTo>
                    <a:pt x="259266" y="0"/>
                  </a:lnTo>
                  <a:lnTo>
                    <a:pt x="518532" y="399027"/>
                  </a:lnTo>
                  <a:lnTo>
                    <a:pt x="777798" y="119708"/>
                  </a:lnTo>
                  <a:lnTo>
                    <a:pt x="1037065" y="79805"/>
                  </a:lnTo>
                  <a:lnTo>
                    <a:pt x="1296331" y="79805"/>
                  </a:lnTo>
                  <a:lnTo>
                    <a:pt x="1555597" y="319221"/>
                  </a:lnTo>
                  <a:lnTo>
                    <a:pt x="1814863" y="558638"/>
                  </a:lnTo>
                  <a:lnTo>
                    <a:pt x="2074130" y="199513"/>
                  </a:lnTo>
                  <a:lnTo>
                    <a:pt x="2333396" y="279319"/>
                  </a:lnTo>
                  <a:lnTo>
                    <a:pt x="2592662" y="319221"/>
                  </a:lnTo>
                  <a:lnTo>
                    <a:pt x="2851928" y="79805"/>
                  </a:lnTo>
                  <a:lnTo>
                    <a:pt x="3111195" y="279319"/>
                  </a:lnTo>
                  <a:lnTo>
                    <a:pt x="3370461" y="917762"/>
                  </a:lnTo>
                  <a:lnTo>
                    <a:pt x="3629727" y="119708"/>
                  </a:lnTo>
                  <a:lnTo>
                    <a:pt x="3888994" y="119708"/>
                  </a:lnTo>
                  <a:lnTo>
                    <a:pt x="4148260" y="39902"/>
                  </a:lnTo>
                  <a:lnTo>
                    <a:pt x="4407526" y="1476400"/>
                  </a:lnTo>
                  <a:lnTo>
                    <a:pt x="4666792" y="0"/>
                  </a:lnTo>
                  <a:lnTo>
                    <a:pt x="4926059" y="1755719"/>
                  </a:lnTo>
                  <a:lnTo>
                    <a:pt x="5185325" y="798054"/>
                  </a:lnTo>
                  <a:lnTo>
                    <a:pt x="5444591" y="79805"/>
                  </a:lnTo>
                  <a:lnTo>
                    <a:pt x="5703857" y="638443"/>
                  </a:lnTo>
                  <a:lnTo>
                    <a:pt x="5963124" y="997568"/>
                  </a:lnTo>
                  <a:lnTo>
                    <a:pt x="6222390" y="1197081"/>
                  </a:lnTo>
                  <a:lnTo>
                    <a:pt x="6481656" y="119708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57" y="1717920"/>
              <a:ext cx="240784" cy="3655"/>
            </a:xfrm>
            <a:custGeom>
              <a:avLst/>
              <a:pathLst>
                <a:path w="240784" h="3655">
                  <a:moveTo>
                    <a:pt x="240784" y="3655"/>
                  </a:moveTo>
                  <a:lnTo>
                    <a:pt x="0" y="0"/>
                  </a:lnTo>
                </a:path>
              </a:pathLst>
            </a:custGeom>
          </p:spPr>
          <p:txBody>
            <a:bodyPr/>
            <a:lstStyle/>
            <a:p/>
          </p:txBody>
        </p:sp>
        <p:sp>
          <p:nvSpPr>
            <p:cNvPr id="42" name="pl42"/>
            <p:cNvSpPr/>
            <p:nvPr/>
          </p:nvSpPr>
          <p:spPr>
            <a:xfrm>
              <a:off x="7930320" y="1470121"/>
              <a:ext cx="249621" cy="238310"/>
            </a:xfrm>
            <a:custGeom>
              <a:avLst/>
              <a:pathLst>
                <a:path w="249621" h="238310">
                  <a:moveTo>
                    <a:pt x="249621" y="0"/>
                  </a:moveTo>
                  <a:lnTo>
                    <a:pt x="0" y="238310"/>
                  </a:lnTo>
                </a:path>
              </a:pathLst>
            </a:custGeom>
          </p:spPr>
          <p:txBody>
            <a:bodyPr/>
            <a:lstStyle/>
            <a:p/>
          </p:txBody>
        </p:sp>
        <p:sp>
          <p:nvSpPr>
            <p:cNvPr id="43" name="pl43"/>
            <p:cNvSpPr/>
            <p:nvPr/>
          </p:nvSpPr>
          <p:spPr>
            <a:xfrm>
              <a:off x="7931399" y="1766334"/>
              <a:ext cx="248542" cy="203766"/>
            </a:xfrm>
            <a:custGeom>
              <a:avLst/>
              <a:pathLst>
                <a:path w="248542" h="203766">
                  <a:moveTo>
                    <a:pt x="248542" y="203766"/>
                  </a:moveTo>
                  <a:lnTo>
                    <a:pt x="0" y="0"/>
                  </a:lnTo>
                </a:path>
              </a:pathLst>
            </a:custGeom>
          </p:spPr>
          <p:txBody>
            <a:bodyPr/>
            <a:lstStyle/>
            <a:p/>
          </p:txBody>
        </p:sp>
        <p:sp>
          <p:nvSpPr>
            <p:cNvPr id="44" name="pl44"/>
            <p:cNvSpPr/>
            <p:nvPr/>
          </p:nvSpPr>
          <p:spPr>
            <a:xfrm>
              <a:off x="7939163" y="2515695"/>
              <a:ext cx="240778" cy="6"/>
            </a:xfrm>
            <a:custGeom>
              <a:avLst/>
              <a:pathLst>
                <a:path w="240778" h="6">
                  <a:moveTo>
                    <a:pt x="240778" y="6"/>
                  </a:moveTo>
                  <a:lnTo>
                    <a:pt x="0" y="0"/>
                  </a:lnTo>
                </a:path>
              </a:pathLst>
            </a:custGeom>
          </p:spPr>
          <p:txBody>
            <a:bodyPr/>
            <a:lstStyle/>
            <a:p/>
          </p:txBody>
        </p:sp>
        <p:sp>
          <p:nvSpPr>
            <p:cNvPr id="45" name="pg45"/>
            <p:cNvSpPr/>
            <p:nvPr/>
          </p:nvSpPr>
          <p:spPr>
            <a:xfrm>
              <a:off x="8111362" y="163059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714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7" name="pg47"/>
            <p:cNvSpPr/>
            <p:nvPr/>
          </p:nvSpPr>
          <p:spPr>
            <a:xfrm>
              <a:off x="8111362" y="135704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9788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49" name="pg49"/>
            <p:cNvSpPr/>
            <p:nvPr/>
          </p:nvSpPr>
          <p:spPr>
            <a:xfrm>
              <a:off x="8111362" y="190208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4292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1" name="pg51"/>
            <p:cNvSpPr/>
            <p:nvPr/>
          </p:nvSpPr>
          <p:spPr>
            <a:xfrm>
              <a:off x="8111362" y="24247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46555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218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México,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88 %.
La cobertura de la vacuna DTP3 —un indicador del grado de eficacia con el que los países prestan servicios de vacunación a los niños— no alcanzó el objetivo del 90 %, aunque se situó muy cerca de él.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y la cobertura de la MCV2 también se situó por debajo del objetivo del 95 %.
Entre 2024 y 2025, la cobertura de tres vacunas aumentó, la de ninguna disminuyó y la de una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3892368"/>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2978038"/>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3892368"/>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3173966"/>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3500512"/>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4153605"/>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4131835"/>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2953977"/>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(89%)</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(89%)</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(89%)</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(89%)</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(88%)</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(69%)</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(78%)</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(85%)</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89" name="tx689"/>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90" name="pt690"/>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03" name="tx703"/>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04" name="tx704"/>
            <p:cNvSpPr/>
            <p:nvPr/>
          </p:nvSpPr>
          <p:spPr>
            <a:xfrm>
              <a:off x="3302667" y="6568512"/>
              <a:ext cx="856066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mex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5049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1949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78848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25748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5849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539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5229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99198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4066370"/>
              <a:ext cx="235719" cy="49627"/>
            </a:xfrm>
            <a:prstGeom prst="rect">
              <a:avLst/>
            </a:prstGeom>
            <a:solidFill>
              <a:srgbClr val="1CABE2">
                <a:alpha val="85098"/>
              </a:srgbClr>
            </a:solidFill>
          </p:spPr>
          <p:txBody>
            <a:bodyPr/>
            <a:lstStyle/>
            <a:p/>
          </p:txBody>
        </p:sp>
        <p:sp>
          <p:nvSpPr>
            <p:cNvPr id="26" name="rc26"/>
            <p:cNvSpPr/>
            <p:nvPr/>
          </p:nvSpPr>
          <p:spPr>
            <a:xfrm>
              <a:off x="1684176" y="4066446"/>
              <a:ext cx="235719" cy="49551"/>
            </a:xfrm>
            <a:prstGeom prst="rect">
              <a:avLst/>
            </a:prstGeom>
            <a:solidFill>
              <a:srgbClr val="1CABE2">
                <a:alpha val="85098"/>
              </a:srgbClr>
            </a:solidFill>
          </p:spPr>
          <p:txBody>
            <a:bodyPr/>
            <a:lstStyle/>
            <a:p/>
          </p:txBody>
        </p:sp>
        <p:sp>
          <p:nvSpPr>
            <p:cNvPr id="27" name="rc27"/>
            <p:cNvSpPr/>
            <p:nvPr/>
          </p:nvSpPr>
          <p:spPr>
            <a:xfrm>
              <a:off x="1946086" y="4066529"/>
              <a:ext cx="235719" cy="49468"/>
            </a:xfrm>
            <a:prstGeom prst="rect">
              <a:avLst/>
            </a:prstGeom>
            <a:solidFill>
              <a:srgbClr val="1CABE2">
                <a:alpha val="85098"/>
              </a:srgbClr>
            </a:solidFill>
          </p:spPr>
          <p:txBody>
            <a:bodyPr/>
            <a:lstStyle/>
            <a:p/>
          </p:txBody>
        </p:sp>
        <p:sp>
          <p:nvSpPr>
            <p:cNvPr id="28" name="rc28"/>
            <p:cNvSpPr/>
            <p:nvPr/>
          </p:nvSpPr>
          <p:spPr>
            <a:xfrm>
              <a:off x="2207996" y="4066969"/>
              <a:ext cx="235719" cy="49028"/>
            </a:xfrm>
            <a:prstGeom prst="rect">
              <a:avLst/>
            </a:prstGeom>
            <a:solidFill>
              <a:srgbClr val="1CABE2">
                <a:alpha val="85098"/>
              </a:srgbClr>
            </a:solidFill>
          </p:spPr>
          <p:txBody>
            <a:bodyPr/>
            <a:lstStyle/>
            <a:p/>
          </p:txBody>
        </p:sp>
        <p:sp>
          <p:nvSpPr>
            <p:cNvPr id="29" name="rc29"/>
            <p:cNvSpPr/>
            <p:nvPr/>
          </p:nvSpPr>
          <p:spPr>
            <a:xfrm>
              <a:off x="2469906" y="4067264"/>
              <a:ext cx="235719" cy="48733"/>
            </a:xfrm>
            <a:prstGeom prst="rect">
              <a:avLst/>
            </a:prstGeom>
            <a:solidFill>
              <a:srgbClr val="1CABE2">
                <a:alpha val="85098"/>
              </a:srgbClr>
            </a:solidFill>
          </p:spPr>
          <p:txBody>
            <a:bodyPr/>
            <a:lstStyle/>
            <a:p/>
          </p:txBody>
        </p:sp>
        <p:sp>
          <p:nvSpPr>
            <p:cNvPr id="30" name="rc30"/>
            <p:cNvSpPr/>
            <p:nvPr/>
          </p:nvSpPr>
          <p:spPr>
            <a:xfrm>
              <a:off x="2731817" y="4067580"/>
              <a:ext cx="235719" cy="48416"/>
            </a:xfrm>
            <a:prstGeom prst="rect">
              <a:avLst/>
            </a:prstGeom>
            <a:solidFill>
              <a:srgbClr val="1CABE2">
                <a:alpha val="85098"/>
              </a:srgbClr>
            </a:solidFill>
          </p:spPr>
          <p:txBody>
            <a:bodyPr/>
            <a:lstStyle/>
            <a:p/>
          </p:txBody>
        </p:sp>
        <p:sp>
          <p:nvSpPr>
            <p:cNvPr id="31" name="rc31"/>
            <p:cNvSpPr/>
            <p:nvPr/>
          </p:nvSpPr>
          <p:spPr>
            <a:xfrm>
              <a:off x="2993727" y="4067852"/>
              <a:ext cx="235719" cy="48145"/>
            </a:xfrm>
            <a:prstGeom prst="rect">
              <a:avLst/>
            </a:prstGeom>
            <a:solidFill>
              <a:srgbClr val="1CABE2">
                <a:alpha val="85098"/>
              </a:srgbClr>
            </a:solidFill>
          </p:spPr>
          <p:txBody>
            <a:bodyPr/>
            <a:lstStyle/>
            <a:p/>
          </p:txBody>
        </p:sp>
        <p:sp>
          <p:nvSpPr>
            <p:cNvPr id="32" name="rc32"/>
            <p:cNvSpPr/>
            <p:nvPr/>
          </p:nvSpPr>
          <p:spPr>
            <a:xfrm>
              <a:off x="3255637" y="4067984"/>
              <a:ext cx="235719" cy="48013"/>
            </a:xfrm>
            <a:prstGeom prst="rect">
              <a:avLst/>
            </a:prstGeom>
            <a:solidFill>
              <a:srgbClr val="1CABE2">
                <a:alpha val="85098"/>
              </a:srgbClr>
            </a:solidFill>
          </p:spPr>
          <p:txBody>
            <a:bodyPr/>
            <a:lstStyle/>
            <a:p/>
          </p:txBody>
        </p:sp>
        <p:sp>
          <p:nvSpPr>
            <p:cNvPr id="33" name="rc33"/>
            <p:cNvSpPr/>
            <p:nvPr/>
          </p:nvSpPr>
          <p:spPr>
            <a:xfrm>
              <a:off x="3517547" y="4019847"/>
              <a:ext cx="235719" cy="96149"/>
            </a:xfrm>
            <a:prstGeom prst="rect">
              <a:avLst/>
            </a:prstGeom>
            <a:solidFill>
              <a:srgbClr val="1CABE2">
                <a:alpha val="85098"/>
              </a:srgbClr>
            </a:solidFill>
          </p:spPr>
          <p:txBody>
            <a:bodyPr/>
            <a:lstStyle/>
            <a:p/>
          </p:txBody>
        </p:sp>
        <p:sp>
          <p:nvSpPr>
            <p:cNvPr id="34" name="rc34"/>
            <p:cNvSpPr/>
            <p:nvPr/>
          </p:nvSpPr>
          <p:spPr>
            <a:xfrm>
              <a:off x="3779457" y="4019565"/>
              <a:ext cx="235719" cy="96432"/>
            </a:xfrm>
            <a:prstGeom prst="rect">
              <a:avLst/>
            </a:prstGeom>
            <a:solidFill>
              <a:srgbClr val="1CABE2">
                <a:alpha val="85098"/>
              </a:srgbClr>
            </a:solidFill>
          </p:spPr>
          <p:txBody>
            <a:bodyPr/>
            <a:lstStyle/>
            <a:p/>
          </p:txBody>
        </p:sp>
        <p:sp>
          <p:nvSpPr>
            <p:cNvPr id="35" name="rc35"/>
            <p:cNvSpPr/>
            <p:nvPr/>
          </p:nvSpPr>
          <p:spPr>
            <a:xfrm>
              <a:off x="4041368" y="3922482"/>
              <a:ext cx="235719" cy="193514"/>
            </a:xfrm>
            <a:prstGeom prst="rect">
              <a:avLst/>
            </a:prstGeom>
            <a:solidFill>
              <a:srgbClr val="1CABE2">
                <a:alpha val="85098"/>
              </a:srgbClr>
            </a:solidFill>
          </p:spPr>
          <p:txBody>
            <a:bodyPr/>
            <a:lstStyle/>
            <a:p/>
          </p:txBody>
        </p:sp>
        <p:sp>
          <p:nvSpPr>
            <p:cNvPr id="36" name="rc36"/>
            <p:cNvSpPr/>
            <p:nvPr/>
          </p:nvSpPr>
          <p:spPr>
            <a:xfrm>
              <a:off x="4303278" y="4067476"/>
              <a:ext cx="235719" cy="48521"/>
            </a:xfrm>
            <a:prstGeom prst="rect">
              <a:avLst/>
            </a:prstGeom>
            <a:solidFill>
              <a:srgbClr val="1CABE2">
                <a:alpha val="85098"/>
              </a:srgbClr>
            </a:solidFill>
          </p:spPr>
          <p:txBody>
            <a:bodyPr/>
            <a:lstStyle/>
            <a:p/>
          </p:txBody>
        </p:sp>
        <p:sp>
          <p:nvSpPr>
            <p:cNvPr id="37" name="rc37"/>
            <p:cNvSpPr/>
            <p:nvPr/>
          </p:nvSpPr>
          <p:spPr>
            <a:xfrm>
              <a:off x="4565188" y="4067378"/>
              <a:ext cx="235719" cy="48618"/>
            </a:xfrm>
            <a:prstGeom prst="rect">
              <a:avLst/>
            </a:prstGeom>
            <a:solidFill>
              <a:srgbClr val="1CABE2">
                <a:alpha val="85098"/>
              </a:srgbClr>
            </a:solidFill>
          </p:spPr>
          <p:txBody>
            <a:bodyPr/>
            <a:lstStyle/>
            <a:p/>
          </p:txBody>
        </p:sp>
        <p:sp>
          <p:nvSpPr>
            <p:cNvPr id="38" name="rc38"/>
            <p:cNvSpPr/>
            <p:nvPr/>
          </p:nvSpPr>
          <p:spPr>
            <a:xfrm>
              <a:off x="4827098" y="3582100"/>
              <a:ext cx="235719" cy="533896"/>
            </a:xfrm>
            <a:prstGeom prst="rect">
              <a:avLst/>
            </a:prstGeom>
            <a:solidFill>
              <a:srgbClr val="1CABE2">
                <a:alpha val="85098"/>
              </a:srgbClr>
            </a:solidFill>
          </p:spPr>
          <p:txBody>
            <a:bodyPr/>
            <a:lstStyle/>
            <a:p/>
          </p:txBody>
        </p:sp>
        <p:sp>
          <p:nvSpPr>
            <p:cNvPr id="39" name="rc39"/>
            <p:cNvSpPr/>
            <p:nvPr/>
          </p:nvSpPr>
          <p:spPr>
            <a:xfrm>
              <a:off x="5089008" y="3877778"/>
              <a:ext cx="235719" cy="238219"/>
            </a:xfrm>
            <a:prstGeom prst="rect">
              <a:avLst/>
            </a:prstGeom>
            <a:solidFill>
              <a:srgbClr val="1CABE2">
                <a:alpha val="85098"/>
              </a:srgbClr>
            </a:solidFill>
          </p:spPr>
          <p:txBody>
            <a:bodyPr/>
            <a:lstStyle/>
            <a:p/>
          </p:txBody>
        </p:sp>
        <p:sp>
          <p:nvSpPr>
            <p:cNvPr id="40" name="rc40"/>
            <p:cNvSpPr/>
            <p:nvPr/>
          </p:nvSpPr>
          <p:spPr>
            <a:xfrm>
              <a:off x="5350919" y="4069681"/>
              <a:ext cx="235719" cy="46316"/>
            </a:xfrm>
            <a:prstGeom prst="rect">
              <a:avLst/>
            </a:prstGeom>
            <a:solidFill>
              <a:srgbClr val="1CABE2">
                <a:alpha val="85098"/>
              </a:srgbClr>
            </a:solidFill>
          </p:spPr>
          <p:txBody>
            <a:bodyPr/>
            <a:lstStyle/>
            <a:p/>
          </p:txBody>
        </p:sp>
        <p:sp>
          <p:nvSpPr>
            <p:cNvPr id="41" name="rc41"/>
            <p:cNvSpPr/>
            <p:nvPr/>
          </p:nvSpPr>
          <p:spPr>
            <a:xfrm>
              <a:off x="5612829" y="3934364"/>
              <a:ext cx="235719" cy="181633"/>
            </a:xfrm>
            <a:prstGeom prst="rect">
              <a:avLst/>
            </a:prstGeom>
            <a:solidFill>
              <a:srgbClr val="1CABE2">
                <a:alpha val="85098"/>
              </a:srgbClr>
            </a:solidFill>
          </p:spPr>
          <p:txBody>
            <a:bodyPr/>
            <a:lstStyle/>
            <a:p/>
          </p:txBody>
        </p:sp>
        <p:sp>
          <p:nvSpPr>
            <p:cNvPr id="42" name="rc42"/>
            <p:cNvSpPr/>
            <p:nvPr/>
          </p:nvSpPr>
          <p:spPr>
            <a:xfrm>
              <a:off x="5874739" y="3803658"/>
              <a:ext cx="235719" cy="312338"/>
            </a:xfrm>
            <a:prstGeom prst="rect">
              <a:avLst/>
            </a:prstGeom>
            <a:solidFill>
              <a:srgbClr val="1CABE2">
                <a:alpha val="85098"/>
              </a:srgbClr>
            </a:solidFill>
          </p:spPr>
          <p:txBody>
            <a:bodyPr/>
            <a:lstStyle/>
            <a:p/>
          </p:txBody>
        </p:sp>
        <p:sp>
          <p:nvSpPr>
            <p:cNvPr id="43" name="rc43"/>
            <p:cNvSpPr/>
            <p:nvPr/>
          </p:nvSpPr>
          <p:spPr>
            <a:xfrm>
              <a:off x="6136649" y="3670037"/>
              <a:ext cx="235719" cy="445960"/>
            </a:xfrm>
            <a:prstGeom prst="rect">
              <a:avLst/>
            </a:prstGeom>
            <a:solidFill>
              <a:srgbClr val="1CABE2">
                <a:alpha val="85098"/>
              </a:srgbClr>
            </a:solidFill>
          </p:spPr>
          <p:txBody>
            <a:bodyPr/>
            <a:lstStyle/>
            <a:p/>
          </p:txBody>
        </p:sp>
        <p:sp>
          <p:nvSpPr>
            <p:cNvPr id="44" name="rc44"/>
            <p:cNvSpPr/>
            <p:nvPr/>
          </p:nvSpPr>
          <p:spPr>
            <a:xfrm>
              <a:off x="6398559" y="3402115"/>
              <a:ext cx="235719" cy="713881"/>
            </a:xfrm>
            <a:prstGeom prst="rect">
              <a:avLst/>
            </a:prstGeom>
            <a:solidFill>
              <a:srgbClr val="1CABE2">
                <a:alpha val="85098"/>
              </a:srgbClr>
            </a:solidFill>
          </p:spPr>
          <p:txBody>
            <a:bodyPr/>
            <a:lstStyle/>
            <a:p/>
          </p:txBody>
        </p:sp>
        <p:sp>
          <p:nvSpPr>
            <p:cNvPr id="45" name="rc45"/>
            <p:cNvSpPr/>
            <p:nvPr/>
          </p:nvSpPr>
          <p:spPr>
            <a:xfrm>
              <a:off x="6660470" y="3100129"/>
              <a:ext cx="235719" cy="1015867"/>
            </a:xfrm>
            <a:prstGeom prst="rect">
              <a:avLst/>
            </a:prstGeom>
            <a:solidFill>
              <a:srgbClr val="1CABE2">
                <a:alpha val="85098"/>
              </a:srgbClr>
            </a:solidFill>
          </p:spPr>
          <p:txBody>
            <a:bodyPr/>
            <a:lstStyle/>
            <a:p/>
          </p:txBody>
        </p:sp>
        <p:sp>
          <p:nvSpPr>
            <p:cNvPr id="46" name="rc46"/>
            <p:cNvSpPr/>
            <p:nvPr/>
          </p:nvSpPr>
          <p:spPr>
            <a:xfrm>
              <a:off x="6922380" y="3369510"/>
              <a:ext cx="235719" cy="746487"/>
            </a:xfrm>
            <a:prstGeom prst="rect">
              <a:avLst/>
            </a:prstGeom>
            <a:solidFill>
              <a:srgbClr val="1CABE2">
                <a:alpha val="85098"/>
              </a:srgbClr>
            </a:solidFill>
          </p:spPr>
          <p:txBody>
            <a:bodyPr/>
            <a:lstStyle/>
            <a:p/>
          </p:txBody>
        </p:sp>
        <p:sp>
          <p:nvSpPr>
            <p:cNvPr id="47" name="rc47"/>
            <p:cNvSpPr/>
            <p:nvPr/>
          </p:nvSpPr>
          <p:spPr>
            <a:xfrm>
              <a:off x="7184290" y="3812184"/>
              <a:ext cx="235719" cy="303812"/>
            </a:xfrm>
            <a:prstGeom prst="rect">
              <a:avLst/>
            </a:prstGeom>
            <a:solidFill>
              <a:srgbClr val="1CABE2">
                <a:alpha val="85098"/>
              </a:srgbClr>
            </a:solidFill>
          </p:spPr>
          <p:txBody>
            <a:bodyPr/>
            <a:lstStyle/>
            <a:p/>
          </p:txBody>
        </p:sp>
        <p:sp>
          <p:nvSpPr>
            <p:cNvPr id="48" name="rc48"/>
            <p:cNvSpPr/>
            <p:nvPr/>
          </p:nvSpPr>
          <p:spPr>
            <a:xfrm>
              <a:off x="7446200" y="3644200"/>
              <a:ext cx="235719" cy="471797"/>
            </a:xfrm>
            <a:prstGeom prst="rect">
              <a:avLst/>
            </a:prstGeom>
            <a:solidFill>
              <a:srgbClr val="1CABE2">
                <a:alpha val="85098"/>
              </a:srgbClr>
            </a:solidFill>
          </p:spPr>
          <p:txBody>
            <a:bodyPr/>
            <a:lstStyle/>
            <a:p/>
          </p:txBody>
        </p:sp>
        <p:sp>
          <p:nvSpPr>
            <p:cNvPr id="49" name="rc49"/>
            <p:cNvSpPr/>
            <p:nvPr/>
          </p:nvSpPr>
          <p:spPr>
            <a:xfrm>
              <a:off x="7708110" y="3391886"/>
              <a:ext cx="235719" cy="724111"/>
            </a:xfrm>
            <a:prstGeom prst="rect">
              <a:avLst/>
            </a:prstGeom>
            <a:solidFill>
              <a:srgbClr val="1CABE2">
                <a:alpha val="85098"/>
              </a:srgbClr>
            </a:solidFill>
          </p:spPr>
          <p:txBody>
            <a:bodyPr/>
            <a:lstStyle/>
            <a:p/>
          </p:txBody>
        </p:sp>
        <p:sp>
          <p:nvSpPr>
            <p:cNvPr id="50" name="rc50"/>
            <p:cNvSpPr/>
            <p:nvPr/>
          </p:nvSpPr>
          <p:spPr>
            <a:xfrm>
              <a:off x="7970021" y="3651940"/>
              <a:ext cx="235719" cy="464057"/>
            </a:xfrm>
            <a:prstGeom prst="rect">
              <a:avLst/>
            </a:prstGeom>
            <a:solidFill>
              <a:srgbClr val="1CABE2">
                <a:alpha val="85098"/>
              </a:srgbClr>
            </a:solidFill>
          </p:spPr>
          <p:txBody>
            <a:bodyPr/>
            <a:lstStyle/>
            <a:p/>
          </p:txBody>
        </p:sp>
        <p:sp>
          <p:nvSpPr>
            <p:cNvPr id="51" name="rc51"/>
            <p:cNvSpPr/>
            <p:nvPr/>
          </p:nvSpPr>
          <p:spPr>
            <a:xfrm>
              <a:off x="1422266" y="3967114"/>
              <a:ext cx="235719" cy="99255"/>
            </a:xfrm>
            <a:prstGeom prst="rect">
              <a:avLst/>
            </a:prstGeom>
            <a:solidFill>
              <a:srgbClr val="B3B3B3">
                <a:alpha val="85098"/>
              </a:srgbClr>
            </a:solidFill>
          </p:spPr>
          <p:txBody>
            <a:bodyPr/>
            <a:lstStyle/>
            <a:p/>
          </p:txBody>
        </p:sp>
        <p:sp>
          <p:nvSpPr>
            <p:cNvPr id="52" name="rc52"/>
            <p:cNvSpPr/>
            <p:nvPr/>
          </p:nvSpPr>
          <p:spPr>
            <a:xfrm>
              <a:off x="1684176" y="3967342"/>
              <a:ext cx="235719" cy="99104"/>
            </a:xfrm>
            <a:prstGeom prst="rect">
              <a:avLst/>
            </a:prstGeom>
            <a:solidFill>
              <a:srgbClr val="B3B3B3">
                <a:alpha val="85098"/>
              </a:srgbClr>
            </a:solidFill>
          </p:spPr>
          <p:txBody>
            <a:bodyPr/>
            <a:lstStyle/>
            <a:p/>
          </p:txBody>
        </p:sp>
        <p:sp>
          <p:nvSpPr>
            <p:cNvPr id="53" name="rc53"/>
            <p:cNvSpPr/>
            <p:nvPr/>
          </p:nvSpPr>
          <p:spPr>
            <a:xfrm>
              <a:off x="1946086" y="3967594"/>
              <a:ext cx="235719" cy="98934"/>
            </a:xfrm>
            <a:prstGeom prst="rect">
              <a:avLst/>
            </a:prstGeom>
            <a:solidFill>
              <a:srgbClr val="B3B3B3">
                <a:alpha val="85098"/>
              </a:srgbClr>
            </a:solidFill>
          </p:spPr>
          <p:txBody>
            <a:bodyPr/>
            <a:lstStyle/>
            <a:p/>
          </p:txBody>
        </p:sp>
        <p:sp>
          <p:nvSpPr>
            <p:cNvPr id="54" name="rc54"/>
            <p:cNvSpPr/>
            <p:nvPr/>
          </p:nvSpPr>
          <p:spPr>
            <a:xfrm>
              <a:off x="2207996" y="4017940"/>
              <a:ext cx="235719" cy="49028"/>
            </a:xfrm>
            <a:prstGeom prst="rect">
              <a:avLst/>
            </a:prstGeom>
            <a:solidFill>
              <a:srgbClr val="B3B3B3">
                <a:alpha val="85098"/>
              </a:srgbClr>
            </a:solidFill>
          </p:spPr>
          <p:txBody>
            <a:bodyPr/>
            <a:lstStyle/>
            <a:p/>
          </p:txBody>
        </p:sp>
        <p:sp>
          <p:nvSpPr>
            <p:cNvPr id="55" name="rc55"/>
            <p:cNvSpPr/>
            <p:nvPr/>
          </p:nvSpPr>
          <p:spPr>
            <a:xfrm>
              <a:off x="2469906" y="4018530"/>
              <a:ext cx="235719" cy="48733"/>
            </a:xfrm>
            <a:prstGeom prst="rect">
              <a:avLst/>
            </a:prstGeom>
            <a:solidFill>
              <a:srgbClr val="B3B3B3">
                <a:alpha val="85098"/>
              </a:srgbClr>
            </a:solidFill>
          </p:spPr>
          <p:txBody>
            <a:bodyPr/>
            <a:lstStyle/>
            <a:p/>
          </p:txBody>
        </p:sp>
        <p:sp>
          <p:nvSpPr>
            <p:cNvPr id="56" name="rc56"/>
            <p:cNvSpPr/>
            <p:nvPr/>
          </p:nvSpPr>
          <p:spPr>
            <a:xfrm>
              <a:off x="2731817" y="4019163"/>
              <a:ext cx="235719" cy="48416"/>
            </a:xfrm>
            <a:prstGeom prst="rect">
              <a:avLst/>
            </a:prstGeom>
            <a:solidFill>
              <a:srgbClr val="B3B3B3">
                <a:alpha val="85098"/>
              </a:srgbClr>
            </a:solidFill>
          </p:spPr>
          <p:txBody>
            <a:bodyPr/>
            <a:lstStyle/>
            <a:p/>
          </p:txBody>
        </p:sp>
        <p:sp>
          <p:nvSpPr>
            <p:cNvPr id="57" name="rc57"/>
            <p:cNvSpPr/>
            <p:nvPr/>
          </p:nvSpPr>
          <p:spPr>
            <a:xfrm>
              <a:off x="2993727" y="4019707"/>
              <a:ext cx="235719" cy="48145"/>
            </a:xfrm>
            <a:prstGeom prst="rect">
              <a:avLst/>
            </a:prstGeom>
            <a:solidFill>
              <a:srgbClr val="B3B3B3">
                <a:alpha val="85098"/>
              </a:srgbClr>
            </a:solidFill>
          </p:spPr>
          <p:txBody>
            <a:bodyPr/>
            <a:lstStyle/>
            <a:p/>
          </p:txBody>
        </p:sp>
        <p:sp>
          <p:nvSpPr>
            <p:cNvPr id="58" name="rc58"/>
            <p:cNvSpPr/>
            <p:nvPr/>
          </p:nvSpPr>
          <p:spPr>
            <a:xfrm>
              <a:off x="3255637" y="4019973"/>
              <a:ext cx="235719" cy="48011"/>
            </a:xfrm>
            <a:prstGeom prst="rect">
              <a:avLst/>
            </a:prstGeom>
            <a:solidFill>
              <a:srgbClr val="B3B3B3">
                <a:alpha val="85098"/>
              </a:srgbClr>
            </a:solidFill>
          </p:spPr>
          <p:txBody>
            <a:bodyPr/>
            <a:lstStyle/>
            <a:p/>
          </p:txBody>
        </p:sp>
        <p:sp>
          <p:nvSpPr>
            <p:cNvPr id="59" name="rc59"/>
            <p:cNvSpPr/>
            <p:nvPr/>
          </p:nvSpPr>
          <p:spPr>
            <a:xfrm>
              <a:off x="3517547" y="3923699"/>
              <a:ext cx="235719" cy="96147"/>
            </a:xfrm>
            <a:prstGeom prst="rect">
              <a:avLst/>
            </a:prstGeom>
            <a:solidFill>
              <a:srgbClr val="B3B3B3">
                <a:alpha val="85098"/>
              </a:srgbClr>
            </a:solidFill>
          </p:spPr>
          <p:txBody>
            <a:bodyPr/>
            <a:lstStyle/>
            <a:p/>
          </p:txBody>
        </p:sp>
        <p:sp>
          <p:nvSpPr>
            <p:cNvPr id="60" name="rc60"/>
            <p:cNvSpPr/>
            <p:nvPr/>
          </p:nvSpPr>
          <p:spPr>
            <a:xfrm>
              <a:off x="3779457" y="3874915"/>
              <a:ext cx="235719" cy="144649"/>
            </a:xfrm>
            <a:prstGeom prst="rect">
              <a:avLst/>
            </a:prstGeom>
            <a:solidFill>
              <a:srgbClr val="B3B3B3">
                <a:alpha val="85098"/>
              </a:srgbClr>
            </a:solidFill>
          </p:spPr>
          <p:txBody>
            <a:bodyPr/>
            <a:lstStyle/>
            <a:p/>
          </p:txBody>
        </p:sp>
        <p:sp>
          <p:nvSpPr>
            <p:cNvPr id="61" name="rc61"/>
            <p:cNvSpPr/>
            <p:nvPr/>
          </p:nvSpPr>
          <p:spPr>
            <a:xfrm>
              <a:off x="4041368" y="3874104"/>
              <a:ext cx="235719" cy="48378"/>
            </a:xfrm>
            <a:prstGeom prst="rect">
              <a:avLst/>
            </a:prstGeom>
            <a:solidFill>
              <a:srgbClr val="B3B3B3">
                <a:alpha val="85098"/>
              </a:srgbClr>
            </a:solidFill>
          </p:spPr>
          <p:txBody>
            <a:bodyPr/>
            <a:lstStyle/>
            <a:p/>
          </p:txBody>
        </p:sp>
        <p:sp>
          <p:nvSpPr>
            <p:cNvPr id="62" name="rc62"/>
            <p:cNvSpPr/>
            <p:nvPr/>
          </p:nvSpPr>
          <p:spPr>
            <a:xfrm>
              <a:off x="4303278" y="3970436"/>
              <a:ext cx="235719" cy="97039"/>
            </a:xfrm>
            <a:prstGeom prst="rect">
              <a:avLst/>
            </a:prstGeom>
            <a:solidFill>
              <a:srgbClr val="B3B3B3">
                <a:alpha val="85098"/>
              </a:srgbClr>
            </a:solidFill>
          </p:spPr>
          <p:txBody>
            <a:bodyPr/>
            <a:lstStyle/>
            <a:p/>
          </p:txBody>
        </p:sp>
        <p:sp>
          <p:nvSpPr>
            <p:cNvPr id="63" name="rc63"/>
            <p:cNvSpPr/>
            <p:nvPr/>
          </p:nvSpPr>
          <p:spPr>
            <a:xfrm>
              <a:off x="4565188" y="4067378"/>
              <a:ext cx="235719" cy="0"/>
            </a:xfrm>
            <a:prstGeom prst="rect">
              <a:avLst/>
            </a:prstGeom>
            <a:solidFill>
              <a:srgbClr val="B3B3B3">
                <a:alpha val="85098"/>
              </a:srgbClr>
            </a:solidFill>
          </p:spPr>
          <p:txBody>
            <a:bodyPr/>
            <a:lstStyle/>
            <a:p/>
          </p:txBody>
        </p:sp>
        <p:sp>
          <p:nvSpPr>
            <p:cNvPr id="64" name="rc64"/>
            <p:cNvSpPr/>
            <p:nvPr/>
          </p:nvSpPr>
          <p:spPr>
            <a:xfrm>
              <a:off x="4827098" y="3290883"/>
              <a:ext cx="235719" cy="291217"/>
            </a:xfrm>
            <a:prstGeom prst="rect">
              <a:avLst/>
            </a:prstGeom>
            <a:solidFill>
              <a:srgbClr val="B3B3B3">
                <a:alpha val="85098"/>
              </a:srgbClr>
            </a:solidFill>
          </p:spPr>
          <p:txBody>
            <a:bodyPr/>
            <a:lstStyle/>
            <a:p/>
          </p:txBody>
        </p:sp>
        <p:sp>
          <p:nvSpPr>
            <p:cNvPr id="65" name="rc65"/>
            <p:cNvSpPr/>
            <p:nvPr/>
          </p:nvSpPr>
          <p:spPr>
            <a:xfrm>
              <a:off x="5089008" y="3496628"/>
              <a:ext cx="235719" cy="381150"/>
            </a:xfrm>
            <a:prstGeom prst="rect">
              <a:avLst/>
            </a:prstGeom>
            <a:solidFill>
              <a:srgbClr val="B3B3B3">
                <a:alpha val="85098"/>
              </a:srgbClr>
            </a:solidFill>
          </p:spPr>
          <p:txBody>
            <a:bodyPr/>
            <a:lstStyle/>
            <a:p/>
          </p:txBody>
        </p:sp>
        <p:sp>
          <p:nvSpPr>
            <p:cNvPr id="66" name="rc66"/>
            <p:cNvSpPr/>
            <p:nvPr/>
          </p:nvSpPr>
          <p:spPr>
            <a:xfrm>
              <a:off x="5350919" y="3513881"/>
              <a:ext cx="235719" cy="555799"/>
            </a:xfrm>
            <a:prstGeom prst="rect">
              <a:avLst/>
            </a:prstGeom>
            <a:solidFill>
              <a:srgbClr val="B3B3B3">
                <a:alpha val="85098"/>
              </a:srgbClr>
            </a:solidFill>
          </p:spPr>
          <p:txBody>
            <a:bodyPr/>
            <a:lstStyle/>
            <a:p/>
          </p:txBody>
        </p:sp>
        <p:sp>
          <p:nvSpPr>
            <p:cNvPr id="67" name="rc67"/>
            <p:cNvSpPr/>
            <p:nvPr/>
          </p:nvSpPr>
          <p:spPr>
            <a:xfrm>
              <a:off x="5612829" y="3798140"/>
              <a:ext cx="235719" cy="136223"/>
            </a:xfrm>
            <a:prstGeom prst="rect">
              <a:avLst/>
            </a:prstGeom>
            <a:solidFill>
              <a:srgbClr val="B3B3B3">
                <a:alpha val="85098"/>
              </a:srgbClr>
            </a:solidFill>
          </p:spPr>
          <p:txBody>
            <a:bodyPr/>
            <a:lstStyle/>
            <a:p/>
          </p:txBody>
        </p:sp>
        <p:sp>
          <p:nvSpPr>
            <p:cNvPr id="68" name="rc68"/>
            <p:cNvSpPr/>
            <p:nvPr/>
          </p:nvSpPr>
          <p:spPr>
            <a:xfrm>
              <a:off x="5874739" y="3446701"/>
              <a:ext cx="235719" cy="356957"/>
            </a:xfrm>
            <a:prstGeom prst="rect">
              <a:avLst/>
            </a:prstGeom>
            <a:solidFill>
              <a:srgbClr val="B3B3B3">
                <a:alpha val="85098"/>
              </a:srgbClr>
            </a:solidFill>
          </p:spPr>
          <p:txBody>
            <a:bodyPr/>
            <a:lstStyle/>
            <a:p/>
          </p:txBody>
        </p:sp>
        <p:sp>
          <p:nvSpPr>
            <p:cNvPr id="69" name="rc69"/>
            <p:cNvSpPr/>
            <p:nvPr/>
          </p:nvSpPr>
          <p:spPr>
            <a:xfrm>
              <a:off x="6136649" y="3580845"/>
              <a:ext cx="235719" cy="89191"/>
            </a:xfrm>
            <a:prstGeom prst="rect">
              <a:avLst/>
            </a:prstGeom>
            <a:solidFill>
              <a:srgbClr val="B3B3B3">
                <a:alpha val="85098"/>
              </a:srgbClr>
            </a:solidFill>
          </p:spPr>
          <p:txBody>
            <a:bodyPr/>
            <a:lstStyle/>
            <a:p/>
          </p:txBody>
        </p:sp>
        <p:sp>
          <p:nvSpPr>
            <p:cNvPr id="70" name="rc70"/>
            <p:cNvSpPr/>
            <p:nvPr/>
          </p:nvSpPr>
          <p:spPr>
            <a:xfrm>
              <a:off x="6398559" y="3312881"/>
              <a:ext cx="235719" cy="89234"/>
            </a:xfrm>
            <a:prstGeom prst="rect">
              <a:avLst/>
            </a:prstGeom>
            <a:solidFill>
              <a:srgbClr val="B3B3B3">
                <a:alpha val="85098"/>
              </a:srgbClr>
            </a:solidFill>
          </p:spPr>
          <p:txBody>
            <a:bodyPr/>
            <a:lstStyle/>
            <a:p/>
          </p:txBody>
        </p:sp>
        <p:sp>
          <p:nvSpPr>
            <p:cNvPr id="71" name="rc71"/>
            <p:cNvSpPr/>
            <p:nvPr/>
          </p:nvSpPr>
          <p:spPr>
            <a:xfrm>
              <a:off x="6660470" y="2879289"/>
              <a:ext cx="235719" cy="220840"/>
            </a:xfrm>
            <a:prstGeom prst="rect">
              <a:avLst/>
            </a:prstGeom>
            <a:solidFill>
              <a:srgbClr val="B3B3B3">
                <a:alpha val="85098"/>
              </a:srgbClr>
            </a:solidFill>
          </p:spPr>
          <p:txBody>
            <a:bodyPr/>
            <a:lstStyle/>
            <a:p/>
          </p:txBody>
        </p:sp>
        <p:sp>
          <p:nvSpPr>
            <p:cNvPr id="72" name="rc72"/>
            <p:cNvSpPr/>
            <p:nvPr/>
          </p:nvSpPr>
          <p:spPr>
            <a:xfrm>
              <a:off x="6922380" y="3149954"/>
              <a:ext cx="235719" cy="219555"/>
            </a:xfrm>
            <a:prstGeom prst="rect">
              <a:avLst/>
            </a:prstGeom>
            <a:solidFill>
              <a:srgbClr val="B3B3B3">
                <a:alpha val="85098"/>
              </a:srgbClr>
            </a:solidFill>
          </p:spPr>
          <p:txBody>
            <a:bodyPr/>
            <a:lstStyle/>
            <a:p/>
          </p:txBody>
        </p:sp>
        <p:sp>
          <p:nvSpPr>
            <p:cNvPr id="73" name="rc73"/>
            <p:cNvSpPr/>
            <p:nvPr/>
          </p:nvSpPr>
          <p:spPr>
            <a:xfrm>
              <a:off x="7184290" y="3378167"/>
              <a:ext cx="235719" cy="434017"/>
            </a:xfrm>
            <a:prstGeom prst="rect">
              <a:avLst/>
            </a:prstGeom>
            <a:solidFill>
              <a:srgbClr val="B3B3B3">
                <a:alpha val="85098"/>
              </a:srgbClr>
            </a:solidFill>
          </p:spPr>
          <p:txBody>
            <a:bodyPr/>
            <a:lstStyle/>
            <a:p/>
          </p:txBody>
        </p:sp>
        <p:sp>
          <p:nvSpPr>
            <p:cNvPr id="74" name="rc74"/>
            <p:cNvSpPr/>
            <p:nvPr/>
          </p:nvSpPr>
          <p:spPr>
            <a:xfrm>
              <a:off x="7446200" y="3472639"/>
              <a:ext cx="235719" cy="171561"/>
            </a:xfrm>
            <a:prstGeom prst="rect">
              <a:avLst/>
            </a:prstGeom>
            <a:solidFill>
              <a:srgbClr val="B3B3B3">
                <a:alpha val="85098"/>
              </a:srgbClr>
            </a:solidFill>
          </p:spPr>
          <p:txBody>
            <a:bodyPr/>
            <a:lstStyle/>
            <a:p/>
          </p:txBody>
        </p:sp>
        <p:sp>
          <p:nvSpPr>
            <p:cNvPr id="75" name="rc75"/>
            <p:cNvSpPr/>
            <p:nvPr/>
          </p:nvSpPr>
          <p:spPr>
            <a:xfrm>
              <a:off x="7708110" y="3178911"/>
              <a:ext cx="235719" cy="212975"/>
            </a:xfrm>
            <a:prstGeom prst="rect">
              <a:avLst/>
            </a:prstGeom>
            <a:solidFill>
              <a:srgbClr val="B3B3B3">
                <a:alpha val="85098"/>
              </a:srgbClr>
            </a:solidFill>
          </p:spPr>
          <p:txBody>
            <a:bodyPr/>
            <a:lstStyle/>
            <a:p/>
          </p:txBody>
        </p:sp>
        <p:sp>
          <p:nvSpPr>
            <p:cNvPr id="76" name="rc76"/>
            <p:cNvSpPr/>
            <p:nvPr/>
          </p:nvSpPr>
          <p:spPr>
            <a:xfrm>
              <a:off x="7970021" y="3651940"/>
              <a:ext cx="235719" cy="0"/>
            </a:xfrm>
            <a:prstGeom prst="rect">
              <a:avLst/>
            </a:prstGeom>
            <a:solidFill>
              <a:srgbClr val="B3B3B3">
                <a:alpha val="85098"/>
              </a:srgbClr>
            </a:solidFill>
          </p:spPr>
          <p:txBody>
            <a:bodyPr/>
            <a:lstStyle/>
            <a:p/>
          </p:txBody>
        </p:sp>
        <p:sp>
          <p:nvSpPr>
            <p:cNvPr id="77" name="pl77"/>
            <p:cNvSpPr/>
            <p:nvPr/>
          </p:nvSpPr>
          <p:spPr>
            <a:xfrm>
              <a:off x="1540125" y="2075428"/>
              <a:ext cx="6547754" cy="453459"/>
            </a:xfrm>
            <a:custGeom>
              <a:avLst/>
              <a:pathLst>
                <a:path w="6547754" h="453459">
                  <a:moveTo>
                    <a:pt x="0" y="0"/>
                  </a:moveTo>
                  <a:lnTo>
                    <a:pt x="261910" y="0"/>
                  </a:lnTo>
                  <a:lnTo>
                    <a:pt x="523820" y="0"/>
                  </a:lnTo>
                  <a:lnTo>
                    <a:pt x="785730" y="0"/>
                  </a:lnTo>
                  <a:lnTo>
                    <a:pt x="1047640" y="0"/>
                  </a:lnTo>
                  <a:lnTo>
                    <a:pt x="1309550" y="0"/>
                  </a:lnTo>
                  <a:lnTo>
                    <a:pt x="1571461" y="0"/>
                  </a:lnTo>
                  <a:lnTo>
                    <a:pt x="1833371" y="0"/>
                  </a:lnTo>
                  <a:lnTo>
                    <a:pt x="2095281" y="20611"/>
                  </a:lnTo>
                  <a:lnTo>
                    <a:pt x="2357191" y="20611"/>
                  </a:lnTo>
                  <a:lnTo>
                    <a:pt x="2619101" y="61835"/>
                  </a:lnTo>
                  <a:lnTo>
                    <a:pt x="2881012" y="0"/>
                  </a:lnTo>
                  <a:lnTo>
                    <a:pt x="3142922" y="0"/>
                  </a:lnTo>
                  <a:lnTo>
                    <a:pt x="3404832" y="206118"/>
                  </a:lnTo>
                  <a:lnTo>
                    <a:pt x="3666742" y="82447"/>
                  </a:lnTo>
                  <a:lnTo>
                    <a:pt x="3928652" y="0"/>
                  </a:lnTo>
                  <a:lnTo>
                    <a:pt x="4190563" y="61835"/>
                  </a:lnTo>
                  <a:lnTo>
                    <a:pt x="4452473" y="123670"/>
                  </a:lnTo>
                  <a:lnTo>
                    <a:pt x="4714383" y="185506"/>
                  </a:lnTo>
                  <a:lnTo>
                    <a:pt x="4976293" y="309177"/>
                  </a:lnTo>
                  <a:lnTo>
                    <a:pt x="5238203" y="453459"/>
                  </a:lnTo>
                  <a:lnTo>
                    <a:pt x="5500114" y="329788"/>
                  </a:lnTo>
                  <a:lnTo>
                    <a:pt x="5762024" y="123670"/>
                  </a:lnTo>
                  <a:lnTo>
                    <a:pt x="6023934" y="206118"/>
                  </a:lnTo>
                  <a:lnTo>
                    <a:pt x="6285844" y="329788"/>
                  </a:lnTo>
                  <a:lnTo>
                    <a:pt x="6547754" y="206118"/>
                  </a:lnTo>
                </a:path>
              </a:pathLst>
            </a:custGeom>
            <a:ln w="27101" cap="flat">
              <a:solidFill>
                <a:srgbClr val="0058AB">
                  <a:alpha val="100000"/>
                </a:srgbClr>
              </a:solidFill>
              <a:prstDash val="solid"/>
              <a:round/>
            </a:ln>
          </p:spPr>
          <p:txBody>
            <a:bodyPr/>
            <a:lstStyle/>
            <a:p/>
          </p:txBody>
        </p:sp>
        <p:sp>
          <p:nvSpPr>
            <p:cNvPr id="78" name="pl78"/>
            <p:cNvSpPr/>
            <p:nvPr/>
          </p:nvSpPr>
          <p:spPr>
            <a:xfrm>
              <a:off x="1540125" y="2075428"/>
              <a:ext cx="6547754" cy="556518"/>
            </a:xfrm>
            <a:custGeom>
              <a:avLst/>
              <a:pathLst>
                <a:path w="6547754" h="556518">
                  <a:moveTo>
                    <a:pt x="0" y="41223"/>
                  </a:moveTo>
                  <a:lnTo>
                    <a:pt x="261910" y="41223"/>
                  </a:lnTo>
                  <a:lnTo>
                    <a:pt x="523820" y="41223"/>
                  </a:lnTo>
                  <a:lnTo>
                    <a:pt x="785730" y="20611"/>
                  </a:lnTo>
                  <a:lnTo>
                    <a:pt x="1047640" y="20611"/>
                  </a:lnTo>
                  <a:lnTo>
                    <a:pt x="1309550" y="20611"/>
                  </a:lnTo>
                  <a:lnTo>
                    <a:pt x="1571461" y="20611"/>
                  </a:lnTo>
                  <a:lnTo>
                    <a:pt x="1833371" y="20611"/>
                  </a:lnTo>
                  <a:lnTo>
                    <a:pt x="2095281" y="61835"/>
                  </a:lnTo>
                  <a:lnTo>
                    <a:pt x="2357191" y="82447"/>
                  </a:lnTo>
                  <a:lnTo>
                    <a:pt x="2619101" y="82447"/>
                  </a:lnTo>
                  <a:lnTo>
                    <a:pt x="2881012" y="41223"/>
                  </a:lnTo>
                  <a:lnTo>
                    <a:pt x="3142922" y="0"/>
                  </a:lnTo>
                  <a:lnTo>
                    <a:pt x="3404832" y="329788"/>
                  </a:lnTo>
                  <a:lnTo>
                    <a:pt x="3666742" y="247341"/>
                  </a:lnTo>
                  <a:lnTo>
                    <a:pt x="3928652" y="247341"/>
                  </a:lnTo>
                  <a:lnTo>
                    <a:pt x="4190563" y="123670"/>
                  </a:lnTo>
                  <a:lnTo>
                    <a:pt x="4452473" y="288565"/>
                  </a:lnTo>
                  <a:lnTo>
                    <a:pt x="4714383" y="226729"/>
                  </a:lnTo>
                  <a:lnTo>
                    <a:pt x="4976293" y="350400"/>
                  </a:lnTo>
                  <a:lnTo>
                    <a:pt x="5238203" y="556518"/>
                  </a:lnTo>
                  <a:lnTo>
                    <a:pt x="5500114" y="432847"/>
                  </a:lnTo>
                  <a:lnTo>
                    <a:pt x="5762024" y="329788"/>
                  </a:lnTo>
                  <a:lnTo>
                    <a:pt x="6023934" y="288565"/>
                  </a:lnTo>
                  <a:lnTo>
                    <a:pt x="6285844" y="432847"/>
                  </a:lnTo>
                  <a:lnTo>
                    <a:pt x="6547754" y="206118"/>
                  </a:lnTo>
                </a:path>
              </a:pathLst>
            </a:custGeom>
            <a:ln w="27101" cap="flat">
              <a:solidFill>
                <a:srgbClr val="F26A21">
                  <a:alpha val="100000"/>
                </a:srgbClr>
              </a:solidFill>
              <a:prstDash val="solid"/>
              <a:round/>
            </a:ln>
          </p:spPr>
          <p:txBody>
            <a:bodyPr/>
            <a:lstStyle/>
            <a:p/>
          </p:txBody>
        </p:sp>
        <p:sp>
          <p:nvSpPr>
            <p:cNvPr id="79" name="tx79"/>
            <p:cNvSpPr/>
            <p:nvPr/>
          </p:nvSpPr>
          <p:spPr>
            <a:xfrm>
              <a:off x="147983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78938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9893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540848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56129"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6718039"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6979950"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24186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50377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7765680"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9" name="tx89"/>
            <p:cNvSpPr/>
            <p:nvPr/>
          </p:nvSpPr>
          <p:spPr>
            <a:xfrm>
              <a:off x="802759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90" name="tx90"/>
            <p:cNvSpPr/>
            <p:nvPr/>
          </p:nvSpPr>
          <p:spPr>
            <a:xfrm>
              <a:off x="147983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1" name="tx91"/>
            <p:cNvSpPr/>
            <p:nvPr/>
          </p:nvSpPr>
          <p:spPr>
            <a:xfrm>
              <a:off x="278938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409893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5408489"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4" name="tx94"/>
            <p:cNvSpPr/>
            <p:nvPr/>
          </p:nvSpPr>
          <p:spPr>
            <a:xfrm>
              <a:off x="6456129"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5" name="tx95"/>
            <p:cNvSpPr/>
            <p:nvPr/>
          </p:nvSpPr>
          <p:spPr>
            <a:xfrm>
              <a:off x="6718039"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6" name="tx96"/>
            <p:cNvSpPr/>
            <p:nvPr/>
          </p:nvSpPr>
          <p:spPr>
            <a:xfrm>
              <a:off x="6979950"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7" name="tx97"/>
            <p:cNvSpPr/>
            <p:nvPr/>
          </p:nvSpPr>
          <p:spPr>
            <a:xfrm>
              <a:off x="724186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8" name="tx98"/>
            <p:cNvSpPr/>
            <p:nvPr/>
          </p:nvSpPr>
          <p:spPr>
            <a:xfrm>
              <a:off x="750377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9" name="tx99"/>
            <p:cNvSpPr/>
            <p:nvPr/>
          </p:nvSpPr>
          <p:spPr>
            <a:xfrm>
              <a:off x="7765680"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100" name="tx100"/>
            <p:cNvSpPr/>
            <p:nvPr/>
          </p:nvSpPr>
          <p:spPr>
            <a:xfrm>
              <a:off x="802759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101" name="tx101"/>
            <p:cNvSpPr/>
            <p:nvPr/>
          </p:nvSpPr>
          <p:spPr>
            <a:xfrm>
              <a:off x="1479836" y="4050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2789387" y="40512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3" name="tx103"/>
            <p:cNvSpPr/>
            <p:nvPr/>
          </p:nvSpPr>
          <p:spPr>
            <a:xfrm>
              <a:off x="4098938" y="39788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4" name="tx104"/>
            <p:cNvSpPr/>
            <p:nvPr/>
          </p:nvSpPr>
          <p:spPr>
            <a:xfrm>
              <a:off x="5408489" y="40537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5" name="tx105"/>
            <p:cNvSpPr/>
            <p:nvPr/>
          </p:nvSpPr>
          <p:spPr>
            <a:xfrm>
              <a:off x="6425984" y="37185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106" name="tx106"/>
            <p:cNvSpPr/>
            <p:nvPr/>
          </p:nvSpPr>
          <p:spPr>
            <a:xfrm>
              <a:off x="6687895" y="35676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a:t>
              </a:r>
            </a:p>
          </p:txBody>
        </p:sp>
        <p:sp>
          <p:nvSpPr>
            <p:cNvPr id="107" name="tx107"/>
            <p:cNvSpPr/>
            <p:nvPr/>
          </p:nvSpPr>
          <p:spPr>
            <a:xfrm>
              <a:off x="6949805" y="37022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108" name="tx108"/>
            <p:cNvSpPr/>
            <p:nvPr/>
          </p:nvSpPr>
          <p:spPr>
            <a:xfrm>
              <a:off x="7211715" y="392359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09" name="tx109"/>
            <p:cNvSpPr/>
            <p:nvPr/>
          </p:nvSpPr>
          <p:spPr>
            <a:xfrm>
              <a:off x="7473625" y="384098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110" name="tx110"/>
            <p:cNvSpPr/>
            <p:nvPr/>
          </p:nvSpPr>
          <p:spPr>
            <a:xfrm>
              <a:off x="7735535" y="37134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11" name="tx111"/>
            <p:cNvSpPr/>
            <p:nvPr/>
          </p:nvSpPr>
          <p:spPr>
            <a:xfrm>
              <a:off x="7997446" y="384352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12" name="tx112"/>
            <p:cNvSpPr/>
            <p:nvPr/>
          </p:nvSpPr>
          <p:spPr>
            <a:xfrm>
              <a:off x="1479836" y="39779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3" name="tx113"/>
            <p:cNvSpPr/>
            <p:nvPr/>
          </p:nvSpPr>
          <p:spPr>
            <a:xfrm>
              <a:off x="2789387" y="4002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4" name="tx114"/>
            <p:cNvSpPr/>
            <p:nvPr/>
          </p:nvSpPr>
          <p:spPr>
            <a:xfrm>
              <a:off x="4098938" y="38578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5" name="tx115"/>
            <p:cNvSpPr/>
            <p:nvPr/>
          </p:nvSpPr>
          <p:spPr>
            <a:xfrm>
              <a:off x="5378344" y="37513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116" name="tx116"/>
            <p:cNvSpPr/>
            <p:nvPr/>
          </p:nvSpPr>
          <p:spPr>
            <a:xfrm>
              <a:off x="6456129" y="33183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7" name="tx117"/>
            <p:cNvSpPr/>
            <p:nvPr/>
          </p:nvSpPr>
          <p:spPr>
            <a:xfrm>
              <a:off x="6687895" y="294926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18" name="tx118"/>
            <p:cNvSpPr/>
            <p:nvPr/>
          </p:nvSpPr>
          <p:spPr>
            <a:xfrm>
              <a:off x="6949805" y="32192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19" name="tx119"/>
            <p:cNvSpPr/>
            <p:nvPr/>
          </p:nvSpPr>
          <p:spPr>
            <a:xfrm>
              <a:off x="7211715" y="35547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20" name="tx120"/>
            <p:cNvSpPr/>
            <p:nvPr/>
          </p:nvSpPr>
          <p:spPr>
            <a:xfrm>
              <a:off x="7503770" y="35179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21" name="tx121"/>
            <p:cNvSpPr/>
            <p:nvPr/>
          </p:nvSpPr>
          <p:spPr>
            <a:xfrm>
              <a:off x="7735535" y="32449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22" name="tx122"/>
            <p:cNvSpPr/>
            <p:nvPr/>
          </p:nvSpPr>
          <p:spPr>
            <a:xfrm>
              <a:off x="1479836" y="38490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3" name="tx123"/>
            <p:cNvSpPr/>
            <p:nvPr/>
          </p:nvSpPr>
          <p:spPr>
            <a:xfrm>
              <a:off x="2789387" y="39011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4" name="tx124"/>
            <p:cNvSpPr/>
            <p:nvPr/>
          </p:nvSpPr>
          <p:spPr>
            <a:xfrm>
              <a:off x="4068793" y="375738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125" name="tx125"/>
            <p:cNvSpPr/>
            <p:nvPr/>
          </p:nvSpPr>
          <p:spPr>
            <a:xfrm>
              <a:off x="5378344" y="339579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26" name="tx126"/>
            <p:cNvSpPr/>
            <p:nvPr/>
          </p:nvSpPr>
          <p:spPr>
            <a:xfrm>
              <a:off x="6425984" y="319479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a:t>
              </a:r>
            </a:p>
          </p:txBody>
        </p:sp>
        <p:sp>
          <p:nvSpPr>
            <p:cNvPr id="127" name="tx127"/>
            <p:cNvSpPr/>
            <p:nvPr/>
          </p:nvSpPr>
          <p:spPr>
            <a:xfrm>
              <a:off x="6687895"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582</a:t>
              </a:r>
            </a:p>
          </p:txBody>
        </p:sp>
        <p:sp>
          <p:nvSpPr>
            <p:cNvPr id="128" name="tx128"/>
            <p:cNvSpPr/>
            <p:nvPr/>
          </p:nvSpPr>
          <p:spPr>
            <a:xfrm>
              <a:off x="6949805" y="3032233"/>
              <a:ext cx="18086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455</a:t>
              </a:r>
            </a:p>
          </p:txBody>
        </p:sp>
        <p:sp>
          <p:nvSpPr>
            <p:cNvPr id="129" name="tx129"/>
            <p:cNvSpPr/>
            <p:nvPr/>
          </p:nvSpPr>
          <p:spPr>
            <a:xfrm>
              <a:off x="7211715" y="326007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347</a:t>
              </a:r>
            </a:p>
          </p:txBody>
        </p:sp>
        <p:sp>
          <p:nvSpPr>
            <p:cNvPr id="130" name="tx130"/>
            <p:cNvSpPr/>
            <p:nvPr/>
          </p:nvSpPr>
          <p:spPr>
            <a:xfrm>
              <a:off x="7473625" y="33545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31" name="tx131"/>
            <p:cNvSpPr/>
            <p:nvPr/>
          </p:nvSpPr>
          <p:spPr>
            <a:xfrm>
              <a:off x="7735535" y="306219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441</a:t>
              </a:r>
            </a:p>
          </p:txBody>
        </p:sp>
        <p:sp>
          <p:nvSpPr>
            <p:cNvPr id="132" name="tx132"/>
            <p:cNvSpPr/>
            <p:nvPr/>
          </p:nvSpPr>
          <p:spPr>
            <a:xfrm>
              <a:off x="7997446" y="35339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33" name="tx133"/>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694200" y="353287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5" name="tx135"/>
            <p:cNvSpPr/>
            <p:nvPr/>
          </p:nvSpPr>
          <p:spPr>
            <a:xfrm>
              <a:off x="694200" y="30018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6" name="tx136"/>
            <p:cNvSpPr/>
            <p:nvPr/>
          </p:nvSpPr>
          <p:spPr>
            <a:xfrm>
              <a:off x="694200" y="24708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7" name="tx137"/>
            <p:cNvSpPr/>
            <p:nvPr/>
          </p:nvSpPr>
          <p:spPr>
            <a:xfrm>
              <a:off x="577692" y="193986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8" name="tx13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5" name="tx155"/>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6" name="pl156"/>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pl157"/>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8" name="tx158"/>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9" name="tx159"/>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0" name="rc160"/>
            <p:cNvSpPr/>
            <p:nvPr/>
          </p:nvSpPr>
          <p:spPr>
            <a:xfrm>
              <a:off x="4729166" y="4979579"/>
              <a:ext cx="201456" cy="201456"/>
            </a:xfrm>
            <a:prstGeom prst="rect">
              <a:avLst/>
            </a:prstGeom>
            <a:solidFill>
              <a:srgbClr val="B3B3B3">
                <a:alpha val="85098"/>
              </a:srgbClr>
            </a:solidFill>
          </p:spPr>
          <p:txBody>
            <a:bodyPr/>
            <a:lstStyle/>
            <a:p/>
          </p:txBody>
        </p:sp>
        <p:sp>
          <p:nvSpPr>
            <p:cNvPr id="161" name="rc161"/>
            <p:cNvSpPr/>
            <p:nvPr/>
          </p:nvSpPr>
          <p:spPr>
            <a:xfrm>
              <a:off x="5631320" y="4979579"/>
              <a:ext cx="201456" cy="201456"/>
            </a:xfrm>
            <a:prstGeom prst="rect">
              <a:avLst/>
            </a:prstGeom>
            <a:solidFill>
              <a:srgbClr val="1CABE2">
                <a:alpha val="85098"/>
              </a:srgbClr>
            </a:solidFill>
          </p:spPr>
          <p:txBody>
            <a:bodyPr/>
            <a:lstStyle/>
            <a:p/>
          </p:txBody>
        </p:sp>
        <p:sp>
          <p:nvSpPr>
            <p:cNvPr id="162" name="tx162"/>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3" name="tx163"/>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4" name="tx164"/>
            <p:cNvSpPr/>
            <p:nvPr/>
          </p:nvSpPr>
          <p:spPr>
            <a:xfrm>
              <a:off x="1083092"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5" name="tx165"/>
            <p:cNvSpPr/>
            <p:nvPr/>
          </p:nvSpPr>
          <p:spPr>
            <a:xfrm>
              <a:off x="1083092" y="1594284"/>
              <a:ext cx="142584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México, 2000-2025</a:t>
              </a:r>
            </a:p>
          </p:txBody>
        </p:sp>
        <p:sp>
          <p:nvSpPr>
            <p:cNvPr id="166" name="pl166"/>
            <p:cNvSpPr/>
            <p:nvPr/>
          </p:nvSpPr>
          <p:spPr>
            <a:xfrm>
              <a:off x="219104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7285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2661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8037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34126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2" name="pl172"/>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3" name="pl173"/>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4" name="pl174"/>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295982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49737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0349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57248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422266" y="5726143"/>
              <a:ext cx="5167719" cy="119033"/>
            </a:xfrm>
            <a:prstGeom prst="rect">
              <a:avLst/>
            </a:prstGeom>
            <a:solidFill>
              <a:srgbClr val="1CABE2">
                <a:alpha val="85098"/>
              </a:srgbClr>
            </a:solidFill>
          </p:spPr>
          <p:txBody>
            <a:bodyPr/>
            <a:lstStyle/>
            <a:p/>
          </p:txBody>
        </p:sp>
        <p:sp>
          <p:nvSpPr>
            <p:cNvPr id="180" name="rc180"/>
            <p:cNvSpPr/>
            <p:nvPr/>
          </p:nvSpPr>
          <p:spPr>
            <a:xfrm>
              <a:off x="1422266" y="5577352"/>
              <a:ext cx="5241768" cy="119033"/>
            </a:xfrm>
            <a:prstGeom prst="rect">
              <a:avLst/>
            </a:prstGeom>
            <a:solidFill>
              <a:srgbClr val="1CABE2">
                <a:alpha val="85098"/>
              </a:srgbClr>
            </a:solidFill>
          </p:spPr>
          <p:txBody>
            <a:bodyPr/>
            <a:lstStyle/>
            <a:p/>
          </p:txBody>
        </p:sp>
        <p:sp>
          <p:nvSpPr>
            <p:cNvPr id="181" name="rc181"/>
            <p:cNvSpPr/>
            <p:nvPr/>
          </p:nvSpPr>
          <p:spPr>
            <a:xfrm>
              <a:off x="1422266" y="5428560"/>
              <a:ext cx="3359263" cy="119033"/>
            </a:xfrm>
            <a:prstGeom prst="rect">
              <a:avLst/>
            </a:prstGeom>
            <a:solidFill>
              <a:srgbClr val="1CABE2">
                <a:alpha val="85098"/>
              </a:srgbClr>
            </a:solidFill>
          </p:spPr>
          <p:txBody>
            <a:bodyPr/>
            <a:lstStyle/>
            <a:p/>
          </p:txBody>
        </p:sp>
        <p:sp>
          <p:nvSpPr>
            <p:cNvPr id="182" name="rc182"/>
            <p:cNvSpPr/>
            <p:nvPr/>
          </p:nvSpPr>
          <p:spPr>
            <a:xfrm>
              <a:off x="6589985" y="5726143"/>
              <a:ext cx="645957" cy="119033"/>
            </a:xfrm>
            <a:prstGeom prst="rect">
              <a:avLst/>
            </a:prstGeom>
            <a:solidFill>
              <a:srgbClr val="B3B3B3">
                <a:alpha val="85098"/>
              </a:srgbClr>
            </a:solidFill>
          </p:spPr>
          <p:txBody>
            <a:bodyPr/>
            <a:lstStyle/>
            <a:p/>
          </p:txBody>
        </p:sp>
        <p:sp>
          <p:nvSpPr>
            <p:cNvPr id="183" name="rc183"/>
            <p:cNvSpPr/>
            <p:nvPr/>
          </p:nvSpPr>
          <p:spPr>
            <a:xfrm>
              <a:off x="6664034" y="5577352"/>
              <a:ext cx="1541705" cy="119033"/>
            </a:xfrm>
            <a:prstGeom prst="rect">
              <a:avLst/>
            </a:prstGeom>
            <a:solidFill>
              <a:srgbClr val="B3B3B3">
                <a:alpha val="85098"/>
              </a:srgbClr>
            </a:solidFill>
          </p:spPr>
          <p:txBody>
            <a:bodyPr/>
            <a:lstStyle/>
            <a:p/>
          </p:txBody>
        </p:sp>
        <p:sp>
          <p:nvSpPr>
            <p:cNvPr id="184" name="rc184"/>
            <p:cNvSpPr/>
            <p:nvPr/>
          </p:nvSpPr>
          <p:spPr>
            <a:xfrm>
              <a:off x="4781530" y="5428560"/>
              <a:ext cx="0" cy="119033"/>
            </a:xfrm>
            <a:prstGeom prst="rect">
              <a:avLst/>
            </a:prstGeom>
            <a:solidFill>
              <a:srgbClr val="B3B3B3">
                <a:alpha val="85098"/>
              </a:srgbClr>
            </a:solidFill>
          </p:spPr>
          <p:txBody>
            <a:bodyPr/>
            <a:lstStyle/>
            <a:p/>
          </p:txBody>
        </p:sp>
        <p:sp>
          <p:nvSpPr>
            <p:cNvPr id="185" name="tx185"/>
            <p:cNvSpPr/>
            <p:nvPr/>
          </p:nvSpPr>
          <p:spPr>
            <a:xfrm>
              <a:off x="7380624"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378.1</a:t>
              </a:r>
            </a:p>
          </p:txBody>
        </p:sp>
        <p:sp>
          <p:nvSpPr>
            <p:cNvPr id="186" name="tx186"/>
            <p:cNvSpPr/>
            <p:nvPr/>
          </p:nvSpPr>
          <p:spPr>
            <a:xfrm>
              <a:off x="8350421" y="559514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441.2</a:t>
              </a:r>
            </a:p>
          </p:txBody>
        </p:sp>
        <p:sp>
          <p:nvSpPr>
            <p:cNvPr id="187" name="tx187"/>
            <p:cNvSpPr/>
            <p:nvPr/>
          </p:nvSpPr>
          <p:spPr>
            <a:xfrm>
              <a:off x="4926211"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218.5</a:t>
              </a:r>
            </a:p>
          </p:txBody>
        </p:sp>
        <p:sp>
          <p:nvSpPr>
            <p:cNvPr id="188" name="tx188"/>
            <p:cNvSpPr/>
            <p:nvPr/>
          </p:nvSpPr>
          <p:spPr>
            <a:xfrm>
              <a:off x="3861444"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336.1</a:t>
              </a:r>
            </a:p>
          </p:txBody>
        </p:sp>
        <p:sp>
          <p:nvSpPr>
            <p:cNvPr id="189" name="tx189"/>
            <p:cNvSpPr/>
            <p:nvPr/>
          </p:nvSpPr>
          <p:spPr>
            <a:xfrm>
              <a:off x="3898469"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340.9</a:t>
              </a:r>
            </a:p>
          </p:txBody>
        </p:sp>
        <p:sp>
          <p:nvSpPr>
            <p:cNvPr id="190" name="tx190"/>
            <p:cNvSpPr/>
            <p:nvPr/>
          </p:nvSpPr>
          <p:spPr>
            <a:xfrm>
              <a:off x="2957216"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218.5</a:t>
              </a:r>
            </a:p>
          </p:txBody>
        </p:sp>
        <p:sp>
          <p:nvSpPr>
            <p:cNvPr id="191" name="tx191"/>
            <p:cNvSpPr/>
            <p:nvPr/>
          </p:nvSpPr>
          <p:spPr>
            <a:xfrm>
              <a:off x="6848655" y="574393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92" name="tx192"/>
            <p:cNvSpPr/>
            <p:nvPr/>
          </p:nvSpPr>
          <p:spPr>
            <a:xfrm>
              <a:off x="7290206"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100.3</a:t>
              </a:r>
            </a:p>
          </p:txBody>
        </p:sp>
        <p:sp>
          <p:nvSpPr>
            <p:cNvPr id="193" name="tx193"/>
            <p:cNvSpPr/>
            <p:nvPr/>
          </p:nvSpPr>
          <p:spPr>
            <a:xfrm>
              <a:off x="466739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4" name="tx194"/>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279668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9" name="tx199"/>
            <p:cNvSpPr/>
            <p:nvPr/>
          </p:nvSpPr>
          <p:spPr>
            <a:xfrm>
              <a:off x="4334243"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0" name="tx200"/>
            <p:cNvSpPr/>
            <p:nvPr/>
          </p:nvSpPr>
          <p:spPr>
            <a:xfrm>
              <a:off x="5871797"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201" name="tx201"/>
            <p:cNvSpPr/>
            <p:nvPr/>
          </p:nvSpPr>
          <p:spPr>
            <a:xfrm>
              <a:off x="740935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202" name="tx202"/>
            <p:cNvSpPr/>
            <p:nvPr/>
          </p:nvSpPr>
          <p:spPr>
            <a:xfrm>
              <a:off x="3253292"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203" name="tx203"/>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4" name="tx204"/>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5" name="tx205"/>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México.
En 2025, la cobertura de la vacuna DTP1 en México aumentó hasta el 89 %. El número de niños que no recibieron ninguna dosis de la vacuna DTP (niños con cero dosis) se redujo de 341 000 en 2024 a 218 000 en 2025.
La cobertura de la DTP3 aumentó hasta el 89 % en 2025, lo que dejó a 218 000 niños vulnerables a enfermedades prevenibles mediante vacunación.</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89 % y la de la DTP3, del 89 %, lo que dejó a 218 000 niños sin vacunar o con una vacunación incompleta, incluidos 218 000 que no habían recibido ninguna dosis y menos de 100 con protección parcial.</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461716"/>
            </a:xfrm>
            <a:custGeom>
              <a:avLst/>
              <a:pathLst>
                <a:path w="3397293" h="461716">
                  <a:moveTo>
                    <a:pt x="0" y="0"/>
                  </a:moveTo>
                  <a:lnTo>
                    <a:pt x="135891" y="0"/>
                  </a:lnTo>
                  <a:lnTo>
                    <a:pt x="271783" y="0"/>
                  </a:lnTo>
                  <a:lnTo>
                    <a:pt x="407675" y="0"/>
                  </a:lnTo>
                  <a:lnTo>
                    <a:pt x="543566" y="0"/>
                  </a:lnTo>
                  <a:lnTo>
                    <a:pt x="679458" y="0"/>
                  </a:lnTo>
                  <a:lnTo>
                    <a:pt x="815350" y="0"/>
                  </a:lnTo>
                  <a:lnTo>
                    <a:pt x="951242" y="0"/>
                  </a:lnTo>
                  <a:lnTo>
                    <a:pt x="1087133" y="20987"/>
                  </a:lnTo>
                  <a:lnTo>
                    <a:pt x="1223025" y="20987"/>
                  </a:lnTo>
                  <a:lnTo>
                    <a:pt x="1358917" y="62961"/>
                  </a:lnTo>
                  <a:lnTo>
                    <a:pt x="1494809" y="0"/>
                  </a:lnTo>
                  <a:lnTo>
                    <a:pt x="1630700" y="0"/>
                  </a:lnTo>
                  <a:lnTo>
                    <a:pt x="1766592" y="209870"/>
                  </a:lnTo>
                  <a:lnTo>
                    <a:pt x="1902484" y="83948"/>
                  </a:lnTo>
                  <a:lnTo>
                    <a:pt x="2038375" y="0"/>
                  </a:lnTo>
                  <a:lnTo>
                    <a:pt x="2174267" y="62961"/>
                  </a:lnTo>
                  <a:lnTo>
                    <a:pt x="2310159" y="125922"/>
                  </a:lnTo>
                  <a:lnTo>
                    <a:pt x="2446051" y="188883"/>
                  </a:lnTo>
                  <a:lnTo>
                    <a:pt x="2581942" y="314806"/>
                  </a:lnTo>
                  <a:lnTo>
                    <a:pt x="2717834" y="461716"/>
                  </a:lnTo>
                  <a:lnTo>
                    <a:pt x="2853726" y="335793"/>
                  </a:lnTo>
                  <a:lnTo>
                    <a:pt x="2989618" y="125922"/>
                  </a:lnTo>
                  <a:lnTo>
                    <a:pt x="3125509" y="209870"/>
                  </a:lnTo>
                  <a:lnTo>
                    <a:pt x="3261401" y="335793"/>
                  </a:lnTo>
                  <a:lnTo>
                    <a:pt x="3397293" y="2098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461716"/>
            </a:xfrm>
            <a:custGeom>
              <a:avLst/>
              <a:pathLst>
                <a:path w="3397293" h="461716">
                  <a:moveTo>
                    <a:pt x="0" y="0"/>
                  </a:moveTo>
                  <a:lnTo>
                    <a:pt x="135891" y="0"/>
                  </a:lnTo>
                  <a:lnTo>
                    <a:pt x="271783" y="0"/>
                  </a:lnTo>
                  <a:lnTo>
                    <a:pt x="407675" y="0"/>
                  </a:lnTo>
                  <a:lnTo>
                    <a:pt x="543566" y="0"/>
                  </a:lnTo>
                  <a:lnTo>
                    <a:pt x="679458" y="0"/>
                  </a:lnTo>
                  <a:lnTo>
                    <a:pt x="815350" y="0"/>
                  </a:lnTo>
                  <a:lnTo>
                    <a:pt x="951242" y="0"/>
                  </a:lnTo>
                  <a:lnTo>
                    <a:pt x="1087133" y="20987"/>
                  </a:lnTo>
                  <a:lnTo>
                    <a:pt x="1223025" y="20987"/>
                  </a:lnTo>
                  <a:lnTo>
                    <a:pt x="1358917" y="62961"/>
                  </a:lnTo>
                  <a:lnTo>
                    <a:pt x="1494809" y="0"/>
                  </a:lnTo>
                  <a:lnTo>
                    <a:pt x="1630700" y="0"/>
                  </a:lnTo>
                  <a:lnTo>
                    <a:pt x="1766592" y="209870"/>
                  </a:lnTo>
                  <a:lnTo>
                    <a:pt x="1902484" y="83948"/>
                  </a:lnTo>
                  <a:lnTo>
                    <a:pt x="2038375" y="0"/>
                  </a:lnTo>
                  <a:lnTo>
                    <a:pt x="2174267" y="62961"/>
                  </a:lnTo>
                  <a:lnTo>
                    <a:pt x="2310159" y="125922"/>
                  </a:lnTo>
                  <a:lnTo>
                    <a:pt x="2446051" y="188883"/>
                  </a:lnTo>
                  <a:lnTo>
                    <a:pt x="2581942" y="314806"/>
                  </a:lnTo>
                  <a:lnTo>
                    <a:pt x="2717834" y="461716"/>
                  </a:lnTo>
                  <a:lnTo>
                    <a:pt x="2853726" y="335793"/>
                  </a:lnTo>
                  <a:lnTo>
                    <a:pt x="2989618" y="125922"/>
                  </a:lnTo>
                  <a:lnTo>
                    <a:pt x="3125509" y="209870"/>
                  </a:lnTo>
                  <a:lnTo>
                    <a:pt x="3261401" y="335793"/>
                  </a:lnTo>
                  <a:lnTo>
                    <a:pt x="3397293" y="2098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461716"/>
            </a:xfrm>
            <a:custGeom>
              <a:avLst/>
              <a:pathLst>
                <a:path w="3397293" h="461716">
                  <a:moveTo>
                    <a:pt x="0" y="0"/>
                  </a:moveTo>
                  <a:lnTo>
                    <a:pt x="135891" y="0"/>
                  </a:lnTo>
                  <a:lnTo>
                    <a:pt x="271783" y="0"/>
                  </a:lnTo>
                  <a:lnTo>
                    <a:pt x="407675" y="0"/>
                  </a:lnTo>
                  <a:lnTo>
                    <a:pt x="543566" y="0"/>
                  </a:lnTo>
                  <a:lnTo>
                    <a:pt x="679458" y="0"/>
                  </a:lnTo>
                  <a:lnTo>
                    <a:pt x="815350" y="0"/>
                  </a:lnTo>
                  <a:lnTo>
                    <a:pt x="951242" y="0"/>
                  </a:lnTo>
                  <a:lnTo>
                    <a:pt x="1087133" y="20987"/>
                  </a:lnTo>
                  <a:lnTo>
                    <a:pt x="1223025" y="20987"/>
                  </a:lnTo>
                  <a:lnTo>
                    <a:pt x="1358917" y="62961"/>
                  </a:lnTo>
                  <a:lnTo>
                    <a:pt x="1494809" y="0"/>
                  </a:lnTo>
                  <a:lnTo>
                    <a:pt x="1630700" y="0"/>
                  </a:lnTo>
                  <a:lnTo>
                    <a:pt x="1766592" y="209870"/>
                  </a:lnTo>
                  <a:lnTo>
                    <a:pt x="1902484" y="83948"/>
                  </a:lnTo>
                  <a:lnTo>
                    <a:pt x="2038375" y="0"/>
                  </a:lnTo>
                  <a:lnTo>
                    <a:pt x="2174267" y="62961"/>
                  </a:lnTo>
                  <a:lnTo>
                    <a:pt x="2310159" y="125922"/>
                  </a:lnTo>
                  <a:lnTo>
                    <a:pt x="2446051" y="188883"/>
                  </a:lnTo>
                  <a:lnTo>
                    <a:pt x="2581942" y="314806"/>
                  </a:lnTo>
                  <a:lnTo>
                    <a:pt x="2717834" y="461716"/>
                  </a:lnTo>
                  <a:lnTo>
                    <a:pt x="2853726" y="335793"/>
                  </a:lnTo>
                  <a:lnTo>
                    <a:pt x="2989618" y="125922"/>
                  </a:lnTo>
                  <a:lnTo>
                    <a:pt x="3125509" y="209870"/>
                  </a:lnTo>
                  <a:lnTo>
                    <a:pt x="3261401" y="335793"/>
                  </a:lnTo>
                  <a:lnTo>
                    <a:pt x="3397293" y="2098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22076"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2891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888066"/>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México</a:t>
              </a:r>
            </a:p>
          </p:txBody>
        </p:sp>
        <p:sp>
          <p:nvSpPr>
            <p:cNvPr id="60" name="tx60"/>
            <p:cNvSpPr/>
            <p:nvPr/>
          </p:nvSpPr>
          <p:spPr>
            <a:xfrm>
              <a:off x="279714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91296" y="1415450"/>
              <a:ext cx="2456631"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México, 2000-2025</a:t>
              </a:r>
            </a:p>
          </p:txBody>
        </p:sp>
        <p:sp>
          <p:nvSpPr>
            <p:cNvPr id="63" name="pl63"/>
            <p:cNvSpPr/>
            <p:nvPr/>
          </p:nvSpPr>
          <p:spPr>
            <a:xfrm>
              <a:off x="5267799" y="37029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48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066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58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270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788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307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826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06691"/>
              <a:ext cx="3397293" cy="1425887"/>
            </a:xfrm>
            <a:custGeom>
              <a:avLst/>
              <a:pathLst>
                <a:path w="3397293" h="1425887">
                  <a:moveTo>
                    <a:pt x="0" y="0"/>
                  </a:moveTo>
                  <a:lnTo>
                    <a:pt x="135891" y="0"/>
                  </a:lnTo>
                  <a:lnTo>
                    <a:pt x="271783" y="0"/>
                  </a:lnTo>
                  <a:lnTo>
                    <a:pt x="407675" y="0"/>
                  </a:lnTo>
                  <a:lnTo>
                    <a:pt x="543566" y="0"/>
                  </a:lnTo>
                  <a:lnTo>
                    <a:pt x="679458" y="0"/>
                  </a:lnTo>
                  <a:lnTo>
                    <a:pt x="815350" y="0"/>
                  </a:lnTo>
                  <a:lnTo>
                    <a:pt x="951242" y="0"/>
                  </a:lnTo>
                  <a:lnTo>
                    <a:pt x="1087133" y="64813"/>
                  </a:lnTo>
                  <a:lnTo>
                    <a:pt x="1223025" y="64813"/>
                  </a:lnTo>
                  <a:lnTo>
                    <a:pt x="1358917" y="194439"/>
                  </a:lnTo>
                  <a:lnTo>
                    <a:pt x="1494809" y="0"/>
                  </a:lnTo>
                  <a:lnTo>
                    <a:pt x="1630700" y="0"/>
                  </a:lnTo>
                  <a:lnTo>
                    <a:pt x="1766592" y="648130"/>
                  </a:lnTo>
                  <a:lnTo>
                    <a:pt x="1902484" y="259252"/>
                  </a:lnTo>
                  <a:lnTo>
                    <a:pt x="2038375" y="0"/>
                  </a:lnTo>
                  <a:lnTo>
                    <a:pt x="2174267" y="194439"/>
                  </a:lnTo>
                  <a:lnTo>
                    <a:pt x="2310159" y="388878"/>
                  </a:lnTo>
                  <a:lnTo>
                    <a:pt x="2446051" y="583317"/>
                  </a:lnTo>
                  <a:lnTo>
                    <a:pt x="2581942" y="972196"/>
                  </a:lnTo>
                  <a:lnTo>
                    <a:pt x="2717834" y="1425887"/>
                  </a:lnTo>
                  <a:lnTo>
                    <a:pt x="2853726" y="1037009"/>
                  </a:lnTo>
                  <a:lnTo>
                    <a:pt x="2989618" y="388878"/>
                  </a:lnTo>
                  <a:lnTo>
                    <a:pt x="3125509" y="648130"/>
                  </a:lnTo>
                  <a:lnTo>
                    <a:pt x="3261401" y="1037009"/>
                  </a:lnTo>
                  <a:lnTo>
                    <a:pt x="3397293" y="648130"/>
                  </a:lnTo>
                </a:path>
              </a:pathLst>
            </a:custGeom>
            <a:ln w="27101" cap="flat">
              <a:solidFill>
                <a:srgbClr val="0058AB">
                  <a:alpha val="100000"/>
                </a:srgbClr>
              </a:solidFill>
              <a:prstDash val="solid"/>
              <a:round/>
            </a:ln>
          </p:spPr>
          <p:txBody>
            <a:bodyPr/>
            <a:lstStyle/>
            <a:p/>
          </p:txBody>
        </p:sp>
        <p:sp>
          <p:nvSpPr>
            <p:cNvPr id="79" name="pl79"/>
            <p:cNvSpPr/>
            <p:nvPr/>
          </p:nvSpPr>
          <p:spPr>
            <a:xfrm>
              <a:off x="5437664" y="3378888"/>
              <a:ext cx="3397293" cy="583317"/>
            </a:xfrm>
            <a:custGeom>
              <a:avLst/>
              <a:pathLst>
                <a:path w="3397293" h="583317">
                  <a:moveTo>
                    <a:pt x="0" y="583317"/>
                  </a:moveTo>
                  <a:lnTo>
                    <a:pt x="135891" y="518504"/>
                  </a:lnTo>
                  <a:lnTo>
                    <a:pt x="271783" y="518504"/>
                  </a:lnTo>
                  <a:lnTo>
                    <a:pt x="407675" y="453691"/>
                  </a:lnTo>
                  <a:lnTo>
                    <a:pt x="543566" y="388878"/>
                  </a:lnTo>
                  <a:lnTo>
                    <a:pt x="679458" y="324065"/>
                  </a:lnTo>
                  <a:lnTo>
                    <a:pt x="815350" y="259252"/>
                  </a:lnTo>
                  <a:lnTo>
                    <a:pt x="951242" y="259252"/>
                  </a:lnTo>
                  <a:lnTo>
                    <a:pt x="1087133" y="194439"/>
                  </a:lnTo>
                  <a:lnTo>
                    <a:pt x="1223025" y="129626"/>
                  </a:lnTo>
                  <a:lnTo>
                    <a:pt x="1358917" y="129626"/>
                  </a:lnTo>
                  <a:lnTo>
                    <a:pt x="1494809" y="64813"/>
                  </a:lnTo>
                  <a:lnTo>
                    <a:pt x="1630700" y="129626"/>
                  </a:lnTo>
                  <a:lnTo>
                    <a:pt x="1766592" y="129626"/>
                  </a:lnTo>
                  <a:lnTo>
                    <a:pt x="1902484" y="129626"/>
                  </a:lnTo>
                  <a:lnTo>
                    <a:pt x="2038375" y="129626"/>
                  </a:lnTo>
                  <a:lnTo>
                    <a:pt x="2174267" y="64813"/>
                  </a:lnTo>
                  <a:lnTo>
                    <a:pt x="2310159" y="64813"/>
                  </a:lnTo>
                  <a:lnTo>
                    <a:pt x="2446051" y="64813"/>
                  </a:lnTo>
                  <a:lnTo>
                    <a:pt x="2581942" y="0"/>
                  </a:lnTo>
                  <a:lnTo>
                    <a:pt x="2717834" y="194439"/>
                  </a:lnTo>
                  <a:lnTo>
                    <a:pt x="2853726" y="324065"/>
                  </a:lnTo>
                  <a:lnTo>
                    <a:pt x="2989618" y="129626"/>
                  </a:lnTo>
                  <a:lnTo>
                    <a:pt x="3125509" y="129626"/>
                  </a:lnTo>
                  <a:lnTo>
                    <a:pt x="3261401" y="129626"/>
                  </a:lnTo>
                  <a:lnTo>
                    <a:pt x="3397293" y="64813"/>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65944"/>
              <a:ext cx="3397293" cy="907383"/>
            </a:xfrm>
            <a:custGeom>
              <a:avLst/>
              <a:pathLst>
                <a:path w="3397293" h="907383">
                  <a:moveTo>
                    <a:pt x="0" y="64813"/>
                  </a:moveTo>
                  <a:lnTo>
                    <a:pt x="135891" y="129626"/>
                  </a:lnTo>
                  <a:lnTo>
                    <a:pt x="271783" y="64813"/>
                  </a:lnTo>
                  <a:lnTo>
                    <a:pt x="407675" y="64813"/>
                  </a:lnTo>
                  <a:lnTo>
                    <a:pt x="543566" y="64813"/>
                  </a:lnTo>
                  <a:lnTo>
                    <a:pt x="679458" y="0"/>
                  </a:lnTo>
                  <a:lnTo>
                    <a:pt x="815350" y="64813"/>
                  </a:lnTo>
                  <a:lnTo>
                    <a:pt x="951242" y="129626"/>
                  </a:lnTo>
                  <a:lnTo>
                    <a:pt x="1087133" y="0"/>
                  </a:lnTo>
                  <a:lnTo>
                    <a:pt x="1223025" y="64813"/>
                  </a:lnTo>
                  <a:lnTo>
                    <a:pt x="1358917" y="64813"/>
                  </a:lnTo>
                  <a:lnTo>
                    <a:pt x="1494809" y="64813"/>
                  </a:lnTo>
                  <a:lnTo>
                    <a:pt x="1630700" y="64813"/>
                  </a:lnTo>
                  <a:lnTo>
                    <a:pt x="1766592" y="194439"/>
                  </a:lnTo>
                  <a:lnTo>
                    <a:pt x="1902484" y="129626"/>
                  </a:lnTo>
                  <a:lnTo>
                    <a:pt x="2038375" y="64813"/>
                  </a:lnTo>
                  <a:lnTo>
                    <a:pt x="2174267" y="129626"/>
                  </a:lnTo>
                  <a:lnTo>
                    <a:pt x="2310159" y="259252"/>
                  </a:lnTo>
                  <a:lnTo>
                    <a:pt x="2446051" y="453691"/>
                  </a:lnTo>
                  <a:lnTo>
                    <a:pt x="2581942" y="712943"/>
                  </a:lnTo>
                  <a:lnTo>
                    <a:pt x="2717834" y="777757"/>
                  </a:lnTo>
                  <a:lnTo>
                    <a:pt x="2853726" y="907383"/>
                  </a:lnTo>
                  <a:lnTo>
                    <a:pt x="2989618" y="648130"/>
                  </a:lnTo>
                  <a:lnTo>
                    <a:pt x="3125509" y="648130"/>
                  </a:lnTo>
                  <a:lnTo>
                    <a:pt x="3261401" y="648130"/>
                  </a:lnTo>
                  <a:lnTo>
                    <a:pt x="3397293" y="51850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37888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06691"/>
              <a:ext cx="3397293" cy="1425887"/>
            </a:xfrm>
            <a:custGeom>
              <a:avLst/>
              <a:pathLst>
                <a:path w="3397293" h="1425887">
                  <a:moveTo>
                    <a:pt x="0" y="0"/>
                  </a:moveTo>
                  <a:lnTo>
                    <a:pt x="135891" y="0"/>
                  </a:lnTo>
                  <a:lnTo>
                    <a:pt x="271783" y="0"/>
                  </a:lnTo>
                  <a:lnTo>
                    <a:pt x="407675" y="0"/>
                  </a:lnTo>
                  <a:lnTo>
                    <a:pt x="543566" y="0"/>
                  </a:lnTo>
                  <a:lnTo>
                    <a:pt x="679458" y="0"/>
                  </a:lnTo>
                  <a:lnTo>
                    <a:pt x="815350" y="0"/>
                  </a:lnTo>
                  <a:lnTo>
                    <a:pt x="951242" y="0"/>
                  </a:lnTo>
                  <a:lnTo>
                    <a:pt x="1087133" y="64813"/>
                  </a:lnTo>
                  <a:lnTo>
                    <a:pt x="1223025" y="64813"/>
                  </a:lnTo>
                  <a:lnTo>
                    <a:pt x="1358917" y="194439"/>
                  </a:lnTo>
                  <a:lnTo>
                    <a:pt x="1494809" y="0"/>
                  </a:lnTo>
                  <a:lnTo>
                    <a:pt x="1630700" y="0"/>
                  </a:lnTo>
                  <a:lnTo>
                    <a:pt x="1766592" y="648130"/>
                  </a:lnTo>
                  <a:lnTo>
                    <a:pt x="1902484" y="259252"/>
                  </a:lnTo>
                  <a:lnTo>
                    <a:pt x="2038375" y="0"/>
                  </a:lnTo>
                  <a:lnTo>
                    <a:pt x="2174267" y="194439"/>
                  </a:lnTo>
                  <a:lnTo>
                    <a:pt x="2310159" y="388878"/>
                  </a:lnTo>
                  <a:lnTo>
                    <a:pt x="2446051" y="583317"/>
                  </a:lnTo>
                  <a:lnTo>
                    <a:pt x="2581942" y="972196"/>
                  </a:lnTo>
                  <a:lnTo>
                    <a:pt x="2717834" y="1425887"/>
                  </a:lnTo>
                  <a:lnTo>
                    <a:pt x="2853726" y="1037009"/>
                  </a:lnTo>
                  <a:lnTo>
                    <a:pt x="2989618" y="388878"/>
                  </a:lnTo>
                  <a:lnTo>
                    <a:pt x="3125509" y="648130"/>
                  </a:lnTo>
                  <a:lnTo>
                    <a:pt x="3261401" y="1037009"/>
                  </a:lnTo>
                  <a:lnTo>
                    <a:pt x="3397293" y="64813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406691"/>
              <a:ext cx="3397293" cy="1425887"/>
            </a:xfrm>
            <a:custGeom>
              <a:avLst/>
              <a:pathLst>
                <a:path w="3397293" h="1425887">
                  <a:moveTo>
                    <a:pt x="0" y="0"/>
                  </a:moveTo>
                  <a:lnTo>
                    <a:pt x="135891" y="0"/>
                  </a:lnTo>
                  <a:lnTo>
                    <a:pt x="271783" y="0"/>
                  </a:lnTo>
                  <a:lnTo>
                    <a:pt x="407675" y="0"/>
                  </a:lnTo>
                  <a:lnTo>
                    <a:pt x="543566" y="0"/>
                  </a:lnTo>
                  <a:lnTo>
                    <a:pt x="679458" y="0"/>
                  </a:lnTo>
                  <a:lnTo>
                    <a:pt x="815350" y="0"/>
                  </a:lnTo>
                  <a:lnTo>
                    <a:pt x="951242" y="0"/>
                  </a:lnTo>
                  <a:lnTo>
                    <a:pt x="1087133" y="64813"/>
                  </a:lnTo>
                  <a:lnTo>
                    <a:pt x="1223025" y="64813"/>
                  </a:lnTo>
                  <a:lnTo>
                    <a:pt x="1358917" y="194439"/>
                  </a:lnTo>
                  <a:lnTo>
                    <a:pt x="1494809" y="0"/>
                  </a:lnTo>
                  <a:lnTo>
                    <a:pt x="1630700" y="0"/>
                  </a:lnTo>
                  <a:lnTo>
                    <a:pt x="1766592" y="648130"/>
                  </a:lnTo>
                  <a:lnTo>
                    <a:pt x="1902484" y="259252"/>
                  </a:lnTo>
                  <a:lnTo>
                    <a:pt x="2038375" y="0"/>
                  </a:lnTo>
                  <a:lnTo>
                    <a:pt x="2174267" y="194439"/>
                  </a:lnTo>
                  <a:lnTo>
                    <a:pt x="2310159" y="388878"/>
                  </a:lnTo>
                  <a:lnTo>
                    <a:pt x="2446051" y="583317"/>
                  </a:lnTo>
                  <a:lnTo>
                    <a:pt x="2581942" y="972196"/>
                  </a:lnTo>
                  <a:lnTo>
                    <a:pt x="2717834" y="1425887"/>
                  </a:lnTo>
                  <a:lnTo>
                    <a:pt x="2853726" y="1037009"/>
                  </a:lnTo>
                  <a:lnTo>
                    <a:pt x="2989618" y="388878"/>
                  </a:lnTo>
                  <a:lnTo>
                    <a:pt x="3125509" y="648130"/>
                  </a:lnTo>
                  <a:lnTo>
                    <a:pt x="3261401" y="1037009"/>
                  </a:lnTo>
                  <a:lnTo>
                    <a:pt x="3397293" y="648130"/>
                  </a:lnTo>
                </a:path>
              </a:pathLst>
            </a:custGeom>
            <a:ln w="27101" cap="flat">
              <a:solidFill>
                <a:srgbClr val="0058AB">
                  <a:alpha val="100000"/>
                </a:srgbClr>
              </a:solidFill>
              <a:prstDash val="solid"/>
              <a:round/>
            </a:ln>
          </p:spPr>
          <p:txBody>
            <a:bodyPr/>
            <a:lstStyle/>
            <a:p/>
          </p:txBody>
        </p:sp>
        <p:sp>
          <p:nvSpPr>
            <p:cNvPr id="84" name="tx84"/>
            <p:cNvSpPr/>
            <p:nvPr/>
          </p:nvSpPr>
          <p:spPr>
            <a:xfrm>
              <a:off x="8902429" y="34045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5" name="tx85"/>
            <p:cNvSpPr/>
            <p:nvPr/>
          </p:nvSpPr>
          <p:spPr>
            <a:xfrm>
              <a:off x="8877160" y="31439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86" name="tx86"/>
            <p:cNvSpPr/>
            <p:nvPr/>
          </p:nvSpPr>
          <p:spPr>
            <a:xfrm>
              <a:off x="5003259" y="39749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5127474" y="332677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8" name="tx88"/>
            <p:cNvSpPr/>
            <p:nvPr/>
          </p:nvSpPr>
          <p:spPr>
            <a:xfrm>
              <a:off x="5049780" y="26786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9" name="tx89"/>
            <p:cNvSpPr/>
            <p:nvPr/>
          </p:nvSpPr>
          <p:spPr>
            <a:xfrm>
              <a:off x="5049780" y="20305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0" name="tx90"/>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7" name="tx97"/>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98" name="pl98"/>
            <p:cNvSpPr/>
            <p:nvPr/>
          </p:nvSpPr>
          <p:spPr>
            <a:xfrm>
              <a:off x="604561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9" name="pl99"/>
            <p:cNvSpPr/>
            <p:nvPr/>
          </p:nvSpPr>
          <p:spPr>
            <a:xfrm>
              <a:off x="604561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684674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760920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2" name="tx102"/>
            <p:cNvSpPr/>
            <p:nvPr/>
          </p:nvSpPr>
          <p:spPr>
            <a:xfrm>
              <a:off x="6312716" y="4888066"/>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México</a:t>
              </a:r>
            </a:p>
          </p:txBody>
        </p:sp>
        <p:sp>
          <p:nvSpPr>
            <p:cNvPr id="103" name="tx103"/>
            <p:cNvSpPr/>
            <p:nvPr/>
          </p:nvSpPr>
          <p:spPr>
            <a:xfrm>
              <a:off x="711384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4" name="tx104"/>
            <p:cNvSpPr/>
            <p:nvPr/>
          </p:nvSpPr>
          <p:spPr>
            <a:xfrm>
              <a:off x="7876302"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05" name="tx105"/>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06" name="pl106"/>
            <p:cNvSpPr/>
            <p:nvPr/>
          </p:nvSpPr>
          <p:spPr>
            <a:xfrm>
              <a:off x="239098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453860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668621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883383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46479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61240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76002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7" name="rc117"/>
            <p:cNvSpPr/>
            <p:nvPr/>
          </p:nvSpPr>
          <p:spPr>
            <a:xfrm>
              <a:off x="1317178" y="5772498"/>
              <a:ext cx="7218135" cy="110182"/>
            </a:xfrm>
            <a:prstGeom prst="rect">
              <a:avLst/>
            </a:prstGeom>
            <a:solidFill>
              <a:srgbClr val="1CABE2">
                <a:alpha val="80000"/>
              </a:srgbClr>
            </a:solidFill>
          </p:spPr>
          <p:txBody>
            <a:bodyPr/>
            <a:lstStyle/>
            <a:p/>
          </p:txBody>
        </p:sp>
        <p:sp>
          <p:nvSpPr>
            <p:cNvPr id="118" name="rc118"/>
            <p:cNvSpPr/>
            <p:nvPr/>
          </p:nvSpPr>
          <p:spPr>
            <a:xfrm>
              <a:off x="1317178" y="5634770"/>
              <a:ext cx="7321564" cy="110182"/>
            </a:xfrm>
            <a:prstGeom prst="rect">
              <a:avLst/>
            </a:prstGeom>
            <a:solidFill>
              <a:srgbClr val="1CABE2">
                <a:alpha val="80000"/>
              </a:srgbClr>
            </a:solidFill>
          </p:spPr>
          <p:txBody>
            <a:bodyPr/>
            <a:lstStyle/>
            <a:p/>
          </p:txBody>
        </p:sp>
        <p:sp>
          <p:nvSpPr>
            <p:cNvPr id="119" name="rc119"/>
            <p:cNvSpPr/>
            <p:nvPr/>
          </p:nvSpPr>
          <p:spPr>
            <a:xfrm>
              <a:off x="1317178" y="5497042"/>
              <a:ext cx="4692131" cy="110182"/>
            </a:xfrm>
            <a:prstGeom prst="rect">
              <a:avLst/>
            </a:prstGeom>
            <a:solidFill>
              <a:srgbClr val="1CABE2">
                <a:alpha val="80000"/>
              </a:srgbClr>
            </a:solidFill>
          </p:spPr>
          <p:txBody>
            <a:bodyPr/>
            <a:lstStyle/>
            <a:p/>
          </p:txBody>
        </p:sp>
        <p:sp>
          <p:nvSpPr>
            <p:cNvPr id="120" name="tx120"/>
            <p:cNvSpPr/>
            <p:nvPr/>
          </p:nvSpPr>
          <p:spPr>
            <a:xfrm>
              <a:off x="802590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336,000</a:t>
              </a:r>
            </a:p>
          </p:txBody>
        </p:sp>
        <p:sp>
          <p:nvSpPr>
            <p:cNvPr id="121" name="tx121"/>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341,000</a:t>
              </a:r>
            </a:p>
          </p:txBody>
        </p:sp>
        <p:sp>
          <p:nvSpPr>
            <p:cNvPr id="122" name="tx122"/>
            <p:cNvSpPr/>
            <p:nvPr/>
          </p:nvSpPr>
          <p:spPr>
            <a:xfrm>
              <a:off x="5499897"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218,000</a:t>
              </a:r>
            </a:p>
          </p:txBody>
        </p:sp>
        <p:sp>
          <p:nvSpPr>
            <p:cNvPr id="123" name="tx12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2959814"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28" name="tx128"/>
            <p:cNvSpPr/>
            <p:nvPr/>
          </p:nvSpPr>
          <p:spPr>
            <a:xfrm>
              <a:off x="510742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29" name="tx129"/>
            <p:cNvSpPr/>
            <p:nvPr/>
          </p:nvSpPr>
          <p:spPr>
            <a:xfrm>
              <a:off x="7255045"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30" name="tx130"/>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31" name="tx131"/>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2" name="tx132"/>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33" name="tx133"/>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México (89 %) fue 1 punto porcentual inferior a la media mundial (90 %) e igual a la media de todos los países de la Iniciativa « {regn_txt} ».
La cobertura nacional de la DTP1 fue 5 puntos porcentuales superior a la de 2019 (84 %).
Esto equivale a 218 000 niños sin ninguna dosis en 2025, frente a los 336 000 niños sin ninguna dosis en 2019.</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en México fue del 89 %; esto supone 5 puntos porcentuales más que en 2019 y 1 punto porcentual menos que la media mundial (90 %).</a:t>
            </a:r>
          </a:p>
        </p:txBody>
      </p:sp>
      <p:grpSp xmlns:pic="http://schemas.openxmlformats.org/drawingml/2006/picture">
        <p:nvGrpSpPr>
          <p:cNvPr id="136" name=""/>
          <p:cNvGrpSpPr/>
          <p:nvPr/>
        </p:nvGrpSpPr>
        <p:grpSpPr>
          <a:xfrm>
            <a:off x="292608" y="1005840"/>
            <a:ext cx="8595360" cy="28575"/>
            <a:chOff x="292608" y="1005840"/>
            <a:chExt cx="8595360" cy="28575"/>
          </a:xfrm>
        </p:grpSpPr>
        <p:sp>
          <p:nvSpPr>
            <p:cNvPr id="1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México ocupaba el décimo puesto de entre 33 países en cuanto a la cobertura más baja de la vacuna DTP1 (teniendo en cuenta los empates).
México se encontraba entre los diez países con mayor número de niños sin ninguna dosis (puesto = 1).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México figuraba entre los países con mayor cobertura, pero registraba el mayor número de niños sin ninguna dosis de la región, lo que supuso la mayor contribución a la carga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8" name="pl28"/>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F26A21">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545297" y="2379943"/>
              <a:ext cx="449993"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Etiopía</a:t>
              </a:r>
            </a:p>
          </p:txBody>
        </p:sp>
        <p:sp>
          <p:nvSpPr>
            <p:cNvPr id="83" name="tx83"/>
            <p:cNvSpPr/>
            <p:nvPr/>
          </p:nvSpPr>
          <p:spPr>
            <a:xfrm>
              <a:off x="1465123" y="2600269"/>
              <a:ext cx="53016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Filipinas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Brasil</a:t>
              </a:r>
            </a:p>
          </p:txBody>
        </p:sp>
        <p:sp>
          <p:nvSpPr>
            <p:cNvPr id="86" name="tx86"/>
            <p:cNvSpPr/>
            <p:nvPr/>
          </p:nvSpPr>
          <p:spPr>
            <a:xfrm>
              <a:off x="1440915" y="3286020"/>
              <a:ext cx="554375"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Pakistán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392641" y="3945305"/>
              <a:ext cx="602649"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Tanzanía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312255" y="4354904"/>
              <a:ext cx="68303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Afganistán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352"/>
              <a:ext cx="45782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México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400828" y="5262605"/>
              <a:ext cx="59446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Camerún</a:t>
              </a:r>
            </a:p>
          </p:txBody>
        </p:sp>
        <p:sp>
          <p:nvSpPr>
            <p:cNvPr id="96" name="tx96"/>
            <p:cNvSpPr/>
            <p:nvPr/>
          </p:nvSpPr>
          <p:spPr>
            <a:xfrm>
              <a:off x="1585737" y="5482367"/>
              <a:ext cx="4095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RPDC</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65052" y="5923725"/>
              <a:ext cx="53023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19466"/>
              <a:ext cx="449993"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Etiopía</a:t>
              </a:r>
            </a:p>
          </p:txBody>
        </p:sp>
        <p:sp>
          <p:nvSpPr>
            <p:cNvPr id="105" name="tx105"/>
            <p:cNvSpPr/>
            <p:nvPr/>
          </p:nvSpPr>
          <p:spPr>
            <a:xfrm>
              <a:off x="7511488" y="3036334"/>
              <a:ext cx="68303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Afganistán</a:t>
              </a:r>
            </a:p>
          </p:txBody>
        </p:sp>
        <p:sp>
          <p:nvSpPr>
            <p:cNvPr id="106" name="tx106"/>
            <p:cNvSpPr/>
            <p:nvPr/>
          </p:nvSpPr>
          <p:spPr>
            <a:xfrm>
              <a:off x="7511488" y="3286020"/>
              <a:ext cx="554375"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Pakistán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53016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Filipinas</a:t>
              </a:r>
            </a:p>
          </p:txBody>
        </p:sp>
        <p:sp>
          <p:nvSpPr>
            <p:cNvPr id="109" name="tx109"/>
            <p:cNvSpPr/>
            <p:nvPr/>
          </p:nvSpPr>
          <p:spPr>
            <a:xfrm>
              <a:off x="7511488" y="3944035"/>
              <a:ext cx="610625"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Sudáfrica</a:t>
              </a:r>
            </a:p>
          </p:txBody>
        </p:sp>
        <p:sp>
          <p:nvSpPr>
            <p:cNvPr id="110" name="tx110"/>
            <p:cNvSpPr/>
            <p:nvPr/>
          </p:nvSpPr>
          <p:spPr>
            <a:xfrm>
              <a:off x="7511488" y="4165067"/>
              <a:ext cx="602649"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Tanzanía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Sudán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3876"/>
              <a:ext cx="45782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México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2675"/>
              <a:ext cx="722202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Clasificación de los 20 países con menor número de dosis de vacunas administradas, 2021-2025</a:t>
              </a:r>
            </a:p>
          </p:txBody>
        </p:sp>
        <p:sp>
          <p:nvSpPr>
            <p:cNvPr id="142" name="tx142"/>
            <p:cNvSpPr/>
            <p:nvPr/>
          </p:nvSpPr>
          <p:spPr>
            <a:xfrm>
              <a:off x="4477571" y="65944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Se dio prioridad a 20 países en el contexto de la Agenda de Inmunización 2030 (IA2030), en función de su número de niños sin dosis en 2021. Este gráfico compara la clasificación de los 20 países principales en 2021 y 2025. El puesto 1 indica el país con el número absoluto más alto de niños sin dosis.
México figuraba entre los 20 países del mundo con menos dosis administradas tanto en 2021 como en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México figuraba entre los 20 países del mundo con menos dosis administradas tanto en 2021 como en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México ocupaba el segundo puesto de entre 33 países, con 351 000 niños sin ninguna dosis.
En 2025, México ocupaba el primer puesto de entre 33 países, con 218 000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9409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1151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22892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64634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06376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10280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52021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93763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35505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3365010"/>
              <a:ext cx="200644" cy="1320376"/>
            </a:xfrm>
            <a:prstGeom prst="rect">
              <a:avLst/>
            </a:prstGeom>
            <a:solidFill>
              <a:srgbClr val="80BD41">
                <a:alpha val="100000"/>
              </a:srgbClr>
            </a:solidFill>
          </p:spPr>
          <p:txBody>
            <a:bodyPr/>
            <a:lstStyle/>
            <a:p/>
          </p:txBody>
        </p:sp>
        <p:sp>
          <p:nvSpPr>
            <p:cNvPr id="29" name="rc29"/>
            <p:cNvSpPr/>
            <p:nvPr/>
          </p:nvSpPr>
          <p:spPr>
            <a:xfrm>
              <a:off x="1423662" y="3324174"/>
              <a:ext cx="200644" cy="13612"/>
            </a:xfrm>
            <a:prstGeom prst="rect">
              <a:avLst/>
            </a:prstGeom>
            <a:solidFill>
              <a:srgbClr val="0058AB">
                <a:alpha val="100000"/>
              </a:srgbClr>
            </a:solidFill>
          </p:spPr>
          <p:txBody>
            <a:bodyPr/>
            <a:lstStyle/>
            <a:p/>
          </p:txBody>
        </p:sp>
        <p:sp>
          <p:nvSpPr>
            <p:cNvPr id="30" name="rc30"/>
            <p:cNvSpPr/>
            <p:nvPr/>
          </p:nvSpPr>
          <p:spPr>
            <a:xfrm>
              <a:off x="1423662" y="3337786"/>
              <a:ext cx="200644" cy="27224"/>
            </a:xfrm>
            <a:prstGeom prst="rect">
              <a:avLst/>
            </a:prstGeom>
            <a:solidFill>
              <a:srgbClr val="1CABE2">
                <a:alpha val="100000"/>
              </a:srgbClr>
            </a:solidFill>
          </p:spPr>
          <p:txBody>
            <a:bodyPr/>
            <a:lstStyle/>
            <a:p/>
          </p:txBody>
        </p:sp>
        <p:sp>
          <p:nvSpPr>
            <p:cNvPr id="31" name="rc31"/>
            <p:cNvSpPr/>
            <p:nvPr/>
          </p:nvSpPr>
          <p:spPr>
            <a:xfrm>
              <a:off x="1646600" y="3367037"/>
              <a:ext cx="200644" cy="1318349"/>
            </a:xfrm>
            <a:prstGeom prst="rect">
              <a:avLst/>
            </a:prstGeom>
            <a:solidFill>
              <a:srgbClr val="80BD41">
                <a:alpha val="100000"/>
              </a:srgbClr>
            </a:solidFill>
          </p:spPr>
          <p:txBody>
            <a:bodyPr/>
            <a:lstStyle/>
            <a:p/>
          </p:txBody>
        </p:sp>
        <p:sp>
          <p:nvSpPr>
            <p:cNvPr id="32" name="rc32"/>
            <p:cNvSpPr/>
            <p:nvPr/>
          </p:nvSpPr>
          <p:spPr>
            <a:xfrm>
              <a:off x="1646600" y="3326263"/>
              <a:ext cx="200644" cy="13591"/>
            </a:xfrm>
            <a:prstGeom prst="rect">
              <a:avLst/>
            </a:prstGeom>
            <a:solidFill>
              <a:srgbClr val="0058AB">
                <a:alpha val="100000"/>
              </a:srgbClr>
            </a:solidFill>
          </p:spPr>
          <p:txBody>
            <a:bodyPr/>
            <a:lstStyle/>
            <a:p/>
          </p:txBody>
        </p:sp>
        <p:sp>
          <p:nvSpPr>
            <p:cNvPr id="33" name="rc33"/>
            <p:cNvSpPr/>
            <p:nvPr/>
          </p:nvSpPr>
          <p:spPr>
            <a:xfrm>
              <a:off x="1646600" y="3339854"/>
              <a:ext cx="200644" cy="27182"/>
            </a:xfrm>
            <a:prstGeom prst="rect">
              <a:avLst/>
            </a:prstGeom>
            <a:solidFill>
              <a:srgbClr val="1CABE2">
                <a:alpha val="100000"/>
              </a:srgbClr>
            </a:solidFill>
          </p:spPr>
          <p:txBody>
            <a:bodyPr/>
            <a:lstStyle/>
            <a:p/>
          </p:txBody>
        </p:sp>
        <p:sp>
          <p:nvSpPr>
            <p:cNvPr id="34" name="rc34"/>
            <p:cNvSpPr/>
            <p:nvPr/>
          </p:nvSpPr>
          <p:spPr>
            <a:xfrm>
              <a:off x="1869538" y="3369274"/>
              <a:ext cx="200644" cy="1316113"/>
            </a:xfrm>
            <a:prstGeom prst="rect">
              <a:avLst/>
            </a:prstGeom>
            <a:solidFill>
              <a:srgbClr val="80BD41">
                <a:alpha val="100000"/>
              </a:srgbClr>
            </a:solidFill>
          </p:spPr>
          <p:txBody>
            <a:bodyPr/>
            <a:lstStyle/>
            <a:p/>
          </p:txBody>
        </p:sp>
        <p:sp>
          <p:nvSpPr>
            <p:cNvPr id="35" name="rc35"/>
            <p:cNvSpPr/>
            <p:nvPr/>
          </p:nvSpPr>
          <p:spPr>
            <a:xfrm>
              <a:off x="1869538" y="3328569"/>
              <a:ext cx="200644" cy="13568"/>
            </a:xfrm>
            <a:prstGeom prst="rect">
              <a:avLst/>
            </a:prstGeom>
            <a:solidFill>
              <a:srgbClr val="0058AB">
                <a:alpha val="100000"/>
              </a:srgbClr>
            </a:solidFill>
          </p:spPr>
          <p:txBody>
            <a:bodyPr/>
            <a:lstStyle/>
            <a:p/>
          </p:txBody>
        </p:sp>
        <p:sp>
          <p:nvSpPr>
            <p:cNvPr id="36" name="rc36"/>
            <p:cNvSpPr/>
            <p:nvPr/>
          </p:nvSpPr>
          <p:spPr>
            <a:xfrm>
              <a:off x="1869538" y="3342137"/>
              <a:ext cx="200644" cy="27136"/>
            </a:xfrm>
            <a:prstGeom prst="rect">
              <a:avLst/>
            </a:prstGeom>
            <a:solidFill>
              <a:srgbClr val="1CABE2">
                <a:alpha val="100000"/>
              </a:srgbClr>
            </a:solidFill>
          </p:spPr>
          <p:txBody>
            <a:bodyPr/>
            <a:lstStyle/>
            <a:p/>
          </p:txBody>
        </p:sp>
        <p:sp>
          <p:nvSpPr>
            <p:cNvPr id="37" name="rc37"/>
            <p:cNvSpPr/>
            <p:nvPr/>
          </p:nvSpPr>
          <p:spPr>
            <a:xfrm>
              <a:off x="2092476" y="3367495"/>
              <a:ext cx="200644" cy="1317891"/>
            </a:xfrm>
            <a:prstGeom prst="rect">
              <a:avLst/>
            </a:prstGeom>
            <a:solidFill>
              <a:srgbClr val="80BD41">
                <a:alpha val="100000"/>
              </a:srgbClr>
            </a:solidFill>
          </p:spPr>
          <p:txBody>
            <a:bodyPr/>
            <a:lstStyle/>
            <a:p/>
          </p:txBody>
        </p:sp>
        <p:sp>
          <p:nvSpPr>
            <p:cNvPr id="38" name="rc38"/>
            <p:cNvSpPr/>
            <p:nvPr/>
          </p:nvSpPr>
          <p:spPr>
            <a:xfrm>
              <a:off x="2092476" y="3340599"/>
              <a:ext cx="200644" cy="13447"/>
            </a:xfrm>
            <a:prstGeom prst="rect">
              <a:avLst/>
            </a:prstGeom>
            <a:solidFill>
              <a:srgbClr val="0058AB">
                <a:alpha val="100000"/>
              </a:srgbClr>
            </a:solidFill>
          </p:spPr>
          <p:txBody>
            <a:bodyPr/>
            <a:lstStyle/>
            <a:p/>
          </p:txBody>
        </p:sp>
        <p:sp>
          <p:nvSpPr>
            <p:cNvPr id="39" name="rc39"/>
            <p:cNvSpPr/>
            <p:nvPr/>
          </p:nvSpPr>
          <p:spPr>
            <a:xfrm>
              <a:off x="2092476" y="3354047"/>
              <a:ext cx="200644" cy="13447"/>
            </a:xfrm>
            <a:prstGeom prst="rect">
              <a:avLst/>
            </a:prstGeom>
            <a:solidFill>
              <a:srgbClr val="1CABE2">
                <a:alpha val="100000"/>
              </a:srgbClr>
            </a:solidFill>
          </p:spPr>
          <p:txBody>
            <a:bodyPr/>
            <a:lstStyle/>
            <a:p/>
          </p:txBody>
        </p:sp>
        <p:sp>
          <p:nvSpPr>
            <p:cNvPr id="40" name="rc40"/>
            <p:cNvSpPr/>
            <p:nvPr/>
          </p:nvSpPr>
          <p:spPr>
            <a:xfrm>
              <a:off x="2315413" y="3375452"/>
              <a:ext cx="200644" cy="1309934"/>
            </a:xfrm>
            <a:prstGeom prst="rect">
              <a:avLst/>
            </a:prstGeom>
            <a:solidFill>
              <a:srgbClr val="80BD41">
                <a:alpha val="100000"/>
              </a:srgbClr>
            </a:solidFill>
          </p:spPr>
          <p:txBody>
            <a:bodyPr/>
            <a:lstStyle/>
            <a:p/>
          </p:txBody>
        </p:sp>
        <p:sp>
          <p:nvSpPr>
            <p:cNvPr id="41" name="rc41"/>
            <p:cNvSpPr/>
            <p:nvPr/>
          </p:nvSpPr>
          <p:spPr>
            <a:xfrm>
              <a:off x="2315413" y="3348718"/>
              <a:ext cx="200644" cy="13366"/>
            </a:xfrm>
            <a:prstGeom prst="rect">
              <a:avLst/>
            </a:prstGeom>
            <a:solidFill>
              <a:srgbClr val="0058AB">
                <a:alpha val="100000"/>
              </a:srgbClr>
            </a:solidFill>
          </p:spPr>
          <p:txBody>
            <a:bodyPr/>
            <a:lstStyle/>
            <a:p/>
          </p:txBody>
        </p:sp>
        <p:sp>
          <p:nvSpPr>
            <p:cNvPr id="42" name="rc42"/>
            <p:cNvSpPr/>
            <p:nvPr/>
          </p:nvSpPr>
          <p:spPr>
            <a:xfrm>
              <a:off x="2315413" y="3362085"/>
              <a:ext cx="200644" cy="13366"/>
            </a:xfrm>
            <a:prstGeom prst="rect">
              <a:avLst/>
            </a:prstGeom>
            <a:solidFill>
              <a:srgbClr val="1CABE2">
                <a:alpha val="100000"/>
              </a:srgbClr>
            </a:solidFill>
          </p:spPr>
          <p:txBody>
            <a:bodyPr/>
            <a:lstStyle/>
            <a:p/>
          </p:txBody>
        </p:sp>
        <p:sp>
          <p:nvSpPr>
            <p:cNvPr id="43" name="rc43"/>
            <p:cNvSpPr/>
            <p:nvPr/>
          </p:nvSpPr>
          <p:spPr>
            <a:xfrm>
              <a:off x="2538351" y="3383945"/>
              <a:ext cx="200644" cy="1301441"/>
            </a:xfrm>
            <a:prstGeom prst="rect">
              <a:avLst/>
            </a:prstGeom>
            <a:solidFill>
              <a:srgbClr val="80BD41">
                <a:alpha val="100000"/>
              </a:srgbClr>
            </a:solidFill>
          </p:spPr>
          <p:txBody>
            <a:bodyPr/>
            <a:lstStyle/>
            <a:p/>
          </p:txBody>
        </p:sp>
        <p:sp>
          <p:nvSpPr>
            <p:cNvPr id="44" name="rc44"/>
            <p:cNvSpPr/>
            <p:nvPr/>
          </p:nvSpPr>
          <p:spPr>
            <a:xfrm>
              <a:off x="2538351" y="3357385"/>
              <a:ext cx="200644" cy="13279"/>
            </a:xfrm>
            <a:prstGeom prst="rect">
              <a:avLst/>
            </a:prstGeom>
            <a:solidFill>
              <a:srgbClr val="0058AB">
                <a:alpha val="100000"/>
              </a:srgbClr>
            </a:solidFill>
          </p:spPr>
          <p:txBody>
            <a:bodyPr/>
            <a:lstStyle/>
            <a:p/>
          </p:txBody>
        </p:sp>
        <p:sp>
          <p:nvSpPr>
            <p:cNvPr id="45" name="rc45"/>
            <p:cNvSpPr/>
            <p:nvPr/>
          </p:nvSpPr>
          <p:spPr>
            <a:xfrm>
              <a:off x="2538351" y="3370665"/>
              <a:ext cx="200644" cy="13279"/>
            </a:xfrm>
            <a:prstGeom prst="rect">
              <a:avLst/>
            </a:prstGeom>
            <a:solidFill>
              <a:srgbClr val="1CABE2">
                <a:alpha val="100000"/>
              </a:srgbClr>
            </a:solidFill>
          </p:spPr>
          <p:txBody>
            <a:bodyPr/>
            <a:lstStyle/>
            <a:p/>
          </p:txBody>
        </p:sp>
        <p:sp>
          <p:nvSpPr>
            <p:cNvPr id="46" name="rc46"/>
            <p:cNvSpPr/>
            <p:nvPr/>
          </p:nvSpPr>
          <p:spPr>
            <a:xfrm>
              <a:off x="2761289" y="3391241"/>
              <a:ext cx="200644" cy="1294145"/>
            </a:xfrm>
            <a:prstGeom prst="rect">
              <a:avLst/>
            </a:prstGeom>
            <a:solidFill>
              <a:srgbClr val="80BD41">
                <a:alpha val="100000"/>
              </a:srgbClr>
            </a:solidFill>
          </p:spPr>
          <p:txBody>
            <a:bodyPr/>
            <a:lstStyle/>
            <a:p/>
          </p:txBody>
        </p:sp>
        <p:sp>
          <p:nvSpPr>
            <p:cNvPr id="47" name="rc47"/>
            <p:cNvSpPr/>
            <p:nvPr/>
          </p:nvSpPr>
          <p:spPr>
            <a:xfrm>
              <a:off x="2761289" y="3364830"/>
              <a:ext cx="200644" cy="13205"/>
            </a:xfrm>
            <a:prstGeom prst="rect">
              <a:avLst/>
            </a:prstGeom>
            <a:solidFill>
              <a:srgbClr val="0058AB">
                <a:alpha val="100000"/>
              </a:srgbClr>
            </a:solidFill>
          </p:spPr>
          <p:txBody>
            <a:bodyPr/>
            <a:lstStyle/>
            <a:p/>
          </p:txBody>
        </p:sp>
        <p:sp>
          <p:nvSpPr>
            <p:cNvPr id="48" name="rc48"/>
            <p:cNvSpPr/>
            <p:nvPr/>
          </p:nvSpPr>
          <p:spPr>
            <a:xfrm>
              <a:off x="2761289" y="3378036"/>
              <a:ext cx="200644" cy="13205"/>
            </a:xfrm>
            <a:prstGeom prst="rect">
              <a:avLst/>
            </a:prstGeom>
            <a:solidFill>
              <a:srgbClr val="1CABE2">
                <a:alpha val="100000"/>
              </a:srgbClr>
            </a:solidFill>
          </p:spPr>
          <p:txBody>
            <a:bodyPr/>
            <a:lstStyle/>
            <a:p/>
          </p:txBody>
        </p:sp>
        <p:sp>
          <p:nvSpPr>
            <p:cNvPr id="49" name="rc49"/>
            <p:cNvSpPr/>
            <p:nvPr/>
          </p:nvSpPr>
          <p:spPr>
            <a:xfrm>
              <a:off x="2984227" y="3394814"/>
              <a:ext cx="200644" cy="1290572"/>
            </a:xfrm>
            <a:prstGeom prst="rect">
              <a:avLst/>
            </a:prstGeom>
            <a:solidFill>
              <a:srgbClr val="80BD41">
                <a:alpha val="100000"/>
              </a:srgbClr>
            </a:solidFill>
          </p:spPr>
          <p:txBody>
            <a:bodyPr/>
            <a:lstStyle/>
            <a:p/>
          </p:txBody>
        </p:sp>
        <p:sp>
          <p:nvSpPr>
            <p:cNvPr id="50" name="rc50"/>
            <p:cNvSpPr/>
            <p:nvPr/>
          </p:nvSpPr>
          <p:spPr>
            <a:xfrm>
              <a:off x="2984227" y="3368476"/>
              <a:ext cx="200644" cy="13169"/>
            </a:xfrm>
            <a:prstGeom prst="rect">
              <a:avLst/>
            </a:prstGeom>
            <a:solidFill>
              <a:srgbClr val="0058AB">
                <a:alpha val="100000"/>
              </a:srgbClr>
            </a:solidFill>
          </p:spPr>
          <p:txBody>
            <a:bodyPr/>
            <a:lstStyle/>
            <a:p/>
          </p:txBody>
        </p:sp>
        <p:sp>
          <p:nvSpPr>
            <p:cNvPr id="51" name="rc51"/>
            <p:cNvSpPr/>
            <p:nvPr/>
          </p:nvSpPr>
          <p:spPr>
            <a:xfrm>
              <a:off x="2984227" y="3381645"/>
              <a:ext cx="200644" cy="13168"/>
            </a:xfrm>
            <a:prstGeom prst="rect">
              <a:avLst/>
            </a:prstGeom>
            <a:solidFill>
              <a:srgbClr val="1CABE2">
                <a:alpha val="100000"/>
              </a:srgbClr>
            </a:solidFill>
          </p:spPr>
          <p:txBody>
            <a:bodyPr/>
            <a:lstStyle/>
            <a:p/>
          </p:txBody>
        </p:sp>
        <p:sp>
          <p:nvSpPr>
            <p:cNvPr id="52" name="rc52"/>
            <p:cNvSpPr/>
            <p:nvPr/>
          </p:nvSpPr>
          <p:spPr>
            <a:xfrm>
              <a:off x="3207165" y="3419522"/>
              <a:ext cx="200644" cy="1265864"/>
            </a:xfrm>
            <a:prstGeom prst="rect">
              <a:avLst/>
            </a:prstGeom>
            <a:solidFill>
              <a:srgbClr val="80BD41">
                <a:alpha val="100000"/>
              </a:srgbClr>
            </a:solidFill>
          </p:spPr>
          <p:txBody>
            <a:bodyPr/>
            <a:lstStyle/>
            <a:p/>
          </p:txBody>
        </p:sp>
        <p:sp>
          <p:nvSpPr>
            <p:cNvPr id="53" name="rc53"/>
            <p:cNvSpPr/>
            <p:nvPr/>
          </p:nvSpPr>
          <p:spPr>
            <a:xfrm>
              <a:off x="3207165" y="3366778"/>
              <a:ext cx="200644" cy="26372"/>
            </a:xfrm>
            <a:prstGeom prst="rect">
              <a:avLst/>
            </a:prstGeom>
            <a:solidFill>
              <a:srgbClr val="0058AB">
                <a:alpha val="100000"/>
              </a:srgbClr>
            </a:solidFill>
          </p:spPr>
          <p:txBody>
            <a:bodyPr/>
            <a:lstStyle/>
            <a:p/>
          </p:txBody>
        </p:sp>
        <p:sp>
          <p:nvSpPr>
            <p:cNvPr id="54" name="rc54"/>
            <p:cNvSpPr/>
            <p:nvPr/>
          </p:nvSpPr>
          <p:spPr>
            <a:xfrm>
              <a:off x="3207165" y="3393150"/>
              <a:ext cx="200644" cy="26371"/>
            </a:xfrm>
            <a:prstGeom prst="rect">
              <a:avLst/>
            </a:prstGeom>
            <a:solidFill>
              <a:srgbClr val="1CABE2">
                <a:alpha val="100000"/>
              </a:srgbClr>
            </a:solidFill>
          </p:spPr>
          <p:txBody>
            <a:bodyPr/>
            <a:lstStyle/>
            <a:p/>
          </p:txBody>
        </p:sp>
        <p:sp>
          <p:nvSpPr>
            <p:cNvPr id="55" name="rc55"/>
            <p:cNvSpPr/>
            <p:nvPr/>
          </p:nvSpPr>
          <p:spPr>
            <a:xfrm>
              <a:off x="3430103" y="3429006"/>
              <a:ext cx="200644" cy="1256380"/>
            </a:xfrm>
            <a:prstGeom prst="rect">
              <a:avLst/>
            </a:prstGeom>
            <a:solidFill>
              <a:srgbClr val="80BD41">
                <a:alpha val="100000"/>
              </a:srgbClr>
            </a:solidFill>
          </p:spPr>
          <p:txBody>
            <a:bodyPr/>
            <a:lstStyle/>
            <a:p/>
          </p:txBody>
        </p:sp>
        <p:sp>
          <p:nvSpPr>
            <p:cNvPr id="56" name="rc56"/>
            <p:cNvSpPr/>
            <p:nvPr/>
          </p:nvSpPr>
          <p:spPr>
            <a:xfrm>
              <a:off x="3430103" y="3362881"/>
              <a:ext cx="200644" cy="26449"/>
            </a:xfrm>
            <a:prstGeom prst="rect">
              <a:avLst/>
            </a:prstGeom>
            <a:solidFill>
              <a:srgbClr val="0058AB">
                <a:alpha val="100000"/>
              </a:srgbClr>
            </a:solidFill>
          </p:spPr>
          <p:txBody>
            <a:bodyPr/>
            <a:lstStyle/>
            <a:p/>
          </p:txBody>
        </p:sp>
        <p:sp>
          <p:nvSpPr>
            <p:cNvPr id="57" name="rc57"/>
            <p:cNvSpPr/>
            <p:nvPr/>
          </p:nvSpPr>
          <p:spPr>
            <a:xfrm>
              <a:off x="3430103" y="3389331"/>
              <a:ext cx="200644" cy="39675"/>
            </a:xfrm>
            <a:prstGeom prst="rect">
              <a:avLst/>
            </a:prstGeom>
            <a:solidFill>
              <a:srgbClr val="1CABE2">
                <a:alpha val="100000"/>
              </a:srgbClr>
            </a:solidFill>
          </p:spPr>
          <p:txBody>
            <a:bodyPr/>
            <a:lstStyle/>
            <a:p/>
          </p:txBody>
        </p:sp>
        <p:sp>
          <p:nvSpPr>
            <p:cNvPr id="58" name="rc58"/>
            <p:cNvSpPr/>
            <p:nvPr/>
          </p:nvSpPr>
          <p:spPr>
            <a:xfrm>
              <a:off x="3653041" y="3424784"/>
              <a:ext cx="200644" cy="1260602"/>
            </a:xfrm>
            <a:prstGeom prst="rect">
              <a:avLst/>
            </a:prstGeom>
            <a:solidFill>
              <a:srgbClr val="80BD41">
                <a:alpha val="100000"/>
              </a:srgbClr>
            </a:solidFill>
          </p:spPr>
          <p:txBody>
            <a:bodyPr/>
            <a:lstStyle/>
            <a:p/>
          </p:txBody>
        </p:sp>
        <p:sp>
          <p:nvSpPr>
            <p:cNvPr id="59" name="rc59"/>
            <p:cNvSpPr/>
            <p:nvPr/>
          </p:nvSpPr>
          <p:spPr>
            <a:xfrm>
              <a:off x="3653041" y="3358436"/>
              <a:ext cx="200644" cy="53078"/>
            </a:xfrm>
            <a:prstGeom prst="rect">
              <a:avLst/>
            </a:prstGeom>
            <a:solidFill>
              <a:srgbClr val="0058AB">
                <a:alpha val="100000"/>
              </a:srgbClr>
            </a:solidFill>
          </p:spPr>
          <p:txBody>
            <a:bodyPr/>
            <a:lstStyle/>
            <a:p/>
          </p:txBody>
        </p:sp>
        <p:sp>
          <p:nvSpPr>
            <p:cNvPr id="60" name="rc60"/>
            <p:cNvSpPr/>
            <p:nvPr/>
          </p:nvSpPr>
          <p:spPr>
            <a:xfrm>
              <a:off x="3653041" y="3411514"/>
              <a:ext cx="200644" cy="13269"/>
            </a:xfrm>
            <a:prstGeom prst="rect">
              <a:avLst/>
            </a:prstGeom>
            <a:solidFill>
              <a:srgbClr val="1CABE2">
                <a:alpha val="100000"/>
              </a:srgbClr>
            </a:solidFill>
          </p:spPr>
          <p:txBody>
            <a:bodyPr/>
            <a:lstStyle/>
            <a:p/>
          </p:txBody>
        </p:sp>
        <p:sp>
          <p:nvSpPr>
            <p:cNvPr id="61" name="rc61"/>
            <p:cNvSpPr/>
            <p:nvPr/>
          </p:nvSpPr>
          <p:spPr>
            <a:xfrm>
              <a:off x="3875979" y="3394472"/>
              <a:ext cx="200644" cy="1290915"/>
            </a:xfrm>
            <a:prstGeom prst="rect">
              <a:avLst/>
            </a:prstGeom>
            <a:solidFill>
              <a:srgbClr val="80BD41">
                <a:alpha val="100000"/>
              </a:srgbClr>
            </a:solidFill>
          </p:spPr>
          <p:txBody>
            <a:bodyPr/>
            <a:lstStyle/>
            <a:p/>
          </p:txBody>
        </p:sp>
        <p:sp>
          <p:nvSpPr>
            <p:cNvPr id="62" name="rc62"/>
            <p:cNvSpPr/>
            <p:nvPr/>
          </p:nvSpPr>
          <p:spPr>
            <a:xfrm>
              <a:off x="3875979" y="3354546"/>
              <a:ext cx="200644" cy="13308"/>
            </a:xfrm>
            <a:prstGeom prst="rect">
              <a:avLst/>
            </a:prstGeom>
            <a:solidFill>
              <a:srgbClr val="0058AB">
                <a:alpha val="100000"/>
              </a:srgbClr>
            </a:solidFill>
          </p:spPr>
          <p:txBody>
            <a:bodyPr/>
            <a:lstStyle/>
            <a:p/>
          </p:txBody>
        </p:sp>
        <p:sp>
          <p:nvSpPr>
            <p:cNvPr id="63" name="rc63"/>
            <p:cNvSpPr/>
            <p:nvPr/>
          </p:nvSpPr>
          <p:spPr>
            <a:xfrm>
              <a:off x="3875979" y="3367855"/>
              <a:ext cx="200644" cy="26616"/>
            </a:xfrm>
            <a:prstGeom prst="rect">
              <a:avLst/>
            </a:prstGeom>
            <a:solidFill>
              <a:srgbClr val="1CABE2">
                <a:alpha val="100000"/>
              </a:srgbClr>
            </a:solidFill>
          </p:spPr>
          <p:txBody>
            <a:bodyPr/>
            <a:lstStyle/>
            <a:p/>
          </p:txBody>
        </p:sp>
        <p:sp>
          <p:nvSpPr>
            <p:cNvPr id="64" name="rc64"/>
            <p:cNvSpPr/>
            <p:nvPr/>
          </p:nvSpPr>
          <p:spPr>
            <a:xfrm>
              <a:off x="4098916" y="3365170"/>
              <a:ext cx="200644" cy="1320216"/>
            </a:xfrm>
            <a:prstGeom prst="rect">
              <a:avLst/>
            </a:prstGeom>
            <a:solidFill>
              <a:srgbClr val="80BD41">
                <a:alpha val="100000"/>
              </a:srgbClr>
            </a:solidFill>
          </p:spPr>
          <p:txBody>
            <a:bodyPr/>
            <a:lstStyle/>
            <a:p/>
          </p:txBody>
        </p:sp>
        <p:sp>
          <p:nvSpPr>
            <p:cNvPr id="65" name="rc65"/>
            <p:cNvSpPr/>
            <p:nvPr/>
          </p:nvSpPr>
          <p:spPr>
            <a:xfrm>
              <a:off x="4098916" y="3351835"/>
              <a:ext cx="200644" cy="13335"/>
            </a:xfrm>
            <a:prstGeom prst="rect">
              <a:avLst/>
            </a:prstGeom>
            <a:solidFill>
              <a:srgbClr val="0058AB">
                <a:alpha val="100000"/>
              </a:srgbClr>
            </a:solidFill>
          </p:spPr>
          <p:txBody>
            <a:bodyPr/>
            <a:lstStyle/>
            <a:p/>
          </p:txBody>
        </p:sp>
        <p:sp>
          <p:nvSpPr>
            <p:cNvPr id="66" name="rc66"/>
            <p:cNvSpPr/>
            <p:nvPr/>
          </p:nvSpPr>
          <p:spPr>
            <a:xfrm>
              <a:off x="4098916" y="3365170"/>
              <a:ext cx="200644" cy="0"/>
            </a:xfrm>
            <a:prstGeom prst="rect">
              <a:avLst/>
            </a:prstGeom>
            <a:solidFill>
              <a:srgbClr val="1CABE2">
                <a:alpha val="100000"/>
              </a:srgbClr>
            </a:solidFill>
          </p:spPr>
          <p:txBody>
            <a:bodyPr/>
            <a:lstStyle/>
            <a:p/>
          </p:txBody>
        </p:sp>
        <p:sp>
          <p:nvSpPr>
            <p:cNvPr id="67" name="rc67"/>
            <p:cNvSpPr/>
            <p:nvPr/>
          </p:nvSpPr>
          <p:spPr>
            <a:xfrm>
              <a:off x="4321854" y="3580433"/>
              <a:ext cx="200644" cy="1104953"/>
            </a:xfrm>
            <a:prstGeom prst="rect">
              <a:avLst/>
            </a:prstGeom>
            <a:solidFill>
              <a:srgbClr val="80BD41">
                <a:alpha val="100000"/>
              </a:srgbClr>
            </a:solidFill>
          </p:spPr>
          <p:txBody>
            <a:bodyPr/>
            <a:lstStyle/>
            <a:p/>
          </p:txBody>
        </p:sp>
        <p:sp>
          <p:nvSpPr>
            <p:cNvPr id="68" name="rc68"/>
            <p:cNvSpPr/>
            <p:nvPr/>
          </p:nvSpPr>
          <p:spPr>
            <a:xfrm>
              <a:off x="4321854" y="3354118"/>
              <a:ext cx="200644" cy="146439"/>
            </a:xfrm>
            <a:prstGeom prst="rect">
              <a:avLst/>
            </a:prstGeom>
            <a:solidFill>
              <a:srgbClr val="0058AB">
                <a:alpha val="100000"/>
              </a:srgbClr>
            </a:solidFill>
          </p:spPr>
          <p:txBody>
            <a:bodyPr/>
            <a:lstStyle/>
            <a:p/>
          </p:txBody>
        </p:sp>
        <p:sp>
          <p:nvSpPr>
            <p:cNvPr id="69" name="rc69"/>
            <p:cNvSpPr/>
            <p:nvPr/>
          </p:nvSpPr>
          <p:spPr>
            <a:xfrm>
              <a:off x="4321854" y="3500557"/>
              <a:ext cx="200644" cy="79876"/>
            </a:xfrm>
            <a:prstGeom prst="rect">
              <a:avLst/>
            </a:prstGeom>
            <a:solidFill>
              <a:srgbClr val="1CABE2">
                <a:alpha val="100000"/>
              </a:srgbClr>
            </a:solidFill>
          </p:spPr>
          <p:txBody>
            <a:bodyPr/>
            <a:lstStyle/>
            <a:p/>
          </p:txBody>
        </p:sp>
        <p:sp>
          <p:nvSpPr>
            <p:cNvPr id="70" name="rc70"/>
            <p:cNvSpPr/>
            <p:nvPr/>
          </p:nvSpPr>
          <p:spPr>
            <a:xfrm>
              <a:off x="4544792" y="3548478"/>
              <a:ext cx="200644" cy="1136909"/>
            </a:xfrm>
            <a:prstGeom prst="rect">
              <a:avLst/>
            </a:prstGeom>
            <a:solidFill>
              <a:srgbClr val="80BD41">
                <a:alpha val="100000"/>
              </a:srgbClr>
            </a:solidFill>
          </p:spPr>
          <p:txBody>
            <a:bodyPr/>
            <a:lstStyle/>
            <a:p/>
          </p:txBody>
        </p:sp>
        <p:sp>
          <p:nvSpPr>
            <p:cNvPr id="71" name="rc71"/>
            <p:cNvSpPr/>
            <p:nvPr/>
          </p:nvSpPr>
          <p:spPr>
            <a:xfrm>
              <a:off x="4544792" y="3378594"/>
              <a:ext cx="200644" cy="65339"/>
            </a:xfrm>
            <a:prstGeom prst="rect">
              <a:avLst/>
            </a:prstGeom>
            <a:solidFill>
              <a:srgbClr val="0058AB">
                <a:alpha val="100000"/>
              </a:srgbClr>
            </a:solidFill>
          </p:spPr>
          <p:txBody>
            <a:bodyPr/>
            <a:lstStyle/>
            <a:p/>
          </p:txBody>
        </p:sp>
        <p:sp>
          <p:nvSpPr>
            <p:cNvPr id="72" name="rc72"/>
            <p:cNvSpPr/>
            <p:nvPr/>
          </p:nvSpPr>
          <p:spPr>
            <a:xfrm>
              <a:off x="4544792" y="3443934"/>
              <a:ext cx="200644" cy="104543"/>
            </a:xfrm>
            <a:prstGeom prst="rect">
              <a:avLst/>
            </a:prstGeom>
            <a:solidFill>
              <a:srgbClr val="1CABE2">
                <a:alpha val="100000"/>
              </a:srgbClr>
            </a:solidFill>
          </p:spPr>
          <p:txBody>
            <a:bodyPr/>
            <a:lstStyle/>
            <a:p/>
          </p:txBody>
        </p:sp>
        <p:sp>
          <p:nvSpPr>
            <p:cNvPr id="73" name="rc73"/>
            <p:cNvSpPr/>
            <p:nvPr/>
          </p:nvSpPr>
          <p:spPr>
            <a:xfrm>
              <a:off x="4767730" y="3580149"/>
              <a:ext cx="200644" cy="1105238"/>
            </a:xfrm>
            <a:prstGeom prst="rect">
              <a:avLst/>
            </a:prstGeom>
            <a:solidFill>
              <a:srgbClr val="80BD41">
                <a:alpha val="100000"/>
              </a:srgbClr>
            </a:solidFill>
          </p:spPr>
          <p:txBody>
            <a:bodyPr/>
            <a:lstStyle/>
            <a:p/>
          </p:txBody>
        </p:sp>
        <p:sp>
          <p:nvSpPr>
            <p:cNvPr id="74" name="rc74"/>
            <p:cNvSpPr/>
            <p:nvPr/>
          </p:nvSpPr>
          <p:spPr>
            <a:xfrm>
              <a:off x="4767730" y="3414998"/>
              <a:ext cx="200644" cy="12703"/>
            </a:xfrm>
            <a:prstGeom prst="rect">
              <a:avLst/>
            </a:prstGeom>
            <a:solidFill>
              <a:srgbClr val="0058AB">
                <a:alpha val="100000"/>
              </a:srgbClr>
            </a:solidFill>
          </p:spPr>
          <p:txBody>
            <a:bodyPr/>
            <a:lstStyle/>
            <a:p/>
          </p:txBody>
        </p:sp>
        <p:sp>
          <p:nvSpPr>
            <p:cNvPr id="75" name="rc75"/>
            <p:cNvSpPr/>
            <p:nvPr/>
          </p:nvSpPr>
          <p:spPr>
            <a:xfrm>
              <a:off x="4767730" y="3427701"/>
              <a:ext cx="200644" cy="152447"/>
            </a:xfrm>
            <a:prstGeom prst="rect">
              <a:avLst/>
            </a:prstGeom>
            <a:solidFill>
              <a:srgbClr val="1CABE2">
                <a:alpha val="100000"/>
              </a:srgbClr>
            </a:solidFill>
          </p:spPr>
          <p:txBody>
            <a:bodyPr/>
            <a:lstStyle/>
            <a:p/>
          </p:txBody>
        </p:sp>
        <p:sp>
          <p:nvSpPr>
            <p:cNvPr id="76" name="rc76"/>
            <p:cNvSpPr/>
            <p:nvPr/>
          </p:nvSpPr>
          <p:spPr>
            <a:xfrm>
              <a:off x="4990668" y="3527097"/>
              <a:ext cx="200644" cy="1158290"/>
            </a:xfrm>
            <a:prstGeom prst="rect">
              <a:avLst/>
            </a:prstGeom>
            <a:solidFill>
              <a:srgbClr val="80BD41">
                <a:alpha val="100000"/>
              </a:srgbClr>
            </a:solidFill>
          </p:spPr>
          <p:txBody>
            <a:bodyPr/>
            <a:lstStyle/>
            <a:p/>
          </p:txBody>
        </p:sp>
        <p:sp>
          <p:nvSpPr>
            <p:cNvPr id="77" name="rc77"/>
            <p:cNvSpPr/>
            <p:nvPr/>
          </p:nvSpPr>
          <p:spPr>
            <a:xfrm>
              <a:off x="4990668" y="3439914"/>
              <a:ext cx="200644" cy="49819"/>
            </a:xfrm>
            <a:prstGeom prst="rect">
              <a:avLst/>
            </a:prstGeom>
            <a:solidFill>
              <a:srgbClr val="0058AB">
                <a:alpha val="100000"/>
              </a:srgbClr>
            </a:solidFill>
          </p:spPr>
          <p:txBody>
            <a:bodyPr/>
            <a:lstStyle/>
            <a:p/>
          </p:txBody>
        </p:sp>
        <p:sp>
          <p:nvSpPr>
            <p:cNvPr id="78" name="rc78"/>
            <p:cNvSpPr/>
            <p:nvPr/>
          </p:nvSpPr>
          <p:spPr>
            <a:xfrm>
              <a:off x="4990668" y="3489733"/>
              <a:ext cx="200644" cy="37364"/>
            </a:xfrm>
            <a:prstGeom prst="rect">
              <a:avLst/>
            </a:prstGeom>
            <a:solidFill>
              <a:srgbClr val="1CABE2">
                <a:alpha val="100000"/>
              </a:srgbClr>
            </a:solidFill>
          </p:spPr>
          <p:txBody>
            <a:bodyPr/>
            <a:lstStyle/>
            <a:p/>
          </p:txBody>
        </p:sp>
        <p:sp>
          <p:nvSpPr>
            <p:cNvPr id="79" name="rc79"/>
            <p:cNvSpPr/>
            <p:nvPr/>
          </p:nvSpPr>
          <p:spPr>
            <a:xfrm>
              <a:off x="5213606" y="3645113"/>
              <a:ext cx="200644" cy="1040273"/>
            </a:xfrm>
            <a:prstGeom prst="rect">
              <a:avLst/>
            </a:prstGeom>
            <a:solidFill>
              <a:srgbClr val="80BD41">
                <a:alpha val="100000"/>
              </a:srgbClr>
            </a:solidFill>
          </p:spPr>
          <p:txBody>
            <a:bodyPr/>
            <a:lstStyle/>
            <a:p/>
          </p:txBody>
        </p:sp>
        <p:sp>
          <p:nvSpPr>
            <p:cNvPr id="80" name="rc80"/>
            <p:cNvSpPr/>
            <p:nvPr/>
          </p:nvSpPr>
          <p:spPr>
            <a:xfrm>
              <a:off x="5213606" y="3461536"/>
              <a:ext cx="200644" cy="85669"/>
            </a:xfrm>
            <a:prstGeom prst="rect">
              <a:avLst/>
            </a:prstGeom>
            <a:solidFill>
              <a:srgbClr val="0058AB">
                <a:alpha val="100000"/>
              </a:srgbClr>
            </a:solidFill>
          </p:spPr>
          <p:txBody>
            <a:bodyPr/>
            <a:lstStyle/>
            <a:p/>
          </p:txBody>
        </p:sp>
        <p:sp>
          <p:nvSpPr>
            <p:cNvPr id="81" name="rc81"/>
            <p:cNvSpPr/>
            <p:nvPr/>
          </p:nvSpPr>
          <p:spPr>
            <a:xfrm>
              <a:off x="5213606" y="3547205"/>
              <a:ext cx="200644" cy="97907"/>
            </a:xfrm>
            <a:prstGeom prst="rect">
              <a:avLst/>
            </a:prstGeom>
            <a:solidFill>
              <a:srgbClr val="1CABE2">
                <a:alpha val="100000"/>
              </a:srgbClr>
            </a:solidFill>
          </p:spPr>
          <p:txBody>
            <a:bodyPr/>
            <a:lstStyle/>
            <a:p/>
          </p:txBody>
        </p:sp>
        <p:sp>
          <p:nvSpPr>
            <p:cNvPr id="82" name="rc82"/>
            <p:cNvSpPr/>
            <p:nvPr/>
          </p:nvSpPr>
          <p:spPr>
            <a:xfrm>
              <a:off x="5436544" y="3608974"/>
              <a:ext cx="200644" cy="1076412"/>
            </a:xfrm>
            <a:prstGeom prst="rect">
              <a:avLst/>
            </a:prstGeom>
            <a:solidFill>
              <a:srgbClr val="80BD41">
                <a:alpha val="100000"/>
              </a:srgbClr>
            </a:solidFill>
          </p:spPr>
          <p:txBody>
            <a:bodyPr/>
            <a:lstStyle/>
            <a:p/>
          </p:txBody>
        </p:sp>
        <p:sp>
          <p:nvSpPr>
            <p:cNvPr id="83" name="rc83"/>
            <p:cNvSpPr/>
            <p:nvPr/>
          </p:nvSpPr>
          <p:spPr>
            <a:xfrm>
              <a:off x="5436544" y="3462190"/>
              <a:ext cx="200644" cy="122319"/>
            </a:xfrm>
            <a:prstGeom prst="rect">
              <a:avLst/>
            </a:prstGeom>
            <a:solidFill>
              <a:srgbClr val="0058AB">
                <a:alpha val="100000"/>
              </a:srgbClr>
            </a:solidFill>
          </p:spPr>
          <p:txBody>
            <a:bodyPr/>
            <a:lstStyle/>
            <a:p/>
          </p:txBody>
        </p:sp>
        <p:sp>
          <p:nvSpPr>
            <p:cNvPr id="84" name="rc84"/>
            <p:cNvSpPr/>
            <p:nvPr/>
          </p:nvSpPr>
          <p:spPr>
            <a:xfrm>
              <a:off x="5436544" y="3584510"/>
              <a:ext cx="200644" cy="24463"/>
            </a:xfrm>
            <a:prstGeom prst="rect">
              <a:avLst/>
            </a:prstGeom>
            <a:solidFill>
              <a:srgbClr val="1CABE2">
                <a:alpha val="100000"/>
              </a:srgbClr>
            </a:solidFill>
          </p:spPr>
          <p:txBody>
            <a:bodyPr/>
            <a:lstStyle/>
            <a:p/>
          </p:txBody>
        </p:sp>
        <p:sp>
          <p:nvSpPr>
            <p:cNvPr id="85" name="rc85"/>
            <p:cNvSpPr/>
            <p:nvPr/>
          </p:nvSpPr>
          <p:spPr>
            <a:xfrm>
              <a:off x="5659482" y="3681880"/>
              <a:ext cx="200644" cy="1003506"/>
            </a:xfrm>
            <a:prstGeom prst="rect">
              <a:avLst/>
            </a:prstGeom>
            <a:solidFill>
              <a:srgbClr val="80BD41">
                <a:alpha val="100000"/>
              </a:srgbClr>
            </a:solidFill>
          </p:spPr>
          <p:txBody>
            <a:bodyPr/>
            <a:lstStyle/>
            <a:p/>
          </p:txBody>
        </p:sp>
        <p:sp>
          <p:nvSpPr>
            <p:cNvPr id="86" name="rc86"/>
            <p:cNvSpPr/>
            <p:nvPr/>
          </p:nvSpPr>
          <p:spPr>
            <a:xfrm>
              <a:off x="5659482" y="3461599"/>
              <a:ext cx="200644" cy="195806"/>
            </a:xfrm>
            <a:prstGeom prst="rect">
              <a:avLst/>
            </a:prstGeom>
            <a:solidFill>
              <a:srgbClr val="0058AB">
                <a:alpha val="100000"/>
              </a:srgbClr>
            </a:solidFill>
          </p:spPr>
          <p:txBody>
            <a:bodyPr/>
            <a:lstStyle/>
            <a:p/>
          </p:txBody>
        </p:sp>
        <p:sp>
          <p:nvSpPr>
            <p:cNvPr id="87" name="rc87"/>
            <p:cNvSpPr/>
            <p:nvPr/>
          </p:nvSpPr>
          <p:spPr>
            <a:xfrm>
              <a:off x="5659482" y="3657405"/>
              <a:ext cx="200644" cy="24475"/>
            </a:xfrm>
            <a:prstGeom prst="rect">
              <a:avLst/>
            </a:prstGeom>
            <a:solidFill>
              <a:srgbClr val="1CABE2">
                <a:alpha val="100000"/>
              </a:srgbClr>
            </a:solidFill>
          </p:spPr>
          <p:txBody>
            <a:bodyPr/>
            <a:lstStyle/>
            <a:p/>
          </p:txBody>
        </p:sp>
        <p:sp>
          <p:nvSpPr>
            <p:cNvPr id="88" name="rc88"/>
            <p:cNvSpPr/>
            <p:nvPr/>
          </p:nvSpPr>
          <p:spPr>
            <a:xfrm>
              <a:off x="5882419" y="3813134"/>
              <a:ext cx="200644" cy="872253"/>
            </a:xfrm>
            <a:prstGeom prst="rect">
              <a:avLst/>
            </a:prstGeom>
            <a:solidFill>
              <a:srgbClr val="80BD41">
                <a:alpha val="100000"/>
              </a:srgbClr>
            </a:solidFill>
          </p:spPr>
          <p:txBody>
            <a:bodyPr/>
            <a:lstStyle/>
            <a:p/>
          </p:txBody>
        </p:sp>
        <p:sp>
          <p:nvSpPr>
            <p:cNvPr id="89" name="rc89"/>
            <p:cNvSpPr/>
            <p:nvPr/>
          </p:nvSpPr>
          <p:spPr>
            <a:xfrm>
              <a:off x="5882419" y="3473924"/>
              <a:ext cx="200644" cy="278636"/>
            </a:xfrm>
            <a:prstGeom prst="rect">
              <a:avLst/>
            </a:prstGeom>
            <a:solidFill>
              <a:srgbClr val="0058AB">
                <a:alpha val="100000"/>
              </a:srgbClr>
            </a:solidFill>
          </p:spPr>
          <p:txBody>
            <a:bodyPr/>
            <a:lstStyle/>
            <a:p/>
          </p:txBody>
        </p:sp>
        <p:sp>
          <p:nvSpPr>
            <p:cNvPr id="90" name="rc90"/>
            <p:cNvSpPr/>
            <p:nvPr/>
          </p:nvSpPr>
          <p:spPr>
            <a:xfrm>
              <a:off x="5882419" y="3752561"/>
              <a:ext cx="200644" cy="60572"/>
            </a:xfrm>
            <a:prstGeom prst="rect">
              <a:avLst/>
            </a:prstGeom>
            <a:solidFill>
              <a:srgbClr val="1CABE2">
                <a:alpha val="100000"/>
              </a:srgbClr>
            </a:solidFill>
          </p:spPr>
          <p:txBody>
            <a:bodyPr/>
            <a:lstStyle/>
            <a:p/>
          </p:txBody>
        </p:sp>
        <p:sp>
          <p:nvSpPr>
            <p:cNvPr id="91" name="rc91"/>
            <p:cNvSpPr/>
            <p:nvPr/>
          </p:nvSpPr>
          <p:spPr>
            <a:xfrm>
              <a:off x="6105357" y="3745947"/>
              <a:ext cx="200644" cy="939439"/>
            </a:xfrm>
            <a:prstGeom prst="rect">
              <a:avLst/>
            </a:prstGeom>
            <a:solidFill>
              <a:srgbClr val="80BD41">
                <a:alpha val="100000"/>
              </a:srgbClr>
            </a:solidFill>
          </p:spPr>
          <p:txBody>
            <a:bodyPr/>
            <a:lstStyle/>
            <a:p/>
          </p:txBody>
        </p:sp>
        <p:sp>
          <p:nvSpPr>
            <p:cNvPr id="92" name="rc92"/>
            <p:cNvSpPr/>
            <p:nvPr/>
          </p:nvSpPr>
          <p:spPr>
            <a:xfrm>
              <a:off x="6105357" y="3480977"/>
              <a:ext cx="200644" cy="204749"/>
            </a:xfrm>
            <a:prstGeom prst="rect">
              <a:avLst/>
            </a:prstGeom>
            <a:solidFill>
              <a:srgbClr val="0058AB">
                <a:alpha val="100000"/>
              </a:srgbClr>
            </a:solidFill>
          </p:spPr>
          <p:txBody>
            <a:bodyPr/>
            <a:lstStyle/>
            <a:p/>
          </p:txBody>
        </p:sp>
        <p:sp>
          <p:nvSpPr>
            <p:cNvPr id="93" name="rc93"/>
            <p:cNvSpPr/>
            <p:nvPr/>
          </p:nvSpPr>
          <p:spPr>
            <a:xfrm>
              <a:off x="6105357" y="3685727"/>
              <a:ext cx="200644" cy="60220"/>
            </a:xfrm>
            <a:prstGeom prst="rect">
              <a:avLst/>
            </a:prstGeom>
            <a:solidFill>
              <a:srgbClr val="1CABE2">
                <a:alpha val="100000"/>
              </a:srgbClr>
            </a:solidFill>
          </p:spPr>
          <p:txBody>
            <a:bodyPr/>
            <a:lstStyle/>
            <a:p/>
          </p:txBody>
        </p:sp>
        <p:sp>
          <p:nvSpPr>
            <p:cNvPr id="94" name="rc94"/>
            <p:cNvSpPr/>
            <p:nvPr/>
          </p:nvSpPr>
          <p:spPr>
            <a:xfrm>
              <a:off x="6328295" y="3697322"/>
              <a:ext cx="200644" cy="988064"/>
            </a:xfrm>
            <a:prstGeom prst="rect">
              <a:avLst/>
            </a:prstGeom>
            <a:solidFill>
              <a:srgbClr val="80BD41">
                <a:alpha val="100000"/>
              </a:srgbClr>
            </a:solidFill>
          </p:spPr>
          <p:txBody>
            <a:bodyPr/>
            <a:lstStyle/>
            <a:p/>
          </p:txBody>
        </p:sp>
        <p:sp>
          <p:nvSpPr>
            <p:cNvPr id="95" name="rc95"/>
            <p:cNvSpPr/>
            <p:nvPr/>
          </p:nvSpPr>
          <p:spPr>
            <a:xfrm>
              <a:off x="6328295" y="3494947"/>
              <a:ext cx="200644" cy="83331"/>
            </a:xfrm>
            <a:prstGeom prst="rect">
              <a:avLst/>
            </a:prstGeom>
            <a:solidFill>
              <a:srgbClr val="0058AB">
                <a:alpha val="100000"/>
              </a:srgbClr>
            </a:solidFill>
          </p:spPr>
          <p:txBody>
            <a:bodyPr/>
            <a:lstStyle/>
            <a:p/>
          </p:txBody>
        </p:sp>
        <p:sp>
          <p:nvSpPr>
            <p:cNvPr id="96" name="rc96"/>
            <p:cNvSpPr/>
            <p:nvPr/>
          </p:nvSpPr>
          <p:spPr>
            <a:xfrm>
              <a:off x="6328295" y="3578278"/>
              <a:ext cx="200644" cy="119043"/>
            </a:xfrm>
            <a:prstGeom prst="rect">
              <a:avLst/>
            </a:prstGeom>
            <a:solidFill>
              <a:srgbClr val="1CABE2">
                <a:alpha val="100000"/>
              </a:srgbClr>
            </a:solidFill>
          </p:spPr>
          <p:txBody>
            <a:bodyPr/>
            <a:lstStyle/>
            <a:p/>
          </p:txBody>
        </p:sp>
        <p:sp>
          <p:nvSpPr>
            <p:cNvPr id="97" name="rc97"/>
            <p:cNvSpPr/>
            <p:nvPr/>
          </p:nvSpPr>
          <p:spPr>
            <a:xfrm>
              <a:off x="6551233" y="3685430"/>
              <a:ext cx="200644" cy="999956"/>
            </a:xfrm>
            <a:prstGeom prst="rect">
              <a:avLst/>
            </a:prstGeom>
            <a:solidFill>
              <a:srgbClr val="80BD41">
                <a:alpha val="100000"/>
              </a:srgbClr>
            </a:solidFill>
          </p:spPr>
          <p:txBody>
            <a:bodyPr/>
            <a:lstStyle/>
            <a:p/>
          </p:txBody>
        </p:sp>
        <p:sp>
          <p:nvSpPr>
            <p:cNvPr id="98" name="rc98"/>
            <p:cNvSpPr/>
            <p:nvPr/>
          </p:nvSpPr>
          <p:spPr>
            <a:xfrm>
              <a:off x="6551233" y="3508967"/>
              <a:ext cx="200644" cy="129406"/>
            </a:xfrm>
            <a:prstGeom prst="rect">
              <a:avLst/>
            </a:prstGeom>
            <a:solidFill>
              <a:srgbClr val="0058AB">
                <a:alpha val="100000"/>
              </a:srgbClr>
            </a:solidFill>
          </p:spPr>
          <p:txBody>
            <a:bodyPr/>
            <a:lstStyle/>
            <a:p/>
          </p:txBody>
        </p:sp>
        <p:sp>
          <p:nvSpPr>
            <p:cNvPr id="99" name="rc99"/>
            <p:cNvSpPr/>
            <p:nvPr/>
          </p:nvSpPr>
          <p:spPr>
            <a:xfrm>
              <a:off x="6551233" y="3638374"/>
              <a:ext cx="200644" cy="47056"/>
            </a:xfrm>
            <a:prstGeom prst="rect">
              <a:avLst/>
            </a:prstGeom>
            <a:solidFill>
              <a:srgbClr val="1CABE2">
                <a:alpha val="100000"/>
              </a:srgbClr>
            </a:solidFill>
          </p:spPr>
          <p:txBody>
            <a:bodyPr/>
            <a:lstStyle/>
            <a:p/>
          </p:txBody>
        </p:sp>
        <p:sp>
          <p:nvSpPr>
            <p:cNvPr id="100" name="rc100"/>
            <p:cNvSpPr/>
            <p:nvPr/>
          </p:nvSpPr>
          <p:spPr>
            <a:xfrm>
              <a:off x="6774171" y="3774107"/>
              <a:ext cx="200644" cy="911279"/>
            </a:xfrm>
            <a:prstGeom prst="rect">
              <a:avLst/>
            </a:prstGeom>
            <a:solidFill>
              <a:srgbClr val="80BD41">
                <a:alpha val="100000"/>
              </a:srgbClr>
            </a:solidFill>
          </p:spPr>
          <p:txBody>
            <a:bodyPr/>
            <a:lstStyle/>
            <a:p/>
          </p:txBody>
        </p:sp>
        <p:sp>
          <p:nvSpPr>
            <p:cNvPr id="101" name="rc101"/>
            <p:cNvSpPr/>
            <p:nvPr/>
          </p:nvSpPr>
          <p:spPr>
            <a:xfrm>
              <a:off x="6774171" y="3517079"/>
              <a:ext cx="200644" cy="198612"/>
            </a:xfrm>
            <a:prstGeom prst="rect">
              <a:avLst/>
            </a:prstGeom>
            <a:solidFill>
              <a:srgbClr val="0058AB">
                <a:alpha val="100000"/>
              </a:srgbClr>
            </a:solidFill>
          </p:spPr>
          <p:txBody>
            <a:bodyPr/>
            <a:lstStyle/>
            <a:p/>
          </p:txBody>
        </p:sp>
        <p:sp>
          <p:nvSpPr>
            <p:cNvPr id="102" name="rc102"/>
            <p:cNvSpPr/>
            <p:nvPr/>
          </p:nvSpPr>
          <p:spPr>
            <a:xfrm>
              <a:off x="6774171" y="3715691"/>
              <a:ext cx="200644" cy="58415"/>
            </a:xfrm>
            <a:prstGeom prst="rect">
              <a:avLst/>
            </a:prstGeom>
            <a:solidFill>
              <a:srgbClr val="1CABE2">
                <a:alpha val="100000"/>
              </a:srgbClr>
            </a:solidFill>
          </p:spPr>
          <p:txBody>
            <a:bodyPr/>
            <a:lstStyle/>
            <a:p/>
          </p:txBody>
        </p:sp>
        <p:sp>
          <p:nvSpPr>
            <p:cNvPr id="103" name="rc103"/>
            <p:cNvSpPr/>
            <p:nvPr/>
          </p:nvSpPr>
          <p:spPr>
            <a:xfrm>
              <a:off x="6997109" y="3655546"/>
              <a:ext cx="200644" cy="1029840"/>
            </a:xfrm>
            <a:prstGeom prst="rect">
              <a:avLst/>
            </a:prstGeom>
            <a:solidFill>
              <a:srgbClr val="80BD41">
                <a:alpha val="100000"/>
              </a:srgbClr>
            </a:solidFill>
          </p:spPr>
          <p:txBody>
            <a:bodyPr/>
            <a:lstStyle/>
            <a:p/>
          </p:txBody>
        </p:sp>
        <p:sp>
          <p:nvSpPr>
            <p:cNvPr id="104" name="rc104"/>
            <p:cNvSpPr/>
            <p:nvPr/>
          </p:nvSpPr>
          <p:spPr>
            <a:xfrm>
              <a:off x="6997109" y="3528263"/>
              <a:ext cx="200644" cy="127283"/>
            </a:xfrm>
            <a:prstGeom prst="rect">
              <a:avLst/>
            </a:prstGeom>
            <a:solidFill>
              <a:srgbClr val="0058AB">
                <a:alpha val="100000"/>
              </a:srgbClr>
            </a:solidFill>
          </p:spPr>
          <p:txBody>
            <a:bodyPr/>
            <a:lstStyle/>
            <a:p/>
          </p:txBody>
        </p:sp>
        <p:sp>
          <p:nvSpPr>
            <p:cNvPr id="105" name="rc105"/>
            <p:cNvSpPr/>
            <p:nvPr/>
          </p:nvSpPr>
          <p:spPr>
            <a:xfrm>
              <a:off x="6997109" y="3655546"/>
              <a:ext cx="200644" cy="0"/>
            </a:xfrm>
            <a:prstGeom prst="rect">
              <a:avLst/>
            </a:prstGeom>
            <a:solidFill>
              <a:srgbClr val="1CABE2">
                <a:alpha val="100000"/>
              </a:srgbClr>
            </a:solidFill>
          </p:spPr>
          <p:txBody>
            <a:bodyPr/>
            <a:lstStyle/>
            <a:p/>
          </p:txBody>
        </p:sp>
        <p:sp>
          <p:nvSpPr>
            <p:cNvPr id="106" name="rc106"/>
            <p:cNvSpPr/>
            <p:nvPr/>
          </p:nvSpPr>
          <p:spPr>
            <a:xfrm>
              <a:off x="7220047" y="3536276"/>
              <a:ext cx="200644" cy="120774"/>
            </a:xfrm>
            <a:prstGeom prst="rect">
              <a:avLst/>
            </a:prstGeom>
            <a:solidFill>
              <a:srgbClr val="F26A21">
                <a:alpha val="100000"/>
              </a:srgbClr>
            </a:solidFill>
          </p:spPr>
          <p:txBody>
            <a:bodyPr/>
            <a:lstStyle/>
            <a:p/>
          </p:txBody>
        </p:sp>
        <p:sp>
          <p:nvSpPr>
            <p:cNvPr id="107" name="rc107"/>
            <p:cNvSpPr/>
            <p:nvPr/>
          </p:nvSpPr>
          <p:spPr>
            <a:xfrm>
              <a:off x="7220047" y="3657051"/>
              <a:ext cx="200644" cy="1028335"/>
            </a:xfrm>
            <a:prstGeom prst="rect">
              <a:avLst/>
            </a:prstGeom>
            <a:solidFill>
              <a:srgbClr val="FFC20E">
                <a:alpha val="100000"/>
              </a:srgbClr>
            </a:solidFill>
          </p:spPr>
          <p:txBody>
            <a:bodyPr/>
            <a:lstStyle/>
            <a:p/>
          </p:txBody>
        </p:sp>
        <p:sp>
          <p:nvSpPr>
            <p:cNvPr id="108" name="rc108"/>
            <p:cNvSpPr/>
            <p:nvPr/>
          </p:nvSpPr>
          <p:spPr>
            <a:xfrm>
              <a:off x="7442985" y="3545395"/>
              <a:ext cx="200644" cy="114599"/>
            </a:xfrm>
            <a:prstGeom prst="rect">
              <a:avLst/>
            </a:prstGeom>
            <a:solidFill>
              <a:srgbClr val="F26A21">
                <a:alpha val="100000"/>
              </a:srgbClr>
            </a:solidFill>
          </p:spPr>
          <p:txBody>
            <a:bodyPr/>
            <a:lstStyle/>
            <a:p/>
          </p:txBody>
        </p:sp>
        <p:sp>
          <p:nvSpPr>
            <p:cNvPr id="109" name="rc109"/>
            <p:cNvSpPr/>
            <p:nvPr/>
          </p:nvSpPr>
          <p:spPr>
            <a:xfrm>
              <a:off x="7442985" y="3659994"/>
              <a:ext cx="200644" cy="1025392"/>
            </a:xfrm>
            <a:prstGeom prst="rect">
              <a:avLst/>
            </a:prstGeom>
            <a:solidFill>
              <a:srgbClr val="FFC20E">
                <a:alpha val="100000"/>
              </a:srgbClr>
            </a:solidFill>
          </p:spPr>
          <p:txBody>
            <a:bodyPr/>
            <a:lstStyle/>
            <a:p/>
          </p:txBody>
        </p:sp>
        <p:sp>
          <p:nvSpPr>
            <p:cNvPr id="110" name="rc110"/>
            <p:cNvSpPr/>
            <p:nvPr/>
          </p:nvSpPr>
          <p:spPr>
            <a:xfrm>
              <a:off x="7665922" y="3553076"/>
              <a:ext cx="200644" cy="108739"/>
            </a:xfrm>
            <a:prstGeom prst="rect">
              <a:avLst/>
            </a:prstGeom>
            <a:solidFill>
              <a:srgbClr val="F26A21">
                <a:alpha val="100000"/>
              </a:srgbClr>
            </a:solidFill>
          </p:spPr>
          <p:txBody>
            <a:bodyPr/>
            <a:lstStyle/>
            <a:p/>
          </p:txBody>
        </p:sp>
        <p:sp>
          <p:nvSpPr>
            <p:cNvPr id="111" name="rc111"/>
            <p:cNvSpPr/>
            <p:nvPr/>
          </p:nvSpPr>
          <p:spPr>
            <a:xfrm>
              <a:off x="7665922" y="3661815"/>
              <a:ext cx="200644" cy="1023571"/>
            </a:xfrm>
            <a:prstGeom prst="rect">
              <a:avLst/>
            </a:prstGeom>
            <a:solidFill>
              <a:srgbClr val="FFC20E">
                <a:alpha val="100000"/>
              </a:srgbClr>
            </a:solidFill>
          </p:spPr>
          <p:txBody>
            <a:bodyPr/>
            <a:lstStyle/>
            <a:p/>
          </p:txBody>
        </p:sp>
        <p:sp>
          <p:nvSpPr>
            <p:cNvPr id="112" name="rc112"/>
            <p:cNvSpPr/>
            <p:nvPr/>
          </p:nvSpPr>
          <p:spPr>
            <a:xfrm>
              <a:off x="7888860" y="3559658"/>
              <a:ext cx="200644" cy="103179"/>
            </a:xfrm>
            <a:prstGeom prst="rect">
              <a:avLst/>
            </a:prstGeom>
            <a:solidFill>
              <a:srgbClr val="F26A21">
                <a:alpha val="100000"/>
              </a:srgbClr>
            </a:solidFill>
          </p:spPr>
          <p:txBody>
            <a:bodyPr/>
            <a:lstStyle/>
            <a:p/>
          </p:txBody>
        </p:sp>
        <p:sp>
          <p:nvSpPr>
            <p:cNvPr id="113" name="rc113"/>
            <p:cNvSpPr/>
            <p:nvPr/>
          </p:nvSpPr>
          <p:spPr>
            <a:xfrm>
              <a:off x="7888860" y="3662837"/>
              <a:ext cx="200644" cy="1022549"/>
            </a:xfrm>
            <a:prstGeom prst="rect">
              <a:avLst/>
            </a:prstGeom>
            <a:solidFill>
              <a:srgbClr val="FFC20E">
                <a:alpha val="100000"/>
              </a:srgbClr>
            </a:solidFill>
          </p:spPr>
          <p:txBody>
            <a:bodyPr/>
            <a:lstStyle/>
            <a:p/>
          </p:txBody>
        </p:sp>
        <p:sp>
          <p:nvSpPr>
            <p:cNvPr id="114" name="rc114"/>
            <p:cNvSpPr/>
            <p:nvPr/>
          </p:nvSpPr>
          <p:spPr>
            <a:xfrm>
              <a:off x="8111798" y="3566810"/>
              <a:ext cx="200644" cy="97903"/>
            </a:xfrm>
            <a:prstGeom prst="rect">
              <a:avLst/>
            </a:prstGeom>
            <a:solidFill>
              <a:srgbClr val="F26A21">
                <a:alpha val="100000"/>
              </a:srgbClr>
            </a:solidFill>
          </p:spPr>
          <p:txBody>
            <a:bodyPr/>
            <a:lstStyle/>
            <a:p/>
          </p:txBody>
        </p:sp>
        <p:sp>
          <p:nvSpPr>
            <p:cNvPr id="115" name="rc115"/>
            <p:cNvSpPr/>
            <p:nvPr/>
          </p:nvSpPr>
          <p:spPr>
            <a:xfrm>
              <a:off x="8111798" y="3664713"/>
              <a:ext cx="200644" cy="1020673"/>
            </a:xfrm>
            <a:prstGeom prst="rect">
              <a:avLst/>
            </a:prstGeom>
            <a:solidFill>
              <a:srgbClr val="FFC20E">
                <a:alpha val="100000"/>
              </a:srgbClr>
            </a:solidFill>
          </p:spPr>
          <p:txBody>
            <a:bodyPr/>
            <a:lstStyle/>
            <a:p/>
          </p:txBody>
        </p:sp>
        <p:sp>
          <p:nvSpPr>
            <p:cNvPr id="116" name="pl116"/>
            <p:cNvSpPr/>
            <p:nvPr/>
          </p:nvSpPr>
          <p:spPr>
            <a:xfrm>
              <a:off x="1523984" y="2071041"/>
              <a:ext cx="5573446" cy="580965"/>
            </a:xfrm>
            <a:custGeom>
              <a:avLst/>
              <a:pathLst>
                <a:path w="5573446" h="580965">
                  <a:moveTo>
                    <a:pt x="0" y="0"/>
                  </a:moveTo>
                  <a:lnTo>
                    <a:pt x="222937" y="0"/>
                  </a:lnTo>
                  <a:lnTo>
                    <a:pt x="445875" y="0"/>
                  </a:lnTo>
                  <a:lnTo>
                    <a:pt x="668813" y="0"/>
                  </a:lnTo>
                  <a:lnTo>
                    <a:pt x="891751" y="0"/>
                  </a:lnTo>
                  <a:lnTo>
                    <a:pt x="1114689" y="0"/>
                  </a:lnTo>
                  <a:lnTo>
                    <a:pt x="1337627" y="0"/>
                  </a:lnTo>
                  <a:lnTo>
                    <a:pt x="1560565" y="0"/>
                  </a:lnTo>
                  <a:lnTo>
                    <a:pt x="1783502" y="26407"/>
                  </a:lnTo>
                  <a:lnTo>
                    <a:pt x="2006440" y="26407"/>
                  </a:lnTo>
                  <a:lnTo>
                    <a:pt x="2229378" y="79222"/>
                  </a:lnTo>
                  <a:lnTo>
                    <a:pt x="2452316" y="0"/>
                  </a:lnTo>
                  <a:lnTo>
                    <a:pt x="2675254" y="0"/>
                  </a:lnTo>
                  <a:lnTo>
                    <a:pt x="2898192" y="264075"/>
                  </a:lnTo>
                  <a:lnTo>
                    <a:pt x="3121130" y="105630"/>
                  </a:lnTo>
                  <a:lnTo>
                    <a:pt x="3344068" y="0"/>
                  </a:lnTo>
                  <a:lnTo>
                    <a:pt x="3567005" y="79222"/>
                  </a:lnTo>
                  <a:lnTo>
                    <a:pt x="3789943" y="158445"/>
                  </a:lnTo>
                  <a:lnTo>
                    <a:pt x="4012881" y="237667"/>
                  </a:lnTo>
                  <a:lnTo>
                    <a:pt x="4235819" y="396112"/>
                  </a:lnTo>
                  <a:lnTo>
                    <a:pt x="4458757" y="580965"/>
                  </a:lnTo>
                  <a:lnTo>
                    <a:pt x="4681695" y="422520"/>
                  </a:lnTo>
                  <a:lnTo>
                    <a:pt x="4904633" y="158445"/>
                  </a:lnTo>
                  <a:lnTo>
                    <a:pt x="5127571" y="264075"/>
                  </a:lnTo>
                  <a:lnTo>
                    <a:pt x="5350508" y="422520"/>
                  </a:lnTo>
                  <a:lnTo>
                    <a:pt x="5573446" y="264075"/>
                  </a:lnTo>
                </a:path>
              </a:pathLst>
            </a:custGeom>
            <a:ln w="27101" cap="flat">
              <a:solidFill>
                <a:srgbClr val="0058AB">
                  <a:alpha val="100000"/>
                </a:srgbClr>
              </a:solidFill>
              <a:prstDash val="solid"/>
              <a:round/>
            </a:ln>
          </p:spPr>
          <p:txBody>
            <a:bodyPr/>
            <a:lstStyle/>
            <a:p/>
          </p:txBody>
        </p:sp>
        <p:sp>
          <p:nvSpPr>
            <p:cNvPr id="117" name="pl117"/>
            <p:cNvSpPr/>
            <p:nvPr/>
          </p:nvSpPr>
          <p:spPr>
            <a:xfrm>
              <a:off x="1523984" y="2071041"/>
              <a:ext cx="5573446" cy="713003"/>
            </a:xfrm>
            <a:custGeom>
              <a:avLst/>
              <a:pathLst>
                <a:path w="5573446" h="713003">
                  <a:moveTo>
                    <a:pt x="0" y="52815"/>
                  </a:moveTo>
                  <a:lnTo>
                    <a:pt x="222937" y="52815"/>
                  </a:lnTo>
                  <a:lnTo>
                    <a:pt x="445875" y="52815"/>
                  </a:lnTo>
                  <a:lnTo>
                    <a:pt x="668813" y="26407"/>
                  </a:lnTo>
                  <a:lnTo>
                    <a:pt x="891751" y="26407"/>
                  </a:lnTo>
                  <a:lnTo>
                    <a:pt x="1114689" y="26407"/>
                  </a:lnTo>
                  <a:lnTo>
                    <a:pt x="1337627" y="26407"/>
                  </a:lnTo>
                  <a:lnTo>
                    <a:pt x="1560565" y="26407"/>
                  </a:lnTo>
                  <a:lnTo>
                    <a:pt x="1783502" y="79222"/>
                  </a:lnTo>
                  <a:lnTo>
                    <a:pt x="2006440" y="105630"/>
                  </a:lnTo>
                  <a:lnTo>
                    <a:pt x="2229378" y="105630"/>
                  </a:lnTo>
                  <a:lnTo>
                    <a:pt x="2452316" y="52815"/>
                  </a:lnTo>
                  <a:lnTo>
                    <a:pt x="2675254" y="0"/>
                  </a:lnTo>
                  <a:lnTo>
                    <a:pt x="2898192" y="422520"/>
                  </a:lnTo>
                  <a:lnTo>
                    <a:pt x="3121130" y="316890"/>
                  </a:lnTo>
                  <a:lnTo>
                    <a:pt x="3344068" y="316890"/>
                  </a:lnTo>
                  <a:lnTo>
                    <a:pt x="3567005" y="158445"/>
                  </a:lnTo>
                  <a:lnTo>
                    <a:pt x="3789943" y="369705"/>
                  </a:lnTo>
                  <a:lnTo>
                    <a:pt x="4012881" y="290482"/>
                  </a:lnTo>
                  <a:lnTo>
                    <a:pt x="4235819" y="448927"/>
                  </a:lnTo>
                  <a:lnTo>
                    <a:pt x="4458757" y="713003"/>
                  </a:lnTo>
                  <a:lnTo>
                    <a:pt x="4681695" y="554558"/>
                  </a:lnTo>
                  <a:lnTo>
                    <a:pt x="4904633" y="422520"/>
                  </a:lnTo>
                  <a:lnTo>
                    <a:pt x="5127571" y="369705"/>
                  </a:lnTo>
                  <a:lnTo>
                    <a:pt x="5350508" y="554558"/>
                  </a:lnTo>
                  <a:lnTo>
                    <a:pt x="5573446" y="264075"/>
                  </a:lnTo>
                </a:path>
              </a:pathLst>
            </a:custGeom>
            <a:ln w="27101" cap="flat">
              <a:solidFill>
                <a:srgbClr val="80BD41">
                  <a:alpha val="100000"/>
                </a:srgbClr>
              </a:solidFill>
              <a:prstDash val="solid"/>
              <a:round/>
            </a:ln>
          </p:spPr>
          <p:txBody>
            <a:bodyPr/>
            <a:lstStyle/>
            <a:p/>
          </p:txBody>
        </p:sp>
        <p:sp>
          <p:nvSpPr>
            <p:cNvPr id="118" name="tx118"/>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368503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47997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691475"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3" name="tx123"/>
            <p:cNvSpPr/>
            <p:nvPr/>
          </p:nvSpPr>
          <p:spPr>
            <a:xfrm>
              <a:off x="5914413"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4" name="tx124"/>
            <p:cNvSpPr/>
            <p:nvPr/>
          </p:nvSpPr>
          <p:spPr>
            <a:xfrm>
              <a:off x="6137351"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5" name="tx125"/>
            <p:cNvSpPr/>
            <p:nvPr/>
          </p:nvSpPr>
          <p:spPr>
            <a:xfrm>
              <a:off x="6360289"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6" name="tx126"/>
            <p:cNvSpPr/>
            <p:nvPr/>
          </p:nvSpPr>
          <p:spPr>
            <a:xfrm>
              <a:off x="6583227"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7" name="tx127"/>
            <p:cNvSpPr/>
            <p:nvPr/>
          </p:nvSpPr>
          <p:spPr>
            <a:xfrm>
              <a:off x="6806165"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8" name="tx128"/>
            <p:cNvSpPr/>
            <p:nvPr/>
          </p:nvSpPr>
          <p:spPr>
            <a:xfrm>
              <a:off x="702910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9" name="tx129"/>
            <p:cNvSpPr/>
            <p:nvPr/>
          </p:nvSpPr>
          <p:spPr>
            <a:xfrm>
              <a:off x="145565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257034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3685034"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4799724"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5691475"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4" name="tx134"/>
            <p:cNvSpPr/>
            <p:nvPr/>
          </p:nvSpPr>
          <p:spPr>
            <a:xfrm>
              <a:off x="5914413"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5" name="tx135"/>
            <p:cNvSpPr/>
            <p:nvPr/>
          </p:nvSpPr>
          <p:spPr>
            <a:xfrm>
              <a:off x="6137351"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6" name="tx136"/>
            <p:cNvSpPr/>
            <p:nvPr/>
          </p:nvSpPr>
          <p:spPr>
            <a:xfrm>
              <a:off x="6360289"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7" name="tx137"/>
            <p:cNvSpPr/>
            <p:nvPr/>
          </p:nvSpPr>
          <p:spPr>
            <a:xfrm>
              <a:off x="6583227"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8" name="tx138"/>
            <p:cNvSpPr/>
            <p:nvPr/>
          </p:nvSpPr>
          <p:spPr>
            <a:xfrm>
              <a:off x="6806165"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9" name="tx139"/>
            <p:cNvSpPr/>
            <p:nvPr/>
          </p:nvSpPr>
          <p:spPr>
            <a:xfrm>
              <a:off x="7029103"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40" name="tx140"/>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4537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346279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3" name="tx143"/>
            <p:cNvSpPr/>
            <p:nvPr/>
          </p:nvSpPr>
          <p:spPr>
            <a:xfrm>
              <a:off x="508103" y="288020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4" name="tx144"/>
            <p:cNvSpPr/>
            <p:nvPr/>
          </p:nvSpPr>
          <p:spPr>
            <a:xfrm>
              <a:off x="508103" y="229762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5" name="tx165"/>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6" name="rc166"/>
            <p:cNvSpPr/>
            <p:nvPr/>
          </p:nvSpPr>
          <p:spPr>
            <a:xfrm>
              <a:off x="1118976" y="5522891"/>
              <a:ext cx="201455" cy="201456"/>
            </a:xfrm>
            <a:prstGeom prst="rect">
              <a:avLst/>
            </a:prstGeom>
            <a:solidFill>
              <a:srgbClr val="80BD41">
                <a:alpha val="100000"/>
              </a:srgbClr>
            </a:solidFill>
          </p:spPr>
          <p:txBody>
            <a:bodyPr/>
            <a:lstStyle/>
            <a:p/>
          </p:txBody>
        </p:sp>
        <p:sp>
          <p:nvSpPr>
            <p:cNvPr id="167" name="rc167"/>
            <p:cNvSpPr/>
            <p:nvPr/>
          </p:nvSpPr>
          <p:spPr>
            <a:xfrm>
              <a:off x="3022700" y="5522891"/>
              <a:ext cx="201456" cy="201456"/>
            </a:xfrm>
            <a:prstGeom prst="rect">
              <a:avLst/>
            </a:prstGeom>
            <a:solidFill>
              <a:srgbClr val="1CABE2">
                <a:alpha val="100000"/>
              </a:srgbClr>
            </a:solidFill>
          </p:spPr>
          <p:txBody>
            <a:bodyPr/>
            <a:lstStyle/>
            <a:p/>
          </p:txBody>
        </p:sp>
        <p:sp>
          <p:nvSpPr>
            <p:cNvPr id="168" name="rc168"/>
            <p:cNvSpPr/>
            <p:nvPr/>
          </p:nvSpPr>
          <p:spPr>
            <a:xfrm>
              <a:off x="4111076" y="5522891"/>
              <a:ext cx="201456" cy="201456"/>
            </a:xfrm>
            <a:prstGeom prst="rect">
              <a:avLst/>
            </a:prstGeom>
            <a:solidFill>
              <a:srgbClr val="0058AB">
                <a:alpha val="100000"/>
              </a:srgbClr>
            </a:solidFill>
          </p:spPr>
          <p:txBody>
            <a:bodyPr/>
            <a:lstStyle/>
            <a:p/>
          </p:txBody>
        </p:sp>
        <p:sp>
          <p:nvSpPr>
            <p:cNvPr id="169" name="rc169"/>
            <p:cNvSpPr/>
            <p:nvPr/>
          </p:nvSpPr>
          <p:spPr>
            <a:xfrm>
              <a:off x="5129602" y="5522891"/>
              <a:ext cx="201456" cy="201456"/>
            </a:xfrm>
            <a:prstGeom prst="rect">
              <a:avLst/>
            </a:prstGeom>
            <a:solidFill>
              <a:srgbClr val="FFC20E">
                <a:alpha val="100000"/>
              </a:srgbClr>
            </a:solidFill>
          </p:spPr>
          <p:txBody>
            <a:bodyPr/>
            <a:lstStyle/>
            <a:p/>
          </p:txBody>
        </p:sp>
        <p:sp>
          <p:nvSpPr>
            <p:cNvPr id="170" name="rc170"/>
            <p:cNvSpPr/>
            <p:nvPr/>
          </p:nvSpPr>
          <p:spPr>
            <a:xfrm>
              <a:off x="7126982" y="5522891"/>
              <a:ext cx="201455" cy="201456"/>
            </a:xfrm>
            <a:prstGeom prst="rect">
              <a:avLst/>
            </a:prstGeom>
            <a:solidFill>
              <a:srgbClr val="F26A21">
                <a:alpha val="100000"/>
              </a:srgbClr>
            </a:solidFill>
          </p:spPr>
          <p:txBody>
            <a:bodyPr/>
            <a:lstStyle/>
            <a:p/>
          </p:txBody>
        </p:sp>
        <p:sp>
          <p:nvSpPr>
            <p:cNvPr id="171" name="tx171"/>
            <p:cNvSpPr/>
            <p:nvPr/>
          </p:nvSpPr>
          <p:spPr>
            <a:xfrm>
              <a:off x="1399021"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72" name="tx172"/>
            <p:cNvSpPr/>
            <p:nvPr/>
          </p:nvSpPr>
          <p:spPr>
            <a:xfrm>
              <a:off x="3302746"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3" name="tx173"/>
            <p:cNvSpPr/>
            <p:nvPr/>
          </p:nvSpPr>
          <p:spPr>
            <a:xfrm>
              <a:off x="4391121"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4" name="tx174"/>
            <p:cNvSpPr/>
            <p:nvPr/>
          </p:nvSpPr>
          <p:spPr>
            <a:xfrm>
              <a:off x="5409647"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5" name="tx175"/>
            <p:cNvSpPr/>
            <p:nvPr/>
          </p:nvSpPr>
          <p:spPr>
            <a:xfrm>
              <a:off x="7407027"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6" name="pl176"/>
            <p:cNvSpPr/>
            <p:nvPr/>
          </p:nvSpPr>
          <p:spPr>
            <a:xfrm>
              <a:off x="3580073"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47172"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9" name="tx179"/>
            <p:cNvSpPr/>
            <p:nvPr/>
          </p:nvSpPr>
          <p:spPr>
            <a:xfrm>
              <a:off x="5191892"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80" name="tx180"/>
            <p:cNvSpPr/>
            <p:nvPr/>
          </p:nvSpPr>
          <p:spPr>
            <a:xfrm>
              <a:off x="1079223"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81" name="tx181"/>
            <p:cNvSpPr/>
            <p:nvPr/>
          </p:nvSpPr>
          <p:spPr>
            <a:xfrm>
              <a:off x="1079223" y="1513153"/>
              <a:ext cx="8256597"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México</a:t>
              </a:r>
            </a:p>
          </p:txBody>
        </p:sp>
        <p:sp>
          <p:nvSpPr>
            <p:cNvPr id="182" name="tx182"/>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83" name="tx183"/>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4" name="tx184"/>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que en 2019 no recibieron ninguna dosis de vacuna. Este gráfico muestra el número anual de niños que deben vacunarse para alcanzar el objetivo de «cero dosis» (ZD).
Se prevé que México experimente un descenso en el número de lactantes que sobreviven para 2030. Para alcanzar el objetivo de «sin dosis» de la IA2030, los esfuerzos actuales serían suficientes; sin embargo, los países deben reforzar sus medidas más allá de los objetivos fijados.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México va por buen camino para reducir a la mitad el número de niños que no han recibido ninguna dosis para 2030, pero para mantener este progreso será necesario seguir reforzando los sistemas de vacunación.</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México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0260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93702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27144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60586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94027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26981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60423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3865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7306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60748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351649" y="4779884"/>
              <a:ext cx="214223" cy="155513"/>
            </a:xfrm>
            <a:prstGeom prst="rect">
              <a:avLst/>
            </a:prstGeom>
            <a:solidFill>
              <a:srgbClr val="0058AB">
                <a:alpha val="100000"/>
              </a:srgbClr>
            </a:solidFill>
          </p:spPr>
          <p:txBody>
            <a:bodyPr/>
            <a:lstStyle/>
            <a:p/>
          </p:txBody>
        </p:sp>
        <p:sp>
          <p:nvSpPr>
            <p:cNvPr id="44" name="rc44"/>
            <p:cNvSpPr/>
            <p:nvPr/>
          </p:nvSpPr>
          <p:spPr>
            <a:xfrm>
              <a:off x="1589675" y="4780123"/>
              <a:ext cx="214223" cy="155273"/>
            </a:xfrm>
            <a:prstGeom prst="rect">
              <a:avLst/>
            </a:prstGeom>
            <a:solidFill>
              <a:srgbClr val="0058AB">
                <a:alpha val="100000"/>
              </a:srgbClr>
            </a:solidFill>
          </p:spPr>
          <p:txBody>
            <a:bodyPr/>
            <a:lstStyle/>
            <a:p/>
          </p:txBody>
        </p:sp>
        <p:sp>
          <p:nvSpPr>
            <p:cNvPr id="45" name="rc45"/>
            <p:cNvSpPr/>
            <p:nvPr/>
          </p:nvSpPr>
          <p:spPr>
            <a:xfrm>
              <a:off x="1827702" y="4780383"/>
              <a:ext cx="214223" cy="155014"/>
            </a:xfrm>
            <a:prstGeom prst="rect">
              <a:avLst/>
            </a:prstGeom>
            <a:solidFill>
              <a:srgbClr val="0058AB">
                <a:alpha val="100000"/>
              </a:srgbClr>
            </a:solidFill>
          </p:spPr>
          <p:txBody>
            <a:bodyPr/>
            <a:lstStyle/>
            <a:p/>
          </p:txBody>
        </p:sp>
        <p:sp>
          <p:nvSpPr>
            <p:cNvPr id="46" name="rc46"/>
            <p:cNvSpPr/>
            <p:nvPr/>
          </p:nvSpPr>
          <p:spPr>
            <a:xfrm>
              <a:off x="2065728" y="4781761"/>
              <a:ext cx="214223" cy="153636"/>
            </a:xfrm>
            <a:prstGeom prst="rect">
              <a:avLst/>
            </a:prstGeom>
            <a:solidFill>
              <a:srgbClr val="0058AB">
                <a:alpha val="100000"/>
              </a:srgbClr>
            </a:solidFill>
          </p:spPr>
          <p:txBody>
            <a:bodyPr/>
            <a:lstStyle/>
            <a:p/>
          </p:txBody>
        </p:sp>
        <p:sp>
          <p:nvSpPr>
            <p:cNvPr id="47" name="rc47"/>
            <p:cNvSpPr/>
            <p:nvPr/>
          </p:nvSpPr>
          <p:spPr>
            <a:xfrm>
              <a:off x="2303754" y="4782686"/>
              <a:ext cx="214223" cy="152711"/>
            </a:xfrm>
            <a:prstGeom prst="rect">
              <a:avLst/>
            </a:prstGeom>
            <a:solidFill>
              <a:srgbClr val="0058AB">
                <a:alpha val="100000"/>
              </a:srgbClr>
            </a:solidFill>
          </p:spPr>
          <p:txBody>
            <a:bodyPr/>
            <a:lstStyle/>
            <a:p/>
          </p:txBody>
        </p:sp>
        <p:sp>
          <p:nvSpPr>
            <p:cNvPr id="48" name="rc48"/>
            <p:cNvSpPr/>
            <p:nvPr/>
          </p:nvSpPr>
          <p:spPr>
            <a:xfrm>
              <a:off x="2541780" y="4783677"/>
              <a:ext cx="214223" cy="151719"/>
            </a:xfrm>
            <a:prstGeom prst="rect">
              <a:avLst/>
            </a:prstGeom>
            <a:solidFill>
              <a:srgbClr val="0058AB">
                <a:alpha val="100000"/>
              </a:srgbClr>
            </a:solidFill>
          </p:spPr>
          <p:txBody>
            <a:bodyPr/>
            <a:lstStyle/>
            <a:p/>
          </p:txBody>
        </p:sp>
        <p:sp>
          <p:nvSpPr>
            <p:cNvPr id="49" name="rc49"/>
            <p:cNvSpPr/>
            <p:nvPr/>
          </p:nvSpPr>
          <p:spPr>
            <a:xfrm>
              <a:off x="2779807" y="4784529"/>
              <a:ext cx="214223" cy="150867"/>
            </a:xfrm>
            <a:prstGeom prst="rect">
              <a:avLst/>
            </a:prstGeom>
            <a:solidFill>
              <a:srgbClr val="0058AB">
                <a:alpha val="100000"/>
              </a:srgbClr>
            </a:solidFill>
          </p:spPr>
          <p:txBody>
            <a:bodyPr/>
            <a:lstStyle/>
            <a:p/>
          </p:txBody>
        </p:sp>
        <p:sp>
          <p:nvSpPr>
            <p:cNvPr id="50" name="rc50"/>
            <p:cNvSpPr/>
            <p:nvPr/>
          </p:nvSpPr>
          <p:spPr>
            <a:xfrm>
              <a:off x="3017833" y="4784942"/>
              <a:ext cx="214223" cy="150454"/>
            </a:xfrm>
            <a:prstGeom prst="rect">
              <a:avLst/>
            </a:prstGeom>
            <a:solidFill>
              <a:srgbClr val="0058AB">
                <a:alpha val="100000"/>
              </a:srgbClr>
            </a:solidFill>
          </p:spPr>
          <p:txBody>
            <a:bodyPr/>
            <a:lstStyle/>
            <a:p/>
          </p:txBody>
        </p:sp>
        <p:sp>
          <p:nvSpPr>
            <p:cNvPr id="51" name="rc51"/>
            <p:cNvSpPr/>
            <p:nvPr/>
          </p:nvSpPr>
          <p:spPr>
            <a:xfrm>
              <a:off x="3255859" y="4634101"/>
              <a:ext cx="214223" cy="301295"/>
            </a:xfrm>
            <a:prstGeom prst="rect">
              <a:avLst/>
            </a:prstGeom>
            <a:solidFill>
              <a:srgbClr val="0058AB">
                <a:alpha val="100000"/>
              </a:srgbClr>
            </a:solidFill>
          </p:spPr>
          <p:txBody>
            <a:bodyPr/>
            <a:lstStyle/>
            <a:p/>
          </p:txBody>
        </p:sp>
        <p:sp>
          <p:nvSpPr>
            <p:cNvPr id="52" name="rc52"/>
            <p:cNvSpPr/>
            <p:nvPr/>
          </p:nvSpPr>
          <p:spPr>
            <a:xfrm>
              <a:off x="3493885" y="4633216"/>
              <a:ext cx="214223" cy="302180"/>
            </a:xfrm>
            <a:prstGeom prst="rect">
              <a:avLst/>
            </a:prstGeom>
            <a:solidFill>
              <a:srgbClr val="0058AB">
                <a:alpha val="100000"/>
              </a:srgbClr>
            </a:solidFill>
          </p:spPr>
          <p:txBody>
            <a:bodyPr/>
            <a:lstStyle/>
            <a:p/>
          </p:txBody>
        </p:sp>
        <p:sp>
          <p:nvSpPr>
            <p:cNvPr id="53" name="rc53"/>
            <p:cNvSpPr/>
            <p:nvPr/>
          </p:nvSpPr>
          <p:spPr>
            <a:xfrm>
              <a:off x="3731911" y="4328998"/>
              <a:ext cx="214223" cy="606398"/>
            </a:xfrm>
            <a:prstGeom prst="rect">
              <a:avLst/>
            </a:prstGeom>
            <a:solidFill>
              <a:srgbClr val="0058AB">
                <a:alpha val="100000"/>
              </a:srgbClr>
            </a:solidFill>
          </p:spPr>
          <p:txBody>
            <a:bodyPr/>
            <a:lstStyle/>
            <a:p/>
          </p:txBody>
        </p:sp>
        <p:sp>
          <p:nvSpPr>
            <p:cNvPr id="54" name="rc54"/>
            <p:cNvSpPr/>
            <p:nvPr/>
          </p:nvSpPr>
          <p:spPr>
            <a:xfrm>
              <a:off x="3969938" y="4783351"/>
              <a:ext cx="214223" cy="152045"/>
            </a:xfrm>
            <a:prstGeom prst="rect">
              <a:avLst/>
            </a:prstGeom>
            <a:solidFill>
              <a:srgbClr val="0058AB">
                <a:alpha val="100000"/>
              </a:srgbClr>
            </a:solidFill>
          </p:spPr>
          <p:txBody>
            <a:bodyPr/>
            <a:lstStyle/>
            <a:p/>
          </p:txBody>
        </p:sp>
        <p:sp>
          <p:nvSpPr>
            <p:cNvPr id="55" name="rc55"/>
            <p:cNvSpPr/>
            <p:nvPr/>
          </p:nvSpPr>
          <p:spPr>
            <a:xfrm>
              <a:off x="4207964" y="4783045"/>
              <a:ext cx="214223" cy="152351"/>
            </a:xfrm>
            <a:prstGeom prst="rect">
              <a:avLst/>
            </a:prstGeom>
            <a:solidFill>
              <a:srgbClr val="0058AB">
                <a:alpha val="100000"/>
              </a:srgbClr>
            </a:solidFill>
          </p:spPr>
          <p:txBody>
            <a:bodyPr/>
            <a:lstStyle/>
            <a:p/>
          </p:txBody>
        </p:sp>
        <p:sp>
          <p:nvSpPr>
            <p:cNvPr id="56" name="rc56"/>
            <p:cNvSpPr/>
            <p:nvPr/>
          </p:nvSpPr>
          <p:spPr>
            <a:xfrm>
              <a:off x="4445990" y="3262377"/>
              <a:ext cx="214223" cy="1673019"/>
            </a:xfrm>
            <a:prstGeom prst="rect">
              <a:avLst/>
            </a:prstGeom>
            <a:solidFill>
              <a:srgbClr val="0058AB">
                <a:alpha val="100000"/>
              </a:srgbClr>
            </a:solidFill>
          </p:spPr>
          <p:txBody>
            <a:bodyPr/>
            <a:lstStyle/>
            <a:p/>
          </p:txBody>
        </p:sp>
        <p:sp>
          <p:nvSpPr>
            <p:cNvPr id="57" name="rc57"/>
            <p:cNvSpPr/>
            <p:nvPr/>
          </p:nvSpPr>
          <p:spPr>
            <a:xfrm>
              <a:off x="4684016" y="4188913"/>
              <a:ext cx="214223" cy="746483"/>
            </a:xfrm>
            <a:prstGeom prst="rect">
              <a:avLst/>
            </a:prstGeom>
            <a:solidFill>
              <a:srgbClr val="0058AB">
                <a:alpha val="100000"/>
              </a:srgbClr>
            </a:solidFill>
          </p:spPr>
          <p:txBody>
            <a:bodyPr/>
            <a:lstStyle/>
            <a:p/>
          </p:txBody>
        </p:sp>
        <p:sp>
          <p:nvSpPr>
            <p:cNvPr id="58" name="rc58"/>
            <p:cNvSpPr/>
            <p:nvPr/>
          </p:nvSpPr>
          <p:spPr>
            <a:xfrm>
              <a:off x="4922043" y="4790260"/>
              <a:ext cx="214223" cy="145136"/>
            </a:xfrm>
            <a:prstGeom prst="rect">
              <a:avLst/>
            </a:prstGeom>
            <a:solidFill>
              <a:srgbClr val="0058AB">
                <a:alpha val="100000"/>
              </a:srgbClr>
            </a:solidFill>
          </p:spPr>
          <p:txBody>
            <a:bodyPr/>
            <a:lstStyle/>
            <a:p/>
          </p:txBody>
        </p:sp>
        <p:sp>
          <p:nvSpPr>
            <p:cNvPr id="59" name="rc59"/>
            <p:cNvSpPr/>
            <p:nvPr/>
          </p:nvSpPr>
          <p:spPr>
            <a:xfrm>
              <a:off x="5160069" y="4366231"/>
              <a:ext cx="214223" cy="569165"/>
            </a:xfrm>
            <a:prstGeom prst="rect">
              <a:avLst/>
            </a:prstGeom>
            <a:solidFill>
              <a:srgbClr val="0058AB">
                <a:alpha val="100000"/>
              </a:srgbClr>
            </a:solidFill>
          </p:spPr>
          <p:txBody>
            <a:bodyPr/>
            <a:lstStyle/>
            <a:p/>
          </p:txBody>
        </p:sp>
        <p:sp>
          <p:nvSpPr>
            <p:cNvPr id="60" name="rc60"/>
            <p:cNvSpPr/>
            <p:nvPr/>
          </p:nvSpPr>
          <p:spPr>
            <a:xfrm>
              <a:off x="5398095" y="3956652"/>
              <a:ext cx="214223" cy="978744"/>
            </a:xfrm>
            <a:prstGeom prst="rect">
              <a:avLst/>
            </a:prstGeom>
            <a:solidFill>
              <a:srgbClr val="0058AB">
                <a:alpha val="100000"/>
              </a:srgbClr>
            </a:solidFill>
          </p:spPr>
          <p:txBody>
            <a:bodyPr/>
            <a:lstStyle/>
            <a:p/>
          </p:txBody>
        </p:sp>
        <p:sp>
          <p:nvSpPr>
            <p:cNvPr id="61" name="rc61"/>
            <p:cNvSpPr/>
            <p:nvPr/>
          </p:nvSpPr>
          <p:spPr>
            <a:xfrm>
              <a:off x="5636121" y="3537934"/>
              <a:ext cx="214223" cy="1397462"/>
            </a:xfrm>
            <a:prstGeom prst="rect">
              <a:avLst/>
            </a:prstGeom>
            <a:solidFill>
              <a:srgbClr val="0058AB">
                <a:alpha val="100000"/>
              </a:srgbClr>
            </a:solidFill>
          </p:spPr>
          <p:txBody>
            <a:bodyPr/>
            <a:lstStyle/>
            <a:p/>
          </p:txBody>
        </p:sp>
        <p:sp>
          <p:nvSpPr>
            <p:cNvPr id="62" name="rc62"/>
            <p:cNvSpPr/>
            <p:nvPr/>
          </p:nvSpPr>
          <p:spPr>
            <a:xfrm>
              <a:off x="5874148" y="2698376"/>
              <a:ext cx="214223" cy="2237020"/>
            </a:xfrm>
            <a:prstGeom prst="rect">
              <a:avLst/>
            </a:prstGeom>
            <a:solidFill>
              <a:srgbClr val="0058AB">
                <a:alpha val="100000"/>
              </a:srgbClr>
            </a:solidFill>
          </p:spPr>
          <p:txBody>
            <a:bodyPr/>
            <a:lstStyle/>
            <a:p/>
          </p:txBody>
        </p:sp>
        <p:sp>
          <p:nvSpPr>
            <p:cNvPr id="63" name="rc63"/>
            <p:cNvSpPr/>
            <p:nvPr/>
          </p:nvSpPr>
          <p:spPr>
            <a:xfrm>
              <a:off x="6112174" y="1752072"/>
              <a:ext cx="214223" cy="3183325"/>
            </a:xfrm>
            <a:prstGeom prst="rect">
              <a:avLst/>
            </a:prstGeom>
            <a:solidFill>
              <a:srgbClr val="0058AB">
                <a:alpha val="100000"/>
              </a:srgbClr>
            </a:solidFill>
          </p:spPr>
          <p:txBody>
            <a:bodyPr/>
            <a:lstStyle/>
            <a:p/>
          </p:txBody>
        </p:sp>
        <p:sp>
          <p:nvSpPr>
            <p:cNvPr id="64" name="rc64"/>
            <p:cNvSpPr/>
            <p:nvPr/>
          </p:nvSpPr>
          <p:spPr>
            <a:xfrm>
              <a:off x="6350200" y="2596203"/>
              <a:ext cx="214223" cy="2339194"/>
            </a:xfrm>
            <a:prstGeom prst="rect">
              <a:avLst/>
            </a:prstGeom>
            <a:solidFill>
              <a:srgbClr val="0058AB">
                <a:alpha val="100000"/>
              </a:srgbClr>
            </a:solidFill>
          </p:spPr>
          <p:txBody>
            <a:bodyPr/>
            <a:lstStyle/>
            <a:p/>
          </p:txBody>
        </p:sp>
        <p:sp>
          <p:nvSpPr>
            <p:cNvPr id="65" name="rc65"/>
            <p:cNvSpPr/>
            <p:nvPr/>
          </p:nvSpPr>
          <p:spPr>
            <a:xfrm>
              <a:off x="6588226" y="3983368"/>
              <a:ext cx="214223" cy="952028"/>
            </a:xfrm>
            <a:prstGeom prst="rect">
              <a:avLst/>
            </a:prstGeom>
            <a:solidFill>
              <a:srgbClr val="0058AB">
                <a:alpha val="100000"/>
              </a:srgbClr>
            </a:solidFill>
          </p:spPr>
          <p:txBody>
            <a:bodyPr/>
            <a:lstStyle/>
            <a:p/>
          </p:txBody>
        </p:sp>
        <p:sp>
          <p:nvSpPr>
            <p:cNvPr id="66" name="rc66"/>
            <p:cNvSpPr/>
            <p:nvPr/>
          </p:nvSpPr>
          <p:spPr>
            <a:xfrm>
              <a:off x="6826253" y="3456973"/>
              <a:ext cx="214223" cy="1478423"/>
            </a:xfrm>
            <a:prstGeom prst="rect">
              <a:avLst/>
            </a:prstGeom>
            <a:solidFill>
              <a:srgbClr val="0058AB">
                <a:alpha val="100000"/>
              </a:srgbClr>
            </a:solidFill>
          </p:spPr>
          <p:txBody>
            <a:bodyPr/>
            <a:lstStyle/>
            <a:p/>
          </p:txBody>
        </p:sp>
        <p:sp>
          <p:nvSpPr>
            <p:cNvPr id="67" name="rc67"/>
            <p:cNvSpPr/>
            <p:nvPr/>
          </p:nvSpPr>
          <p:spPr>
            <a:xfrm>
              <a:off x="7064279" y="2666322"/>
              <a:ext cx="214223" cy="2269075"/>
            </a:xfrm>
            <a:prstGeom prst="rect">
              <a:avLst/>
            </a:prstGeom>
            <a:solidFill>
              <a:srgbClr val="0058AB">
                <a:alpha val="100000"/>
              </a:srgbClr>
            </a:solidFill>
          </p:spPr>
          <p:txBody>
            <a:bodyPr/>
            <a:lstStyle/>
            <a:p/>
          </p:txBody>
        </p:sp>
        <p:sp>
          <p:nvSpPr>
            <p:cNvPr id="68" name="rc68"/>
            <p:cNvSpPr/>
            <p:nvPr/>
          </p:nvSpPr>
          <p:spPr>
            <a:xfrm>
              <a:off x="7302305" y="3481227"/>
              <a:ext cx="214223" cy="1454169"/>
            </a:xfrm>
            <a:prstGeom prst="rect">
              <a:avLst/>
            </a:prstGeom>
            <a:solidFill>
              <a:srgbClr val="0058AB">
                <a:alpha val="100000"/>
              </a:srgbClr>
            </a:solidFill>
          </p:spPr>
          <p:txBody>
            <a:bodyPr/>
            <a:lstStyle/>
            <a:p/>
          </p:txBody>
        </p:sp>
        <p:sp>
          <p:nvSpPr>
            <p:cNvPr id="69" name="rc69"/>
            <p:cNvSpPr/>
            <p:nvPr/>
          </p:nvSpPr>
          <p:spPr>
            <a:xfrm>
              <a:off x="8492436" y="3816886"/>
              <a:ext cx="214223" cy="1118510"/>
            </a:xfrm>
            <a:prstGeom prst="rect">
              <a:avLst/>
            </a:prstGeom>
            <a:solidFill>
              <a:srgbClr val="69DBFF">
                <a:alpha val="100000"/>
              </a:srgbClr>
            </a:solidFill>
          </p:spPr>
          <p:txBody>
            <a:bodyPr/>
            <a:lstStyle/>
            <a:p/>
          </p:txBody>
        </p:sp>
        <p:sp>
          <p:nvSpPr>
            <p:cNvPr id="70" name="pl70"/>
            <p:cNvSpPr/>
            <p:nvPr/>
          </p:nvSpPr>
          <p:spPr>
            <a:xfrm>
              <a:off x="6219286" y="2698376"/>
              <a:ext cx="2380262" cy="1118510"/>
            </a:xfrm>
            <a:custGeom>
              <a:avLst/>
              <a:pathLst>
                <a:path w="2380262" h="1118510">
                  <a:moveTo>
                    <a:pt x="0" y="0"/>
                  </a:moveTo>
                  <a:lnTo>
                    <a:pt x="238026" y="111851"/>
                  </a:lnTo>
                  <a:lnTo>
                    <a:pt x="476052" y="223702"/>
                  </a:lnTo>
                  <a:lnTo>
                    <a:pt x="714078" y="335553"/>
                  </a:lnTo>
                  <a:lnTo>
                    <a:pt x="952104" y="447404"/>
                  </a:lnTo>
                  <a:lnTo>
                    <a:pt x="1190131" y="559255"/>
                  </a:lnTo>
                  <a:lnTo>
                    <a:pt x="1428157" y="671106"/>
                  </a:lnTo>
                  <a:lnTo>
                    <a:pt x="1666183" y="782957"/>
                  </a:lnTo>
                  <a:lnTo>
                    <a:pt x="1904209" y="894808"/>
                  </a:lnTo>
                  <a:lnTo>
                    <a:pt x="2142236" y="1006659"/>
                  </a:lnTo>
                  <a:lnTo>
                    <a:pt x="2380262" y="1118510"/>
                  </a:lnTo>
                </a:path>
              </a:pathLst>
            </a:custGeom>
            <a:ln w="13550" cap="flat">
              <a:solidFill>
                <a:srgbClr val="000000">
                  <a:alpha val="100000"/>
                </a:srgbClr>
              </a:solidFill>
              <a:prstDash val="solid"/>
              <a:round/>
            </a:ln>
          </p:spPr>
          <p:txBody>
            <a:bodyPr/>
            <a:lstStyle/>
            <a:p/>
          </p:txBody>
        </p:sp>
        <p:sp>
          <p:nvSpPr>
            <p:cNvPr id="71" name="pt71"/>
            <p:cNvSpPr/>
            <p:nvPr/>
          </p:nvSpPr>
          <p:spPr>
            <a:xfrm>
              <a:off x="6194460" y="26735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32486" y="27854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70512" y="28972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908538" y="30091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46565" y="31209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84591" y="32328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22617" y="33446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60643" y="34565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8670" y="35683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6696" y="36802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4722" y="37920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2123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354680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5" name="tx85"/>
            <p:cNvSpPr/>
            <p:nvPr/>
          </p:nvSpPr>
          <p:spPr>
            <a:xfrm>
              <a:off x="508103" y="28812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6" name="tx86"/>
            <p:cNvSpPr/>
            <p:nvPr/>
          </p:nvSpPr>
          <p:spPr>
            <a:xfrm>
              <a:off x="508103" y="22156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7" name="tx87"/>
            <p:cNvSpPr/>
            <p:nvPr/>
          </p:nvSpPr>
          <p:spPr>
            <a:xfrm>
              <a:off x="508103" y="155005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8" name="tx88"/>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7" name="rc117"/>
            <p:cNvSpPr/>
            <p:nvPr/>
          </p:nvSpPr>
          <p:spPr>
            <a:xfrm>
              <a:off x="3693168" y="5779301"/>
              <a:ext cx="201456" cy="201456"/>
            </a:xfrm>
            <a:prstGeom prst="rect">
              <a:avLst/>
            </a:prstGeom>
            <a:solidFill>
              <a:srgbClr val="0058AB">
                <a:alpha val="100000"/>
              </a:srgbClr>
            </a:solidFill>
          </p:spPr>
          <p:txBody>
            <a:bodyPr/>
            <a:lstStyle/>
            <a:p/>
          </p:txBody>
        </p:sp>
        <p:sp>
          <p:nvSpPr>
            <p:cNvPr id="118" name="rc118"/>
            <p:cNvSpPr/>
            <p:nvPr/>
          </p:nvSpPr>
          <p:spPr>
            <a:xfrm>
              <a:off x="4595254" y="5779301"/>
              <a:ext cx="201456" cy="201456"/>
            </a:xfrm>
            <a:prstGeom prst="rect">
              <a:avLst/>
            </a:prstGeom>
            <a:solidFill>
              <a:srgbClr val="69DBFF">
                <a:alpha val="100000"/>
              </a:srgbClr>
            </a:solidFill>
          </p:spPr>
          <p:txBody>
            <a:bodyPr/>
            <a:lstStyle/>
            <a:p/>
          </p:txBody>
        </p:sp>
        <p:sp>
          <p:nvSpPr>
            <p:cNvPr id="119" name="tx119"/>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2140352" y="1332102"/>
              <a:ext cx="5777604"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México</a:t>
              </a:r>
            </a:p>
          </p:txBody>
        </p:sp>
        <p:sp>
          <p:nvSpPr>
            <p:cNvPr id="122" name="tx122"/>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3" name="tx123"/>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24" name="tx124"/>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5" name="tx125"/>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6" name="tx126"/>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sin ninguna dosis era aproximadamente un 13 % inferior al número anual propuesto para alcanzar el objetivo (es decir, el país lo había logrado), según una trayectoria lineal de descenso.</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sin ninguna dosis se situaba un 13 % por debajo del objetivo anual de IA2030, lo que sitúa al programa en condiciones de alcanzar —y, posiblemente, superar— el objetivo de 2030 si se mantiene el ritmo actual de progreso.</a:t>
            </a:r>
          </a:p>
        </p:txBody>
      </p:sp>
      <p:grpSp xmlns:pic="http://schemas.openxmlformats.org/drawingml/2006/picture">
        <p:nvGrpSpPr>
          <p:cNvPr id="129" name=""/>
          <p:cNvGrpSpPr/>
          <p:nvPr/>
        </p:nvGrpSpPr>
        <p:grpSpPr>
          <a:xfrm>
            <a:off x="292608" y="1051560"/>
            <a:ext cx="8595360" cy="28575"/>
            <a:chOff x="292608" y="1051560"/>
            <a:chExt cx="8595360" cy="28575"/>
          </a:xfrm>
        </p:grpSpPr>
        <p:sp>
          <p:nvSpPr>
            <p:cNvPr id="13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1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69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72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8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39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599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859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1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80222"/>
              <a:ext cx="239888" cy="1327799"/>
            </a:xfrm>
            <a:prstGeom prst="rect">
              <a:avLst/>
            </a:prstGeom>
            <a:solidFill>
              <a:srgbClr val="80BD41">
                <a:alpha val="100000"/>
              </a:srgbClr>
            </a:solidFill>
          </p:spPr>
          <p:txBody>
            <a:bodyPr/>
            <a:lstStyle/>
            <a:p/>
          </p:txBody>
        </p:sp>
        <p:sp>
          <p:nvSpPr>
            <p:cNvPr id="26" name="rc26"/>
            <p:cNvSpPr/>
            <p:nvPr/>
          </p:nvSpPr>
          <p:spPr>
            <a:xfrm>
              <a:off x="1296273" y="2966810"/>
              <a:ext cx="239888" cy="13412"/>
            </a:xfrm>
            <a:prstGeom prst="rect">
              <a:avLst/>
            </a:prstGeom>
            <a:solidFill>
              <a:srgbClr val="1CABE2">
                <a:alpha val="100000"/>
              </a:srgbClr>
            </a:solidFill>
          </p:spPr>
          <p:txBody>
            <a:bodyPr/>
            <a:lstStyle/>
            <a:p/>
          </p:txBody>
        </p:sp>
        <p:sp>
          <p:nvSpPr>
            <p:cNvPr id="27" name="rc27"/>
            <p:cNvSpPr/>
            <p:nvPr/>
          </p:nvSpPr>
          <p:spPr>
            <a:xfrm>
              <a:off x="1562816" y="2982260"/>
              <a:ext cx="239888" cy="1325761"/>
            </a:xfrm>
            <a:prstGeom prst="rect">
              <a:avLst/>
            </a:prstGeom>
            <a:solidFill>
              <a:srgbClr val="80BD41">
                <a:alpha val="100000"/>
              </a:srgbClr>
            </a:solidFill>
          </p:spPr>
          <p:txBody>
            <a:bodyPr/>
            <a:lstStyle/>
            <a:p/>
          </p:txBody>
        </p:sp>
        <p:sp>
          <p:nvSpPr>
            <p:cNvPr id="28" name="rc28"/>
            <p:cNvSpPr/>
            <p:nvPr/>
          </p:nvSpPr>
          <p:spPr>
            <a:xfrm>
              <a:off x="1562816" y="2968868"/>
              <a:ext cx="239888" cy="13391"/>
            </a:xfrm>
            <a:prstGeom prst="rect">
              <a:avLst/>
            </a:prstGeom>
            <a:solidFill>
              <a:srgbClr val="1CABE2">
                <a:alpha val="100000"/>
              </a:srgbClr>
            </a:solidFill>
          </p:spPr>
          <p:txBody>
            <a:bodyPr/>
            <a:lstStyle/>
            <a:p/>
          </p:txBody>
        </p:sp>
        <p:sp>
          <p:nvSpPr>
            <p:cNvPr id="29" name="rc29"/>
            <p:cNvSpPr/>
            <p:nvPr/>
          </p:nvSpPr>
          <p:spPr>
            <a:xfrm>
              <a:off x="1829360" y="2984509"/>
              <a:ext cx="239888" cy="1323511"/>
            </a:xfrm>
            <a:prstGeom prst="rect">
              <a:avLst/>
            </a:prstGeom>
            <a:solidFill>
              <a:srgbClr val="80BD41">
                <a:alpha val="100000"/>
              </a:srgbClr>
            </a:solidFill>
          </p:spPr>
          <p:txBody>
            <a:bodyPr/>
            <a:lstStyle/>
            <a:p/>
          </p:txBody>
        </p:sp>
        <p:sp>
          <p:nvSpPr>
            <p:cNvPr id="30" name="rc30"/>
            <p:cNvSpPr/>
            <p:nvPr/>
          </p:nvSpPr>
          <p:spPr>
            <a:xfrm>
              <a:off x="1829360" y="2971140"/>
              <a:ext cx="239888" cy="13369"/>
            </a:xfrm>
            <a:prstGeom prst="rect">
              <a:avLst/>
            </a:prstGeom>
            <a:solidFill>
              <a:srgbClr val="1CABE2">
                <a:alpha val="100000"/>
              </a:srgbClr>
            </a:solidFill>
          </p:spPr>
          <p:txBody>
            <a:bodyPr/>
            <a:lstStyle/>
            <a:p/>
          </p:txBody>
        </p:sp>
        <p:sp>
          <p:nvSpPr>
            <p:cNvPr id="31" name="rc31"/>
            <p:cNvSpPr/>
            <p:nvPr/>
          </p:nvSpPr>
          <p:spPr>
            <a:xfrm>
              <a:off x="2095903" y="2996244"/>
              <a:ext cx="239888" cy="1311776"/>
            </a:xfrm>
            <a:prstGeom prst="rect">
              <a:avLst/>
            </a:prstGeom>
            <a:solidFill>
              <a:srgbClr val="80BD41">
                <a:alpha val="100000"/>
              </a:srgbClr>
            </a:solidFill>
          </p:spPr>
          <p:txBody>
            <a:bodyPr/>
            <a:lstStyle/>
            <a:p/>
          </p:txBody>
        </p:sp>
        <p:sp>
          <p:nvSpPr>
            <p:cNvPr id="32" name="rc32"/>
            <p:cNvSpPr/>
            <p:nvPr/>
          </p:nvSpPr>
          <p:spPr>
            <a:xfrm>
              <a:off x="2095903" y="2982994"/>
              <a:ext cx="239888" cy="13250"/>
            </a:xfrm>
            <a:prstGeom prst="rect">
              <a:avLst/>
            </a:prstGeom>
            <a:solidFill>
              <a:srgbClr val="1CABE2">
                <a:alpha val="100000"/>
              </a:srgbClr>
            </a:solidFill>
          </p:spPr>
          <p:txBody>
            <a:bodyPr/>
            <a:lstStyle/>
            <a:p/>
          </p:txBody>
        </p:sp>
        <p:sp>
          <p:nvSpPr>
            <p:cNvPr id="33" name="rc33"/>
            <p:cNvSpPr/>
            <p:nvPr/>
          </p:nvSpPr>
          <p:spPr>
            <a:xfrm>
              <a:off x="2362446" y="3004164"/>
              <a:ext cx="239888" cy="1303857"/>
            </a:xfrm>
            <a:prstGeom prst="rect">
              <a:avLst/>
            </a:prstGeom>
            <a:solidFill>
              <a:srgbClr val="80BD41">
                <a:alpha val="100000"/>
              </a:srgbClr>
            </a:solidFill>
          </p:spPr>
          <p:txBody>
            <a:bodyPr/>
            <a:lstStyle/>
            <a:p/>
          </p:txBody>
        </p:sp>
        <p:sp>
          <p:nvSpPr>
            <p:cNvPr id="34" name="rc34"/>
            <p:cNvSpPr/>
            <p:nvPr/>
          </p:nvSpPr>
          <p:spPr>
            <a:xfrm>
              <a:off x="2362446" y="2990994"/>
              <a:ext cx="239888" cy="13170"/>
            </a:xfrm>
            <a:prstGeom prst="rect">
              <a:avLst/>
            </a:prstGeom>
            <a:solidFill>
              <a:srgbClr val="1CABE2">
                <a:alpha val="100000"/>
              </a:srgbClr>
            </a:solidFill>
          </p:spPr>
          <p:txBody>
            <a:bodyPr/>
            <a:lstStyle/>
            <a:p/>
          </p:txBody>
        </p:sp>
        <p:sp>
          <p:nvSpPr>
            <p:cNvPr id="35" name="rc35"/>
            <p:cNvSpPr/>
            <p:nvPr/>
          </p:nvSpPr>
          <p:spPr>
            <a:xfrm>
              <a:off x="2628989" y="3012618"/>
              <a:ext cx="239888" cy="1295402"/>
            </a:xfrm>
            <a:prstGeom prst="rect">
              <a:avLst/>
            </a:prstGeom>
            <a:solidFill>
              <a:srgbClr val="80BD41">
                <a:alpha val="100000"/>
              </a:srgbClr>
            </a:solidFill>
          </p:spPr>
          <p:txBody>
            <a:bodyPr/>
            <a:lstStyle/>
            <a:p/>
          </p:txBody>
        </p:sp>
        <p:sp>
          <p:nvSpPr>
            <p:cNvPr id="36" name="rc36"/>
            <p:cNvSpPr/>
            <p:nvPr/>
          </p:nvSpPr>
          <p:spPr>
            <a:xfrm>
              <a:off x="2628989" y="2999533"/>
              <a:ext cx="239888" cy="13084"/>
            </a:xfrm>
            <a:prstGeom prst="rect">
              <a:avLst/>
            </a:prstGeom>
            <a:solidFill>
              <a:srgbClr val="1CABE2">
                <a:alpha val="100000"/>
              </a:srgbClr>
            </a:solidFill>
          </p:spPr>
          <p:txBody>
            <a:bodyPr/>
            <a:lstStyle/>
            <a:p/>
          </p:txBody>
        </p:sp>
        <p:sp>
          <p:nvSpPr>
            <p:cNvPr id="37" name="rc37"/>
            <p:cNvSpPr/>
            <p:nvPr/>
          </p:nvSpPr>
          <p:spPr>
            <a:xfrm>
              <a:off x="2895532" y="3019880"/>
              <a:ext cx="239888" cy="1288140"/>
            </a:xfrm>
            <a:prstGeom prst="rect">
              <a:avLst/>
            </a:prstGeom>
            <a:solidFill>
              <a:srgbClr val="80BD41">
                <a:alpha val="100000"/>
              </a:srgbClr>
            </a:solidFill>
          </p:spPr>
          <p:txBody>
            <a:bodyPr/>
            <a:lstStyle/>
            <a:p/>
          </p:txBody>
        </p:sp>
        <p:sp>
          <p:nvSpPr>
            <p:cNvPr id="38" name="rc38"/>
            <p:cNvSpPr/>
            <p:nvPr/>
          </p:nvSpPr>
          <p:spPr>
            <a:xfrm>
              <a:off x="2895532" y="3006869"/>
              <a:ext cx="239888" cy="13011"/>
            </a:xfrm>
            <a:prstGeom prst="rect">
              <a:avLst/>
            </a:prstGeom>
            <a:solidFill>
              <a:srgbClr val="1CABE2">
                <a:alpha val="100000"/>
              </a:srgbClr>
            </a:solidFill>
          </p:spPr>
          <p:txBody>
            <a:bodyPr/>
            <a:lstStyle/>
            <a:p/>
          </p:txBody>
        </p:sp>
        <p:sp>
          <p:nvSpPr>
            <p:cNvPr id="39" name="rc39"/>
            <p:cNvSpPr/>
            <p:nvPr/>
          </p:nvSpPr>
          <p:spPr>
            <a:xfrm>
              <a:off x="3162075" y="3023437"/>
              <a:ext cx="239888" cy="1284584"/>
            </a:xfrm>
            <a:prstGeom prst="rect">
              <a:avLst/>
            </a:prstGeom>
            <a:solidFill>
              <a:srgbClr val="80BD41">
                <a:alpha val="100000"/>
              </a:srgbClr>
            </a:solidFill>
          </p:spPr>
          <p:txBody>
            <a:bodyPr/>
            <a:lstStyle/>
            <a:p/>
          </p:txBody>
        </p:sp>
        <p:sp>
          <p:nvSpPr>
            <p:cNvPr id="40" name="rc40"/>
            <p:cNvSpPr/>
            <p:nvPr/>
          </p:nvSpPr>
          <p:spPr>
            <a:xfrm>
              <a:off x="3162075" y="3010461"/>
              <a:ext cx="239888" cy="12975"/>
            </a:xfrm>
            <a:prstGeom prst="rect">
              <a:avLst/>
            </a:prstGeom>
            <a:solidFill>
              <a:srgbClr val="1CABE2">
                <a:alpha val="100000"/>
              </a:srgbClr>
            </a:solidFill>
          </p:spPr>
          <p:txBody>
            <a:bodyPr/>
            <a:lstStyle/>
            <a:p/>
          </p:txBody>
        </p:sp>
        <p:sp>
          <p:nvSpPr>
            <p:cNvPr id="41" name="rc41"/>
            <p:cNvSpPr/>
            <p:nvPr/>
          </p:nvSpPr>
          <p:spPr>
            <a:xfrm>
              <a:off x="3428618" y="3034773"/>
              <a:ext cx="239888" cy="1273248"/>
            </a:xfrm>
            <a:prstGeom prst="rect">
              <a:avLst/>
            </a:prstGeom>
            <a:solidFill>
              <a:srgbClr val="80BD41">
                <a:alpha val="100000"/>
              </a:srgbClr>
            </a:solidFill>
          </p:spPr>
          <p:txBody>
            <a:bodyPr/>
            <a:lstStyle/>
            <a:p/>
          </p:txBody>
        </p:sp>
        <p:sp>
          <p:nvSpPr>
            <p:cNvPr id="42" name="rc42"/>
            <p:cNvSpPr/>
            <p:nvPr/>
          </p:nvSpPr>
          <p:spPr>
            <a:xfrm>
              <a:off x="3428618" y="3008788"/>
              <a:ext cx="239888" cy="25984"/>
            </a:xfrm>
            <a:prstGeom prst="rect">
              <a:avLst/>
            </a:prstGeom>
            <a:solidFill>
              <a:srgbClr val="1CABE2">
                <a:alpha val="100000"/>
              </a:srgbClr>
            </a:solidFill>
          </p:spPr>
          <p:txBody>
            <a:bodyPr/>
            <a:lstStyle/>
            <a:p/>
          </p:txBody>
        </p:sp>
        <p:sp>
          <p:nvSpPr>
            <p:cNvPr id="43" name="rc43"/>
            <p:cNvSpPr/>
            <p:nvPr/>
          </p:nvSpPr>
          <p:spPr>
            <a:xfrm>
              <a:off x="3695161" y="3031010"/>
              <a:ext cx="239888" cy="1277011"/>
            </a:xfrm>
            <a:prstGeom prst="rect">
              <a:avLst/>
            </a:prstGeom>
            <a:solidFill>
              <a:srgbClr val="80BD41">
                <a:alpha val="100000"/>
              </a:srgbClr>
            </a:solidFill>
          </p:spPr>
          <p:txBody>
            <a:bodyPr/>
            <a:lstStyle/>
            <a:p/>
          </p:txBody>
        </p:sp>
        <p:sp>
          <p:nvSpPr>
            <p:cNvPr id="44" name="rc44"/>
            <p:cNvSpPr/>
            <p:nvPr/>
          </p:nvSpPr>
          <p:spPr>
            <a:xfrm>
              <a:off x="3695161" y="3004949"/>
              <a:ext cx="239888" cy="26061"/>
            </a:xfrm>
            <a:prstGeom prst="rect">
              <a:avLst/>
            </a:prstGeom>
            <a:solidFill>
              <a:srgbClr val="1CABE2">
                <a:alpha val="100000"/>
              </a:srgbClr>
            </a:solidFill>
          </p:spPr>
          <p:txBody>
            <a:bodyPr/>
            <a:lstStyle/>
            <a:p/>
          </p:txBody>
        </p:sp>
        <p:sp>
          <p:nvSpPr>
            <p:cNvPr id="45" name="rc45"/>
            <p:cNvSpPr/>
            <p:nvPr/>
          </p:nvSpPr>
          <p:spPr>
            <a:xfrm>
              <a:off x="3961705" y="3052867"/>
              <a:ext cx="239888" cy="1255154"/>
            </a:xfrm>
            <a:prstGeom prst="rect">
              <a:avLst/>
            </a:prstGeom>
            <a:solidFill>
              <a:srgbClr val="80BD41">
                <a:alpha val="100000"/>
              </a:srgbClr>
            </a:solidFill>
          </p:spPr>
          <p:txBody>
            <a:bodyPr/>
            <a:lstStyle/>
            <a:p/>
          </p:txBody>
        </p:sp>
        <p:sp>
          <p:nvSpPr>
            <p:cNvPr id="46" name="rc46"/>
            <p:cNvSpPr/>
            <p:nvPr/>
          </p:nvSpPr>
          <p:spPr>
            <a:xfrm>
              <a:off x="3961705" y="3000569"/>
              <a:ext cx="239888" cy="52298"/>
            </a:xfrm>
            <a:prstGeom prst="rect">
              <a:avLst/>
            </a:prstGeom>
            <a:solidFill>
              <a:srgbClr val="1CABE2">
                <a:alpha val="100000"/>
              </a:srgbClr>
            </a:solidFill>
          </p:spPr>
          <p:txBody>
            <a:bodyPr/>
            <a:lstStyle/>
            <a:p/>
          </p:txBody>
        </p:sp>
        <p:sp>
          <p:nvSpPr>
            <p:cNvPr id="47" name="rc47"/>
            <p:cNvSpPr/>
            <p:nvPr/>
          </p:nvSpPr>
          <p:spPr>
            <a:xfrm>
              <a:off x="4228248" y="3009849"/>
              <a:ext cx="239888" cy="1298172"/>
            </a:xfrm>
            <a:prstGeom prst="rect">
              <a:avLst/>
            </a:prstGeom>
            <a:solidFill>
              <a:srgbClr val="80BD41">
                <a:alpha val="100000"/>
              </a:srgbClr>
            </a:solidFill>
          </p:spPr>
          <p:txBody>
            <a:bodyPr/>
            <a:lstStyle/>
            <a:p/>
          </p:txBody>
        </p:sp>
        <p:sp>
          <p:nvSpPr>
            <p:cNvPr id="48" name="rc48"/>
            <p:cNvSpPr/>
            <p:nvPr/>
          </p:nvSpPr>
          <p:spPr>
            <a:xfrm>
              <a:off x="4228248" y="2996736"/>
              <a:ext cx="239888" cy="13112"/>
            </a:xfrm>
            <a:prstGeom prst="rect">
              <a:avLst/>
            </a:prstGeom>
            <a:solidFill>
              <a:srgbClr val="1CABE2">
                <a:alpha val="100000"/>
              </a:srgbClr>
            </a:solidFill>
          </p:spPr>
          <p:txBody>
            <a:bodyPr/>
            <a:lstStyle/>
            <a:p/>
          </p:txBody>
        </p:sp>
        <p:sp>
          <p:nvSpPr>
            <p:cNvPr id="49" name="rc49"/>
            <p:cNvSpPr/>
            <p:nvPr/>
          </p:nvSpPr>
          <p:spPr>
            <a:xfrm>
              <a:off x="4494791" y="3007203"/>
              <a:ext cx="239888" cy="1300817"/>
            </a:xfrm>
            <a:prstGeom prst="rect">
              <a:avLst/>
            </a:prstGeom>
            <a:solidFill>
              <a:srgbClr val="80BD41">
                <a:alpha val="100000"/>
              </a:srgbClr>
            </a:solidFill>
          </p:spPr>
          <p:txBody>
            <a:bodyPr/>
            <a:lstStyle/>
            <a:p/>
          </p:txBody>
        </p:sp>
        <p:sp>
          <p:nvSpPr>
            <p:cNvPr id="50" name="rc50"/>
            <p:cNvSpPr/>
            <p:nvPr/>
          </p:nvSpPr>
          <p:spPr>
            <a:xfrm>
              <a:off x="4494791" y="2994064"/>
              <a:ext cx="239888" cy="13139"/>
            </a:xfrm>
            <a:prstGeom prst="rect">
              <a:avLst/>
            </a:prstGeom>
            <a:solidFill>
              <a:srgbClr val="1CABE2">
                <a:alpha val="100000"/>
              </a:srgbClr>
            </a:solidFill>
          </p:spPr>
          <p:txBody>
            <a:bodyPr/>
            <a:lstStyle/>
            <a:p/>
          </p:txBody>
        </p:sp>
        <p:sp>
          <p:nvSpPr>
            <p:cNvPr id="51" name="rc51"/>
            <p:cNvSpPr/>
            <p:nvPr/>
          </p:nvSpPr>
          <p:spPr>
            <a:xfrm>
              <a:off x="4761334" y="3140601"/>
              <a:ext cx="239888" cy="1167419"/>
            </a:xfrm>
            <a:prstGeom prst="rect">
              <a:avLst/>
            </a:prstGeom>
            <a:solidFill>
              <a:srgbClr val="80BD41">
                <a:alpha val="100000"/>
              </a:srgbClr>
            </a:solidFill>
          </p:spPr>
          <p:txBody>
            <a:bodyPr/>
            <a:lstStyle/>
            <a:p/>
          </p:txBody>
        </p:sp>
        <p:sp>
          <p:nvSpPr>
            <p:cNvPr id="52" name="rc52"/>
            <p:cNvSpPr/>
            <p:nvPr/>
          </p:nvSpPr>
          <p:spPr>
            <a:xfrm>
              <a:off x="4761334" y="2996314"/>
              <a:ext cx="239888" cy="144287"/>
            </a:xfrm>
            <a:prstGeom prst="rect">
              <a:avLst/>
            </a:prstGeom>
            <a:solidFill>
              <a:srgbClr val="1CABE2">
                <a:alpha val="100000"/>
              </a:srgbClr>
            </a:solidFill>
          </p:spPr>
          <p:txBody>
            <a:bodyPr/>
            <a:lstStyle/>
            <a:p/>
          </p:txBody>
        </p:sp>
        <p:sp>
          <p:nvSpPr>
            <p:cNvPr id="53" name="rc53"/>
            <p:cNvSpPr/>
            <p:nvPr/>
          </p:nvSpPr>
          <p:spPr>
            <a:xfrm>
              <a:off x="5027877" y="3084810"/>
              <a:ext cx="239888" cy="1223210"/>
            </a:xfrm>
            <a:prstGeom prst="rect">
              <a:avLst/>
            </a:prstGeom>
            <a:solidFill>
              <a:srgbClr val="80BD41">
                <a:alpha val="100000"/>
              </a:srgbClr>
            </a:solidFill>
          </p:spPr>
          <p:txBody>
            <a:bodyPr/>
            <a:lstStyle/>
            <a:p/>
          </p:txBody>
        </p:sp>
        <p:sp>
          <p:nvSpPr>
            <p:cNvPr id="54" name="rc54"/>
            <p:cNvSpPr/>
            <p:nvPr/>
          </p:nvSpPr>
          <p:spPr>
            <a:xfrm>
              <a:off x="5027877" y="3020431"/>
              <a:ext cx="239888" cy="64379"/>
            </a:xfrm>
            <a:prstGeom prst="rect">
              <a:avLst/>
            </a:prstGeom>
            <a:solidFill>
              <a:srgbClr val="1CABE2">
                <a:alpha val="100000"/>
              </a:srgbClr>
            </a:solidFill>
          </p:spPr>
          <p:txBody>
            <a:bodyPr/>
            <a:lstStyle/>
            <a:p/>
          </p:txBody>
        </p:sp>
        <p:sp>
          <p:nvSpPr>
            <p:cNvPr id="55" name="rc55"/>
            <p:cNvSpPr/>
            <p:nvPr/>
          </p:nvSpPr>
          <p:spPr>
            <a:xfrm>
              <a:off x="5294420" y="3068816"/>
              <a:ext cx="239888" cy="1239204"/>
            </a:xfrm>
            <a:prstGeom prst="rect">
              <a:avLst/>
            </a:prstGeom>
            <a:solidFill>
              <a:srgbClr val="80BD41">
                <a:alpha val="100000"/>
              </a:srgbClr>
            </a:solidFill>
          </p:spPr>
          <p:txBody>
            <a:bodyPr/>
            <a:lstStyle/>
            <a:p/>
          </p:txBody>
        </p:sp>
        <p:sp>
          <p:nvSpPr>
            <p:cNvPr id="56" name="rc56"/>
            <p:cNvSpPr/>
            <p:nvPr/>
          </p:nvSpPr>
          <p:spPr>
            <a:xfrm>
              <a:off x="5294420" y="3056299"/>
              <a:ext cx="239888" cy="12517"/>
            </a:xfrm>
            <a:prstGeom prst="rect">
              <a:avLst/>
            </a:prstGeom>
            <a:solidFill>
              <a:srgbClr val="1CABE2">
                <a:alpha val="100000"/>
              </a:srgbClr>
            </a:solidFill>
          </p:spPr>
          <p:txBody>
            <a:bodyPr/>
            <a:lstStyle/>
            <a:p/>
          </p:txBody>
        </p:sp>
        <p:sp>
          <p:nvSpPr>
            <p:cNvPr id="57" name="rc57"/>
            <p:cNvSpPr/>
            <p:nvPr/>
          </p:nvSpPr>
          <p:spPr>
            <a:xfrm>
              <a:off x="5560963" y="3129936"/>
              <a:ext cx="239888" cy="1178085"/>
            </a:xfrm>
            <a:prstGeom prst="rect">
              <a:avLst/>
            </a:prstGeom>
            <a:solidFill>
              <a:srgbClr val="80BD41">
                <a:alpha val="100000"/>
              </a:srgbClr>
            </a:solidFill>
          </p:spPr>
          <p:txBody>
            <a:bodyPr/>
            <a:lstStyle/>
            <a:p/>
          </p:txBody>
        </p:sp>
        <p:sp>
          <p:nvSpPr>
            <p:cNvPr id="58" name="rc58"/>
            <p:cNvSpPr/>
            <p:nvPr/>
          </p:nvSpPr>
          <p:spPr>
            <a:xfrm>
              <a:off x="5560963" y="3080849"/>
              <a:ext cx="239888" cy="49087"/>
            </a:xfrm>
            <a:prstGeom prst="rect">
              <a:avLst/>
            </a:prstGeom>
            <a:solidFill>
              <a:srgbClr val="1CABE2">
                <a:alpha val="100000"/>
              </a:srgbClr>
            </a:solidFill>
          </p:spPr>
          <p:txBody>
            <a:bodyPr/>
            <a:lstStyle/>
            <a:p/>
          </p:txBody>
        </p:sp>
        <p:sp>
          <p:nvSpPr>
            <p:cNvPr id="59" name="rc59"/>
            <p:cNvSpPr/>
            <p:nvPr/>
          </p:nvSpPr>
          <p:spPr>
            <a:xfrm>
              <a:off x="5827506" y="3186564"/>
              <a:ext cx="239888" cy="1121457"/>
            </a:xfrm>
            <a:prstGeom prst="rect">
              <a:avLst/>
            </a:prstGeom>
            <a:solidFill>
              <a:srgbClr val="80BD41">
                <a:alpha val="100000"/>
              </a:srgbClr>
            </a:solidFill>
          </p:spPr>
          <p:txBody>
            <a:bodyPr/>
            <a:lstStyle/>
            <a:p/>
          </p:txBody>
        </p:sp>
        <p:sp>
          <p:nvSpPr>
            <p:cNvPr id="60" name="rc60"/>
            <p:cNvSpPr/>
            <p:nvPr/>
          </p:nvSpPr>
          <p:spPr>
            <a:xfrm>
              <a:off x="5827506" y="3102153"/>
              <a:ext cx="239888" cy="84410"/>
            </a:xfrm>
            <a:prstGeom prst="rect">
              <a:avLst/>
            </a:prstGeom>
            <a:solidFill>
              <a:srgbClr val="1CABE2">
                <a:alpha val="100000"/>
              </a:srgbClr>
            </a:solidFill>
          </p:spPr>
          <p:txBody>
            <a:bodyPr/>
            <a:lstStyle/>
            <a:p/>
          </p:txBody>
        </p:sp>
        <p:sp>
          <p:nvSpPr>
            <p:cNvPr id="61" name="rc61"/>
            <p:cNvSpPr/>
            <p:nvPr/>
          </p:nvSpPr>
          <p:spPr>
            <a:xfrm>
              <a:off x="6094049" y="3223321"/>
              <a:ext cx="239888" cy="1084700"/>
            </a:xfrm>
            <a:prstGeom prst="rect">
              <a:avLst/>
            </a:prstGeom>
            <a:solidFill>
              <a:srgbClr val="80BD41">
                <a:alpha val="100000"/>
              </a:srgbClr>
            </a:solidFill>
          </p:spPr>
          <p:txBody>
            <a:bodyPr/>
            <a:lstStyle/>
            <a:p/>
          </p:txBody>
        </p:sp>
        <p:sp>
          <p:nvSpPr>
            <p:cNvPr id="62" name="rc62"/>
            <p:cNvSpPr/>
            <p:nvPr/>
          </p:nvSpPr>
          <p:spPr>
            <a:xfrm>
              <a:off x="6094049" y="3102798"/>
              <a:ext cx="239888" cy="120522"/>
            </a:xfrm>
            <a:prstGeom prst="rect">
              <a:avLst/>
            </a:prstGeom>
            <a:solidFill>
              <a:srgbClr val="1CABE2">
                <a:alpha val="100000"/>
              </a:srgbClr>
            </a:solidFill>
          </p:spPr>
          <p:txBody>
            <a:bodyPr/>
            <a:lstStyle/>
            <a:p/>
          </p:txBody>
        </p:sp>
        <p:sp>
          <p:nvSpPr>
            <p:cNvPr id="63" name="rc63"/>
            <p:cNvSpPr/>
            <p:nvPr/>
          </p:nvSpPr>
          <p:spPr>
            <a:xfrm>
              <a:off x="6360593" y="3295144"/>
              <a:ext cx="239888" cy="1012876"/>
            </a:xfrm>
            <a:prstGeom prst="rect">
              <a:avLst/>
            </a:prstGeom>
            <a:solidFill>
              <a:srgbClr val="80BD41">
                <a:alpha val="100000"/>
              </a:srgbClr>
            </a:solidFill>
          </p:spPr>
          <p:txBody>
            <a:bodyPr/>
            <a:lstStyle/>
            <a:p/>
          </p:txBody>
        </p:sp>
        <p:sp>
          <p:nvSpPr>
            <p:cNvPr id="64" name="rc64"/>
            <p:cNvSpPr/>
            <p:nvPr/>
          </p:nvSpPr>
          <p:spPr>
            <a:xfrm>
              <a:off x="6360593" y="3102215"/>
              <a:ext cx="239888" cy="192929"/>
            </a:xfrm>
            <a:prstGeom prst="rect">
              <a:avLst/>
            </a:prstGeom>
            <a:solidFill>
              <a:srgbClr val="1CABE2">
                <a:alpha val="100000"/>
              </a:srgbClr>
            </a:solidFill>
          </p:spPr>
          <p:txBody>
            <a:bodyPr/>
            <a:lstStyle/>
            <a:p/>
          </p:txBody>
        </p:sp>
        <p:sp>
          <p:nvSpPr>
            <p:cNvPr id="65" name="rc65"/>
            <p:cNvSpPr/>
            <p:nvPr/>
          </p:nvSpPr>
          <p:spPr>
            <a:xfrm>
              <a:off x="6627136" y="3388902"/>
              <a:ext cx="239888" cy="919119"/>
            </a:xfrm>
            <a:prstGeom prst="rect">
              <a:avLst/>
            </a:prstGeom>
            <a:solidFill>
              <a:srgbClr val="80BD41">
                <a:alpha val="100000"/>
              </a:srgbClr>
            </a:solidFill>
          </p:spPr>
          <p:txBody>
            <a:bodyPr/>
            <a:lstStyle/>
            <a:p/>
          </p:txBody>
        </p:sp>
        <p:sp>
          <p:nvSpPr>
            <p:cNvPr id="66" name="rc66"/>
            <p:cNvSpPr/>
            <p:nvPr/>
          </p:nvSpPr>
          <p:spPr>
            <a:xfrm>
              <a:off x="6627136" y="3114360"/>
              <a:ext cx="239888" cy="274542"/>
            </a:xfrm>
            <a:prstGeom prst="rect">
              <a:avLst/>
            </a:prstGeom>
            <a:solidFill>
              <a:srgbClr val="1CABE2">
                <a:alpha val="100000"/>
              </a:srgbClr>
            </a:solidFill>
          </p:spPr>
          <p:txBody>
            <a:bodyPr/>
            <a:lstStyle/>
            <a:p/>
          </p:txBody>
        </p:sp>
        <p:sp>
          <p:nvSpPr>
            <p:cNvPr id="67" name="rc67"/>
            <p:cNvSpPr/>
            <p:nvPr/>
          </p:nvSpPr>
          <p:spPr>
            <a:xfrm>
              <a:off x="6893679" y="3323050"/>
              <a:ext cx="239888" cy="984971"/>
            </a:xfrm>
            <a:prstGeom prst="rect">
              <a:avLst/>
            </a:prstGeom>
            <a:solidFill>
              <a:srgbClr val="80BD41">
                <a:alpha val="100000"/>
              </a:srgbClr>
            </a:solidFill>
          </p:spPr>
          <p:txBody>
            <a:bodyPr/>
            <a:lstStyle/>
            <a:p/>
          </p:txBody>
        </p:sp>
        <p:sp>
          <p:nvSpPr>
            <p:cNvPr id="68" name="rc68"/>
            <p:cNvSpPr/>
            <p:nvPr/>
          </p:nvSpPr>
          <p:spPr>
            <a:xfrm>
              <a:off x="6893679" y="3121309"/>
              <a:ext cx="239888" cy="201741"/>
            </a:xfrm>
            <a:prstGeom prst="rect">
              <a:avLst/>
            </a:prstGeom>
            <a:solidFill>
              <a:srgbClr val="1CABE2">
                <a:alpha val="100000"/>
              </a:srgbClr>
            </a:solidFill>
          </p:spPr>
          <p:txBody>
            <a:bodyPr/>
            <a:lstStyle/>
            <a:p/>
          </p:txBody>
        </p:sp>
        <p:sp>
          <p:nvSpPr>
            <p:cNvPr id="69" name="rc69"/>
            <p:cNvSpPr/>
            <p:nvPr/>
          </p:nvSpPr>
          <p:spPr>
            <a:xfrm>
              <a:off x="7160222" y="3217180"/>
              <a:ext cx="239888" cy="1090841"/>
            </a:xfrm>
            <a:prstGeom prst="rect">
              <a:avLst/>
            </a:prstGeom>
            <a:solidFill>
              <a:srgbClr val="80BD41">
                <a:alpha val="100000"/>
              </a:srgbClr>
            </a:solidFill>
          </p:spPr>
          <p:txBody>
            <a:bodyPr/>
            <a:lstStyle/>
            <a:p/>
          </p:txBody>
        </p:sp>
        <p:sp>
          <p:nvSpPr>
            <p:cNvPr id="70" name="rc70"/>
            <p:cNvSpPr/>
            <p:nvPr/>
          </p:nvSpPr>
          <p:spPr>
            <a:xfrm>
              <a:off x="7160222" y="3135073"/>
              <a:ext cx="239888" cy="82106"/>
            </a:xfrm>
            <a:prstGeom prst="rect">
              <a:avLst/>
            </a:prstGeom>
            <a:solidFill>
              <a:srgbClr val="1CABE2">
                <a:alpha val="100000"/>
              </a:srgbClr>
            </a:solidFill>
          </p:spPr>
          <p:txBody>
            <a:bodyPr/>
            <a:lstStyle/>
            <a:p/>
          </p:txBody>
        </p:sp>
        <p:sp>
          <p:nvSpPr>
            <p:cNvPr id="71" name="rc71"/>
            <p:cNvSpPr/>
            <p:nvPr/>
          </p:nvSpPr>
          <p:spPr>
            <a:xfrm>
              <a:off x="7426765" y="3276393"/>
              <a:ext cx="239888" cy="1031628"/>
            </a:xfrm>
            <a:prstGeom prst="rect">
              <a:avLst/>
            </a:prstGeom>
            <a:solidFill>
              <a:srgbClr val="80BD41">
                <a:alpha val="100000"/>
              </a:srgbClr>
            </a:solidFill>
          </p:spPr>
          <p:txBody>
            <a:bodyPr/>
            <a:lstStyle/>
            <a:p/>
          </p:txBody>
        </p:sp>
        <p:sp>
          <p:nvSpPr>
            <p:cNvPr id="72" name="rc72"/>
            <p:cNvSpPr/>
            <p:nvPr/>
          </p:nvSpPr>
          <p:spPr>
            <a:xfrm>
              <a:off x="7426765" y="3148888"/>
              <a:ext cx="239888" cy="127504"/>
            </a:xfrm>
            <a:prstGeom prst="rect">
              <a:avLst/>
            </a:prstGeom>
            <a:solidFill>
              <a:srgbClr val="1CABE2">
                <a:alpha val="100000"/>
              </a:srgbClr>
            </a:solidFill>
          </p:spPr>
          <p:txBody>
            <a:bodyPr/>
            <a:lstStyle/>
            <a:p/>
          </p:txBody>
        </p:sp>
        <p:sp>
          <p:nvSpPr>
            <p:cNvPr id="73" name="rc73"/>
            <p:cNvSpPr/>
            <p:nvPr/>
          </p:nvSpPr>
          <p:spPr>
            <a:xfrm>
              <a:off x="7693308" y="3352574"/>
              <a:ext cx="239888" cy="955446"/>
            </a:xfrm>
            <a:prstGeom prst="rect">
              <a:avLst/>
            </a:prstGeom>
            <a:solidFill>
              <a:srgbClr val="80BD41">
                <a:alpha val="100000"/>
              </a:srgbClr>
            </a:solidFill>
          </p:spPr>
          <p:txBody>
            <a:bodyPr/>
            <a:lstStyle/>
            <a:p/>
          </p:txBody>
        </p:sp>
        <p:sp>
          <p:nvSpPr>
            <p:cNvPr id="74" name="rc74"/>
            <p:cNvSpPr/>
            <p:nvPr/>
          </p:nvSpPr>
          <p:spPr>
            <a:xfrm>
              <a:off x="7693308" y="3156881"/>
              <a:ext cx="239888" cy="195693"/>
            </a:xfrm>
            <a:prstGeom prst="rect">
              <a:avLst/>
            </a:prstGeom>
            <a:solidFill>
              <a:srgbClr val="1CABE2">
                <a:alpha val="100000"/>
              </a:srgbClr>
            </a:solidFill>
          </p:spPr>
          <p:txBody>
            <a:bodyPr/>
            <a:lstStyle/>
            <a:p/>
          </p:txBody>
        </p:sp>
        <p:sp>
          <p:nvSpPr>
            <p:cNvPr id="75" name="rc75"/>
            <p:cNvSpPr/>
            <p:nvPr/>
          </p:nvSpPr>
          <p:spPr>
            <a:xfrm>
              <a:off x="7959851" y="3293313"/>
              <a:ext cx="239888" cy="1014707"/>
            </a:xfrm>
            <a:prstGeom prst="rect">
              <a:avLst/>
            </a:prstGeom>
            <a:solidFill>
              <a:srgbClr val="80BD41">
                <a:alpha val="100000"/>
              </a:srgbClr>
            </a:solidFill>
          </p:spPr>
          <p:txBody>
            <a:bodyPr/>
            <a:lstStyle/>
            <a:p/>
          </p:txBody>
        </p:sp>
        <p:sp>
          <p:nvSpPr>
            <p:cNvPr id="76" name="rc76"/>
            <p:cNvSpPr/>
            <p:nvPr/>
          </p:nvSpPr>
          <p:spPr>
            <a:xfrm>
              <a:off x="7959851" y="3167900"/>
              <a:ext cx="239888" cy="125413"/>
            </a:xfrm>
            <a:prstGeom prst="rect">
              <a:avLst/>
            </a:prstGeom>
            <a:solidFill>
              <a:srgbClr val="1CABE2">
                <a:alpha val="100000"/>
              </a:srgbClr>
            </a:solidFill>
          </p:spPr>
          <p:txBody>
            <a:bodyPr/>
            <a:lstStyle/>
            <a:p/>
          </p:txBody>
        </p:sp>
        <p:sp>
          <p:nvSpPr>
            <p:cNvPr id="77" name="pl77"/>
            <p:cNvSpPr/>
            <p:nvPr/>
          </p:nvSpPr>
          <p:spPr>
            <a:xfrm>
              <a:off x="1416218" y="2095023"/>
              <a:ext cx="6663577" cy="491777"/>
            </a:xfrm>
            <a:custGeom>
              <a:avLst/>
              <a:pathLst>
                <a:path w="6663577" h="491777">
                  <a:moveTo>
                    <a:pt x="0" y="0"/>
                  </a:moveTo>
                  <a:lnTo>
                    <a:pt x="266543" y="0"/>
                  </a:lnTo>
                  <a:lnTo>
                    <a:pt x="533086" y="0"/>
                  </a:lnTo>
                  <a:lnTo>
                    <a:pt x="799629" y="0"/>
                  </a:lnTo>
                  <a:lnTo>
                    <a:pt x="1066172" y="0"/>
                  </a:lnTo>
                  <a:lnTo>
                    <a:pt x="1332715" y="0"/>
                  </a:lnTo>
                  <a:lnTo>
                    <a:pt x="1599258" y="0"/>
                  </a:lnTo>
                  <a:lnTo>
                    <a:pt x="1865801" y="0"/>
                  </a:lnTo>
                  <a:lnTo>
                    <a:pt x="2132344" y="22353"/>
                  </a:lnTo>
                  <a:lnTo>
                    <a:pt x="2398888" y="22353"/>
                  </a:lnTo>
                  <a:lnTo>
                    <a:pt x="2665431" y="67060"/>
                  </a:lnTo>
                  <a:lnTo>
                    <a:pt x="2931974" y="0"/>
                  </a:lnTo>
                  <a:lnTo>
                    <a:pt x="3198517" y="0"/>
                  </a:lnTo>
                  <a:lnTo>
                    <a:pt x="3465060" y="223535"/>
                  </a:lnTo>
                  <a:lnTo>
                    <a:pt x="3731603" y="89414"/>
                  </a:lnTo>
                  <a:lnTo>
                    <a:pt x="3998146" y="0"/>
                  </a:lnTo>
                  <a:lnTo>
                    <a:pt x="4264689" y="67060"/>
                  </a:lnTo>
                  <a:lnTo>
                    <a:pt x="4531233" y="134121"/>
                  </a:lnTo>
                  <a:lnTo>
                    <a:pt x="4797776" y="201181"/>
                  </a:lnTo>
                  <a:lnTo>
                    <a:pt x="5064319" y="335302"/>
                  </a:lnTo>
                  <a:lnTo>
                    <a:pt x="5330862" y="491777"/>
                  </a:lnTo>
                  <a:lnTo>
                    <a:pt x="5597405" y="357656"/>
                  </a:lnTo>
                  <a:lnTo>
                    <a:pt x="5863948" y="134121"/>
                  </a:lnTo>
                  <a:lnTo>
                    <a:pt x="6130491" y="223535"/>
                  </a:lnTo>
                  <a:lnTo>
                    <a:pt x="6397034" y="357656"/>
                  </a:lnTo>
                  <a:lnTo>
                    <a:pt x="6663577" y="22353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6686790"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324790" y="2830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2657505" y="2863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1" name="tx91"/>
            <p:cNvSpPr/>
            <p:nvPr/>
          </p:nvSpPr>
          <p:spPr>
            <a:xfrm>
              <a:off x="3990221" y="2864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2" name="tx92"/>
            <p:cNvSpPr/>
            <p:nvPr/>
          </p:nvSpPr>
          <p:spPr>
            <a:xfrm>
              <a:off x="5322937" y="2920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a:t>
              </a:r>
            </a:p>
          </p:txBody>
        </p:sp>
        <p:sp>
          <p:nvSpPr>
            <p:cNvPr id="93" name="tx93"/>
            <p:cNvSpPr/>
            <p:nvPr/>
          </p:nvSpPr>
          <p:spPr>
            <a:xfrm>
              <a:off x="6415235" y="29674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4" name="tx94"/>
            <p:cNvSpPr/>
            <p:nvPr/>
          </p:nvSpPr>
          <p:spPr>
            <a:xfrm>
              <a:off x="6655652" y="2978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5" name="tx95"/>
            <p:cNvSpPr/>
            <p:nvPr/>
          </p:nvSpPr>
          <p:spPr>
            <a:xfrm>
              <a:off x="6922195" y="2985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6" name="tx96"/>
            <p:cNvSpPr/>
            <p:nvPr/>
          </p:nvSpPr>
          <p:spPr>
            <a:xfrm>
              <a:off x="7188738" y="2999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7" name="tx97"/>
            <p:cNvSpPr/>
            <p:nvPr/>
          </p:nvSpPr>
          <p:spPr>
            <a:xfrm>
              <a:off x="7455282" y="3012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8" name="tx98"/>
            <p:cNvSpPr/>
            <p:nvPr/>
          </p:nvSpPr>
          <p:spPr>
            <a:xfrm>
              <a:off x="7721825" y="3020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9" name="tx99"/>
            <p:cNvSpPr/>
            <p:nvPr/>
          </p:nvSpPr>
          <p:spPr>
            <a:xfrm>
              <a:off x="7988368" y="30319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090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2" name="tx112"/>
            <p:cNvSpPr/>
            <p:nvPr/>
          </p:nvSpPr>
          <p:spPr>
            <a:xfrm>
              <a:off x="1324790" y="2938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3" name="tx113"/>
            <p:cNvSpPr/>
            <p:nvPr/>
          </p:nvSpPr>
          <p:spPr>
            <a:xfrm>
              <a:off x="2657505" y="36252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4" name="tx114"/>
            <p:cNvSpPr/>
            <p:nvPr/>
          </p:nvSpPr>
          <p:spPr>
            <a:xfrm>
              <a:off x="2657505" y="29710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5" name="tx115"/>
            <p:cNvSpPr/>
            <p:nvPr/>
          </p:nvSpPr>
          <p:spPr>
            <a:xfrm>
              <a:off x="3990221" y="36453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6" name="tx116"/>
            <p:cNvSpPr/>
            <p:nvPr/>
          </p:nvSpPr>
          <p:spPr>
            <a:xfrm>
              <a:off x="3990221" y="2991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7" name="tx117"/>
            <p:cNvSpPr/>
            <p:nvPr/>
          </p:nvSpPr>
          <p:spPr>
            <a:xfrm>
              <a:off x="5322937" y="36533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18" name="tx118"/>
            <p:cNvSpPr/>
            <p:nvPr/>
          </p:nvSpPr>
          <p:spPr>
            <a:xfrm>
              <a:off x="5322937" y="3027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9" name="tx119"/>
            <p:cNvSpPr/>
            <p:nvPr/>
          </p:nvSpPr>
          <p:spPr>
            <a:xfrm>
              <a:off x="6389109" y="37665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0" name="tx120"/>
            <p:cNvSpPr/>
            <p:nvPr/>
          </p:nvSpPr>
          <p:spPr>
            <a:xfrm>
              <a:off x="6389109" y="31635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21" name="tx121"/>
            <p:cNvSpPr/>
            <p:nvPr/>
          </p:nvSpPr>
          <p:spPr>
            <a:xfrm>
              <a:off x="6681778" y="38134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6655652" y="3216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23" name="tx123"/>
            <p:cNvSpPr/>
            <p:nvPr/>
          </p:nvSpPr>
          <p:spPr>
            <a:xfrm>
              <a:off x="6922195" y="37816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4" name="tx124"/>
            <p:cNvSpPr/>
            <p:nvPr/>
          </p:nvSpPr>
          <p:spPr>
            <a:xfrm>
              <a:off x="6922195" y="31870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25" name="tx125"/>
            <p:cNvSpPr/>
            <p:nvPr/>
          </p:nvSpPr>
          <p:spPr>
            <a:xfrm>
              <a:off x="7214864" y="37275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6" name="tx126"/>
            <p:cNvSpPr/>
            <p:nvPr/>
          </p:nvSpPr>
          <p:spPr>
            <a:xfrm>
              <a:off x="7188738" y="3141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7" name="tx127"/>
            <p:cNvSpPr/>
            <p:nvPr/>
          </p:nvSpPr>
          <p:spPr>
            <a:xfrm>
              <a:off x="7481407" y="3757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8" name="tx128"/>
            <p:cNvSpPr/>
            <p:nvPr/>
          </p:nvSpPr>
          <p:spPr>
            <a:xfrm>
              <a:off x="7455282" y="3177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9" name="tx129"/>
            <p:cNvSpPr/>
            <p:nvPr/>
          </p:nvSpPr>
          <p:spPr>
            <a:xfrm>
              <a:off x="7721825" y="3795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30" name="tx130"/>
            <p:cNvSpPr/>
            <p:nvPr/>
          </p:nvSpPr>
          <p:spPr>
            <a:xfrm>
              <a:off x="7721825" y="32196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31" name="tx131"/>
            <p:cNvSpPr/>
            <p:nvPr/>
          </p:nvSpPr>
          <p:spPr>
            <a:xfrm>
              <a:off x="7988368" y="37667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32" name="tx132"/>
            <p:cNvSpPr/>
            <p:nvPr/>
          </p:nvSpPr>
          <p:spPr>
            <a:xfrm>
              <a:off x="7988368" y="3195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33" name="tx133"/>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8358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10956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533768"/>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961928"/>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38241" y="3068909"/>
              <a:ext cx="11723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8" name="rc158"/>
            <p:cNvSpPr/>
            <p:nvPr/>
          </p:nvSpPr>
          <p:spPr>
            <a:xfrm>
              <a:off x="4017890" y="5180747"/>
              <a:ext cx="201456" cy="201456"/>
            </a:xfrm>
            <a:prstGeom prst="rect">
              <a:avLst/>
            </a:prstGeom>
            <a:solidFill>
              <a:srgbClr val="1CABE2">
                <a:alpha val="100000"/>
              </a:srgbClr>
            </a:solidFill>
          </p:spPr>
          <p:txBody>
            <a:bodyPr/>
            <a:lstStyle/>
            <a:p/>
          </p:txBody>
        </p:sp>
        <p:sp>
          <p:nvSpPr>
            <p:cNvPr id="159" name="rc159"/>
            <p:cNvSpPr/>
            <p:nvPr/>
          </p:nvSpPr>
          <p:spPr>
            <a:xfrm>
              <a:off x="6061519" y="5180747"/>
              <a:ext cx="201456" cy="201456"/>
            </a:xfrm>
            <a:prstGeom prst="rect">
              <a:avLst/>
            </a:prstGeom>
            <a:solidFill>
              <a:srgbClr val="80BD41">
                <a:alpha val="100000"/>
              </a:srgbClr>
            </a:solidFill>
          </p:spPr>
          <p:txBody>
            <a:bodyPr/>
            <a:lstStyle/>
            <a:p/>
          </p:txBody>
        </p:sp>
        <p:sp>
          <p:nvSpPr>
            <p:cNvPr id="160" name="tx160"/>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61" name="tx161"/>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3" name="tx163"/>
            <p:cNvSpPr/>
            <p:nvPr/>
          </p:nvSpPr>
          <p:spPr>
            <a:xfrm>
              <a:off x="951100" y="1594284"/>
              <a:ext cx="142584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México, 2000-2025</a:t>
              </a:r>
            </a:p>
          </p:txBody>
        </p:sp>
        <p:sp>
          <p:nvSpPr>
            <p:cNvPr id="164" name="pl164"/>
            <p:cNvSpPr/>
            <p:nvPr/>
          </p:nvSpPr>
          <p:spPr>
            <a:xfrm>
              <a:off x="20787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436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086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77359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385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612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261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911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560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5522771" cy="129091"/>
            </a:xfrm>
            <a:prstGeom prst="rect">
              <a:avLst/>
            </a:prstGeom>
            <a:solidFill>
              <a:srgbClr val="80BD41">
                <a:alpha val="100000"/>
              </a:srgbClr>
            </a:solidFill>
          </p:spPr>
          <p:txBody>
            <a:bodyPr/>
            <a:lstStyle/>
            <a:p/>
          </p:txBody>
        </p:sp>
        <p:sp>
          <p:nvSpPr>
            <p:cNvPr id="178" name="rc178"/>
            <p:cNvSpPr/>
            <p:nvPr/>
          </p:nvSpPr>
          <p:spPr>
            <a:xfrm>
              <a:off x="6819045" y="5954972"/>
              <a:ext cx="1051958" cy="129091"/>
            </a:xfrm>
            <a:prstGeom prst="rect">
              <a:avLst/>
            </a:prstGeom>
            <a:solidFill>
              <a:srgbClr val="1CABE2">
                <a:alpha val="100000"/>
              </a:srgbClr>
            </a:solidFill>
          </p:spPr>
          <p:txBody>
            <a:bodyPr/>
            <a:lstStyle/>
            <a:p/>
          </p:txBody>
        </p:sp>
        <p:sp>
          <p:nvSpPr>
            <p:cNvPr id="179" name="rc179"/>
            <p:cNvSpPr/>
            <p:nvPr/>
          </p:nvSpPr>
          <p:spPr>
            <a:xfrm>
              <a:off x="1296273" y="5793607"/>
              <a:ext cx="5209631" cy="129091"/>
            </a:xfrm>
            <a:prstGeom prst="rect">
              <a:avLst/>
            </a:prstGeom>
            <a:solidFill>
              <a:srgbClr val="80BD41">
                <a:alpha val="100000"/>
              </a:srgbClr>
            </a:solidFill>
          </p:spPr>
          <p:txBody>
            <a:bodyPr/>
            <a:lstStyle/>
            <a:p/>
          </p:txBody>
        </p:sp>
        <p:sp>
          <p:nvSpPr>
            <p:cNvPr id="180" name="rc180"/>
            <p:cNvSpPr/>
            <p:nvPr/>
          </p:nvSpPr>
          <p:spPr>
            <a:xfrm>
              <a:off x="6505905" y="5793607"/>
              <a:ext cx="1067031" cy="129091"/>
            </a:xfrm>
            <a:prstGeom prst="rect">
              <a:avLst/>
            </a:prstGeom>
            <a:solidFill>
              <a:srgbClr val="1CABE2">
                <a:alpha val="100000"/>
              </a:srgbClr>
            </a:solidFill>
          </p:spPr>
          <p:txBody>
            <a:bodyPr/>
            <a:lstStyle/>
            <a:p/>
          </p:txBody>
        </p:sp>
        <p:sp>
          <p:nvSpPr>
            <p:cNvPr id="181" name="rc181"/>
            <p:cNvSpPr/>
            <p:nvPr/>
          </p:nvSpPr>
          <p:spPr>
            <a:xfrm>
              <a:off x="1296273" y="5632243"/>
              <a:ext cx="5532756" cy="129091"/>
            </a:xfrm>
            <a:prstGeom prst="rect">
              <a:avLst/>
            </a:prstGeom>
            <a:solidFill>
              <a:srgbClr val="80BD41">
                <a:alpha val="100000"/>
              </a:srgbClr>
            </a:solidFill>
          </p:spPr>
          <p:txBody>
            <a:bodyPr/>
            <a:lstStyle/>
            <a:p/>
          </p:txBody>
        </p:sp>
        <p:sp>
          <p:nvSpPr>
            <p:cNvPr id="182" name="rc182"/>
            <p:cNvSpPr/>
            <p:nvPr/>
          </p:nvSpPr>
          <p:spPr>
            <a:xfrm>
              <a:off x="6829030" y="5632243"/>
              <a:ext cx="683823" cy="129091"/>
            </a:xfrm>
            <a:prstGeom prst="rect">
              <a:avLst/>
            </a:prstGeom>
            <a:solidFill>
              <a:srgbClr val="1CABE2">
                <a:alpha val="100000"/>
              </a:srgbClr>
            </a:solidFill>
          </p:spPr>
          <p:txBody>
            <a:bodyPr/>
            <a:lstStyle/>
            <a:p/>
          </p:txBody>
        </p:sp>
        <p:sp>
          <p:nvSpPr>
            <p:cNvPr id="183" name="tx183"/>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84" name="tx184"/>
            <p:cNvSpPr/>
            <p:nvPr/>
          </p:nvSpPr>
          <p:spPr>
            <a:xfrm>
              <a:off x="7774244"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85" name="tx185"/>
            <p:cNvSpPr/>
            <p:nvPr/>
          </p:nvSpPr>
          <p:spPr>
            <a:xfrm>
              <a:off x="7711155"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86" name="tx186"/>
            <p:cNvSpPr/>
            <p:nvPr/>
          </p:nvSpPr>
          <p:spPr>
            <a:xfrm>
              <a:off x="395216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87" name="tx187"/>
            <p:cNvSpPr/>
            <p:nvPr/>
          </p:nvSpPr>
          <p:spPr>
            <a:xfrm>
              <a:off x="723953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0.34</a:t>
              </a:r>
            </a:p>
          </p:txBody>
        </p:sp>
        <p:sp>
          <p:nvSpPr>
            <p:cNvPr id="188" name="tx188"/>
            <p:cNvSpPr/>
            <p:nvPr/>
          </p:nvSpPr>
          <p:spPr>
            <a:xfrm>
              <a:off x="379559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9" name="tx189"/>
            <p:cNvSpPr/>
            <p:nvPr/>
          </p:nvSpPr>
          <p:spPr>
            <a:xfrm>
              <a:off x="6933928"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0.34</a:t>
              </a:r>
            </a:p>
          </p:txBody>
        </p:sp>
        <p:sp>
          <p:nvSpPr>
            <p:cNvPr id="190" name="tx190"/>
            <p:cNvSpPr/>
            <p:nvPr/>
          </p:nvSpPr>
          <p:spPr>
            <a:xfrm>
              <a:off x="3957158"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91" name="tx191"/>
            <p:cNvSpPr/>
            <p:nvPr/>
          </p:nvSpPr>
          <p:spPr>
            <a:xfrm>
              <a:off x="706544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0.22</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6" name="tx196"/>
            <p:cNvSpPr/>
            <p:nvPr/>
          </p:nvSpPr>
          <p:spPr>
            <a:xfrm>
              <a:off x="2686529"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7" name="tx197"/>
            <p:cNvSpPr/>
            <p:nvPr/>
          </p:nvSpPr>
          <p:spPr>
            <a:xfrm>
              <a:off x="425147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8" name="tx198"/>
            <p:cNvSpPr/>
            <p:nvPr/>
          </p:nvSpPr>
          <p:spPr>
            <a:xfrm>
              <a:off x="581642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9" name="tx199"/>
            <p:cNvSpPr/>
            <p:nvPr/>
          </p:nvSpPr>
          <p:spPr>
            <a:xfrm>
              <a:off x="738137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0" name="tx200"/>
            <p:cNvSpPr/>
            <p:nvPr/>
          </p:nvSpPr>
          <p:spPr>
            <a:xfrm>
              <a:off x="4161819" y="6312056"/>
              <a:ext cx="11723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201" name="tx201"/>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(89 %) fue superior a la de 2019 (84 %).
El número de niños vacunados con la DTP1 se mantuvo constante en el 0 % en comparación con 2019.
El número de lactantes supervivientes disminuyó aproximadamente un 5 % en comparación con 2019.
En 2025, se vacunó aproximadamente al mismo número de niños que en 2019.
En 2025, hubo 100 000 lactantes supervivientes (población objetivo) menos que en 2019.
Para que la cobertura vacunal aumente, el número de niños vacunados debe aumentar o disminuir a un ritmo más lento que el descenso de la población objetivo de lactantes supervivientes.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566651"/>
            </a:xfrm>
            <a:custGeom>
              <a:avLst/>
              <a:pathLst>
                <a:path w="3397293" h="566651">
                  <a:moveTo>
                    <a:pt x="0" y="41974"/>
                  </a:moveTo>
                  <a:lnTo>
                    <a:pt x="135891" y="41974"/>
                  </a:lnTo>
                  <a:lnTo>
                    <a:pt x="271783" y="41974"/>
                  </a:lnTo>
                  <a:lnTo>
                    <a:pt x="407675" y="20987"/>
                  </a:lnTo>
                  <a:lnTo>
                    <a:pt x="543566" y="20987"/>
                  </a:lnTo>
                  <a:lnTo>
                    <a:pt x="679458" y="20987"/>
                  </a:lnTo>
                  <a:lnTo>
                    <a:pt x="815350" y="20987"/>
                  </a:lnTo>
                  <a:lnTo>
                    <a:pt x="951242" y="20987"/>
                  </a:lnTo>
                  <a:lnTo>
                    <a:pt x="1087133" y="62961"/>
                  </a:lnTo>
                  <a:lnTo>
                    <a:pt x="1223025" y="83948"/>
                  </a:lnTo>
                  <a:lnTo>
                    <a:pt x="1358917" y="83948"/>
                  </a:lnTo>
                  <a:lnTo>
                    <a:pt x="1494809" y="41974"/>
                  </a:lnTo>
                  <a:lnTo>
                    <a:pt x="1630700" y="0"/>
                  </a:lnTo>
                  <a:lnTo>
                    <a:pt x="1766592" y="335793"/>
                  </a:lnTo>
                  <a:lnTo>
                    <a:pt x="1902484" y="251845"/>
                  </a:lnTo>
                  <a:lnTo>
                    <a:pt x="2038375" y="251845"/>
                  </a:lnTo>
                  <a:lnTo>
                    <a:pt x="2174267" y="125922"/>
                  </a:lnTo>
                  <a:lnTo>
                    <a:pt x="2310159" y="293819"/>
                  </a:lnTo>
                  <a:lnTo>
                    <a:pt x="2446051" y="230858"/>
                  </a:lnTo>
                  <a:lnTo>
                    <a:pt x="2581942" y="356780"/>
                  </a:lnTo>
                  <a:lnTo>
                    <a:pt x="2717834" y="566651"/>
                  </a:lnTo>
                  <a:lnTo>
                    <a:pt x="2853726" y="440728"/>
                  </a:lnTo>
                  <a:lnTo>
                    <a:pt x="2989618" y="335793"/>
                  </a:lnTo>
                  <a:lnTo>
                    <a:pt x="3125509" y="293819"/>
                  </a:lnTo>
                  <a:lnTo>
                    <a:pt x="3261401" y="440728"/>
                  </a:lnTo>
                  <a:lnTo>
                    <a:pt x="3397293" y="2098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566651"/>
            </a:xfrm>
            <a:custGeom>
              <a:avLst/>
              <a:pathLst>
                <a:path w="3397293" h="566651">
                  <a:moveTo>
                    <a:pt x="0" y="41974"/>
                  </a:moveTo>
                  <a:lnTo>
                    <a:pt x="135891" y="41974"/>
                  </a:lnTo>
                  <a:lnTo>
                    <a:pt x="271783" y="41974"/>
                  </a:lnTo>
                  <a:lnTo>
                    <a:pt x="407675" y="20987"/>
                  </a:lnTo>
                  <a:lnTo>
                    <a:pt x="543566" y="20987"/>
                  </a:lnTo>
                  <a:lnTo>
                    <a:pt x="679458" y="20987"/>
                  </a:lnTo>
                  <a:lnTo>
                    <a:pt x="815350" y="20987"/>
                  </a:lnTo>
                  <a:lnTo>
                    <a:pt x="951242" y="20987"/>
                  </a:lnTo>
                  <a:lnTo>
                    <a:pt x="1087133" y="62961"/>
                  </a:lnTo>
                  <a:lnTo>
                    <a:pt x="1223025" y="83948"/>
                  </a:lnTo>
                  <a:lnTo>
                    <a:pt x="1358917" y="83948"/>
                  </a:lnTo>
                  <a:lnTo>
                    <a:pt x="1494809" y="41974"/>
                  </a:lnTo>
                  <a:lnTo>
                    <a:pt x="1630700" y="0"/>
                  </a:lnTo>
                  <a:lnTo>
                    <a:pt x="1766592" y="335793"/>
                  </a:lnTo>
                  <a:lnTo>
                    <a:pt x="1902484" y="251845"/>
                  </a:lnTo>
                  <a:lnTo>
                    <a:pt x="2038375" y="251845"/>
                  </a:lnTo>
                  <a:lnTo>
                    <a:pt x="2174267" y="125922"/>
                  </a:lnTo>
                  <a:lnTo>
                    <a:pt x="2310159" y="293819"/>
                  </a:lnTo>
                  <a:lnTo>
                    <a:pt x="2446051" y="230858"/>
                  </a:lnTo>
                  <a:lnTo>
                    <a:pt x="2581942" y="356780"/>
                  </a:lnTo>
                  <a:lnTo>
                    <a:pt x="2717834" y="566651"/>
                  </a:lnTo>
                  <a:lnTo>
                    <a:pt x="2853726" y="440728"/>
                  </a:lnTo>
                  <a:lnTo>
                    <a:pt x="2989618" y="335793"/>
                  </a:lnTo>
                  <a:lnTo>
                    <a:pt x="3125509" y="293819"/>
                  </a:lnTo>
                  <a:lnTo>
                    <a:pt x="3261401" y="440728"/>
                  </a:lnTo>
                  <a:lnTo>
                    <a:pt x="3397293" y="2098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566651"/>
            </a:xfrm>
            <a:custGeom>
              <a:avLst/>
              <a:pathLst>
                <a:path w="3397293" h="566651">
                  <a:moveTo>
                    <a:pt x="0" y="41974"/>
                  </a:moveTo>
                  <a:lnTo>
                    <a:pt x="135891" y="41974"/>
                  </a:lnTo>
                  <a:lnTo>
                    <a:pt x="271783" y="41974"/>
                  </a:lnTo>
                  <a:lnTo>
                    <a:pt x="407675" y="20987"/>
                  </a:lnTo>
                  <a:lnTo>
                    <a:pt x="543566" y="20987"/>
                  </a:lnTo>
                  <a:lnTo>
                    <a:pt x="679458" y="20987"/>
                  </a:lnTo>
                  <a:lnTo>
                    <a:pt x="815350" y="20987"/>
                  </a:lnTo>
                  <a:lnTo>
                    <a:pt x="951242" y="20987"/>
                  </a:lnTo>
                  <a:lnTo>
                    <a:pt x="1087133" y="62961"/>
                  </a:lnTo>
                  <a:lnTo>
                    <a:pt x="1223025" y="83948"/>
                  </a:lnTo>
                  <a:lnTo>
                    <a:pt x="1358917" y="83948"/>
                  </a:lnTo>
                  <a:lnTo>
                    <a:pt x="1494809" y="41974"/>
                  </a:lnTo>
                  <a:lnTo>
                    <a:pt x="1630700" y="0"/>
                  </a:lnTo>
                  <a:lnTo>
                    <a:pt x="1766592" y="335793"/>
                  </a:lnTo>
                  <a:lnTo>
                    <a:pt x="1902484" y="251845"/>
                  </a:lnTo>
                  <a:lnTo>
                    <a:pt x="2038375" y="251845"/>
                  </a:lnTo>
                  <a:lnTo>
                    <a:pt x="2174267" y="125922"/>
                  </a:lnTo>
                  <a:lnTo>
                    <a:pt x="2310159" y="293819"/>
                  </a:lnTo>
                  <a:lnTo>
                    <a:pt x="2446051" y="230858"/>
                  </a:lnTo>
                  <a:lnTo>
                    <a:pt x="2581942" y="356780"/>
                  </a:lnTo>
                  <a:lnTo>
                    <a:pt x="2717834" y="566651"/>
                  </a:lnTo>
                  <a:lnTo>
                    <a:pt x="2853726" y="440728"/>
                  </a:lnTo>
                  <a:lnTo>
                    <a:pt x="2989618" y="335793"/>
                  </a:lnTo>
                  <a:lnTo>
                    <a:pt x="3125509" y="293819"/>
                  </a:lnTo>
                  <a:lnTo>
                    <a:pt x="3261401" y="440728"/>
                  </a:lnTo>
                  <a:lnTo>
                    <a:pt x="3397293" y="2098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2891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888066"/>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México</a:t>
              </a:r>
            </a:p>
          </p:txBody>
        </p:sp>
        <p:sp>
          <p:nvSpPr>
            <p:cNvPr id="60" name="tx60"/>
            <p:cNvSpPr/>
            <p:nvPr/>
          </p:nvSpPr>
          <p:spPr>
            <a:xfrm>
              <a:off x="279714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91296" y="1415450"/>
              <a:ext cx="2456631"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México, 2000-2025</a:t>
              </a:r>
            </a:p>
          </p:txBody>
        </p:sp>
        <p:sp>
          <p:nvSpPr>
            <p:cNvPr id="63" name="pl63"/>
            <p:cNvSpPr/>
            <p:nvPr/>
          </p:nvSpPr>
          <p:spPr>
            <a:xfrm>
              <a:off x="5267799" y="40159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784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41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035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660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472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097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7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7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96035"/>
              <a:ext cx="3397293" cy="1451180"/>
            </a:xfrm>
            <a:custGeom>
              <a:avLst/>
              <a:pathLst>
                <a:path w="3397293" h="1451180">
                  <a:moveTo>
                    <a:pt x="0" y="107494"/>
                  </a:moveTo>
                  <a:lnTo>
                    <a:pt x="135891" y="107494"/>
                  </a:lnTo>
                  <a:lnTo>
                    <a:pt x="271783" y="107494"/>
                  </a:lnTo>
                  <a:lnTo>
                    <a:pt x="407675" y="53747"/>
                  </a:lnTo>
                  <a:lnTo>
                    <a:pt x="543566" y="53747"/>
                  </a:lnTo>
                  <a:lnTo>
                    <a:pt x="679458" y="53747"/>
                  </a:lnTo>
                  <a:lnTo>
                    <a:pt x="815350" y="53747"/>
                  </a:lnTo>
                  <a:lnTo>
                    <a:pt x="951242" y="53747"/>
                  </a:lnTo>
                  <a:lnTo>
                    <a:pt x="1087133" y="161242"/>
                  </a:lnTo>
                  <a:lnTo>
                    <a:pt x="1223025" y="214989"/>
                  </a:lnTo>
                  <a:lnTo>
                    <a:pt x="1358917" y="214989"/>
                  </a:lnTo>
                  <a:lnTo>
                    <a:pt x="1494809" y="107494"/>
                  </a:lnTo>
                  <a:lnTo>
                    <a:pt x="1630700" y="0"/>
                  </a:lnTo>
                  <a:lnTo>
                    <a:pt x="1766592" y="859959"/>
                  </a:lnTo>
                  <a:lnTo>
                    <a:pt x="1902484" y="644969"/>
                  </a:lnTo>
                  <a:lnTo>
                    <a:pt x="2038375" y="644969"/>
                  </a:lnTo>
                  <a:lnTo>
                    <a:pt x="2174267" y="322484"/>
                  </a:lnTo>
                  <a:lnTo>
                    <a:pt x="2310159" y="752464"/>
                  </a:lnTo>
                  <a:lnTo>
                    <a:pt x="2446051" y="591221"/>
                  </a:lnTo>
                  <a:lnTo>
                    <a:pt x="2581942" y="913706"/>
                  </a:lnTo>
                  <a:lnTo>
                    <a:pt x="2717834" y="1451180"/>
                  </a:lnTo>
                  <a:lnTo>
                    <a:pt x="2853726" y="1128696"/>
                  </a:lnTo>
                  <a:lnTo>
                    <a:pt x="2989618" y="859959"/>
                  </a:lnTo>
                  <a:lnTo>
                    <a:pt x="3125509" y="752464"/>
                  </a:lnTo>
                  <a:lnTo>
                    <a:pt x="3261401" y="1128696"/>
                  </a:lnTo>
                  <a:lnTo>
                    <a:pt x="3397293" y="537474"/>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09741"/>
              <a:ext cx="3397293" cy="752464"/>
            </a:xfrm>
            <a:custGeom>
              <a:avLst/>
              <a:pathLst>
                <a:path w="3397293" h="752464">
                  <a:moveTo>
                    <a:pt x="0" y="752464"/>
                  </a:moveTo>
                  <a:lnTo>
                    <a:pt x="135891" y="752464"/>
                  </a:lnTo>
                  <a:lnTo>
                    <a:pt x="271783" y="752464"/>
                  </a:lnTo>
                  <a:lnTo>
                    <a:pt x="407675" y="644969"/>
                  </a:lnTo>
                  <a:lnTo>
                    <a:pt x="543566" y="537474"/>
                  </a:lnTo>
                  <a:lnTo>
                    <a:pt x="679458" y="483726"/>
                  </a:lnTo>
                  <a:lnTo>
                    <a:pt x="815350" y="429979"/>
                  </a:lnTo>
                  <a:lnTo>
                    <a:pt x="951242" y="429979"/>
                  </a:lnTo>
                  <a:lnTo>
                    <a:pt x="1087133" y="268737"/>
                  </a:lnTo>
                  <a:lnTo>
                    <a:pt x="1223025" y="161242"/>
                  </a:lnTo>
                  <a:lnTo>
                    <a:pt x="1358917" y="161242"/>
                  </a:lnTo>
                  <a:lnTo>
                    <a:pt x="1494809" y="107494"/>
                  </a:lnTo>
                  <a:lnTo>
                    <a:pt x="1630700" y="107494"/>
                  </a:lnTo>
                  <a:lnTo>
                    <a:pt x="1766592" y="107494"/>
                  </a:lnTo>
                  <a:lnTo>
                    <a:pt x="1902484" y="107494"/>
                  </a:lnTo>
                  <a:lnTo>
                    <a:pt x="2038375" y="53747"/>
                  </a:lnTo>
                  <a:lnTo>
                    <a:pt x="2174267" y="0"/>
                  </a:lnTo>
                  <a:lnTo>
                    <a:pt x="2310159" y="0"/>
                  </a:lnTo>
                  <a:lnTo>
                    <a:pt x="2446051" y="0"/>
                  </a:lnTo>
                  <a:lnTo>
                    <a:pt x="2581942" y="0"/>
                  </a:lnTo>
                  <a:lnTo>
                    <a:pt x="2717834" y="161242"/>
                  </a:lnTo>
                  <a:lnTo>
                    <a:pt x="2853726" y="268737"/>
                  </a:lnTo>
                  <a:lnTo>
                    <a:pt x="2989618" y="53747"/>
                  </a:lnTo>
                  <a:lnTo>
                    <a:pt x="3125509" y="107494"/>
                  </a:lnTo>
                  <a:lnTo>
                    <a:pt x="3261401" y="107494"/>
                  </a:lnTo>
                  <a:lnTo>
                    <a:pt x="3397293" y="5374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457277"/>
              <a:ext cx="3397293" cy="967453"/>
            </a:xfrm>
            <a:custGeom>
              <a:avLst/>
              <a:pathLst>
                <a:path w="3397293" h="967453">
                  <a:moveTo>
                    <a:pt x="0" y="161242"/>
                  </a:moveTo>
                  <a:lnTo>
                    <a:pt x="135891" y="214989"/>
                  </a:lnTo>
                  <a:lnTo>
                    <a:pt x="271783" y="161242"/>
                  </a:lnTo>
                  <a:lnTo>
                    <a:pt x="407675" y="107494"/>
                  </a:lnTo>
                  <a:lnTo>
                    <a:pt x="543566" y="53747"/>
                  </a:lnTo>
                  <a:lnTo>
                    <a:pt x="679458" y="0"/>
                  </a:lnTo>
                  <a:lnTo>
                    <a:pt x="815350" y="53747"/>
                  </a:lnTo>
                  <a:lnTo>
                    <a:pt x="951242" y="53747"/>
                  </a:lnTo>
                  <a:lnTo>
                    <a:pt x="1087133" y="107494"/>
                  </a:lnTo>
                  <a:lnTo>
                    <a:pt x="1223025" y="0"/>
                  </a:lnTo>
                  <a:lnTo>
                    <a:pt x="1358917" y="53747"/>
                  </a:lnTo>
                  <a:lnTo>
                    <a:pt x="1494809" y="53747"/>
                  </a:lnTo>
                  <a:lnTo>
                    <a:pt x="1630700" y="53747"/>
                  </a:lnTo>
                  <a:lnTo>
                    <a:pt x="1766592" y="214989"/>
                  </a:lnTo>
                  <a:lnTo>
                    <a:pt x="1902484" y="268737"/>
                  </a:lnTo>
                  <a:lnTo>
                    <a:pt x="2038375" y="214989"/>
                  </a:lnTo>
                  <a:lnTo>
                    <a:pt x="2174267" y="268737"/>
                  </a:lnTo>
                  <a:lnTo>
                    <a:pt x="2310159" y="483726"/>
                  </a:lnTo>
                  <a:lnTo>
                    <a:pt x="2446051" y="429979"/>
                  </a:lnTo>
                  <a:lnTo>
                    <a:pt x="2581942" y="752464"/>
                  </a:lnTo>
                  <a:lnTo>
                    <a:pt x="2717834" y="913706"/>
                  </a:lnTo>
                  <a:lnTo>
                    <a:pt x="2853726" y="967453"/>
                  </a:lnTo>
                  <a:lnTo>
                    <a:pt x="2989618" y="806211"/>
                  </a:lnTo>
                  <a:lnTo>
                    <a:pt x="3125509" y="644969"/>
                  </a:lnTo>
                  <a:lnTo>
                    <a:pt x="3261401" y="591221"/>
                  </a:lnTo>
                  <a:lnTo>
                    <a:pt x="3397293" y="591221"/>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0974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96035"/>
              <a:ext cx="3397293" cy="1451180"/>
            </a:xfrm>
            <a:custGeom>
              <a:avLst/>
              <a:pathLst>
                <a:path w="3397293" h="1451180">
                  <a:moveTo>
                    <a:pt x="0" y="107494"/>
                  </a:moveTo>
                  <a:lnTo>
                    <a:pt x="135891" y="107494"/>
                  </a:lnTo>
                  <a:lnTo>
                    <a:pt x="271783" y="107494"/>
                  </a:lnTo>
                  <a:lnTo>
                    <a:pt x="407675" y="53747"/>
                  </a:lnTo>
                  <a:lnTo>
                    <a:pt x="543566" y="53747"/>
                  </a:lnTo>
                  <a:lnTo>
                    <a:pt x="679458" y="53747"/>
                  </a:lnTo>
                  <a:lnTo>
                    <a:pt x="815350" y="53747"/>
                  </a:lnTo>
                  <a:lnTo>
                    <a:pt x="951242" y="53747"/>
                  </a:lnTo>
                  <a:lnTo>
                    <a:pt x="1087133" y="161242"/>
                  </a:lnTo>
                  <a:lnTo>
                    <a:pt x="1223025" y="214989"/>
                  </a:lnTo>
                  <a:lnTo>
                    <a:pt x="1358917" y="214989"/>
                  </a:lnTo>
                  <a:lnTo>
                    <a:pt x="1494809" y="107494"/>
                  </a:lnTo>
                  <a:lnTo>
                    <a:pt x="1630700" y="0"/>
                  </a:lnTo>
                  <a:lnTo>
                    <a:pt x="1766592" y="859959"/>
                  </a:lnTo>
                  <a:lnTo>
                    <a:pt x="1902484" y="644969"/>
                  </a:lnTo>
                  <a:lnTo>
                    <a:pt x="2038375" y="644969"/>
                  </a:lnTo>
                  <a:lnTo>
                    <a:pt x="2174267" y="322484"/>
                  </a:lnTo>
                  <a:lnTo>
                    <a:pt x="2310159" y="752464"/>
                  </a:lnTo>
                  <a:lnTo>
                    <a:pt x="2446051" y="591221"/>
                  </a:lnTo>
                  <a:lnTo>
                    <a:pt x="2581942" y="913706"/>
                  </a:lnTo>
                  <a:lnTo>
                    <a:pt x="2717834" y="1451180"/>
                  </a:lnTo>
                  <a:lnTo>
                    <a:pt x="2853726" y="1128696"/>
                  </a:lnTo>
                  <a:lnTo>
                    <a:pt x="2989618" y="859959"/>
                  </a:lnTo>
                  <a:lnTo>
                    <a:pt x="3125509" y="752464"/>
                  </a:lnTo>
                  <a:lnTo>
                    <a:pt x="3261401" y="1128696"/>
                  </a:lnTo>
                  <a:lnTo>
                    <a:pt x="3397293" y="53747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96035"/>
              <a:ext cx="3397293" cy="1451180"/>
            </a:xfrm>
            <a:custGeom>
              <a:avLst/>
              <a:pathLst>
                <a:path w="3397293" h="1451180">
                  <a:moveTo>
                    <a:pt x="0" y="107494"/>
                  </a:moveTo>
                  <a:lnTo>
                    <a:pt x="135891" y="107494"/>
                  </a:lnTo>
                  <a:lnTo>
                    <a:pt x="271783" y="107494"/>
                  </a:lnTo>
                  <a:lnTo>
                    <a:pt x="407675" y="53747"/>
                  </a:lnTo>
                  <a:lnTo>
                    <a:pt x="543566" y="53747"/>
                  </a:lnTo>
                  <a:lnTo>
                    <a:pt x="679458" y="53747"/>
                  </a:lnTo>
                  <a:lnTo>
                    <a:pt x="815350" y="53747"/>
                  </a:lnTo>
                  <a:lnTo>
                    <a:pt x="951242" y="53747"/>
                  </a:lnTo>
                  <a:lnTo>
                    <a:pt x="1087133" y="161242"/>
                  </a:lnTo>
                  <a:lnTo>
                    <a:pt x="1223025" y="214989"/>
                  </a:lnTo>
                  <a:lnTo>
                    <a:pt x="1358917" y="214989"/>
                  </a:lnTo>
                  <a:lnTo>
                    <a:pt x="1494809" y="107494"/>
                  </a:lnTo>
                  <a:lnTo>
                    <a:pt x="1630700" y="0"/>
                  </a:lnTo>
                  <a:lnTo>
                    <a:pt x="1766592" y="859959"/>
                  </a:lnTo>
                  <a:lnTo>
                    <a:pt x="1902484" y="644969"/>
                  </a:lnTo>
                  <a:lnTo>
                    <a:pt x="2038375" y="644969"/>
                  </a:lnTo>
                  <a:lnTo>
                    <a:pt x="2174267" y="322484"/>
                  </a:lnTo>
                  <a:lnTo>
                    <a:pt x="2310159" y="752464"/>
                  </a:lnTo>
                  <a:lnTo>
                    <a:pt x="2446051" y="591221"/>
                  </a:lnTo>
                  <a:lnTo>
                    <a:pt x="2581942" y="913706"/>
                  </a:lnTo>
                  <a:lnTo>
                    <a:pt x="2717834" y="1451180"/>
                  </a:lnTo>
                  <a:lnTo>
                    <a:pt x="2853726" y="1128696"/>
                  </a:lnTo>
                  <a:lnTo>
                    <a:pt x="2989618" y="859959"/>
                  </a:lnTo>
                  <a:lnTo>
                    <a:pt x="3125509" y="752464"/>
                  </a:lnTo>
                  <a:lnTo>
                    <a:pt x="3261401" y="1128696"/>
                  </a:lnTo>
                  <a:lnTo>
                    <a:pt x="3397293" y="537474"/>
                  </a:lnTo>
                </a:path>
              </a:pathLst>
            </a:custGeom>
            <a:ln w="27101" cap="flat">
              <a:solidFill>
                <a:srgbClr val="0058AB">
                  <a:alpha val="100000"/>
                </a:srgbClr>
              </a:solidFill>
              <a:prstDash val="solid"/>
              <a:round/>
            </a:ln>
          </p:spPr>
          <p:txBody>
            <a:bodyPr/>
            <a:lstStyle/>
            <a:p/>
          </p:txBody>
        </p:sp>
        <p:sp>
          <p:nvSpPr>
            <p:cNvPr id="85" name="tx85"/>
            <p:cNvSpPr/>
            <p:nvPr/>
          </p:nvSpPr>
          <p:spPr>
            <a:xfrm>
              <a:off x="8902429" y="32243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6" name="tx86"/>
            <p:cNvSpPr/>
            <p:nvPr/>
          </p:nvSpPr>
          <p:spPr>
            <a:xfrm>
              <a:off x="8877160" y="300800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87" name="tx87"/>
            <p:cNvSpPr/>
            <p:nvPr/>
          </p:nvSpPr>
          <p:spPr>
            <a:xfrm>
              <a:off x="5003259" y="36951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a:off x="5127474" y="31576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9" name="tx89"/>
            <p:cNvSpPr/>
            <p:nvPr/>
          </p:nvSpPr>
          <p:spPr>
            <a:xfrm>
              <a:off x="5049780" y="26201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49780" y="2082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1" name="tx9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99" name="pl99"/>
            <p:cNvSpPr/>
            <p:nvPr/>
          </p:nvSpPr>
          <p:spPr>
            <a:xfrm>
              <a:off x="604561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604561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684674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2" name="pl102"/>
            <p:cNvSpPr/>
            <p:nvPr/>
          </p:nvSpPr>
          <p:spPr>
            <a:xfrm>
              <a:off x="760920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3" name="tx103"/>
            <p:cNvSpPr/>
            <p:nvPr/>
          </p:nvSpPr>
          <p:spPr>
            <a:xfrm>
              <a:off x="6312716" y="4888066"/>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México</a:t>
              </a:r>
            </a:p>
          </p:txBody>
        </p:sp>
        <p:sp>
          <p:nvSpPr>
            <p:cNvPr id="104" name="tx104"/>
            <p:cNvSpPr/>
            <p:nvPr/>
          </p:nvSpPr>
          <p:spPr>
            <a:xfrm>
              <a:off x="711384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5" name="tx105"/>
            <p:cNvSpPr/>
            <p:nvPr/>
          </p:nvSpPr>
          <p:spPr>
            <a:xfrm>
              <a:off x="7876302"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06" name="tx106"/>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07" name="pl107"/>
            <p:cNvSpPr/>
            <p:nvPr/>
          </p:nvSpPr>
          <p:spPr>
            <a:xfrm>
              <a:off x="214693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380645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546597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712549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878501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297669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63621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9573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95525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317178" y="5772498"/>
              <a:ext cx="6274839" cy="110182"/>
            </a:xfrm>
            <a:prstGeom prst="rect">
              <a:avLst/>
            </a:prstGeom>
            <a:solidFill>
              <a:srgbClr val="1CABE2">
                <a:alpha val="80000"/>
              </a:srgbClr>
            </a:solidFill>
          </p:spPr>
          <p:txBody>
            <a:bodyPr/>
            <a:lstStyle/>
            <a:p/>
          </p:txBody>
        </p:sp>
        <p:sp>
          <p:nvSpPr>
            <p:cNvPr id="121" name="rc121"/>
            <p:cNvSpPr/>
            <p:nvPr/>
          </p:nvSpPr>
          <p:spPr>
            <a:xfrm>
              <a:off x="1317178" y="5634770"/>
              <a:ext cx="7321564" cy="110182"/>
            </a:xfrm>
            <a:prstGeom prst="rect">
              <a:avLst/>
            </a:prstGeom>
            <a:solidFill>
              <a:srgbClr val="1CABE2">
                <a:alpha val="80000"/>
              </a:srgbClr>
            </a:solidFill>
          </p:spPr>
          <p:txBody>
            <a:bodyPr/>
            <a:lstStyle/>
            <a:p/>
          </p:txBody>
        </p:sp>
        <p:sp>
          <p:nvSpPr>
            <p:cNvPr id="122" name="rc122"/>
            <p:cNvSpPr/>
            <p:nvPr/>
          </p:nvSpPr>
          <p:spPr>
            <a:xfrm>
              <a:off x="1317178" y="5497042"/>
              <a:ext cx="3625733" cy="110182"/>
            </a:xfrm>
            <a:prstGeom prst="rect">
              <a:avLst/>
            </a:prstGeom>
            <a:solidFill>
              <a:srgbClr val="1CABE2">
                <a:alpha val="80000"/>
              </a:srgbClr>
            </a:solidFill>
          </p:spPr>
          <p:txBody>
            <a:bodyPr/>
            <a:lstStyle/>
            <a:p/>
          </p:txBody>
        </p:sp>
        <p:sp>
          <p:nvSpPr>
            <p:cNvPr id="123" name="tx123"/>
            <p:cNvSpPr/>
            <p:nvPr/>
          </p:nvSpPr>
          <p:spPr>
            <a:xfrm>
              <a:off x="7082605"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378,000</a:t>
              </a:r>
            </a:p>
          </p:txBody>
        </p:sp>
        <p:sp>
          <p:nvSpPr>
            <p:cNvPr id="124" name="tx124"/>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441,000</a:t>
              </a:r>
            </a:p>
          </p:txBody>
        </p:sp>
        <p:sp>
          <p:nvSpPr>
            <p:cNvPr id="125" name="tx125"/>
            <p:cNvSpPr/>
            <p:nvPr/>
          </p:nvSpPr>
          <p:spPr>
            <a:xfrm>
              <a:off x="4433498"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218,000</a:t>
              </a:r>
            </a:p>
          </p:txBody>
        </p:sp>
        <p:sp>
          <p:nvSpPr>
            <p:cNvPr id="126" name="tx12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2471717"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1" name="tx131"/>
            <p:cNvSpPr/>
            <p:nvPr/>
          </p:nvSpPr>
          <p:spPr>
            <a:xfrm>
              <a:off x="4131236"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2" name="tx132"/>
            <p:cNvSpPr/>
            <p:nvPr/>
          </p:nvSpPr>
          <p:spPr>
            <a:xfrm>
              <a:off x="5790755"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33" name="tx133"/>
            <p:cNvSpPr/>
            <p:nvPr/>
          </p:nvSpPr>
          <p:spPr>
            <a:xfrm>
              <a:off x="7450274"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34" name="tx134"/>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35" name="tx135"/>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6" name="tx136"/>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37" name="tx137"/>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México (89 %) fue 4 puntos porcentuales superior a la media mundial (85 %) y 6 puntos porcentuales superior a la media de todos los países de la Iniciativa « LACR » (83 %).
La cobertura nacional de la DTP3 fue 7 puntos porcentuales superior a la de 2019 (82 %).
Esto equivale a 218 000 niños sin vacunar y con vacunación incompleta en 2025, frente a los 378 000 niños sin vacunar y con vacunación incompleta de 2019.</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DTP3 en México fue del 89 %, lo que supone 7 puntos porcentuales más que en 2019 y supera tanto la media mundial como la regional.</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México ocupaba el puesto número 18 de entre 33 países en cuanto a la cobertura más baja de la vacuna DTP3 (teniendo en cuenta los empates).
México se encontraba entre los 10 países con mayor número de niños sin vacunar o con vacunación incompleta (puesto n.º 2).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México figuraba entre los países con mayor cobertura, pero se encontraba entre los tres primeros países de la región con mayor número de niños sin vacunar o con vacunación incompleta, lo que contribuía de manera sustancial a la carga que supone el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61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4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2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811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03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86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570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05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61718"/>
              <a:ext cx="239888" cy="1250291"/>
            </a:xfrm>
            <a:prstGeom prst="rect">
              <a:avLst/>
            </a:prstGeom>
            <a:solidFill>
              <a:srgbClr val="80BD41">
                <a:alpha val="100000"/>
              </a:srgbClr>
            </a:solidFill>
          </p:spPr>
          <p:txBody>
            <a:bodyPr/>
            <a:lstStyle/>
            <a:p/>
          </p:txBody>
        </p:sp>
        <p:sp>
          <p:nvSpPr>
            <p:cNvPr id="26" name="rc26"/>
            <p:cNvSpPr/>
            <p:nvPr/>
          </p:nvSpPr>
          <p:spPr>
            <a:xfrm>
              <a:off x="1296273" y="2923049"/>
              <a:ext cx="239888" cy="38668"/>
            </a:xfrm>
            <a:prstGeom prst="rect">
              <a:avLst/>
            </a:prstGeom>
            <a:solidFill>
              <a:srgbClr val="1CABE2">
                <a:alpha val="100000"/>
              </a:srgbClr>
            </a:solidFill>
          </p:spPr>
          <p:txBody>
            <a:bodyPr/>
            <a:lstStyle/>
            <a:p/>
          </p:txBody>
        </p:sp>
        <p:sp>
          <p:nvSpPr>
            <p:cNvPr id="27" name="rc27"/>
            <p:cNvSpPr/>
            <p:nvPr/>
          </p:nvSpPr>
          <p:spPr>
            <a:xfrm>
              <a:off x="1562816" y="2963637"/>
              <a:ext cx="239888" cy="1248371"/>
            </a:xfrm>
            <a:prstGeom prst="rect">
              <a:avLst/>
            </a:prstGeom>
            <a:solidFill>
              <a:srgbClr val="80BD41">
                <a:alpha val="100000"/>
              </a:srgbClr>
            </a:solidFill>
          </p:spPr>
          <p:txBody>
            <a:bodyPr/>
            <a:lstStyle/>
            <a:p/>
          </p:txBody>
        </p:sp>
        <p:sp>
          <p:nvSpPr>
            <p:cNvPr id="28" name="rc28"/>
            <p:cNvSpPr/>
            <p:nvPr/>
          </p:nvSpPr>
          <p:spPr>
            <a:xfrm>
              <a:off x="1562816" y="2925028"/>
              <a:ext cx="239888" cy="38609"/>
            </a:xfrm>
            <a:prstGeom prst="rect">
              <a:avLst/>
            </a:prstGeom>
            <a:solidFill>
              <a:srgbClr val="1CABE2">
                <a:alpha val="100000"/>
              </a:srgbClr>
            </a:solidFill>
          </p:spPr>
          <p:txBody>
            <a:bodyPr/>
            <a:lstStyle/>
            <a:p/>
          </p:txBody>
        </p:sp>
        <p:sp>
          <p:nvSpPr>
            <p:cNvPr id="29" name="rc29"/>
            <p:cNvSpPr/>
            <p:nvPr/>
          </p:nvSpPr>
          <p:spPr>
            <a:xfrm>
              <a:off x="1829360" y="2965755"/>
              <a:ext cx="239888" cy="1246254"/>
            </a:xfrm>
            <a:prstGeom prst="rect">
              <a:avLst/>
            </a:prstGeom>
            <a:solidFill>
              <a:srgbClr val="80BD41">
                <a:alpha val="100000"/>
              </a:srgbClr>
            </a:solidFill>
          </p:spPr>
          <p:txBody>
            <a:bodyPr/>
            <a:lstStyle/>
            <a:p/>
          </p:txBody>
        </p:sp>
        <p:sp>
          <p:nvSpPr>
            <p:cNvPr id="30" name="rc30"/>
            <p:cNvSpPr/>
            <p:nvPr/>
          </p:nvSpPr>
          <p:spPr>
            <a:xfrm>
              <a:off x="1829360" y="2927211"/>
              <a:ext cx="239888" cy="38543"/>
            </a:xfrm>
            <a:prstGeom prst="rect">
              <a:avLst/>
            </a:prstGeom>
            <a:solidFill>
              <a:srgbClr val="1CABE2">
                <a:alpha val="100000"/>
              </a:srgbClr>
            </a:solidFill>
          </p:spPr>
          <p:txBody>
            <a:bodyPr/>
            <a:lstStyle/>
            <a:p/>
          </p:txBody>
        </p:sp>
        <p:sp>
          <p:nvSpPr>
            <p:cNvPr id="31" name="rc31"/>
            <p:cNvSpPr/>
            <p:nvPr/>
          </p:nvSpPr>
          <p:spPr>
            <a:xfrm>
              <a:off x="2095903" y="2964071"/>
              <a:ext cx="239888" cy="1247938"/>
            </a:xfrm>
            <a:prstGeom prst="rect">
              <a:avLst/>
            </a:prstGeom>
            <a:solidFill>
              <a:srgbClr val="80BD41">
                <a:alpha val="100000"/>
              </a:srgbClr>
            </a:solidFill>
          </p:spPr>
          <p:txBody>
            <a:bodyPr/>
            <a:lstStyle/>
            <a:p/>
          </p:txBody>
        </p:sp>
        <p:sp>
          <p:nvSpPr>
            <p:cNvPr id="32" name="rc32"/>
            <p:cNvSpPr/>
            <p:nvPr/>
          </p:nvSpPr>
          <p:spPr>
            <a:xfrm>
              <a:off x="2095903" y="2938603"/>
              <a:ext cx="239888" cy="25467"/>
            </a:xfrm>
            <a:prstGeom prst="rect">
              <a:avLst/>
            </a:prstGeom>
            <a:solidFill>
              <a:srgbClr val="1CABE2">
                <a:alpha val="100000"/>
              </a:srgbClr>
            </a:solidFill>
          </p:spPr>
          <p:txBody>
            <a:bodyPr/>
            <a:lstStyle/>
            <a:p/>
          </p:txBody>
        </p:sp>
        <p:sp>
          <p:nvSpPr>
            <p:cNvPr id="33" name="rc33"/>
            <p:cNvSpPr/>
            <p:nvPr/>
          </p:nvSpPr>
          <p:spPr>
            <a:xfrm>
              <a:off x="2362446" y="2971605"/>
              <a:ext cx="239888" cy="1240403"/>
            </a:xfrm>
            <a:prstGeom prst="rect">
              <a:avLst/>
            </a:prstGeom>
            <a:solidFill>
              <a:srgbClr val="80BD41">
                <a:alpha val="100000"/>
              </a:srgbClr>
            </a:solidFill>
          </p:spPr>
          <p:txBody>
            <a:bodyPr/>
            <a:lstStyle/>
            <a:p/>
          </p:txBody>
        </p:sp>
        <p:sp>
          <p:nvSpPr>
            <p:cNvPr id="34" name="rc34"/>
            <p:cNvSpPr/>
            <p:nvPr/>
          </p:nvSpPr>
          <p:spPr>
            <a:xfrm>
              <a:off x="2362446" y="2946291"/>
              <a:ext cx="239888" cy="25314"/>
            </a:xfrm>
            <a:prstGeom prst="rect">
              <a:avLst/>
            </a:prstGeom>
            <a:solidFill>
              <a:srgbClr val="1CABE2">
                <a:alpha val="100000"/>
              </a:srgbClr>
            </a:solidFill>
          </p:spPr>
          <p:txBody>
            <a:bodyPr/>
            <a:lstStyle/>
            <a:p/>
          </p:txBody>
        </p:sp>
        <p:sp>
          <p:nvSpPr>
            <p:cNvPr id="35" name="rc35"/>
            <p:cNvSpPr/>
            <p:nvPr/>
          </p:nvSpPr>
          <p:spPr>
            <a:xfrm>
              <a:off x="2628989" y="2979648"/>
              <a:ext cx="239888" cy="1232361"/>
            </a:xfrm>
            <a:prstGeom prst="rect">
              <a:avLst/>
            </a:prstGeom>
            <a:solidFill>
              <a:srgbClr val="80BD41">
                <a:alpha val="100000"/>
              </a:srgbClr>
            </a:solidFill>
          </p:spPr>
          <p:txBody>
            <a:bodyPr/>
            <a:lstStyle/>
            <a:p/>
          </p:txBody>
        </p:sp>
        <p:sp>
          <p:nvSpPr>
            <p:cNvPr id="36" name="rc36"/>
            <p:cNvSpPr/>
            <p:nvPr/>
          </p:nvSpPr>
          <p:spPr>
            <a:xfrm>
              <a:off x="2628989" y="2954498"/>
              <a:ext cx="239888" cy="25150"/>
            </a:xfrm>
            <a:prstGeom prst="rect">
              <a:avLst/>
            </a:prstGeom>
            <a:solidFill>
              <a:srgbClr val="1CABE2">
                <a:alpha val="100000"/>
              </a:srgbClr>
            </a:solidFill>
          </p:spPr>
          <p:txBody>
            <a:bodyPr/>
            <a:lstStyle/>
            <a:p/>
          </p:txBody>
        </p:sp>
        <p:sp>
          <p:nvSpPr>
            <p:cNvPr id="37" name="rc37"/>
            <p:cNvSpPr/>
            <p:nvPr/>
          </p:nvSpPr>
          <p:spPr>
            <a:xfrm>
              <a:off x="2895532" y="2986557"/>
              <a:ext cx="239888" cy="1225452"/>
            </a:xfrm>
            <a:prstGeom prst="rect">
              <a:avLst/>
            </a:prstGeom>
            <a:solidFill>
              <a:srgbClr val="80BD41">
                <a:alpha val="100000"/>
              </a:srgbClr>
            </a:solidFill>
          </p:spPr>
          <p:txBody>
            <a:bodyPr/>
            <a:lstStyle/>
            <a:p/>
          </p:txBody>
        </p:sp>
        <p:sp>
          <p:nvSpPr>
            <p:cNvPr id="38" name="rc38"/>
            <p:cNvSpPr/>
            <p:nvPr/>
          </p:nvSpPr>
          <p:spPr>
            <a:xfrm>
              <a:off x="2895532" y="2961548"/>
              <a:ext cx="239888" cy="25008"/>
            </a:xfrm>
            <a:prstGeom prst="rect">
              <a:avLst/>
            </a:prstGeom>
            <a:solidFill>
              <a:srgbClr val="1CABE2">
                <a:alpha val="100000"/>
              </a:srgbClr>
            </a:solidFill>
          </p:spPr>
          <p:txBody>
            <a:bodyPr/>
            <a:lstStyle/>
            <a:p/>
          </p:txBody>
        </p:sp>
        <p:sp>
          <p:nvSpPr>
            <p:cNvPr id="39" name="rc39"/>
            <p:cNvSpPr/>
            <p:nvPr/>
          </p:nvSpPr>
          <p:spPr>
            <a:xfrm>
              <a:off x="3162075" y="2989940"/>
              <a:ext cx="239888" cy="1222069"/>
            </a:xfrm>
            <a:prstGeom prst="rect">
              <a:avLst/>
            </a:prstGeom>
            <a:solidFill>
              <a:srgbClr val="80BD41">
                <a:alpha val="100000"/>
              </a:srgbClr>
            </a:solidFill>
          </p:spPr>
          <p:txBody>
            <a:bodyPr/>
            <a:lstStyle/>
            <a:p/>
          </p:txBody>
        </p:sp>
        <p:sp>
          <p:nvSpPr>
            <p:cNvPr id="40" name="rc40"/>
            <p:cNvSpPr/>
            <p:nvPr/>
          </p:nvSpPr>
          <p:spPr>
            <a:xfrm>
              <a:off x="3162075" y="2965000"/>
              <a:ext cx="239888" cy="24940"/>
            </a:xfrm>
            <a:prstGeom prst="rect">
              <a:avLst/>
            </a:prstGeom>
            <a:solidFill>
              <a:srgbClr val="1CABE2">
                <a:alpha val="100000"/>
              </a:srgbClr>
            </a:solidFill>
          </p:spPr>
          <p:txBody>
            <a:bodyPr/>
            <a:lstStyle/>
            <a:p/>
          </p:txBody>
        </p:sp>
        <p:sp>
          <p:nvSpPr>
            <p:cNvPr id="41" name="rc41"/>
            <p:cNvSpPr/>
            <p:nvPr/>
          </p:nvSpPr>
          <p:spPr>
            <a:xfrm>
              <a:off x="3428618" y="3013336"/>
              <a:ext cx="239888" cy="1198672"/>
            </a:xfrm>
            <a:prstGeom prst="rect">
              <a:avLst/>
            </a:prstGeom>
            <a:solidFill>
              <a:srgbClr val="80BD41">
                <a:alpha val="100000"/>
              </a:srgbClr>
            </a:solidFill>
          </p:spPr>
          <p:txBody>
            <a:bodyPr/>
            <a:lstStyle/>
            <a:p/>
          </p:txBody>
        </p:sp>
        <p:sp>
          <p:nvSpPr>
            <p:cNvPr id="42" name="rc42"/>
            <p:cNvSpPr/>
            <p:nvPr/>
          </p:nvSpPr>
          <p:spPr>
            <a:xfrm>
              <a:off x="3428618" y="2963392"/>
              <a:ext cx="239888" cy="49944"/>
            </a:xfrm>
            <a:prstGeom prst="rect">
              <a:avLst/>
            </a:prstGeom>
            <a:solidFill>
              <a:srgbClr val="1CABE2">
                <a:alpha val="100000"/>
              </a:srgbClr>
            </a:solidFill>
          </p:spPr>
          <p:txBody>
            <a:bodyPr/>
            <a:lstStyle/>
            <a:p/>
          </p:txBody>
        </p:sp>
        <p:sp>
          <p:nvSpPr>
            <p:cNvPr id="43" name="rc43"/>
            <p:cNvSpPr/>
            <p:nvPr/>
          </p:nvSpPr>
          <p:spPr>
            <a:xfrm>
              <a:off x="3695161" y="3022317"/>
              <a:ext cx="239888" cy="1189691"/>
            </a:xfrm>
            <a:prstGeom prst="rect">
              <a:avLst/>
            </a:prstGeom>
            <a:solidFill>
              <a:srgbClr val="80BD41">
                <a:alpha val="100000"/>
              </a:srgbClr>
            </a:solidFill>
          </p:spPr>
          <p:txBody>
            <a:bodyPr/>
            <a:lstStyle/>
            <a:p/>
          </p:txBody>
        </p:sp>
        <p:sp>
          <p:nvSpPr>
            <p:cNvPr id="44" name="rc44"/>
            <p:cNvSpPr/>
            <p:nvPr/>
          </p:nvSpPr>
          <p:spPr>
            <a:xfrm>
              <a:off x="3695161" y="2959702"/>
              <a:ext cx="239888" cy="62615"/>
            </a:xfrm>
            <a:prstGeom prst="rect">
              <a:avLst/>
            </a:prstGeom>
            <a:solidFill>
              <a:srgbClr val="1CABE2">
                <a:alpha val="100000"/>
              </a:srgbClr>
            </a:solidFill>
          </p:spPr>
          <p:txBody>
            <a:bodyPr/>
            <a:lstStyle/>
            <a:p/>
          </p:txBody>
        </p:sp>
        <p:sp>
          <p:nvSpPr>
            <p:cNvPr id="45" name="rc45"/>
            <p:cNvSpPr/>
            <p:nvPr/>
          </p:nvSpPr>
          <p:spPr>
            <a:xfrm>
              <a:off x="3961705" y="3018319"/>
              <a:ext cx="239888" cy="1193690"/>
            </a:xfrm>
            <a:prstGeom prst="rect">
              <a:avLst/>
            </a:prstGeom>
            <a:solidFill>
              <a:srgbClr val="80BD41">
                <a:alpha val="100000"/>
              </a:srgbClr>
            </a:solidFill>
          </p:spPr>
          <p:txBody>
            <a:bodyPr/>
            <a:lstStyle/>
            <a:p/>
          </p:txBody>
        </p:sp>
        <p:sp>
          <p:nvSpPr>
            <p:cNvPr id="46" name="rc46"/>
            <p:cNvSpPr/>
            <p:nvPr/>
          </p:nvSpPr>
          <p:spPr>
            <a:xfrm>
              <a:off x="3961705" y="2955493"/>
              <a:ext cx="239888" cy="62825"/>
            </a:xfrm>
            <a:prstGeom prst="rect">
              <a:avLst/>
            </a:prstGeom>
            <a:solidFill>
              <a:srgbClr val="1CABE2">
                <a:alpha val="100000"/>
              </a:srgbClr>
            </a:solidFill>
          </p:spPr>
          <p:txBody>
            <a:bodyPr/>
            <a:lstStyle/>
            <a:p/>
          </p:txBody>
        </p:sp>
        <p:sp>
          <p:nvSpPr>
            <p:cNvPr id="47" name="rc47"/>
            <p:cNvSpPr/>
            <p:nvPr/>
          </p:nvSpPr>
          <p:spPr>
            <a:xfrm>
              <a:off x="4228248" y="2989616"/>
              <a:ext cx="239888" cy="1222393"/>
            </a:xfrm>
            <a:prstGeom prst="rect">
              <a:avLst/>
            </a:prstGeom>
            <a:solidFill>
              <a:srgbClr val="80BD41">
                <a:alpha val="100000"/>
              </a:srgbClr>
            </a:solidFill>
          </p:spPr>
          <p:txBody>
            <a:bodyPr/>
            <a:lstStyle/>
            <a:p/>
          </p:txBody>
        </p:sp>
        <p:sp>
          <p:nvSpPr>
            <p:cNvPr id="48" name="rc48"/>
            <p:cNvSpPr/>
            <p:nvPr/>
          </p:nvSpPr>
          <p:spPr>
            <a:xfrm>
              <a:off x="4228248" y="2951810"/>
              <a:ext cx="239888" cy="37805"/>
            </a:xfrm>
            <a:prstGeom prst="rect">
              <a:avLst/>
            </a:prstGeom>
            <a:solidFill>
              <a:srgbClr val="1CABE2">
                <a:alpha val="100000"/>
              </a:srgbClr>
            </a:solidFill>
          </p:spPr>
          <p:txBody>
            <a:bodyPr/>
            <a:lstStyle/>
            <a:p/>
          </p:txBody>
        </p:sp>
        <p:sp>
          <p:nvSpPr>
            <p:cNvPr id="49" name="rc49"/>
            <p:cNvSpPr/>
            <p:nvPr/>
          </p:nvSpPr>
          <p:spPr>
            <a:xfrm>
              <a:off x="4494791" y="2961869"/>
              <a:ext cx="239888" cy="1250139"/>
            </a:xfrm>
            <a:prstGeom prst="rect">
              <a:avLst/>
            </a:prstGeom>
            <a:solidFill>
              <a:srgbClr val="80BD41">
                <a:alpha val="100000"/>
              </a:srgbClr>
            </a:solidFill>
          </p:spPr>
          <p:txBody>
            <a:bodyPr/>
            <a:lstStyle/>
            <a:p/>
          </p:txBody>
        </p:sp>
        <p:sp>
          <p:nvSpPr>
            <p:cNvPr id="50" name="rc50"/>
            <p:cNvSpPr/>
            <p:nvPr/>
          </p:nvSpPr>
          <p:spPr>
            <a:xfrm>
              <a:off x="4494791" y="2949242"/>
              <a:ext cx="239888" cy="12627"/>
            </a:xfrm>
            <a:prstGeom prst="rect">
              <a:avLst/>
            </a:prstGeom>
            <a:solidFill>
              <a:srgbClr val="1CABE2">
                <a:alpha val="100000"/>
              </a:srgbClr>
            </a:solidFill>
          </p:spPr>
          <p:txBody>
            <a:bodyPr/>
            <a:lstStyle/>
            <a:p/>
          </p:txBody>
        </p:sp>
        <p:sp>
          <p:nvSpPr>
            <p:cNvPr id="51" name="rc51"/>
            <p:cNvSpPr/>
            <p:nvPr/>
          </p:nvSpPr>
          <p:spPr>
            <a:xfrm>
              <a:off x="4761334" y="3165707"/>
              <a:ext cx="239888" cy="1046302"/>
            </a:xfrm>
            <a:prstGeom prst="rect">
              <a:avLst/>
            </a:prstGeom>
            <a:solidFill>
              <a:srgbClr val="80BD41">
                <a:alpha val="100000"/>
              </a:srgbClr>
            </a:solidFill>
          </p:spPr>
          <p:txBody>
            <a:bodyPr/>
            <a:lstStyle/>
            <a:p/>
          </p:txBody>
        </p:sp>
        <p:sp>
          <p:nvSpPr>
            <p:cNvPr id="52" name="rc52"/>
            <p:cNvSpPr/>
            <p:nvPr/>
          </p:nvSpPr>
          <p:spPr>
            <a:xfrm>
              <a:off x="4761334" y="2951404"/>
              <a:ext cx="239888" cy="214302"/>
            </a:xfrm>
            <a:prstGeom prst="rect">
              <a:avLst/>
            </a:prstGeom>
            <a:solidFill>
              <a:srgbClr val="1CABE2">
                <a:alpha val="100000"/>
              </a:srgbClr>
            </a:solidFill>
          </p:spPr>
          <p:txBody>
            <a:bodyPr/>
            <a:lstStyle/>
            <a:p/>
          </p:txBody>
        </p:sp>
        <p:sp>
          <p:nvSpPr>
            <p:cNvPr id="53" name="rc53"/>
            <p:cNvSpPr/>
            <p:nvPr/>
          </p:nvSpPr>
          <p:spPr>
            <a:xfrm>
              <a:off x="5027877" y="3135447"/>
              <a:ext cx="239888" cy="1076562"/>
            </a:xfrm>
            <a:prstGeom prst="rect">
              <a:avLst/>
            </a:prstGeom>
            <a:solidFill>
              <a:srgbClr val="80BD41">
                <a:alpha val="100000"/>
              </a:srgbClr>
            </a:solidFill>
          </p:spPr>
          <p:txBody>
            <a:bodyPr/>
            <a:lstStyle/>
            <a:p/>
          </p:txBody>
        </p:sp>
        <p:sp>
          <p:nvSpPr>
            <p:cNvPr id="54" name="rc54"/>
            <p:cNvSpPr/>
            <p:nvPr/>
          </p:nvSpPr>
          <p:spPr>
            <a:xfrm>
              <a:off x="5027877" y="2974581"/>
              <a:ext cx="239888" cy="160865"/>
            </a:xfrm>
            <a:prstGeom prst="rect">
              <a:avLst/>
            </a:prstGeom>
            <a:solidFill>
              <a:srgbClr val="1CABE2">
                <a:alpha val="100000"/>
              </a:srgbClr>
            </a:solidFill>
          </p:spPr>
          <p:txBody>
            <a:bodyPr/>
            <a:lstStyle/>
            <a:p/>
          </p:txBody>
        </p:sp>
        <p:sp>
          <p:nvSpPr>
            <p:cNvPr id="55" name="rc55"/>
            <p:cNvSpPr/>
            <p:nvPr/>
          </p:nvSpPr>
          <p:spPr>
            <a:xfrm>
              <a:off x="5294420" y="3165437"/>
              <a:ext cx="239888" cy="1046572"/>
            </a:xfrm>
            <a:prstGeom prst="rect">
              <a:avLst/>
            </a:prstGeom>
            <a:solidFill>
              <a:srgbClr val="80BD41">
                <a:alpha val="100000"/>
              </a:srgbClr>
            </a:solidFill>
          </p:spPr>
          <p:txBody>
            <a:bodyPr/>
            <a:lstStyle/>
            <a:p/>
          </p:txBody>
        </p:sp>
        <p:sp>
          <p:nvSpPr>
            <p:cNvPr id="56" name="rc56"/>
            <p:cNvSpPr/>
            <p:nvPr/>
          </p:nvSpPr>
          <p:spPr>
            <a:xfrm>
              <a:off x="5294420" y="3009052"/>
              <a:ext cx="239888" cy="156384"/>
            </a:xfrm>
            <a:prstGeom prst="rect">
              <a:avLst/>
            </a:prstGeom>
            <a:solidFill>
              <a:srgbClr val="1CABE2">
                <a:alpha val="100000"/>
              </a:srgbClr>
            </a:solidFill>
          </p:spPr>
          <p:txBody>
            <a:bodyPr/>
            <a:lstStyle/>
            <a:p/>
          </p:txBody>
        </p:sp>
        <p:sp>
          <p:nvSpPr>
            <p:cNvPr id="57" name="rc57"/>
            <p:cNvSpPr/>
            <p:nvPr/>
          </p:nvSpPr>
          <p:spPr>
            <a:xfrm>
              <a:off x="5560963" y="3115201"/>
              <a:ext cx="239888" cy="1096808"/>
            </a:xfrm>
            <a:prstGeom prst="rect">
              <a:avLst/>
            </a:prstGeom>
            <a:solidFill>
              <a:srgbClr val="80BD41">
                <a:alpha val="100000"/>
              </a:srgbClr>
            </a:solidFill>
          </p:spPr>
          <p:txBody>
            <a:bodyPr/>
            <a:lstStyle/>
            <a:p/>
          </p:txBody>
        </p:sp>
        <p:sp>
          <p:nvSpPr>
            <p:cNvPr id="58" name="rc58"/>
            <p:cNvSpPr/>
            <p:nvPr/>
          </p:nvSpPr>
          <p:spPr>
            <a:xfrm>
              <a:off x="5560963" y="3032646"/>
              <a:ext cx="239888" cy="82555"/>
            </a:xfrm>
            <a:prstGeom prst="rect">
              <a:avLst/>
            </a:prstGeom>
            <a:solidFill>
              <a:srgbClr val="1CABE2">
                <a:alpha val="100000"/>
              </a:srgbClr>
            </a:solidFill>
          </p:spPr>
          <p:txBody>
            <a:bodyPr/>
            <a:lstStyle/>
            <a:p/>
          </p:txBody>
        </p:sp>
        <p:sp>
          <p:nvSpPr>
            <p:cNvPr id="59" name="rc59"/>
            <p:cNvSpPr/>
            <p:nvPr/>
          </p:nvSpPr>
          <p:spPr>
            <a:xfrm>
              <a:off x="5827506" y="3226953"/>
              <a:ext cx="239888" cy="985056"/>
            </a:xfrm>
            <a:prstGeom prst="rect">
              <a:avLst/>
            </a:prstGeom>
            <a:solidFill>
              <a:srgbClr val="80BD41">
                <a:alpha val="100000"/>
              </a:srgbClr>
            </a:solidFill>
          </p:spPr>
          <p:txBody>
            <a:bodyPr/>
            <a:lstStyle/>
            <a:p/>
          </p:txBody>
        </p:sp>
        <p:sp>
          <p:nvSpPr>
            <p:cNvPr id="60" name="rc60"/>
            <p:cNvSpPr/>
            <p:nvPr/>
          </p:nvSpPr>
          <p:spPr>
            <a:xfrm>
              <a:off x="5827506" y="3053120"/>
              <a:ext cx="239888" cy="173833"/>
            </a:xfrm>
            <a:prstGeom prst="rect">
              <a:avLst/>
            </a:prstGeom>
            <a:solidFill>
              <a:srgbClr val="1CABE2">
                <a:alpha val="100000"/>
              </a:srgbClr>
            </a:solidFill>
          </p:spPr>
          <p:txBody>
            <a:bodyPr/>
            <a:lstStyle/>
            <a:p/>
          </p:txBody>
        </p:sp>
        <p:sp>
          <p:nvSpPr>
            <p:cNvPr id="61" name="rc61"/>
            <p:cNvSpPr/>
            <p:nvPr/>
          </p:nvSpPr>
          <p:spPr>
            <a:xfrm>
              <a:off x="6094049" y="3192732"/>
              <a:ext cx="239888" cy="1019276"/>
            </a:xfrm>
            <a:prstGeom prst="rect">
              <a:avLst/>
            </a:prstGeom>
            <a:solidFill>
              <a:srgbClr val="80BD41">
                <a:alpha val="100000"/>
              </a:srgbClr>
            </a:solidFill>
          </p:spPr>
          <p:txBody>
            <a:bodyPr/>
            <a:lstStyle/>
            <a:p/>
          </p:txBody>
        </p:sp>
        <p:sp>
          <p:nvSpPr>
            <p:cNvPr id="62" name="rc62"/>
            <p:cNvSpPr/>
            <p:nvPr/>
          </p:nvSpPr>
          <p:spPr>
            <a:xfrm>
              <a:off x="6094049" y="3053740"/>
              <a:ext cx="239888" cy="138992"/>
            </a:xfrm>
            <a:prstGeom prst="rect">
              <a:avLst/>
            </a:prstGeom>
            <a:solidFill>
              <a:srgbClr val="1CABE2">
                <a:alpha val="100000"/>
              </a:srgbClr>
            </a:solidFill>
          </p:spPr>
          <p:txBody>
            <a:bodyPr/>
            <a:lstStyle/>
            <a:p/>
          </p:txBody>
        </p:sp>
        <p:sp>
          <p:nvSpPr>
            <p:cNvPr id="63" name="rc63"/>
            <p:cNvSpPr/>
            <p:nvPr/>
          </p:nvSpPr>
          <p:spPr>
            <a:xfrm>
              <a:off x="6360593" y="3261769"/>
              <a:ext cx="239888" cy="950240"/>
            </a:xfrm>
            <a:prstGeom prst="rect">
              <a:avLst/>
            </a:prstGeom>
            <a:solidFill>
              <a:srgbClr val="80BD41">
                <a:alpha val="100000"/>
              </a:srgbClr>
            </a:solidFill>
          </p:spPr>
          <p:txBody>
            <a:bodyPr/>
            <a:lstStyle/>
            <a:p/>
          </p:txBody>
        </p:sp>
        <p:sp>
          <p:nvSpPr>
            <p:cNvPr id="64" name="rc64"/>
            <p:cNvSpPr/>
            <p:nvPr/>
          </p:nvSpPr>
          <p:spPr>
            <a:xfrm>
              <a:off x="6360593" y="3053179"/>
              <a:ext cx="239888" cy="208589"/>
            </a:xfrm>
            <a:prstGeom prst="rect">
              <a:avLst/>
            </a:prstGeom>
            <a:solidFill>
              <a:srgbClr val="1CABE2">
                <a:alpha val="100000"/>
              </a:srgbClr>
            </a:solidFill>
          </p:spPr>
          <p:txBody>
            <a:bodyPr/>
            <a:lstStyle/>
            <a:p/>
          </p:txBody>
        </p:sp>
        <p:sp>
          <p:nvSpPr>
            <p:cNvPr id="65" name="rc65"/>
            <p:cNvSpPr/>
            <p:nvPr/>
          </p:nvSpPr>
          <p:spPr>
            <a:xfrm>
              <a:off x="6627136" y="3386055"/>
              <a:ext cx="239888" cy="825954"/>
            </a:xfrm>
            <a:prstGeom prst="rect">
              <a:avLst/>
            </a:prstGeom>
            <a:solidFill>
              <a:srgbClr val="80BD41">
                <a:alpha val="100000"/>
              </a:srgbClr>
            </a:solidFill>
          </p:spPr>
          <p:txBody>
            <a:bodyPr/>
            <a:lstStyle/>
            <a:p/>
          </p:txBody>
        </p:sp>
        <p:sp>
          <p:nvSpPr>
            <p:cNvPr id="66" name="rc66"/>
            <p:cNvSpPr/>
            <p:nvPr/>
          </p:nvSpPr>
          <p:spPr>
            <a:xfrm>
              <a:off x="6627136" y="3064851"/>
              <a:ext cx="239888" cy="321204"/>
            </a:xfrm>
            <a:prstGeom prst="rect">
              <a:avLst/>
            </a:prstGeom>
            <a:solidFill>
              <a:srgbClr val="1CABE2">
                <a:alpha val="100000"/>
              </a:srgbClr>
            </a:solidFill>
          </p:spPr>
          <p:txBody>
            <a:bodyPr/>
            <a:lstStyle/>
            <a:p/>
          </p:txBody>
        </p:sp>
        <p:sp>
          <p:nvSpPr>
            <p:cNvPr id="67" name="rc67"/>
            <p:cNvSpPr/>
            <p:nvPr/>
          </p:nvSpPr>
          <p:spPr>
            <a:xfrm>
              <a:off x="6893679" y="3322435"/>
              <a:ext cx="239888" cy="889574"/>
            </a:xfrm>
            <a:prstGeom prst="rect">
              <a:avLst/>
            </a:prstGeom>
            <a:solidFill>
              <a:srgbClr val="80BD41">
                <a:alpha val="100000"/>
              </a:srgbClr>
            </a:solidFill>
          </p:spPr>
          <p:txBody>
            <a:bodyPr/>
            <a:lstStyle/>
            <a:p/>
          </p:txBody>
        </p:sp>
        <p:sp>
          <p:nvSpPr>
            <p:cNvPr id="68" name="rc68"/>
            <p:cNvSpPr/>
            <p:nvPr/>
          </p:nvSpPr>
          <p:spPr>
            <a:xfrm>
              <a:off x="6893679" y="3071529"/>
              <a:ext cx="239888" cy="250905"/>
            </a:xfrm>
            <a:prstGeom prst="rect">
              <a:avLst/>
            </a:prstGeom>
            <a:solidFill>
              <a:srgbClr val="1CABE2">
                <a:alpha val="100000"/>
              </a:srgbClr>
            </a:solidFill>
          </p:spPr>
          <p:txBody>
            <a:bodyPr/>
            <a:lstStyle/>
            <a:p/>
          </p:txBody>
        </p:sp>
        <p:sp>
          <p:nvSpPr>
            <p:cNvPr id="69" name="rc69"/>
            <p:cNvSpPr/>
            <p:nvPr/>
          </p:nvSpPr>
          <p:spPr>
            <a:xfrm>
              <a:off x="7160222" y="3276391"/>
              <a:ext cx="239888" cy="935618"/>
            </a:xfrm>
            <a:prstGeom prst="rect">
              <a:avLst/>
            </a:prstGeom>
            <a:solidFill>
              <a:srgbClr val="80BD41">
                <a:alpha val="100000"/>
              </a:srgbClr>
            </a:solidFill>
          </p:spPr>
          <p:txBody>
            <a:bodyPr/>
            <a:lstStyle/>
            <a:p/>
          </p:txBody>
        </p:sp>
        <p:sp>
          <p:nvSpPr>
            <p:cNvPr id="70" name="rc70"/>
            <p:cNvSpPr/>
            <p:nvPr/>
          </p:nvSpPr>
          <p:spPr>
            <a:xfrm>
              <a:off x="7160222" y="3084758"/>
              <a:ext cx="239888" cy="191632"/>
            </a:xfrm>
            <a:prstGeom prst="rect">
              <a:avLst/>
            </a:prstGeom>
            <a:solidFill>
              <a:srgbClr val="1CABE2">
                <a:alpha val="100000"/>
              </a:srgbClr>
            </a:solidFill>
          </p:spPr>
          <p:txBody>
            <a:bodyPr/>
            <a:lstStyle/>
            <a:p/>
          </p:txBody>
        </p:sp>
        <p:sp>
          <p:nvSpPr>
            <p:cNvPr id="71" name="rc71"/>
            <p:cNvSpPr/>
            <p:nvPr/>
          </p:nvSpPr>
          <p:spPr>
            <a:xfrm>
              <a:off x="7426765" y="3265130"/>
              <a:ext cx="239888" cy="946879"/>
            </a:xfrm>
            <a:prstGeom prst="rect">
              <a:avLst/>
            </a:prstGeom>
            <a:solidFill>
              <a:srgbClr val="80BD41">
                <a:alpha val="100000"/>
              </a:srgbClr>
            </a:solidFill>
          </p:spPr>
          <p:txBody>
            <a:bodyPr/>
            <a:lstStyle/>
            <a:p/>
          </p:txBody>
        </p:sp>
        <p:sp>
          <p:nvSpPr>
            <p:cNvPr id="72" name="rc72"/>
            <p:cNvSpPr/>
            <p:nvPr/>
          </p:nvSpPr>
          <p:spPr>
            <a:xfrm>
              <a:off x="7426765" y="3098034"/>
              <a:ext cx="239888" cy="167096"/>
            </a:xfrm>
            <a:prstGeom prst="rect">
              <a:avLst/>
            </a:prstGeom>
            <a:solidFill>
              <a:srgbClr val="1CABE2">
                <a:alpha val="100000"/>
              </a:srgbClr>
            </a:solidFill>
          </p:spPr>
          <p:txBody>
            <a:bodyPr/>
            <a:lstStyle/>
            <a:p/>
          </p:txBody>
        </p:sp>
        <p:sp>
          <p:nvSpPr>
            <p:cNvPr id="73" name="rc73"/>
            <p:cNvSpPr/>
            <p:nvPr/>
          </p:nvSpPr>
          <p:spPr>
            <a:xfrm>
              <a:off x="7693308" y="3349100"/>
              <a:ext cx="239888" cy="862909"/>
            </a:xfrm>
            <a:prstGeom prst="rect">
              <a:avLst/>
            </a:prstGeom>
            <a:solidFill>
              <a:srgbClr val="80BD41">
                <a:alpha val="100000"/>
              </a:srgbClr>
            </a:solidFill>
          </p:spPr>
          <p:txBody>
            <a:bodyPr/>
            <a:lstStyle/>
            <a:p/>
          </p:txBody>
        </p:sp>
        <p:sp>
          <p:nvSpPr>
            <p:cNvPr id="74" name="rc74"/>
            <p:cNvSpPr/>
            <p:nvPr/>
          </p:nvSpPr>
          <p:spPr>
            <a:xfrm>
              <a:off x="7693308" y="3105715"/>
              <a:ext cx="239888" cy="243384"/>
            </a:xfrm>
            <a:prstGeom prst="rect">
              <a:avLst/>
            </a:prstGeom>
            <a:solidFill>
              <a:srgbClr val="1CABE2">
                <a:alpha val="100000"/>
              </a:srgbClr>
            </a:solidFill>
          </p:spPr>
          <p:txBody>
            <a:bodyPr/>
            <a:lstStyle/>
            <a:p/>
          </p:txBody>
        </p:sp>
        <p:sp>
          <p:nvSpPr>
            <p:cNvPr id="75" name="rc75"/>
            <p:cNvSpPr/>
            <p:nvPr/>
          </p:nvSpPr>
          <p:spPr>
            <a:xfrm>
              <a:off x="7959851" y="3236833"/>
              <a:ext cx="239888" cy="975176"/>
            </a:xfrm>
            <a:prstGeom prst="rect">
              <a:avLst/>
            </a:prstGeom>
            <a:solidFill>
              <a:srgbClr val="80BD41">
                <a:alpha val="100000"/>
              </a:srgbClr>
            </a:solidFill>
          </p:spPr>
          <p:txBody>
            <a:bodyPr/>
            <a:lstStyle/>
            <a:p/>
          </p:txBody>
        </p:sp>
        <p:sp>
          <p:nvSpPr>
            <p:cNvPr id="76" name="rc76"/>
            <p:cNvSpPr/>
            <p:nvPr/>
          </p:nvSpPr>
          <p:spPr>
            <a:xfrm>
              <a:off x="7959851" y="3116305"/>
              <a:ext cx="239888" cy="120527"/>
            </a:xfrm>
            <a:prstGeom prst="rect">
              <a:avLst/>
            </a:prstGeom>
            <a:solidFill>
              <a:srgbClr val="1CABE2">
                <a:alpha val="100000"/>
              </a:srgbClr>
            </a:solidFill>
          </p:spPr>
          <p:txBody>
            <a:bodyPr/>
            <a:lstStyle/>
            <a:p/>
          </p:txBody>
        </p:sp>
        <p:sp>
          <p:nvSpPr>
            <p:cNvPr id="77" name="pl77"/>
            <p:cNvSpPr/>
            <p:nvPr/>
          </p:nvSpPr>
          <p:spPr>
            <a:xfrm>
              <a:off x="1416218" y="2085226"/>
              <a:ext cx="6663577" cy="580031"/>
            </a:xfrm>
            <a:custGeom>
              <a:avLst/>
              <a:pathLst>
                <a:path w="6663577" h="580031">
                  <a:moveTo>
                    <a:pt x="0" y="42965"/>
                  </a:moveTo>
                  <a:lnTo>
                    <a:pt x="266543" y="42965"/>
                  </a:lnTo>
                  <a:lnTo>
                    <a:pt x="533086" y="42965"/>
                  </a:lnTo>
                  <a:lnTo>
                    <a:pt x="799629" y="21482"/>
                  </a:lnTo>
                  <a:lnTo>
                    <a:pt x="1066172" y="21482"/>
                  </a:lnTo>
                  <a:lnTo>
                    <a:pt x="1332715" y="21482"/>
                  </a:lnTo>
                  <a:lnTo>
                    <a:pt x="1599258" y="21482"/>
                  </a:lnTo>
                  <a:lnTo>
                    <a:pt x="1865801" y="21482"/>
                  </a:lnTo>
                  <a:lnTo>
                    <a:pt x="2132344" y="64447"/>
                  </a:lnTo>
                  <a:lnTo>
                    <a:pt x="2398888" y="85930"/>
                  </a:lnTo>
                  <a:lnTo>
                    <a:pt x="2665431" y="85930"/>
                  </a:lnTo>
                  <a:lnTo>
                    <a:pt x="2931974" y="42965"/>
                  </a:lnTo>
                  <a:lnTo>
                    <a:pt x="3198517" y="0"/>
                  </a:lnTo>
                  <a:lnTo>
                    <a:pt x="3465060" y="343722"/>
                  </a:lnTo>
                  <a:lnTo>
                    <a:pt x="3731603" y="257791"/>
                  </a:lnTo>
                  <a:lnTo>
                    <a:pt x="3998146" y="257791"/>
                  </a:lnTo>
                  <a:lnTo>
                    <a:pt x="4264689" y="128895"/>
                  </a:lnTo>
                  <a:lnTo>
                    <a:pt x="4531233" y="300757"/>
                  </a:lnTo>
                  <a:lnTo>
                    <a:pt x="4797776" y="236309"/>
                  </a:lnTo>
                  <a:lnTo>
                    <a:pt x="5064319" y="365205"/>
                  </a:lnTo>
                  <a:lnTo>
                    <a:pt x="5330862" y="580031"/>
                  </a:lnTo>
                  <a:lnTo>
                    <a:pt x="5597405" y="451135"/>
                  </a:lnTo>
                  <a:lnTo>
                    <a:pt x="5863948" y="343722"/>
                  </a:lnTo>
                  <a:lnTo>
                    <a:pt x="6130491" y="300757"/>
                  </a:lnTo>
                  <a:lnTo>
                    <a:pt x="6397034" y="451135"/>
                  </a:lnTo>
                  <a:lnTo>
                    <a:pt x="6663577" y="214826"/>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68679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324790" y="2787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2657505" y="28185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1" name="tx91"/>
            <p:cNvSpPr/>
            <p:nvPr/>
          </p:nvSpPr>
          <p:spPr>
            <a:xfrm>
              <a:off x="3990221" y="28195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2" name="tx92"/>
            <p:cNvSpPr/>
            <p:nvPr/>
          </p:nvSpPr>
          <p:spPr>
            <a:xfrm>
              <a:off x="5322937" y="28731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a:t>
              </a:r>
            </a:p>
          </p:txBody>
        </p:sp>
        <p:sp>
          <p:nvSpPr>
            <p:cNvPr id="93" name="tx93"/>
            <p:cNvSpPr/>
            <p:nvPr/>
          </p:nvSpPr>
          <p:spPr>
            <a:xfrm>
              <a:off x="6415235" y="29184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4" name="tx94"/>
            <p:cNvSpPr/>
            <p:nvPr/>
          </p:nvSpPr>
          <p:spPr>
            <a:xfrm>
              <a:off x="6655652" y="2928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5" name="tx95"/>
            <p:cNvSpPr/>
            <p:nvPr/>
          </p:nvSpPr>
          <p:spPr>
            <a:xfrm>
              <a:off x="6922195" y="29356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6" name="tx96"/>
            <p:cNvSpPr/>
            <p:nvPr/>
          </p:nvSpPr>
          <p:spPr>
            <a:xfrm>
              <a:off x="7188738" y="29488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7" name="tx97"/>
            <p:cNvSpPr/>
            <p:nvPr/>
          </p:nvSpPr>
          <p:spPr>
            <a:xfrm>
              <a:off x="7455282" y="2962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8" name="tx98"/>
            <p:cNvSpPr/>
            <p:nvPr/>
          </p:nvSpPr>
          <p:spPr>
            <a:xfrm>
              <a:off x="7721825" y="29697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9" name="tx99"/>
            <p:cNvSpPr/>
            <p:nvPr/>
          </p:nvSpPr>
          <p:spPr>
            <a:xfrm>
              <a:off x="7988368" y="29803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100" name="pl100"/>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5529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12" name="tx112"/>
            <p:cNvSpPr/>
            <p:nvPr/>
          </p:nvSpPr>
          <p:spPr>
            <a:xfrm>
              <a:off x="1324790" y="29073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3" name="tx113"/>
            <p:cNvSpPr/>
            <p:nvPr/>
          </p:nvSpPr>
          <p:spPr>
            <a:xfrm>
              <a:off x="2657505" y="35607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a:t>
              </a:r>
            </a:p>
          </p:txBody>
        </p:sp>
        <p:sp>
          <p:nvSpPr>
            <p:cNvPr id="114" name="tx114"/>
            <p:cNvSpPr/>
            <p:nvPr/>
          </p:nvSpPr>
          <p:spPr>
            <a:xfrm>
              <a:off x="2657505" y="2932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5" name="tx115"/>
            <p:cNvSpPr/>
            <p:nvPr/>
          </p:nvSpPr>
          <p:spPr>
            <a:xfrm>
              <a:off x="3990221" y="35801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16" name="tx116"/>
            <p:cNvSpPr/>
            <p:nvPr/>
          </p:nvSpPr>
          <p:spPr>
            <a:xfrm>
              <a:off x="3990221" y="2951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7" name="tx117"/>
            <p:cNvSpPr/>
            <p:nvPr/>
          </p:nvSpPr>
          <p:spPr>
            <a:xfrm>
              <a:off x="5349062" y="36536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8" name="tx118"/>
            <p:cNvSpPr/>
            <p:nvPr/>
          </p:nvSpPr>
          <p:spPr>
            <a:xfrm>
              <a:off x="5322937" y="3052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19" name="tx119"/>
            <p:cNvSpPr/>
            <p:nvPr/>
          </p:nvSpPr>
          <p:spPr>
            <a:xfrm>
              <a:off x="6389109" y="37029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0" name="tx120"/>
            <p:cNvSpPr/>
            <p:nvPr/>
          </p:nvSpPr>
          <p:spPr>
            <a:xfrm>
              <a:off x="6389109" y="31223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21" name="tx121"/>
            <p:cNvSpPr/>
            <p:nvPr/>
          </p:nvSpPr>
          <p:spPr>
            <a:xfrm>
              <a:off x="6681778" y="37639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2" name="tx122"/>
            <p:cNvSpPr/>
            <p:nvPr/>
          </p:nvSpPr>
          <p:spPr>
            <a:xfrm>
              <a:off x="6655652" y="3190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23" name="tx123"/>
            <p:cNvSpPr/>
            <p:nvPr/>
          </p:nvSpPr>
          <p:spPr>
            <a:xfrm>
              <a:off x="6922195" y="3732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4" name="tx124"/>
            <p:cNvSpPr/>
            <p:nvPr/>
          </p:nvSpPr>
          <p:spPr>
            <a:xfrm>
              <a:off x="6922195" y="3161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25" name="tx125"/>
            <p:cNvSpPr/>
            <p:nvPr/>
          </p:nvSpPr>
          <p:spPr>
            <a:xfrm>
              <a:off x="7214864" y="37102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6" name="tx126"/>
            <p:cNvSpPr/>
            <p:nvPr/>
          </p:nvSpPr>
          <p:spPr>
            <a:xfrm>
              <a:off x="7188738" y="31454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27" name="tx127"/>
            <p:cNvSpPr/>
            <p:nvPr/>
          </p:nvSpPr>
          <p:spPr>
            <a:xfrm>
              <a:off x="7455282" y="37046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8" name="tx128"/>
            <p:cNvSpPr/>
            <p:nvPr/>
          </p:nvSpPr>
          <p:spPr>
            <a:xfrm>
              <a:off x="7481407" y="31464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9" name="tx129"/>
            <p:cNvSpPr/>
            <p:nvPr/>
          </p:nvSpPr>
          <p:spPr>
            <a:xfrm>
              <a:off x="7721825" y="3745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30" name="tx130"/>
            <p:cNvSpPr/>
            <p:nvPr/>
          </p:nvSpPr>
          <p:spPr>
            <a:xfrm>
              <a:off x="7721825" y="3192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31" name="tx131"/>
            <p:cNvSpPr/>
            <p:nvPr/>
          </p:nvSpPr>
          <p:spPr>
            <a:xfrm>
              <a:off x="7988368" y="36905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32" name="tx132"/>
            <p:cNvSpPr/>
            <p:nvPr/>
          </p:nvSpPr>
          <p:spPr>
            <a:xfrm>
              <a:off x="7988368" y="3141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33" name="tx133"/>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0994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05827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50484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955368"/>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38241" y="3018617"/>
              <a:ext cx="11723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55" name="tx155"/>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8" name="rc158"/>
            <p:cNvSpPr/>
            <p:nvPr/>
          </p:nvSpPr>
          <p:spPr>
            <a:xfrm>
              <a:off x="4402168" y="5080163"/>
              <a:ext cx="201456" cy="201456"/>
            </a:xfrm>
            <a:prstGeom prst="rect">
              <a:avLst/>
            </a:prstGeom>
            <a:solidFill>
              <a:srgbClr val="1CABE2">
                <a:alpha val="100000"/>
              </a:srgbClr>
            </a:solidFill>
          </p:spPr>
          <p:txBody>
            <a:bodyPr/>
            <a:lstStyle/>
            <a:p/>
          </p:txBody>
        </p:sp>
        <p:sp>
          <p:nvSpPr>
            <p:cNvPr id="159" name="rc159"/>
            <p:cNvSpPr/>
            <p:nvPr/>
          </p:nvSpPr>
          <p:spPr>
            <a:xfrm>
              <a:off x="5677242" y="5080163"/>
              <a:ext cx="201456" cy="201456"/>
            </a:xfrm>
            <a:prstGeom prst="rect">
              <a:avLst/>
            </a:prstGeom>
            <a:solidFill>
              <a:srgbClr val="80BD41">
                <a:alpha val="100000"/>
              </a:srgbClr>
            </a:solidFill>
          </p:spPr>
          <p:txBody>
            <a:bodyPr/>
            <a:lstStyle/>
            <a:p/>
          </p:txBody>
        </p:sp>
        <p:sp>
          <p:nvSpPr>
            <p:cNvPr id="160" name="tx160"/>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1" name="tx161"/>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3" name="tx163"/>
            <p:cNvSpPr/>
            <p:nvPr/>
          </p:nvSpPr>
          <p:spPr>
            <a:xfrm>
              <a:off x="951100" y="1594284"/>
              <a:ext cx="142584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México, 2000-2025</a:t>
              </a:r>
            </a:p>
          </p:txBody>
        </p:sp>
        <p:sp>
          <p:nvSpPr>
            <p:cNvPr id="164" name="pl164"/>
            <p:cNvSpPr/>
            <p:nvPr/>
          </p:nvSpPr>
          <p:spPr>
            <a:xfrm>
              <a:off x="207874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436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086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7735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385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612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261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911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560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5391278" cy="124062"/>
            </a:xfrm>
            <a:prstGeom prst="rect">
              <a:avLst/>
            </a:prstGeom>
            <a:solidFill>
              <a:srgbClr val="80BD41">
                <a:alpha val="100000"/>
              </a:srgbClr>
            </a:solidFill>
          </p:spPr>
          <p:txBody>
            <a:bodyPr/>
            <a:lstStyle/>
            <a:p/>
          </p:txBody>
        </p:sp>
        <p:sp>
          <p:nvSpPr>
            <p:cNvPr id="178" name="rc178"/>
            <p:cNvSpPr/>
            <p:nvPr/>
          </p:nvSpPr>
          <p:spPr>
            <a:xfrm>
              <a:off x="6687552" y="5840557"/>
              <a:ext cx="1183451" cy="124062"/>
            </a:xfrm>
            <a:prstGeom prst="rect">
              <a:avLst/>
            </a:prstGeom>
            <a:solidFill>
              <a:srgbClr val="1CABE2">
                <a:alpha val="100000"/>
              </a:srgbClr>
            </a:solidFill>
          </p:spPr>
          <p:txBody>
            <a:bodyPr/>
            <a:lstStyle/>
            <a:p/>
          </p:txBody>
        </p:sp>
        <p:sp>
          <p:nvSpPr>
            <p:cNvPr id="179" name="rc179"/>
            <p:cNvSpPr/>
            <p:nvPr/>
          </p:nvSpPr>
          <p:spPr>
            <a:xfrm>
              <a:off x="1296273" y="5685479"/>
              <a:ext cx="4895797" cy="124062"/>
            </a:xfrm>
            <a:prstGeom prst="rect">
              <a:avLst/>
            </a:prstGeom>
            <a:solidFill>
              <a:srgbClr val="80BD41">
                <a:alpha val="100000"/>
              </a:srgbClr>
            </a:solidFill>
          </p:spPr>
          <p:txBody>
            <a:bodyPr/>
            <a:lstStyle/>
            <a:p/>
          </p:txBody>
        </p:sp>
        <p:sp>
          <p:nvSpPr>
            <p:cNvPr id="180" name="rc180"/>
            <p:cNvSpPr/>
            <p:nvPr/>
          </p:nvSpPr>
          <p:spPr>
            <a:xfrm>
              <a:off x="6192071" y="5685479"/>
              <a:ext cx="1380866" cy="124062"/>
            </a:xfrm>
            <a:prstGeom prst="rect">
              <a:avLst/>
            </a:prstGeom>
            <a:solidFill>
              <a:srgbClr val="1CABE2">
                <a:alpha val="100000"/>
              </a:srgbClr>
            </a:solidFill>
          </p:spPr>
          <p:txBody>
            <a:bodyPr/>
            <a:lstStyle/>
            <a:p/>
          </p:txBody>
        </p:sp>
        <p:sp>
          <p:nvSpPr>
            <p:cNvPr id="181" name="rc181"/>
            <p:cNvSpPr/>
            <p:nvPr/>
          </p:nvSpPr>
          <p:spPr>
            <a:xfrm>
              <a:off x="1296273" y="5530401"/>
              <a:ext cx="5532756" cy="124062"/>
            </a:xfrm>
            <a:prstGeom prst="rect">
              <a:avLst/>
            </a:prstGeom>
            <a:solidFill>
              <a:srgbClr val="80BD41">
                <a:alpha val="100000"/>
              </a:srgbClr>
            </a:solidFill>
          </p:spPr>
          <p:txBody>
            <a:bodyPr/>
            <a:lstStyle/>
            <a:p/>
          </p:txBody>
        </p:sp>
        <p:sp>
          <p:nvSpPr>
            <p:cNvPr id="182" name="rc182"/>
            <p:cNvSpPr/>
            <p:nvPr/>
          </p:nvSpPr>
          <p:spPr>
            <a:xfrm>
              <a:off x="6829030" y="5530401"/>
              <a:ext cx="683823" cy="124062"/>
            </a:xfrm>
            <a:prstGeom prst="rect">
              <a:avLst/>
            </a:prstGeom>
            <a:solidFill>
              <a:srgbClr val="1CABE2">
                <a:alpha val="100000"/>
              </a:srgbClr>
            </a:solidFill>
          </p:spPr>
          <p:txBody>
            <a:bodyPr/>
            <a:lstStyle/>
            <a:p/>
          </p:txBody>
        </p:sp>
        <p:sp>
          <p:nvSpPr>
            <p:cNvPr id="183" name="tx183"/>
            <p:cNvSpPr/>
            <p:nvPr/>
          </p:nvSpPr>
          <p:spPr>
            <a:xfrm>
              <a:off x="8119368"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84" name="tx184"/>
            <p:cNvSpPr/>
            <p:nvPr/>
          </p:nvSpPr>
          <p:spPr>
            <a:xfrm>
              <a:off x="777424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85" name="tx185"/>
            <p:cNvSpPr/>
            <p:nvPr/>
          </p:nvSpPr>
          <p:spPr>
            <a:xfrm>
              <a:off x="771115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86" name="tx186"/>
            <p:cNvSpPr/>
            <p:nvPr/>
          </p:nvSpPr>
          <p:spPr>
            <a:xfrm>
              <a:off x="3886419"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87" name="tx187"/>
            <p:cNvSpPr/>
            <p:nvPr/>
          </p:nvSpPr>
          <p:spPr>
            <a:xfrm>
              <a:off x="717378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0.38</a:t>
              </a:r>
            </a:p>
          </p:txBody>
        </p:sp>
        <p:sp>
          <p:nvSpPr>
            <p:cNvPr id="188" name="tx188"/>
            <p:cNvSpPr/>
            <p:nvPr/>
          </p:nvSpPr>
          <p:spPr>
            <a:xfrm>
              <a:off x="363867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89" name="tx189"/>
            <p:cNvSpPr/>
            <p:nvPr/>
          </p:nvSpPr>
          <p:spPr>
            <a:xfrm>
              <a:off x="677701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0.44</a:t>
              </a:r>
            </a:p>
          </p:txBody>
        </p:sp>
        <p:sp>
          <p:nvSpPr>
            <p:cNvPr id="190" name="tx190"/>
            <p:cNvSpPr/>
            <p:nvPr/>
          </p:nvSpPr>
          <p:spPr>
            <a:xfrm>
              <a:off x="3957158"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91" name="tx191"/>
            <p:cNvSpPr/>
            <p:nvPr/>
          </p:nvSpPr>
          <p:spPr>
            <a:xfrm>
              <a:off x="706544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0.22</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6" name="tx196"/>
            <p:cNvSpPr/>
            <p:nvPr/>
          </p:nvSpPr>
          <p:spPr>
            <a:xfrm>
              <a:off x="2686529"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7" name="tx197"/>
            <p:cNvSpPr/>
            <p:nvPr/>
          </p:nvSpPr>
          <p:spPr>
            <a:xfrm>
              <a:off x="4251477"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8" name="tx198"/>
            <p:cNvSpPr/>
            <p:nvPr/>
          </p:nvSpPr>
          <p:spPr>
            <a:xfrm>
              <a:off x="5816425"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9" name="tx199"/>
            <p:cNvSpPr/>
            <p:nvPr/>
          </p:nvSpPr>
          <p:spPr>
            <a:xfrm>
              <a:off x="7381374"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0" name="tx200"/>
            <p:cNvSpPr/>
            <p:nvPr/>
          </p:nvSpPr>
          <p:spPr>
            <a:xfrm>
              <a:off x="4161819" y="6191355"/>
              <a:ext cx="11723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201" name="tx201"/>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2" name="tx202"/>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(89 %) fue superior a la de 2019 (82 %).
El número de niños vacunados con la DTP3 aumentó un 3 % en comparación con 2019.
El número de lactantes supervivientes disminuyó aproximadamente un 5 % en comparación con 2019.
En 2025 se vacunaron más niños que en 2019.
En 2025, hubo 100 000 lactantes supervivientes (población objetivo) menos que en 2019.
Para que la cobertura vacunal aumente, es necesario que el número de niños vacunados aumente o disminuya a un ritmo más lento que la disminución de la población objetivo de lactantes supervivientes.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59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3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1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94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98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77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55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15074"/>
              <a:ext cx="239888" cy="196934"/>
            </a:xfrm>
            <a:prstGeom prst="rect">
              <a:avLst/>
            </a:prstGeom>
            <a:solidFill>
              <a:srgbClr val="E2231A">
                <a:alpha val="90196"/>
              </a:srgbClr>
            </a:solidFill>
          </p:spPr>
          <p:txBody>
            <a:bodyPr/>
            <a:lstStyle/>
            <a:p/>
          </p:txBody>
        </p:sp>
        <p:sp>
          <p:nvSpPr>
            <p:cNvPr id="25" name="rc25"/>
            <p:cNvSpPr/>
            <p:nvPr/>
          </p:nvSpPr>
          <p:spPr>
            <a:xfrm>
              <a:off x="1562816" y="3966218"/>
              <a:ext cx="239888" cy="245791"/>
            </a:xfrm>
            <a:prstGeom prst="rect">
              <a:avLst/>
            </a:prstGeom>
            <a:solidFill>
              <a:srgbClr val="E2231A">
                <a:alpha val="90196"/>
              </a:srgbClr>
            </a:solidFill>
          </p:spPr>
          <p:txBody>
            <a:bodyPr/>
            <a:lstStyle/>
            <a:p/>
          </p:txBody>
        </p:sp>
        <p:sp>
          <p:nvSpPr>
            <p:cNvPr id="26" name="rc26"/>
            <p:cNvSpPr/>
            <p:nvPr/>
          </p:nvSpPr>
          <p:spPr>
            <a:xfrm>
              <a:off x="1829360" y="4015709"/>
              <a:ext cx="239888" cy="196300"/>
            </a:xfrm>
            <a:prstGeom prst="rect">
              <a:avLst/>
            </a:prstGeom>
            <a:solidFill>
              <a:srgbClr val="E2231A">
                <a:alpha val="90196"/>
              </a:srgbClr>
            </a:solidFill>
          </p:spPr>
          <p:txBody>
            <a:bodyPr/>
            <a:lstStyle/>
            <a:p/>
          </p:txBody>
        </p:sp>
        <p:sp>
          <p:nvSpPr>
            <p:cNvPr id="27" name="rc27"/>
            <p:cNvSpPr/>
            <p:nvPr/>
          </p:nvSpPr>
          <p:spPr>
            <a:xfrm>
              <a:off x="2095903" y="4017449"/>
              <a:ext cx="239888" cy="194560"/>
            </a:xfrm>
            <a:prstGeom prst="rect">
              <a:avLst/>
            </a:prstGeom>
            <a:solidFill>
              <a:srgbClr val="E2231A">
                <a:alpha val="90196"/>
              </a:srgbClr>
            </a:solidFill>
          </p:spPr>
          <p:txBody>
            <a:bodyPr/>
            <a:lstStyle/>
            <a:p/>
          </p:txBody>
        </p:sp>
        <p:sp>
          <p:nvSpPr>
            <p:cNvPr id="28" name="rc28"/>
            <p:cNvSpPr/>
            <p:nvPr/>
          </p:nvSpPr>
          <p:spPr>
            <a:xfrm>
              <a:off x="2362446" y="4018625"/>
              <a:ext cx="239888" cy="193384"/>
            </a:xfrm>
            <a:prstGeom prst="rect">
              <a:avLst/>
            </a:prstGeom>
            <a:solidFill>
              <a:srgbClr val="E2231A">
                <a:alpha val="90196"/>
              </a:srgbClr>
            </a:solidFill>
          </p:spPr>
          <p:txBody>
            <a:bodyPr/>
            <a:lstStyle/>
            <a:p/>
          </p:txBody>
        </p:sp>
        <p:sp>
          <p:nvSpPr>
            <p:cNvPr id="29" name="rc29"/>
            <p:cNvSpPr/>
            <p:nvPr/>
          </p:nvSpPr>
          <p:spPr>
            <a:xfrm>
              <a:off x="2628989" y="4019879"/>
              <a:ext cx="239888" cy="192130"/>
            </a:xfrm>
            <a:prstGeom prst="rect">
              <a:avLst/>
            </a:prstGeom>
            <a:solidFill>
              <a:srgbClr val="E2231A">
                <a:alpha val="90196"/>
              </a:srgbClr>
            </a:solidFill>
          </p:spPr>
          <p:txBody>
            <a:bodyPr/>
            <a:lstStyle/>
            <a:p/>
          </p:txBody>
        </p:sp>
        <p:sp>
          <p:nvSpPr>
            <p:cNvPr id="30" name="rc30"/>
            <p:cNvSpPr/>
            <p:nvPr/>
          </p:nvSpPr>
          <p:spPr>
            <a:xfrm>
              <a:off x="2895532" y="4020955"/>
              <a:ext cx="239888" cy="191053"/>
            </a:xfrm>
            <a:prstGeom prst="rect">
              <a:avLst/>
            </a:prstGeom>
            <a:solidFill>
              <a:srgbClr val="E2231A">
                <a:alpha val="90196"/>
              </a:srgbClr>
            </a:solidFill>
          </p:spPr>
          <p:txBody>
            <a:bodyPr/>
            <a:lstStyle/>
            <a:p/>
          </p:txBody>
        </p:sp>
        <p:sp>
          <p:nvSpPr>
            <p:cNvPr id="31" name="rc31"/>
            <p:cNvSpPr/>
            <p:nvPr/>
          </p:nvSpPr>
          <p:spPr>
            <a:xfrm>
              <a:off x="3162075" y="4021482"/>
              <a:ext cx="239888" cy="190526"/>
            </a:xfrm>
            <a:prstGeom prst="rect">
              <a:avLst/>
            </a:prstGeom>
            <a:solidFill>
              <a:srgbClr val="E2231A">
                <a:alpha val="90196"/>
              </a:srgbClr>
            </a:solidFill>
          </p:spPr>
          <p:txBody>
            <a:bodyPr/>
            <a:lstStyle/>
            <a:p/>
          </p:txBody>
        </p:sp>
        <p:sp>
          <p:nvSpPr>
            <p:cNvPr id="32" name="rc32"/>
            <p:cNvSpPr/>
            <p:nvPr/>
          </p:nvSpPr>
          <p:spPr>
            <a:xfrm>
              <a:off x="3428618" y="4021238"/>
              <a:ext cx="239888" cy="190771"/>
            </a:xfrm>
            <a:prstGeom prst="rect">
              <a:avLst/>
            </a:prstGeom>
            <a:solidFill>
              <a:srgbClr val="E2231A">
                <a:alpha val="90196"/>
              </a:srgbClr>
            </a:solidFill>
          </p:spPr>
          <p:txBody>
            <a:bodyPr/>
            <a:lstStyle/>
            <a:p/>
          </p:txBody>
        </p:sp>
        <p:sp>
          <p:nvSpPr>
            <p:cNvPr id="33" name="rc33"/>
            <p:cNvSpPr/>
            <p:nvPr/>
          </p:nvSpPr>
          <p:spPr>
            <a:xfrm>
              <a:off x="3695161" y="4020673"/>
              <a:ext cx="239888" cy="191336"/>
            </a:xfrm>
            <a:prstGeom prst="rect">
              <a:avLst/>
            </a:prstGeom>
            <a:solidFill>
              <a:srgbClr val="E2231A">
                <a:alpha val="90196"/>
              </a:srgbClr>
            </a:solidFill>
          </p:spPr>
          <p:txBody>
            <a:bodyPr/>
            <a:lstStyle/>
            <a:p/>
          </p:txBody>
        </p:sp>
        <p:sp>
          <p:nvSpPr>
            <p:cNvPr id="34" name="rc34"/>
            <p:cNvSpPr/>
            <p:nvPr/>
          </p:nvSpPr>
          <p:spPr>
            <a:xfrm>
              <a:off x="3961705" y="3972036"/>
              <a:ext cx="239888" cy="239973"/>
            </a:xfrm>
            <a:prstGeom prst="rect">
              <a:avLst/>
            </a:prstGeom>
            <a:solidFill>
              <a:srgbClr val="E2231A">
                <a:alpha val="90196"/>
              </a:srgbClr>
            </a:solidFill>
          </p:spPr>
          <p:txBody>
            <a:bodyPr/>
            <a:lstStyle/>
            <a:p/>
          </p:txBody>
        </p:sp>
        <p:sp>
          <p:nvSpPr>
            <p:cNvPr id="35" name="rc35"/>
            <p:cNvSpPr/>
            <p:nvPr/>
          </p:nvSpPr>
          <p:spPr>
            <a:xfrm>
              <a:off x="4228248" y="4115737"/>
              <a:ext cx="239888" cy="96271"/>
            </a:xfrm>
            <a:prstGeom prst="rect">
              <a:avLst/>
            </a:prstGeom>
            <a:solidFill>
              <a:srgbClr val="E2231A">
                <a:alpha val="90196"/>
              </a:srgbClr>
            </a:solidFill>
          </p:spPr>
          <p:txBody>
            <a:bodyPr/>
            <a:lstStyle/>
            <a:p/>
          </p:txBody>
        </p:sp>
        <p:sp>
          <p:nvSpPr>
            <p:cNvPr id="36" name="rc36"/>
            <p:cNvSpPr/>
            <p:nvPr/>
          </p:nvSpPr>
          <p:spPr>
            <a:xfrm>
              <a:off x="4494791" y="4163776"/>
              <a:ext cx="239888" cy="48232"/>
            </a:xfrm>
            <a:prstGeom prst="rect">
              <a:avLst/>
            </a:prstGeom>
            <a:solidFill>
              <a:srgbClr val="E2231A">
                <a:alpha val="90196"/>
              </a:srgbClr>
            </a:solidFill>
          </p:spPr>
          <p:txBody>
            <a:bodyPr/>
            <a:lstStyle/>
            <a:p/>
          </p:txBody>
        </p:sp>
        <p:sp>
          <p:nvSpPr>
            <p:cNvPr id="37" name="rc37"/>
            <p:cNvSpPr/>
            <p:nvPr/>
          </p:nvSpPr>
          <p:spPr>
            <a:xfrm>
              <a:off x="4761334" y="3682350"/>
              <a:ext cx="239888" cy="529658"/>
            </a:xfrm>
            <a:prstGeom prst="rect">
              <a:avLst/>
            </a:prstGeom>
            <a:solidFill>
              <a:srgbClr val="E2231A">
                <a:alpha val="90196"/>
              </a:srgbClr>
            </a:solidFill>
          </p:spPr>
          <p:txBody>
            <a:bodyPr/>
            <a:lstStyle/>
            <a:p/>
          </p:txBody>
        </p:sp>
        <p:sp>
          <p:nvSpPr>
            <p:cNvPr id="38" name="rc38"/>
            <p:cNvSpPr/>
            <p:nvPr/>
          </p:nvSpPr>
          <p:spPr>
            <a:xfrm>
              <a:off x="5027877" y="4117478"/>
              <a:ext cx="239888" cy="94531"/>
            </a:xfrm>
            <a:prstGeom prst="rect">
              <a:avLst/>
            </a:prstGeom>
            <a:solidFill>
              <a:srgbClr val="E2231A">
                <a:alpha val="90196"/>
              </a:srgbClr>
            </a:solidFill>
          </p:spPr>
          <p:txBody>
            <a:bodyPr/>
            <a:lstStyle/>
            <a:p/>
          </p:txBody>
        </p:sp>
        <p:sp>
          <p:nvSpPr>
            <p:cNvPr id="39" name="rc39"/>
            <p:cNvSpPr/>
            <p:nvPr/>
          </p:nvSpPr>
          <p:spPr>
            <a:xfrm>
              <a:off x="5294420" y="4120112"/>
              <a:ext cx="239888" cy="91897"/>
            </a:xfrm>
            <a:prstGeom prst="rect">
              <a:avLst/>
            </a:prstGeom>
            <a:solidFill>
              <a:srgbClr val="E2231A">
                <a:alpha val="90196"/>
              </a:srgbClr>
            </a:solidFill>
          </p:spPr>
          <p:txBody>
            <a:bodyPr/>
            <a:lstStyle/>
            <a:p/>
          </p:txBody>
        </p:sp>
        <p:sp>
          <p:nvSpPr>
            <p:cNvPr id="40" name="rc40"/>
            <p:cNvSpPr/>
            <p:nvPr/>
          </p:nvSpPr>
          <p:spPr>
            <a:xfrm>
              <a:off x="5560963" y="4076867"/>
              <a:ext cx="239888" cy="135142"/>
            </a:xfrm>
            <a:prstGeom prst="rect">
              <a:avLst/>
            </a:prstGeom>
            <a:solidFill>
              <a:srgbClr val="E2231A">
                <a:alpha val="90196"/>
              </a:srgbClr>
            </a:solidFill>
          </p:spPr>
          <p:txBody>
            <a:bodyPr/>
            <a:lstStyle/>
            <a:p/>
          </p:txBody>
        </p:sp>
        <p:sp>
          <p:nvSpPr>
            <p:cNvPr id="41" name="rc41"/>
            <p:cNvSpPr/>
            <p:nvPr/>
          </p:nvSpPr>
          <p:spPr>
            <a:xfrm>
              <a:off x="5827506" y="3149634"/>
              <a:ext cx="239888" cy="1062375"/>
            </a:xfrm>
            <a:prstGeom prst="rect">
              <a:avLst/>
            </a:prstGeom>
            <a:solidFill>
              <a:srgbClr val="E2231A">
                <a:alpha val="90196"/>
              </a:srgbClr>
            </a:solidFill>
          </p:spPr>
          <p:txBody>
            <a:bodyPr/>
            <a:lstStyle/>
            <a:p/>
          </p:txBody>
        </p:sp>
        <p:sp>
          <p:nvSpPr>
            <p:cNvPr id="42" name="rc42"/>
            <p:cNvSpPr/>
            <p:nvPr/>
          </p:nvSpPr>
          <p:spPr>
            <a:xfrm>
              <a:off x="6094049" y="4079284"/>
              <a:ext cx="239888" cy="132725"/>
            </a:xfrm>
            <a:prstGeom prst="rect">
              <a:avLst/>
            </a:prstGeom>
            <a:solidFill>
              <a:srgbClr val="E2231A">
                <a:alpha val="90196"/>
              </a:srgbClr>
            </a:solidFill>
          </p:spPr>
          <p:txBody>
            <a:bodyPr/>
            <a:lstStyle/>
            <a:p/>
          </p:txBody>
        </p:sp>
        <p:sp>
          <p:nvSpPr>
            <p:cNvPr id="43" name="rc43"/>
            <p:cNvSpPr/>
            <p:nvPr/>
          </p:nvSpPr>
          <p:spPr>
            <a:xfrm>
              <a:off x="6360593" y="3016898"/>
              <a:ext cx="239888" cy="1195111"/>
            </a:xfrm>
            <a:prstGeom prst="rect">
              <a:avLst/>
            </a:prstGeom>
            <a:solidFill>
              <a:srgbClr val="E2231A">
                <a:alpha val="90196"/>
              </a:srgbClr>
            </a:solidFill>
          </p:spPr>
          <p:txBody>
            <a:bodyPr/>
            <a:lstStyle/>
            <a:p/>
          </p:txBody>
        </p:sp>
        <p:sp>
          <p:nvSpPr>
            <p:cNvPr id="44" name="rc44"/>
            <p:cNvSpPr/>
            <p:nvPr/>
          </p:nvSpPr>
          <p:spPr>
            <a:xfrm>
              <a:off x="6627136" y="3861469"/>
              <a:ext cx="239888" cy="350540"/>
            </a:xfrm>
            <a:prstGeom prst="rect">
              <a:avLst/>
            </a:prstGeom>
            <a:solidFill>
              <a:srgbClr val="E2231A">
                <a:alpha val="90196"/>
              </a:srgbClr>
            </a:solidFill>
          </p:spPr>
          <p:txBody>
            <a:bodyPr/>
            <a:lstStyle/>
            <a:p/>
          </p:txBody>
        </p:sp>
        <p:sp>
          <p:nvSpPr>
            <p:cNvPr id="45" name="rc45"/>
            <p:cNvSpPr/>
            <p:nvPr/>
          </p:nvSpPr>
          <p:spPr>
            <a:xfrm>
              <a:off x="6893679" y="4168446"/>
              <a:ext cx="239888" cy="43563"/>
            </a:xfrm>
            <a:prstGeom prst="rect">
              <a:avLst/>
            </a:prstGeom>
            <a:solidFill>
              <a:srgbClr val="E2231A">
                <a:alpha val="90196"/>
              </a:srgbClr>
            </a:solidFill>
          </p:spPr>
          <p:txBody>
            <a:bodyPr/>
            <a:lstStyle/>
            <a:p/>
          </p:txBody>
        </p:sp>
        <p:sp>
          <p:nvSpPr>
            <p:cNvPr id="46" name="rc46"/>
            <p:cNvSpPr/>
            <p:nvPr/>
          </p:nvSpPr>
          <p:spPr>
            <a:xfrm>
              <a:off x="7160222" y="3609209"/>
              <a:ext cx="239888" cy="602800"/>
            </a:xfrm>
            <a:prstGeom prst="rect">
              <a:avLst/>
            </a:prstGeom>
            <a:solidFill>
              <a:srgbClr val="E2231A">
                <a:alpha val="90196"/>
              </a:srgbClr>
            </a:solidFill>
          </p:spPr>
          <p:txBody>
            <a:bodyPr/>
            <a:lstStyle/>
            <a:p/>
          </p:txBody>
        </p:sp>
        <p:sp>
          <p:nvSpPr>
            <p:cNvPr id="47" name="rc47"/>
            <p:cNvSpPr/>
            <p:nvPr/>
          </p:nvSpPr>
          <p:spPr>
            <a:xfrm>
              <a:off x="7426765" y="3190808"/>
              <a:ext cx="239888" cy="1021201"/>
            </a:xfrm>
            <a:prstGeom prst="rect">
              <a:avLst/>
            </a:prstGeom>
            <a:solidFill>
              <a:srgbClr val="E2231A">
                <a:alpha val="90196"/>
              </a:srgbClr>
            </a:solidFill>
          </p:spPr>
          <p:txBody>
            <a:bodyPr/>
            <a:lstStyle/>
            <a:p/>
          </p:txBody>
        </p:sp>
        <p:sp>
          <p:nvSpPr>
            <p:cNvPr id="48" name="rc48"/>
            <p:cNvSpPr/>
            <p:nvPr/>
          </p:nvSpPr>
          <p:spPr>
            <a:xfrm>
              <a:off x="7693308" y="3366875"/>
              <a:ext cx="239888" cy="845133"/>
            </a:xfrm>
            <a:prstGeom prst="rect">
              <a:avLst/>
            </a:prstGeom>
            <a:solidFill>
              <a:srgbClr val="E2231A">
                <a:alpha val="90196"/>
              </a:srgbClr>
            </a:solidFill>
          </p:spPr>
          <p:txBody>
            <a:bodyPr/>
            <a:lstStyle/>
            <a:p/>
          </p:txBody>
        </p:sp>
        <p:sp>
          <p:nvSpPr>
            <p:cNvPr id="49" name="rc49"/>
            <p:cNvSpPr/>
            <p:nvPr/>
          </p:nvSpPr>
          <p:spPr>
            <a:xfrm>
              <a:off x="7959851" y="3709783"/>
              <a:ext cx="239888" cy="502225"/>
            </a:xfrm>
            <a:prstGeom prst="rect">
              <a:avLst/>
            </a:prstGeom>
            <a:solidFill>
              <a:srgbClr val="E2231A">
                <a:alpha val="90196"/>
              </a:srgbClr>
            </a:solidFill>
          </p:spPr>
          <p:txBody>
            <a:bodyPr/>
            <a:lstStyle/>
            <a:p/>
          </p:txBody>
        </p:sp>
        <p:sp>
          <p:nvSpPr>
            <p:cNvPr id="50" name="rc50"/>
            <p:cNvSpPr/>
            <p:nvPr/>
          </p:nvSpPr>
          <p:spPr>
            <a:xfrm>
              <a:off x="1829360" y="3685210"/>
              <a:ext cx="239888" cy="330498"/>
            </a:xfrm>
            <a:prstGeom prst="rect">
              <a:avLst/>
            </a:prstGeom>
            <a:solidFill>
              <a:srgbClr val="B3B3B3">
                <a:alpha val="90196"/>
              </a:srgbClr>
            </a:solidFill>
          </p:spPr>
          <p:txBody>
            <a:bodyPr/>
            <a:lstStyle/>
            <a:p/>
          </p:txBody>
        </p:sp>
        <p:sp>
          <p:nvSpPr>
            <p:cNvPr id="51" name="rc51"/>
            <p:cNvSpPr/>
            <p:nvPr/>
          </p:nvSpPr>
          <p:spPr>
            <a:xfrm>
              <a:off x="2895532" y="3782242"/>
              <a:ext cx="239888" cy="238713"/>
            </a:xfrm>
            <a:prstGeom prst="rect">
              <a:avLst/>
            </a:prstGeom>
            <a:solidFill>
              <a:srgbClr val="B3B3B3">
                <a:alpha val="90196"/>
              </a:srgbClr>
            </a:solidFill>
          </p:spPr>
          <p:txBody>
            <a:bodyPr/>
            <a:lstStyle/>
            <a:p/>
          </p:txBody>
        </p:sp>
        <p:sp>
          <p:nvSpPr>
            <p:cNvPr id="52" name="rc52"/>
            <p:cNvSpPr/>
            <p:nvPr/>
          </p:nvSpPr>
          <p:spPr>
            <a:xfrm>
              <a:off x="3162075" y="3489274"/>
              <a:ext cx="239888" cy="532208"/>
            </a:xfrm>
            <a:prstGeom prst="rect">
              <a:avLst/>
            </a:prstGeom>
            <a:solidFill>
              <a:srgbClr val="B3B3B3">
                <a:alpha val="90196"/>
              </a:srgbClr>
            </a:solidFill>
          </p:spPr>
          <p:txBody>
            <a:bodyPr/>
            <a:lstStyle/>
            <a:p/>
          </p:txBody>
        </p:sp>
        <p:sp>
          <p:nvSpPr>
            <p:cNvPr id="53" name="rc53"/>
            <p:cNvSpPr/>
            <p:nvPr/>
          </p:nvSpPr>
          <p:spPr>
            <a:xfrm>
              <a:off x="3428618" y="3922724"/>
              <a:ext cx="239888" cy="98513"/>
            </a:xfrm>
            <a:prstGeom prst="rect">
              <a:avLst/>
            </a:prstGeom>
            <a:solidFill>
              <a:srgbClr val="B3B3B3">
                <a:alpha val="90196"/>
              </a:srgbClr>
            </a:solidFill>
          </p:spPr>
          <p:txBody>
            <a:bodyPr/>
            <a:lstStyle/>
            <a:p/>
          </p:txBody>
        </p:sp>
        <p:sp>
          <p:nvSpPr>
            <p:cNvPr id="54" name="rc54"/>
            <p:cNvSpPr/>
            <p:nvPr/>
          </p:nvSpPr>
          <p:spPr>
            <a:xfrm>
              <a:off x="3695161" y="3827413"/>
              <a:ext cx="239888" cy="193259"/>
            </a:xfrm>
            <a:prstGeom prst="rect">
              <a:avLst/>
            </a:prstGeom>
            <a:solidFill>
              <a:srgbClr val="B3B3B3">
                <a:alpha val="90196"/>
              </a:srgbClr>
            </a:solidFill>
          </p:spPr>
          <p:txBody>
            <a:bodyPr/>
            <a:lstStyle/>
            <a:p/>
          </p:txBody>
        </p:sp>
        <p:sp>
          <p:nvSpPr>
            <p:cNvPr id="55" name="rc55"/>
            <p:cNvSpPr/>
            <p:nvPr/>
          </p:nvSpPr>
          <p:spPr>
            <a:xfrm>
              <a:off x="3961705" y="3781524"/>
              <a:ext cx="239888" cy="190512"/>
            </a:xfrm>
            <a:prstGeom prst="rect">
              <a:avLst/>
            </a:prstGeom>
            <a:solidFill>
              <a:srgbClr val="B3B3B3">
                <a:alpha val="90196"/>
              </a:srgbClr>
            </a:solidFill>
          </p:spPr>
          <p:txBody>
            <a:bodyPr/>
            <a:lstStyle/>
            <a:p/>
          </p:txBody>
        </p:sp>
        <p:sp>
          <p:nvSpPr>
            <p:cNvPr id="56" name="rc56"/>
            <p:cNvSpPr/>
            <p:nvPr/>
          </p:nvSpPr>
          <p:spPr>
            <a:xfrm>
              <a:off x="4228248" y="4069089"/>
              <a:ext cx="239888" cy="46648"/>
            </a:xfrm>
            <a:prstGeom prst="rect">
              <a:avLst/>
            </a:prstGeom>
            <a:solidFill>
              <a:srgbClr val="B3B3B3">
                <a:alpha val="90196"/>
              </a:srgbClr>
            </a:solidFill>
          </p:spPr>
          <p:txBody>
            <a:bodyPr/>
            <a:lstStyle/>
            <a:p/>
          </p:txBody>
        </p:sp>
        <p:sp>
          <p:nvSpPr>
            <p:cNvPr id="57" name="rc57"/>
            <p:cNvSpPr/>
            <p:nvPr/>
          </p:nvSpPr>
          <p:spPr>
            <a:xfrm>
              <a:off x="4494791" y="3832494"/>
              <a:ext cx="239888" cy="331282"/>
            </a:xfrm>
            <a:prstGeom prst="rect">
              <a:avLst/>
            </a:prstGeom>
            <a:solidFill>
              <a:srgbClr val="B3B3B3">
                <a:alpha val="90196"/>
              </a:srgbClr>
            </a:solidFill>
          </p:spPr>
          <p:txBody>
            <a:bodyPr/>
            <a:lstStyle/>
            <a:p/>
          </p:txBody>
        </p:sp>
        <p:sp>
          <p:nvSpPr>
            <p:cNvPr id="58" name="rc58"/>
            <p:cNvSpPr/>
            <p:nvPr/>
          </p:nvSpPr>
          <p:spPr>
            <a:xfrm>
              <a:off x="4761334" y="3076598"/>
              <a:ext cx="239888" cy="605752"/>
            </a:xfrm>
            <a:prstGeom prst="rect">
              <a:avLst/>
            </a:prstGeom>
            <a:solidFill>
              <a:srgbClr val="B3B3B3">
                <a:alpha val="90196"/>
              </a:srgbClr>
            </a:solidFill>
          </p:spPr>
          <p:txBody>
            <a:bodyPr/>
            <a:lstStyle/>
            <a:p/>
          </p:txBody>
        </p:sp>
        <p:sp>
          <p:nvSpPr>
            <p:cNvPr id="59" name="rc59"/>
            <p:cNvSpPr/>
            <p:nvPr/>
          </p:nvSpPr>
          <p:spPr>
            <a:xfrm>
              <a:off x="5027877" y="4022776"/>
              <a:ext cx="239888" cy="94701"/>
            </a:xfrm>
            <a:prstGeom prst="rect">
              <a:avLst/>
            </a:prstGeom>
            <a:solidFill>
              <a:srgbClr val="B3B3B3">
                <a:alpha val="90196"/>
              </a:srgbClr>
            </a:solidFill>
          </p:spPr>
          <p:txBody>
            <a:bodyPr/>
            <a:lstStyle/>
            <a:p/>
          </p:txBody>
        </p:sp>
        <p:sp>
          <p:nvSpPr>
            <p:cNvPr id="60" name="rc60"/>
            <p:cNvSpPr/>
            <p:nvPr/>
          </p:nvSpPr>
          <p:spPr>
            <a:xfrm>
              <a:off x="5294420" y="4022382"/>
              <a:ext cx="239888" cy="97729"/>
            </a:xfrm>
            <a:prstGeom prst="rect">
              <a:avLst/>
            </a:prstGeom>
            <a:solidFill>
              <a:srgbClr val="B3B3B3">
                <a:alpha val="90196"/>
              </a:srgbClr>
            </a:solidFill>
          </p:spPr>
          <p:txBody>
            <a:bodyPr/>
            <a:lstStyle/>
            <a:p/>
          </p:txBody>
        </p:sp>
        <p:sp>
          <p:nvSpPr>
            <p:cNvPr id="61" name="rc61"/>
            <p:cNvSpPr/>
            <p:nvPr/>
          </p:nvSpPr>
          <p:spPr>
            <a:xfrm>
              <a:off x="5827506" y="2400968"/>
              <a:ext cx="239888" cy="748666"/>
            </a:xfrm>
            <a:prstGeom prst="rect">
              <a:avLst/>
            </a:prstGeom>
            <a:solidFill>
              <a:srgbClr val="B3B3B3">
                <a:alpha val="90196"/>
              </a:srgbClr>
            </a:solidFill>
          </p:spPr>
          <p:txBody>
            <a:bodyPr/>
            <a:lstStyle/>
            <a:p/>
          </p:txBody>
        </p:sp>
        <p:sp>
          <p:nvSpPr>
            <p:cNvPr id="62" name="rc62"/>
            <p:cNvSpPr/>
            <p:nvPr/>
          </p:nvSpPr>
          <p:spPr>
            <a:xfrm>
              <a:off x="6360593" y="2063743"/>
              <a:ext cx="239888" cy="953154"/>
            </a:xfrm>
            <a:prstGeom prst="rect">
              <a:avLst/>
            </a:prstGeom>
            <a:solidFill>
              <a:srgbClr val="B3B3B3">
                <a:alpha val="90196"/>
              </a:srgbClr>
            </a:solidFill>
          </p:spPr>
          <p:txBody>
            <a:bodyPr/>
            <a:lstStyle/>
            <a:p/>
          </p:txBody>
        </p:sp>
        <p:sp>
          <p:nvSpPr>
            <p:cNvPr id="63" name="rc63"/>
            <p:cNvSpPr/>
            <p:nvPr/>
          </p:nvSpPr>
          <p:spPr>
            <a:xfrm>
              <a:off x="6627136" y="3219853"/>
              <a:ext cx="239888" cy="641616"/>
            </a:xfrm>
            <a:prstGeom prst="rect">
              <a:avLst/>
            </a:prstGeom>
            <a:solidFill>
              <a:srgbClr val="B3B3B3">
                <a:alpha val="90196"/>
              </a:srgbClr>
            </a:solidFill>
          </p:spPr>
          <p:txBody>
            <a:bodyPr/>
            <a:lstStyle/>
            <a:p/>
          </p:txBody>
        </p:sp>
        <p:sp>
          <p:nvSpPr>
            <p:cNvPr id="64" name="rc64"/>
            <p:cNvSpPr/>
            <p:nvPr/>
          </p:nvSpPr>
          <p:spPr>
            <a:xfrm>
              <a:off x="6893679" y="4073559"/>
              <a:ext cx="239888" cy="94887"/>
            </a:xfrm>
            <a:prstGeom prst="rect">
              <a:avLst/>
            </a:prstGeom>
            <a:solidFill>
              <a:srgbClr val="B3B3B3">
                <a:alpha val="90196"/>
              </a:srgbClr>
            </a:solidFill>
          </p:spPr>
          <p:txBody>
            <a:bodyPr/>
            <a:lstStyle/>
            <a:p/>
          </p:txBody>
        </p:sp>
        <p:sp>
          <p:nvSpPr>
            <p:cNvPr id="65" name="rc65"/>
            <p:cNvSpPr/>
            <p:nvPr/>
          </p:nvSpPr>
          <p:spPr>
            <a:xfrm>
              <a:off x="7160222" y="3445816"/>
              <a:ext cx="239888" cy="163393"/>
            </a:xfrm>
            <a:prstGeom prst="rect">
              <a:avLst/>
            </a:prstGeom>
            <a:solidFill>
              <a:srgbClr val="B3B3B3">
                <a:alpha val="90196"/>
              </a:srgbClr>
            </a:solidFill>
          </p:spPr>
          <p:txBody>
            <a:bodyPr/>
            <a:lstStyle/>
            <a:p/>
          </p:txBody>
        </p:sp>
        <p:sp>
          <p:nvSpPr>
            <p:cNvPr id="66" name="rc66"/>
            <p:cNvSpPr/>
            <p:nvPr/>
          </p:nvSpPr>
          <p:spPr>
            <a:xfrm>
              <a:off x="7426765" y="3061001"/>
              <a:ext cx="239888" cy="129807"/>
            </a:xfrm>
            <a:prstGeom prst="rect">
              <a:avLst/>
            </a:prstGeom>
            <a:solidFill>
              <a:srgbClr val="B3B3B3">
                <a:alpha val="90196"/>
              </a:srgbClr>
            </a:solidFill>
          </p:spPr>
          <p:txBody>
            <a:bodyPr/>
            <a:lstStyle/>
            <a:p/>
          </p:txBody>
        </p:sp>
        <p:sp>
          <p:nvSpPr>
            <p:cNvPr id="67" name="rc67"/>
            <p:cNvSpPr/>
            <p:nvPr/>
          </p:nvSpPr>
          <p:spPr>
            <a:xfrm>
              <a:off x="7693308" y="2851349"/>
              <a:ext cx="239888" cy="515526"/>
            </a:xfrm>
            <a:prstGeom prst="rect">
              <a:avLst/>
            </a:prstGeom>
            <a:solidFill>
              <a:srgbClr val="B3B3B3">
                <a:alpha val="90196"/>
              </a:srgbClr>
            </a:solidFill>
          </p:spPr>
          <p:txBody>
            <a:bodyPr/>
            <a:lstStyle/>
            <a:p/>
          </p:txBody>
        </p:sp>
        <p:sp>
          <p:nvSpPr>
            <p:cNvPr id="68" name="rc68"/>
            <p:cNvSpPr/>
            <p:nvPr/>
          </p:nvSpPr>
          <p:spPr>
            <a:xfrm>
              <a:off x="7959851" y="2851463"/>
              <a:ext cx="239888" cy="858320"/>
            </a:xfrm>
            <a:prstGeom prst="rect">
              <a:avLst/>
            </a:prstGeom>
            <a:solidFill>
              <a:srgbClr val="B3B3B3">
                <a:alpha val="90196"/>
              </a:srgbClr>
            </a:solidFill>
          </p:spPr>
          <p:txBody>
            <a:bodyPr/>
            <a:lstStyle/>
            <a:p/>
          </p:txBody>
        </p:sp>
        <p:sp>
          <p:nvSpPr>
            <p:cNvPr id="69" name="pl69"/>
            <p:cNvSpPr/>
            <p:nvPr/>
          </p:nvSpPr>
          <p:spPr>
            <a:xfrm>
              <a:off x="1416218" y="2085226"/>
              <a:ext cx="6663577" cy="558549"/>
            </a:xfrm>
            <a:custGeom>
              <a:avLst/>
              <a:pathLst>
                <a:path w="6663577" h="558549">
                  <a:moveTo>
                    <a:pt x="0" y="64447"/>
                  </a:moveTo>
                  <a:lnTo>
                    <a:pt x="266543" y="85930"/>
                  </a:lnTo>
                  <a:lnTo>
                    <a:pt x="533086" y="64447"/>
                  </a:lnTo>
                  <a:lnTo>
                    <a:pt x="799629" y="64447"/>
                  </a:lnTo>
                  <a:lnTo>
                    <a:pt x="1066172" y="64447"/>
                  </a:lnTo>
                  <a:lnTo>
                    <a:pt x="1332715" y="64447"/>
                  </a:lnTo>
                  <a:lnTo>
                    <a:pt x="1599258" y="64447"/>
                  </a:lnTo>
                  <a:lnTo>
                    <a:pt x="1865801" y="64447"/>
                  </a:lnTo>
                  <a:lnTo>
                    <a:pt x="2132344" y="64447"/>
                  </a:lnTo>
                  <a:lnTo>
                    <a:pt x="2398888" y="64447"/>
                  </a:lnTo>
                  <a:lnTo>
                    <a:pt x="2665431" y="85930"/>
                  </a:lnTo>
                  <a:lnTo>
                    <a:pt x="2931974" y="21482"/>
                  </a:lnTo>
                  <a:lnTo>
                    <a:pt x="3198517" y="0"/>
                  </a:lnTo>
                  <a:lnTo>
                    <a:pt x="3465060" y="214826"/>
                  </a:lnTo>
                  <a:lnTo>
                    <a:pt x="3731603" y="21482"/>
                  </a:lnTo>
                  <a:lnTo>
                    <a:pt x="3998146" y="21482"/>
                  </a:lnTo>
                  <a:lnTo>
                    <a:pt x="4264689" y="42965"/>
                  </a:lnTo>
                  <a:lnTo>
                    <a:pt x="4531233" y="494101"/>
                  </a:lnTo>
                  <a:lnTo>
                    <a:pt x="4797776" y="42965"/>
                  </a:lnTo>
                  <a:lnTo>
                    <a:pt x="5064319" y="558549"/>
                  </a:lnTo>
                  <a:lnTo>
                    <a:pt x="5330862" y="150378"/>
                  </a:lnTo>
                  <a:lnTo>
                    <a:pt x="5597405" y="0"/>
                  </a:lnTo>
                  <a:lnTo>
                    <a:pt x="5863948" y="279274"/>
                  </a:lnTo>
                  <a:lnTo>
                    <a:pt x="6130491" y="494101"/>
                  </a:lnTo>
                  <a:lnTo>
                    <a:pt x="6397034" y="408170"/>
                  </a:lnTo>
                  <a:lnTo>
                    <a:pt x="6663577" y="236309"/>
                  </a:lnTo>
                </a:path>
              </a:pathLst>
            </a:custGeom>
            <a:ln w="27101" cap="flat">
              <a:solidFill>
                <a:srgbClr val="3283FE">
                  <a:alpha val="100000"/>
                </a:srgbClr>
              </a:solidFill>
              <a:prstDash val="solid"/>
              <a:round/>
            </a:ln>
          </p:spPr>
          <p:txBody>
            <a:bodyPr/>
            <a:lstStyle/>
            <a:p/>
          </p:txBody>
        </p:sp>
        <p:sp>
          <p:nvSpPr>
            <p:cNvPr id="70" name="pl70"/>
            <p:cNvSpPr/>
            <p:nvPr/>
          </p:nvSpPr>
          <p:spPr>
            <a:xfrm>
              <a:off x="1416218" y="2085226"/>
              <a:ext cx="6663577" cy="945237"/>
            </a:xfrm>
            <a:custGeom>
              <a:avLst/>
              <a:pathLst>
                <a:path w="6663577" h="945237">
                  <a:moveTo>
                    <a:pt x="0" y="21482"/>
                  </a:moveTo>
                  <a:lnTo>
                    <a:pt x="266543" y="0"/>
                  </a:lnTo>
                  <a:lnTo>
                    <a:pt x="533086" y="214826"/>
                  </a:lnTo>
                  <a:lnTo>
                    <a:pt x="799629" y="64447"/>
                  </a:lnTo>
                  <a:lnTo>
                    <a:pt x="1066172" y="42965"/>
                  </a:lnTo>
                  <a:lnTo>
                    <a:pt x="1332715" y="42965"/>
                  </a:lnTo>
                  <a:lnTo>
                    <a:pt x="1599258" y="171861"/>
                  </a:lnTo>
                  <a:lnTo>
                    <a:pt x="1865801" y="300757"/>
                  </a:lnTo>
                  <a:lnTo>
                    <a:pt x="2132344" y="107413"/>
                  </a:lnTo>
                  <a:lnTo>
                    <a:pt x="2398888" y="150378"/>
                  </a:lnTo>
                  <a:lnTo>
                    <a:pt x="2665431" y="171861"/>
                  </a:lnTo>
                  <a:lnTo>
                    <a:pt x="2931974" y="42965"/>
                  </a:lnTo>
                  <a:lnTo>
                    <a:pt x="3198517" y="150378"/>
                  </a:lnTo>
                  <a:lnTo>
                    <a:pt x="3465060" y="494101"/>
                  </a:lnTo>
                  <a:lnTo>
                    <a:pt x="3731603" y="64447"/>
                  </a:lnTo>
                  <a:lnTo>
                    <a:pt x="3998146" y="64447"/>
                  </a:lnTo>
                  <a:lnTo>
                    <a:pt x="4264689" y="21482"/>
                  </a:lnTo>
                  <a:lnTo>
                    <a:pt x="4531233" y="794858"/>
                  </a:lnTo>
                  <a:lnTo>
                    <a:pt x="4797776" y="0"/>
                  </a:lnTo>
                  <a:lnTo>
                    <a:pt x="5064319" y="945237"/>
                  </a:lnTo>
                  <a:lnTo>
                    <a:pt x="5330862" y="429653"/>
                  </a:lnTo>
                  <a:lnTo>
                    <a:pt x="5597405" y="42965"/>
                  </a:lnTo>
                  <a:lnTo>
                    <a:pt x="5863948" y="343722"/>
                  </a:lnTo>
                  <a:lnTo>
                    <a:pt x="6130491" y="537066"/>
                  </a:lnTo>
                  <a:lnTo>
                    <a:pt x="6397034" y="644479"/>
                  </a:lnTo>
                  <a:lnTo>
                    <a:pt x="6663577" y="644479"/>
                  </a:lnTo>
                </a:path>
              </a:pathLst>
            </a:custGeom>
            <a:ln w="27101" cap="flat">
              <a:solidFill>
                <a:srgbClr val="FFA500">
                  <a:alpha val="100000"/>
                </a:srgbClr>
              </a:solidFill>
              <a:prstDash val="solid"/>
              <a:round/>
            </a:ln>
          </p:spPr>
          <p:txBody>
            <a:bodyPr/>
            <a:lstStyle/>
            <a:p/>
          </p:txBody>
        </p:sp>
        <p:sp>
          <p:nvSpPr>
            <p:cNvPr id="71" name="tx71"/>
            <p:cNvSpPr/>
            <p:nvPr/>
          </p:nvSpPr>
          <p:spPr>
            <a:xfrm>
              <a:off x="1345880"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2" name="tx72"/>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3" name="tx73"/>
            <p:cNvSpPr/>
            <p:nvPr/>
          </p:nvSpPr>
          <p:spPr>
            <a:xfrm>
              <a:off x="267859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4" name="tx74"/>
            <p:cNvSpPr/>
            <p:nvPr/>
          </p:nvSpPr>
          <p:spPr>
            <a:xfrm>
              <a:off x="267859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5" name="tx75"/>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6" name="tx76"/>
            <p:cNvSpPr/>
            <p:nvPr/>
          </p:nvSpPr>
          <p:spPr>
            <a:xfrm>
              <a:off x="4011311"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7" name="tx77"/>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8" name="tx78"/>
            <p:cNvSpPr/>
            <p:nvPr/>
          </p:nvSpPr>
          <p:spPr>
            <a:xfrm>
              <a:off x="534402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9" name="tx79"/>
            <p:cNvSpPr/>
            <p:nvPr/>
          </p:nvSpPr>
          <p:spPr>
            <a:xfrm>
              <a:off x="6410199"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80" name="tx80"/>
            <p:cNvSpPr/>
            <p:nvPr/>
          </p:nvSpPr>
          <p:spPr>
            <a:xfrm>
              <a:off x="6410199"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81" name="tx81"/>
            <p:cNvSpPr/>
            <p:nvPr/>
          </p:nvSpPr>
          <p:spPr>
            <a:xfrm>
              <a:off x="667674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2" name="tx82"/>
            <p:cNvSpPr/>
            <p:nvPr/>
          </p:nvSpPr>
          <p:spPr>
            <a:xfrm>
              <a:off x="6676742"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3" name="tx83"/>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694328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5" name="tx85"/>
            <p:cNvSpPr/>
            <p:nvPr/>
          </p:nvSpPr>
          <p:spPr>
            <a:xfrm>
              <a:off x="7209828"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6" name="tx86"/>
            <p:cNvSpPr/>
            <p:nvPr/>
          </p:nvSpPr>
          <p:spPr>
            <a:xfrm>
              <a:off x="720982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7" name="tx87"/>
            <p:cNvSpPr/>
            <p:nvPr/>
          </p:nvSpPr>
          <p:spPr>
            <a:xfrm>
              <a:off x="7476372"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88" name="tx88"/>
            <p:cNvSpPr/>
            <p:nvPr/>
          </p:nvSpPr>
          <p:spPr>
            <a:xfrm>
              <a:off x="7476372"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9" name="tx89"/>
            <p:cNvSpPr/>
            <p:nvPr/>
          </p:nvSpPr>
          <p:spPr>
            <a:xfrm>
              <a:off x="7742915"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90" name="tx90"/>
            <p:cNvSpPr/>
            <p:nvPr/>
          </p:nvSpPr>
          <p:spPr>
            <a:xfrm>
              <a:off x="7742915"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1" name="tx91"/>
            <p:cNvSpPr/>
            <p:nvPr/>
          </p:nvSpPr>
          <p:spPr>
            <a:xfrm>
              <a:off x="800945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2" name="tx92"/>
            <p:cNvSpPr/>
            <p:nvPr/>
          </p:nvSpPr>
          <p:spPr>
            <a:xfrm>
              <a:off x="8009458"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3" name="tx93"/>
            <p:cNvSpPr/>
            <p:nvPr/>
          </p:nvSpPr>
          <p:spPr>
            <a:xfrm>
              <a:off x="1340869" y="40731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4" name="tx94"/>
            <p:cNvSpPr/>
            <p:nvPr/>
          </p:nvSpPr>
          <p:spPr>
            <a:xfrm>
              <a:off x="2673584" y="40755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5" name="tx95"/>
            <p:cNvSpPr/>
            <p:nvPr/>
          </p:nvSpPr>
          <p:spPr>
            <a:xfrm>
              <a:off x="4006300" y="4051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6" name="tx96"/>
            <p:cNvSpPr/>
            <p:nvPr/>
          </p:nvSpPr>
          <p:spPr>
            <a:xfrm>
              <a:off x="5384220" y="41256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7" name="tx97"/>
            <p:cNvSpPr/>
            <p:nvPr/>
          </p:nvSpPr>
          <p:spPr>
            <a:xfrm>
              <a:off x="6405188" y="35740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8" name="tx98"/>
            <p:cNvSpPr/>
            <p:nvPr/>
          </p:nvSpPr>
          <p:spPr>
            <a:xfrm>
              <a:off x="6671731" y="39962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9" name="tx99"/>
            <p:cNvSpPr/>
            <p:nvPr/>
          </p:nvSpPr>
          <p:spPr>
            <a:xfrm>
              <a:off x="6983478" y="41497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0" name="tx100"/>
            <p:cNvSpPr/>
            <p:nvPr/>
          </p:nvSpPr>
          <p:spPr>
            <a:xfrm>
              <a:off x="7204817" y="38701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1" name="tx101"/>
            <p:cNvSpPr/>
            <p:nvPr/>
          </p:nvSpPr>
          <p:spPr>
            <a:xfrm>
              <a:off x="7471361" y="36609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2" name="tx102"/>
            <p:cNvSpPr/>
            <p:nvPr/>
          </p:nvSpPr>
          <p:spPr>
            <a:xfrm>
              <a:off x="7737904" y="3749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3" name="tx103"/>
            <p:cNvSpPr/>
            <p:nvPr/>
          </p:nvSpPr>
          <p:spPr>
            <a:xfrm>
              <a:off x="8004447" y="39204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4" name="tx104"/>
            <p:cNvSpPr/>
            <p:nvPr/>
          </p:nvSpPr>
          <p:spPr>
            <a:xfrm>
              <a:off x="4006300" y="38363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5" name="tx105"/>
            <p:cNvSpPr/>
            <p:nvPr/>
          </p:nvSpPr>
          <p:spPr>
            <a:xfrm>
              <a:off x="5384220" y="40308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6" name="tx106"/>
            <p:cNvSpPr/>
            <p:nvPr/>
          </p:nvSpPr>
          <p:spPr>
            <a:xfrm>
              <a:off x="6405188" y="24998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7" name="tx107"/>
            <p:cNvSpPr/>
            <p:nvPr/>
          </p:nvSpPr>
          <p:spPr>
            <a:xfrm>
              <a:off x="6671731" y="35001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8" name="tx108"/>
            <p:cNvSpPr/>
            <p:nvPr/>
          </p:nvSpPr>
          <p:spPr>
            <a:xfrm>
              <a:off x="6983478" y="40805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9" name="tx109"/>
            <p:cNvSpPr/>
            <p:nvPr/>
          </p:nvSpPr>
          <p:spPr>
            <a:xfrm>
              <a:off x="7204817" y="34870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0" name="tx110"/>
            <p:cNvSpPr/>
            <p:nvPr/>
          </p:nvSpPr>
          <p:spPr>
            <a:xfrm>
              <a:off x="7471361" y="30854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1" name="tx111"/>
            <p:cNvSpPr/>
            <p:nvPr/>
          </p:nvSpPr>
          <p:spPr>
            <a:xfrm>
              <a:off x="7737904" y="30686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12" name="tx112"/>
            <p:cNvSpPr/>
            <p:nvPr/>
          </p:nvSpPr>
          <p:spPr>
            <a:xfrm>
              <a:off x="8004447" y="32401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13" name="tx113"/>
            <p:cNvSpPr/>
            <p:nvPr/>
          </p:nvSpPr>
          <p:spPr>
            <a:xfrm>
              <a:off x="4006300" y="36634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14" name="tx114"/>
            <p:cNvSpPr/>
            <p:nvPr/>
          </p:nvSpPr>
          <p:spPr>
            <a:xfrm>
              <a:off x="5339016" y="39043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5" name="tx115"/>
            <p:cNvSpPr/>
            <p:nvPr/>
          </p:nvSpPr>
          <p:spPr>
            <a:xfrm>
              <a:off x="6450392" y="19470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6" name="tx116"/>
            <p:cNvSpPr/>
            <p:nvPr/>
          </p:nvSpPr>
          <p:spPr>
            <a:xfrm>
              <a:off x="6671731" y="31018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17" name="tx117"/>
            <p:cNvSpPr/>
            <p:nvPr/>
          </p:nvSpPr>
          <p:spPr>
            <a:xfrm>
              <a:off x="6938274" y="39555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8" name="tx118"/>
            <p:cNvSpPr/>
            <p:nvPr/>
          </p:nvSpPr>
          <p:spPr>
            <a:xfrm>
              <a:off x="7204817" y="33277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19" name="tx119"/>
            <p:cNvSpPr/>
            <p:nvPr/>
          </p:nvSpPr>
          <p:spPr>
            <a:xfrm>
              <a:off x="7471361" y="29429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20" name="tx120"/>
            <p:cNvSpPr/>
            <p:nvPr/>
          </p:nvSpPr>
          <p:spPr>
            <a:xfrm>
              <a:off x="7737904" y="27333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21" name="tx121"/>
            <p:cNvSpPr/>
            <p:nvPr/>
          </p:nvSpPr>
          <p:spPr>
            <a:xfrm>
              <a:off x="8004447" y="27334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22" name="tx122"/>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3" name="tx123"/>
            <p:cNvSpPr/>
            <p:nvPr/>
          </p:nvSpPr>
          <p:spPr>
            <a:xfrm>
              <a:off x="577897" y="3527680"/>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0.3M</a:t>
              </a:r>
            </a:p>
          </p:txBody>
        </p:sp>
        <p:sp>
          <p:nvSpPr>
            <p:cNvPr id="124" name="tx124"/>
            <p:cNvSpPr/>
            <p:nvPr/>
          </p:nvSpPr>
          <p:spPr>
            <a:xfrm>
              <a:off x="577897" y="289560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0.6M</a:t>
              </a:r>
            </a:p>
          </p:txBody>
        </p:sp>
        <p:sp>
          <p:nvSpPr>
            <p:cNvPr id="125" name="tx125"/>
            <p:cNvSpPr/>
            <p:nvPr/>
          </p:nvSpPr>
          <p:spPr>
            <a:xfrm>
              <a:off x="577897" y="226345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0.9M</a:t>
              </a:r>
            </a:p>
          </p:txBody>
        </p:sp>
        <p:sp>
          <p:nvSpPr>
            <p:cNvPr id="126" name="tx12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rot="-5400000">
              <a:off x="-949736" y="3018617"/>
              <a:ext cx="2795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y subvacunados (millones) (#)</a:t>
              </a:r>
            </a:p>
          </p:txBody>
        </p:sp>
        <p:sp>
          <p:nvSpPr>
            <p:cNvPr id="143" name="tx143"/>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44" name="pl14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5" name="pl14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6" name="tx14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7" name="tx14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8" name="rc148"/>
            <p:cNvSpPr/>
            <p:nvPr/>
          </p:nvSpPr>
          <p:spPr>
            <a:xfrm>
              <a:off x="4678790" y="5080163"/>
              <a:ext cx="201456" cy="201456"/>
            </a:xfrm>
            <a:prstGeom prst="rect">
              <a:avLst/>
            </a:prstGeom>
            <a:solidFill>
              <a:srgbClr val="E2231A">
                <a:alpha val="90196"/>
              </a:srgbClr>
            </a:solidFill>
          </p:spPr>
          <p:txBody>
            <a:bodyPr/>
            <a:lstStyle/>
            <a:p/>
          </p:txBody>
        </p:sp>
        <p:sp>
          <p:nvSpPr>
            <p:cNvPr id="149" name="rc149"/>
            <p:cNvSpPr/>
            <p:nvPr/>
          </p:nvSpPr>
          <p:spPr>
            <a:xfrm>
              <a:off x="5642950" y="5080163"/>
              <a:ext cx="201456" cy="201456"/>
            </a:xfrm>
            <a:prstGeom prst="rect">
              <a:avLst/>
            </a:prstGeom>
            <a:solidFill>
              <a:srgbClr val="B3B3B3">
                <a:alpha val="90196"/>
              </a:srgbClr>
            </a:solidFill>
          </p:spPr>
          <p:txBody>
            <a:bodyPr/>
            <a:lstStyle/>
            <a:p/>
          </p:txBody>
        </p:sp>
        <p:sp>
          <p:nvSpPr>
            <p:cNvPr id="150" name="tx15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1" name="tx15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2" name="tx152"/>
            <p:cNvSpPr/>
            <p:nvPr/>
          </p:nvSpPr>
          <p:spPr>
            <a:xfrm>
              <a:off x="951100"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53" name="tx153"/>
            <p:cNvSpPr/>
            <p:nvPr/>
          </p:nvSpPr>
          <p:spPr>
            <a:xfrm>
              <a:off x="951100" y="1594284"/>
              <a:ext cx="142584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México, 2000-2025</a:t>
              </a:r>
            </a:p>
          </p:txBody>
        </p:sp>
        <p:sp>
          <p:nvSpPr>
            <p:cNvPr id="154" name="pl154"/>
            <p:cNvSpPr/>
            <p:nvPr/>
          </p:nvSpPr>
          <p:spPr>
            <a:xfrm>
              <a:off x="21426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38355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55283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2212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9891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6819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3747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0676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40557"/>
              <a:ext cx="3840497" cy="124062"/>
            </a:xfrm>
            <a:prstGeom prst="rect">
              <a:avLst/>
            </a:prstGeom>
            <a:solidFill>
              <a:srgbClr val="E2231A">
                <a:alpha val="90196"/>
              </a:srgbClr>
            </a:solidFill>
          </p:spPr>
          <p:txBody>
            <a:bodyPr/>
            <a:lstStyle/>
            <a:p/>
          </p:txBody>
        </p:sp>
        <p:sp>
          <p:nvSpPr>
            <p:cNvPr id="167" name="rc167"/>
            <p:cNvSpPr/>
            <p:nvPr/>
          </p:nvSpPr>
          <p:spPr>
            <a:xfrm>
              <a:off x="1296273" y="5685479"/>
              <a:ext cx="2715842" cy="124062"/>
            </a:xfrm>
            <a:prstGeom prst="rect">
              <a:avLst/>
            </a:prstGeom>
            <a:solidFill>
              <a:srgbClr val="E2231A">
                <a:alpha val="90196"/>
              </a:srgbClr>
            </a:solidFill>
          </p:spPr>
          <p:txBody>
            <a:bodyPr/>
            <a:lstStyle/>
            <a:p/>
          </p:txBody>
        </p:sp>
        <p:sp>
          <p:nvSpPr>
            <p:cNvPr id="168" name="rc168"/>
            <p:cNvSpPr/>
            <p:nvPr/>
          </p:nvSpPr>
          <p:spPr>
            <a:xfrm>
              <a:off x="1296273" y="5530401"/>
              <a:ext cx="1613905" cy="124062"/>
            </a:xfrm>
            <a:prstGeom prst="rect">
              <a:avLst/>
            </a:prstGeom>
            <a:solidFill>
              <a:srgbClr val="E2231A">
                <a:alpha val="90196"/>
              </a:srgbClr>
            </a:solidFill>
          </p:spPr>
          <p:txBody>
            <a:bodyPr/>
            <a:lstStyle/>
            <a:p/>
          </p:txBody>
        </p:sp>
        <p:sp>
          <p:nvSpPr>
            <p:cNvPr id="169" name="rc169"/>
            <p:cNvSpPr/>
            <p:nvPr/>
          </p:nvSpPr>
          <p:spPr>
            <a:xfrm>
              <a:off x="5136771" y="5840557"/>
              <a:ext cx="3062969" cy="124062"/>
            </a:xfrm>
            <a:prstGeom prst="rect">
              <a:avLst/>
            </a:prstGeom>
            <a:solidFill>
              <a:srgbClr val="B3B3B3">
                <a:alpha val="90196"/>
              </a:srgbClr>
            </a:solidFill>
          </p:spPr>
          <p:txBody>
            <a:bodyPr/>
            <a:lstStyle/>
            <a:p/>
          </p:txBody>
        </p:sp>
        <p:sp>
          <p:nvSpPr>
            <p:cNvPr id="170" name="rc170"/>
            <p:cNvSpPr/>
            <p:nvPr/>
          </p:nvSpPr>
          <p:spPr>
            <a:xfrm>
              <a:off x="4012116" y="5685479"/>
              <a:ext cx="1656646" cy="124062"/>
            </a:xfrm>
            <a:prstGeom prst="rect">
              <a:avLst/>
            </a:prstGeom>
            <a:solidFill>
              <a:srgbClr val="B3B3B3">
                <a:alpha val="90196"/>
              </a:srgbClr>
            </a:solidFill>
          </p:spPr>
          <p:txBody>
            <a:bodyPr/>
            <a:lstStyle/>
            <a:p/>
          </p:txBody>
        </p:sp>
        <p:sp>
          <p:nvSpPr>
            <p:cNvPr id="171" name="rc171"/>
            <p:cNvSpPr/>
            <p:nvPr/>
          </p:nvSpPr>
          <p:spPr>
            <a:xfrm>
              <a:off x="2910179" y="5530401"/>
              <a:ext cx="2758217" cy="124062"/>
            </a:xfrm>
            <a:prstGeom prst="rect">
              <a:avLst/>
            </a:prstGeom>
            <a:solidFill>
              <a:srgbClr val="B3B3B3">
                <a:alpha val="90196"/>
              </a:srgbClr>
            </a:solidFill>
          </p:spPr>
          <p:txBody>
            <a:bodyPr/>
            <a:lstStyle/>
            <a:p/>
          </p:txBody>
        </p:sp>
        <p:sp>
          <p:nvSpPr>
            <p:cNvPr id="172" name="tx172"/>
            <p:cNvSpPr/>
            <p:nvPr/>
          </p:nvSpPr>
          <p:spPr>
            <a:xfrm>
              <a:off x="8231895" y="586086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3" name="tx173"/>
            <p:cNvSpPr/>
            <p:nvPr/>
          </p:nvSpPr>
          <p:spPr>
            <a:xfrm>
              <a:off x="5749135"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0.6</a:t>
              </a:r>
            </a:p>
          </p:txBody>
        </p:sp>
        <p:sp>
          <p:nvSpPr>
            <p:cNvPr id="174" name="tx174"/>
            <p:cNvSpPr/>
            <p:nvPr/>
          </p:nvSpPr>
          <p:spPr>
            <a:xfrm>
              <a:off x="5748769"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0.6</a:t>
              </a:r>
            </a:p>
          </p:txBody>
        </p:sp>
        <p:sp>
          <p:nvSpPr>
            <p:cNvPr id="175" name="tx175"/>
            <p:cNvSpPr/>
            <p:nvPr/>
          </p:nvSpPr>
          <p:spPr>
            <a:xfrm>
              <a:off x="3136150"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76" name="tx176"/>
            <p:cNvSpPr/>
            <p:nvPr/>
          </p:nvSpPr>
          <p:spPr>
            <a:xfrm>
              <a:off x="257382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77" name="tx177"/>
            <p:cNvSpPr/>
            <p:nvPr/>
          </p:nvSpPr>
          <p:spPr>
            <a:xfrm>
              <a:off x="202285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78" name="tx178"/>
            <p:cNvSpPr/>
            <p:nvPr/>
          </p:nvSpPr>
          <p:spPr>
            <a:xfrm>
              <a:off x="6587883"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79" name="tx179"/>
            <p:cNvSpPr/>
            <p:nvPr/>
          </p:nvSpPr>
          <p:spPr>
            <a:xfrm>
              <a:off x="476006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80" name="tx180"/>
            <p:cNvSpPr/>
            <p:nvPr/>
          </p:nvSpPr>
          <p:spPr>
            <a:xfrm>
              <a:off x="420891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81" name="tx18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102139" y="605615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0.00M</a:t>
              </a:r>
            </a:p>
          </p:txBody>
        </p:sp>
        <p:sp>
          <p:nvSpPr>
            <p:cNvPr id="185" name="tx185"/>
            <p:cNvSpPr/>
            <p:nvPr/>
          </p:nvSpPr>
          <p:spPr>
            <a:xfrm>
              <a:off x="2794979" y="605615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0.25M</a:t>
              </a:r>
            </a:p>
          </p:txBody>
        </p:sp>
        <p:sp>
          <p:nvSpPr>
            <p:cNvPr id="186" name="tx186"/>
            <p:cNvSpPr/>
            <p:nvPr/>
          </p:nvSpPr>
          <p:spPr>
            <a:xfrm>
              <a:off x="4487818" y="605615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0.50M</a:t>
              </a:r>
            </a:p>
          </p:txBody>
        </p:sp>
        <p:sp>
          <p:nvSpPr>
            <p:cNvPr id="187" name="tx187"/>
            <p:cNvSpPr/>
            <p:nvPr/>
          </p:nvSpPr>
          <p:spPr>
            <a:xfrm>
              <a:off x="6180658" y="605615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0.75M</a:t>
              </a:r>
            </a:p>
          </p:txBody>
        </p:sp>
        <p:sp>
          <p:nvSpPr>
            <p:cNvPr id="188" name="tx188"/>
            <p:cNvSpPr/>
            <p:nvPr/>
          </p:nvSpPr>
          <p:spPr>
            <a:xfrm>
              <a:off x="7873497" y="605615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89" name="tx189"/>
            <p:cNvSpPr/>
            <p:nvPr/>
          </p:nvSpPr>
          <p:spPr>
            <a:xfrm>
              <a:off x="3396846" y="6191355"/>
              <a:ext cx="27023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(millones)</a:t>
              </a:r>
            </a:p>
          </p:txBody>
        </p:sp>
        <p:sp>
          <p:nvSpPr>
            <p:cNvPr id="190" name="tx190"/>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1" name="tx191"/>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aumentó hasta el 88 %. Esta cifra es superior a la de 2019, cuando la cobertura fue del 73 %.
238 000 niños no recibieron su primera dosis rutinaria de la vacuna contra el sarampión.
La segunda dosis de la vacuna contra el sarampión (MCV2) se administra normalmente a niños de entre 18 meses y cinco años. La cobertura de la MCV2 se mantuvo constante en el 69 % en 2025.</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aumentó del 80 % en 2024 al 88 % en 2025, por debajo del nivel del 95 % necesario para prevenir brotes, lo que dejó a 238 000 niños sin protección alguna contra el sarampión. La cobertura de la MCV2 se mantuvo constante en el 69 %, por debajo del objetivo del 90 % fijado por IA2030.</a:t>
            </a:r>
          </a:p>
        </p:txBody>
      </p:sp>
      <p:grpSp xmlns:pic="http://schemas.openxmlformats.org/drawingml/2006/picture">
        <p:nvGrpSpPr>
          <p:cNvPr id="194" name=""/>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545664"/>
            </a:xfrm>
            <a:custGeom>
              <a:avLst/>
              <a:pathLst>
                <a:path w="3397293" h="545664">
                  <a:moveTo>
                    <a:pt x="0" y="62961"/>
                  </a:moveTo>
                  <a:lnTo>
                    <a:pt x="135891" y="83948"/>
                  </a:lnTo>
                  <a:lnTo>
                    <a:pt x="271783" y="62961"/>
                  </a:lnTo>
                  <a:lnTo>
                    <a:pt x="407675" y="62961"/>
                  </a:lnTo>
                  <a:lnTo>
                    <a:pt x="543566" y="62961"/>
                  </a:lnTo>
                  <a:lnTo>
                    <a:pt x="679458" y="62961"/>
                  </a:lnTo>
                  <a:lnTo>
                    <a:pt x="815350" y="62961"/>
                  </a:lnTo>
                  <a:lnTo>
                    <a:pt x="951242" y="62961"/>
                  </a:lnTo>
                  <a:lnTo>
                    <a:pt x="1087133" y="62961"/>
                  </a:lnTo>
                  <a:lnTo>
                    <a:pt x="1223025" y="62961"/>
                  </a:lnTo>
                  <a:lnTo>
                    <a:pt x="1358917" y="83948"/>
                  </a:lnTo>
                  <a:lnTo>
                    <a:pt x="1494809" y="20987"/>
                  </a:lnTo>
                  <a:lnTo>
                    <a:pt x="1630700" y="0"/>
                  </a:lnTo>
                  <a:lnTo>
                    <a:pt x="1766592" y="209870"/>
                  </a:lnTo>
                  <a:lnTo>
                    <a:pt x="1902484" y="20987"/>
                  </a:lnTo>
                  <a:lnTo>
                    <a:pt x="2038375" y="20987"/>
                  </a:lnTo>
                  <a:lnTo>
                    <a:pt x="2174267" y="41974"/>
                  </a:lnTo>
                  <a:lnTo>
                    <a:pt x="2310159" y="482703"/>
                  </a:lnTo>
                  <a:lnTo>
                    <a:pt x="2446051" y="41974"/>
                  </a:lnTo>
                  <a:lnTo>
                    <a:pt x="2581942" y="545664"/>
                  </a:lnTo>
                  <a:lnTo>
                    <a:pt x="2717834" y="146909"/>
                  </a:lnTo>
                  <a:lnTo>
                    <a:pt x="2853726" y="0"/>
                  </a:lnTo>
                  <a:lnTo>
                    <a:pt x="2989618" y="272832"/>
                  </a:lnTo>
                  <a:lnTo>
                    <a:pt x="3125509" y="482703"/>
                  </a:lnTo>
                  <a:lnTo>
                    <a:pt x="3261401" y="398754"/>
                  </a:lnTo>
                  <a:lnTo>
                    <a:pt x="3397293" y="23085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545664"/>
            </a:xfrm>
            <a:custGeom>
              <a:avLst/>
              <a:pathLst>
                <a:path w="3397293" h="545664">
                  <a:moveTo>
                    <a:pt x="0" y="62961"/>
                  </a:moveTo>
                  <a:lnTo>
                    <a:pt x="135891" y="83948"/>
                  </a:lnTo>
                  <a:lnTo>
                    <a:pt x="271783" y="62961"/>
                  </a:lnTo>
                  <a:lnTo>
                    <a:pt x="407675" y="62961"/>
                  </a:lnTo>
                  <a:lnTo>
                    <a:pt x="543566" y="62961"/>
                  </a:lnTo>
                  <a:lnTo>
                    <a:pt x="679458" y="62961"/>
                  </a:lnTo>
                  <a:lnTo>
                    <a:pt x="815350" y="62961"/>
                  </a:lnTo>
                  <a:lnTo>
                    <a:pt x="951242" y="62961"/>
                  </a:lnTo>
                  <a:lnTo>
                    <a:pt x="1087133" y="62961"/>
                  </a:lnTo>
                  <a:lnTo>
                    <a:pt x="1223025" y="62961"/>
                  </a:lnTo>
                  <a:lnTo>
                    <a:pt x="1358917" y="83948"/>
                  </a:lnTo>
                  <a:lnTo>
                    <a:pt x="1494809" y="20987"/>
                  </a:lnTo>
                  <a:lnTo>
                    <a:pt x="1630700" y="0"/>
                  </a:lnTo>
                  <a:lnTo>
                    <a:pt x="1766592" y="209870"/>
                  </a:lnTo>
                  <a:lnTo>
                    <a:pt x="1902484" y="20987"/>
                  </a:lnTo>
                  <a:lnTo>
                    <a:pt x="2038375" y="20987"/>
                  </a:lnTo>
                  <a:lnTo>
                    <a:pt x="2174267" y="41974"/>
                  </a:lnTo>
                  <a:lnTo>
                    <a:pt x="2310159" y="482703"/>
                  </a:lnTo>
                  <a:lnTo>
                    <a:pt x="2446051" y="41974"/>
                  </a:lnTo>
                  <a:lnTo>
                    <a:pt x="2581942" y="545664"/>
                  </a:lnTo>
                  <a:lnTo>
                    <a:pt x="2717834" y="146909"/>
                  </a:lnTo>
                  <a:lnTo>
                    <a:pt x="2853726" y="0"/>
                  </a:lnTo>
                  <a:lnTo>
                    <a:pt x="2989618" y="272832"/>
                  </a:lnTo>
                  <a:lnTo>
                    <a:pt x="3125509" y="482703"/>
                  </a:lnTo>
                  <a:lnTo>
                    <a:pt x="3261401" y="398754"/>
                  </a:lnTo>
                  <a:lnTo>
                    <a:pt x="3397293" y="23085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08625"/>
            </a:xfrm>
            <a:custGeom>
              <a:avLst/>
              <a:pathLst>
                <a:path w="0" h="608625">
                  <a:moveTo>
                    <a:pt x="0" y="0"/>
                  </a:moveTo>
                  <a:lnTo>
                    <a:pt x="0" y="60862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545664"/>
            </a:xfrm>
            <a:custGeom>
              <a:avLst/>
              <a:pathLst>
                <a:path w="3397293" h="545664">
                  <a:moveTo>
                    <a:pt x="0" y="62961"/>
                  </a:moveTo>
                  <a:lnTo>
                    <a:pt x="135891" y="83948"/>
                  </a:lnTo>
                  <a:lnTo>
                    <a:pt x="271783" y="62961"/>
                  </a:lnTo>
                  <a:lnTo>
                    <a:pt x="407675" y="62961"/>
                  </a:lnTo>
                  <a:lnTo>
                    <a:pt x="543566" y="62961"/>
                  </a:lnTo>
                  <a:lnTo>
                    <a:pt x="679458" y="62961"/>
                  </a:lnTo>
                  <a:lnTo>
                    <a:pt x="815350" y="62961"/>
                  </a:lnTo>
                  <a:lnTo>
                    <a:pt x="951242" y="62961"/>
                  </a:lnTo>
                  <a:lnTo>
                    <a:pt x="1087133" y="62961"/>
                  </a:lnTo>
                  <a:lnTo>
                    <a:pt x="1223025" y="62961"/>
                  </a:lnTo>
                  <a:lnTo>
                    <a:pt x="1358917" y="83948"/>
                  </a:lnTo>
                  <a:lnTo>
                    <a:pt x="1494809" y="20987"/>
                  </a:lnTo>
                  <a:lnTo>
                    <a:pt x="1630700" y="0"/>
                  </a:lnTo>
                  <a:lnTo>
                    <a:pt x="1766592" y="209870"/>
                  </a:lnTo>
                  <a:lnTo>
                    <a:pt x="1902484" y="20987"/>
                  </a:lnTo>
                  <a:lnTo>
                    <a:pt x="2038375" y="20987"/>
                  </a:lnTo>
                  <a:lnTo>
                    <a:pt x="2174267" y="41974"/>
                  </a:lnTo>
                  <a:lnTo>
                    <a:pt x="2310159" y="482703"/>
                  </a:lnTo>
                  <a:lnTo>
                    <a:pt x="2446051" y="41974"/>
                  </a:lnTo>
                  <a:lnTo>
                    <a:pt x="2581942" y="545664"/>
                  </a:lnTo>
                  <a:lnTo>
                    <a:pt x="2717834" y="146909"/>
                  </a:lnTo>
                  <a:lnTo>
                    <a:pt x="2853726" y="0"/>
                  </a:lnTo>
                  <a:lnTo>
                    <a:pt x="2989618" y="272832"/>
                  </a:lnTo>
                  <a:lnTo>
                    <a:pt x="3125509" y="482703"/>
                  </a:lnTo>
                  <a:lnTo>
                    <a:pt x="3261401" y="398754"/>
                  </a:lnTo>
                  <a:lnTo>
                    <a:pt x="3397293" y="23085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2891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888066"/>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México</a:t>
              </a:r>
            </a:p>
          </p:txBody>
        </p:sp>
        <p:sp>
          <p:nvSpPr>
            <p:cNvPr id="60" name="tx60"/>
            <p:cNvSpPr/>
            <p:nvPr/>
          </p:nvSpPr>
          <p:spPr>
            <a:xfrm>
              <a:off x="279714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74366" y="1414185"/>
              <a:ext cx="249048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México,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301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980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659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3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1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46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140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819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49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178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90648"/>
              <a:ext cx="3397293" cy="1123426"/>
            </a:xfrm>
            <a:custGeom>
              <a:avLst/>
              <a:pathLst>
                <a:path w="3397293" h="1123426">
                  <a:moveTo>
                    <a:pt x="0" y="129626"/>
                  </a:moveTo>
                  <a:lnTo>
                    <a:pt x="135891" y="172834"/>
                  </a:lnTo>
                  <a:lnTo>
                    <a:pt x="271783" y="129626"/>
                  </a:lnTo>
                  <a:lnTo>
                    <a:pt x="407675" y="129626"/>
                  </a:lnTo>
                  <a:lnTo>
                    <a:pt x="543566" y="129626"/>
                  </a:lnTo>
                  <a:lnTo>
                    <a:pt x="679458" y="129626"/>
                  </a:lnTo>
                  <a:lnTo>
                    <a:pt x="815350" y="129626"/>
                  </a:lnTo>
                  <a:lnTo>
                    <a:pt x="951242" y="129626"/>
                  </a:lnTo>
                  <a:lnTo>
                    <a:pt x="1087133" y="129626"/>
                  </a:lnTo>
                  <a:lnTo>
                    <a:pt x="1223025" y="129626"/>
                  </a:lnTo>
                  <a:lnTo>
                    <a:pt x="1358917" y="172834"/>
                  </a:lnTo>
                  <a:lnTo>
                    <a:pt x="1494809" y="43208"/>
                  </a:lnTo>
                  <a:lnTo>
                    <a:pt x="1630700" y="0"/>
                  </a:lnTo>
                  <a:lnTo>
                    <a:pt x="1766592" y="432087"/>
                  </a:lnTo>
                  <a:lnTo>
                    <a:pt x="1902484" y="43208"/>
                  </a:lnTo>
                  <a:lnTo>
                    <a:pt x="2038375" y="43208"/>
                  </a:lnTo>
                  <a:lnTo>
                    <a:pt x="2174267" y="86417"/>
                  </a:lnTo>
                  <a:lnTo>
                    <a:pt x="2310159" y="993800"/>
                  </a:lnTo>
                  <a:lnTo>
                    <a:pt x="2446051" y="86417"/>
                  </a:lnTo>
                  <a:lnTo>
                    <a:pt x="2581942" y="1123426"/>
                  </a:lnTo>
                  <a:lnTo>
                    <a:pt x="2717834" y="302461"/>
                  </a:lnTo>
                  <a:lnTo>
                    <a:pt x="2853726" y="0"/>
                  </a:lnTo>
                  <a:lnTo>
                    <a:pt x="2989618" y="561713"/>
                  </a:lnTo>
                  <a:lnTo>
                    <a:pt x="3125509" y="993800"/>
                  </a:lnTo>
                  <a:lnTo>
                    <a:pt x="3261401" y="820965"/>
                  </a:lnTo>
                  <a:lnTo>
                    <a:pt x="3397293" y="4752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3314074"/>
              <a:ext cx="3397293" cy="648130"/>
            </a:xfrm>
            <a:custGeom>
              <a:avLst/>
              <a:pathLst>
                <a:path w="3397293" h="648130">
                  <a:moveTo>
                    <a:pt x="0" y="648130"/>
                  </a:moveTo>
                  <a:lnTo>
                    <a:pt x="135891" y="604922"/>
                  </a:lnTo>
                  <a:lnTo>
                    <a:pt x="271783" y="604922"/>
                  </a:lnTo>
                  <a:lnTo>
                    <a:pt x="407675" y="561713"/>
                  </a:lnTo>
                  <a:lnTo>
                    <a:pt x="543566" y="475295"/>
                  </a:lnTo>
                  <a:lnTo>
                    <a:pt x="679458" y="388878"/>
                  </a:lnTo>
                  <a:lnTo>
                    <a:pt x="815350" y="302461"/>
                  </a:lnTo>
                  <a:lnTo>
                    <a:pt x="951242" y="302461"/>
                  </a:lnTo>
                  <a:lnTo>
                    <a:pt x="1087133" y="216043"/>
                  </a:lnTo>
                  <a:lnTo>
                    <a:pt x="1223025" y="129626"/>
                  </a:lnTo>
                  <a:lnTo>
                    <a:pt x="1358917" y="86417"/>
                  </a:lnTo>
                  <a:lnTo>
                    <a:pt x="1494809" y="86417"/>
                  </a:lnTo>
                  <a:lnTo>
                    <a:pt x="1630700" y="86417"/>
                  </a:lnTo>
                  <a:lnTo>
                    <a:pt x="1766592" y="86417"/>
                  </a:lnTo>
                  <a:lnTo>
                    <a:pt x="1902484" y="86417"/>
                  </a:lnTo>
                  <a:lnTo>
                    <a:pt x="2038375" y="86417"/>
                  </a:lnTo>
                  <a:lnTo>
                    <a:pt x="2174267" y="43208"/>
                  </a:lnTo>
                  <a:lnTo>
                    <a:pt x="2310159" y="43208"/>
                  </a:lnTo>
                  <a:lnTo>
                    <a:pt x="2446051" y="0"/>
                  </a:lnTo>
                  <a:lnTo>
                    <a:pt x="2581942" y="0"/>
                  </a:lnTo>
                  <a:lnTo>
                    <a:pt x="2717834" y="129626"/>
                  </a:lnTo>
                  <a:lnTo>
                    <a:pt x="2853726" y="216043"/>
                  </a:lnTo>
                  <a:lnTo>
                    <a:pt x="2989618" y="129626"/>
                  </a:lnTo>
                  <a:lnTo>
                    <a:pt x="3125509" y="129626"/>
                  </a:lnTo>
                  <a:lnTo>
                    <a:pt x="3261401" y="86417"/>
                  </a:lnTo>
                  <a:lnTo>
                    <a:pt x="3397293" y="86417"/>
                  </a:lnTo>
                </a:path>
              </a:pathLst>
            </a:custGeom>
            <a:ln w="27101" cap="flat">
              <a:solidFill>
                <a:srgbClr val="80BD41">
                  <a:alpha val="100000"/>
                </a:srgbClr>
              </a:solidFill>
              <a:prstDash val="solid"/>
              <a:round/>
            </a:ln>
          </p:spPr>
          <p:txBody>
            <a:bodyPr/>
            <a:lstStyle/>
            <a:p/>
          </p:txBody>
        </p:sp>
        <p:sp>
          <p:nvSpPr>
            <p:cNvPr id="83" name="pl83"/>
            <p:cNvSpPr/>
            <p:nvPr/>
          </p:nvSpPr>
          <p:spPr>
            <a:xfrm>
              <a:off x="5437664" y="2925196"/>
              <a:ext cx="3397293" cy="604922"/>
            </a:xfrm>
            <a:custGeom>
              <a:avLst/>
              <a:pathLst>
                <a:path w="3397293" h="604922">
                  <a:moveTo>
                    <a:pt x="0" y="86417"/>
                  </a:moveTo>
                  <a:lnTo>
                    <a:pt x="135891" y="0"/>
                  </a:lnTo>
                  <a:lnTo>
                    <a:pt x="271783" y="86417"/>
                  </a:lnTo>
                  <a:lnTo>
                    <a:pt x="407675" y="43208"/>
                  </a:lnTo>
                  <a:lnTo>
                    <a:pt x="543566" y="86417"/>
                  </a:lnTo>
                  <a:lnTo>
                    <a:pt x="679458" y="129626"/>
                  </a:lnTo>
                  <a:lnTo>
                    <a:pt x="815350" y="43208"/>
                  </a:lnTo>
                  <a:lnTo>
                    <a:pt x="951242" y="43208"/>
                  </a:lnTo>
                  <a:lnTo>
                    <a:pt x="1087133" y="0"/>
                  </a:lnTo>
                  <a:lnTo>
                    <a:pt x="1223025" y="0"/>
                  </a:lnTo>
                  <a:lnTo>
                    <a:pt x="1358917" y="86417"/>
                  </a:lnTo>
                  <a:lnTo>
                    <a:pt x="1494809" y="0"/>
                  </a:lnTo>
                  <a:lnTo>
                    <a:pt x="1630700" y="0"/>
                  </a:lnTo>
                  <a:lnTo>
                    <a:pt x="1766592" y="129626"/>
                  </a:lnTo>
                  <a:lnTo>
                    <a:pt x="1902484" y="86417"/>
                  </a:lnTo>
                  <a:lnTo>
                    <a:pt x="2038375" y="86417"/>
                  </a:lnTo>
                  <a:lnTo>
                    <a:pt x="2174267" y="86417"/>
                  </a:lnTo>
                  <a:lnTo>
                    <a:pt x="2310159" y="388878"/>
                  </a:lnTo>
                  <a:lnTo>
                    <a:pt x="2446051" y="172834"/>
                  </a:lnTo>
                  <a:lnTo>
                    <a:pt x="2581942" y="388878"/>
                  </a:lnTo>
                  <a:lnTo>
                    <a:pt x="2717834" y="475295"/>
                  </a:lnTo>
                  <a:lnTo>
                    <a:pt x="2853726" y="518504"/>
                  </a:lnTo>
                  <a:lnTo>
                    <a:pt x="2989618" y="604922"/>
                  </a:lnTo>
                  <a:lnTo>
                    <a:pt x="3125509" y="475295"/>
                  </a:lnTo>
                  <a:lnTo>
                    <a:pt x="3261401" y="345669"/>
                  </a:lnTo>
                  <a:lnTo>
                    <a:pt x="3397293" y="388878"/>
                  </a:lnTo>
                </a:path>
              </a:pathLst>
            </a:custGeom>
            <a:ln w="27101" cap="flat">
              <a:solidFill>
                <a:srgbClr val="961A49">
                  <a:alpha val="100000"/>
                </a:srgbClr>
              </a:solidFill>
              <a:prstDash val="solid"/>
              <a:round/>
            </a:ln>
          </p:spPr>
          <p:txBody>
            <a:bodyPr/>
            <a:lstStyle/>
            <a:p/>
          </p:txBody>
        </p:sp>
        <p:sp>
          <p:nvSpPr>
            <p:cNvPr id="84" name="pl84"/>
            <p:cNvSpPr/>
            <p:nvPr/>
          </p:nvSpPr>
          <p:spPr>
            <a:xfrm>
              <a:off x="5437664" y="331407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90648"/>
              <a:ext cx="3397293" cy="1123426"/>
            </a:xfrm>
            <a:custGeom>
              <a:avLst/>
              <a:pathLst>
                <a:path w="3397293" h="1123426">
                  <a:moveTo>
                    <a:pt x="0" y="129626"/>
                  </a:moveTo>
                  <a:lnTo>
                    <a:pt x="135891" y="172834"/>
                  </a:lnTo>
                  <a:lnTo>
                    <a:pt x="271783" y="129626"/>
                  </a:lnTo>
                  <a:lnTo>
                    <a:pt x="407675" y="129626"/>
                  </a:lnTo>
                  <a:lnTo>
                    <a:pt x="543566" y="129626"/>
                  </a:lnTo>
                  <a:lnTo>
                    <a:pt x="679458" y="129626"/>
                  </a:lnTo>
                  <a:lnTo>
                    <a:pt x="815350" y="129626"/>
                  </a:lnTo>
                  <a:lnTo>
                    <a:pt x="951242" y="129626"/>
                  </a:lnTo>
                  <a:lnTo>
                    <a:pt x="1087133" y="129626"/>
                  </a:lnTo>
                  <a:lnTo>
                    <a:pt x="1223025" y="129626"/>
                  </a:lnTo>
                  <a:lnTo>
                    <a:pt x="1358917" y="172834"/>
                  </a:lnTo>
                  <a:lnTo>
                    <a:pt x="1494809" y="43208"/>
                  </a:lnTo>
                  <a:lnTo>
                    <a:pt x="1630700" y="0"/>
                  </a:lnTo>
                  <a:lnTo>
                    <a:pt x="1766592" y="432087"/>
                  </a:lnTo>
                  <a:lnTo>
                    <a:pt x="1902484" y="43208"/>
                  </a:lnTo>
                  <a:lnTo>
                    <a:pt x="2038375" y="43208"/>
                  </a:lnTo>
                  <a:lnTo>
                    <a:pt x="2174267" y="86417"/>
                  </a:lnTo>
                  <a:lnTo>
                    <a:pt x="2310159" y="993800"/>
                  </a:lnTo>
                  <a:lnTo>
                    <a:pt x="2446051" y="86417"/>
                  </a:lnTo>
                  <a:lnTo>
                    <a:pt x="2581942" y="1123426"/>
                  </a:lnTo>
                  <a:lnTo>
                    <a:pt x="2717834" y="302461"/>
                  </a:lnTo>
                  <a:lnTo>
                    <a:pt x="2853726" y="0"/>
                  </a:lnTo>
                  <a:lnTo>
                    <a:pt x="2989618" y="561713"/>
                  </a:lnTo>
                  <a:lnTo>
                    <a:pt x="3125509" y="993800"/>
                  </a:lnTo>
                  <a:lnTo>
                    <a:pt x="3261401" y="820965"/>
                  </a:lnTo>
                  <a:lnTo>
                    <a:pt x="3397293" y="4752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21514"/>
              <a:ext cx="0" cy="198760"/>
            </a:xfrm>
            <a:custGeom>
              <a:avLst/>
              <a:pathLst>
                <a:path w="0" h="198760">
                  <a:moveTo>
                    <a:pt x="0" y="1987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21514"/>
              <a:ext cx="0" cy="198760"/>
            </a:xfrm>
            <a:custGeom>
              <a:avLst/>
              <a:pathLst>
                <a:path w="0" h="198760">
                  <a:moveTo>
                    <a:pt x="0" y="1987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21514"/>
              <a:ext cx="0" cy="241968"/>
            </a:xfrm>
            <a:custGeom>
              <a:avLst/>
              <a:pathLst>
                <a:path w="0" h="241968">
                  <a:moveTo>
                    <a:pt x="0" y="2419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21514"/>
              <a:ext cx="0" cy="112342"/>
            </a:xfrm>
            <a:custGeom>
              <a:avLst/>
              <a:pathLst>
                <a:path w="0" h="112342">
                  <a:moveTo>
                    <a:pt x="0" y="1123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21514"/>
              <a:ext cx="0" cy="1192560"/>
            </a:xfrm>
            <a:custGeom>
              <a:avLst/>
              <a:pathLst>
                <a:path w="0" h="1192560">
                  <a:moveTo>
                    <a:pt x="0" y="119256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21514"/>
              <a:ext cx="0" cy="890099"/>
            </a:xfrm>
            <a:custGeom>
              <a:avLst/>
              <a:pathLst>
                <a:path w="0" h="890099">
                  <a:moveTo>
                    <a:pt x="0" y="89009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21514"/>
              <a:ext cx="0" cy="544429"/>
            </a:xfrm>
            <a:custGeom>
              <a:avLst/>
              <a:pathLst>
                <a:path w="0" h="544429">
                  <a:moveTo>
                    <a:pt x="0" y="54442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90648"/>
              <a:ext cx="3397293" cy="1123426"/>
            </a:xfrm>
            <a:custGeom>
              <a:avLst/>
              <a:pathLst>
                <a:path w="3397293" h="1123426">
                  <a:moveTo>
                    <a:pt x="0" y="129626"/>
                  </a:moveTo>
                  <a:lnTo>
                    <a:pt x="135891" y="172834"/>
                  </a:lnTo>
                  <a:lnTo>
                    <a:pt x="271783" y="129626"/>
                  </a:lnTo>
                  <a:lnTo>
                    <a:pt x="407675" y="129626"/>
                  </a:lnTo>
                  <a:lnTo>
                    <a:pt x="543566" y="129626"/>
                  </a:lnTo>
                  <a:lnTo>
                    <a:pt x="679458" y="129626"/>
                  </a:lnTo>
                  <a:lnTo>
                    <a:pt x="815350" y="129626"/>
                  </a:lnTo>
                  <a:lnTo>
                    <a:pt x="951242" y="129626"/>
                  </a:lnTo>
                  <a:lnTo>
                    <a:pt x="1087133" y="129626"/>
                  </a:lnTo>
                  <a:lnTo>
                    <a:pt x="1223025" y="129626"/>
                  </a:lnTo>
                  <a:lnTo>
                    <a:pt x="1358917" y="172834"/>
                  </a:lnTo>
                  <a:lnTo>
                    <a:pt x="1494809" y="43208"/>
                  </a:lnTo>
                  <a:lnTo>
                    <a:pt x="1630700" y="0"/>
                  </a:lnTo>
                  <a:lnTo>
                    <a:pt x="1766592" y="432087"/>
                  </a:lnTo>
                  <a:lnTo>
                    <a:pt x="1902484" y="43208"/>
                  </a:lnTo>
                  <a:lnTo>
                    <a:pt x="2038375" y="43208"/>
                  </a:lnTo>
                  <a:lnTo>
                    <a:pt x="2174267" y="86417"/>
                  </a:lnTo>
                  <a:lnTo>
                    <a:pt x="2310159" y="993800"/>
                  </a:lnTo>
                  <a:lnTo>
                    <a:pt x="2446051" y="86417"/>
                  </a:lnTo>
                  <a:lnTo>
                    <a:pt x="2581942" y="1123426"/>
                  </a:lnTo>
                  <a:lnTo>
                    <a:pt x="2717834" y="302461"/>
                  </a:lnTo>
                  <a:lnTo>
                    <a:pt x="2853726" y="0"/>
                  </a:lnTo>
                  <a:lnTo>
                    <a:pt x="2989618" y="561713"/>
                  </a:lnTo>
                  <a:lnTo>
                    <a:pt x="3125509" y="993800"/>
                  </a:lnTo>
                  <a:lnTo>
                    <a:pt x="3261401" y="820965"/>
                  </a:lnTo>
                  <a:lnTo>
                    <a:pt x="3397293" y="475295"/>
                  </a:lnTo>
                </a:path>
              </a:pathLst>
            </a:custGeom>
            <a:ln w="27101" cap="flat">
              <a:solidFill>
                <a:srgbClr val="0058AB">
                  <a:alpha val="100000"/>
                </a:srgbClr>
              </a:solidFill>
              <a:prstDash val="solid"/>
              <a:round/>
            </a:ln>
          </p:spPr>
          <p:txBody>
            <a:bodyPr/>
            <a:lstStyle/>
            <a:p/>
          </p:txBody>
        </p:sp>
        <p:sp>
          <p:nvSpPr>
            <p:cNvPr id="94" name="tx94"/>
            <p:cNvSpPr/>
            <p:nvPr/>
          </p:nvSpPr>
          <p:spPr>
            <a:xfrm>
              <a:off x="5377374" y="20637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5" name="tx95"/>
            <p:cNvSpPr/>
            <p:nvPr/>
          </p:nvSpPr>
          <p:spPr>
            <a:xfrm>
              <a:off x="6056833" y="20637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6" name="tx96"/>
            <p:cNvSpPr/>
            <p:nvPr/>
          </p:nvSpPr>
          <p:spPr>
            <a:xfrm>
              <a:off x="6736291" y="2065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7" name="tx97"/>
            <p:cNvSpPr/>
            <p:nvPr/>
          </p:nvSpPr>
          <p:spPr>
            <a:xfrm>
              <a:off x="7415750" y="20637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8" name="tx98"/>
            <p:cNvSpPr/>
            <p:nvPr/>
          </p:nvSpPr>
          <p:spPr>
            <a:xfrm>
              <a:off x="7989462" y="20637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06643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774667" y="20637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1" name="tx101"/>
            <p:cNvSpPr/>
            <p:nvPr/>
          </p:nvSpPr>
          <p:spPr>
            <a:xfrm>
              <a:off x="8902429" y="33613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327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6940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26196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8298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23977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96563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6" name="pl116"/>
            <p:cNvSpPr/>
            <p:nvPr/>
          </p:nvSpPr>
          <p:spPr>
            <a:xfrm>
              <a:off x="604561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4561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4674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0920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12716" y="4888066"/>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México</a:t>
              </a:r>
            </a:p>
          </p:txBody>
        </p:sp>
        <p:sp>
          <p:nvSpPr>
            <p:cNvPr id="121" name="tx121"/>
            <p:cNvSpPr/>
            <p:nvPr/>
          </p:nvSpPr>
          <p:spPr>
            <a:xfrm>
              <a:off x="711384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76302"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4" name="pl124"/>
            <p:cNvSpPr/>
            <p:nvPr/>
          </p:nvSpPr>
          <p:spPr>
            <a:xfrm>
              <a:off x="260807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18987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7167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89897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48077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7321564" cy="110182"/>
            </a:xfrm>
            <a:prstGeom prst="rect">
              <a:avLst/>
            </a:prstGeom>
            <a:solidFill>
              <a:srgbClr val="E2231A">
                <a:alpha val="80000"/>
              </a:srgbClr>
            </a:solidFill>
          </p:spPr>
          <p:txBody>
            <a:bodyPr/>
            <a:lstStyle/>
            <a:p/>
          </p:txBody>
        </p:sp>
        <p:sp>
          <p:nvSpPr>
            <p:cNvPr id="134" name="rc134"/>
            <p:cNvSpPr/>
            <p:nvPr/>
          </p:nvSpPr>
          <p:spPr>
            <a:xfrm>
              <a:off x="1317178" y="5634770"/>
              <a:ext cx="5177511" cy="110182"/>
            </a:xfrm>
            <a:prstGeom prst="rect">
              <a:avLst/>
            </a:prstGeom>
            <a:solidFill>
              <a:srgbClr val="E2231A">
                <a:alpha val="80000"/>
              </a:srgbClr>
            </a:solidFill>
          </p:spPr>
          <p:txBody>
            <a:bodyPr/>
            <a:lstStyle/>
            <a:p/>
          </p:txBody>
        </p:sp>
        <p:sp>
          <p:nvSpPr>
            <p:cNvPr id="135" name="rc135"/>
            <p:cNvSpPr/>
            <p:nvPr/>
          </p:nvSpPr>
          <p:spPr>
            <a:xfrm>
              <a:off x="1317178" y="5497042"/>
              <a:ext cx="3076766" cy="110182"/>
            </a:xfrm>
            <a:prstGeom prst="rect">
              <a:avLst/>
            </a:prstGeom>
            <a:solidFill>
              <a:srgbClr val="E2231A">
                <a:alpha val="80000"/>
              </a:srgbClr>
            </a:solidFill>
          </p:spPr>
          <p:txBody>
            <a:bodyPr/>
            <a:lstStyle/>
            <a:p/>
          </p:txBody>
        </p:sp>
        <p:sp>
          <p:nvSpPr>
            <p:cNvPr id="136" name="tx136"/>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567,000</a:t>
              </a:r>
            </a:p>
          </p:txBody>
        </p:sp>
        <p:sp>
          <p:nvSpPr>
            <p:cNvPr id="137" name="tx137"/>
            <p:cNvSpPr/>
            <p:nvPr/>
          </p:nvSpPr>
          <p:spPr>
            <a:xfrm>
              <a:off x="5985276"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401,000</a:t>
              </a:r>
            </a:p>
          </p:txBody>
        </p:sp>
        <p:sp>
          <p:nvSpPr>
            <p:cNvPr id="138" name="tx138"/>
            <p:cNvSpPr/>
            <p:nvPr/>
          </p:nvSpPr>
          <p:spPr>
            <a:xfrm>
              <a:off x="3884532"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238,000</a:t>
              </a:r>
            </a:p>
          </p:txBody>
        </p:sp>
        <p:sp>
          <p:nvSpPr>
            <p:cNvPr id="139" name="tx139"/>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393996"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5975793"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6" name="tx146"/>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7" name="tx147"/>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México (88 %) fue 4 puntos porcentuales superior a la media mundial (84 %) y 2 puntos porcentuales superior a la media de todos los países de la red « LACR » (86 %).
La cobertura nacional de la vacuna MCV1 fue 15 puntos porcentuales superior a la de 2019 (73 %).
Esto equivale a 238 000 niños sin vacunar en 2025, frente a los 567 000 niños sin vacunar de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México fue del 88 %, lo que supone 15 puntos porcentuales más que en 2019 y supera tanto la media mundial como la regional.</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México ocupaba el puesto número 13 de entre 33 países en cuanto a la cobertura más baja de la vacuna MCV1 (teniendo en cuenta los empates).
México se encontraba entre los 10 países con más niños sin vacunar (puesto n.º 2).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México figuraba entre los países con mayor cobertura, pero se encontraba entre los tres primeros países de la región con mayor número de niños sin vacunar, lo que contribuía de manera sustancial a la carga que supone el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1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69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72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8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39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599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859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1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20458"/>
              <a:ext cx="239888" cy="1287562"/>
            </a:xfrm>
            <a:prstGeom prst="rect">
              <a:avLst/>
            </a:prstGeom>
            <a:solidFill>
              <a:srgbClr val="80BD41">
                <a:alpha val="100000"/>
              </a:srgbClr>
            </a:solidFill>
          </p:spPr>
          <p:txBody>
            <a:bodyPr/>
            <a:lstStyle/>
            <a:p/>
          </p:txBody>
        </p:sp>
        <p:sp>
          <p:nvSpPr>
            <p:cNvPr id="26" name="rc26"/>
            <p:cNvSpPr/>
            <p:nvPr/>
          </p:nvSpPr>
          <p:spPr>
            <a:xfrm>
              <a:off x="1296273" y="2966810"/>
              <a:ext cx="239888" cy="53648"/>
            </a:xfrm>
            <a:prstGeom prst="rect">
              <a:avLst/>
            </a:prstGeom>
            <a:solidFill>
              <a:srgbClr val="E2231A">
                <a:alpha val="100000"/>
              </a:srgbClr>
            </a:solidFill>
          </p:spPr>
          <p:txBody>
            <a:bodyPr/>
            <a:lstStyle/>
            <a:p/>
          </p:txBody>
        </p:sp>
        <p:sp>
          <p:nvSpPr>
            <p:cNvPr id="27" name="rc27"/>
            <p:cNvSpPr/>
            <p:nvPr/>
          </p:nvSpPr>
          <p:spPr>
            <a:xfrm>
              <a:off x="1562816" y="3035826"/>
              <a:ext cx="239888" cy="1272195"/>
            </a:xfrm>
            <a:prstGeom prst="rect">
              <a:avLst/>
            </a:prstGeom>
            <a:solidFill>
              <a:srgbClr val="80BD41">
                <a:alpha val="100000"/>
              </a:srgbClr>
            </a:solidFill>
          </p:spPr>
          <p:txBody>
            <a:bodyPr/>
            <a:lstStyle/>
            <a:p/>
          </p:txBody>
        </p:sp>
        <p:sp>
          <p:nvSpPr>
            <p:cNvPr id="28" name="rc28"/>
            <p:cNvSpPr/>
            <p:nvPr/>
          </p:nvSpPr>
          <p:spPr>
            <a:xfrm>
              <a:off x="1562816" y="2968868"/>
              <a:ext cx="239888" cy="66957"/>
            </a:xfrm>
            <a:prstGeom prst="rect">
              <a:avLst/>
            </a:prstGeom>
            <a:solidFill>
              <a:srgbClr val="E2231A">
                <a:alpha val="100000"/>
              </a:srgbClr>
            </a:solidFill>
          </p:spPr>
          <p:txBody>
            <a:bodyPr/>
            <a:lstStyle/>
            <a:p/>
          </p:txBody>
        </p:sp>
        <p:sp>
          <p:nvSpPr>
            <p:cNvPr id="29" name="rc29"/>
            <p:cNvSpPr/>
            <p:nvPr/>
          </p:nvSpPr>
          <p:spPr>
            <a:xfrm>
              <a:off x="1829360" y="3024616"/>
              <a:ext cx="239888" cy="1283405"/>
            </a:xfrm>
            <a:prstGeom prst="rect">
              <a:avLst/>
            </a:prstGeom>
            <a:solidFill>
              <a:srgbClr val="80BD41">
                <a:alpha val="100000"/>
              </a:srgbClr>
            </a:solidFill>
          </p:spPr>
          <p:txBody>
            <a:bodyPr/>
            <a:lstStyle/>
            <a:p/>
          </p:txBody>
        </p:sp>
        <p:sp>
          <p:nvSpPr>
            <p:cNvPr id="30" name="rc30"/>
            <p:cNvSpPr/>
            <p:nvPr/>
          </p:nvSpPr>
          <p:spPr>
            <a:xfrm>
              <a:off x="1829360" y="2971140"/>
              <a:ext cx="239888" cy="53475"/>
            </a:xfrm>
            <a:prstGeom prst="rect">
              <a:avLst/>
            </a:prstGeom>
            <a:solidFill>
              <a:srgbClr val="E2231A">
                <a:alpha val="100000"/>
              </a:srgbClr>
            </a:solidFill>
          </p:spPr>
          <p:txBody>
            <a:bodyPr/>
            <a:lstStyle/>
            <a:p/>
          </p:txBody>
        </p:sp>
        <p:sp>
          <p:nvSpPr>
            <p:cNvPr id="31" name="rc31"/>
            <p:cNvSpPr/>
            <p:nvPr/>
          </p:nvSpPr>
          <p:spPr>
            <a:xfrm>
              <a:off x="2095903" y="3035995"/>
              <a:ext cx="239888" cy="1272025"/>
            </a:xfrm>
            <a:prstGeom prst="rect">
              <a:avLst/>
            </a:prstGeom>
            <a:solidFill>
              <a:srgbClr val="80BD41">
                <a:alpha val="100000"/>
              </a:srgbClr>
            </a:solidFill>
          </p:spPr>
          <p:txBody>
            <a:bodyPr/>
            <a:lstStyle/>
            <a:p/>
          </p:txBody>
        </p:sp>
        <p:sp>
          <p:nvSpPr>
            <p:cNvPr id="32" name="rc32"/>
            <p:cNvSpPr/>
            <p:nvPr/>
          </p:nvSpPr>
          <p:spPr>
            <a:xfrm>
              <a:off x="2095903" y="2982994"/>
              <a:ext cx="239888" cy="53001"/>
            </a:xfrm>
            <a:prstGeom prst="rect">
              <a:avLst/>
            </a:prstGeom>
            <a:solidFill>
              <a:srgbClr val="E2231A">
                <a:alpha val="100000"/>
              </a:srgbClr>
            </a:solidFill>
          </p:spPr>
          <p:txBody>
            <a:bodyPr/>
            <a:lstStyle/>
            <a:p/>
          </p:txBody>
        </p:sp>
        <p:sp>
          <p:nvSpPr>
            <p:cNvPr id="33" name="rc33"/>
            <p:cNvSpPr/>
            <p:nvPr/>
          </p:nvSpPr>
          <p:spPr>
            <a:xfrm>
              <a:off x="2362446" y="3043675"/>
              <a:ext cx="239888" cy="1264346"/>
            </a:xfrm>
            <a:prstGeom prst="rect">
              <a:avLst/>
            </a:prstGeom>
            <a:solidFill>
              <a:srgbClr val="80BD41">
                <a:alpha val="100000"/>
              </a:srgbClr>
            </a:solidFill>
          </p:spPr>
          <p:txBody>
            <a:bodyPr/>
            <a:lstStyle/>
            <a:p/>
          </p:txBody>
        </p:sp>
        <p:sp>
          <p:nvSpPr>
            <p:cNvPr id="34" name="rc34"/>
            <p:cNvSpPr/>
            <p:nvPr/>
          </p:nvSpPr>
          <p:spPr>
            <a:xfrm>
              <a:off x="2362446" y="2990994"/>
              <a:ext cx="239888" cy="52680"/>
            </a:xfrm>
            <a:prstGeom prst="rect">
              <a:avLst/>
            </a:prstGeom>
            <a:solidFill>
              <a:srgbClr val="E2231A">
                <a:alpha val="100000"/>
              </a:srgbClr>
            </a:solidFill>
          </p:spPr>
          <p:txBody>
            <a:bodyPr/>
            <a:lstStyle/>
            <a:p/>
          </p:txBody>
        </p:sp>
        <p:sp>
          <p:nvSpPr>
            <p:cNvPr id="35" name="rc35"/>
            <p:cNvSpPr/>
            <p:nvPr/>
          </p:nvSpPr>
          <p:spPr>
            <a:xfrm>
              <a:off x="2628989" y="3051873"/>
              <a:ext cx="239888" cy="1256148"/>
            </a:xfrm>
            <a:prstGeom prst="rect">
              <a:avLst/>
            </a:prstGeom>
            <a:solidFill>
              <a:srgbClr val="80BD41">
                <a:alpha val="100000"/>
              </a:srgbClr>
            </a:solidFill>
          </p:spPr>
          <p:txBody>
            <a:bodyPr/>
            <a:lstStyle/>
            <a:p/>
          </p:txBody>
        </p:sp>
        <p:sp>
          <p:nvSpPr>
            <p:cNvPr id="36" name="rc36"/>
            <p:cNvSpPr/>
            <p:nvPr/>
          </p:nvSpPr>
          <p:spPr>
            <a:xfrm>
              <a:off x="2628989" y="2999533"/>
              <a:ext cx="239888" cy="52339"/>
            </a:xfrm>
            <a:prstGeom prst="rect">
              <a:avLst/>
            </a:prstGeom>
            <a:solidFill>
              <a:srgbClr val="E2231A">
                <a:alpha val="100000"/>
              </a:srgbClr>
            </a:solidFill>
          </p:spPr>
          <p:txBody>
            <a:bodyPr/>
            <a:lstStyle/>
            <a:p/>
          </p:txBody>
        </p:sp>
        <p:sp>
          <p:nvSpPr>
            <p:cNvPr id="37" name="rc37"/>
            <p:cNvSpPr/>
            <p:nvPr/>
          </p:nvSpPr>
          <p:spPr>
            <a:xfrm>
              <a:off x="2895532" y="3058915"/>
              <a:ext cx="239888" cy="1249106"/>
            </a:xfrm>
            <a:prstGeom prst="rect">
              <a:avLst/>
            </a:prstGeom>
            <a:solidFill>
              <a:srgbClr val="80BD41">
                <a:alpha val="100000"/>
              </a:srgbClr>
            </a:solidFill>
          </p:spPr>
          <p:txBody>
            <a:bodyPr/>
            <a:lstStyle/>
            <a:p/>
          </p:txBody>
        </p:sp>
        <p:sp>
          <p:nvSpPr>
            <p:cNvPr id="38" name="rc38"/>
            <p:cNvSpPr/>
            <p:nvPr/>
          </p:nvSpPr>
          <p:spPr>
            <a:xfrm>
              <a:off x="2895532" y="3006869"/>
              <a:ext cx="239888" cy="52046"/>
            </a:xfrm>
            <a:prstGeom prst="rect">
              <a:avLst/>
            </a:prstGeom>
            <a:solidFill>
              <a:srgbClr val="E2231A">
                <a:alpha val="100000"/>
              </a:srgbClr>
            </a:solidFill>
          </p:spPr>
          <p:txBody>
            <a:bodyPr/>
            <a:lstStyle/>
            <a:p/>
          </p:txBody>
        </p:sp>
        <p:sp>
          <p:nvSpPr>
            <p:cNvPr id="39" name="rc39"/>
            <p:cNvSpPr/>
            <p:nvPr/>
          </p:nvSpPr>
          <p:spPr>
            <a:xfrm>
              <a:off x="3162075" y="3062364"/>
              <a:ext cx="239888" cy="1245657"/>
            </a:xfrm>
            <a:prstGeom prst="rect">
              <a:avLst/>
            </a:prstGeom>
            <a:solidFill>
              <a:srgbClr val="80BD41">
                <a:alpha val="100000"/>
              </a:srgbClr>
            </a:solidFill>
          </p:spPr>
          <p:txBody>
            <a:bodyPr/>
            <a:lstStyle/>
            <a:p/>
          </p:txBody>
        </p:sp>
        <p:sp>
          <p:nvSpPr>
            <p:cNvPr id="40" name="rc40"/>
            <p:cNvSpPr/>
            <p:nvPr/>
          </p:nvSpPr>
          <p:spPr>
            <a:xfrm>
              <a:off x="3162075" y="3010461"/>
              <a:ext cx="239888" cy="51902"/>
            </a:xfrm>
            <a:prstGeom prst="rect">
              <a:avLst/>
            </a:prstGeom>
            <a:solidFill>
              <a:srgbClr val="E2231A">
                <a:alpha val="100000"/>
              </a:srgbClr>
            </a:solidFill>
          </p:spPr>
          <p:txBody>
            <a:bodyPr/>
            <a:lstStyle/>
            <a:p/>
          </p:txBody>
        </p:sp>
        <p:sp>
          <p:nvSpPr>
            <p:cNvPr id="41" name="rc41"/>
            <p:cNvSpPr/>
            <p:nvPr/>
          </p:nvSpPr>
          <p:spPr>
            <a:xfrm>
              <a:off x="3428618" y="3060757"/>
              <a:ext cx="239888" cy="1247264"/>
            </a:xfrm>
            <a:prstGeom prst="rect">
              <a:avLst/>
            </a:prstGeom>
            <a:solidFill>
              <a:srgbClr val="80BD41">
                <a:alpha val="100000"/>
              </a:srgbClr>
            </a:solidFill>
          </p:spPr>
          <p:txBody>
            <a:bodyPr/>
            <a:lstStyle/>
            <a:p/>
          </p:txBody>
        </p:sp>
        <p:sp>
          <p:nvSpPr>
            <p:cNvPr id="42" name="rc42"/>
            <p:cNvSpPr/>
            <p:nvPr/>
          </p:nvSpPr>
          <p:spPr>
            <a:xfrm>
              <a:off x="3428618" y="3008788"/>
              <a:ext cx="239888" cy="51969"/>
            </a:xfrm>
            <a:prstGeom prst="rect">
              <a:avLst/>
            </a:prstGeom>
            <a:solidFill>
              <a:srgbClr val="E2231A">
                <a:alpha val="100000"/>
              </a:srgbClr>
            </a:solidFill>
          </p:spPr>
          <p:txBody>
            <a:bodyPr/>
            <a:lstStyle/>
            <a:p/>
          </p:txBody>
        </p:sp>
        <p:sp>
          <p:nvSpPr>
            <p:cNvPr id="43" name="rc43"/>
            <p:cNvSpPr/>
            <p:nvPr/>
          </p:nvSpPr>
          <p:spPr>
            <a:xfrm>
              <a:off x="3695161" y="3057072"/>
              <a:ext cx="239888" cy="1250949"/>
            </a:xfrm>
            <a:prstGeom prst="rect">
              <a:avLst/>
            </a:prstGeom>
            <a:solidFill>
              <a:srgbClr val="80BD41">
                <a:alpha val="100000"/>
              </a:srgbClr>
            </a:solidFill>
          </p:spPr>
          <p:txBody>
            <a:bodyPr/>
            <a:lstStyle/>
            <a:p/>
          </p:txBody>
        </p:sp>
        <p:sp>
          <p:nvSpPr>
            <p:cNvPr id="44" name="rc44"/>
            <p:cNvSpPr/>
            <p:nvPr/>
          </p:nvSpPr>
          <p:spPr>
            <a:xfrm>
              <a:off x="3695161" y="3004949"/>
              <a:ext cx="239888" cy="52123"/>
            </a:xfrm>
            <a:prstGeom prst="rect">
              <a:avLst/>
            </a:prstGeom>
            <a:solidFill>
              <a:srgbClr val="E2231A">
                <a:alpha val="100000"/>
              </a:srgbClr>
            </a:solidFill>
          </p:spPr>
          <p:txBody>
            <a:bodyPr/>
            <a:lstStyle/>
            <a:p/>
          </p:txBody>
        </p:sp>
        <p:sp>
          <p:nvSpPr>
            <p:cNvPr id="45" name="rc45"/>
            <p:cNvSpPr/>
            <p:nvPr/>
          </p:nvSpPr>
          <p:spPr>
            <a:xfrm>
              <a:off x="3961705" y="3065942"/>
              <a:ext cx="239888" cy="1242079"/>
            </a:xfrm>
            <a:prstGeom prst="rect">
              <a:avLst/>
            </a:prstGeom>
            <a:solidFill>
              <a:srgbClr val="80BD41">
                <a:alpha val="100000"/>
              </a:srgbClr>
            </a:solidFill>
          </p:spPr>
          <p:txBody>
            <a:bodyPr/>
            <a:lstStyle/>
            <a:p/>
          </p:txBody>
        </p:sp>
        <p:sp>
          <p:nvSpPr>
            <p:cNvPr id="46" name="rc46"/>
            <p:cNvSpPr/>
            <p:nvPr/>
          </p:nvSpPr>
          <p:spPr>
            <a:xfrm>
              <a:off x="3961705" y="3000569"/>
              <a:ext cx="239888" cy="65372"/>
            </a:xfrm>
            <a:prstGeom prst="rect">
              <a:avLst/>
            </a:prstGeom>
            <a:solidFill>
              <a:srgbClr val="E2231A">
                <a:alpha val="100000"/>
              </a:srgbClr>
            </a:solidFill>
          </p:spPr>
          <p:txBody>
            <a:bodyPr/>
            <a:lstStyle/>
            <a:p/>
          </p:txBody>
        </p:sp>
        <p:sp>
          <p:nvSpPr>
            <p:cNvPr id="47" name="rc47"/>
            <p:cNvSpPr/>
            <p:nvPr/>
          </p:nvSpPr>
          <p:spPr>
            <a:xfrm>
              <a:off x="4228248" y="3022962"/>
              <a:ext cx="239888" cy="1285059"/>
            </a:xfrm>
            <a:prstGeom prst="rect">
              <a:avLst/>
            </a:prstGeom>
            <a:solidFill>
              <a:srgbClr val="80BD41">
                <a:alpha val="100000"/>
              </a:srgbClr>
            </a:solidFill>
          </p:spPr>
          <p:txBody>
            <a:bodyPr/>
            <a:lstStyle/>
            <a:p/>
          </p:txBody>
        </p:sp>
        <p:sp>
          <p:nvSpPr>
            <p:cNvPr id="48" name="rc48"/>
            <p:cNvSpPr/>
            <p:nvPr/>
          </p:nvSpPr>
          <p:spPr>
            <a:xfrm>
              <a:off x="4228248" y="2996736"/>
              <a:ext cx="239888" cy="26225"/>
            </a:xfrm>
            <a:prstGeom prst="rect">
              <a:avLst/>
            </a:prstGeom>
            <a:solidFill>
              <a:srgbClr val="E2231A">
                <a:alpha val="100000"/>
              </a:srgbClr>
            </a:solidFill>
          </p:spPr>
          <p:txBody>
            <a:bodyPr/>
            <a:lstStyle/>
            <a:p/>
          </p:txBody>
        </p:sp>
        <p:sp>
          <p:nvSpPr>
            <p:cNvPr id="49" name="rc49"/>
            <p:cNvSpPr/>
            <p:nvPr/>
          </p:nvSpPr>
          <p:spPr>
            <a:xfrm>
              <a:off x="4494791" y="3007203"/>
              <a:ext cx="239888" cy="1300817"/>
            </a:xfrm>
            <a:prstGeom prst="rect">
              <a:avLst/>
            </a:prstGeom>
            <a:solidFill>
              <a:srgbClr val="80BD41">
                <a:alpha val="100000"/>
              </a:srgbClr>
            </a:solidFill>
          </p:spPr>
          <p:txBody>
            <a:bodyPr/>
            <a:lstStyle/>
            <a:p/>
          </p:txBody>
        </p:sp>
        <p:sp>
          <p:nvSpPr>
            <p:cNvPr id="50" name="rc50"/>
            <p:cNvSpPr/>
            <p:nvPr/>
          </p:nvSpPr>
          <p:spPr>
            <a:xfrm>
              <a:off x="4494791" y="2994064"/>
              <a:ext cx="239888" cy="13139"/>
            </a:xfrm>
            <a:prstGeom prst="rect">
              <a:avLst/>
            </a:prstGeom>
            <a:solidFill>
              <a:srgbClr val="E2231A">
                <a:alpha val="100000"/>
              </a:srgbClr>
            </a:solidFill>
          </p:spPr>
          <p:txBody>
            <a:bodyPr/>
            <a:lstStyle/>
            <a:p/>
          </p:txBody>
        </p:sp>
        <p:sp>
          <p:nvSpPr>
            <p:cNvPr id="51" name="rc51"/>
            <p:cNvSpPr/>
            <p:nvPr/>
          </p:nvSpPr>
          <p:spPr>
            <a:xfrm>
              <a:off x="4761334" y="3140601"/>
              <a:ext cx="239888" cy="1167419"/>
            </a:xfrm>
            <a:prstGeom prst="rect">
              <a:avLst/>
            </a:prstGeom>
            <a:solidFill>
              <a:srgbClr val="80BD41">
                <a:alpha val="100000"/>
              </a:srgbClr>
            </a:solidFill>
          </p:spPr>
          <p:txBody>
            <a:bodyPr/>
            <a:lstStyle/>
            <a:p/>
          </p:txBody>
        </p:sp>
        <p:sp>
          <p:nvSpPr>
            <p:cNvPr id="52" name="rc52"/>
            <p:cNvSpPr/>
            <p:nvPr/>
          </p:nvSpPr>
          <p:spPr>
            <a:xfrm>
              <a:off x="4761334" y="2996314"/>
              <a:ext cx="239888" cy="144287"/>
            </a:xfrm>
            <a:prstGeom prst="rect">
              <a:avLst/>
            </a:prstGeom>
            <a:solidFill>
              <a:srgbClr val="E2231A">
                <a:alpha val="100000"/>
              </a:srgbClr>
            </a:solidFill>
          </p:spPr>
          <p:txBody>
            <a:bodyPr/>
            <a:lstStyle/>
            <a:p/>
          </p:txBody>
        </p:sp>
        <p:sp>
          <p:nvSpPr>
            <p:cNvPr id="53" name="rc53"/>
            <p:cNvSpPr/>
            <p:nvPr/>
          </p:nvSpPr>
          <p:spPr>
            <a:xfrm>
              <a:off x="5027877" y="3046182"/>
              <a:ext cx="239888" cy="1261838"/>
            </a:xfrm>
            <a:prstGeom prst="rect">
              <a:avLst/>
            </a:prstGeom>
            <a:solidFill>
              <a:srgbClr val="80BD41">
                <a:alpha val="100000"/>
              </a:srgbClr>
            </a:solidFill>
          </p:spPr>
          <p:txBody>
            <a:bodyPr/>
            <a:lstStyle/>
            <a:p/>
          </p:txBody>
        </p:sp>
        <p:sp>
          <p:nvSpPr>
            <p:cNvPr id="54" name="rc54"/>
            <p:cNvSpPr/>
            <p:nvPr/>
          </p:nvSpPr>
          <p:spPr>
            <a:xfrm>
              <a:off x="5027877" y="3020431"/>
              <a:ext cx="239888" cy="25751"/>
            </a:xfrm>
            <a:prstGeom prst="rect">
              <a:avLst/>
            </a:prstGeom>
            <a:solidFill>
              <a:srgbClr val="E2231A">
                <a:alpha val="100000"/>
              </a:srgbClr>
            </a:solidFill>
          </p:spPr>
          <p:txBody>
            <a:bodyPr/>
            <a:lstStyle/>
            <a:p/>
          </p:txBody>
        </p:sp>
        <p:sp>
          <p:nvSpPr>
            <p:cNvPr id="55" name="rc55"/>
            <p:cNvSpPr/>
            <p:nvPr/>
          </p:nvSpPr>
          <p:spPr>
            <a:xfrm>
              <a:off x="5294420" y="3081333"/>
              <a:ext cx="239888" cy="1226687"/>
            </a:xfrm>
            <a:prstGeom prst="rect">
              <a:avLst/>
            </a:prstGeom>
            <a:solidFill>
              <a:srgbClr val="80BD41">
                <a:alpha val="100000"/>
              </a:srgbClr>
            </a:solidFill>
          </p:spPr>
          <p:txBody>
            <a:bodyPr/>
            <a:lstStyle/>
            <a:p/>
          </p:txBody>
        </p:sp>
        <p:sp>
          <p:nvSpPr>
            <p:cNvPr id="56" name="rc56"/>
            <p:cNvSpPr/>
            <p:nvPr/>
          </p:nvSpPr>
          <p:spPr>
            <a:xfrm>
              <a:off x="5294420" y="3056299"/>
              <a:ext cx="239888" cy="25034"/>
            </a:xfrm>
            <a:prstGeom prst="rect">
              <a:avLst/>
            </a:prstGeom>
            <a:solidFill>
              <a:srgbClr val="E2231A">
                <a:alpha val="100000"/>
              </a:srgbClr>
            </a:solidFill>
          </p:spPr>
          <p:txBody>
            <a:bodyPr/>
            <a:lstStyle/>
            <a:p/>
          </p:txBody>
        </p:sp>
        <p:sp>
          <p:nvSpPr>
            <p:cNvPr id="57" name="rc57"/>
            <p:cNvSpPr/>
            <p:nvPr/>
          </p:nvSpPr>
          <p:spPr>
            <a:xfrm>
              <a:off x="5560963" y="3117664"/>
              <a:ext cx="239888" cy="1190357"/>
            </a:xfrm>
            <a:prstGeom prst="rect">
              <a:avLst/>
            </a:prstGeom>
            <a:solidFill>
              <a:srgbClr val="80BD41">
                <a:alpha val="100000"/>
              </a:srgbClr>
            </a:solidFill>
          </p:spPr>
          <p:txBody>
            <a:bodyPr/>
            <a:lstStyle/>
            <a:p/>
          </p:txBody>
        </p:sp>
        <p:sp>
          <p:nvSpPr>
            <p:cNvPr id="58" name="rc58"/>
            <p:cNvSpPr/>
            <p:nvPr/>
          </p:nvSpPr>
          <p:spPr>
            <a:xfrm>
              <a:off x="5560963" y="3080849"/>
              <a:ext cx="239888" cy="36814"/>
            </a:xfrm>
            <a:prstGeom prst="rect">
              <a:avLst/>
            </a:prstGeom>
            <a:solidFill>
              <a:srgbClr val="E2231A">
                <a:alpha val="100000"/>
              </a:srgbClr>
            </a:solidFill>
          </p:spPr>
          <p:txBody>
            <a:bodyPr/>
            <a:lstStyle/>
            <a:p/>
          </p:txBody>
        </p:sp>
        <p:sp>
          <p:nvSpPr>
            <p:cNvPr id="59" name="rc59"/>
            <p:cNvSpPr/>
            <p:nvPr/>
          </p:nvSpPr>
          <p:spPr>
            <a:xfrm>
              <a:off x="5827506" y="3391561"/>
              <a:ext cx="239888" cy="916459"/>
            </a:xfrm>
            <a:prstGeom prst="rect">
              <a:avLst/>
            </a:prstGeom>
            <a:solidFill>
              <a:srgbClr val="80BD41">
                <a:alpha val="100000"/>
              </a:srgbClr>
            </a:solidFill>
          </p:spPr>
          <p:txBody>
            <a:bodyPr/>
            <a:lstStyle/>
            <a:p/>
          </p:txBody>
        </p:sp>
        <p:sp>
          <p:nvSpPr>
            <p:cNvPr id="60" name="rc60"/>
            <p:cNvSpPr/>
            <p:nvPr/>
          </p:nvSpPr>
          <p:spPr>
            <a:xfrm>
              <a:off x="5827506" y="3102153"/>
              <a:ext cx="239888" cy="289408"/>
            </a:xfrm>
            <a:prstGeom prst="rect">
              <a:avLst/>
            </a:prstGeom>
            <a:solidFill>
              <a:srgbClr val="E2231A">
                <a:alpha val="100000"/>
              </a:srgbClr>
            </a:solidFill>
          </p:spPr>
          <p:txBody>
            <a:bodyPr/>
            <a:lstStyle/>
            <a:p/>
          </p:txBody>
        </p:sp>
        <p:sp>
          <p:nvSpPr>
            <p:cNvPr id="61" name="rc61"/>
            <p:cNvSpPr/>
            <p:nvPr/>
          </p:nvSpPr>
          <p:spPr>
            <a:xfrm>
              <a:off x="6094049" y="3138955"/>
              <a:ext cx="239888" cy="1169066"/>
            </a:xfrm>
            <a:prstGeom prst="rect">
              <a:avLst/>
            </a:prstGeom>
            <a:solidFill>
              <a:srgbClr val="80BD41">
                <a:alpha val="100000"/>
              </a:srgbClr>
            </a:solidFill>
          </p:spPr>
          <p:txBody>
            <a:bodyPr/>
            <a:lstStyle/>
            <a:p/>
          </p:txBody>
        </p:sp>
        <p:sp>
          <p:nvSpPr>
            <p:cNvPr id="62" name="rc62"/>
            <p:cNvSpPr/>
            <p:nvPr/>
          </p:nvSpPr>
          <p:spPr>
            <a:xfrm>
              <a:off x="6094049" y="3102798"/>
              <a:ext cx="239888" cy="36156"/>
            </a:xfrm>
            <a:prstGeom prst="rect">
              <a:avLst/>
            </a:prstGeom>
            <a:solidFill>
              <a:srgbClr val="E2231A">
                <a:alpha val="100000"/>
              </a:srgbClr>
            </a:solidFill>
          </p:spPr>
          <p:txBody>
            <a:bodyPr/>
            <a:lstStyle/>
            <a:p/>
          </p:txBody>
        </p:sp>
        <p:sp>
          <p:nvSpPr>
            <p:cNvPr id="63" name="rc63"/>
            <p:cNvSpPr/>
            <p:nvPr/>
          </p:nvSpPr>
          <p:spPr>
            <a:xfrm>
              <a:off x="6360593" y="3427783"/>
              <a:ext cx="239888" cy="880238"/>
            </a:xfrm>
            <a:prstGeom prst="rect">
              <a:avLst/>
            </a:prstGeom>
            <a:solidFill>
              <a:srgbClr val="80BD41">
                <a:alpha val="100000"/>
              </a:srgbClr>
            </a:solidFill>
          </p:spPr>
          <p:txBody>
            <a:bodyPr/>
            <a:lstStyle/>
            <a:p/>
          </p:txBody>
        </p:sp>
        <p:sp>
          <p:nvSpPr>
            <p:cNvPr id="64" name="rc64"/>
            <p:cNvSpPr/>
            <p:nvPr/>
          </p:nvSpPr>
          <p:spPr>
            <a:xfrm>
              <a:off x="6360593" y="3102215"/>
              <a:ext cx="239888" cy="325567"/>
            </a:xfrm>
            <a:prstGeom prst="rect">
              <a:avLst/>
            </a:prstGeom>
            <a:solidFill>
              <a:srgbClr val="E2231A">
                <a:alpha val="100000"/>
              </a:srgbClr>
            </a:solidFill>
          </p:spPr>
          <p:txBody>
            <a:bodyPr/>
            <a:lstStyle/>
            <a:p/>
          </p:txBody>
        </p:sp>
        <p:sp>
          <p:nvSpPr>
            <p:cNvPr id="65" name="rc65"/>
            <p:cNvSpPr/>
            <p:nvPr/>
          </p:nvSpPr>
          <p:spPr>
            <a:xfrm>
              <a:off x="6627136" y="3209853"/>
              <a:ext cx="239888" cy="1098168"/>
            </a:xfrm>
            <a:prstGeom prst="rect">
              <a:avLst/>
            </a:prstGeom>
            <a:solidFill>
              <a:srgbClr val="80BD41">
                <a:alpha val="100000"/>
              </a:srgbClr>
            </a:solidFill>
          </p:spPr>
          <p:txBody>
            <a:bodyPr/>
            <a:lstStyle/>
            <a:p/>
          </p:txBody>
        </p:sp>
        <p:sp>
          <p:nvSpPr>
            <p:cNvPr id="66" name="rc66"/>
            <p:cNvSpPr/>
            <p:nvPr/>
          </p:nvSpPr>
          <p:spPr>
            <a:xfrm>
              <a:off x="6627136" y="3114360"/>
              <a:ext cx="239888" cy="95492"/>
            </a:xfrm>
            <a:prstGeom prst="rect">
              <a:avLst/>
            </a:prstGeom>
            <a:solidFill>
              <a:srgbClr val="E2231A">
                <a:alpha val="100000"/>
              </a:srgbClr>
            </a:solidFill>
          </p:spPr>
          <p:txBody>
            <a:bodyPr/>
            <a:lstStyle/>
            <a:p/>
          </p:txBody>
        </p:sp>
        <p:sp>
          <p:nvSpPr>
            <p:cNvPr id="67" name="rc67"/>
            <p:cNvSpPr/>
            <p:nvPr/>
          </p:nvSpPr>
          <p:spPr>
            <a:xfrm>
              <a:off x="6893679" y="3133176"/>
              <a:ext cx="239888" cy="1174844"/>
            </a:xfrm>
            <a:prstGeom prst="rect">
              <a:avLst/>
            </a:prstGeom>
            <a:solidFill>
              <a:srgbClr val="80BD41">
                <a:alpha val="100000"/>
              </a:srgbClr>
            </a:solidFill>
          </p:spPr>
          <p:txBody>
            <a:bodyPr/>
            <a:lstStyle/>
            <a:p/>
          </p:txBody>
        </p:sp>
        <p:sp>
          <p:nvSpPr>
            <p:cNvPr id="68" name="rc68"/>
            <p:cNvSpPr/>
            <p:nvPr/>
          </p:nvSpPr>
          <p:spPr>
            <a:xfrm>
              <a:off x="6893679" y="3121309"/>
              <a:ext cx="239888" cy="11867"/>
            </a:xfrm>
            <a:prstGeom prst="rect">
              <a:avLst/>
            </a:prstGeom>
            <a:solidFill>
              <a:srgbClr val="E2231A">
                <a:alpha val="100000"/>
              </a:srgbClr>
            </a:solidFill>
          </p:spPr>
          <p:txBody>
            <a:bodyPr/>
            <a:lstStyle/>
            <a:p/>
          </p:txBody>
        </p:sp>
        <p:sp>
          <p:nvSpPr>
            <p:cNvPr id="69" name="rc69"/>
            <p:cNvSpPr/>
            <p:nvPr/>
          </p:nvSpPr>
          <p:spPr>
            <a:xfrm>
              <a:off x="7160222" y="3299286"/>
              <a:ext cx="239888" cy="1008735"/>
            </a:xfrm>
            <a:prstGeom prst="rect">
              <a:avLst/>
            </a:prstGeom>
            <a:solidFill>
              <a:srgbClr val="80BD41">
                <a:alpha val="100000"/>
              </a:srgbClr>
            </a:solidFill>
          </p:spPr>
          <p:txBody>
            <a:bodyPr/>
            <a:lstStyle/>
            <a:p/>
          </p:txBody>
        </p:sp>
        <p:sp>
          <p:nvSpPr>
            <p:cNvPr id="70" name="rc70"/>
            <p:cNvSpPr/>
            <p:nvPr/>
          </p:nvSpPr>
          <p:spPr>
            <a:xfrm>
              <a:off x="7160222" y="3135073"/>
              <a:ext cx="239888" cy="164212"/>
            </a:xfrm>
            <a:prstGeom prst="rect">
              <a:avLst/>
            </a:prstGeom>
            <a:solidFill>
              <a:srgbClr val="E2231A">
                <a:alpha val="100000"/>
              </a:srgbClr>
            </a:solidFill>
          </p:spPr>
          <p:txBody>
            <a:bodyPr/>
            <a:lstStyle/>
            <a:p/>
          </p:txBody>
        </p:sp>
        <p:sp>
          <p:nvSpPr>
            <p:cNvPr id="71" name="rc71"/>
            <p:cNvSpPr/>
            <p:nvPr/>
          </p:nvSpPr>
          <p:spPr>
            <a:xfrm>
              <a:off x="7426765" y="3427080"/>
              <a:ext cx="239888" cy="880941"/>
            </a:xfrm>
            <a:prstGeom prst="rect">
              <a:avLst/>
            </a:prstGeom>
            <a:solidFill>
              <a:srgbClr val="80BD41">
                <a:alpha val="100000"/>
              </a:srgbClr>
            </a:solidFill>
          </p:spPr>
          <p:txBody>
            <a:bodyPr/>
            <a:lstStyle/>
            <a:p/>
          </p:txBody>
        </p:sp>
        <p:sp>
          <p:nvSpPr>
            <p:cNvPr id="72" name="rc72"/>
            <p:cNvSpPr/>
            <p:nvPr/>
          </p:nvSpPr>
          <p:spPr>
            <a:xfrm>
              <a:off x="7426765" y="3148888"/>
              <a:ext cx="239888" cy="278191"/>
            </a:xfrm>
            <a:prstGeom prst="rect">
              <a:avLst/>
            </a:prstGeom>
            <a:solidFill>
              <a:srgbClr val="E2231A">
                <a:alpha val="100000"/>
              </a:srgbClr>
            </a:solidFill>
          </p:spPr>
          <p:txBody>
            <a:bodyPr/>
            <a:lstStyle/>
            <a:p/>
          </p:txBody>
        </p:sp>
        <p:sp>
          <p:nvSpPr>
            <p:cNvPr id="73" name="rc73"/>
            <p:cNvSpPr/>
            <p:nvPr/>
          </p:nvSpPr>
          <p:spPr>
            <a:xfrm>
              <a:off x="7693308" y="3387109"/>
              <a:ext cx="239888" cy="920912"/>
            </a:xfrm>
            <a:prstGeom prst="rect">
              <a:avLst/>
            </a:prstGeom>
            <a:solidFill>
              <a:srgbClr val="80BD41">
                <a:alpha val="100000"/>
              </a:srgbClr>
            </a:solidFill>
          </p:spPr>
          <p:txBody>
            <a:bodyPr/>
            <a:lstStyle/>
            <a:p/>
          </p:txBody>
        </p:sp>
        <p:sp>
          <p:nvSpPr>
            <p:cNvPr id="74" name="rc74"/>
            <p:cNvSpPr/>
            <p:nvPr/>
          </p:nvSpPr>
          <p:spPr>
            <a:xfrm>
              <a:off x="7693308" y="3156881"/>
              <a:ext cx="239888" cy="230228"/>
            </a:xfrm>
            <a:prstGeom prst="rect">
              <a:avLst/>
            </a:prstGeom>
            <a:solidFill>
              <a:srgbClr val="E2231A">
                <a:alpha val="100000"/>
              </a:srgbClr>
            </a:solidFill>
          </p:spPr>
          <p:txBody>
            <a:bodyPr/>
            <a:lstStyle/>
            <a:p/>
          </p:txBody>
        </p:sp>
        <p:sp>
          <p:nvSpPr>
            <p:cNvPr id="75" name="rc75"/>
            <p:cNvSpPr/>
            <p:nvPr/>
          </p:nvSpPr>
          <p:spPr>
            <a:xfrm>
              <a:off x="7959851" y="3304715"/>
              <a:ext cx="239888" cy="1003306"/>
            </a:xfrm>
            <a:prstGeom prst="rect">
              <a:avLst/>
            </a:prstGeom>
            <a:solidFill>
              <a:srgbClr val="80BD41">
                <a:alpha val="100000"/>
              </a:srgbClr>
            </a:solidFill>
          </p:spPr>
          <p:txBody>
            <a:bodyPr/>
            <a:lstStyle/>
            <a:p/>
          </p:txBody>
        </p:sp>
        <p:sp>
          <p:nvSpPr>
            <p:cNvPr id="76" name="rc76"/>
            <p:cNvSpPr/>
            <p:nvPr/>
          </p:nvSpPr>
          <p:spPr>
            <a:xfrm>
              <a:off x="7959851" y="3167900"/>
              <a:ext cx="239888" cy="136814"/>
            </a:xfrm>
            <a:prstGeom prst="rect">
              <a:avLst/>
            </a:prstGeom>
            <a:solidFill>
              <a:srgbClr val="E2231A">
                <a:alpha val="100000"/>
              </a:srgbClr>
            </a:solidFill>
          </p:spPr>
          <p:txBody>
            <a:bodyPr/>
            <a:lstStyle/>
            <a:p/>
          </p:txBody>
        </p:sp>
        <p:sp>
          <p:nvSpPr>
            <p:cNvPr id="77" name="pl77"/>
            <p:cNvSpPr/>
            <p:nvPr/>
          </p:nvSpPr>
          <p:spPr>
            <a:xfrm>
              <a:off x="1416218" y="2095023"/>
              <a:ext cx="6663577" cy="581191"/>
            </a:xfrm>
            <a:custGeom>
              <a:avLst/>
              <a:pathLst>
                <a:path w="6663577" h="581191">
                  <a:moveTo>
                    <a:pt x="0" y="67060"/>
                  </a:moveTo>
                  <a:lnTo>
                    <a:pt x="266543" y="89414"/>
                  </a:lnTo>
                  <a:lnTo>
                    <a:pt x="533086" y="67060"/>
                  </a:lnTo>
                  <a:lnTo>
                    <a:pt x="799629" y="67060"/>
                  </a:lnTo>
                  <a:lnTo>
                    <a:pt x="1066172" y="67060"/>
                  </a:lnTo>
                  <a:lnTo>
                    <a:pt x="1332715" y="67060"/>
                  </a:lnTo>
                  <a:lnTo>
                    <a:pt x="1599258" y="67060"/>
                  </a:lnTo>
                  <a:lnTo>
                    <a:pt x="1865801" y="67060"/>
                  </a:lnTo>
                  <a:lnTo>
                    <a:pt x="2132344" y="67060"/>
                  </a:lnTo>
                  <a:lnTo>
                    <a:pt x="2398888" y="67060"/>
                  </a:lnTo>
                  <a:lnTo>
                    <a:pt x="2665431" y="89414"/>
                  </a:lnTo>
                  <a:lnTo>
                    <a:pt x="2931974" y="22353"/>
                  </a:lnTo>
                  <a:lnTo>
                    <a:pt x="3198517" y="0"/>
                  </a:lnTo>
                  <a:lnTo>
                    <a:pt x="3465060" y="223535"/>
                  </a:lnTo>
                  <a:lnTo>
                    <a:pt x="3731603" y="22353"/>
                  </a:lnTo>
                  <a:lnTo>
                    <a:pt x="3998146" y="22353"/>
                  </a:lnTo>
                  <a:lnTo>
                    <a:pt x="4264689" y="44707"/>
                  </a:lnTo>
                  <a:lnTo>
                    <a:pt x="4531233" y="514130"/>
                  </a:lnTo>
                  <a:lnTo>
                    <a:pt x="4797776" y="44707"/>
                  </a:lnTo>
                  <a:lnTo>
                    <a:pt x="5064319" y="581191"/>
                  </a:lnTo>
                  <a:lnTo>
                    <a:pt x="5330862" y="156474"/>
                  </a:lnTo>
                  <a:lnTo>
                    <a:pt x="5597405" y="0"/>
                  </a:lnTo>
                  <a:lnTo>
                    <a:pt x="5863948" y="290595"/>
                  </a:lnTo>
                  <a:lnTo>
                    <a:pt x="6130491" y="514130"/>
                  </a:lnTo>
                  <a:lnTo>
                    <a:pt x="6397034" y="424716"/>
                  </a:lnTo>
                  <a:lnTo>
                    <a:pt x="6663577" y="24588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9" name="tx89"/>
            <p:cNvSpPr/>
            <p:nvPr/>
          </p:nvSpPr>
          <p:spPr>
            <a:xfrm>
              <a:off x="1324790" y="2830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2657505" y="2863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1" name="tx91"/>
            <p:cNvSpPr/>
            <p:nvPr/>
          </p:nvSpPr>
          <p:spPr>
            <a:xfrm>
              <a:off x="3990221" y="2864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2" name="tx92"/>
            <p:cNvSpPr/>
            <p:nvPr/>
          </p:nvSpPr>
          <p:spPr>
            <a:xfrm>
              <a:off x="5322937" y="2920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a:t>
              </a:r>
            </a:p>
          </p:txBody>
        </p:sp>
        <p:sp>
          <p:nvSpPr>
            <p:cNvPr id="93" name="tx93"/>
            <p:cNvSpPr/>
            <p:nvPr/>
          </p:nvSpPr>
          <p:spPr>
            <a:xfrm>
              <a:off x="6415235" y="29674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4" name="tx94"/>
            <p:cNvSpPr/>
            <p:nvPr/>
          </p:nvSpPr>
          <p:spPr>
            <a:xfrm>
              <a:off x="6655652" y="2978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5" name="tx95"/>
            <p:cNvSpPr/>
            <p:nvPr/>
          </p:nvSpPr>
          <p:spPr>
            <a:xfrm>
              <a:off x="6922195" y="2985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6" name="tx96"/>
            <p:cNvSpPr/>
            <p:nvPr/>
          </p:nvSpPr>
          <p:spPr>
            <a:xfrm>
              <a:off x="7188738" y="2999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7" name="tx97"/>
            <p:cNvSpPr/>
            <p:nvPr/>
          </p:nvSpPr>
          <p:spPr>
            <a:xfrm>
              <a:off x="7455282" y="3012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8" name="tx98"/>
            <p:cNvSpPr/>
            <p:nvPr/>
          </p:nvSpPr>
          <p:spPr>
            <a:xfrm>
              <a:off x="7721825" y="3020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9" name="tx99"/>
            <p:cNvSpPr/>
            <p:nvPr/>
          </p:nvSpPr>
          <p:spPr>
            <a:xfrm>
              <a:off x="7988368" y="30319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100" name="pl100"/>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303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2" name="tx112"/>
            <p:cNvSpPr/>
            <p:nvPr/>
          </p:nvSpPr>
          <p:spPr>
            <a:xfrm>
              <a:off x="1324790" y="2958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3" name="tx113"/>
            <p:cNvSpPr/>
            <p:nvPr/>
          </p:nvSpPr>
          <p:spPr>
            <a:xfrm>
              <a:off x="2657505" y="3644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4" name="tx114"/>
            <p:cNvSpPr/>
            <p:nvPr/>
          </p:nvSpPr>
          <p:spPr>
            <a:xfrm>
              <a:off x="2657505" y="2990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5" name="tx115"/>
            <p:cNvSpPr/>
            <p:nvPr/>
          </p:nvSpPr>
          <p:spPr>
            <a:xfrm>
              <a:off x="3990221" y="3651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16" name="tx116"/>
            <p:cNvSpPr/>
            <p:nvPr/>
          </p:nvSpPr>
          <p:spPr>
            <a:xfrm>
              <a:off x="3990221" y="29982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7" name="tx117"/>
            <p:cNvSpPr/>
            <p:nvPr/>
          </p:nvSpPr>
          <p:spPr>
            <a:xfrm>
              <a:off x="5322937" y="36607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8" name="tx118"/>
            <p:cNvSpPr/>
            <p:nvPr/>
          </p:nvSpPr>
          <p:spPr>
            <a:xfrm>
              <a:off x="5322937" y="3033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9" name="tx119"/>
            <p:cNvSpPr/>
            <p:nvPr/>
          </p:nvSpPr>
          <p:spPr>
            <a:xfrm>
              <a:off x="6389109" y="3832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0" name="tx120"/>
            <p:cNvSpPr/>
            <p:nvPr/>
          </p:nvSpPr>
          <p:spPr>
            <a:xfrm>
              <a:off x="6389109" y="32299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21" name="tx121"/>
            <p:cNvSpPr/>
            <p:nvPr/>
          </p:nvSpPr>
          <p:spPr>
            <a:xfrm>
              <a:off x="6655652" y="3723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22" name="tx122"/>
            <p:cNvSpPr/>
            <p:nvPr/>
          </p:nvSpPr>
          <p:spPr>
            <a:xfrm>
              <a:off x="6655652" y="3127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3" name="tx123"/>
            <p:cNvSpPr/>
            <p:nvPr/>
          </p:nvSpPr>
          <p:spPr>
            <a:xfrm>
              <a:off x="6922195" y="36855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4" name="tx124"/>
            <p:cNvSpPr/>
            <p:nvPr/>
          </p:nvSpPr>
          <p:spPr>
            <a:xfrm>
              <a:off x="6922195" y="3092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5" name="tx125"/>
            <p:cNvSpPr/>
            <p:nvPr/>
          </p:nvSpPr>
          <p:spPr>
            <a:xfrm>
              <a:off x="7188738" y="37686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6" name="tx126"/>
            <p:cNvSpPr/>
            <p:nvPr/>
          </p:nvSpPr>
          <p:spPr>
            <a:xfrm>
              <a:off x="7188738" y="31821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7" name="tx127"/>
            <p:cNvSpPr/>
            <p:nvPr/>
          </p:nvSpPr>
          <p:spPr>
            <a:xfrm>
              <a:off x="7455282" y="38324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8" name="tx128"/>
            <p:cNvSpPr/>
            <p:nvPr/>
          </p:nvSpPr>
          <p:spPr>
            <a:xfrm>
              <a:off x="7455282" y="3252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29" name="tx129"/>
            <p:cNvSpPr/>
            <p:nvPr/>
          </p:nvSpPr>
          <p:spPr>
            <a:xfrm>
              <a:off x="7747950" y="38125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30" name="tx130"/>
            <p:cNvSpPr/>
            <p:nvPr/>
          </p:nvSpPr>
          <p:spPr>
            <a:xfrm>
              <a:off x="7747950" y="32369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31" name="tx131"/>
            <p:cNvSpPr/>
            <p:nvPr/>
          </p:nvSpPr>
          <p:spPr>
            <a:xfrm>
              <a:off x="7988368" y="3771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32" name="tx132"/>
            <p:cNvSpPr/>
            <p:nvPr/>
          </p:nvSpPr>
          <p:spPr>
            <a:xfrm>
              <a:off x="7988368" y="3201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33" name="tx133"/>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8358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10956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533768"/>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961928"/>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38241" y="3068909"/>
              <a:ext cx="11723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8" name="rc158"/>
            <p:cNvSpPr/>
            <p:nvPr/>
          </p:nvSpPr>
          <p:spPr>
            <a:xfrm>
              <a:off x="4417686" y="5180747"/>
              <a:ext cx="201456" cy="201456"/>
            </a:xfrm>
            <a:prstGeom prst="rect">
              <a:avLst/>
            </a:prstGeom>
            <a:solidFill>
              <a:srgbClr val="E2231A">
                <a:alpha val="100000"/>
              </a:srgbClr>
            </a:solidFill>
          </p:spPr>
          <p:txBody>
            <a:bodyPr/>
            <a:lstStyle/>
            <a:p/>
          </p:txBody>
        </p:sp>
        <p:sp>
          <p:nvSpPr>
            <p:cNvPr id="159" name="rc159"/>
            <p:cNvSpPr/>
            <p:nvPr/>
          </p:nvSpPr>
          <p:spPr>
            <a:xfrm>
              <a:off x="5692760" y="5180747"/>
              <a:ext cx="201456" cy="201456"/>
            </a:xfrm>
            <a:prstGeom prst="rect">
              <a:avLst/>
            </a:prstGeom>
            <a:solidFill>
              <a:srgbClr val="80BD41">
                <a:alpha val="100000"/>
              </a:srgbClr>
            </a:solidFill>
          </p:spPr>
          <p:txBody>
            <a:bodyPr/>
            <a:lstStyle/>
            <a:p/>
          </p:txBody>
        </p:sp>
        <p:sp>
          <p:nvSpPr>
            <p:cNvPr id="160" name="tx160"/>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1" name="tx161"/>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3" name="tx163"/>
            <p:cNvSpPr/>
            <p:nvPr/>
          </p:nvSpPr>
          <p:spPr>
            <a:xfrm>
              <a:off x="951100" y="1594284"/>
              <a:ext cx="142584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México, 2000-2025</a:t>
              </a:r>
            </a:p>
          </p:txBody>
        </p:sp>
        <p:sp>
          <p:nvSpPr>
            <p:cNvPr id="164" name="pl164"/>
            <p:cNvSpPr/>
            <p:nvPr/>
          </p:nvSpPr>
          <p:spPr>
            <a:xfrm>
              <a:off x="20787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436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086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77359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385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612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261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911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560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4799552" cy="129091"/>
            </a:xfrm>
            <a:prstGeom prst="rect">
              <a:avLst/>
            </a:prstGeom>
            <a:solidFill>
              <a:srgbClr val="80BD41">
                <a:alpha val="100000"/>
              </a:srgbClr>
            </a:solidFill>
          </p:spPr>
          <p:txBody>
            <a:bodyPr/>
            <a:lstStyle/>
            <a:p/>
          </p:txBody>
        </p:sp>
        <p:sp>
          <p:nvSpPr>
            <p:cNvPr id="178" name="rc178"/>
            <p:cNvSpPr/>
            <p:nvPr/>
          </p:nvSpPr>
          <p:spPr>
            <a:xfrm>
              <a:off x="6095826" y="5954972"/>
              <a:ext cx="1775177" cy="129091"/>
            </a:xfrm>
            <a:prstGeom prst="rect">
              <a:avLst/>
            </a:prstGeom>
            <a:solidFill>
              <a:srgbClr val="E2231A">
                <a:alpha val="100000"/>
              </a:srgbClr>
            </a:solidFill>
          </p:spPr>
          <p:txBody>
            <a:bodyPr/>
            <a:lstStyle/>
            <a:p/>
          </p:txBody>
        </p:sp>
        <p:sp>
          <p:nvSpPr>
            <p:cNvPr id="179" name="rc179"/>
            <p:cNvSpPr/>
            <p:nvPr/>
          </p:nvSpPr>
          <p:spPr>
            <a:xfrm>
              <a:off x="1296273" y="5793607"/>
              <a:ext cx="5021331" cy="129091"/>
            </a:xfrm>
            <a:prstGeom prst="rect">
              <a:avLst/>
            </a:prstGeom>
            <a:solidFill>
              <a:srgbClr val="80BD41">
                <a:alpha val="100000"/>
              </a:srgbClr>
            </a:solidFill>
          </p:spPr>
          <p:txBody>
            <a:bodyPr/>
            <a:lstStyle/>
            <a:p/>
          </p:txBody>
        </p:sp>
        <p:sp>
          <p:nvSpPr>
            <p:cNvPr id="180" name="rc180"/>
            <p:cNvSpPr/>
            <p:nvPr/>
          </p:nvSpPr>
          <p:spPr>
            <a:xfrm>
              <a:off x="6317604" y="5793607"/>
              <a:ext cx="1255332" cy="129091"/>
            </a:xfrm>
            <a:prstGeom prst="rect">
              <a:avLst/>
            </a:prstGeom>
            <a:solidFill>
              <a:srgbClr val="E2231A">
                <a:alpha val="100000"/>
              </a:srgbClr>
            </a:solidFill>
          </p:spPr>
          <p:txBody>
            <a:bodyPr/>
            <a:lstStyle/>
            <a:p/>
          </p:txBody>
        </p:sp>
        <p:sp>
          <p:nvSpPr>
            <p:cNvPr id="181" name="rc181"/>
            <p:cNvSpPr/>
            <p:nvPr/>
          </p:nvSpPr>
          <p:spPr>
            <a:xfrm>
              <a:off x="1296273" y="5632243"/>
              <a:ext cx="5470590" cy="129091"/>
            </a:xfrm>
            <a:prstGeom prst="rect">
              <a:avLst/>
            </a:prstGeom>
            <a:solidFill>
              <a:srgbClr val="80BD41">
                <a:alpha val="100000"/>
              </a:srgbClr>
            </a:solidFill>
          </p:spPr>
          <p:txBody>
            <a:bodyPr/>
            <a:lstStyle/>
            <a:p/>
          </p:txBody>
        </p:sp>
        <p:sp>
          <p:nvSpPr>
            <p:cNvPr id="182" name="rc182"/>
            <p:cNvSpPr/>
            <p:nvPr/>
          </p:nvSpPr>
          <p:spPr>
            <a:xfrm>
              <a:off x="6766864" y="5632243"/>
              <a:ext cx="745989" cy="129091"/>
            </a:xfrm>
            <a:prstGeom prst="rect">
              <a:avLst/>
            </a:prstGeom>
            <a:solidFill>
              <a:srgbClr val="E2231A">
                <a:alpha val="100000"/>
              </a:srgbClr>
            </a:solidFill>
          </p:spPr>
          <p:txBody>
            <a:bodyPr/>
            <a:lstStyle/>
            <a:p/>
          </p:txBody>
        </p:sp>
        <p:sp>
          <p:nvSpPr>
            <p:cNvPr id="183" name="tx183"/>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84" name="tx184"/>
            <p:cNvSpPr/>
            <p:nvPr/>
          </p:nvSpPr>
          <p:spPr>
            <a:xfrm>
              <a:off x="7774244"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85" name="tx185"/>
            <p:cNvSpPr/>
            <p:nvPr/>
          </p:nvSpPr>
          <p:spPr>
            <a:xfrm>
              <a:off x="7711155"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86" name="tx186"/>
            <p:cNvSpPr/>
            <p:nvPr/>
          </p:nvSpPr>
          <p:spPr>
            <a:xfrm>
              <a:off x="359055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87" name="tx187"/>
            <p:cNvSpPr/>
            <p:nvPr/>
          </p:nvSpPr>
          <p:spPr>
            <a:xfrm>
              <a:off x="687792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0.57</a:t>
              </a:r>
            </a:p>
          </p:txBody>
        </p:sp>
        <p:sp>
          <p:nvSpPr>
            <p:cNvPr id="188" name="tx188"/>
            <p:cNvSpPr/>
            <p:nvPr/>
          </p:nvSpPr>
          <p:spPr>
            <a:xfrm>
              <a:off x="3731590"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9" name="tx189"/>
            <p:cNvSpPr/>
            <p:nvPr/>
          </p:nvSpPr>
          <p:spPr>
            <a:xfrm>
              <a:off x="686992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90" name="tx190"/>
            <p:cNvSpPr/>
            <p:nvPr/>
          </p:nvSpPr>
          <p:spPr>
            <a:xfrm>
              <a:off x="392607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91" name="tx191"/>
            <p:cNvSpPr/>
            <p:nvPr/>
          </p:nvSpPr>
          <p:spPr>
            <a:xfrm>
              <a:off x="703436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0.24</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6" name="tx196"/>
            <p:cNvSpPr/>
            <p:nvPr/>
          </p:nvSpPr>
          <p:spPr>
            <a:xfrm>
              <a:off x="2686529"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7" name="tx197"/>
            <p:cNvSpPr/>
            <p:nvPr/>
          </p:nvSpPr>
          <p:spPr>
            <a:xfrm>
              <a:off x="425147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8" name="tx198"/>
            <p:cNvSpPr/>
            <p:nvPr/>
          </p:nvSpPr>
          <p:spPr>
            <a:xfrm>
              <a:off x="581642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9" name="tx199"/>
            <p:cNvSpPr/>
            <p:nvPr/>
          </p:nvSpPr>
          <p:spPr>
            <a:xfrm>
              <a:off x="738137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0" name="tx200"/>
            <p:cNvSpPr/>
            <p:nvPr/>
          </p:nvSpPr>
          <p:spPr>
            <a:xfrm>
              <a:off x="4161819" y="6312056"/>
              <a:ext cx="11723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201" name="tx201"/>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(88 %) fue superior a la de 2019 (73 %).
El número de niños vacunados con la MCV1 aumentó un 14 % en comparación con 2019.
El número de lactantes supervivientes disminuyó aproximadamente un 5 % en comparación con 2019.
En 2025, se vacunaron 200 000 niños más que en 2019.
En 2025, hubo 100 000 lactantes supervivientes (población objetivo) menos que en 2019.
Para que la cobertura vacunal aumente, el número de niños vacunados debe aumentar o disminuir a un ritmo más lento que la disminución de la población objetivo de lactantes supervivientes.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9737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88687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17636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46586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175535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9" name="pl9"/>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424212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353162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282111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959174" y="211060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4" name="pl14"/>
            <p:cNvSpPr/>
            <p:nvPr/>
          </p:nvSpPr>
          <p:spPr>
            <a:xfrm>
              <a:off x="1274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3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262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5201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7780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0359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2938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5517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4809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067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32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583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38043" y="4952348"/>
              <a:ext cx="473209" cy="284"/>
            </a:xfrm>
            <a:prstGeom prst="rect">
              <a:avLst/>
            </a:prstGeom>
            <a:solidFill>
              <a:srgbClr val="1CABE2">
                <a:alpha val="100000"/>
              </a:srgbClr>
            </a:solidFill>
          </p:spPr>
          <p:txBody>
            <a:bodyPr/>
            <a:lstStyle/>
            <a:p/>
          </p:txBody>
        </p:sp>
        <p:sp>
          <p:nvSpPr>
            <p:cNvPr id="27" name="rc27"/>
            <p:cNvSpPr/>
            <p:nvPr/>
          </p:nvSpPr>
          <p:spPr>
            <a:xfrm>
              <a:off x="1563832" y="4952490"/>
              <a:ext cx="473209" cy="142"/>
            </a:xfrm>
            <a:prstGeom prst="rect">
              <a:avLst/>
            </a:prstGeom>
            <a:solidFill>
              <a:srgbClr val="1CABE2">
                <a:alpha val="100000"/>
              </a:srgbClr>
            </a:solidFill>
          </p:spPr>
          <p:txBody>
            <a:bodyPr/>
            <a:lstStyle/>
            <a:p/>
          </p:txBody>
        </p:sp>
        <p:sp>
          <p:nvSpPr>
            <p:cNvPr id="28" name="rc28"/>
            <p:cNvSpPr/>
            <p:nvPr/>
          </p:nvSpPr>
          <p:spPr>
            <a:xfrm>
              <a:off x="2089621" y="4952633"/>
              <a:ext cx="473209" cy="0"/>
            </a:xfrm>
            <a:prstGeom prst="rect">
              <a:avLst/>
            </a:prstGeom>
            <a:solidFill>
              <a:srgbClr val="1CABE2">
                <a:alpha val="100000"/>
              </a:srgbClr>
            </a:solidFill>
          </p:spPr>
          <p:txBody>
            <a:bodyPr/>
            <a:lstStyle/>
            <a:p/>
          </p:txBody>
        </p:sp>
        <p:sp>
          <p:nvSpPr>
            <p:cNvPr id="29" name="rc29"/>
            <p:cNvSpPr/>
            <p:nvPr/>
          </p:nvSpPr>
          <p:spPr>
            <a:xfrm>
              <a:off x="2615409" y="4952633"/>
              <a:ext cx="473209" cy="0"/>
            </a:xfrm>
            <a:prstGeom prst="rect">
              <a:avLst/>
            </a:prstGeom>
            <a:solidFill>
              <a:srgbClr val="1CABE2">
                <a:alpha val="100000"/>
              </a:srgbClr>
            </a:solidFill>
          </p:spPr>
          <p:txBody>
            <a:bodyPr/>
            <a:lstStyle/>
            <a:p/>
          </p:txBody>
        </p:sp>
        <p:sp>
          <p:nvSpPr>
            <p:cNvPr id="30" name="rc30"/>
            <p:cNvSpPr/>
            <p:nvPr/>
          </p:nvSpPr>
          <p:spPr>
            <a:xfrm>
              <a:off x="3666987" y="4949791"/>
              <a:ext cx="473209" cy="2842"/>
            </a:xfrm>
            <a:prstGeom prst="rect">
              <a:avLst/>
            </a:prstGeom>
            <a:solidFill>
              <a:srgbClr val="1CABE2">
                <a:alpha val="100000"/>
              </a:srgbClr>
            </a:solidFill>
          </p:spPr>
          <p:txBody>
            <a:bodyPr/>
            <a:lstStyle/>
            <a:p/>
          </p:txBody>
        </p:sp>
        <p:sp>
          <p:nvSpPr>
            <p:cNvPr id="31" name="rc31"/>
            <p:cNvSpPr/>
            <p:nvPr/>
          </p:nvSpPr>
          <p:spPr>
            <a:xfrm>
              <a:off x="4192776" y="4924781"/>
              <a:ext cx="473209" cy="27851"/>
            </a:xfrm>
            <a:prstGeom prst="rect">
              <a:avLst/>
            </a:prstGeom>
            <a:solidFill>
              <a:srgbClr val="1CABE2">
                <a:alpha val="100000"/>
              </a:srgbClr>
            </a:solidFill>
          </p:spPr>
          <p:txBody>
            <a:bodyPr/>
            <a:lstStyle/>
            <a:p/>
          </p:txBody>
        </p:sp>
        <p:sp>
          <p:nvSpPr>
            <p:cNvPr id="32" name="rc32"/>
            <p:cNvSpPr/>
            <p:nvPr/>
          </p:nvSpPr>
          <p:spPr>
            <a:xfrm>
              <a:off x="4718565" y="4952633"/>
              <a:ext cx="473209" cy="0"/>
            </a:xfrm>
            <a:prstGeom prst="rect">
              <a:avLst/>
            </a:prstGeom>
            <a:solidFill>
              <a:srgbClr val="1CABE2">
                <a:alpha val="100000"/>
              </a:srgbClr>
            </a:solidFill>
          </p:spPr>
          <p:txBody>
            <a:bodyPr/>
            <a:lstStyle/>
            <a:p/>
          </p:txBody>
        </p:sp>
        <p:sp>
          <p:nvSpPr>
            <p:cNvPr id="33" name="rc33"/>
            <p:cNvSpPr/>
            <p:nvPr/>
          </p:nvSpPr>
          <p:spPr>
            <a:xfrm>
              <a:off x="5244354" y="4952633"/>
              <a:ext cx="473209" cy="0"/>
            </a:xfrm>
            <a:prstGeom prst="rect">
              <a:avLst/>
            </a:prstGeom>
            <a:solidFill>
              <a:srgbClr val="1CABE2">
                <a:alpha val="100000"/>
              </a:srgbClr>
            </a:solidFill>
          </p:spPr>
          <p:txBody>
            <a:bodyPr/>
            <a:lstStyle/>
            <a:p/>
          </p:txBody>
        </p:sp>
        <p:sp>
          <p:nvSpPr>
            <p:cNvPr id="34" name="rc34"/>
            <p:cNvSpPr/>
            <p:nvPr/>
          </p:nvSpPr>
          <p:spPr>
            <a:xfrm>
              <a:off x="5770143" y="4952633"/>
              <a:ext cx="473209" cy="0"/>
            </a:xfrm>
            <a:prstGeom prst="rect">
              <a:avLst/>
            </a:prstGeom>
            <a:solidFill>
              <a:srgbClr val="1CABE2">
                <a:alpha val="100000"/>
              </a:srgbClr>
            </a:solidFill>
          </p:spPr>
          <p:txBody>
            <a:bodyPr/>
            <a:lstStyle/>
            <a:p/>
          </p:txBody>
        </p:sp>
        <p:sp>
          <p:nvSpPr>
            <p:cNvPr id="35" name="rc35"/>
            <p:cNvSpPr/>
            <p:nvPr/>
          </p:nvSpPr>
          <p:spPr>
            <a:xfrm>
              <a:off x="6295931" y="4951638"/>
              <a:ext cx="473209" cy="994"/>
            </a:xfrm>
            <a:prstGeom prst="rect">
              <a:avLst/>
            </a:prstGeom>
            <a:solidFill>
              <a:srgbClr val="1CABE2">
                <a:alpha val="100000"/>
              </a:srgbClr>
            </a:solidFill>
          </p:spPr>
          <p:txBody>
            <a:bodyPr/>
            <a:lstStyle/>
            <a:p/>
          </p:txBody>
        </p:sp>
        <p:sp>
          <p:nvSpPr>
            <p:cNvPr id="36" name="rc36"/>
            <p:cNvSpPr/>
            <p:nvPr/>
          </p:nvSpPr>
          <p:spPr>
            <a:xfrm>
              <a:off x="6821720" y="4016754"/>
              <a:ext cx="473209" cy="935878"/>
            </a:xfrm>
            <a:prstGeom prst="rect">
              <a:avLst/>
            </a:prstGeom>
            <a:solidFill>
              <a:srgbClr val="1CABE2">
                <a:alpha val="100000"/>
              </a:srgbClr>
            </a:solidFill>
          </p:spPr>
          <p:txBody>
            <a:bodyPr/>
            <a:lstStyle/>
            <a:p/>
          </p:txBody>
        </p:sp>
        <p:sp>
          <p:nvSpPr>
            <p:cNvPr id="37" name="pl37"/>
            <p:cNvSpPr/>
            <p:nvPr/>
          </p:nvSpPr>
          <p:spPr>
            <a:xfrm>
              <a:off x="1274648" y="1864232"/>
              <a:ext cx="5783677" cy="811095"/>
            </a:xfrm>
            <a:custGeom>
              <a:avLst/>
              <a:pathLst>
                <a:path w="5783677" h="811095">
                  <a:moveTo>
                    <a:pt x="0" y="31195"/>
                  </a:moveTo>
                  <a:lnTo>
                    <a:pt x="525788" y="31195"/>
                  </a:lnTo>
                  <a:lnTo>
                    <a:pt x="1051577" y="62391"/>
                  </a:lnTo>
                  <a:lnTo>
                    <a:pt x="1577366" y="717507"/>
                  </a:lnTo>
                  <a:lnTo>
                    <a:pt x="2103155" y="62391"/>
                  </a:lnTo>
                  <a:lnTo>
                    <a:pt x="2628944" y="811095"/>
                  </a:lnTo>
                  <a:lnTo>
                    <a:pt x="3154733" y="218371"/>
                  </a:lnTo>
                  <a:lnTo>
                    <a:pt x="3680522" y="0"/>
                  </a:lnTo>
                  <a:lnTo>
                    <a:pt x="4206310" y="405547"/>
                  </a:lnTo>
                  <a:lnTo>
                    <a:pt x="4732099" y="717507"/>
                  </a:lnTo>
                  <a:lnTo>
                    <a:pt x="5257888" y="592723"/>
                  </a:lnTo>
                  <a:lnTo>
                    <a:pt x="5783677" y="343155"/>
                  </a:lnTo>
                </a:path>
              </a:pathLst>
            </a:custGeom>
            <a:ln w="27101" cap="flat">
              <a:solidFill>
                <a:srgbClr val="00833D">
                  <a:alpha val="100000"/>
                </a:srgbClr>
              </a:solidFill>
              <a:prstDash val="solid"/>
              <a:round/>
            </a:ln>
          </p:spPr>
          <p:txBody>
            <a:bodyPr/>
            <a:lstStyle/>
            <a:p/>
          </p:txBody>
        </p:sp>
        <p:sp>
          <p:nvSpPr>
            <p:cNvPr id="38" name="pl38"/>
            <p:cNvSpPr/>
            <p:nvPr/>
          </p:nvSpPr>
          <p:spPr>
            <a:xfrm>
              <a:off x="1274648" y="1864232"/>
              <a:ext cx="5783677" cy="1372622"/>
            </a:xfrm>
            <a:custGeom>
              <a:avLst/>
              <a:pathLst>
                <a:path w="5783677" h="1372622">
                  <a:moveTo>
                    <a:pt x="0" y="93587"/>
                  </a:moveTo>
                  <a:lnTo>
                    <a:pt x="525788" y="93587"/>
                  </a:lnTo>
                  <a:lnTo>
                    <a:pt x="1051577" y="31195"/>
                  </a:lnTo>
                  <a:lnTo>
                    <a:pt x="1577366" y="1154250"/>
                  </a:lnTo>
                  <a:lnTo>
                    <a:pt x="2103155" y="0"/>
                  </a:lnTo>
                  <a:lnTo>
                    <a:pt x="2628944" y="1372622"/>
                  </a:lnTo>
                  <a:lnTo>
                    <a:pt x="3154733" y="623919"/>
                  </a:lnTo>
                  <a:lnTo>
                    <a:pt x="3680522" y="62391"/>
                  </a:lnTo>
                  <a:lnTo>
                    <a:pt x="4206310" y="499135"/>
                  </a:lnTo>
                  <a:lnTo>
                    <a:pt x="4732099" y="779899"/>
                  </a:lnTo>
                  <a:lnTo>
                    <a:pt x="5257888" y="935878"/>
                  </a:lnTo>
                  <a:lnTo>
                    <a:pt x="5783677" y="935878"/>
                  </a:lnTo>
                </a:path>
              </a:pathLst>
            </a:custGeom>
            <a:ln w="27101" cap="flat">
              <a:solidFill>
                <a:srgbClr val="002759">
                  <a:alpha val="100000"/>
                </a:srgbClr>
              </a:solidFill>
              <a:prstDash val="solid"/>
              <a:round/>
            </a:ln>
          </p:spPr>
          <p:txBody>
            <a:bodyPr/>
            <a:lstStyle/>
            <a:p/>
          </p:txBody>
        </p:sp>
        <p:sp>
          <p:nvSpPr>
            <p:cNvPr id="39" name="pt39"/>
            <p:cNvSpPr/>
            <p:nvPr/>
          </p:nvSpPr>
          <p:spPr>
            <a:xfrm>
              <a:off x="1243047"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68835"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94624"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20413"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6202"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71991"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97780"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356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49357"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975146"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00935"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026724"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243047"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68835"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294624"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20413" y="2986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46202"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71991" y="32052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97780"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23569"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49357"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975146"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00935"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026724"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241488" y="482396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4" name="tx64"/>
            <p:cNvSpPr/>
            <p:nvPr/>
          </p:nvSpPr>
          <p:spPr>
            <a:xfrm>
              <a:off x="1767277" y="482410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229306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281885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3837273" y="481994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68" name="tx68"/>
            <p:cNvSpPr/>
            <p:nvPr/>
          </p:nvSpPr>
          <p:spPr>
            <a:xfrm>
              <a:off x="4329903" y="479493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196</a:t>
              </a:r>
            </a:p>
          </p:txBody>
        </p:sp>
        <p:sp>
          <p:nvSpPr>
            <p:cNvPr id="69" name="tx69"/>
            <p:cNvSpPr/>
            <p:nvPr/>
          </p:nvSpPr>
          <p:spPr>
            <a:xfrm>
              <a:off x="492201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544779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597358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6499377" y="4824707"/>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3" name="tx73"/>
            <p:cNvSpPr/>
            <p:nvPr/>
          </p:nvSpPr>
          <p:spPr>
            <a:xfrm>
              <a:off x="6909123"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6,586</a:t>
              </a:r>
            </a:p>
          </p:txBody>
        </p:sp>
        <p:sp>
          <p:nvSpPr>
            <p:cNvPr id="74" name="pl74"/>
            <p:cNvSpPr/>
            <p:nvPr/>
          </p:nvSpPr>
          <p:spPr>
            <a:xfrm>
              <a:off x="7077516" y="2207395"/>
              <a:ext cx="784787" cy="282"/>
            </a:xfrm>
            <a:custGeom>
              <a:avLst/>
              <a:pathLst>
                <a:path w="784787" h="282">
                  <a:moveTo>
                    <a:pt x="784787" y="282"/>
                  </a:moveTo>
                  <a:lnTo>
                    <a:pt x="0" y="0"/>
                  </a:lnTo>
                </a:path>
              </a:pathLst>
            </a:custGeom>
          </p:spPr>
          <p:txBody>
            <a:bodyPr/>
            <a:lstStyle/>
            <a:p/>
          </p:txBody>
        </p:sp>
        <p:sp>
          <p:nvSpPr>
            <p:cNvPr id="75" name="pl75"/>
            <p:cNvSpPr/>
            <p:nvPr/>
          </p:nvSpPr>
          <p:spPr>
            <a:xfrm>
              <a:off x="7077516" y="2800121"/>
              <a:ext cx="784787" cy="404"/>
            </a:xfrm>
            <a:custGeom>
              <a:avLst/>
              <a:pathLst>
                <a:path w="784787" h="404">
                  <a:moveTo>
                    <a:pt x="784787" y="404"/>
                  </a:moveTo>
                  <a:lnTo>
                    <a:pt x="0" y="0"/>
                  </a:lnTo>
                </a:path>
              </a:pathLst>
            </a:custGeom>
          </p:spPr>
          <p:txBody>
            <a:bodyPr/>
            <a:lstStyle/>
            <a:p/>
          </p:txBody>
        </p:sp>
        <p:sp>
          <p:nvSpPr>
            <p:cNvPr id="76" name="pg76"/>
            <p:cNvSpPr/>
            <p:nvPr/>
          </p:nvSpPr>
          <p:spPr>
            <a:xfrm>
              <a:off x="7793724" y="211927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16039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78" name="pg78"/>
            <p:cNvSpPr/>
            <p:nvPr/>
          </p:nvSpPr>
          <p:spPr>
            <a:xfrm>
              <a:off x="7793724" y="271212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275324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69%</a:t>
              </a:r>
            </a:p>
          </p:txBody>
        </p:sp>
        <p:sp>
          <p:nvSpPr>
            <p:cNvPr id="80" name="rc80"/>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81" name="tx81"/>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78734" y="417831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3" name="tx83"/>
            <p:cNvSpPr/>
            <p:nvPr/>
          </p:nvSpPr>
          <p:spPr>
            <a:xfrm>
              <a:off x="508103" y="346781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4" name="tx84"/>
            <p:cNvSpPr/>
            <p:nvPr/>
          </p:nvSpPr>
          <p:spPr>
            <a:xfrm>
              <a:off x="508103" y="275730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5" name="tx85"/>
            <p:cNvSpPr/>
            <p:nvPr/>
          </p:nvSpPr>
          <p:spPr>
            <a:xfrm>
              <a:off x="508103" y="204679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6" name="tx86"/>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1132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8" name="tx98"/>
            <p:cNvSpPr/>
            <p:nvPr/>
          </p:nvSpPr>
          <p:spPr>
            <a:xfrm rot="-5400000">
              <a:off x="165821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9" name="tx99"/>
            <p:cNvSpPr/>
            <p:nvPr/>
          </p:nvSpPr>
          <p:spPr>
            <a:xfrm rot="-5400000">
              <a:off x="2158701"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0" name="tx100"/>
            <p:cNvSpPr/>
            <p:nvPr/>
          </p:nvSpPr>
          <p:spPr>
            <a:xfrm rot="-5400000">
              <a:off x="268449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1" name="tx101"/>
            <p:cNvSpPr/>
            <p:nvPr/>
          </p:nvSpPr>
          <p:spPr>
            <a:xfrm rot="-5400000">
              <a:off x="3210279"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2" name="tx102"/>
            <p:cNvSpPr/>
            <p:nvPr/>
          </p:nvSpPr>
          <p:spPr>
            <a:xfrm rot="-5400000">
              <a:off x="373606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3" name="tx103"/>
            <p:cNvSpPr/>
            <p:nvPr/>
          </p:nvSpPr>
          <p:spPr>
            <a:xfrm rot="-5400000">
              <a:off x="428715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4" name="tx104"/>
            <p:cNvSpPr/>
            <p:nvPr/>
          </p:nvSpPr>
          <p:spPr>
            <a:xfrm rot="-5400000">
              <a:off x="47825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5" name="tx105"/>
            <p:cNvSpPr/>
            <p:nvPr/>
          </p:nvSpPr>
          <p:spPr>
            <a:xfrm rot="-5400000">
              <a:off x="53387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6" name="tx106"/>
            <p:cNvSpPr/>
            <p:nvPr/>
          </p:nvSpPr>
          <p:spPr>
            <a:xfrm rot="-5400000">
              <a:off x="5839192" y="52948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7" name="tx107"/>
            <p:cNvSpPr/>
            <p:nvPr/>
          </p:nvSpPr>
          <p:spPr>
            <a:xfrm rot="-5400000">
              <a:off x="639031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8" name="tx108"/>
            <p:cNvSpPr/>
            <p:nvPr/>
          </p:nvSpPr>
          <p:spPr>
            <a:xfrm rot="-5400000">
              <a:off x="6885716"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9" name="tx109"/>
            <p:cNvSpPr/>
            <p:nvPr/>
          </p:nvSpPr>
          <p:spPr>
            <a:xfrm rot="-5400000">
              <a:off x="-610286" y="3281886"/>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10" name="tx110"/>
            <p:cNvSpPr/>
            <p:nvPr/>
          </p:nvSpPr>
          <p:spPr>
            <a:xfrm rot="5400000">
              <a:off x="8131435" y="3280488"/>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11" name="pl111"/>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2" name="pt112"/>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3" name="pl113"/>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4" name="pt114"/>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5" name="tx115"/>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6" name="tx116"/>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7" name="rc117"/>
            <p:cNvSpPr/>
            <p:nvPr/>
          </p:nvSpPr>
          <p:spPr>
            <a:xfrm>
              <a:off x="5664595" y="5900002"/>
              <a:ext cx="201456" cy="201456"/>
            </a:xfrm>
            <a:prstGeom prst="rect">
              <a:avLst/>
            </a:prstGeom>
            <a:solidFill>
              <a:srgbClr val="1CABE2">
                <a:alpha val="100000"/>
              </a:srgbClr>
            </a:solidFill>
          </p:spPr>
          <p:txBody>
            <a:bodyPr/>
            <a:lstStyle/>
            <a:p/>
          </p:txBody>
        </p:sp>
        <p:sp>
          <p:nvSpPr>
            <p:cNvPr id="118" name="tx118"/>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9" name="tx119"/>
            <p:cNvSpPr/>
            <p:nvPr/>
          </p:nvSpPr>
          <p:spPr>
            <a:xfrm>
              <a:off x="1739276" y="1334104"/>
              <a:ext cx="611631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México, 2014-2025</a:t>
              </a:r>
            </a:p>
          </p:txBody>
        </p:sp>
        <p:sp>
          <p:nvSpPr>
            <p:cNvPr id="120" name="tx120"/>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1" name="tx121"/>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22" name="tx122"/>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23" name="tx123"/>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6.586 casos confirmados de sarampión en México. Ese mismo año, la cobertura de la vacuna MCV1 fue del 88 % y la de la vacuna MCV2, del 69 %.
El número de casos en 2025 fue 940,9 veces superior al de 2024 (n = 7).
El mayor número de casos de sarampión se registró en 2025 (n = 6 586). En ese año, la cobertura de la MCV1 fue del 88 %.
México notificó desabastecimientos de vacunas contra el sarampión en 2016, 2017, 2018, 2019 y 2023.
En 2021 y 2025 se llevaron a cabo campañas o actividades de inmunización complementaria con vacunas que contienen la vacuna contra el sarampión.</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México registró un aumento de los casos de sarampión en comparación con 2024, mientras que la cobertura de la vacuna MCV1 fue del 88 % y la de la vacuna MCV2, del 69 %.</a:t>
            </a:r>
          </a:p>
        </p:txBody>
      </p:sp>
      <p:grpSp xmlns:pic="http://schemas.openxmlformats.org/drawingml/2006/picture">
        <p:nvGrpSpPr>
          <p:cNvPr id="126" name=""/>
          <p:cNvGrpSpPr/>
          <p:nvPr/>
        </p:nvGrpSpPr>
        <p:grpSpPr>
          <a:xfrm>
            <a:off x="292608" y="1097280"/>
            <a:ext cx="8595360" cy="28575"/>
            <a:chOff x="292608" y="1097280"/>
            <a:chExt cx="8595360" cy="28575"/>
          </a:xfrm>
        </p:grpSpPr>
        <p:sp>
          <p:nvSpPr>
            <p:cNvPr id="12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86182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1165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37126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62598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8807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2344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48918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7439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99862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25334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2849565"/>
              <a:ext cx="3485499" cy="894337"/>
            </a:xfrm>
            <a:custGeom>
              <a:avLst/>
              <a:pathLst>
                <a:path w="3485499" h="894337">
                  <a:moveTo>
                    <a:pt x="0" y="745280"/>
                  </a:moveTo>
                  <a:lnTo>
                    <a:pt x="139419" y="745280"/>
                  </a:lnTo>
                  <a:lnTo>
                    <a:pt x="278839" y="745280"/>
                  </a:lnTo>
                  <a:lnTo>
                    <a:pt x="418259" y="819809"/>
                  </a:lnTo>
                  <a:lnTo>
                    <a:pt x="557679" y="819809"/>
                  </a:lnTo>
                  <a:lnTo>
                    <a:pt x="697099" y="819809"/>
                  </a:lnTo>
                  <a:lnTo>
                    <a:pt x="836519" y="819809"/>
                  </a:lnTo>
                  <a:lnTo>
                    <a:pt x="975939" y="819809"/>
                  </a:lnTo>
                  <a:lnTo>
                    <a:pt x="1115359" y="745280"/>
                  </a:lnTo>
                  <a:lnTo>
                    <a:pt x="1254779" y="670752"/>
                  </a:lnTo>
                  <a:lnTo>
                    <a:pt x="1394199" y="819809"/>
                  </a:lnTo>
                  <a:lnTo>
                    <a:pt x="1533619" y="745280"/>
                  </a:lnTo>
                  <a:lnTo>
                    <a:pt x="1673039" y="894337"/>
                  </a:lnTo>
                  <a:lnTo>
                    <a:pt x="1812459" y="372640"/>
                  </a:lnTo>
                  <a:lnTo>
                    <a:pt x="1951879" y="298112"/>
                  </a:lnTo>
                  <a:lnTo>
                    <a:pt x="2091299" y="0"/>
                  </a:lnTo>
                  <a:lnTo>
                    <a:pt x="2230719" y="670752"/>
                  </a:lnTo>
                  <a:lnTo>
                    <a:pt x="2370139" y="223584"/>
                  </a:lnTo>
                  <a:lnTo>
                    <a:pt x="2509559" y="745280"/>
                  </a:lnTo>
                  <a:lnTo>
                    <a:pt x="2648979" y="745280"/>
                  </a:lnTo>
                  <a:lnTo>
                    <a:pt x="2788399" y="447168"/>
                  </a:lnTo>
                  <a:lnTo>
                    <a:pt x="2927819" y="447168"/>
                  </a:lnTo>
                  <a:lnTo>
                    <a:pt x="3067239" y="74528"/>
                  </a:lnTo>
                  <a:lnTo>
                    <a:pt x="3206659" y="596224"/>
                  </a:lnTo>
                  <a:lnTo>
                    <a:pt x="3346079" y="447168"/>
                  </a:lnTo>
                  <a:lnTo>
                    <a:pt x="3485499" y="894337"/>
                  </a:lnTo>
                </a:path>
              </a:pathLst>
            </a:custGeom>
            <a:ln w="27101" cap="flat">
              <a:solidFill>
                <a:srgbClr val="0058AB">
                  <a:alpha val="80000"/>
                </a:srgbClr>
              </a:solidFill>
              <a:prstDash val="solid"/>
              <a:round/>
            </a:ln>
          </p:spPr>
          <p:txBody>
            <a:bodyPr/>
            <a:lstStyle/>
            <a:p/>
          </p:txBody>
        </p:sp>
        <p:sp>
          <p:nvSpPr>
            <p:cNvPr id="23" name="pl23"/>
            <p:cNvSpPr/>
            <p:nvPr/>
          </p:nvSpPr>
          <p:spPr>
            <a:xfrm>
              <a:off x="979796" y="2775037"/>
              <a:ext cx="3485499" cy="670752"/>
            </a:xfrm>
            <a:custGeom>
              <a:avLst/>
              <a:pathLst>
                <a:path w="3485499" h="670752">
                  <a:moveTo>
                    <a:pt x="0" y="0"/>
                  </a:moveTo>
                  <a:lnTo>
                    <a:pt x="139419" y="74528"/>
                  </a:lnTo>
                  <a:lnTo>
                    <a:pt x="278839" y="0"/>
                  </a:lnTo>
                  <a:lnTo>
                    <a:pt x="418259" y="149056"/>
                  </a:lnTo>
                  <a:lnTo>
                    <a:pt x="557679" y="223584"/>
                  </a:lnTo>
                  <a:lnTo>
                    <a:pt x="697099" y="149056"/>
                  </a:lnTo>
                  <a:lnTo>
                    <a:pt x="836519" y="223584"/>
                  </a:lnTo>
                  <a:lnTo>
                    <a:pt x="975939" y="223584"/>
                  </a:lnTo>
                  <a:lnTo>
                    <a:pt x="1115359" y="372640"/>
                  </a:lnTo>
                  <a:lnTo>
                    <a:pt x="1254779" y="447168"/>
                  </a:lnTo>
                  <a:lnTo>
                    <a:pt x="1394199" y="521696"/>
                  </a:lnTo>
                  <a:lnTo>
                    <a:pt x="1533619" y="521696"/>
                  </a:lnTo>
                  <a:lnTo>
                    <a:pt x="1673039" y="521696"/>
                  </a:lnTo>
                  <a:lnTo>
                    <a:pt x="1812459" y="521696"/>
                  </a:lnTo>
                  <a:lnTo>
                    <a:pt x="1951879" y="596224"/>
                  </a:lnTo>
                  <a:lnTo>
                    <a:pt x="2091299" y="596224"/>
                  </a:lnTo>
                  <a:lnTo>
                    <a:pt x="2230719" y="596224"/>
                  </a:lnTo>
                  <a:lnTo>
                    <a:pt x="2370139" y="596224"/>
                  </a:lnTo>
                  <a:lnTo>
                    <a:pt x="2509559" y="670752"/>
                  </a:lnTo>
                  <a:lnTo>
                    <a:pt x="2648979" y="670752"/>
                  </a:lnTo>
                  <a:lnTo>
                    <a:pt x="2788399" y="596224"/>
                  </a:lnTo>
                  <a:lnTo>
                    <a:pt x="2927819" y="521696"/>
                  </a:lnTo>
                  <a:lnTo>
                    <a:pt x="3067239" y="521696"/>
                  </a:lnTo>
                  <a:lnTo>
                    <a:pt x="3206659" y="521696"/>
                  </a:lnTo>
                  <a:lnTo>
                    <a:pt x="3346079" y="596224"/>
                  </a:lnTo>
                  <a:lnTo>
                    <a:pt x="3485499" y="596224"/>
                  </a:lnTo>
                </a:path>
              </a:pathLst>
            </a:custGeom>
            <a:ln w="27101" cap="flat">
              <a:solidFill>
                <a:srgbClr val="1CABE2">
                  <a:alpha val="80000"/>
                </a:srgbClr>
              </a:solidFill>
              <a:prstDash val="solid"/>
              <a:round/>
            </a:ln>
          </p:spPr>
          <p:txBody>
            <a:bodyPr/>
            <a:lstStyle/>
            <a:p/>
          </p:txBody>
        </p:sp>
        <p:sp>
          <p:nvSpPr>
            <p:cNvPr id="24" name="pl24"/>
            <p:cNvSpPr/>
            <p:nvPr/>
          </p:nvSpPr>
          <p:spPr>
            <a:xfrm>
              <a:off x="979796" y="2998621"/>
              <a:ext cx="3485499" cy="596224"/>
            </a:xfrm>
            <a:custGeom>
              <a:avLst/>
              <a:pathLst>
                <a:path w="3485499" h="596224">
                  <a:moveTo>
                    <a:pt x="0" y="298112"/>
                  </a:moveTo>
                  <a:lnTo>
                    <a:pt x="139419" y="372640"/>
                  </a:lnTo>
                  <a:lnTo>
                    <a:pt x="278839" y="372640"/>
                  </a:lnTo>
                  <a:lnTo>
                    <a:pt x="418259" y="447168"/>
                  </a:lnTo>
                  <a:lnTo>
                    <a:pt x="557679" y="521696"/>
                  </a:lnTo>
                  <a:lnTo>
                    <a:pt x="697099" y="447168"/>
                  </a:lnTo>
                  <a:lnTo>
                    <a:pt x="836519" y="521696"/>
                  </a:lnTo>
                  <a:lnTo>
                    <a:pt x="975939" y="596224"/>
                  </a:lnTo>
                  <a:lnTo>
                    <a:pt x="1115359" y="372640"/>
                  </a:lnTo>
                  <a:lnTo>
                    <a:pt x="1254779" y="521696"/>
                  </a:lnTo>
                  <a:lnTo>
                    <a:pt x="1394199" y="521696"/>
                  </a:lnTo>
                  <a:lnTo>
                    <a:pt x="1533619" y="447168"/>
                  </a:lnTo>
                  <a:lnTo>
                    <a:pt x="1673039" y="521696"/>
                  </a:lnTo>
                  <a:lnTo>
                    <a:pt x="1812459" y="447168"/>
                  </a:lnTo>
                  <a:lnTo>
                    <a:pt x="1951879" y="223584"/>
                  </a:lnTo>
                  <a:lnTo>
                    <a:pt x="2091299" y="223584"/>
                  </a:lnTo>
                  <a:lnTo>
                    <a:pt x="2230719" y="298112"/>
                  </a:lnTo>
                  <a:lnTo>
                    <a:pt x="2370139" y="74528"/>
                  </a:lnTo>
                  <a:lnTo>
                    <a:pt x="2509559" y="372640"/>
                  </a:lnTo>
                  <a:lnTo>
                    <a:pt x="2648979" y="223584"/>
                  </a:lnTo>
                  <a:lnTo>
                    <a:pt x="2788399" y="0"/>
                  </a:lnTo>
                  <a:lnTo>
                    <a:pt x="2927819" y="74528"/>
                  </a:lnTo>
                  <a:lnTo>
                    <a:pt x="3067239" y="74528"/>
                  </a:lnTo>
                  <a:lnTo>
                    <a:pt x="3206659" y="372640"/>
                  </a:lnTo>
                  <a:lnTo>
                    <a:pt x="3346079" y="447168"/>
                  </a:lnTo>
                  <a:lnTo>
                    <a:pt x="3485499" y="223584"/>
                  </a:lnTo>
                </a:path>
              </a:pathLst>
            </a:custGeom>
            <a:ln w="27101" cap="flat">
              <a:solidFill>
                <a:srgbClr val="00833D">
                  <a:alpha val="80000"/>
                </a:srgbClr>
              </a:solidFill>
              <a:prstDash val="solid"/>
              <a:round/>
            </a:ln>
          </p:spPr>
          <p:txBody>
            <a:bodyPr/>
            <a:lstStyle/>
            <a:p/>
          </p:txBody>
        </p:sp>
        <p:sp>
          <p:nvSpPr>
            <p:cNvPr id="25" name="pl25"/>
            <p:cNvSpPr/>
            <p:nvPr/>
          </p:nvSpPr>
          <p:spPr>
            <a:xfrm>
              <a:off x="979796" y="2849565"/>
              <a:ext cx="3485499" cy="894337"/>
            </a:xfrm>
            <a:custGeom>
              <a:avLst/>
              <a:pathLst>
                <a:path w="3485499" h="894337">
                  <a:moveTo>
                    <a:pt x="0" y="745280"/>
                  </a:moveTo>
                  <a:lnTo>
                    <a:pt x="139419" y="745280"/>
                  </a:lnTo>
                  <a:lnTo>
                    <a:pt x="278839" y="745280"/>
                  </a:lnTo>
                  <a:lnTo>
                    <a:pt x="418259" y="819809"/>
                  </a:lnTo>
                  <a:lnTo>
                    <a:pt x="557679" y="819809"/>
                  </a:lnTo>
                  <a:lnTo>
                    <a:pt x="697099" y="819809"/>
                  </a:lnTo>
                  <a:lnTo>
                    <a:pt x="836519" y="819809"/>
                  </a:lnTo>
                  <a:lnTo>
                    <a:pt x="975939" y="819809"/>
                  </a:lnTo>
                  <a:lnTo>
                    <a:pt x="1115359" y="745280"/>
                  </a:lnTo>
                  <a:lnTo>
                    <a:pt x="1254779" y="670752"/>
                  </a:lnTo>
                  <a:lnTo>
                    <a:pt x="1394199" y="819809"/>
                  </a:lnTo>
                  <a:lnTo>
                    <a:pt x="1533619" y="745280"/>
                  </a:lnTo>
                  <a:lnTo>
                    <a:pt x="1673039" y="894337"/>
                  </a:lnTo>
                  <a:lnTo>
                    <a:pt x="1812459" y="372640"/>
                  </a:lnTo>
                  <a:lnTo>
                    <a:pt x="1951879" y="298112"/>
                  </a:lnTo>
                  <a:lnTo>
                    <a:pt x="2091299" y="0"/>
                  </a:lnTo>
                  <a:lnTo>
                    <a:pt x="2230719" y="670752"/>
                  </a:lnTo>
                  <a:lnTo>
                    <a:pt x="2370139" y="223584"/>
                  </a:lnTo>
                  <a:lnTo>
                    <a:pt x="2509559" y="745280"/>
                  </a:lnTo>
                  <a:lnTo>
                    <a:pt x="2648979" y="745280"/>
                  </a:lnTo>
                  <a:lnTo>
                    <a:pt x="2788399" y="447168"/>
                  </a:lnTo>
                  <a:lnTo>
                    <a:pt x="2927819" y="447168"/>
                  </a:lnTo>
                  <a:lnTo>
                    <a:pt x="3067239" y="74528"/>
                  </a:lnTo>
                  <a:lnTo>
                    <a:pt x="3206659" y="596224"/>
                  </a:lnTo>
                  <a:lnTo>
                    <a:pt x="3346079" y="447168"/>
                  </a:lnTo>
                  <a:lnTo>
                    <a:pt x="3485499" y="894337"/>
                  </a:lnTo>
                </a:path>
              </a:pathLst>
            </a:custGeom>
            <a:ln w="43362" cap="flat">
              <a:solidFill>
                <a:srgbClr val="000000">
                  <a:alpha val="100000"/>
                </a:srgbClr>
              </a:solidFill>
              <a:prstDash val="solid"/>
              <a:round/>
            </a:ln>
          </p:spPr>
          <p:txBody>
            <a:bodyPr/>
            <a:lstStyle/>
            <a:p/>
          </p:txBody>
        </p:sp>
        <p:sp>
          <p:nvSpPr>
            <p:cNvPr id="26" name="pl26"/>
            <p:cNvSpPr/>
            <p:nvPr/>
          </p:nvSpPr>
          <p:spPr>
            <a:xfrm>
              <a:off x="979796" y="2849565"/>
              <a:ext cx="3485499" cy="894337"/>
            </a:xfrm>
            <a:custGeom>
              <a:avLst/>
              <a:pathLst>
                <a:path w="3485499" h="894337">
                  <a:moveTo>
                    <a:pt x="0" y="745280"/>
                  </a:moveTo>
                  <a:lnTo>
                    <a:pt x="139419" y="745280"/>
                  </a:lnTo>
                  <a:lnTo>
                    <a:pt x="278839" y="745280"/>
                  </a:lnTo>
                  <a:lnTo>
                    <a:pt x="418259" y="819809"/>
                  </a:lnTo>
                  <a:lnTo>
                    <a:pt x="557679" y="819809"/>
                  </a:lnTo>
                  <a:lnTo>
                    <a:pt x="697099" y="819809"/>
                  </a:lnTo>
                  <a:lnTo>
                    <a:pt x="836519" y="819809"/>
                  </a:lnTo>
                  <a:lnTo>
                    <a:pt x="975939" y="819809"/>
                  </a:lnTo>
                  <a:lnTo>
                    <a:pt x="1115359" y="745280"/>
                  </a:lnTo>
                  <a:lnTo>
                    <a:pt x="1254779" y="670752"/>
                  </a:lnTo>
                  <a:lnTo>
                    <a:pt x="1394199" y="819809"/>
                  </a:lnTo>
                  <a:lnTo>
                    <a:pt x="1533619" y="745280"/>
                  </a:lnTo>
                  <a:lnTo>
                    <a:pt x="1673039" y="894337"/>
                  </a:lnTo>
                  <a:lnTo>
                    <a:pt x="1812459" y="372640"/>
                  </a:lnTo>
                  <a:lnTo>
                    <a:pt x="1951879" y="298112"/>
                  </a:lnTo>
                  <a:lnTo>
                    <a:pt x="2091299" y="0"/>
                  </a:lnTo>
                  <a:lnTo>
                    <a:pt x="2230719" y="670752"/>
                  </a:lnTo>
                  <a:lnTo>
                    <a:pt x="2370139" y="223584"/>
                  </a:lnTo>
                  <a:lnTo>
                    <a:pt x="2509559" y="745280"/>
                  </a:lnTo>
                  <a:lnTo>
                    <a:pt x="2648979" y="745280"/>
                  </a:lnTo>
                  <a:lnTo>
                    <a:pt x="2788399" y="447168"/>
                  </a:lnTo>
                  <a:lnTo>
                    <a:pt x="2927819" y="447168"/>
                  </a:lnTo>
                  <a:lnTo>
                    <a:pt x="3067239" y="74528"/>
                  </a:lnTo>
                  <a:lnTo>
                    <a:pt x="3206659" y="596224"/>
                  </a:lnTo>
                  <a:lnTo>
                    <a:pt x="3346079" y="447168"/>
                  </a:lnTo>
                  <a:lnTo>
                    <a:pt x="3485499" y="894337"/>
                  </a:lnTo>
                </a:path>
              </a:pathLst>
            </a:custGeom>
            <a:ln w="27101" cap="flat">
              <a:solidFill>
                <a:srgbClr val="0058AB">
                  <a:alpha val="100000"/>
                </a:srgbClr>
              </a:solidFill>
              <a:prstDash val="solid"/>
              <a:round/>
            </a:ln>
          </p:spPr>
          <p:txBody>
            <a:bodyPr/>
            <a:lstStyle/>
            <a:p/>
          </p:txBody>
        </p:sp>
        <p:sp>
          <p:nvSpPr>
            <p:cNvPr id="27" name="pl27"/>
            <p:cNvSpPr/>
            <p:nvPr/>
          </p:nvSpPr>
          <p:spPr>
            <a:xfrm>
              <a:off x="805521" y="374390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3371262"/>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96" y="344579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73996" y="344579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71096" y="2625981"/>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28776" y="3371262"/>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5876" y="3073149"/>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3520318"/>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33046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33347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1618408" y="33792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761" y="34092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315507" y="33792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45861" y="34092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2984472" y="25594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14825" y="258947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3" name="pg43"/>
            <p:cNvSpPr/>
            <p:nvPr/>
          </p:nvSpPr>
          <p:spPr>
            <a:xfrm>
              <a:off x="3570287" y="33046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600640" y="33347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67387" y="30065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7740" y="30354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pg47"/>
            <p:cNvSpPr/>
            <p:nvPr/>
          </p:nvSpPr>
          <p:spPr>
            <a:xfrm>
              <a:off x="4406807" y="34537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34825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5585" y="33321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31844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577692" y="519182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444654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79323" y="370126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15755" y="2955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615755" y="22107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4" name="pl64"/>
            <p:cNvSpPr/>
            <p:nvPr/>
          </p:nvSpPr>
          <p:spPr>
            <a:xfrm>
              <a:off x="163185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3185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3298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9543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98952" y="6120360"/>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México</a:t>
              </a:r>
            </a:p>
          </p:txBody>
        </p:sp>
        <p:sp>
          <p:nvSpPr>
            <p:cNvPr id="69" name="tx69"/>
            <p:cNvSpPr/>
            <p:nvPr/>
          </p:nvSpPr>
          <p:spPr>
            <a:xfrm>
              <a:off x="270008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62538"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252547"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2" name="pl72"/>
            <p:cNvSpPr/>
            <p:nvPr/>
          </p:nvSpPr>
          <p:spPr>
            <a:xfrm>
              <a:off x="5170772" y="486182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1165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337126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262598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18807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52344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48918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7439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299862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225334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2402396"/>
              <a:ext cx="3485499" cy="2757539"/>
            </a:xfrm>
            <a:custGeom>
              <a:avLst/>
              <a:pathLst>
                <a:path w="3485499" h="2757539">
                  <a:moveTo>
                    <a:pt x="0" y="1117921"/>
                  </a:moveTo>
                  <a:lnTo>
                    <a:pt x="139419" y="1043393"/>
                  </a:lnTo>
                  <a:lnTo>
                    <a:pt x="278839" y="1117921"/>
                  </a:lnTo>
                  <a:lnTo>
                    <a:pt x="418259" y="1117921"/>
                  </a:lnTo>
                  <a:lnTo>
                    <a:pt x="557679" y="1117921"/>
                  </a:lnTo>
                  <a:lnTo>
                    <a:pt x="697099" y="1117921"/>
                  </a:lnTo>
                  <a:lnTo>
                    <a:pt x="836519" y="1117921"/>
                  </a:lnTo>
                  <a:lnTo>
                    <a:pt x="975939" y="1117921"/>
                  </a:lnTo>
                  <a:lnTo>
                    <a:pt x="1115359" y="1192449"/>
                  </a:lnTo>
                  <a:lnTo>
                    <a:pt x="1254779" y="1192449"/>
                  </a:lnTo>
                  <a:lnTo>
                    <a:pt x="1394199" y="1266977"/>
                  </a:lnTo>
                  <a:lnTo>
                    <a:pt x="1533619" y="1266977"/>
                  </a:lnTo>
                  <a:lnTo>
                    <a:pt x="1673039" y="1341505"/>
                  </a:lnTo>
                  <a:lnTo>
                    <a:pt x="1812459" y="1341505"/>
                  </a:lnTo>
                  <a:lnTo>
                    <a:pt x="1951879" y="1565090"/>
                  </a:lnTo>
                  <a:lnTo>
                    <a:pt x="2091299" y="1266977"/>
                  </a:lnTo>
                  <a:lnTo>
                    <a:pt x="2230719" y="1416033"/>
                  </a:lnTo>
                  <a:lnTo>
                    <a:pt x="2370139" y="0"/>
                  </a:lnTo>
                  <a:lnTo>
                    <a:pt x="2509559" y="1937730"/>
                  </a:lnTo>
                  <a:lnTo>
                    <a:pt x="2648979" y="372640"/>
                  </a:lnTo>
                  <a:lnTo>
                    <a:pt x="2788399" y="2757539"/>
                  </a:lnTo>
                  <a:lnTo>
                    <a:pt x="2927819" y="2757539"/>
                  </a:lnTo>
                  <a:lnTo>
                    <a:pt x="3067239" y="745280"/>
                  </a:lnTo>
                  <a:lnTo>
                    <a:pt x="3206659" y="223584"/>
                  </a:lnTo>
                  <a:lnTo>
                    <a:pt x="3346079" y="1043393"/>
                  </a:lnTo>
                  <a:lnTo>
                    <a:pt x="3485499" y="1266977"/>
                  </a:lnTo>
                </a:path>
              </a:pathLst>
            </a:custGeom>
            <a:ln w="27101" cap="flat">
              <a:solidFill>
                <a:srgbClr val="0058AB">
                  <a:alpha val="80000"/>
                </a:srgbClr>
              </a:solidFill>
              <a:prstDash val="solid"/>
              <a:round/>
            </a:ln>
          </p:spPr>
          <p:txBody>
            <a:bodyPr/>
            <a:lstStyle/>
            <a:p/>
          </p:txBody>
        </p:sp>
        <p:sp>
          <p:nvSpPr>
            <p:cNvPr id="90" name="pl90"/>
            <p:cNvSpPr/>
            <p:nvPr/>
          </p:nvSpPr>
          <p:spPr>
            <a:xfrm>
              <a:off x="5345047" y="2700509"/>
              <a:ext cx="3485499" cy="670752"/>
            </a:xfrm>
            <a:custGeom>
              <a:avLst/>
              <a:pathLst>
                <a:path w="3485499" h="670752">
                  <a:moveTo>
                    <a:pt x="0" y="0"/>
                  </a:moveTo>
                  <a:lnTo>
                    <a:pt x="139419" y="74528"/>
                  </a:lnTo>
                  <a:lnTo>
                    <a:pt x="278839" y="74528"/>
                  </a:lnTo>
                  <a:lnTo>
                    <a:pt x="418259" y="149056"/>
                  </a:lnTo>
                  <a:lnTo>
                    <a:pt x="557679" y="223584"/>
                  </a:lnTo>
                  <a:lnTo>
                    <a:pt x="697099" y="223584"/>
                  </a:lnTo>
                  <a:lnTo>
                    <a:pt x="836519" y="298112"/>
                  </a:lnTo>
                  <a:lnTo>
                    <a:pt x="975939" y="372640"/>
                  </a:lnTo>
                  <a:lnTo>
                    <a:pt x="1115359" y="447168"/>
                  </a:lnTo>
                  <a:lnTo>
                    <a:pt x="1254779" y="521696"/>
                  </a:lnTo>
                  <a:lnTo>
                    <a:pt x="1394199" y="596224"/>
                  </a:lnTo>
                  <a:lnTo>
                    <a:pt x="1533619" y="596224"/>
                  </a:lnTo>
                  <a:lnTo>
                    <a:pt x="1673039" y="596224"/>
                  </a:lnTo>
                  <a:lnTo>
                    <a:pt x="1812459" y="596224"/>
                  </a:lnTo>
                  <a:lnTo>
                    <a:pt x="1951879" y="596224"/>
                  </a:lnTo>
                  <a:lnTo>
                    <a:pt x="2091299" y="670752"/>
                  </a:lnTo>
                  <a:lnTo>
                    <a:pt x="2230719" y="596224"/>
                  </a:lnTo>
                  <a:lnTo>
                    <a:pt x="2370139" y="596224"/>
                  </a:lnTo>
                  <a:lnTo>
                    <a:pt x="2509559" y="670752"/>
                  </a:lnTo>
                  <a:lnTo>
                    <a:pt x="2648979" y="670752"/>
                  </a:lnTo>
                  <a:lnTo>
                    <a:pt x="2788399" y="670752"/>
                  </a:lnTo>
                  <a:lnTo>
                    <a:pt x="2927819" y="596224"/>
                  </a:lnTo>
                  <a:lnTo>
                    <a:pt x="3067239" y="521696"/>
                  </a:lnTo>
                  <a:lnTo>
                    <a:pt x="3206659" y="521696"/>
                  </a:lnTo>
                  <a:lnTo>
                    <a:pt x="3346079" y="596224"/>
                  </a:lnTo>
                  <a:lnTo>
                    <a:pt x="3485499" y="596224"/>
                  </a:lnTo>
                </a:path>
              </a:pathLst>
            </a:custGeom>
            <a:ln w="27101" cap="flat">
              <a:solidFill>
                <a:srgbClr val="1CABE2">
                  <a:alpha val="80000"/>
                </a:srgbClr>
              </a:solidFill>
              <a:prstDash val="solid"/>
              <a:round/>
            </a:ln>
          </p:spPr>
          <p:txBody>
            <a:bodyPr/>
            <a:lstStyle/>
            <a:p/>
          </p:txBody>
        </p:sp>
        <p:sp>
          <p:nvSpPr>
            <p:cNvPr id="91" name="pl91"/>
            <p:cNvSpPr/>
            <p:nvPr/>
          </p:nvSpPr>
          <p:spPr>
            <a:xfrm>
              <a:off x="5345047" y="3222206"/>
              <a:ext cx="3485499" cy="596224"/>
            </a:xfrm>
            <a:custGeom>
              <a:avLst/>
              <a:pathLst>
                <a:path w="3485499" h="596224">
                  <a:moveTo>
                    <a:pt x="0" y="298112"/>
                  </a:moveTo>
                  <a:lnTo>
                    <a:pt x="139419" y="521696"/>
                  </a:lnTo>
                  <a:lnTo>
                    <a:pt x="278839" y="298112"/>
                  </a:lnTo>
                  <a:lnTo>
                    <a:pt x="418259" y="298112"/>
                  </a:lnTo>
                  <a:lnTo>
                    <a:pt x="557679" y="298112"/>
                  </a:lnTo>
                  <a:lnTo>
                    <a:pt x="697099" y="149056"/>
                  </a:lnTo>
                  <a:lnTo>
                    <a:pt x="836519" y="372640"/>
                  </a:lnTo>
                  <a:lnTo>
                    <a:pt x="975939" y="447168"/>
                  </a:lnTo>
                  <a:lnTo>
                    <a:pt x="1115359" y="372640"/>
                  </a:lnTo>
                  <a:lnTo>
                    <a:pt x="1254779" y="372640"/>
                  </a:lnTo>
                  <a:lnTo>
                    <a:pt x="1394199" y="298112"/>
                  </a:lnTo>
                  <a:lnTo>
                    <a:pt x="1533619" y="372640"/>
                  </a:lnTo>
                  <a:lnTo>
                    <a:pt x="1673039" y="447168"/>
                  </a:lnTo>
                  <a:lnTo>
                    <a:pt x="1812459" y="372640"/>
                  </a:lnTo>
                  <a:lnTo>
                    <a:pt x="1951879" y="372640"/>
                  </a:lnTo>
                  <a:lnTo>
                    <a:pt x="2091299" y="298112"/>
                  </a:lnTo>
                  <a:lnTo>
                    <a:pt x="2230719" y="372640"/>
                  </a:lnTo>
                  <a:lnTo>
                    <a:pt x="2370139" y="0"/>
                  </a:lnTo>
                  <a:lnTo>
                    <a:pt x="2509559" y="596224"/>
                  </a:lnTo>
                  <a:lnTo>
                    <a:pt x="2648979" y="521696"/>
                  </a:lnTo>
                  <a:lnTo>
                    <a:pt x="2788399" y="372640"/>
                  </a:lnTo>
                  <a:lnTo>
                    <a:pt x="2927819" y="521696"/>
                  </a:lnTo>
                  <a:lnTo>
                    <a:pt x="3067239" y="0"/>
                  </a:lnTo>
                  <a:lnTo>
                    <a:pt x="3206659" y="298112"/>
                  </a:lnTo>
                  <a:lnTo>
                    <a:pt x="3346079" y="596224"/>
                  </a:lnTo>
                  <a:lnTo>
                    <a:pt x="3485499" y="223584"/>
                  </a:lnTo>
                </a:path>
              </a:pathLst>
            </a:custGeom>
            <a:ln w="27101" cap="flat">
              <a:solidFill>
                <a:srgbClr val="00833D">
                  <a:alpha val="80000"/>
                </a:srgbClr>
              </a:solidFill>
              <a:prstDash val="solid"/>
              <a:round/>
            </a:ln>
          </p:spPr>
          <p:txBody>
            <a:bodyPr/>
            <a:lstStyle/>
            <a:p/>
          </p:txBody>
        </p:sp>
        <p:sp>
          <p:nvSpPr>
            <p:cNvPr id="92" name="pl92"/>
            <p:cNvSpPr/>
            <p:nvPr/>
          </p:nvSpPr>
          <p:spPr>
            <a:xfrm>
              <a:off x="5345047" y="2402396"/>
              <a:ext cx="3485499" cy="2757539"/>
            </a:xfrm>
            <a:custGeom>
              <a:avLst/>
              <a:pathLst>
                <a:path w="3485499" h="2757539">
                  <a:moveTo>
                    <a:pt x="0" y="1117921"/>
                  </a:moveTo>
                  <a:lnTo>
                    <a:pt x="139419" y="1043393"/>
                  </a:lnTo>
                  <a:lnTo>
                    <a:pt x="278839" y="1117921"/>
                  </a:lnTo>
                  <a:lnTo>
                    <a:pt x="418259" y="1117921"/>
                  </a:lnTo>
                  <a:lnTo>
                    <a:pt x="557679" y="1117921"/>
                  </a:lnTo>
                  <a:lnTo>
                    <a:pt x="697099" y="1117921"/>
                  </a:lnTo>
                  <a:lnTo>
                    <a:pt x="836519" y="1117921"/>
                  </a:lnTo>
                  <a:lnTo>
                    <a:pt x="975939" y="1117921"/>
                  </a:lnTo>
                  <a:lnTo>
                    <a:pt x="1115359" y="1192449"/>
                  </a:lnTo>
                  <a:lnTo>
                    <a:pt x="1254779" y="1192449"/>
                  </a:lnTo>
                  <a:lnTo>
                    <a:pt x="1394199" y="1266977"/>
                  </a:lnTo>
                  <a:lnTo>
                    <a:pt x="1533619" y="1266977"/>
                  </a:lnTo>
                  <a:lnTo>
                    <a:pt x="1673039" y="1341505"/>
                  </a:lnTo>
                  <a:lnTo>
                    <a:pt x="1812459" y="1341505"/>
                  </a:lnTo>
                  <a:lnTo>
                    <a:pt x="1951879" y="1565090"/>
                  </a:lnTo>
                  <a:lnTo>
                    <a:pt x="2091299" y="1266977"/>
                  </a:lnTo>
                  <a:lnTo>
                    <a:pt x="2230719" y="1416033"/>
                  </a:lnTo>
                  <a:lnTo>
                    <a:pt x="2370139" y="0"/>
                  </a:lnTo>
                  <a:lnTo>
                    <a:pt x="2509559" y="1937730"/>
                  </a:lnTo>
                  <a:lnTo>
                    <a:pt x="2648979" y="372640"/>
                  </a:lnTo>
                  <a:lnTo>
                    <a:pt x="2788399" y="2757539"/>
                  </a:lnTo>
                  <a:lnTo>
                    <a:pt x="2927819" y="2757539"/>
                  </a:lnTo>
                  <a:lnTo>
                    <a:pt x="3067239" y="745280"/>
                  </a:lnTo>
                  <a:lnTo>
                    <a:pt x="3206659" y="223584"/>
                  </a:lnTo>
                  <a:lnTo>
                    <a:pt x="3346079" y="1043393"/>
                  </a:lnTo>
                  <a:lnTo>
                    <a:pt x="3485499" y="1266977"/>
                  </a:lnTo>
                </a:path>
              </a:pathLst>
            </a:custGeom>
            <a:ln w="43362" cap="flat">
              <a:solidFill>
                <a:srgbClr val="000000">
                  <a:alpha val="100000"/>
                </a:srgbClr>
              </a:solidFill>
              <a:prstDash val="solid"/>
              <a:round/>
            </a:ln>
          </p:spPr>
          <p:txBody>
            <a:bodyPr/>
            <a:lstStyle/>
            <a:p/>
          </p:txBody>
        </p:sp>
        <p:sp>
          <p:nvSpPr>
            <p:cNvPr id="93" name="pl93"/>
            <p:cNvSpPr/>
            <p:nvPr/>
          </p:nvSpPr>
          <p:spPr>
            <a:xfrm>
              <a:off x="5345047" y="2402396"/>
              <a:ext cx="3485499" cy="2757539"/>
            </a:xfrm>
            <a:custGeom>
              <a:avLst/>
              <a:pathLst>
                <a:path w="3485499" h="2757539">
                  <a:moveTo>
                    <a:pt x="0" y="1117921"/>
                  </a:moveTo>
                  <a:lnTo>
                    <a:pt x="139419" y="1043393"/>
                  </a:lnTo>
                  <a:lnTo>
                    <a:pt x="278839" y="1117921"/>
                  </a:lnTo>
                  <a:lnTo>
                    <a:pt x="418259" y="1117921"/>
                  </a:lnTo>
                  <a:lnTo>
                    <a:pt x="557679" y="1117921"/>
                  </a:lnTo>
                  <a:lnTo>
                    <a:pt x="697099" y="1117921"/>
                  </a:lnTo>
                  <a:lnTo>
                    <a:pt x="836519" y="1117921"/>
                  </a:lnTo>
                  <a:lnTo>
                    <a:pt x="975939" y="1117921"/>
                  </a:lnTo>
                  <a:lnTo>
                    <a:pt x="1115359" y="1192449"/>
                  </a:lnTo>
                  <a:lnTo>
                    <a:pt x="1254779" y="1192449"/>
                  </a:lnTo>
                  <a:lnTo>
                    <a:pt x="1394199" y="1266977"/>
                  </a:lnTo>
                  <a:lnTo>
                    <a:pt x="1533619" y="1266977"/>
                  </a:lnTo>
                  <a:lnTo>
                    <a:pt x="1673039" y="1341505"/>
                  </a:lnTo>
                  <a:lnTo>
                    <a:pt x="1812459" y="1341505"/>
                  </a:lnTo>
                  <a:lnTo>
                    <a:pt x="1951879" y="1565090"/>
                  </a:lnTo>
                  <a:lnTo>
                    <a:pt x="2091299" y="1266977"/>
                  </a:lnTo>
                  <a:lnTo>
                    <a:pt x="2230719" y="1416033"/>
                  </a:lnTo>
                  <a:lnTo>
                    <a:pt x="2370139" y="0"/>
                  </a:lnTo>
                  <a:lnTo>
                    <a:pt x="2509559" y="1937730"/>
                  </a:lnTo>
                  <a:lnTo>
                    <a:pt x="2648979" y="372640"/>
                  </a:lnTo>
                  <a:lnTo>
                    <a:pt x="2788399" y="2757539"/>
                  </a:lnTo>
                  <a:lnTo>
                    <a:pt x="2927819" y="2757539"/>
                  </a:lnTo>
                  <a:lnTo>
                    <a:pt x="3067239" y="745280"/>
                  </a:lnTo>
                  <a:lnTo>
                    <a:pt x="3206659" y="223584"/>
                  </a:lnTo>
                  <a:lnTo>
                    <a:pt x="3346079" y="1043393"/>
                  </a:lnTo>
                  <a:lnTo>
                    <a:pt x="3485499" y="1266977"/>
                  </a:lnTo>
                </a:path>
              </a:pathLst>
            </a:custGeom>
            <a:ln w="27101" cap="flat">
              <a:solidFill>
                <a:srgbClr val="0058AB">
                  <a:alpha val="100000"/>
                </a:srgbClr>
              </a:solidFill>
              <a:prstDash val="solid"/>
              <a:round/>
            </a:ln>
          </p:spPr>
          <p:txBody>
            <a:bodyPr/>
            <a:lstStyle/>
            <a:p/>
          </p:txBody>
        </p:sp>
        <p:sp>
          <p:nvSpPr>
            <p:cNvPr id="94" name="pl94"/>
            <p:cNvSpPr/>
            <p:nvPr/>
          </p:nvSpPr>
          <p:spPr>
            <a:xfrm>
              <a:off x="5170772" y="374390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3296734"/>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147" y="3296734"/>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39247" y="344579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36347" y="344579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94027" y="2551453"/>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91126" y="3222206"/>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344579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86559" y="323016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316912" y="325894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5983658" y="323016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4012" y="325894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6680758" y="33792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1112" y="34092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377858" y="33792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08212" y="34092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7907403" y="24848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37756" y="251365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2" name="pg112"/>
            <p:cNvSpPr/>
            <p:nvPr/>
          </p:nvSpPr>
          <p:spPr>
            <a:xfrm>
              <a:off x="8632638" y="3155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62991" y="318599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4" name="pg114"/>
            <p:cNvSpPr/>
            <p:nvPr/>
          </p:nvSpPr>
          <p:spPr>
            <a:xfrm>
              <a:off x="8772058" y="33792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2411" y="34092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90836" y="32562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90836" y="340699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4942943" y="519182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a:off x="4942943" y="444654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5044574" y="370126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4981006" y="2955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4981006" y="22107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31" name="pl131"/>
            <p:cNvSpPr/>
            <p:nvPr/>
          </p:nvSpPr>
          <p:spPr>
            <a:xfrm>
              <a:off x="599710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9710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9823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6068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64203" y="6120360"/>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México</a:t>
              </a:r>
            </a:p>
          </p:txBody>
        </p:sp>
        <p:sp>
          <p:nvSpPr>
            <p:cNvPr id="136" name="tx136"/>
            <p:cNvSpPr/>
            <p:nvPr/>
          </p:nvSpPr>
          <p:spPr>
            <a:xfrm>
              <a:off x="706533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27789"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600868"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9" name="tx139"/>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0" name="tx140"/>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41" name="tx141"/>
            <p:cNvSpPr/>
            <p:nvPr/>
          </p:nvSpPr>
          <p:spPr>
            <a:xfrm>
              <a:off x="2915051" y="1343644"/>
              <a:ext cx="3588216"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México, 2000-2025</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prácticamente todos los niños que recibieron la DTP1 también recibieron la DTP3 (izquierda), y el 1 % de los niños que recibieron la DTP1 no recibieron la MCV1 (derecha).
La ausencia de abandono de la DTP indica una capacidad muy buena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México fue inferior a la tasa mundial, mientras que el abandono de la DTP-MCV fue inferior a la tasa mundial.</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la tasa de abandono de la serie DTP1-DTP3 fue nula (0 %) y la de la serie DTP1-MCV1 fue baja (1 %) en México, lo que indica una capacidad muy buena para administrar la serie primaria en una fase temprana, pero una capacidad buena para completar el ciclo completo de vacunación durante la primera infancia.</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602423"/>
            </a:xfrm>
            <a:custGeom>
              <a:avLst/>
              <a:pathLst>
                <a:path w="2135265" h="602423">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8484"/>
                  </a:lnTo>
                  <a:lnTo>
                    <a:pt x="939516" y="0"/>
                  </a:lnTo>
                  <a:lnTo>
                    <a:pt x="1024927" y="0"/>
                  </a:lnTo>
                  <a:lnTo>
                    <a:pt x="1110337" y="67878"/>
                  </a:lnTo>
                  <a:lnTo>
                    <a:pt x="1195748" y="25454"/>
                  </a:lnTo>
                  <a:lnTo>
                    <a:pt x="1281159" y="8484"/>
                  </a:lnTo>
                  <a:lnTo>
                    <a:pt x="1366569" y="0"/>
                  </a:lnTo>
                  <a:lnTo>
                    <a:pt x="1451980" y="42424"/>
                  </a:lnTo>
                  <a:lnTo>
                    <a:pt x="1537390" y="25454"/>
                  </a:lnTo>
                  <a:lnTo>
                    <a:pt x="1622801" y="195151"/>
                  </a:lnTo>
                  <a:lnTo>
                    <a:pt x="1708212" y="602423"/>
                  </a:lnTo>
                  <a:lnTo>
                    <a:pt x="1793622" y="0"/>
                  </a:lnTo>
                  <a:lnTo>
                    <a:pt x="1879033" y="33939"/>
                  </a:lnTo>
                  <a:lnTo>
                    <a:pt x="1964443" y="84848"/>
                  </a:lnTo>
                  <a:lnTo>
                    <a:pt x="2049854" y="84848"/>
                  </a:lnTo>
                  <a:lnTo>
                    <a:pt x="2135265" y="93333"/>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5321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2001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53" name="tx53"/>
            <p:cNvSpPr/>
            <p:nvPr/>
          </p:nvSpPr>
          <p:spPr>
            <a:xfrm>
              <a:off x="3051698"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186666"/>
            </a:xfrm>
            <a:custGeom>
              <a:avLst/>
              <a:pathLst>
                <a:path w="854106" h="186666">
                  <a:moveTo>
                    <a:pt x="0" y="0"/>
                  </a:moveTo>
                  <a:lnTo>
                    <a:pt x="85410" y="25454"/>
                  </a:lnTo>
                  <a:lnTo>
                    <a:pt x="170821" y="50909"/>
                  </a:lnTo>
                  <a:lnTo>
                    <a:pt x="256231" y="76363"/>
                  </a:lnTo>
                  <a:lnTo>
                    <a:pt x="341642" y="127272"/>
                  </a:lnTo>
                  <a:lnTo>
                    <a:pt x="427053" y="186666"/>
                  </a:lnTo>
                  <a:lnTo>
                    <a:pt x="512463" y="135757"/>
                  </a:lnTo>
                  <a:lnTo>
                    <a:pt x="597874" y="50909"/>
                  </a:lnTo>
                  <a:lnTo>
                    <a:pt x="683284" y="84848"/>
                  </a:lnTo>
                  <a:lnTo>
                    <a:pt x="768695" y="135757"/>
                  </a:lnTo>
                  <a:lnTo>
                    <a:pt x="854106" y="84848"/>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7" name="tx87"/>
            <p:cNvSpPr/>
            <p:nvPr/>
          </p:nvSpPr>
          <p:spPr>
            <a:xfrm>
              <a:off x="2624645"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8" name="tx88"/>
            <p:cNvSpPr/>
            <p:nvPr/>
          </p:nvSpPr>
          <p:spPr>
            <a:xfrm>
              <a:off x="3051698"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739389" y="4570000"/>
              <a:ext cx="1451980" cy="254545"/>
            </a:xfrm>
            <a:custGeom>
              <a:avLst/>
              <a:pathLst>
                <a:path w="1451980" h="254545">
                  <a:moveTo>
                    <a:pt x="0" y="0"/>
                  </a:moveTo>
                  <a:lnTo>
                    <a:pt x="85410" y="50909"/>
                  </a:lnTo>
                  <a:lnTo>
                    <a:pt x="170821" y="76363"/>
                  </a:lnTo>
                  <a:lnTo>
                    <a:pt x="256231" y="8484"/>
                  </a:lnTo>
                  <a:lnTo>
                    <a:pt x="341642" y="0"/>
                  </a:lnTo>
                  <a:lnTo>
                    <a:pt x="427053" y="152727"/>
                  </a:lnTo>
                  <a:lnTo>
                    <a:pt x="512463" y="118787"/>
                  </a:lnTo>
                  <a:lnTo>
                    <a:pt x="597874" y="152727"/>
                  </a:lnTo>
                  <a:lnTo>
                    <a:pt x="683284" y="229090"/>
                  </a:lnTo>
                  <a:lnTo>
                    <a:pt x="768695" y="246060"/>
                  </a:lnTo>
                  <a:lnTo>
                    <a:pt x="854106" y="186666"/>
                  </a:lnTo>
                  <a:lnTo>
                    <a:pt x="939516" y="237575"/>
                  </a:lnTo>
                  <a:lnTo>
                    <a:pt x="1024927" y="254545"/>
                  </a:lnTo>
                  <a:lnTo>
                    <a:pt x="1110337" y="186666"/>
                  </a:lnTo>
                  <a:lnTo>
                    <a:pt x="1195748" y="127272"/>
                  </a:lnTo>
                  <a:lnTo>
                    <a:pt x="1281159" y="161211"/>
                  </a:lnTo>
                  <a:lnTo>
                    <a:pt x="1366569" y="135757"/>
                  </a:lnTo>
                  <a:lnTo>
                    <a:pt x="1451980" y="118787"/>
                  </a:lnTo>
                </a:path>
              </a:pathLst>
            </a:custGeom>
            <a:ln w="27101" cap="flat">
              <a:solidFill>
                <a:srgbClr val="1CABE2">
                  <a:alpha val="100000"/>
                </a:srgbClr>
              </a:solidFill>
              <a:prstDash val="solid"/>
              <a:round/>
            </a:ln>
          </p:spPr>
          <p:txBody>
            <a:bodyPr/>
            <a:lstStyle/>
            <a:p/>
          </p:txBody>
        </p:sp>
        <p:sp>
          <p:nvSpPr>
            <p:cNvPr id="109" name="pt109"/>
            <p:cNvSpPr/>
            <p:nvPr/>
          </p:nvSpPr>
          <p:spPr>
            <a:xfrm>
              <a:off x="172133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06749"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892160"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977570"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062981"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148391"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23380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319213"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04623" y="478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2490034"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575444"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66085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746266"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831676"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917087"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02498"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08790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173319"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tx127"/>
            <p:cNvSpPr/>
            <p:nvPr/>
          </p:nvSpPr>
          <p:spPr>
            <a:xfrm>
              <a:off x="1587459"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8" name="tx128"/>
            <p:cNvSpPr/>
            <p:nvPr/>
          </p:nvSpPr>
          <p:spPr>
            <a:xfrm>
              <a:off x="3223926"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9" name="tx129"/>
            <p:cNvSpPr/>
            <p:nvPr/>
          </p:nvSpPr>
          <p:spPr>
            <a:xfrm>
              <a:off x="262464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30" name="tx130"/>
            <p:cNvSpPr/>
            <p:nvPr/>
          </p:nvSpPr>
          <p:spPr>
            <a:xfrm>
              <a:off x="3051698"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31" name="pl13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1947768"/>
              <a:ext cx="2135265" cy="186666"/>
            </a:xfrm>
            <a:custGeom>
              <a:avLst/>
              <a:pathLst>
                <a:path w="2135265" h="186666">
                  <a:moveTo>
                    <a:pt x="0" y="0"/>
                  </a:moveTo>
                  <a:lnTo>
                    <a:pt x="85410" y="0"/>
                  </a:lnTo>
                  <a:lnTo>
                    <a:pt x="170821" y="0"/>
                  </a:lnTo>
                  <a:lnTo>
                    <a:pt x="256231" y="0"/>
                  </a:lnTo>
                  <a:lnTo>
                    <a:pt x="341642" y="0"/>
                  </a:lnTo>
                  <a:lnTo>
                    <a:pt x="427053" y="0"/>
                  </a:lnTo>
                  <a:lnTo>
                    <a:pt x="512463" y="0"/>
                  </a:lnTo>
                  <a:lnTo>
                    <a:pt x="597874" y="0"/>
                  </a:lnTo>
                  <a:lnTo>
                    <a:pt x="683284" y="8484"/>
                  </a:lnTo>
                  <a:lnTo>
                    <a:pt x="768695" y="8484"/>
                  </a:lnTo>
                  <a:lnTo>
                    <a:pt x="854106" y="25454"/>
                  </a:lnTo>
                  <a:lnTo>
                    <a:pt x="939516" y="0"/>
                  </a:lnTo>
                  <a:lnTo>
                    <a:pt x="1024927" y="0"/>
                  </a:lnTo>
                  <a:lnTo>
                    <a:pt x="1110337" y="84848"/>
                  </a:lnTo>
                  <a:lnTo>
                    <a:pt x="1195748" y="33939"/>
                  </a:lnTo>
                  <a:lnTo>
                    <a:pt x="1281159" y="0"/>
                  </a:lnTo>
                  <a:lnTo>
                    <a:pt x="1366569" y="25454"/>
                  </a:lnTo>
                  <a:lnTo>
                    <a:pt x="1451980" y="50909"/>
                  </a:lnTo>
                  <a:lnTo>
                    <a:pt x="1537390" y="76363"/>
                  </a:lnTo>
                  <a:lnTo>
                    <a:pt x="1622801" y="127272"/>
                  </a:lnTo>
                  <a:lnTo>
                    <a:pt x="1708212" y="186666"/>
                  </a:lnTo>
                  <a:lnTo>
                    <a:pt x="1793622" y="135757"/>
                  </a:lnTo>
                  <a:lnTo>
                    <a:pt x="1879033" y="50909"/>
                  </a:lnTo>
                  <a:lnTo>
                    <a:pt x="1964443" y="84848"/>
                  </a:lnTo>
                  <a:lnTo>
                    <a:pt x="2049854" y="135757"/>
                  </a:lnTo>
                  <a:lnTo>
                    <a:pt x="2135265" y="84848"/>
                  </a:lnTo>
                </a:path>
              </a:pathLst>
            </a:custGeom>
            <a:ln w="27101" cap="flat">
              <a:solidFill>
                <a:srgbClr val="1CABE2">
                  <a:alpha val="100000"/>
                </a:srgbClr>
              </a:solidFill>
              <a:prstDash val="solid"/>
              <a:round/>
            </a:ln>
          </p:spPr>
          <p:txBody>
            <a:bodyPr/>
            <a:lstStyle/>
            <a:p/>
          </p:txBody>
        </p:sp>
        <p:sp>
          <p:nvSpPr>
            <p:cNvPr id="151" name="pt151"/>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77175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94257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198811"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28422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369632"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455042"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pt171"/>
            <p:cNvSpPr/>
            <p:nvPr/>
          </p:nvSpPr>
          <p:spPr>
            <a:xfrm>
              <a:off x="554045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62586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9668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88209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96750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tx177"/>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8" name="tx178"/>
            <p:cNvSpPr/>
            <p:nvPr/>
          </p:nvSpPr>
          <p:spPr>
            <a:xfrm>
              <a:off x="6018113"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9" name="tx179"/>
            <p:cNvSpPr/>
            <p:nvPr/>
          </p:nvSpPr>
          <p:spPr>
            <a:xfrm>
              <a:off x="5418832"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80" name="tx180"/>
            <p:cNvSpPr/>
            <p:nvPr/>
          </p:nvSpPr>
          <p:spPr>
            <a:xfrm>
              <a:off x="5845885"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81" name="pl18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3850292" y="3258884"/>
              <a:ext cx="2135265" cy="220605"/>
            </a:xfrm>
            <a:custGeom>
              <a:avLst/>
              <a:pathLst>
                <a:path w="2135265" h="220605">
                  <a:moveTo>
                    <a:pt x="0" y="25454"/>
                  </a:moveTo>
                  <a:lnTo>
                    <a:pt x="85410" y="33939"/>
                  </a:lnTo>
                  <a:lnTo>
                    <a:pt x="170821" y="25454"/>
                  </a:lnTo>
                  <a:lnTo>
                    <a:pt x="256231" y="25454"/>
                  </a:lnTo>
                  <a:lnTo>
                    <a:pt x="341642" y="25454"/>
                  </a:lnTo>
                  <a:lnTo>
                    <a:pt x="427053" y="25454"/>
                  </a:lnTo>
                  <a:lnTo>
                    <a:pt x="512463" y="25454"/>
                  </a:lnTo>
                  <a:lnTo>
                    <a:pt x="597874" y="25454"/>
                  </a:lnTo>
                  <a:lnTo>
                    <a:pt x="683284" y="25454"/>
                  </a:lnTo>
                  <a:lnTo>
                    <a:pt x="768695" y="25454"/>
                  </a:lnTo>
                  <a:lnTo>
                    <a:pt x="854106" y="33939"/>
                  </a:lnTo>
                  <a:lnTo>
                    <a:pt x="939516" y="8484"/>
                  </a:lnTo>
                  <a:lnTo>
                    <a:pt x="1024927" y="0"/>
                  </a:lnTo>
                  <a:lnTo>
                    <a:pt x="1110337" y="84848"/>
                  </a:lnTo>
                  <a:lnTo>
                    <a:pt x="1195748" y="8484"/>
                  </a:lnTo>
                  <a:lnTo>
                    <a:pt x="1281159" y="8484"/>
                  </a:lnTo>
                  <a:lnTo>
                    <a:pt x="1366569" y="16969"/>
                  </a:lnTo>
                  <a:lnTo>
                    <a:pt x="1451980" y="195151"/>
                  </a:lnTo>
                  <a:lnTo>
                    <a:pt x="1537390" y="16969"/>
                  </a:lnTo>
                  <a:lnTo>
                    <a:pt x="1622801" y="220605"/>
                  </a:lnTo>
                  <a:lnTo>
                    <a:pt x="1708212" y="59393"/>
                  </a:lnTo>
                  <a:lnTo>
                    <a:pt x="1793622" y="0"/>
                  </a:lnTo>
                  <a:lnTo>
                    <a:pt x="1879033" y="110302"/>
                  </a:lnTo>
                  <a:lnTo>
                    <a:pt x="1964443" y="195151"/>
                  </a:lnTo>
                  <a:lnTo>
                    <a:pt x="2049854" y="161211"/>
                  </a:lnTo>
                  <a:lnTo>
                    <a:pt x="2135265" y="93333"/>
                  </a:lnTo>
                </a:path>
              </a:pathLst>
            </a:custGeom>
            <a:ln w="27101" cap="flat">
              <a:solidFill>
                <a:srgbClr val="1CABE2">
                  <a:alpha val="100000"/>
                </a:srgbClr>
              </a:solidFill>
              <a:prstDash val="solid"/>
              <a:round/>
            </a:ln>
          </p:spPr>
          <p:txBody>
            <a:bodyPr/>
            <a:lstStyle/>
            <a:p/>
          </p:txBody>
        </p:sp>
        <p:sp>
          <p:nvSpPr>
            <p:cNvPr id="201" name="pt201"/>
            <p:cNvSpPr/>
            <p:nvPr/>
          </p:nvSpPr>
          <p:spPr>
            <a:xfrm>
              <a:off x="383224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391765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0306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34470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0093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77175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94257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02798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98811"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284221"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369632"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5455042" y="346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554045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1127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96685"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588209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96750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tx227"/>
            <p:cNvSpPr/>
            <p:nvPr/>
          </p:nvSpPr>
          <p:spPr>
            <a:xfrm>
              <a:off x="3698362"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8" name="tx228"/>
            <p:cNvSpPr/>
            <p:nvPr/>
          </p:nvSpPr>
          <p:spPr>
            <a:xfrm>
              <a:off x="6018113"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9" name="tx229"/>
            <p:cNvSpPr/>
            <p:nvPr/>
          </p:nvSpPr>
          <p:spPr>
            <a:xfrm>
              <a:off x="5418832" y="33382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30" name="tx230"/>
            <p:cNvSpPr/>
            <p:nvPr/>
          </p:nvSpPr>
          <p:spPr>
            <a:xfrm>
              <a:off x="5845885"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31" name="pl23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1947768"/>
              <a:ext cx="2135265" cy="229090"/>
            </a:xfrm>
            <a:custGeom>
              <a:avLst/>
              <a:pathLst>
                <a:path w="2135265" h="229090">
                  <a:moveTo>
                    <a:pt x="0" y="16969"/>
                  </a:moveTo>
                  <a:lnTo>
                    <a:pt x="85410" y="16969"/>
                  </a:lnTo>
                  <a:lnTo>
                    <a:pt x="170821" y="16969"/>
                  </a:lnTo>
                  <a:lnTo>
                    <a:pt x="256231" y="8484"/>
                  </a:lnTo>
                  <a:lnTo>
                    <a:pt x="341642" y="8484"/>
                  </a:lnTo>
                  <a:lnTo>
                    <a:pt x="427053" y="8484"/>
                  </a:lnTo>
                  <a:lnTo>
                    <a:pt x="512463" y="8484"/>
                  </a:lnTo>
                  <a:lnTo>
                    <a:pt x="597874" y="8484"/>
                  </a:lnTo>
                  <a:lnTo>
                    <a:pt x="683284" y="25454"/>
                  </a:lnTo>
                  <a:lnTo>
                    <a:pt x="768695" y="33939"/>
                  </a:lnTo>
                  <a:lnTo>
                    <a:pt x="854106" y="33939"/>
                  </a:lnTo>
                  <a:lnTo>
                    <a:pt x="939516" y="16969"/>
                  </a:lnTo>
                  <a:lnTo>
                    <a:pt x="1024927" y="0"/>
                  </a:lnTo>
                  <a:lnTo>
                    <a:pt x="1110337" y="135757"/>
                  </a:lnTo>
                  <a:lnTo>
                    <a:pt x="1195748" y="101818"/>
                  </a:lnTo>
                  <a:lnTo>
                    <a:pt x="1281159" y="101818"/>
                  </a:lnTo>
                  <a:lnTo>
                    <a:pt x="1366569" y="50909"/>
                  </a:lnTo>
                  <a:lnTo>
                    <a:pt x="1451980" y="118787"/>
                  </a:lnTo>
                  <a:lnTo>
                    <a:pt x="1537390" y="93333"/>
                  </a:lnTo>
                  <a:lnTo>
                    <a:pt x="1622801" y="144242"/>
                  </a:lnTo>
                  <a:lnTo>
                    <a:pt x="1708212" y="229090"/>
                  </a:lnTo>
                  <a:lnTo>
                    <a:pt x="1793622" y="178181"/>
                  </a:lnTo>
                  <a:lnTo>
                    <a:pt x="1879033" y="135757"/>
                  </a:lnTo>
                  <a:lnTo>
                    <a:pt x="1964443" y="118787"/>
                  </a:lnTo>
                  <a:lnTo>
                    <a:pt x="2049854" y="178181"/>
                  </a:lnTo>
                  <a:lnTo>
                    <a:pt x="2135265" y="84848"/>
                  </a:lnTo>
                </a:path>
              </a:pathLst>
            </a:custGeom>
            <a:ln w="27101" cap="flat">
              <a:solidFill>
                <a:srgbClr val="1CABE2">
                  <a:alpha val="100000"/>
                </a:srgbClr>
              </a:solidFill>
              <a:prstDash val="solid"/>
              <a:round/>
            </a:ln>
          </p:spPr>
          <p:txBody>
            <a:bodyPr/>
            <a:lstStyle/>
            <a:p/>
          </p:txBody>
        </p:sp>
        <p:sp>
          <p:nvSpPr>
            <p:cNvPr id="251" name="pt251"/>
            <p:cNvSpPr/>
            <p:nvPr/>
          </p:nvSpPr>
          <p:spPr>
            <a:xfrm>
              <a:off x="66264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71183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7972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3097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9512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4805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565945"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73676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82217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075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99299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80784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163819"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8249230"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8334640"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42005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0546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59087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676283"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76169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tx277"/>
            <p:cNvSpPr/>
            <p:nvPr/>
          </p:nvSpPr>
          <p:spPr>
            <a:xfrm>
              <a:off x="6492549"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8" name="tx278"/>
            <p:cNvSpPr/>
            <p:nvPr/>
          </p:nvSpPr>
          <p:spPr>
            <a:xfrm>
              <a:off x="8812300"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9" name="tx279"/>
            <p:cNvSpPr/>
            <p:nvPr/>
          </p:nvSpPr>
          <p:spPr>
            <a:xfrm>
              <a:off x="8213020"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80" name="tx280"/>
            <p:cNvSpPr/>
            <p:nvPr/>
          </p:nvSpPr>
          <p:spPr>
            <a:xfrm>
              <a:off x="8640073" y="19847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81" name="pl28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6644479" y="3258884"/>
              <a:ext cx="2135265" cy="373332"/>
            </a:xfrm>
            <a:custGeom>
              <a:avLst/>
              <a:pathLst>
                <a:path w="2135265" h="373332">
                  <a:moveTo>
                    <a:pt x="0" y="8484"/>
                  </a:moveTo>
                  <a:lnTo>
                    <a:pt x="85410" y="0"/>
                  </a:lnTo>
                  <a:lnTo>
                    <a:pt x="170821" y="84848"/>
                  </a:lnTo>
                  <a:lnTo>
                    <a:pt x="256231" y="25454"/>
                  </a:lnTo>
                  <a:lnTo>
                    <a:pt x="341642" y="16969"/>
                  </a:lnTo>
                  <a:lnTo>
                    <a:pt x="427053" y="16969"/>
                  </a:lnTo>
                  <a:lnTo>
                    <a:pt x="512463" y="67878"/>
                  </a:lnTo>
                  <a:lnTo>
                    <a:pt x="597874" y="118787"/>
                  </a:lnTo>
                  <a:lnTo>
                    <a:pt x="683284" y="42424"/>
                  </a:lnTo>
                  <a:lnTo>
                    <a:pt x="768695" y="59393"/>
                  </a:lnTo>
                  <a:lnTo>
                    <a:pt x="854106" y="67878"/>
                  </a:lnTo>
                  <a:lnTo>
                    <a:pt x="939516" y="16969"/>
                  </a:lnTo>
                  <a:lnTo>
                    <a:pt x="1024927" y="59393"/>
                  </a:lnTo>
                  <a:lnTo>
                    <a:pt x="1110337" y="195151"/>
                  </a:lnTo>
                  <a:lnTo>
                    <a:pt x="1195748" y="25454"/>
                  </a:lnTo>
                  <a:lnTo>
                    <a:pt x="1281159" y="25454"/>
                  </a:lnTo>
                  <a:lnTo>
                    <a:pt x="1366569" y="8484"/>
                  </a:lnTo>
                  <a:lnTo>
                    <a:pt x="1451980" y="313938"/>
                  </a:lnTo>
                  <a:lnTo>
                    <a:pt x="1537390" y="0"/>
                  </a:lnTo>
                  <a:lnTo>
                    <a:pt x="1622801" y="373332"/>
                  </a:lnTo>
                  <a:lnTo>
                    <a:pt x="1708212" y="169696"/>
                  </a:lnTo>
                  <a:lnTo>
                    <a:pt x="1793622" y="16969"/>
                  </a:lnTo>
                  <a:lnTo>
                    <a:pt x="1879033" y="135757"/>
                  </a:lnTo>
                  <a:lnTo>
                    <a:pt x="1964443" y="212120"/>
                  </a:lnTo>
                  <a:lnTo>
                    <a:pt x="2049854" y="254545"/>
                  </a:lnTo>
                  <a:lnTo>
                    <a:pt x="2135265" y="254545"/>
                  </a:lnTo>
                </a:path>
              </a:pathLst>
            </a:custGeom>
            <a:ln w="27101" cap="flat">
              <a:solidFill>
                <a:srgbClr val="1CABE2">
                  <a:alpha val="100000"/>
                </a:srgbClr>
              </a:solidFill>
              <a:prstDash val="solid"/>
              <a:round/>
            </a:ln>
          </p:spPr>
          <p:txBody>
            <a:bodyPr/>
            <a:lstStyle/>
            <a:p/>
          </p:txBody>
        </p:sp>
        <p:sp>
          <p:nvSpPr>
            <p:cNvPr id="301" name="pt301"/>
            <p:cNvSpPr/>
            <p:nvPr/>
          </p:nvSpPr>
          <p:spPr>
            <a:xfrm>
              <a:off x="662642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71183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79724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88266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696807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05348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13889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22430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30971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39512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4805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56594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6513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736766"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82217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79075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7992998"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pt318"/>
            <p:cNvSpPr/>
            <p:nvPr/>
          </p:nvSpPr>
          <p:spPr>
            <a:xfrm>
              <a:off x="8078408" y="355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9" name="pt319"/>
            <p:cNvSpPr/>
            <p:nvPr/>
          </p:nvSpPr>
          <p:spPr>
            <a:xfrm>
              <a:off x="8163819"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249230" y="361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1" name="pt321"/>
            <p:cNvSpPr/>
            <p:nvPr/>
          </p:nvSpPr>
          <p:spPr>
            <a:xfrm>
              <a:off x="8334640"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42005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50546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590872"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5" name="pt325"/>
            <p:cNvSpPr/>
            <p:nvPr/>
          </p:nvSpPr>
          <p:spPr>
            <a:xfrm>
              <a:off x="8676283"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8761693"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tx327"/>
            <p:cNvSpPr/>
            <p:nvPr/>
          </p:nvSpPr>
          <p:spPr>
            <a:xfrm>
              <a:off x="6492549"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28" name="tx328"/>
            <p:cNvSpPr/>
            <p:nvPr/>
          </p:nvSpPr>
          <p:spPr>
            <a:xfrm>
              <a:off x="8812300"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29" name="tx329"/>
            <p:cNvSpPr/>
            <p:nvPr/>
          </p:nvSpPr>
          <p:spPr>
            <a:xfrm>
              <a:off x="8213020" y="349230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330" name="tx330"/>
            <p:cNvSpPr/>
            <p:nvPr/>
          </p:nvSpPr>
          <p:spPr>
            <a:xfrm>
              <a:off x="8640073" y="33722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31" name="tx33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32" name="tx33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33" name="tx33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34" name="tx33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35" name="tx33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6" name="tx33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7" name="tx33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8" name="tx33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9" name="tx33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0" name="tx34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1" name="tx34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2" name="tx34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3" name="tx34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4" name="tx34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5" name="tx34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6" name="tx34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7" name="tx34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8" name="tx34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9" name="tx34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0" name="tx35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1" name="tx35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2" name="tx35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3" name="tx35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4" name="tx35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5" name="tx35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6" name="tx35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7" name="tx35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8" name="tx35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9" name="tx35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6" name="tx36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7" name="tx36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8" name="tx36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9" name="tx36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0" name="tx37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1" name="tx37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2" name="tx37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3" name="tx37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4" name="tx37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5" name="tx37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6" name="tx37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7" name="tx377"/>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78" name="pt37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9" name="pt37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0" name="tx38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81" name="tx38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82" name="tx382"/>
            <p:cNvSpPr/>
            <p:nvPr/>
          </p:nvSpPr>
          <p:spPr>
            <a:xfrm>
              <a:off x="2271373" y="1342252"/>
              <a:ext cx="529310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México, 2000-2025</a:t>
              </a:r>
            </a:p>
          </p:txBody>
        </p:sp>
        <p:sp>
          <p:nvSpPr>
            <p:cNvPr id="383" name="tx383"/>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84" name="tx384"/>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MCV2 fue la que presentó una cobertura más baja (69 %), seguida de la ROTAC (85 %).
En comparación con 2019, aumentó la cobertura de siete vacunas (BCG, DTP1, DTP3, IPV1, MCV1, MCV2 y ROTAC).
En comparación con 2024, la cobertura de una vacuna disminuyó (BCG), la de cinco vacunas aumentó (DTP1, DTP3, IPV1, MCV1 y ROTAC) y la de una vacuna se mantuvo constante (MCV2).</a:t>
            </a:r>
          </a:p>
        </p:txBody>
      </p:sp>
      <p:sp>
        <p:nvSpPr>
          <p:cNvPr id="3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México registró su cobertura más baja en la vacuna MCV2 (69 %), mientras que la mayoría de las demás vacunas sistemáticas se situaban entre el 85 % y el 89 %; la cobertura de 7 antígenos aumentó desde 2019, y la de 5 antígenos, desde 2024.</a:t>
            </a:r>
          </a:p>
        </p:txBody>
      </p:sp>
      <p:grpSp xmlns:pic="http://schemas.openxmlformats.org/drawingml/2006/picture">
        <p:nvGrpSpPr>
          <p:cNvPr id="387" name=""/>
          <p:cNvGrpSpPr/>
          <p:nvPr/>
        </p:nvGrpSpPr>
        <p:grpSpPr>
          <a:xfrm>
            <a:off x="292608" y="1097280"/>
            <a:ext cx="8595360" cy="28575"/>
            <a:chOff x="292608" y="1097280"/>
            <a:chExt cx="8595360" cy="28575"/>
          </a:xfrm>
        </p:grpSpPr>
        <p:sp>
          <p:nvSpPr>
            <p:cNvPr id="3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281139"/>
            </a:xfrm>
            <a:custGeom>
              <a:avLst/>
              <a:pathLst>
                <a:path w="6518190" h="1281139">
                  <a:moveTo>
                    <a:pt x="0" y="94899"/>
                  </a:moveTo>
                  <a:lnTo>
                    <a:pt x="260727" y="94899"/>
                  </a:lnTo>
                  <a:lnTo>
                    <a:pt x="521455" y="94899"/>
                  </a:lnTo>
                  <a:lnTo>
                    <a:pt x="782182" y="47449"/>
                  </a:lnTo>
                  <a:lnTo>
                    <a:pt x="1042910" y="47449"/>
                  </a:lnTo>
                  <a:lnTo>
                    <a:pt x="1303638" y="47449"/>
                  </a:lnTo>
                  <a:lnTo>
                    <a:pt x="1564365" y="47449"/>
                  </a:lnTo>
                  <a:lnTo>
                    <a:pt x="1825093" y="47449"/>
                  </a:lnTo>
                  <a:lnTo>
                    <a:pt x="2085820" y="142348"/>
                  </a:lnTo>
                  <a:lnTo>
                    <a:pt x="2346548" y="189798"/>
                  </a:lnTo>
                  <a:lnTo>
                    <a:pt x="2607276" y="189798"/>
                  </a:lnTo>
                  <a:lnTo>
                    <a:pt x="2868003" y="94899"/>
                  </a:lnTo>
                  <a:lnTo>
                    <a:pt x="3128731" y="0"/>
                  </a:lnTo>
                  <a:lnTo>
                    <a:pt x="3389458" y="759193"/>
                  </a:lnTo>
                  <a:lnTo>
                    <a:pt x="3650186" y="569395"/>
                  </a:lnTo>
                  <a:lnTo>
                    <a:pt x="3910914" y="569395"/>
                  </a:lnTo>
                  <a:lnTo>
                    <a:pt x="4171641" y="284697"/>
                  </a:lnTo>
                  <a:lnTo>
                    <a:pt x="4432369" y="664294"/>
                  </a:lnTo>
                  <a:lnTo>
                    <a:pt x="4693096" y="521945"/>
                  </a:lnTo>
                  <a:lnTo>
                    <a:pt x="4953824" y="806643"/>
                  </a:lnTo>
                  <a:lnTo>
                    <a:pt x="5214552" y="1281139"/>
                  </a:lnTo>
                  <a:lnTo>
                    <a:pt x="5475279" y="996441"/>
                  </a:lnTo>
                  <a:lnTo>
                    <a:pt x="5736007" y="759193"/>
                  </a:lnTo>
                  <a:lnTo>
                    <a:pt x="5996734" y="664294"/>
                  </a:lnTo>
                  <a:lnTo>
                    <a:pt x="6257462" y="996441"/>
                  </a:lnTo>
                  <a:lnTo>
                    <a:pt x="6518190" y="474496"/>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087782"/>
            </a:xfrm>
            <a:custGeom>
              <a:avLst/>
              <a:pathLst>
                <a:path w="6518190" h="2087782">
                  <a:moveTo>
                    <a:pt x="0" y="94899"/>
                  </a:moveTo>
                  <a:lnTo>
                    <a:pt x="260727" y="94899"/>
                  </a:lnTo>
                  <a:lnTo>
                    <a:pt x="521455" y="94899"/>
                  </a:lnTo>
                  <a:lnTo>
                    <a:pt x="782182" y="47449"/>
                  </a:lnTo>
                  <a:lnTo>
                    <a:pt x="1042910" y="47449"/>
                  </a:lnTo>
                  <a:lnTo>
                    <a:pt x="1303638" y="47449"/>
                  </a:lnTo>
                  <a:lnTo>
                    <a:pt x="1564365" y="47449"/>
                  </a:lnTo>
                  <a:lnTo>
                    <a:pt x="1825093" y="47449"/>
                  </a:lnTo>
                  <a:lnTo>
                    <a:pt x="2085820" y="94899"/>
                  </a:lnTo>
                  <a:lnTo>
                    <a:pt x="2346548" y="189798"/>
                  </a:lnTo>
                  <a:lnTo>
                    <a:pt x="2607276" y="284697"/>
                  </a:lnTo>
                  <a:lnTo>
                    <a:pt x="2868003" y="47449"/>
                  </a:lnTo>
                  <a:lnTo>
                    <a:pt x="3128731" y="0"/>
                  </a:lnTo>
                  <a:lnTo>
                    <a:pt x="3389458" y="948992"/>
                  </a:lnTo>
                  <a:lnTo>
                    <a:pt x="3650186" y="711744"/>
                  </a:lnTo>
                  <a:lnTo>
                    <a:pt x="3910914" y="1091341"/>
                  </a:lnTo>
                  <a:lnTo>
                    <a:pt x="4171641" y="806643"/>
                  </a:lnTo>
                  <a:lnTo>
                    <a:pt x="4432369" y="1945434"/>
                  </a:lnTo>
                  <a:lnTo>
                    <a:pt x="4693096" y="2087782"/>
                  </a:lnTo>
                  <a:lnTo>
                    <a:pt x="4953824" y="2040333"/>
                  </a:lnTo>
                  <a:lnTo>
                    <a:pt x="5214552" y="1043891"/>
                  </a:lnTo>
                  <a:lnTo>
                    <a:pt x="5475279" y="901542"/>
                  </a:lnTo>
                  <a:lnTo>
                    <a:pt x="5736007" y="759193"/>
                  </a:lnTo>
                  <a:lnTo>
                    <a:pt x="5996734" y="664294"/>
                  </a:lnTo>
                  <a:lnTo>
                    <a:pt x="6257462" y="996441"/>
                  </a:lnTo>
                  <a:lnTo>
                    <a:pt x="6518190" y="474496"/>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1281139"/>
            </a:xfrm>
            <a:custGeom>
              <a:avLst/>
              <a:pathLst>
                <a:path w="6518190" h="1281139">
                  <a:moveTo>
                    <a:pt x="0" y="94899"/>
                  </a:moveTo>
                  <a:lnTo>
                    <a:pt x="260727" y="94899"/>
                  </a:lnTo>
                  <a:lnTo>
                    <a:pt x="521455" y="94899"/>
                  </a:lnTo>
                  <a:lnTo>
                    <a:pt x="782182" y="47449"/>
                  </a:lnTo>
                  <a:lnTo>
                    <a:pt x="1042910" y="47449"/>
                  </a:lnTo>
                  <a:lnTo>
                    <a:pt x="1303638" y="47449"/>
                  </a:lnTo>
                  <a:lnTo>
                    <a:pt x="1564365" y="47449"/>
                  </a:lnTo>
                  <a:lnTo>
                    <a:pt x="1825093" y="47449"/>
                  </a:lnTo>
                  <a:lnTo>
                    <a:pt x="2085820" y="142348"/>
                  </a:lnTo>
                  <a:lnTo>
                    <a:pt x="2346548" y="189798"/>
                  </a:lnTo>
                  <a:lnTo>
                    <a:pt x="2607276" y="189798"/>
                  </a:lnTo>
                  <a:lnTo>
                    <a:pt x="2868003" y="94899"/>
                  </a:lnTo>
                  <a:lnTo>
                    <a:pt x="3128731" y="0"/>
                  </a:lnTo>
                  <a:lnTo>
                    <a:pt x="3389458" y="759193"/>
                  </a:lnTo>
                  <a:lnTo>
                    <a:pt x="3650186" y="569395"/>
                  </a:lnTo>
                  <a:lnTo>
                    <a:pt x="3910914" y="569395"/>
                  </a:lnTo>
                  <a:lnTo>
                    <a:pt x="4171641" y="284697"/>
                  </a:lnTo>
                  <a:lnTo>
                    <a:pt x="4432369" y="664294"/>
                  </a:lnTo>
                  <a:lnTo>
                    <a:pt x="4693096" y="521945"/>
                  </a:lnTo>
                  <a:lnTo>
                    <a:pt x="4953824" y="806643"/>
                  </a:lnTo>
                  <a:lnTo>
                    <a:pt x="5214552" y="1281139"/>
                  </a:lnTo>
                  <a:lnTo>
                    <a:pt x="5475279" y="996441"/>
                  </a:lnTo>
                  <a:lnTo>
                    <a:pt x="5736007" y="759193"/>
                  </a:lnTo>
                  <a:lnTo>
                    <a:pt x="5996734" y="664294"/>
                  </a:lnTo>
                  <a:lnTo>
                    <a:pt x="6257462" y="996441"/>
                  </a:lnTo>
                  <a:lnTo>
                    <a:pt x="6518190" y="474496"/>
                  </a:lnTo>
                </a:path>
              </a:pathLst>
            </a:custGeom>
            <a:ln w="27101" cap="flat">
              <a:solidFill>
                <a:srgbClr val="EE00EE">
                  <a:alpha val="100000"/>
                </a:srgbClr>
              </a:solidFill>
              <a:prstDash val="solid"/>
              <a:round/>
            </a:ln>
          </p:spPr>
          <p:txBody>
            <a:bodyPr/>
            <a:lstStyle/>
            <a:p/>
          </p:txBody>
        </p:sp>
        <p:sp>
          <p:nvSpPr>
            <p:cNvPr id="41" name="pl41"/>
            <p:cNvSpPr/>
            <p:nvPr/>
          </p:nvSpPr>
          <p:spPr>
            <a:xfrm>
              <a:off x="4263986" y="2069589"/>
              <a:ext cx="3389458" cy="3511271"/>
            </a:xfrm>
            <a:custGeom>
              <a:avLst/>
              <a:pathLst>
                <a:path w="3389458" h="3511271">
                  <a:moveTo>
                    <a:pt x="0" y="1423488"/>
                  </a:moveTo>
                  <a:lnTo>
                    <a:pt x="260727" y="1186240"/>
                  </a:lnTo>
                  <a:lnTo>
                    <a:pt x="521455" y="996441"/>
                  </a:lnTo>
                  <a:lnTo>
                    <a:pt x="782182" y="1091341"/>
                  </a:lnTo>
                  <a:lnTo>
                    <a:pt x="1042910" y="996441"/>
                  </a:lnTo>
                  <a:lnTo>
                    <a:pt x="1303638" y="996441"/>
                  </a:lnTo>
                  <a:lnTo>
                    <a:pt x="1564365" y="1043891"/>
                  </a:lnTo>
                  <a:lnTo>
                    <a:pt x="1825093" y="1328589"/>
                  </a:lnTo>
                  <a:lnTo>
                    <a:pt x="2085820" y="3321472"/>
                  </a:lnTo>
                  <a:lnTo>
                    <a:pt x="2346548" y="3511271"/>
                  </a:lnTo>
                  <a:lnTo>
                    <a:pt x="2607276" y="521945"/>
                  </a:lnTo>
                  <a:lnTo>
                    <a:pt x="2868003" y="142348"/>
                  </a:lnTo>
                  <a:lnTo>
                    <a:pt x="3128731" y="0"/>
                  </a:lnTo>
                  <a:lnTo>
                    <a:pt x="338945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043891"/>
            </a:xfrm>
            <a:custGeom>
              <a:avLst/>
              <a:pathLst>
                <a:path w="2607276" h="1043891">
                  <a:moveTo>
                    <a:pt x="0" y="0"/>
                  </a:moveTo>
                  <a:lnTo>
                    <a:pt x="260727" y="142348"/>
                  </a:lnTo>
                  <a:lnTo>
                    <a:pt x="521455" y="284697"/>
                  </a:lnTo>
                  <a:lnTo>
                    <a:pt x="782182" y="427046"/>
                  </a:lnTo>
                  <a:lnTo>
                    <a:pt x="1042910" y="711744"/>
                  </a:lnTo>
                  <a:lnTo>
                    <a:pt x="1303638" y="1043891"/>
                  </a:lnTo>
                  <a:lnTo>
                    <a:pt x="1564365" y="759193"/>
                  </a:lnTo>
                  <a:lnTo>
                    <a:pt x="1825093" y="284697"/>
                  </a:lnTo>
                  <a:lnTo>
                    <a:pt x="2085820" y="474496"/>
                  </a:lnTo>
                  <a:lnTo>
                    <a:pt x="2346548" y="759193"/>
                  </a:lnTo>
                  <a:lnTo>
                    <a:pt x="2607276" y="47449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405295"/>
              <a:ext cx="1042910" cy="521945"/>
            </a:xfrm>
            <a:custGeom>
              <a:avLst/>
              <a:pathLst>
                <a:path w="1042910" h="521945">
                  <a:moveTo>
                    <a:pt x="0" y="521945"/>
                  </a:moveTo>
                  <a:lnTo>
                    <a:pt x="260727" y="284697"/>
                  </a:lnTo>
                  <a:lnTo>
                    <a:pt x="521455" y="189798"/>
                  </a:lnTo>
                  <a:lnTo>
                    <a:pt x="782182" y="521945"/>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233689"/>
            </a:xfrm>
            <a:custGeom>
              <a:avLst/>
              <a:pathLst>
                <a:path w="6518190" h="1233689">
                  <a:moveTo>
                    <a:pt x="0" y="142348"/>
                  </a:moveTo>
                  <a:lnTo>
                    <a:pt x="260727" y="189798"/>
                  </a:lnTo>
                  <a:lnTo>
                    <a:pt x="521455" y="142348"/>
                  </a:lnTo>
                  <a:lnTo>
                    <a:pt x="782182" y="142348"/>
                  </a:lnTo>
                  <a:lnTo>
                    <a:pt x="1042910" y="142348"/>
                  </a:lnTo>
                  <a:lnTo>
                    <a:pt x="1303638" y="142348"/>
                  </a:lnTo>
                  <a:lnTo>
                    <a:pt x="1564365" y="142348"/>
                  </a:lnTo>
                  <a:lnTo>
                    <a:pt x="1825093" y="142348"/>
                  </a:lnTo>
                  <a:lnTo>
                    <a:pt x="2085820" y="142348"/>
                  </a:lnTo>
                  <a:lnTo>
                    <a:pt x="2346548" y="142348"/>
                  </a:lnTo>
                  <a:lnTo>
                    <a:pt x="2607276" y="189798"/>
                  </a:lnTo>
                  <a:lnTo>
                    <a:pt x="2868003" y="47449"/>
                  </a:lnTo>
                  <a:lnTo>
                    <a:pt x="3128731" y="0"/>
                  </a:lnTo>
                  <a:lnTo>
                    <a:pt x="3389458" y="474496"/>
                  </a:lnTo>
                  <a:lnTo>
                    <a:pt x="3650186" y="47449"/>
                  </a:lnTo>
                  <a:lnTo>
                    <a:pt x="3910914" y="47449"/>
                  </a:lnTo>
                  <a:lnTo>
                    <a:pt x="4171641" y="94899"/>
                  </a:lnTo>
                  <a:lnTo>
                    <a:pt x="4432369" y="1091341"/>
                  </a:lnTo>
                  <a:lnTo>
                    <a:pt x="4693096" y="94899"/>
                  </a:lnTo>
                  <a:lnTo>
                    <a:pt x="4953824" y="1233689"/>
                  </a:lnTo>
                  <a:lnTo>
                    <a:pt x="5214552" y="332147"/>
                  </a:lnTo>
                  <a:lnTo>
                    <a:pt x="5475279" y="0"/>
                  </a:lnTo>
                  <a:lnTo>
                    <a:pt x="5736007" y="616844"/>
                  </a:lnTo>
                  <a:lnTo>
                    <a:pt x="5996734" y="1091341"/>
                  </a:lnTo>
                  <a:lnTo>
                    <a:pt x="6257462" y="901542"/>
                  </a:lnTo>
                  <a:lnTo>
                    <a:pt x="6518190" y="521945"/>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2087782"/>
            </a:xfrm>
            <a:custGeom>
              <a:avLst/>
              <a:pathLst>
                <a:path w="6518190" h="2087782">
                  <a:moveTo>
                    <a:pt x="0" y="47449"/>
                  </a:moveTo>
                  <a:lnTo>
                    <a:pt x="260727" y="0"/>
                  </a:lnTo>
                  <a:lnTo>
                    <a:pt x="521455" y="474496"/>
                  </a:lnTo>
                  <a:lnTo>
                    <a:pt x="782182" y="142348"/>
                  </a:lnTo>
                  <a:lnTo>
                    <a:pt x="1042910" y="94899"/>
                  </a:lnTo>
                  <a:lnTo>
                    <a:pt x="1303638" y="94899"/>
                  </a:lnTo>
                  <a:lnTo>
                    <a:pt x="1564365" y="379596"/>
                  </a:lnTo>
                  <a:lnTo>
                    <a:pt x="1825093" y="664294"/>
                  </a:lnTo>
                  <a:lnTo>
                    <a:pt x="2085820" y="237248"/>
                  </a:lnTo>
                  <a:lnTo>
                    <a:pt x="2346548" y="332147"/>
                  </a:lnTo>
                  <a:lnTo>
                    <a:pt x="2607276" y="379596"/>
                  </a:lnTo>
                  <a:lnTo>
                    <a:pt x="2868003" y="94899"/>
                  </a:lnTo>
                  <a:lnTo>
                    <a:pt x="3128731" y="332147"/>
                  </a:lnTo>
                  <a:lnTo>
                    <a:pt x="3389458" y="1091341"/>
                  </a:lnTo>
                  <a:lnTo>
                    <a:pt x="3650186" y="142348"/>
                  </a:lnTo>
                  <a:lnTo>
                    <a:pt x="3910914" y="142348"/>
                  </a:lnTo>
                  <a:lnTo>
                    <a:pt x="4171641" y="47449"/>
                  </a:lnTo>
                  <a:lnTo>
                    <a:pt x="4432369" y="1755635"/>
                  </a:lnTo>
                  <a:lnTo>
                    <a:pt x="4693096" y="0"/>
                  </a:lnTo>
                  <a:lnTo>
                    <a:pt x="4953824" y="2087782"/>
                  </a:lnTo>
                  <a:lnTo>
                    <a:pt x="5214552" y="948992"/>
                  </a:lnTo>
                  <a:lnTo>
                    <a:pt x="5475279" y="94899"/>
                  </a:lnTo>
                  <a:lnTo>
                    <a:pt x="5736007" y="759193"/>
                  </a:lnTo>
                  <a:lnTo>
                    <a:pt x="5996734" y="1186240"/>
                  </a:lnTo>
                  <a:lnTo>
                    <a:pt x="6257462" y="1423488"/>
                  </a:lnTo>
                  <a:lnTo>
                    <a:pt x="6518190" y="1423488"/>
                  </a:lnTo>
                </a:path>
              </a:pathLst>
            </a:custGeom>
            <a:ln w="27101" cap="flat">
              <a:solidFill>
                <a:srgbClr val="008B00">
                  <a:alpha val="100000"/>
                </a:srgbClr>
              </a:solidFill>
              <a:prstDash val="solid"/>
              <a:round/>
            </a:ln>
          </p:spPr>
          <p:txBody>
            <a:bodyPr/>
            <a:lstStyle/>
            <a:p/>
          </p:txBody>
        </p:sp>
        <p:sp>
          <p:nvSpPr>
            <p:cNvPr id="46" name="pl46"/>
            <p:cNvSpPr/>
            <p:nvPr/>
          </p:nvSpPr>
          <p:spPr>
            <a:xfrm>
              <a:off x="3221076" y="930799"/>
              <a:ext cx="4432369" cy="4033216"/>
            </a:xfrm>
            <a:custGeom>
              <a:avLst/>
              <a:pathLst>
                <a:path w="4432369" h="4033216">
                  <a:moveTo>
                    <a:pt x="0" y="4033216"/>
                  </a:moveTo>
                  <a:lnTo>
                    <a:pt x="260727" y="2514829"/>
                  </a:lnTo>
                  <a:lnTo>
                    <a:pt x="521455" y="332147"/>
                  </a:lnTo>
                  <a:lnTo>
                    <a:pt x="782182" y="47449"/>
                  </a:lnTo>
                  <a:lnTo>
                    <a:pt x="1042910" y="0"/>
                  </a:lnTo>
                  <a:lnTo>
                    <a:pt x="1303638" y="711744"/>
                  </a:lnTo>
                  <a:lnTo>
                    <a:pt x="1564365" y="237248"/>
                  </a:lnTo>
                  <a:lnTo>
                    <a:pt x="1825093" y="284697"/>
                  </a:lnTo>
                  <a:lnTo>
                    <a:pt x="2085820" y="332147"/>
                  </a:lnTo>
                  <a:lnTo>
                    <a:pt x="2346548" y="332147"/>
                  </a:lnTo>
                  <a:lnTo>
                    <a:pt x="2607276" y="521945"/>
                  </a:lnTo>
                  <a:lnTo>
                    <a:pt x="2868003" y="616844"/>
                  </a:lnTo>
                  <a:lnTo>
                    <a:pt x="3128731" y="1043891"/>
                  </a:lnTo>
                  <a:lnTo>
                    <a:pt x="3389458" y="759193"/>
                  </a:lnTo>
                  <a:lnTo>
                    <a:pt x="3650186" y="711744"/>
                  </a:lnTo>
                  <a:lnTo>
                    <a:pt x="3910914" y="996441"/>
                  </a:lnTo>
                  <a:lnTo>
                    <a:pt x="4171641" y="1091341"/>
                  </a:lnTo>
                  <a:lnTo>
                    <a:pt x="4432369" y="996441"/>
                  </a:lnTo>
                </a:path>
              </a:pathLst>
            </a:custGeom>
            <a:ln w="27101" cap="flat">
              <a:solidFill>
                <a:srgbClr val="9A32CD">
                  <a:alpha val="100000"/>
                </a:srgbClr>
              </a:solidFill>
              <a:prstDash val="solid"/>
              <a:round/>
            </a:ln>
          </p:spPr>
          <p:txBody>
            <a:bodyPr/>
            <a:lstStyle/>
            <a:p/>
          </p:txBody>
        </p:sp>
        <p:sp>
          <p:nvSpPr>
            <p:cNvPr id="47" name="pl47"/>
            <p:cNvSpPr/>
            <p:nvPr/>
          </p:nvSpPr>
          <p:spPr>
            <a:xfrm>
              <a:off x="3221076" y="930799"/>
              <a:ext cx="4432369" cy="1423488"/>
            </a:xfrm>
            <a:custGeom>
              <a:avLst/>
              <a:pathLst>
                <a:path w="4432369" h="1423488">
                  <a:moveTo>
                    <a:pt x="0" y="0"/>
                  </a:moveTo>
                  <a:lnTo>
                    <a:pt x="260727" y="284697"/>
                  </a:lnTo>
                  <a:lnTo>
                    <a:pt x="521455" y="427046"/>
                  </a:lnTo>
                  <a:lnTo>
                    <a:pt x="782182" y="47449"/>
                  </a:lnTo>
                  <a:lnTo>
                    <a:pt x="1042910" y="0"/>
                  </a:lnTo>
                  <a:lnTo>
                    <a:pt x="1303638" y="854093"/>
                  </a:lnTo>
                  <a:lnTo>
                    <a:pt x="1564365" y="664294"/>
                  </a:lnTo>
                  <a:lnTo>
                    <a:pt x="1825093" y="854093"/>
                  </a:lnTo>
                  <a:lnTo>
                    <a:pt x="2085820" y="1281139"/>
                  </a:lnTo>
                  <a:lnTo>
                    <a:pt x="2346548" y="1376038"/>
                  </a:lnTo>
                  <a:lnTo>
                    <a:pt x="2607276" y="1043891"/>
                  </a:lnTo>
                  <a:lnTo>
                    <a:pt x="2868003" y="1328589"/>
                  </a:lnTo>
                  <a:lnTo>
                    <a:pt x="3128731" y="1423488"/>
                  </a:lnTo>
                  <a:lnTo>
                    <a:pt x="3389458" y="1043891"/>
                  </a:lnTo>
                  <a:lnTo>
                    <a:pt x="3650186" y="711744"/>
                  </a:lnTo>
                  <a:lnTo>
                    <a:pt x="3910914" y="901542"/>
                  </a:lnTo>
                  <a:lnTo>
                    <a:pt x="4171641" y="759193"/>
                  </a:lnTo>
                  <a:lnTo>
                    <a:pt x="4432369" y="664294"/>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1233689"/>
            </a:xfrm>
            <a:custGeom>
              <a:avLst/>
              <a:pathLst>
                <a:path w="6518190" h="1233689">
                  <a:moveTo>
                    <a:pt x="0" y="142348"/>
                  </a:moveTo>
                  <a:lnTo>
                    <a:pt x="260727" y="189798"/>
                  </a:lnTo>
                  <a:lnTo>
                    <a:pt x="521455" y="142348"/>
                  </a:lnTo>
                  <a:lnTo>
                    <a:pt x="782182" y="142348"/>
                  </a:lnTo>
                  <a:lnTo>
                    <a:pt x="1042910" y="142348"/>
                  </a:lnTo>
                  <a:lnTo>
                    <a:pt x="1303638" y="142348"/>
                  </a:lnTo>
                  <a:lnTo>
                    <a:pt x="1564365" y="142348"/>
                  </a:lnTo>
                  <a:lnTo>
                    <a:pt x="1825093" y="142348"/>
                  </a:lnTo>
                  <a:lnTo>
                    <a:pt x="2085820" y="142348"/>
                  </a:lnTo>
                  <a:lnTo>
                    <a:pt x="2346548" y="142348"/>
                  </a:lnTo>
                  <a:lnTo>
                    <a:pt x="2607276" y="189798"/>
                  </a:lnTo>
                  <a:lnTo>
                    <a:pt x="2868003" y="47449"/>
                  </a:lnTo>
                  <a:lnTo>
                    <a:pt x="3128731" y="0"/>
                  </a:lnTo>
                  <a:lnTo>
                    <a:pt x="3389458" y="474496"/>
                  </a:lnTo>
                  <a:lnTo>
                    <a:pt x="3650186" y="47449"/>
                  </a:lnTo>
                  <a:lnTo>
                    <a:pt x="3910914" y="47449"/>
                  </a:lnTo>
                  <a:lnTo>
                    <a:pt x="4171641" y="94899"/>
                  </a:lnTo>
                  <a:lnTo>
                    <a:pt x="4432369" y="1091341"/>
                  </a:lnTo>
                  <a:lnTo>
                    <a:pt x="4693096" y="94899"/>
                  </a:lnTo>
                  <a:lnTo>
                    <a:pt x="4953824" y="1233689"/>
                  </a:lnTo>
                  <a:lnTo>
                    <a:pt x="5214552" y="332147"/>
                  </a:lnTo>
                  <a:lnTo>
                    <a:pt x="5475279" y="0"/>
                  </a:lnTo>
                  <a:lnTo>
                    <a:pt x="5736007" y="616844"/>
                  </a:lnTo>
                  <a:lnTo>
                    <a:pt x="5996734" y="1091341"/>
                  </a:lnTo>
                  <a:lnTo>
                    <a:pt x="6257462" y="901542"/>
                  </a:lnTo>
                  <a:lnTo>
                    <a:pt x="6518190" y="521945"/>
                  </a:lnTo>
                </a:path>
              </a:pathLst>
            </a:custGeom>
            <a:ln w="27101" cap="flat">
              <a:solidFill>
                <a:srgbClr val="FB9A99">
                  <a:alpha val="100000"/>
                </a:srgbClr>
              </a:solidFill>
              <a:prstDash val="solid"/>
              <a:round/>
            </a:ln>
          </p:spPr>
          <p:txBody>
            <a:bodyPr/>
            <a:lstStyle/>
            <a:p/>
          </p:txBody>
        </p:sp>
        <p:sp>
          <p:nvSpPr>
            <p:cNvPr id="49" name="pl49"/>
            <p:cNvSpPr/>
            <p:nvPr/>
          </p:nvSpPr>
          <p:spPr>
            <a:xfrm>
              <a:off x="7664232" y="786300"/>
              <a:ext cx="718713" cy="609841"/>
            </a:xfrm>
            <a:custGeom>
              <a:avLst/>
              <a:pathLst>
                <a:path w="718713" h="609841">
                  <a:moveTo>
                    <a:pt x="718713" y="0"/>
                  </a:moveTo>
                  <a:lnTo>
                    <a:pt x="0" y="609841"/>
                  </a:lnTo>
                </a:path>
              </a:pathLst>
            </a:custGeom>
          </p:spPr>
          <p:txBody>
            <a:bodyPr/>
            <a:lstStyle/>
            <a:p/>
          </p:txBody>
        </p:sp>
        <p:sp>
          <p:nvSpPr>
            <p:cNvPr id="50" name="pl50"/>
            <p:cNvSpPr/>
            <p:nvPr/>
          </p:nvSpPr>
          <p:spPr>
            <a:xfrm>
              <a:off x="7667333" y="1049279"/>
              <a:ext cx="661250" cy="348692"/>
            </a:xfrm>
            <a:custGeom>
              <a:avLst/>
              <a:pathLst>
                <a:path w="661250" h="348692">
                  <a:moveTo>
                    <a:pt x="661250" y="0"/>
                  </a:moveTo>
                  <a:lnTo>
                    <a:pt x="0" y="348692"/>
                  </a:lnTo>
                </a:path>
              </a:pathLst>
            </a:custGeom>
          </p:spPr>
          <p:txBody>
            <a:bodyPr/>
            <a:lstStyle/>
            <a:p/>
          </p:txBody>
        </p:sp>
        <p:sp>
          <p:nvSpPr>
            <p:cNvPr id="51" name="pl51"/>
            <p:cNvSpPr/>
            <p:nvPr/>
          </p:nvSpPr>
          <p:spPr>
            <a:xfrm>
              <a:off x="7671216" y="1304505"/>
              <a:ext cx="765878" cy="98504"/>
            </a:xfrm>
            <a:custGeom>
              <a:avLst/>
              <a:pathLst>
                <a:path w="765878" h="98504">
                  <a:moveTo>
                    <a:pt x="765878" y="0"/>
                  </a:moveTo>
                  <a:lnTo>
                    <a:pt x="0" y="98504"/>
                  </a:lnTo>
                </a:path>
              </a:pathLst>
            </a:custGeom>
          </p:spPr>
          <p:txBody>
            <a:bodyPr/>
            <a:lstStyle/>
            <a:p/>
          </p:txBody>
        </p:sp>
        <p:sp>
          <p:nvSpPr>
            <p:cNvPr id="52" name="pl52"/>
            <p:cNvSpPr/>
            <p:nvPr/>
          </p:nvSpPr>
          <p:spPr>
            <a:xfrm>
              <a:off x="7670709" y="1408790"/>
              <a:ext cx="754316" cy="152701"/>
            </a:xfrm>
            <a:custGeom>
              <a:avLst/>
              <a:pathLst>
                <a:path w="754316" h="152701">
                  <a:moveTo>
                    <a:pt x="754316" y="152701"/>
                  </a:moveTo>
                  <a:lnTo>
                    <a:pt x="0" y="0"/>
                  </a:lnTo>
                </a:path>
              </a:pathLst>
            </a:custGeom>
          </p:spPr>
          <p:txBody>
            <a:bodyPr/>
            <a:lstStyle/>
            <a:p/>
          </p:txBody>
        </p:sp>
        <p:sp>
          <p:nvSpPr>
            <p:cNvPr id="53" name="pl53"/>
            <p:cNvSpPr/>
            <p:nvPr/>
          </p:nvSpPr>
          <p:spPr>
            <a:xfrm>
              <a:off x="7667103" y="1412787"/>
              <a:ext cx="739926" cy="405880"/>
            </a:xfrm>
            <a:custGeom>
              <a:avLst/>
              <a:pathLst>
                <a:path w="739926" h="405880">
                  <a:moveTo>
                    <a:pt x="739926" y="405880"/>
                  </a:moveTo>
                  <a:lnTo>
                    <a:pt x="0" y="0"/>
                  </a:lnTo>
                </a:path>
              </a:pathLst>
            </a:custGeom>
          </p:spPr>
          <p:txBody>
            <a:bodyPr/>
            <a:lstStyle/>
            <a:p/>
          </p:txBody>
        </p:sp>
        <p:sp>
          <p:nvSpPr>
            <p:cNvPr id="54" name="pl54"/>
            <p:cNvSpPr/>
            <p:nvPr/>
          </p:nvSpPr>
          <p:spPr>
            <a:xfrm>
              <a:off x="7661502" y="1462944"/>
              <a:ext cx="697358" cy="882766"/>
            </a:xfrm>
            <a:custGeom>
              <a:avLst/>
              <a:pathLst>
                <a:path w="697358" h="882766">
                  <a:moveTo>
                    <a:pt x="697358" y="882766"/>
                  </a:moveTo>
                  <a:lnTo>
                    <a:pt x="0" y="0"/>
                  </a:lnTo>
                </a:path>
              </a:pathLst>
            </a:custGeom>
          </p:spPr>
          <p:txBody>
            <a:bodyPr/>
            <a:lstStyle/>
            <a:p/>
          </p:txBody>
        </p:sp>
        <p:sp>
          <p:nvSpPr>
            <p:cNvPr id="55" name="pl55"/>
            <p:cNvSpPr/>
            <p:nvPr/>
          </p:nvSpPr>
          <p:spPr>
            <a:xfrm>
              <a:off x="7663217" y="1462336"/>
              <a:ext cx="629214" cy="617592"/>
            </a:xfrm>
            <a:custGeom>
              <a:avLst/>
              <a:pathLst>
                <a:path w="629214" h="617592">
                  <a:moveTo>
                    <a:pt x="629214" y="617592"/>
                  </a:moveTo>
                  <a:lnTo>
                    <a:pt x="0" y="0"/>
                  </a:lnTo>
                </a:path>
              </a:pathLst>
            </a:custGeom>
          </p:spPr>
          <p:txBody>
            <a:bodyPr/>
            <a:lstStyle/>
            <a:p/>
          </p:txBody>
        </p:sp>
        <p:sp>
          <p:nvSpPr>
            <p:cNvPr id="56" name="pl56"/>
            <p:cNvSpPr/>
            <p:nvPr/>
          </p:nvSpPr>
          <p:spPr>
            <a:xfrm>
              <a:off x="7660648" y="1605541"/>
              <a:ext cx="692125" cy="1003919"/>
            </a:xfrm>
            <a:custGeom>
              <a:avLst/>
              <a:pathLst>
                <a:path w="692125" h="1003919">
                  <a:moveTo>
                    <a:pt x="692125" y="1003919"/>
                  </a:moveTo>
                  <a:lnTo>
                    <a:pt x="0" y="0"/>
                  </a:lnTo>
                </a:path>
              </a:pathLst>
            </a:custGeom>
          </p:spPr>
          <p:txBody>
            <a:bodyPr/>
            <a:lstStyle/>
            <a:p/>
          </p:txBody>
        </p:sp>
        <p:sp>
          <p:nvSpPr>
            <p:cNvPr id="57" name="pl57"/>
            <p:cNvSpPr/>
            <p:nvPr/>
          </p:nvSpPr>
          <p:spPr>
            <a:xfrm>
              <a:off x="7661363" y="1937483"/>
              <a:ext cx="721582" cy="933392"/>
            </a:xfrm>
            <a:custGeom>
              <a:avLst/>
              <a:pathLst>
                <a:path w="721582" h="933392">
                  <a:moveTo>
                    <a:pt x="721582" y="933392"/>
                  </a:moveTo>
                  <a:lnTo>
                    <a:pt x="0" y="0"/>
                  </a:lnTo>
                </a:path>
              </a:pathLst>
            </a:custGeom>
          </p:spPr>
          <p:txBody>
            <a:bodyPr/>
            <a:lstStyle/>
            <a:p/>
          </p:txBody>
        </p:sp>
        <p:sp>
          <p:nvSpPr>
            <p:cNvPr id="58" name="pl58"/>
            <p:cNvSpPr/>
            <p:nvPr/>
          </p:nvSpPr>
          <p:spPr>
            <a:xfrm>
              <a:off x="7660621" y="2080045"/>
              <a:ext cx="722324" cy="1052403"/>
            </a:xfrm>
            <a:custGeom>
              <a:avLst/>
              <a:pathLst>
                <a:path w="722324" h="1052403">
                  <a:moveTo>
                    <a:pt x="722324" y="1052403"/>
                  </a:moveTo>
                  <a:lnTo>
                    <a:pt x="0" y="0"/>
                  </a:lnTo>
                </a:path>
              </a:pathLst>
            </a:custGeom>
          </p:spPr>
          <p:txBody>
            <a:bodyPr/>
            <a:lstStyle/>
            <a:p/>
          </p:txBody>
        </p:sp>
        <p:sp>
          <p:nvSpPr>
            <p:cNvPr id="59" name="pl59"/>
            <p:cNvSpPr/>
            <p:nvPr/>
          </p:nvSpPr>
          <p:spPr>
            <a:xfrm>
              <a:off x="7660539" y="2364765"/>
              <a:ext cx="698322" cy="1031382"/>
            </a:xfrm>
            <a:custGeom>
              <a:avLst/>
              <a:pathLst>
                <a:path w="698322" h="1031382">
                  <a:moveTo>
                    <a:pt x="698322" y="1031382"/>
                  </a:moveTo>
                  <a:lnTo>
                    <a:pt x="0" y="0"/>
                  </a:lnTo>
                </a:path>
              </a:pathLst>
            </a:custGeom>
          </p:spPr>
          <p:txBody>
            <a:bodyPr/>
            <a:lstStyle/>
            <a:p/>
          </p:txBody>
        </p:sp>
        <p:sp>
          <p:nvSpPr>
            <p:cNvPr id="60" name="pg60"/>
            <p:cNvSpPr/>
            <p:nvPr/>
          </p:nvSpPr>
          <p:spPr>
            <a:xfrm>
              <a:off x="8314365" y="6945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7360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62" name="pg62"/>
            <p:cNvSpPr/>
            <p:nvPr/>
          </p:nvSpPr>
          <p:spPr>
            <a:xfrm>
              <a:off x="8260004" y="95704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97989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4" name="pg64"/>
            <p:cNvSpPr/>
            <p:nvPr/>
          </p:nvSpPr>
          <p:spPr>
            <a:xfrm>
              <a:off x="8368515" y="121826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25980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66" name="pg66"/>
            <p:cNvSpPr/>
            <p:nvPr/>
          </p:nvSpPr>
          <p:spPr>
            <a:xfrm>
              <a:off x="8356446" y="148025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52179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89%</a:t>
              </a:r>
            </a:p>
          </p:txBody>
        </p:sp>
        <p:sp>
          <p:nvSpPr>
            <p:cNvPr id="68" name="pg68"/>
            <p:cNvSpPr/>
            <p:nvPr/>
          </p:nvSpPr>
          <p:spPr>
            <a:xfrm>
              <a:off x="8338449" y="174118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78272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89%</a:t>
              </a:r>
            </a:p>
          </p:txBody>
        </p:sp>
        <p:sp>
          <p:nvSpPr>
            <p:cNvPr id="70" name="pg70"/>
            <p:cNvSpPr/>
            <p:nvPr/>
          </p:nvSpPr>
          <p:spPr>
            <a:xfrm>
              <a:off x="8290281" y="226752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30906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88%</a:t>
              </a:r>
            </a:p>
          </p:txBody>
        </p:sp>
        <p:sp>
          <p:nvSpPr>
            <p:cNvPr id="72" name="pg72"/>
            <p:cNvSpPr/>
            <p:nvPr/>
          </p:nvSpPr>
          <p:spPr>
            <a:xfrm>
              <a:off x="8223851" y="200328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04482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74" name="pg74"/>
            <p:cNvSpPr/>
            <p:nvPr/>
          </p:nvSpPr>
          <p:spPr>
            <a:xfrm>
              <a:off x="8284194" y="253080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57234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85%</a:t>
              </a:r>
            </a:p>
          </p:txBody>
        </p:sp>
        <p:sp>
          <p:nvSpPr>
            <p:cNvPr id="76" name="pg76"/>
            <p:cNvSpPr/>
            <p:nvPr/>
          </p:nvSpPr>
          <p:spPr>
            <a:xfrm>
              <a:off x="8314365" y="279240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3394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78%</a:t>
              </a:r>
            </a:p>
          </p:txBody>
        </p:sp>
        <p:sp>
          <p:nvSpPr>
            <p:cNvPr id="78" name="pg78"/>
            <p:cNvSpPr/>
            <p:nvPr/>
          </p:nvSpPr>
          <p:spPr>
            <a:xfrm>
              <a:off x="8314365" y="30535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0950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75%</a:t>
              </a:r>
            </a:p>
          </p:txBody>
        </p:sp>
        <p:sp>
          <p:nvSpPr>
            <p:cNvPr id="80" name="pg80"/>
            <p:cNvSpPr/>
            <p:nvPr/>
          </p:nvSpPr>
          <p:spPr>
            <a:xfrm>
              <a:off x="8290281" y="33173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589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69%</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463019" y="401416"/>
              <a:ext cx="29055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México,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MCV2 presentaba la cobertura más baja de todas las vacunas (69 %), seguida de la HPVc (75 %).
La cobertura de nueve vacunas aumentó (DTP3, HEPB3, HIB3, HPVc, IPV1, MCV1, MCV2, ROTAC y RUBELLA) en comparación con la cobertura respectiva de 2019.
La cobertura de ocho vacunas aumentó (DTP3, HEPB3, HIB3, IPV1, IPVC, MCV1, ROTAC y RUBELLA) y la de dos vacunas se mantuvo igual (HPVC y MCV2) en comparación con la cobertura respectiva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3747" y="907931"/>
              <a:ext cx="5127364" cy="0"/>
            </a:xfrm>
            <a:custGeom>
              <a:avLst/>
              <a:pathLst>
                <a:path w="5127364" h="0">
                  <a:moveTo>
                    <a:pt x="0" y="0"/>
                  </a:moveTo>
                  <a:lnTo>
                    <a:pt x="3466387" y="0"/>
                  </a:lnTo>
                  <a:lnTo>
                    <a:pt x="4332984" y="0"/>
                  </a:lnTo>
                  <a:lnTo>
                    <a:pt x="4405200" y="0"/>
                  </a:lnTo>
                  <a:lnTo>
                    <a:pt x="4405200" y="0"/>
                  </a:lnTo>
                  <a:lnTo>
                    <a:pt x="4838499" y="0"/>
                  </a:lnTo>
                  <a:lnTo>
                    <a:pt x="5127364" y="0"/>
                  </a:lnTo>
                </a:path>
              </a:pathLst>
            </a:custGeom>
            <a:ln w="116535" cap="flat">
              <a:solidFill>
                <a:srgbClr val="E8E8E8">
                  <a:alpha val="100000"/>
                </a:srgbClr>
              </a:solidFill>
              <a:prstDash val="solid"/>
              <a:round/>
            </a:ln>
          </p:spPr>
          <p:txBody>
            <a:bodyPr/>
            <a:lstStyle/>
            <a:p/>
          </p:txBody>
        </p:sp>
        <p:sp>
          <p:nvSpPr>
            <p:cNvPr id="21" name="pl21"/>
            <p:cNvSpPr/>
            <p:nvPr/>
          </p:nvSpPr>
          <p:spPr>
            <a:xfrm>
              <a:off x="7052351" y="1320786"/>
              <a:ext cx="1155462" cy="0"/>
            </a:xfrm>
            <a:custGeom>
              <a:avLst/>
              <a:pathLst>
                <a:path w="1155462" h="0">
                  <a:moveTo>
                    <a:pt x="0" y="0"/>
                  </a:moveTo>
                  <a:lnTo>
                    <a:pt x="433298" y="0"/>
                  </a:lnTo>
                  <a:lnTo>
                    <a:pt x="433298" y="0"/>
                  </a:lnTo>
                  <a:lnTo>
                    <a:pt x="505514"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2" name="pl22"/>
            <p:cNvSpPr/>
            <p:nvPr/>
          </p:nvSpPr>
          <p:spPr>
            <a:xfrm>
              <a:off x="6691269" y="1733641"/>
              <a:ext cx="1227678" cy="0"/>
            </a:xfrm>
            <a:custGeom>
              <a:avLst/>
              <a:pathLst>
                <a:path w="1227678" h="0">
                  <a:moveTo>
                    <a:pt x="0" y="0"/>
                  </a:moveTo>
                  <a:lnTo>
                    <a:pt x="433298" y="0"/>
                  </a:lnTo>
                  <a:lnTo>
                    <a:pt x="433298" y="0"/>
                  </a:lnTo>
                  <a:lnTo>
                    <a:pt x="722164" y="0"/>
                  </a:lnTo>
                  <a:lnTo>
                    <a:pt x="794380" y="0"/>
                  </a:lnTo>
                  <a:lnTo>
                    <a:pt x="938813" y="0"/>
                  </a:lnTo>
                  <a:lnTo>
                    <a:pt x="1227678" y="0"/>
                  </a:lnTo>
                </a:path>
              </a:pathLst>
            </a:custGeom>
            <a:ln w="116535" cap="flat">
              <a:solidFill>
                <a:srgbClr val="E8E8E8">
                  <a:alpha val="100000"/>
                </a:srgbClr>
              </a:solidFill>
              <a:prstDash val="solid"/>
              <a:round/>
            </a:ln>
          </p:spPr>
          <p:txBody>
            <a:bodyPr/>
            <a:lstStyle/>
            <a:p/>
          </p:txBody>
        </p:sp>
        <p:sp>
          <p:nvSpPr>
            <p:cNvPr id="23" name="pl23"/>
            <p:cNvSpPr/>
            <p:nvPr/>
          </p:nvSpPr>
          <p:spPr>
            <a:xfrm>
              <a:off x="5535807" y="2146496"/>
              <a:ext cx="2383141" cy="0"/>
            </a:xfrm>
            <a:custGeom>
              <a:avLst/>
              <a:pathLst>
                <a:path w="2383141" h="0">
                  <a:moveTo>
                    <a:pt x="0" y="0"/>
                  </a:moveTo>
                  <a:lnTo>
                    <a:pt x="1516544" y="0"/>
                  </a:lnTo>
                  <a:lnTo>
                    <a:pt x="1588760" y="0"/>
                  </a:lnTo>
                  <a:lnTo>
                    <a:pt x="1733193" y="0"/>
                  </a:lnTo>
                  <a:lnTo>
                    <a:pt x="1949842" y="0"/>
                  </a:lnTo>
                  <a:lnTo>
                    <a:pt x="2094275" y="0"/>
                  </a:lnTo>
                  <a:lnTo>
                    <a:pt x="2383141" y="0"/>
                  </a:lnTo>
                </a:path>
              </a:pathLst>
            </a:custGeom>
            <a:ln w="116535" cap="flat">
              <a:solidFill>
                <a:srgbClr val="E8E8E8">
                  <a:alpha val="100000"/>
                </a:srgbClr>
              </a:solidFill>
              <a:prstDash val="solid"/>
              <a:round/>
            </a:ln>
          </p:spPr>
          <p:txBody>
            <a:bodyPr/>
            <a:lstStyle/>
            <a:p/>
          </p:txBody>
        </p:sp>
        <p:sp>
          <p:nvSpPr>
            <p:cNvPr id="24" name="pl24"/>
            <p:cNvSpPr/>
            <p:nvPr/>
          </p:nvSpPr>
          <p:spPr>
            <a:xfrm>
              <a:off x="6691269" y="2559351"/>
              <a:ext cx="1227678" cy="0"/>
            </a:xfrm>
            <a:custGeom>
              <a:avLst/>
              <a:pathLst>
                <a:path w="1227678" h="0">
                  <a:moveTo>
                    <a:pt x="0" y="0"/>
                  </a:moveTo>
                  <a:lnTo>
                    <a:pt x="433298" y="0"/>
                  </a:lnTo>
                  <a:lnTo>
                    <a:pt x="433298" y="0"/>
                  </a:lnTo>
                  <a:lnTo>
                    <a:pt x="722164" y="0"/>
                  </a:lnTo>
                  <a:lnTo>
                    <a:pt x="794380" y="0"/>
                  </a:lnTo>
                  <a:lnTo>
                    <a:pt x="938813"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7052351" y="2972206"/>
              <a:ext cx="1155462" cy="0"/>
            </a:xfrm>
            <a:custGeom>
              <a:avLst/>
              <a:pathLst>
                <a:path w="1155462" h="0">
                  <a:moveTo>
                    <a:pt x="0" y="0"/>
                  </a:moveTo>
                  <a:lnTo>
                    <a:pt x="433298" y="0"/>
                  </a:lnTo>
                  <a:lnTo>
                    <a:pt x="433298" y="0"/>
                  </a:lnTo>
                  <a:lnTo>
                    <a:pt x="505514"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763485" y="3385062"/>
              <a:ext cx="1877626" cy="0"/>
            </a:xfrm>
            <a:custGeom>
              <a:avLst/>
              <a:pathLst>
                <a:path w="1877626" h="0">
                  <a:moveTo>
                    <a:pt x="0" y="0"/>
                  </a:moveTo>
                  <a:lnTo>
                    <a:pt x="216649" y="0"/>
                  </a:lnTo>
                  <a:lnTo>
                    <a:pt x="505514" y="0"/>
                  </a:lnTo>
                  <a:lnTo>
                    <a:pt x="938813" y="0"/>
                  </a:lnTo>
                  <a:lnTo>
                    <a:pt x="1083246" y="0"/>
                  </a:lnTo>
                  <a:lnTo>
                    <a:pt x="1372111" y="0"/>
                  </a:lnTo>
                  <a:lnTo>
                    <a:pt x="1877626" y="0"/>
                  </a:lnTo>
                </a:path>
              </a:pathLst>
            </a:custGeom>
            <a:ln w="116535" cap="flat">
              <a:solidFill>
                <a:srgbClr val="E8E8E8">
                  <a:alpha val="100000"/>
                </a:srgbClr>
              </a:solidFill>
              <a:prstDash val="solid"/>
              <a:round/>
            </a:ln>
          </p:spPr>
          <p:txBody>
            <a:bodyPr/>
            <a:lstStyle/>
            <a:p/>
          </p:txBody>
        </p:sp>
        <p:sp>
          <p:nvSpPr>
            <p:cNvPr id="27" name="pl27"/>
            <p:cNvSpPr/>
            <p:nvPr/>
          </p:nvSpPr>
          <p:spPr>
            <a:xfrm>
              <a:off x="5463590" y="3797917"/>
              <a:ext cx="3033089" cy="0"/>
            </a:xfrm>
            <a:custGeom>
              <a:avLst/>
              <a:pathLst>
                <a:path w="3033089" h="0">
                  <a:moveTo>
                    <a:pt x="0" y="0"/>
                  </a:moveTo>
                  <a:lnTo>
                    <a:pt x="1011029" y="0"/>
                  </a:lnTo>
                  <a:lnTo>
                    <a:pt x="1011029" y="0"/>
                  </a:lnTo>
                  <a:lnTo>
                    <a:pt x="1372111" y="0"/>
                  </a:lnTo>
                  <a:lnTo>
                    <a:pt x="1733193" y="0"/>
                  </a:lnTo>
                  <a:lnTo>
                    <a:pt x="2022059" y="0"/>
                  </a:lnTo>
                  <a:lnTo>
                    <a:pt x="3033089" y="0"/>
                  </a:lnTo>
                </a:path>
              </a:pathLst>
            </a:custGeom>
            <a:ln w="116535" cap="flat">
              <a:solidFill>
                <a:srgbClr val="E8E8E8">
                  <a:alpha val="100000"/>
                </a:srgbClr>
              </a:solidFill>
              <a:prstDash val="solid"/>
              <a:round/>
            </a:ln>
          </p:spPr>
          <p:txBody>
            <a:bodyPr/>
            <a:lstStyle/>
            <a:p/>
          </p:txBody>
        </p:sp>
        <p:sp>
          <p:nvSpPr>
            <p:cNvPr id="28" name="pl28"/>
            <p:cNvSpPr/>
            <p:nvPr/>
          </p:nvSpPr>
          <p:spPr>
            <a:xfrm>
              <a:off x="6980135" y="4210772"/>
              <a:ext cx="722164" cy="0"/>
            </a:xfrm>
            <a:custGeom>
              <a:avLst/>
              <a:pathLst>
                <a:path w="722164" h="0">
                  <a:moveTo>
                    <a:pt x="0" y="0"/>
                  </a:moveTo>
                  <a:lnTo>
                    <a:pt x="72216" y="0"/>
                  </a:lnTo>
                  <a:lnTo>
                    <a:pt x="144432" y="0"/>
                  </a:lnTo>
                  <a:lnTo>
                    <a:pt x="144432" y="0"/>
                  </a:lnTo>
                  <a:lnTo>
                    <a:pt x="505514" y="0"/>
                  </a:lnTo>
                  <a:lnTo>
                    <a:pt x="577731"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6763485" y="4623627"/>
              <a:ext cx="1877626" cy="0"/>
            </a:xfrm>
            <a:custGeom>
              <a:avLst/>
              <a:pathLst>
                <a:path w="1877626" h="0">
                  <a:moveTo>
                    <a:pt x="0" y="0"/>
                  </a:moveTo>
                  <a:lnTo>
                    <a:pt x="216649" y="0"/>
                  </a:lnTo>
                  <a:lnTo>
                    <a:pt x="505514" y="0"/>
                  </a:lnTo>
                  <a:lnTo>
                    <a:pt x="938813" y="0"/>
                  </a:lnTo>
                  <a:lnTo>
                    <a:pt x="1083246" y="0"/>
                  </a:lnTo>
                  <a:lnTo>
                    <a:pt x="1372111" y="0"/>
                  </a:lnTo>
                  <a:lnTo>
                    <a:pt x="1877626" y="0"/>
                  </a:lnTo>
                </a:path>
              </a:pathLst>
            </a:custGeom>
            <a:ln w="116535" cap="flat">
              <a:solidFill>
                <a:srgbClr val="E8E8E8">
                  <a:alpha val="100000"/>
                </a:srgbClr>
              </a:solidFill>
              <a:prstDash val="solid"/>
              <a:round/>
            </a:ln>
          </p:spPr>
          <p:txBody>
            <a:bodyPr/>
            <a:lstStyle/>
            <a:p/>
          </p:txBody>
        </p:sp>
        <p:sp>
          <p:nvSpPr>
            <p:cNvPr id="30" name="pl30"/>
            <p:cNvSpPr/>
            <p:nvPr/>
          </p:nvSpPr>
          <p:spPr>
            <a:xfrm>
              <a:off x="6474620" y="5036482"/>
              <a:ext cx="1155462" cy="0"/>
            </a:xfrm>
            <a:custGeom>
              <a:avLst/>
              <a:pathLst>
                <a:path w="1155462" h="0">
                  <a:moveTo>
                    <a:pt x="0" y="0"/>
                  </a:moveTo>
                  <a:lnTo>
                    <a:pt x="144432" y="0"/>
                  </a:lnTo>
                  <a:lnTo>
                    <a:pt x="577731" y="0"/>
                  </a:lnTo>
                  <a:lnTo>
                    <a:pt x="794380" y="0"/>
                  </a:lnTo>
                  <a:lnTo>
                    <a:pt x="1011029" y="0"/>
                  </a:lnTo>
                  <a:lnTo>
                    <a:pt x="1083246" y="0"/>
                  </a:lnTo>
                  <a:lnTo>
                    <a:pt x="1155462" y="0"/>
                  </a:lnTo>
                </a:path>
              </a:pathLst>
            </a:custGeom>
            <a:ln w="116535" cap="flat">
              <a:solidFill>
                <a:srgbClr val="E8E8E8">
                  <a:alpha val="100000"/>
                </a:srgbClr>
              </a:solidFill>
              <a:prstDash val="solid"/>
              <a:round/>
            </a:ln>
          </p:spPr>
          <p:txBody>
            <a:bodyPr/>
            <a:lstStyle/>
            <a:p/>
          </p:txBody>
        </p:sp>
        <p:sp>
          <p:nvSpPr>
            <p:cNvPr id="31" name="pt31"/>
            <p:cNvSpPr/>
            <p:nvPr/>
          </p:nvSpPr>
          <p:spPr>
            <a:xfrm>
              <a:off x="697563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350924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55336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04785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0893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8676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200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53130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12006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0893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8676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200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8115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200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7563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45909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04785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7563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200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7563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47012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04785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91736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85618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78396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49509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42288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85618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35066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06180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85618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47303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06180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85618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35066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06180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85618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49509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85618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70071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0623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8396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40082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41185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41185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639531"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91736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06180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0071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20623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8396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55628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2288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56731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96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México, 2019-2025</a:t>
              </a:r>
            </a:p>
          </p:txBody>
        </p:sp>
        <p:sp>
          <p:nvSpPr>
            <p:cNvPr id="165" name="tx165"/>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66" name="tx166"/>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67" name="tx167"/>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68" name="tx168"/>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(84 %) y 2024 (83 %). La cobertura de la DTP1 aumentó en 2025 (89 %) en comparación con 2024, y fue superior a la de 2019. Entre 2019 y 2025, la cobertura de la DTP1 alcanzó su nivel más bajo en 2020 (77 %).
En 2024, 5 vacunas tuvieron una cobertura inferior a la de 2019.
En 2025, 1 vacuna tuvo una cobertura inferior a la de 2019.
En 2025, 1 vacuna tuvo una cobertura inferior a la de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393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434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5154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637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1678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8006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882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19228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39328" y="2954591"/>
              <a:ext cx="6552953" cy="2023166"/>
            </a:xfrm>
            <a:custGeom>
              <a:avLst/>
              <a:pathLst>
                <a:path w="6552953" h="2023166">
                  <a:moveTo>
                    <a:pt x="0" y="437441"/>
                  </a:moveTo>
                  <a:lnTo>
                    <a:pt x="504073" y="54680"/>
                  </a:lnTo>
                  <a:lnTo>
                    <a:pt x="1008146" y="54680"/>
                  </a:lnTo>
                  <a:lnTo>
                    <a:pt x="1512220" y="54680"/>
                  </a:lnTo>
                  <a:lnTo>
                    <a:pt x="2016293" y="54680"/>
                  </a:lnTo>
                  <a:lnTo>
                    <a:pt x="2520366" y="54680"/>
                  </a:lnTo>
                  <a:lnTo>
                    <a:pt x="3024440" y="27340"/>
                  </a:lnTo>
                  <a:lnTo>
                    <a:pt x="3528513" y="1148283"/>
                  </a:lnTo>
                  <a:lnTo>
                    <a:pt x="4032586" y="1503704"/>
                  </a:lnTo>
                  <a:lnTo>
                    <a:pt x="4536660" y="2023166"/>
                  </a:lnTo>
                  <a:lnTo>
                    <a:pt x="5040733" y="300740"/>
                  </a:lnTo>
                  <a:lnTo>
                    <a:pt x="5544807" y="82020"/>
                  </a:lnTo>
                  <a:lnTo>
                    <a:pt x="6048880" y="0"/>
                  </a:lnTo>
                  <a:lnTo>
                    <a:pt x="6552953" y="0"/>
                  </a:lnTo>
                </a:path>
              </a:pathLst>
            </a:custGeom>
            <a:ln w="29811" cap="flat">
              <a:solidFill>
                <a:srgbClr val="FF0000">
                  <a:alpha val="100000"/>
                </a:srgbClr>
              </a:solidFill>
              <a:prstDash val="solid"/>
              <a:round/>
            </a:ln>
          </p:spPr>
          <p:txBody>
            <a:bodyPr/>
            <a:lstStyle/>
            <a:p/>
          </p:txBody>
        </p:sp>
        <p:sp>
          <p:nvSpPr>
            <p:cNvPr id="32" name="pl32"/>
            <p:cNvSpPr/>
            <p:nvPr/>
          </p:nvSpPr>
          <p:spPr>
            <a:xfrm>
              <a:off x="1639328" y="2954591"/>
              <a:ext cx="6552953" cy="2023166"/>
            </a:xfrm>
            <a:custGeom>
              <a:avLst/>
              <a:pathLst>
                <a:path w="6552953" h="2023166">
                  <a:moveTo>
                    <a:pt x="0" y="820202"/>
                  </a:moveTo>
                  <a:lnTo>
                    <a:pt x="504073" y="683502"/>
                  </a:lnTo>
                  <a:lnTo>
                    <a:pt x="1008146" y="574141"/>
                  </a:lnTo>
                  <a:lnTo>
                    <a:pt x="1512220" y="628822"/>
                  </a:lnTo>
                  <a:lnTo>
                    <a:pt x="2016293" y="574141"/>
                  </a:lnTo>
                  <a:lnTo>
                    <a:pt x="2520366" y="574141"/>
                  </a:lnTo>
                  <a:lnTo>
                    <a:pt x="3024440" y="601481"/>
                  </a:lnTo>
                  <a:lnTo>
                    <a:pt x="3528513" y="765522"/>
                  </a:lnTo>
                  <a:lnTo>
                    <a:pt x="4032586" y="1913806"/>
                  </a:lnTo>
                  <a:lnTo>
                    <a:pt x="4536660" y="2023166"/>
                  </a:lnTo>
                  <a:lnTo>
                    <a:pt x="5040733" y="300740"/>
                  </a:lnTo>
                  <a:lnTo>
                    <a:pt x="5544807" y="82020"/>
                  </a:lnTo>
                  <a:lnTo>
                    <a:pt x="6048880" y="0"/>
                  </a:lnTo>
                  <a:lnTo>
                    <a:pt x="6552953" y="0"/>
                  </a:lnTo>
                </a:path>
              </a:pathLst>
            </a:custGeom>
            <a:ln w="29811" cap="flat">
              <a:solidFill>
                <a:srgbClr val="0058AB">
                  <a:alpha val="100000"/>
                </a:srgbClr>
              </a:solidFill>
              <a:prstDash val="solid"/>
              <a:round/>
            </a:ln>
          </p:spPr>
          <p:txBody>
            <a:bodyPr/>
            <a:lstStyle/>
            <a:p/>
          </p:txBody>
        </p:sp>
        <p:sp>
          <p:nvSpPr>
            <p:cNvPr id="33" name="pt33"/>
            <p:cNvSpPr/>
            <p:nvPr/>
          </p:nvSpPr>
          <p:spPr>
            <a:xfrm>
              <a:off x="1614502"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118576"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62264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26722"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630796"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13486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638943"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143016"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5647089"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6151163"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6655236"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7159309"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7663383"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8167456"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614502"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118576"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62264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126722"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630796"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13486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638943"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5143016"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5647089"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6151163"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6655236"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7159309"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7663383"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8167456"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639328"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62" name="tx62"/>
            <p:cNvSpPr/>
            <p:nvPr/>
          </p:nvSpPr>
          <p:spPr>
            <a:xfrm>
              <a:off x="2143402"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3" name="tx63"/>
            <p:cNvSpPr/>
            <p:nvPr/>
          </p:nvSpPr>
          <p:spPr>
            <a:xfrm>
              <a:off x="264747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4" name="tx64"/>
            <p:cNvSpPr/>
            <p:nvPr/>
          </p:nvSpPr>
          <p:spPr>
            <a:xfrm>
              <a:off x="3151548"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5" name="tx65"/>
            <p:cNvSpPr/>
            <p:nvPr/>
          </p:nvSpPr>
          <p:spPr>
            <a:xfrm>
              <a:off x="3655622"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6" name="tx66"/>
            <p:cNvSpPr/>
            <p:nvPr/>
          </p:nvSpPr>
          <p:spPr>
            <a:xfrm>
              <a:off x="415969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7" name="tx67"/>
            <p:cNvSpPr/>
            <p:nvPr/>
          </p:nvSpPr>
          <p:spPr>
            <a:xfrm>
              <a:off x="4663768"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68" name="tx68"/>
            <p:cNvSpPr/>
            <p:nvPr/>
          </p:nvSpPr>
          <p:spPr>
            <a:xfrm>
              <a:off x="5167842"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69" name="tx69"/>
            <p:cNvSpPr/>
            <p:nvPr/>
          </p:nvSpPr>
          <p:spPr>
            <a:xfrm>
              <a:off x="567191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70" name="tx70"/>
            <p:cNvSpPr/>
            <p:nvPr/>
          </p:nvSpPr>
          <p:spPr>
            <a:xfrm>
              <a:off x="6175989"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71" name="tx71"/>
            <p:cNvSpPr/>
            <p:nvPr/>
          </p:nvSpPr>
          <p:spPr>
            <a:xfrm>
              <a:off x="6680062"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72" name="tx72"/>
            <p:cNvSpPr/>
            <p:nvPr/>
          </p:nvSpPr>
          <p:spPr>
            <a:xfrm>
              <a:off x="7184135"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3" name="tx73"/>
            <p:cNvSpPr/>
            <p:nvPr/>
          </p:nvSpPr>
          <p:spPr>
            <a:xfrm>
              <a:off x="7688209"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4" name="tx74"/>
            <p:cNvSpPr/>
            <p:nvPr/>
          </p:nvSpPr>
          <p:spPr>
            <a:xfrm>
              <a:off x="8192282"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5" name="tx75"/>
            <p:cNvSpPr/>
            <p:nvPr/>
          </p:nvSpPr>
          <p:spPr>
            <a:xfrm>
              <a:off x="1639328"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76" name="tx76"/>
            <p:cNvSpPr/>
            <p:nvPr/>
          </p:nvSpPr>
          <p:spPr>
            <a:xfrm>
              <a:off x="2143402"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7" name="tx77"/>
            <p:cNvSpPr/>
            <p:nvPr/>
          </p:nvSpPr>
          <p:spPr>
            <a:xfrm>
              <a:off x="264747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8" name="tx78"/>
            <p:cNvSpPr/>
            <p:nvPr/>
          </p:nvSpPr>
          <p:spPr>
            <a:xfrm>
              <a:off x="3151548"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9" name="tx79"/>
            <p:cNvSpPr/>
            <p:nvPr/>
          </p:nvSpPr>
          <p:spPr>
            <a:xfrm>
              <a:off x="3655622"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80" name="tx80"/>
            <p:cNvSpPr/>
            <p:nvPr/>
          </p:nvSpPr>
          <p:spPr>
            <a:xfrm>
              <a:off x="415969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81" name="tx81"/>
            <p:cNvSpPr/>
            <p:nvPr/>
          </p:nvSpPr>
          <p:spPr>
            <a:xfrm>
              <a:off x="4663768"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82" name="tx82"/>
            <p:cNvSpPr/>
            <p:nvPr/>
          </p:nvSpPr>
          <p:spPr>
            <a:xfrm>
              <a:off x="5167842"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83" name="tx83"/>
            <p:cNvSpPr/>
            <p:nvPr/>
          </p:nvSpPr>
          <p:spPr>
            <a:xfrm>
              <a:off x="5671915"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84" name="tx84"/>
            <p:cNvSpPr/>
            <p:nvPr/>
          </p:nvSpPr>
          <p:spPr>
            <a:xfrm>
              <a:off x="6175989"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85" name="tx85"/>
            <p:cNvSpPr/>
            <p:nvPr/>
          </p:nvSpPr>
          <p:spPr>
            <a:xfrm>
              <a:off x="6680062"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6" name="tx86"/>
            <p:cNvSpPr/>
            <p:nvPr/>
          </p:nvSpPr>
          <p:spPr>
            <a:xfrm>
              <a:off x="7184135"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87" name="tx87"/>
            <p:cNvSpPr/>
            <p:nvPr/>
          </p:nvSpPr>
          <p:spPr>
            <a:xfrm>
              <a:off x="7688209"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8" name="tx88"/>
            <p:cNvSpPr/>
            <p:nvPr/>
          </p:nvSpPr>
          <p:spPr>
            <a:xfrm>
              <a:off x="8192282"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9" name="pl8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90" name="tx90"/>
            <p:cNvSpPr/>
            <p:nvPr/>
          </p:nvSpPr>
          <p:spPr>
            <a:xfrm>
              <a:off x="6240650"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91" name="tx91"/>
            <p:cNvSpPr/>
            <p:nvPr/>
          </p:nvSpPr>
          <p:spPr>
            <a:xfrm>
              <a:off x="6086018"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92" name="rc9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93" name="tx93"/>
            <p:cNvSpPr/>
            <p:nvPr/>
          </p:nvSpPr>
          <p:spPr>
            <a:xfrm>
              <a:off x="47022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94" name="tx94"/>
            <p:cNvSpPr/>
            <p:nvPr/>
          </p:nvSpPr>
          <p:spPr>
            <a:xfrm rot="-5400000">
              <a:off x="151132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95" name="tx95"/>
            <p:cNvSpPr/>
            <p:nvPr/>
          </p:nvSpPr>
          <p:spPr>
            <a:xfrm rot="-5400000">
              <a:off x="20153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96" name="tx96"/>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97" name="tx97"/>
            <p:cNvSpPr/>
            <p:nvPr/>
          </p:nvSpPr>
          <p:spPr>
            <a:xfrm rot="-5400000">
              <a:off x="302354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8" name="tx98"/>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9" name="tx99"/>
            <p:cNvSpPr/>
            <p:nvPr/>
          </p:nvSpPr>
          <p:spPr>
            <a:xfrm rot="-5400000">
              <a:off x="4031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0" name="tx100"/>
            <p:cNvSpPr/>
            <p:nvPr/>
          </p:nvSpPr>
          <p:spPr>
            <a:xfrm rot="-5400000">
              <a:off x="45357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1" name="tx101"/>
            <p:cNvSpPr/>
            <p:nvPr/>
          </p:nvSpPr>
          <p:spPr>
            <a:xfrm rot="-5400000">
              <a:off x="50398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2" name="tx102"/>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3" name="tx103"/>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4" name="tx104"/>
            <p:cNvSpPr/>
            <p:nvPr/>
          </p:nvSpPr>
          <p:spPr>
            <a:xfrm rot="-5400000">
              <a:off x="655206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5" name="tx105"/>
            <p:cNvSpPr/>
            <p:nvPr/>
          </p:nvSpPr>
          <p:spPr>
            <a:xfrm rot="-5400000">
              <a:off x="705610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6" name="tx106"/>
            <p:cNvSpPr/>
            <p:nvPr/>
          </p:nvSpPr>
          <p:spPr>
            <a:xfrm rot="-5400000">
              <a:off x="75602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7" name="tx107"/>
            <p:cNvSpPr/>
            <p:nvPr/>
          </p:nvSpPr>
          <p:spPr>
            <a:xfrm rot="-5400000">
              <a:off x="80642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8" name="tx10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9" name="tx10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0" name="tx11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1" name="tx11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2" name="tx11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3" name="tx11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4" name="tx114"/>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15" name="pl11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6" name="pl11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7" name="tx11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8" name="tx11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9" name="tx119"/>
            <p:cNvSpPr/>
            <p:nvPr/>
          </p:nvSpPr>
          <p:spPr>
            <a:xfrm>
              <a:off x="757200" y="1330710"/>
              <a:ext cx="68115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México, 2012-2025</a:t>
              </a:r>
            </a:p>
          </p:txBody>
        </p:sp>
        <p:sp>
          <p:nvSpPr>
            <p:cNvPr id="120" name="tx120"/>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1" name="tx121"/>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México fue 2012.
En 2025, la cobertura del programa para la primera dosis (HPV1) entre las niñas fue del 75 %. En 2025, la cobertura del programa para la última dosis (HPVc) entre las niñas fue del 75 %.</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se mantuvo en el 75 %, tras el cambio a una dosis única en 2022.</a:t>
            </a:r>
          </a:p>
        </p:txBody>
      </p:sp>
      <p:grpSp xmlns:pic="http://schemas.openxmlformats.org/drawingml/2006/picture">
        <p:nvGrpSpPr>
          <p:cNvPr id="124" name=""/>
          <p:cNvGrpSpPr/>
          <p:nvPr/>
        </p:nvGrpSpPr>
        <p:grpSpPr>
          <a:xfrm>
            <a:off x="292608" y="1005840"/>
            <a:ext cx="8595360" cy="28575"/>
            <a:chOff x="292608" y="1005840"/>
            <a:chExt cx="8595360" cy="28575"/>
          </a:xfrm>
        </p:grpSpPr>
        <p:sp>
          <p:nvSpPr>
            <p:cNvPr id="1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856974"/>
            </a:xfrm>
            <a:custGeom>
              <a:avLst/>
              <a:pathLst>
                <a:path w="6481656" h="856974">
                  <a:moveTo>
                    <a:pt x="0" y="63479"/>
                  </a:moveTo>
                  <a:lnTo>
                    <a:pt x="259266" y="63479"/>
                  </a:lnTo>
                  <a:lnTo>
                    <a:pt x="518532" y="63479"/>
                  </a:lnTo>
                  <a:lnTo>
                    <a:pt x="777798" y="31739"/>
                  </a:lnTo>
                  <a:lnTo>
                    <a:pt x="1037065" y="31739"/>
                  </a:lnTo>
                  <a:lnTo>
                    <a:pt x="1296331" y="31739"/>
                  </a:lnTo>
                  <a:lnTo>
                    <a:pt x="1555597" y="31739"/>
                  </a:lnTo>
                  <a:lnTo>
                    <a:pt x="1814863" y="31739"/>
                  </a:lnTo>
                  <a:lnTo>
                    <a:pt x="2074130" y="95219"/>
                  </a:lnTo>
                  <a:lnTo>
                    <a:pt x="2333396" y="126959"/>
                  </a:lnTo>
                  <a:lnTo>
                    <a:pt x="2592662" y="126959"/>
                  </a:lnTo>
                  <a:lnTo>
                    <a:pt x="2851928" y="63479"/>
                  </a:lnTo>
                  <a:lnTo>
                    <a:pt x="3111195" y="0"/>
                  </a:lnTo>
                  <a:lnTo>
                    <a:pt x="3370461" y="507836"/>
                  </a:lnTo>
                  <a:lnTo>
                    <a:pt x="3629727" y="380877"/>
                  </a:lnTo>
                  <a:lnTo>
                    <a:pt x="3888994" y="380877"/>
                  </a:lnTo>
                  <a:lnTo>
                    <a:pt x="4148260" y="190438"/>
                  </a:lnTo>
                  <a:lnTo>
                    <a:pt x="4407526" y="444357"/>
                  </a:lnTo>
                  <a:lnTo>
                    <a:pt x="4666792" y="349137"/>
                  </a:lnTo>
                  <a:lnTo>
                    <a:pt x="4926059" y="539576"/>
                  </a:lnTo>
                  <a:lnTo>
                    <a:pt x="5185325" y="856974"/>
                  </a:lnTo>
                  <a:lnTo>
                    <a:pt x="5444591" y="666535"/>
                  </a:lnTo>
                  <a:lnTo>
                    <a:pt x="5703857" y="507836"/>
                  </a:lnTo>
                  <a:lnTo>
                    <a:pt x="5963124" y="444357"/>
                  </a:lnTo>
                  <a:lnTo>
                    <a:pt x="6222390" y="666535"/>
                  </a:lnTo>
                  <a:lnTo>
                    <a:pt x="6481656" y="317397"/>
                  </a:lnTo>
                </a:path>
              </a:pathLst>
            </a:custGeom>
            <a:ln w="27101" cap="flat">
              <a:solidFill>
                <a:srgbClr val="F8766D">
                  <a:alpha val="100000"/>
                </a:srgbClr>
              </a:solidFill>
              <a:prstDash val="solid"/>
              <a:round/>
            </a:ln>
          </p:spPr>
          <p:txBody>
            <a:bodyPr/>
            <a:lstStyle/>
            <a:p/>
          </p:txBody>
        </p:sp>
        <p:sp>
          <p:nvSpPr>
            <p:cNvPr id="28" name="pl28"/>
            <p:cNvSpPr/>
            <p:nvPr/>
          </p:nvSpPr>
          <p:spPr>
            <a:xfrm>
              <a:off x="1439019" y="1964395"/>
              <a:ext cx="6481656" cy="1396550"/>
            </a:xfrm>
            <a:custGeom>
              <a:avLst/>
              <a:pathLst>
                <a:path w="6481656" h="1396550">
                  <a:moveTo>
                    <a:pt x="0" y="31739"/>
                  </a:moveTo>
                  <a:lnTo>
                    <a:pt x="259266" y="0"/>
                  </a:lnTo>
                  <a:lnTo>
                    <a:pt x="518532" y="317397"/>
                  </a:lnTo>
                  <a:lnTo>
                    <a:pt x="777798" y="95219"/>
                  </a:lnTo>
                  <a:lnTo>
                    <a:pt x="1037065" y="63479"/>
                  </a:lnTo>
                  <a:lnTo>
                    <a:pt x="1296331" y="63479"/>
                  </a:lnTo>
                  <a:lnTo>
                    <a:pt x="1555597" y="253918"/>
                  </a:lnTo>
                  <a:lnTo>
                    <a:pt x="1814863" y="444357"/>
                  </a:lnTo>
                  <a:lnTo>
                    <a:pt x="2074130" y="158698"/>
                  </a:lnTo>
                  <a:lnTo>
                    <a:pt x="2333396" y="222178"/>
                  </a:lnTo>
                  <a:lnTo>
                    <a:pt x="2592662" y="253918"/>
                  </a:lnTo>
                  <a:lnTo>
                    <a:pt x="2851928" y="63479"/>
                  </a:lnTo>
                  <a:lnTo>
                    <a:pt x="3111195" y="222178"/>
                  </a:lnTo>
                  <a:lnTo>
                    <a:pt x="3370461" y="730015"/>
                  </a:lnTo>
                  <a:lnTo>
                    <a:pt x="3629727" y="95219"/>
                  </a:lnTo>
                  <a:lnTo>
                    <a:pt x="3888994" y="95219"/>
                  </a:lnTo>
                  <a:lnTo>
                    <a:pt x="4148260" y="31739"/>
                  </a:lnTo>
                  <a:lnTo>
                    <a:pt x="4407526" y="1174372"/>
                  </a:lnTo>
                  <a:lnTo>
                    <a:pt x="4666792" y="0"/>
                  </a:lnTo>
                  <a:lnTo>
                    <a:pt x="4926059" y="1396550"/>
                  </a:lnTo>
                  <a:lnTo>
                    <a:pt x="5185325" y="634795"/>
                  </a:lnTo>
                  <a:lnTo>
                    <a:pt x="5444591" y="63479"/>
                  </a:lnTo>
                  <a:lnTo>
                    <a:pt x="5703857" y="507836"/>
                  </a:lnTo>
                  <a:lnTo>
                    <a:pt x="5963124" y="793494"/>
                  </a:lnTo>
                  <a:lnTo>
                    <a:pt x="6222390" y="952193"/>
                  </a:lnTo>
                  <a:lnTo>
                    <a:pt x="6481656" y="952193"/>
                  </a:lnTo>
                </a:path>
              </a:pathLst>
            </a:custGeom>
            <a:ln w="27101" cap="flat">
              <a:solidFill>
                <a:srgbClr val="7CAE00">
                  <a:alpha val="100000"/>
                </a:srgbClr>
              </a:solidFill>
              <a:prstDash val="solid"/>
              <a:round/>
            </a:ln>
          </p:spPr>
          <p:txBody>
            <a:bodyPr/>
            <a:lstStyle/>
            <a:p/>
          </p:txBody>
        </p:sp>
        <p:sp>
          <p:nvSpPr>
            <p:cNvPr id="29" name="pl29"/>
            <p:cNvSpPr/>
            <p:nvPr/>
          </p:nvSpPr>
          <p:spPr>
            <a:xfrm>
              <a:off x="3513149" y="1964395"/>
              <a:ext cx="4407526" cy="2697882"/>
            </a:xfrm>
            <a:custGeom>
              <a:avLst/>
              <a:pathLst>
                <a:path w="4407526" h="2697882">
                  <a:moveTo>
                    <a:pt x="0" y="2697882"/>
                  </a:moveTo>
                  <a:lnTo>
                    <a:pt x="259266" y="1682208"/>
                  </a:lnTo>
                  <a:lnTo>
                    <a:pt x="518532" y="222178"/>
                  </a:lnTo>
                  <a:lnTo>
                    <a:pt x="777798" y="31739"/>
                  </a:lnTo>
                  <a:lnTo>
                    <a:pt x="1037065" y="0"/>
                  </a:lnTo>
                  <a:lnTo>
                    <a:pt x="1296331" y="476096"/>
                  </a:lnTo>
                  <a:lnTo>
                    <a:pt x="1555597" y="158698"/>
                  </a:lnTo>
                  <a:lnTo>
                    <a:pt x="1814863" y="190438"/>
                  </a:lnTo>
                  <a:lnTo>
                    <a:pt x="2074130" y="222178"/>
                  </a:lnTo>
                  <a:lnTo>
                    <a:pt x="2333396" y="222178"/>
                  </a:lnTo>
                  <a:lnTo>
                    <a:pt x="2592662" y="349137"/>
                  </a:lnTo>
                  <a:lnTo>
                    <a:pt x="2851928" y="412617"/>
                  </a:lnTo>
                  <a:lnTo>
                    <a:pt x="3111195" y="698275"/>
                  </a:lnTo>
                  <a:lnTo>
                    <a:pt x="3370461" y="507836"/>
                  </a:lnTo>
                  <a:lnTo>
                    <a:pt x="3629727" y="476096"/>
                  </a:lnTo>
                  <a:lnTo>
                    <a:pt x="3888994" y="666535"/>
                  </a:lnTo>
                  <a:lnTo>
                    <a:pt x="4148260" y="730015"/>
                  </a:lnTo>
                  <a:lnTo>
                    <a:pt x="4407526" y="666535"/>
                  </a:lnTo>
                </a:path>
              </a:pathLst>
            </a:custGeom>
            <a:ln w="27101" cap="flat">
              <a:solidFill>
                <a:srgbClr val="00BFC4">
                  <a:alpha val="100000"/>
                </a:srgbClr>
              </a:solidFill>
              <a:prstDash val="solid"/>
              <a:round/>
            </a:ln>
          </p:spPr>
          <p:txBody>
            <a:bodyPr/>
            <a:lstStyle/>
            <a:p/>
          </p:txBody>
        </p:sp>
        <p:sp>
          <p:nvSpPr>
            <p:cNvPr id="30" name="pl30"/>
            <p:cNvSpPr/>
            <p:nvPr/>
          </p:nvSpPr>
          <p:spPr>
            <a:xfrm>
              <a:off x="4550214" y="2726150"/>
              <a:ext cx="3370461" cy="2348744"/>
            </a:xfrm>
            <a:custGeom>
              <a:avLst/>
              <a:pathLst>
                <a:path w="3370461" h="2348744">
                  <a:moveTo>
                    <a:pt x="0" y="952193"/>
                  </a:moveTo>
                  <a:lnTo>
                    <a:pt x="259266" y="793494"/>
                  </a:lnTo>
                  <a:lnTo>
                    <a:pt x="518532" y="666535"/>
                  </a:lnTo>
                  <a:lnTo>
                    <a:pt x="777798" y="730015"/>
                  </a:lnTo>
                  <a:lnTo>
                    <a:pt x="1037065" y="666535"/>
                  </a:lnTo>
                  <a:lnTo>
                    <a:pt x="1296331" y="666535"/>
                  </a:lnTo>
                  <a:lnTo>
                    <a:pt x="1555597" y="698275"/>
                  </a:lnTo>
                  <a:lnTo>
                    <a:pt x="1814863" y="888714"/>
                  </a:lnTo>
                  <a:lnTo>
                    <a:pt x="2074130" y="2221785"/>
                  </a:lnTo>
                  <a:lnTo>
                    <a:pt x="2333396" y="2348744"/>
                  </a:lnTo>
                  <a:lnTo>
                    <a:pt x="2592662" y="349137"/>
                  </a:lnTo>
                  <a:lnTo>
                    <a:pt x="2851928" y="95219"/>
                  </a:lnTo>
                  <a:lnTo>
                    <a:pt x="3111195" y="0"/>
                  </a:lnTo>
                  <a:lnTo>
                    <a:pt x="337046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4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8782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9255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6877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19894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195775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4623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511838" y="363996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867" y="2242888"/>
              <a:ext cx="241074" cy="36175"/>
            </a:xfrm>
            <a:custGeom>
              <a:avLst/>
              <a:pathLst>
                <a:path w="241074" h="36175">
                  <a:moveTo>
                    <a:pt x="241074" y="0"/>
                  </a:moveTo>
                  <a:lnTo>
                    <a:pt x="0" y="36175"/>
                  </a:lnTo>
                </a:path>
              </a:pathLst>
            </a:custGeom>
          </p:spPr>
          <p:txBody>
            <a:bodyPr/>
            <a:lstStyle/>
            <a:p/>
          </p:txBody>
        </p:sp>
        <p:sp>
          <p:nvSpPr>
            <p:cNvPr id="41" name="pl41"/>
            <p:cNvSpPr/>
            <p:nvPr/>
          </p:nvSpPr>
          <p:spPr>
            <a:xfrm>
              <a:off x="7936618" y="2556165"/>
              <a:ext cx="243324" cy="70168"/>
            </a:xfrm>
            <a:custGeom>
              <a:avLst/>
              <a:pathLst>
                <a:path w="243324" h="70168">
                  <a:moveTo>
                    <a:pt x="243324" y="0"/>
                  </a:moveTo>
                  <a:lnTo>
                    <a:pt x="0" y="70168"/>
                  </a:lnTo>
                </a:path>
              </a:pathLst>
            </a:custGeom>
          </p:spPr>
          <p:txBody>
            <a:bodyPr/>
            <a:lstStyle/>
            <a:p/>
          </p:txBody>
        </p:sp>
        <p:sp>
          <p:nvSpPr>
            <p:cNvPr id="42" name="pl42"/>
            <p:cNvSpPr/>
            <p:nvPr/>
          </p:nvSpPr>
          <p:spPr>
            <a:xfrm>
              <a:off x="7937313" y="2730285"/>
              <a:ext cx="242628" cy="60303"/>
            </a:xfrm>
            <a:custGeom>
              <a:avLst/>
              <a:pathLst>
                <a:path w="242628" h="60303">
                  <a:moveTo>
                    <a:pt x="242628" y="60303"/>
                  </a:moveTo>
                  <a:lnTo>
                    <a:pt x="0" y="0"/>
                  </a:lnTo>
                </a:path>
              </a:pathLst>
            </a:custGeom>
          </p:spPr>
          <p:txBody>
            <a:bodyPr/>
            <a:lstStyle/>
            <a:p/>
          </p:txBody>
        </p:sp>
        <p:sp>
          <p:nvSpPr>
            <p:cNvPr id="43" name="pl43"/>
            <p:cNvSpPr/>
            <p:nvPr/>
          </p:nvSpPr>
          <p:spPr>
            <a:xfrm>
              <a:off x="7932981" y="2922869"/>
              <a:ext cx="246960" cy="126038"/>
            </a:xfrm>
            <a:custGeom>
              <a:avLst/>
              <a:pathLst>
                <a:path w="246960" h="126038">
                  <a:moveTo>
                    <a:pt x="246960" y="126038"/>
                  </a:moveTo>
                  <a:lnTo>
                    <a:pt x="0" y="0"/>
                  </a:lnTo>
                </a:path>
              </a:pathLst>
            </a:custGeom>
          </p:spPr>
          <p:txBody>
            <a:bodyPr/>
            <a:lstStyle/>
            <a:p/>
          </p:txBody>
        </p:sp>
        <p:sp>
          <p:nvSpPr>
            <p:cNvPr id="44" name="pg44"/>
            <p:cNvSpPr/>
            <p:nvPr/>
          </p:nvSpPr>
          <p:spPr>
            <a:xfrm>
              <a:off x="8111362" y="214918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900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6" name="pg46"/>
            <p:cNvSpPr/>
            <p:nvPr/>
          </p:nvSpPr>
          <p:spPr>
            <a:xfrm>
              <a:off x="8111362" y="244218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8302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78%</a:t>
              </a:r>
            </a:p>
          </p:txBody>
        </p:sp>
        <p:sp>
          <p:nvSpPr>
            <p:cNvPr id="48" name="pg48"/>
            <p:cNvSpPr/>
            <p:nvPr/>
          </p:nvSpPr>
          <p:spPr>
            <a:xfrm>
              <a:off x="8111362" y="271488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75572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75%</a:t>
              </a:r>
            </a:p>
          </p:txBody>
        </p:sp>
        <p:sp>
          <p:nvSpPr>
            <p:cNvPr id="50" name="pg50"/>
            <p:cNvSpPr/>
            <p:nvPr/>
          </p:nvSpPr>
          <p:spPr>
            <a:xfrm>
              <a:off x="8111362" y="298819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02903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69%</a:t>
              </a:r>
            </a:p>
          </p:txBody>
        </p:sp>
        <p:sp>
          <p:nvSpPr>
            <p:cNvPr id="52" name="pg52"/>
            <p:cNvSpPr/>
            <p:nvPr/>
          </p:nvSpPr>
          <p:spPr>
            <a:xfrm>
              <a:off x="1182073" y="208038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227793" y="21241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1503937" y="183591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49657" y="18797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3578789" y="44948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624509" y="454020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14</a:t>
              </a:r>
            </a:p>
          </p:txBody>
        </p:sp>
        <p:sp>
          <p:nvSpPr>
            <p:cNvPr id="58" name="pg58"/>
            <p:cNvSpPr/>
            <p:nvPr/>
          </p:nvSpPr>
          <p:spPr>
            <a:xfrm>
              <a:off x="4254448" y="366350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300168" y="370768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45</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257025" y="1513153"/>
              <a:ext cx="3364177"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México,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México cuenta con las cuatro vacunas de los ODS.
En 2025, México había alcanzado una cobertura de al menos el 90 % en ninguna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ninguna vacuna relacionada con los ODS alcanzó el objetivo de cobertura del 90 % establecido por 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aumentó en 6 puntos porcentuales, pasando del 83 % en 2024 al 89 % en 2025.
• La cobertura de la DTP3 aumentó en 11 puntos porcentuales, pasando del 78 % en 2024 al 89 % en 2025.
• En 2025 hubo 122 000 niños menos sin ninguna dosis. Esto deja a 218 000 niños sin vacunar, vulnerables a enfermedades prevenibles mediante vacunación, y a otros menos de 100 con protección incompleta.
• México representaba el 22,6 % de los niños sin ninguna dosis en América Latina y el Caribe (LACR) y el 1,6 % de los niños sin ninguna dosis a nivel mundial.
• La cobertura de la primera dosis de la vacuna contra el sarampión (MCV1) aumentó en 8 puntos porcentuales, pasando del 80 % en 2024 al 88 % en 2025. Hubo 238 000 niños que no recibieron la primera dosis de la vacuna contra el sarampión.
• La cobertura de la segunda dosis de la vacuna contra el sarampión (MCV2) se mantuvo constante en el 69 % entre 2024 y 2025.
• La cobertura de la última dosis de la vacuna contra el VPH (HPVc) entre las niñas se mantuvo constante en el 75 %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M18-6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México,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México.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P7TF5XRZ5TZD-1674051314-8247</_dlc_DocId>
    <_dlc_DocIdUrl xmlns="5ce71423-0d49-4a04-8822-86064e799dcd">
      <Url>https://unicef.sharepoint.com/teams/DAPM-DataComm/_layouts/15/DocIdRedir.aspx?ID=P7TF5XRZ5TZD-1674051314-8247</Url>
      <Description>P7TF5XRZ5TZD-1674051314-8247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8817B6A-9650-4ADE-827F-AE177228314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f14e0724-eb76-4f16-9e09-e8edd777f155</vt:lpwstr>
  </property>
</Properties>
</file>