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9a1d9bb40a2d49b4b722527282b3de67db28d8b.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26a114fe9e26ed7ab11e61c5c18b96d92d620cc.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65b343f2ac96a56f3ddd8e287d02fbe30f82269.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678346"/>
            </a:xfrm>
            <a:custGeom>
              <a:avLst/>
              <a:pathLst>
                <a:path w="6481656" h="678346">
                  <a:moveTo>
                    <a:pt x="0" y="39902"/>
                  </a:moveTo>
                  <a:lnTo>
                    <a:pt x="259266" y="79805"/>
                  </a:lnTo>
                  <a:lnTo>
                    <a:pt x="518532" y="0"/>
                  </a:lnTo>
                  <a:lnTo>
                    <a:pt x="777798" y="0"/>
                  </a:lnTo>
                  <a:lnTo>
                    <a:pt x="1037065" y="0"/>
                  </a:lnTo>
                  <a:lnTo>
                    <a:pt x="1296331" y="39902"/>
                  </a:lnTo>
                  <a:lnTo>
                    <a:pt x="1555597" y="79805"/>
                  </a:lnTo>
                  <a:lnTo>
                    <a:pt x="1814863" y="159610"/>
                  </a:lnTo>
                  <a:lnTo>
                    <a:pt x="2074130" y="119708"/>
                  </a:lnTo>
                  <a:lnTo>
                    <a:pt x="2333396" y="438929"/>
                  </a:lnTo>
                  <a:lnTo>
                    <a:pt x="2592662" y="239416"/>
                  </a:lnTo>
                  <a:lnTo>
                    <a:pt x="2851928" y="119708"/>
                  </a:lnTo>
                  <a:lnTo>
                    <a:pt x="3111195" y="79805"/>
                  </a:lnTo>
                  <a:lnTo>
                    <a:pt x="3370461" y="119708"/>
                  </a:lnTo>
                  <a:lnTo>
                    <a:pt x="3629727" y="199513"/>
                  </a:lnTo>
                  <a:lnTo>
                    <a:pt x="3888994" y="399027"/>
                  </a:lnTo>
                  <a:lnTo>
                    <a:pt x="4148260" y="199513"/>
                  </a:lnTo>
                  <a:lnTo>
                    <a:pt x="4407526" y="319221"/>
                  </a:lnTo>
                  <a:lnTo>
                    <a:pt x="4666792" y="119708"/>
                  </a:lnTo>
                  <a:lnTo>
                    <a:pt x="4926059" y="319221"/>
                  </a:lnTo>
                  <a:lnTo>
                    <a:pt x="5185325" y="518735"/>
                  </a:lnTo>
                  <a:lnTo>
                    <a:pt x="5444591" y="478832"/>
                  </a:lnTo>
                  <a:lnTo>
                    <a:pt x="5703857" y="399027"/>
                  </a:lnTo>
                  <a:lnTo>
                    <a:pt x="5963124" y="478832"/>
                  </a:lnTo>
                  <a:lnTo>
                    <a:pt x="6222390" y="478832"/>
                  </a:lnTo>
                  <a:lnTo>
                    <a:pt x="6481656" y="67834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638443"/>
            </a:xfrm>
            <a:custGeom>
              <a:avLst/>
              <a:pathLst>
                <a:path w="6481656" h="638443">
                  <a:moveTo>
                    <a:pt x="0" y="119708"/>
                  </a:moveTo>
                  <a:lnTo>
                    <a:pt x="259266" y="39902"/>
                  </a:lnTo>
                  <a:lnTo>
                    <a:pt x="518532" y="39902"/>
                  </a:lnTo>
                  <a:lnTo>
                    <a:pt x="777798" y="0"/>
                  </a:lnTo>
                  <a:lnTo>
                    <a:pt x="1037065" y="0"/>
                  </a:lnTo>
                  <a:lnTo>
                    <a:pt x="1296331" y="0"/>
                  </a:lnTo>
                  <a:lnTo>
                    <a:pt x="1555597" y="39902"/>
                  </a:lnTo>
                  <a:lnTo>
                    <a:pt x="1814863" y="239416"/>
                  </a:lnTo>
                  <a:lnTo>
                    <a:pt x="2074130" y="319221"/>
                  </a:lnTo>
                  <a:lnTo>
                    <a:pt x="2333396" y="518735"/>
                  </a:lnTo>
                  <a:lnTo>
                    <a:pt x="2592662" y="319221"/>
                  </a:lnTo>
                  <a:lnTo>
                    <a:pt x="2851928" y="199513"/>
                  </a:lnTo>
                  <a:lnTo>
                    <a:pt x="3111195" y="239416"/>
                  </a:lnTo>
                  <a:lnTo>
                    <a:pt x="3370461" y="319221"/>
                  </a:lnTo>
                  <a:lnTo>
                    <a:pt x="3629727" y="319221"/>
                  </a:lnTo>
                  <a:lnTo>
                    <a:pt x="3888994" y="438929"/>
                  </a:lnTo>
                  <a:lnTo>
                    <a:pt x="4148260" y="359124"/>
                  </a:lnTo>
                  <a:lnTo>
                    <a:pt x="4407526" y="399027"/>
                  </a:lnTo>
                  <a:lnTo>
                    <a:pt x="4666792" y="199513"/>
                  </a:lnTo>
                  <a:lnTo>
                    <a:pt x="4926059" y="279319"/>
                  </a:lnTo>
                  <a:lnTo>
                    <a:pt x="5185325" y="478832"/>
                  </a:lnTo>
                  <a:lnTo>
                    <a:pt x="5444591" y="438929"/>
                  </a:lnTo>
                  <a:lnTo>
                    <a:pt x="5703857" y="399027"/>
                  </a:lnTo>
                  <a:lnTo>
                    <a:pt x="5963124" y="438929"/>
                  </a:lnTo>
                  <a:lnTo>
                    <a:pt x="6222390" y="478832"/>
                  </a:lnTo>
                  <a:lnTo>
                    <a:pt x="6481656" y="638443"/>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718249"/>
            </a:xfrm>
            <a:custGeom>
              <a:avLst/>
              <a:pathLst>
                <a:path w="6481656" h="718249">
                  <a:moveTo>
                    <a:pt x="0" y="319221"/>
                  </a:moveTo>
                  <a:lnTo>
                    <a:pt x="259266" y="119708"/>
                  </a:lnTo>
                  <a:lnTo>
                    <a:pt x="518532" y="119708"/>
                  </a:lnTo>
                  <a:lnTo>
                    <a:pt x="777798" y="39902"/>
                  </a:lnTo>
                  <a:lnTo>
                    <a:pt x="1037065" y="39902"/>
                  </a:lnTo>
                  <a:lnTo>
                    <a:pt x="1296331" y="0"/>
                  </a:lnTo>
                  <a:lnTo>
                    <a:pt x="1555597" y="39902"/>
                  </a:lnTo>
                  <a:lnTo>
                    <a:pt x="1814863" y="39902"/>
                  </a:lnTo>
                  <a:lnTo>
                    <a:pt x="2074130" y="79805"/>
                  </a:lnTo>
                  <a:lnTo>
                    <a:pt x="2333396" y="279319"/>
                  </a:lnTo>
                  <a:lnTo>
                    <a:pt x="2592662" y="0"/>
                  </a:lnTo>
                  <a:lnTo>
                    <a:pt x="2851928" y="239416"/>
                  </a:lnTo>
                  <a:lnTo>
                    <a:pt x="3111195" y="239416"/>
                  </a:lnTo>
                  <a:lnTo>
                    <a:pt x="3370461" y="239416"/>
                  </a:lnTo>
                  <a:lnTo>
                    <a:pt x="3629727" y="279319"/>
                  </a:lnTo>
                  <a:lnTo>
                    <a:pt x="3888994" y="319221"/>
                  </a:lnTo>
                  <a:lnTo>
                    <a:pt x="4148260" y="359124"/>
                  </a:lnTo>
                  <a:lnTo>
                    <a:pt x="4407526" y="159610"/>
                  </a:lnTo>
                  <a:lnTo>
                    <a:pt x="4666792" y="159610"/>
                  </a:lnTo>
                  <a:lnTo>
                    <a:pt x="4926059" y="0"/>
                  </a:lnTo>
                  <a:lnTo>
                    <a:pt x="5185325" y="518735"/>
                  </a:lnTo>
                  <a:lnTo>
                    <a:pt x="5444591" y="558638"/>
                  </a:lnTo>
                  <a:lnTo>
                    <a:pt x="5703857" y="518735"/>
                  </a:lnTo>
                  <a:lnTo>
                    <a:pt x="5963124" y="478832"/>
                  </a:lnTo>
                  <a:lnTo>
                    <a:pt x="6222390" y="518735"/>
                  </a:lnTo>
                  <a:lnTo>
                    <a:pt x="6481656" y="718249"/>
                  </a:lnTo>
                </a:path>
              </a:pathLst>
            </a:custGeom>
            <a:ln w="27101" cap="flat">
              <a:solidFill>
                <a:srgbClr val="00BFC4">
                  <a:alpha val="100000"/>
                </a:srgbClr>
              </a:solidFill>
              <a:prstDash val="solid"/>
              <a:round/>
            </a:ln>
          </p:spPr>
          <p:txBody>
            <a:bodyPr/>
            <a:lstStyle/>
            <a:p/>
          </p:txBody>
        </p:sp>
        <p:sp>
          <p:nvSpPr>
            <p:cNvPr id="31" name="pl31"/>
            <p:cNvSpPr/>
            <p:nvPr/>
          </p:nvSpPr>
          <p:spPr>
            <a:xfrm>
              <a:off x="1957551" y="1318612"/>
              <a:ext cx="5963124" cy="1197081"/>
            </a:xfrm>
            <a:custGeom>
              <a:avLst/>
              <a:pathLst>
                <a:path w="5963124" h="1197081">
                  <a:moveTo>
                    <a:pt x="0" y="1197081"/>
                  </a:moveTo>
                  <a:lnTo>
                    <a:pt x="259266" y="119708"/>
                  </a:lnTo>
                  <a:lnTo>
                    <a:pt x="518532" y="39902"/>
                  </a:lnTo>
                  <a:lnTo>
                    <a:pt x="777798" y="39902"/>
                  </a:lnTo>
                  <a:lnTo>
                    <a:pt x="1037065" y="0"/>
                  </a:lnTo>
                  <a:lnTo>
                    <a:pt x="1296331" y="159610"/>
                  </a:lnTo>
                  <a:lnTo>
                    <a:pt x="1555597" y="79805"/>
                  </a:lnTo>
                  <a:lnTo>
                    <a:pt x="1814863" y="39902"/>
                  </a:lnTo>
                  <a:lnTo>
                    <a:pt x="2074130" y="39902"/>
                  </a:lnTo>
                  <a:lnTo>
                    <a:pt x="2333396" y="119708"/>
                  </a:lnTo>
                  <a:lnTo>
                    <a:pt x="2592662" y="159610"/>
                  </a:lnTo>
                  <a:lnTo>
                    <a:pt x="2851928" y="199513"/>
                  </a:lnTo>
                  <a:lnTo>
                    <a:pt x="3111195" y="239416"/>
                  </a:lnTo>
                  <a:lnTo>
                    <a:pt x="3370461" y="359124"/>
                  </a:lnTo>
                  <a:lnTo>
                    <a:pt x="3629727" y="159610"/>
                  </a:lnTo>
                  <a:lnTo>
                    <a:pt x="3888994" y="279319"/>
                  </a:lnTo>
                  <a:lnTo>
                    <a:pt x="4148260" y="119708"/>
                  </a:lnTo>
                  <a:lnTo>
                    <a:pt x="4407526" y="159610"/>
                  </a:lnTo>
                  <a:lnTo>
                    <a:pt x="4666792" y="239416"/>
                  </a:lnTo>
                  <a:lnTo>
                    <a:pt x="4926059" y="279319"/>
                  </a:lnTo>
                  <a:lnTo>
                    <a:pt x="5185325" y="239416"/>
                  </a:lnTo>
                  <a:lnTo>
                    <a:pt x="5444591" y="239416"/>
                  </a:lnTo>
                  <a:lnTo>
                    <a:pt x="5703857" y="239416"/>
                  </a:lnTo>
                  <a:lnTo>
                    <a:pt x="5963124" y="31922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0782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919175"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973" y="1535106"/>
              <a:ext cx="243969" cy="96667"/>
            </a:xfrm>
            <a:custGeom>
              <a:avLst/>
              <a:pathLst>
                <a:path w="243969" h="96667">
                  <a:moveTo>
                    <a:pt x="243969" y="0"/>
                  </a:moveTo>
                  <a:lnTo>
                    <a:pt x="0" y="96667"/>
                  </a:lnTo>
                </a:path>
              </a:pathLst>
            </a:custGeom>
          </p:spPr>
          <p:txBody>
            <a:bodyPr/>
            <a:lstStyle/>
            <a:p/>
          </p:txBody>
        </p:sp>
        <p:sp>
          <p:nvSpPr>
            <p:cNvPr id="42" name="pl42"/>
            <p:cNvSpPr/>
            <p:nvPr/>
          </p:nvSpPr>
          <p:spPr>
            <a:xfrm>
              <a:off x="7932618" y="1818107"/>
              <a:ext cx="247323" cy="170612"/>
            </a:xfrm>
            <a:custGeom>
              <a:avLst/>
              <a:pathLst>
                <a:path w="247323" h="170612">
                  <a:moveTo>
                    <a:pt x="247323" y="0"/>
                  </a:moveTo>
                  <a:lnTo>
                    <a:pt x="0" y="170612"/>
                  </a:lnTo>
                </a:path>
              </a:pathLst>
            </a:custGeom>
          </p:spPr>
          <p:txBody>
            <a:bodyPr/>
            <a:lstStyle/>
            <a:p/>
          </p:txBody>
        </p:sp>
        <p:sp>
          <p:nvSpPr>
            <p:cNvPr id="43" name="pl43"/>
            <p:cNvSpPr/>
            <p:nvPr/>
          </p:nvSpPr>
          <p:spPr>
            <a:xfrm>
              <a:off x="7937689" y="2001183"/>
              <a:ext cx="242253" cy="60145"/>
            </a:xfrm>
            <a:custGeom>
              <a:avLst/>
              <a:pathLst>
                <a:path w="242253" h="60145">
                  <a:moveTo>
                    <a:pt x="242253" y="60145"/>
                  </a:moveTo>
                  <a:lnTo>
                    <a:pt x="0" y="0"/>
                  </a:lnTo>
                </a:path>
              </a:pathLst>
            </a:custGeom>
          </p:spPr>
          <p:txBody>
            <a:bodyPr/>
            <a:lstStyle/>
            <a:p/>
          </p:txBody>
        </p:sp>
        <p:sp>
          <p:nvSpPr>
            <p:cNvPr id="44" name="pl44"/>
            <p:cNvSpPr/>
            <p:nvPr/>
          </p:nvSpPr>
          <p:spPr>
            <a:xfrm>
              <a:off x="7931800" y="2125287"/>
              <a:ext cx="248142" cy="192292"/>
            </a:xfrm>
            <a:custGeom>
              <a:avLst/>
              <a:pathLst>
                <a:path w="248142" h="192292">
                  <a:moveTo>
                    <a:pt x="248142" y="192292"/>
                  </a:moveTo>
                  <a:lnTo>
                    <a:pt x="0" y="0"/>
                  </a:lnTo>
                </a:path>
              </a:pathLst>
            </a:custGeom>
          </p:spPr>
          <p:txBody>
            <a:bodyPr/>
            <a:lstStyle/>
            <a:p/>
          </p:txBody>
        </p:sp>
        <p:sp>
          <p:nvSpPr>
            <p:cNvPr id="45" name="pg45"/>
            <p:cNvSpPr/>
            <p:nvPr/>
          </p:nvSpPr>
          <p:spPr>
            <a:xfrm>
              <a:off x="8111362" y="142554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34222" y="146638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91%</a:t>
              </a:r>
            </a:p>
          </p:txBody>
        </p:sp>
        <p:sp>
          <p:nvSpPr>
            <p:cNvPr id="47" name="pg47"/>
            <p:cNvSpPr/>
            <p:nvPr/>
          </p:nvSpPr>
          <p:spPr>
            <a:xfrm>
              <a:off x="8111362" y="170379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17446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9" name="pg49"/>
            <p:cNvSpPr/>
            <p:nvPr/>
          </p:nvSpPr>
          <p:spPr>
            <a:xfrm>
              <a:off x="8111362" y="19770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01793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82%</a:t>
              </a:r>
            </a:p>
          </p:txBody>
        </p:sp>
        <p:sp>
          <p:nvSpPr>
            <p:cNvPr id="51" name="pg51"/>
            <p:cNvSpPr/>
            <p:nvPr/>
          </p:nvSpPr>
          <p:spPr>
            <a:xfrm>
              <a:off x="8111362" y="22497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22906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Republic of Moldova,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79%.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but close to the 95% target.
Between 2024 and 2025,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793655"/>
              <a:ext cx="1379037" cy="211814"/>
            </a:xfrm>
            <a:prstGeom prst="rect">
              <a:avLst/>
            </a:prstGeom>
            <a:solidFill>
              <a:srgbClr val="D9D9D9">
                <a:alpha val="60000"/>
              </a:srgbClr>
            </a:solidFill>
          </p:spPr>
          <p:txBody>
            <a:bodyPr/>
            <a:lstStyle/>
            <a:p/>
          </p:txBody>
        </p:sp>
        <p:sp>
          <p:nvSpPr>
            <p:cNvPr id="10" name="pl10"/>
            <p:cNvSpPr/>
            <p:nvPr/>
          </p:nvSpPr>
          <p:spPr>
            <a:xfrm>
              <a:off x="152448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9771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110879"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2547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358960"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3553"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0273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0273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6111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7570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0489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0489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948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3407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548669"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7855"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7855"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244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244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704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70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3262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24721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158117"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21684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215132"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201896"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26026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310184"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304047"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317244"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32745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346508"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356637"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381398"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376973"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41800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413614"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391605"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409266"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406198"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415048"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3734581"/>
              <a:ext cx="1379037" cy="211814"/>
            </a:xfrm>
            <a:prstGeom prst="rect">
              <a:avLst/>
            </a:prstGeom>
            <a:solidFill>
              <a:srgbClr val="D9D9D9">
                <a:alpha val="60000"/>
              </a:srgbClr>
            </a:solidFill>
          </p:spPr>
          <p:txBody>
            <a:bodyPr/>
            <a:lstStyle/>
            <a:p/>
          </p:txBody>
        </p:sp>
        <p:sp>
          <p:nvSpPr>
            <p:cNvPr id="61" name="pl61"/>
            <p:cNvSpPr/>
            <p:nvPr/>
          </p:nvSpPr>
          <p:spPr>
            <a:xfrm>
              <a:off x="29293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50256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3552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398983"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5740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32471"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70543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76380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80758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5136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65958"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93892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295351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2953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298270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98270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8270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01188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02648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4107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4107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4107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476946"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520725"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2695841"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27542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282717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2885550"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61998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60674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265048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270043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274689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2757059"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276587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278185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2795134"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2790670"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2837440"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282563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286224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284908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28578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3734581"/>
              <a:ext cx="1379037" cy="211814"/>
            </a:xfrm>
            <a:prstGeom prst="rect">
              <a:avLst/>
            </a:prstGeom>
            <a:solidFill>
              <a:srgbClr val="D9D9D9">
                <a:alpha val="60000"/>
              </a:srgbClr>
            </a:solidFill>
          </p:spPr>
          <p:txBody>
            <a:bodyPr/>
            <a:lstStyle/>
            <a:p/>
          </p:txBody>
        </p:sp>
        <p:sp>
          <p:nvSpPr>
            <p:cNvPr id="112" name="pl112"/>
            <p:cNvSpPr/>
            <p:nvPr/>
          </p:nvSpPr>
          <p:spPr>
            <a:xfrm>
              <a:off x="44217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99497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008132"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03731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227027"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270806"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299992"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31458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358364"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372957"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38755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402143"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40214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441673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44313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447510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47510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448970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448970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44897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50429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50429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50429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1298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15906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039420"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114097"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09914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149065"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157520"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17211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195518"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201299"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214497"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2247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243761"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27865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27422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315253"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310866"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288857"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303450"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31230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32111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2982081"/>
              <a:ext cx="1379037" cy="222963"/>
            </a:xfrm>
            <a:prstGeom prst="rect">
              <a:avLst/>
            </a:prstGeom>
            <a:solidFill>
              <a:srgbClr val="D9D9D9">
                <a:alpha val="60000"/>
              </a:srgbClr>
            </a:solidFill>
          </p:spPr>
          <p:txBody>
            <a:bodyPr/>
            <a:lstStyle/>
            <a:p/>
          </p:txBody>
        </p:sp>
        <p:sp>
          <p:nvSpPr>
            <p:cNvPr id="163" name="pl163"/>
            <p:cNvSpPr/>
            <p:nvPr/>
          </p:nvSpPr>
          <p:spPr>
            <a:xfrm>
              <a:off x="57682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34144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25245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29623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471351"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5529723"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557350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5602688"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5661060"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5748618"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574861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5806990"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5821583"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36176"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850769"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850769"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879955"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879955"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90914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9237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938327"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5292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53741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5417978"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5593094"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5651466"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5695244"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5724430"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578280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5547736"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5583098"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561495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562074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564414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5654312"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566312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5679112"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5692387"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5734693"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5722891"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5759493"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576973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3734581"/>
              <a:ext cx="1379037" cy="211814"/>
            </a:xfrm>
            <a:prstGeom prst="rect">
              <a:avLst/>
            </a:prstGeom>
            <a:solidFill>
              <a:srgbClr val="D9D9D9">
                <a:alpha val="60000"/>
              </a:srgbClr>
            </a:solidFill>
          </p:spPr>
          <p:txBody>
            <a:bodyPr/>
            <a:lstStyle/>
            <a:p/>
          </p:txBody>
        </p:sp>
        <p:sp>
          <p:nvSpPr>
            <p:cNvPr id="212" name="pl212"/>
            <p:cNvSpPr/>
            <p:nvPr/>
          </p:nvSpPr>
          <p:spPr>
            <a:xfrm>
              <a:off x="72898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863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14654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628118"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68761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05385"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6919978"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6992943"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2129"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109687"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24280"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887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2118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22643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24102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9939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729939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732858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735776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5776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8695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8695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4015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6268292"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6749860"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6997941"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027127"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7041720"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7114685"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7143871"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7231429"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6958760"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6964425"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010955"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7034399"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7044566"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711178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7111827"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712773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715692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7165735"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720811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719496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721836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2675506"/>
              <a:ext cx="1379037" cy="211814"/>
            </a:xfrm>
            <a:prstGeom prst="rect">
              <a:avLst/>
            </a:prstGeom>
            <a:solidFill>
              <a:srgbClr val="D9D9D9">
                <a:alpha val="60000"/>
              </a:srgbClr>
            </a:solidFill>
          </p:spPr>
          <p:txBody>
            <a:bodyPr/>
            <a:lstStyle/>
            <a:p/>
          </p:txBody>
        </p:sp>
        <p:sp>
          <p:nvSpPr>
            <p:cNvPr id="263" name="pl263"/>
            <p:cNvSpPr/>
            <p:nvPr/>
          </p:nvSpPr>
          <p:spPr>
            <a:xfrm>
              <a:off x="87384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311665"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819348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831023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836860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8397790"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8558313"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8572906"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8602092"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861668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864587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868965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868965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868965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87334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873342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873342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8777208"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8777208"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87918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883558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85017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8501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31523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843197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8490346"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8519532"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8680055"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8372024"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8405635"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8415842"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844502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851520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8510854"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8497618"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8532585"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8545783"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8545861"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8589601"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8585176"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8590957"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8656746"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86581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866699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3558068"/>
              <a:ext cx="1379037" cy="235349"/>
            </a:xfrm>
            <a:prstGeom prst="rect">
              <a:avLst/>
            </a:prstGeom>
            <a:solidFill>
              <a:srgbClr val="D9D9D9">
                <a:alpha val="60000"/>
              </a:srgbClr>
            </a:solidFill>
          </p:spPr>
          <p:txBody>
            <a:bodyPr/>
            <a:lstStyle/>
            <a:p/>
          </p:txBody>
        </p:sp>
        <p:sp>
          <p:nvSpPr>
            <p:cNvPr id="314" name="pl314"/>
            <p:cNvSpPr/>
            <p:nvPr/>
          </p:nvSpPr>
          <p:spPr>
            <a:xfrm>
              <a:off x="100411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1436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908758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262697"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569150"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612929"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729673"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17231"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9977753"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9977753"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0006939"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003612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079904"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09090"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52869"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52869"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0182055"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96648"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5502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84206"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9879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920932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9384439"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9690892"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9734671"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9851415"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9938973"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0099496"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0099496"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0128682"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9861677"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9892297"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9912633"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9960837"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9952026"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9994410"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0009080"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0054177"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0092213"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0115617"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5" name="pl355"/>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rc360"/>
            <p:cNvSpPr/>
            <p:nvPr/>
          </p:nvSpPr>
          <p:spPr>
            <a:xfrm>
              <a:off x="10484293" y="3840488"/>
              <a:ext cx="1379037" cy="423629"/>
            </a:xfrm>
            <a:prstGeom prst="rect">
              <a:avLst/>
            </a:prstGeom>
            <a:solidFill>
              <a:srgbClr val="D9D9D9">
                <a:alpha val="60000"/>
              </a:srgbClr>
            </a:solidFill>
          </p:spPr>
          <p:txBody>
            <a:bodyPr/>
            <a:lstStyle/>
            <a:p/>
          </p:txBody>
        </p:sp>
        <p:sp>
          <p:nvSpPr>
            <p:cNvPr id="361" name="pl361"/>
            <p:cNvSpPr/>
            <p:nvPr/>
          </p:nvSpPr>
          <p:spPr>
            <a:xfrm>
              <a:off x="109352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2" name="tx362"/>
            <p:cNvSpPr/>
            <p:nvPr/>
          </p:nvSpPr>
          <p:spPr>
            <a:xfrm>
              <a:off x="1050845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63" name="pt363"/>
            <p:cNvSpPr/>
            <p:nvPr/>
          </p:nvSpPr>
          <p:spPr>
            <a:xfrm>
              <a:off x="105945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4" name="pt364"/>
            <p:cNvSpPr/>
            <p:nvPr/>
          </p:nvSpPr>
          <p:spPr>
            <a:xfrm>
              <a:off x="1119289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5" name="pt365"/>
            <p:cNvSpPr/>
            <p:nvPr/>
          </p:nvSpPr>
          <p:spPr>
            <a:xfrm>
              <a:off x="11236671"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6" name="pt366"/>
            <p:cNvSpPr/>
            <p:nvPr/>
          </p:nvSpPr>
          <p:spPr>
            <a:xfrm>
              <a:off x="11309636"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382601" y="3579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8" name="pt368"/>
            <p:cNvSpPr/>
            <p:nvPr/>
          </p:nvSpPr>
          <p:spPr>
            <a:xfrm>
              <a:off x="11470159"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1157231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11703647"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1170364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1173283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1174742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tx374"/>
            <p:cNvSpPr/>
            <p:nvPr/>
          </p:nvSpPr>
          <p:spPr>
            <a:xfrm>
              <a:off x="10716322" y="5292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75" name="tx375"/>
            <p:cNvSpPr/>
            <p:nvPr/>
          </p:nvSpPr>
          <p:spPr>
            <a:xfrm>
              <a:off x="11314634" y="48691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76" name="tx376"/>
            <p:cNvSpPr/>
            <p:nvPr/>
          </p:nvSpPr>
          <p:spPr>
            <a:xfrm>
              <a:off x="11358413"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77" name="tx377"/>
            <p:cNvSpPr/>
            <p:nvPr/>
          </p:nvSpPr>
          <p:spPr>
            <a:xfrm>
              <a:off x="1143137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78" name="tx378"/>
            <p:cNvSpPr/>
            <p:nvPr/>
          </p:nvSpPr>
          <p:spPr>
            <a:xfrm>
              <a:off x="1150434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79" name="tx379"/>
            <p:cNvSpPr/>
            <p:nvPr/>
          </p:nvSpPr>
          <p:spPr>
            <a:xfrm>
              <a:off x="11282552" y="31746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0" name="tx380"/>
            <p:cNvSpPr/>
            <p:nvPr/>
          </p:nvSpPr>
          <p:spPr>
            <a:xfrm>
              <a:off x="11406790" y="275199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81" name="tx381"/>
            <p:cNvSpPr/>
            <p:nvPr/>
          </p:nvSpPr>
          <p:spPr>
            <a:xfrm>
              <a:off x="11529199"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82" name="tx382"/>
            <p:cNvSpPr/>
            <p:nvPr/>
          </p:nvSpPr>
          <p:spPr>
            <a:xfrm>
              <a:off x="11502803"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83" name="tx383"/>
            <p:cNvSpPr/>
            <p:nvPr/>
          </p:nvSpPr>
          <p:spPr>
            <a:xfrm>
              <a:off x="11540839"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84" name="tx384"/>
            <p:cNvSpPr/>
            <p:nvPr/>
          </p:nvSpPr>
          <p:spPr>
            <a:xfrm>
              <a:off x="1156424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85" name="rc38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86" name="rc38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(82%)</a:t>
              </a:r>
            </a:p>
          </p:txBody>
        </p:sp>
        <p:sp>
          <p:nvSpPr>
            <p:cNvPr id="388" name="rc38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(82%)</a:t>
              </a:r>
            </a:p>
          </p:txBody>
        </p:sp>
        <p:sp>
          <p:nvSpPr>
            <p:cNvPr id="390" name="rc39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(90%)</a:t>
              </a:r>
            </a:p>
          </p:txBody>
        </p:sp>
        <p:sp>
          <p:nvSpPr>
            <p:cNvPr id="392" name="rc39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(90%)</a:t>
              </a:r>
            </a:p>
          </p:txBody>
        </p:sp>
        <p:sp>
          <p:nvSpPr>
            <p:cNvPr id="394" name="rc39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5" name="tx39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(79%)</a:t>
              </a:r>
            </a:p>
          </p:txBody>
        </p:sp>
        <p:sp>
          <p:nvSpPr>
            <p:cNvPr id="396" name="rc39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(91%)</a:t>
              </a:r>
            </a:p>
          </p:txBody>
        </p:sp>
        <p:sp>
          <p:nvSpPr>
            <p:cNvPr id="398" name="rc39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(77%)</a:t>
              </a:r>
            </a:p>
          </p:txBody>
        </p:sp>
        <p:sp>
          <p:nvSpPr>
            <p:cNvPr id="400" name="rc40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1" name="tx40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(69%)</a:t>
              </a:r>
            </a:p>
          </p:txBody>
        </p:sp>
        <p:sp>
          <p:nvSpPr>
            <p:cNvPr id="402" name="pl40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3" name="pl40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4" name="pl41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6" name="pl43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pl44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7" name="pl44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tx452"/>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53" name="tx453"/>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54" name="tx454"/>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55" name="tx455"/>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56" name="tx456"/>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57" name="pl45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8" name="pl45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64" name="tx464"/>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65" name="tx465"/>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66" name="tx466"/>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67" name="tx467"/>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68" name="pl46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75" name="tx475"/>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76" name="tx476"/>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77" name="tx477"/>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78" name="tx478"/>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79" name="pl47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86" name="tx486"/>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87" name="tx487"/>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88" name="tx488"/>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89" name="tx489"/>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90" name="tx4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1" name="tx4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2" name="pt4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93" name="pt4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4" name="pt4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5" name="pt4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6" name="pt4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8" name="tx4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99" name="tx4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00" name="tx5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01" name="tx5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02" name="tx5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03" name="tx5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04" name="tx504"/>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505" name="tx5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06" name="tx506"/>
            <p:cNvSpPr/>
            <p:nvPr/>
          </p:nvSpPr>
          <p:spPr>
            <a:xfrm>
              <a:off x="5358713" y="6568512"/>
              <a:ext cx="65046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mda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90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852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314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621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8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54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969757"/>
              <a:ext cx="239888" cy="146240"/>
            </a:xfrm>
            <a:prstGeom prst="rect">
              <a:avLst/>
            </a:prstGeom>
            <a:solidFill>
              <a:srgbClr val="1CABE2">
                <a:alpha val="85098"/>
              </a:srgbClr>
            </a:solidFill>
          </p:spPr>
          <p:txBody>
            <a:bodyPr/>
            <a:lstStyle/>
            <a:p/>
          </p:txBody>
        </p:sp>
        <p:sp>
          <p:nvSpPr>
            <p:cNvPr id="24" name="rc24"/>
            <p:cNvSpPr/>
            <p:nvPr/>
          </p:nvSpPr>
          <p:spPr>
            <a:xfrm>
              <a:off x="1562816" y="3899351"/>
              <a:ext cx="239888" cy="216646"/>
            </a:xfrm>
            <a:prstGeom prst="rect">
              <a:avLst/>
            </a:prstGeom>
            <a:solidFill>
              <a:srgbClr val="1CABE2">
                <a:alpha val="85098"/>
              </a:srgbClr>
            </a:solidFill>
          </p:spPr>
          <p:txBody>
            <a:bodyPr/>
            <a:lstStyle/>
            <a:p/>
          </p:txBody>
        </p:sp>
        <p:sp>
          <p:nvSpPr>
            <p:cNvPr id="25" name="rc25"/>
            <p:cNvSpPr/>
            <p:nvPr/>
          </p:nvSpPr>
          <p:spPr>
            <a:xfrm>
              <a:off x="1829360" y="4044385"/>
              <a:ext cx="239888" cy="71612"/>
            </a:xfrm>
            <a:prstGeom prst="rect">
              <a:avLst/>
            </a:prstGeom>
            <a:solidFill>
              <a:srgbClr val="1CABE2">
                <a:alpha val="85098"/>
              </a:srgbClr>
            </a:solidFill>
          </p:spPr>
          <p:txBody>
            <a:bodyPr/>
            <a:lstStyle/>
            <a:p/>
          </p:txBody>
        </p:sp>
        <p:sp>
          <p:nvSpPr>
            <p:cNvPr id="26" name="rc26"/>
            <p:cNvSpPr/>
            <p:nvPr/>
          </p:nvSpPr>
          <p:spPr>
            <a:xfrm>
              <a:off x="2095903" y="4042274"/>
              <a:ext cx="239888" cy="73723"/>
            </a:xfrm>
            <a:prstGeom prst="rect">
              <a:avLst/>
            </a:prstGeom>
            <a:solidFill>
              <a:srgbClr val="1CABE2">
                <a:alpha val="85098"/>
              </a:srgbClr>
            </a:solidFill>
          </p:spPr>
          <p:txBody>
            <a:bodyPr/>
            <a:lstStyle/>
            <a:p/>
          </p:txBody>
        </p:sp>
        <p:sp>
          <p:nvSpPr>
            <p:cNvPr id="27" name="rc27"/>
            <p:cNvSpPr/>
            <p:nvPr/>
          </p:nvSpPr>
          <p:spPr>
            <a:xfrm>
              <a:off x="2362446" y="4038053"/>
              <a:ext cx="239888" cy="77944"/>
            </a:xfrm>
            <a:prstGeom prst="rect">
              <a:avLst/>
            </a:prstGeom>
            <a:solidFill>
              <a:srgbClr val="1CABE2">
                <a:alpha val="85098"/>
              </a:srgbClr>
            </a:solidFill>
          </p:spPr>
          <p:txBody>
            <a:bodyPr/>
            <a:lstStyle/>
            <a:p/>
          </p:txBody>
        </p:sp>
        <p:sp>
          <p:nvSpPr>
            <p:cNvPr id="28" name="rc28"/>
            <p:cNvSpPr/>
            <p:nvPr/>
          </p:nvSpPr>
          <p:spPr>
            <a:xfrm>
              <a:off x="2628989" y="3960711"/>
              <a:ext cx="239888" cy="155285"/>
            </a:xfrm>
            <a:prstGeom prst="rect">
              <a:avLst/>
            </a:prstGeom>
            <a:solidFill>
              <a:srgbClr val="1CABE2">
                <a:alpha val="85098"/>
              </a:srgbClr>
            </a:solidFill>
          </p:spPr>
          <p:txBody>
            <a:bodyPr/>
            <a:lstStyle/>
            <a:p/>
          </p:txBody>
        </p:sp>
        <p:sp>
          <p:nvSpPr>
            <p:cNvPr id="29" name="rc29"/>
            <p:cNvSpPr/>
            <p:nvPr/>
          </p:nvSpPr>
          <p:spPr>
            <a:xfrm>
              <a:off x="2895532" y="3883671"/>
              <a:ext cx="239888" cy="232325"/>
            </a:xfrm>
            <a:prstGeom prst="rect">
              <a:avLst/>
            </a:prstGeom>
            <a:solidFill>
              <a:srgbClr val="1CABE2">
                <a:alpha val="85098"/>
              </a:srgbClr>
            </a:solidFill>
          </p:spPr>
          <p:txBody>
            <a:bodyPr/>
            <a:lstStyle/>
            <a:p/>
          </p:txBody>
        </p:sp>
        <p:sp>
          <p:nvSpPr>
            <p:cNvPr id="30" name="rc30"/>
            <p:cNvSpPr/>
            <p:nvPr/>
          </p:nvSpPr>
          <p:spPr>
            <a:xfrm>
              <a:off x="3162075" y="3724164"/>
              <a:ext cx="239888" cy="391832"/>
            </a:xfrm>
            <a:prstGeom prst="rect">
              <a:avLst/>
            </a:prstGeom>
            <a:solidFill>
              <a:srgbClr val="1CABE2">
                <a:alpha val="85098"/>
              </a:srgbClr>
            </a:solidFill>
          </p:spPr>
          <p:txBody>
            <a:bodyPr/>
            <a:lstStyle/>
            <a:p/>
          </p:txBody>
        </p:sp>
        <p:sp>
          <p:nvSpPr>
            <p:cNvPr id="31" name="rc31"/>
            <p:cNvSpPr/>
            <p:nvPr/>
          </p:nvSpPr>
          <p:spPr>
            <a:xfrm>
              <a:off x="3428618" y="3795475"/>
              <a:ext cx="239888" cy="320521"/>
            </a:xfrm>
            <a:prstGeom prst="rect">
              <a:avLst/>
            </a:prstGeom>
            <a:solidFill>
              <a:srgbClr val="1CABE2">
                <a:alpha val="85098"/>
              </a:srgbClr>
            </a:solidFill>
          </p:spPr>
          <p:txBody>
            <a:bodyPr/>
            <a:lstStyle/>
            <a:p/>
          </p:txBody>
        </p:sp>
        <p:sp>
          <p:nvSpPr>
            <p:cNvPr id="32" name="rc32"/>
            <p:cNvSpPr/>
            <p:nvPr/>
          </p:nvSpPr>
          <p:spPr>
            <a:xfrm>
              <a:off x="3695161" y="3126691"/>
              <a:ext cx="239888" cy="989306"/>
            </a:xfrm>
            <a:prstGeom prst="rect">
              <a:avLst/>
            </a:prstGeom>
            <a:solidFill>
              <a:srgbClr val="1CABE2">
                <a:alpha val="85098"/>
              </a:srgbClr>
            </a:solidFill>
          </p:spPr>
          <p:txBody>
            <a:bodyPr/>
            <a:lstStyle/>
            <a:p/>
          </p:txBody>
        </p:sp>
        <p:sp>
          <p:nvSpPr>
            <p:cNvPr id="33" name="rc33"/>
            <p:cNvSpPr/>
            <p:nvPr/>
          </p:nvSpPr>
          <p:spPr>
            <a:xfrm>
              <a:off x="3961705" y="3556516"/>
              <a:ext cx="239888" cy="559481"/>
            </a:xfrm>
            <a:prstGeom prst="rect">
              <a:avLst/>
            </a:prstGeom>
            <a:solidFill>
              <a:srgbClr val="1CABE2">
                <a:alpha val="85098"/>
              </a:srgbClr>
            </a:solidFill>
          </p:spPr>
          <p:txBody>
            <a:bodyPr/>
            <a:lstStyle/>
            <a:p/>
          </p:txBody>
        </p:sp>
        <p:sp>
          <p:nvSpPr>
            <p:cNvPr id="34" name="rc34"/>
            <p:cNvSpPr/>
            <p:nvPr/>
          </p:nvSpPr>
          <p:spPr>
            <a:xfrm>
              <a:off x="4228248" y="3813868"/>
              <a:ext cx="239888" cy="302128"/>
            </a:xfrm>
            <a:prstGeom prst="rect">
              <a:avLst/>
            </a:prstGeom>
            <a:solidFill>
              <a:srgbClr val="1CABE2">
                <a:alpha val="85098"/>
              </a:srgbClr>
            </a:solidFill>
          </p:spPr>
          <p:txBody>
            <a:bodyPr/>
            <a:lstStyle/>
            <a:p/>
          </p:txBody>
        </p:sp>
        <p:sp>
          <p:nvSpPr>
            <p:cNvPr id="35" name="rc35"/>
            <p:cNvSpPr/>
            <p:nvPr/>
          </p:nvSpPr>
          <p:spPr>
            <a:xfrm>
              <a:off x="4494791" y="3894225"/>
              <a:ext cx="239888" cy="221772"/>
            </a:xfrm>
            <a:prstGeom prst="rect">
              <a:avLst/>
            </a:prstGeom>
            <a:solidFill>
              <a:srgbClr val="1CABE2">
                <a:alpha val="85098"/>
              </a:srgbClr>
            </a:solidFill>
          </p:spPr>
          <p:txBody>
            <a:bodyPr/>
            <a:lstStyle/>
            <a:p/>
          </p:txBody>
        </p:sp>
        <p:sp>
          <p:nvSpPr>
            <p:cNvPr id="36" name="rc36"/>
            <p:cNvSpPr/>
            <p:nvPr/>
          </p:nvSpPr>
          <p:spPr>
            <a:xfrm>
              <a:off x="4761334" y="3835880"/>
              <a:ext cx="239888" cy="280117"/>
            </a:xfrm>
            <a:prstGeom prst="rect">
              <a:avLst/>
            </a:prstGeom>
            <a:solidFill>
              <a:srgbClr val="1CABE2">
                <a:alpha val="85098"/>
              </a:srgbClr>
            </a:solidFill>
          </p:spPr>
          <p:txBody>
            <a:bodyPr/>
            <a:lstStyle/>
            <a:p/>
          </p:txBody>
        </p:sp>
        <p:sp>
          <p:nvSpPr>
            <p:cNvPr id="37" name="rc37"/>
            <p:cNvSpPr/>
            <p:nvPr/>
          </p:nvSpPr>
          <p:spPr>
            <a:xfrm>
              <a:off x="5027877" y="3658884"/>
              <a:ext cx="239888" cy="457113"/>
            </a:xfrm>
            <a:prstGeom prst="rect">
              <a:avLst/>
            </a:prstGeom>
            <a:solidFill>
              <a:srgbClr val="1CABE2">
                <a:alpha val="85098"/>
              </a:srgbClr>
            </a:solidFill>
          </p:spPr>
          <p:txBody>
            <a:bodyPr/>
            <a:lstStyle/>
            <a:p/>
          </p:txBody>
        </p:sp>
        <p:sp>
          <p:nvSpPr>
            <p:cNvPr id="38" name="rc38"/>
            <p:cNvSpPr/>
            <p:nvPr/>
          </p:nvSpPr>
          <p:spPr>
            <a:xfrm>
              <a:off x="5294420" y="3295545"/>
              <a:ext cx="239888" cy="820451"/>
            </a:xfrm>
            <a:prstGeom prst="rect">
              <a:avLst/>
            </a:prstGeom>
            <a:solidFill>
              <a:srgbClr val="1CABE2">
                <a:alpha val="85098"/>
              </a:srgbClr>
            </a:solidFill>
          </p:spPr>
          <p:txBody>
            <a:bodyPr/>
            <a:lstStyle/>
            <a:p/>
          </p:txBody>
        </p:sp>
        <p:sp>
          <p:nvSpPr>
            <p:cNvPr id="39" name="rc39"/>
            <p:cNvSpPr/>
            <p:nvPr/>
          </p:nvSpPr>
          <p:spPr>
            <a:xfrm>
              <a:off x="5560963" y="3685117"/>
              <a:ext cx="239888" cy="430880"/>
            </a:xfrm>
            <a:prstGeom prst="rect">
              <a:avLst/>
            </a:prstGeom>
            <a:solidFill>
              <a:srgbClr val="1CABE2">
                <a:alpha val="85098"/>
              </a:srgbClr>
            </a:solidFill>
          </p:spPr>
          <p:txBody>
            <a:bodyPr/>
            <a:lstStyle/>
            <a:p/>
          </p:txBody>
        </p:sp>
        <p:sp>
          <p:nvSpPr>
            <p:cNvPr id="40" name="rc40"/>
            <p:cNvSpPr/>
            <p:nvPr/>
          </p:nvSpPr>
          <p:spPr>
            <a:xfrm>
              <a:off x="5827506" y="3526363"/>
              <a:ext cx="239888" cy="589633"/>
            </a:xfrm>
            <a:prstGeom prst="rect">
              <a:avLst/>
            </a:prstGeom>
            <a:solidFill>
              <a:srgbClr val="1CABE2">
                <a:alpha val="85098"/>
              </a:srgbClr>
            </a:solidFill>
          </p:spPr>
          <p:txBody>
            <a:bodyPr/>
            <a:lstStyle/>
            <a:p/>
          </p:txBody>
        </p:sp>
        <p:sp>
          <p:nvSpPr>
            <p:cNvPr id="41" name="rc41"/>
            <p:cNvSpPr/>
            <p:nvPr/>
          </p:nvSpPr>
          <p:spPr>
            <a:xfrm>
              <a:off x="6094049" y="3866334"/>
              <a:ext cx="239888" cy="249663"/>
            </a:xfrm>
            <a:prstGeom prst="rect">
              <a:avLst/>
            </a:prstGeom>
            <a:solidFill>
              <a:srgbClr val="1CABE2">
                <a:alpha val="85098"/>
              </a:srgbClr>
            </a:solidFill>
          </p:spPr>
          <p:txBody>
            <a:bodyPr/>
            <a:lstStyle/>
            <a:p/>
          </p:txBody>
        </p:sp>
        <p:sp>
          <p:nvSpPr>
            <p:cNvPr id="42" name="rc42"/>
            <p:cNvSpPr/>
            <p:nvPr/>
          </p:nvSpPr>
          <p:spPr>
            <a:xfrm>
              <a:off x="6360593" y="3588025"/>
              <a:ext cx="239888" cy="527971"/>
            </a:xfrm>
            <a:prstGeom prst="rect">
              <a:avLst/>
            </a:prstGeom>
            <a:solidFill>
              <a:srgbClr val="1CABE2">
                <a:alpha val="85098"/>
              </a:srgbClr>
            </a:solidFill>
          </p:spPr>
          <p:txBody>
            <a:bodyPr/>
            <a:lstStyle/>
            <a:p/>
          </p:txBody>
        </p:sp>
        <p:sp>
          <p:nvSpPr>
            <p:cNvPr id="43" name="rc43"/>
            <p:cNvSpPr/>
            <p:nvPr/>
          </p:nvSpPr>
          <p:spPr>
            <a:xfrm>
              <a:off x="6627136" y="3341980"/>
              <a:ext cx="239888" cy="774016"/>
            </a:xfrm>
            <a:prstGeom prst="rect">
              <a:avLst/>
            </a:prstGeom>
            <a:solidFill>
              <a:srgbClr val="1CABE2">
                <a:alpha val="85098"/>
              </a:srgbClr>
            </a:solidFill>
          </p:spPr>
          <p:txBody>
            <a:bodyPr/>
            <a:lstStyle/>
            <a:p/>
          </p:txBody>
        </p:sp>
        <p:sp>
          <p:nvSpPr>
            <p:cNvPr id="44" name="rc44"/>
            <p:cNvSpPr/>
            <p:nvPr/>
          </p:nvSpPr>
          <p:spPr>
            <a:xfrm>
              <a:off x="6893679" y="3440428"/>
              <a:ext cx="239888" cy="675568"/>
            </a:xfrm>
            <a:prstGeom prst="rect">
              <a:avLst/>
            </a:prstGeom>
            <a:solidFill>
              <a:srgbClr val="1CABE2">
                <a:alpha val="85098"/>
              </a:srgbClr>
            </a:solidFill>
          </p:spPr>
          <p:txBody>
            <a:bodyPr/>
            <a:lstStyle/>
            <a:p/>
          </p:txBody>
        </p:sp>
        <p:sp>
          <p:nvSpPr>
            <p:cNvPr id="45" name="rc45"/>
            <p:cNvSpPr/>
            <p:nvPr/>
          </p:nvSpPr>
          <p:spPr>
            <a:xfrm>
              <a:off x="7160222" y="3589835"/>
              <a:ext cx="239888" cy="526162"/>
            </a:xfrm>
            <a:prstGeom prst="rect">
              <a:avLst/>
            </a:prstGeom>
            <a:solidFill>
              <a:srgbClr val="1CABE2">
                <a:alpha val="85098"/>
              </a:srgbClr>
            </a:solidFill>
          </p:spPr>
          <p:txBody>
            <a:bodyPr/>
            <a:lstStyle/>
            <a:p/>
          </p:txBody>
        </p:sp>
        <p:sp>
          <p:nvSpPr>
            <p:cNvPr id="46" name="rc46"/>
            <p:cNvSpPr/>
            <p:nvPr/>
          </p:nvSpPr>
          <p:spPr>
            <a:xfrm>
              <a:off x="7426765" y="3476159"/>
              <a:ext cx="239888" cy="639837"/>
            </a:xfrm>
            <a:prstGeom prst="rect">
              <a:avLst/>
            </a:prstGeom>
            <a:solidFill>
              <a:srgbClr val="1CABE2">
                <a:alpha val="85098"/>
              </a:srgbClr>
            </a:solidFill>
          </p:spPr>
          <p:txBody>
            <a:bodyPr/>
            <a:lstStyle/>
            <a:p/>
          </p:txBody>
        </p:sp>
        <p:sp>
          <p:nvSpPr>
            <p:cNvPr id="47" name="rc47"/>
            <p:cNvSpPr/>
            <p:nvPr/>
          </p:nvSpPr>
          <p:spPr>
            <a:xfrm>
              <a:off x="7693308" y="3491537"/>
              <a:ext cx="239888" cy="624460"/>
            </a:xfrm>
            <a:prstGeom prst="rect">
              <a:avLst/>
            </a:prstGeom>
            <a:solidFill>
              <a:srgbClr val="1CABE2">
                <a:alpha val="85098"/>
              </a:srgbClr>
            </a:solidFill>
          </p:spPr>
          <p:txBody>
            <a:bodyPr/>
            <a:lstStyle/>
            <a:p/>
          </p:txBody>
        </p:sp>
        <p:sp>
          <p:nvSpPr>
            <p:cNvPr id="48" name="rc48"/>
            <p:cNvSpPr/>
            <p:nvPr/>
          </p:nvSpPr>
          <p:spPr>
            <a:xfrm>
              <a:off x="7959851" y="3281524"/>
              <a:ext cx="239888" cy="834472"/>
            </a:xfrm>
            <a:prstGeom prst="rect">
              <a:avLst/>
            </a:prstGeom>
            <a:solidFill>
              <a:srgbClr val="1CABE2">
                <a:alpha val="85098"/>
              </a:srgbClr>
            </a:solidFill>
          </p:spPr>
          <p:txBody>
            <a:bodyPr/>
            <a:lstStyle/>
            <a:p/>
          </p:txBody>
        </p:sp>
        <p:sp>
          <p:nvSpPr>
            <p:cNvPr id="49" name="rc49"/>
            <p:cNvSpPr/>
            <p:nvPr/>
          </p:nvSpPr>
          <p:spPr>
            <a:xfrm>
              <a:off x="1296273" y="3750548"/>
              <a:ext cx="239888" cy="219209"/>
            </a:xfrm>
            <a:prstGeom prst="rect">
              <a:avLst/>
            </a:prstGeom>
            <a:solidFill>
              <a:srgbClr val="B3B3B3">
                <a:alpha val="85098"/>
              </a:srgbClr>
            </a:solidFill>
          </p:spPr>
          <p:txBody>
            <a:bodyPr/>
            <a:lstStyle/>
            <a:p/>
          </p:txBody>
        </p:sp>
        <p:sp>
          <p:nvSpPr>
            <p:cNvPr id="50" name="rc50"/>
            <p:cNvSpPr/>
            <p:nvPr/>
          </p:nvSpPr>
          <p:spPr>
            <a:xfrm>
              <a:off x="1562816" y="3899351"/>
              <a:ext cx="239888" cy="0"/>
            </a:xfrm>
            <a:prstGeom prst="rect">
              <a:avLst/>
            </a:prstGeom>
            <a:solidFill>
              <a:srgbClr val="B3B3B3">
                <a:alpha val="85098"/>
              </a:srgbClr>
            </a:solidFill>
          </p:spPr>
          <p:txBody>
            <a:bodyPr/>
            <a:lstStyle/>
            <a:p/>
          </p:txBody>
        </p:sp>
        <p:sp>
          <p:nvSpPr>
            <p:cNvPr id="51" name="rc51"/>
            <p:cNvSpPr/>
            <p:nvPr/>
          </p:nvSpPr>
          <p:spPr>
            <a:xfrm>
              <a:off x="1829360" y="3901311"/>
              <a:ext cx="239888" cy="143074"/>
            </a:xfrm>
            <a:prstGeom prst="rect">
              <a:avLst/>
            </a:prstGeom>
            <a:solidFill>
              <a:srgbClr val="B3B3B3">
                <a:alpha val="85098"/>
              </a:srgbClr>
            </a:solidFill>
          </p:spPr>
          <p:txBody>
            <a:bodyPr/>
            <a:lstStyle/>
            <a:p/>
          </p:txBody>
        </p:sp>
        <p:sp>
          <p:nvSpPr>
            <p:cNvPr id="52" name="rc52"/>
            <p:cNvSpPr/>
            <p:nvPr/>
          </p:nvSpPr>
          <p:spPr>
            <a:xfrm>
              <a:off x="2095903" y="3968400"/>
              <a:ext cx="239888" cy="73873"/>
            </a:xfrm>
            <a:prstGeom prst="rect">
              <a:avLst/>
            </a:prstGeom>
            <a:solidFill>
              <a:srgbClr val="B3B3B3">
                <a:alpha val="85098"/>
              </a:srgbClr>
            </a:solidFill>
          </p:spPr>
          <p:txBody>
            <a:bodyPr/>
            <a:lstStyle/>
            <a:p/>
          </p:txBody>
        </p:sp>
        <p:sp>
          <p:nvSpPr>
            <p:cNvPr id="53" name="rc53"/>
            <p:cNvSpPr/>
            <p:nvPr/>
          </p:nvSpPr>
          <p:spPr>
            <a:xfrm>
              <a:off x="2362446" y="3960259"/>
              <a:ext cx="239888" cy="77793"/>
            </a:xfrm>
            <a:prstGeom prst="rect">
              <a:avLst/>
            </a:prstGeom>
            <a:solidFill>
              <a:srgbClr val="B3B3B3">
                <a:alpha val="85098"/>
              </a:srgbClr>
            </a:solidFill>
          </p:spPr>
          <p:txBody>
            <a:bodyPr/>
            <a:lstStyle/>
            <a:p/>
          </p:txBody>
        </p:sp>
        <p:sp>
          <p:nvSpPr>
            <p:cNvPr id="54" name="rc54"/>
            <p:cNvSpPr/>
            <p:nvPr/>
          </p:nvSpPr>
          <p:spPr>
            <a:xfrm>
              <a:off x="2628989" y="3960711"/>
              <a:ext cx="239888" cy="0"/>
            </a:xfrm>
            <a:prstGeom prst="rect">
              <a:avLst/>
            </a:prstGeom>
            <a:solidFill>
              <a:srgbClr val="B3B3B3">
                <a:alpha val="85098"/>
              </a:srgbClr>
            </a:solidFill>
          </p:spPr>
          <p:txBody>
            <a:bodyPr/>
            <a:lstStyle/>
            <a:p/>
          </p:txBody>
        </p:sp>
        <p:sp>
          <p:nvSpPr>
            <p:cNvPr id="55" name="rc55"/>
            <p:cNvSpPr/>
            <p:nvPr/>
          </p:nvSpPr>
          <p:spPr>
            <a:xfrm>
              <a:off x="2895532" y="3883671"/>
              <a:ext cx="239888" cy="0"/>
            </a:xfrm>
            <a:prstGeom prst="rect">
              <a:avLst/>
            </a:prstGeom>
            <a:solidFill>
              <a:srgbClr val="B3B3B3">
                <a:alpha val="85098"/>
              </a:srgbClr>
            </a:solidFill>
          </p:spPr>
          <p:txBody>
            <a:bodyPr/>
            <a:lstStyle/>
            <a:p/>
          </p:txBody>
        </p:sp>
        <p:sp>
          <p:nvSpPr>
            <p:cNvPr id="56" name="rc56"/>
            <p:cNvSpPr/>
            <p:nvPr/>
          </p:nvSpPr>
          <p:spPr>
            <a:xfrm>
              <a:off x="3162075" y="3488974"/>
              <a:ext cx="239888" cy="235190"/>
            </a:xfrm>
            <a:prstGeom prst="rect">
              <a:avLst/>
            </a:prstGeom>
            <a:solidFill>
              <a:srgbClr val="B3B3B3">
                <a:alpha val="85098"/>
              </a:srgbClr>
            </a:solidFill>
          </p:spPr>
          <p:txBody>
            <a:bodyPr/>
            <a:lstStyle/>
            <a:p/>
          </p:txBody>
        </p:sp>
        <p:sp>
          <p:nvSpPr>
            <p:cNvPr id="57" name="rc57"/>
            <p:cNvSpPr/>
            <p:nvPr/>
          </p:nvSpPr>
          <p:spPr>
            <a:xfrm>
              <a:off x="3428618" y="3314692"/>
              <a:ext cx="239888" cy="480782"/>
            </a:xfrm>
            <a:prstGeom prst="rect">
              <a:avLst/>
            </a:prstGeom>
            <a:solidFill>
              <a:srgbClr val="B3B3B3">
                <a:alpha val="85098"/>
              </a:srgbClr>
            </a:solidFill>
          </p:spPr>
          <p:txBody>
            <a:bodyPr/>
            <a:lstStyle/>
            <a:p/>
          </p:txBody>
        </p:sp>
        <p:sp>
          <p:nvSpPr>
            <p:cNvPr id="58" name="rc58"/>
            <p:cNvSpPr/>
            <p:nvPr/>
          </p:nvSpPr>
          <p:spPr>
            <a:xfrm>
              <a:off x="3695161" y="2879289"/>
              <a:ext cx="239888" cy="247401"/>
            </a:xfrm>
            <a:prstGeom prst="rect">
              <a:avLst/>
            </a:prstGeom>
            <a:solidFill>
              <a:srgbClr val="B3B3B3">
                <a:alpha val="85098"/>
              </a:srgbClr>
            </a:solidFill>
          </p:spPr>
          <p:txBody>
            <a:bodyPr/>
            <a:lstStyle/>
            <a:p/>
          </p:txBody>
        </p:sp>
        <p:sp>
          <p:nvSpPr>
            <p:cNvPr id="59" name="rc59"/>
            <p:cNvSpPr/>
            <p:nvPr/>
          </p:nvSpPr>
          <p:spPr>
            <a:xfrm>
              <a:off x="3961705" y="3316803"/>
              <a:ext cx="239888" cy="239713"/>
            </a:xfrm>
            <a:prstGeom prst="rect">
              <a:avLst/>
            </a:prstGeom>
            <a:solidFill>
              <a:srgbClr val="B3B3B3">
                <a:alpha val="85098"/>
              </a:srgbClr>
            </a:solidFill>
          </p:spPr>
          <p:txBody>
            <a:bodyPr/>
            <a:lstStyle/>
            <a:p/>
          </p:txBody>
        </p:sp>
        <p:sp>
          <p:nvSpPr>
            <p:cNvPr id="60" name="rc60"/>
            <p:cNvSpPr/>
            <p:nvPr/>
          </p:nvSpPr>
          <p:spPr>
            <a:xfrm>
              <a:off x="4228248" y="3587121"/>
              <a:ext cx="239888" cy="226747"/>
            </a:xfrm>
            <a:prstGeom prst="rect">
              <a:avLst/>
            </a:prstGeom>
            <a:solidFill>
              <a:srgbClr val="B3B3B3">
                <a:alpha val="85098"/>
              </a:srgbClr>
            </a:solidFill>
          </p:spPr>
          <p:txBody>
            <a:bodyPr/>
            <a:lstStyle/>
            <a:p/>
          </p:txBody>
        </p:sp>
        <p:sp>
          <p:nvSpPr>
            <p:cNvPr id="61" name="rc61"/>
            <p:cNvSpPr/>
            <p:nvPr/>
          </p:nvSpPr>
          <p:spPr>
            <a:xfrm>
              <a:off x="4494791" y="3524705"/>
              <a:ext cx="239888" cy="369519"/>
            </a:xfrm>
            <a:prstGeom prst="rect">
              <a:avLst/>
            </a:prstGeom>
            <a:solidFill>
              <a:srgbClr val="B3B3B3">
                <a:alpha val="85098"/>
              </a:srgbClr>
            </a:solidFill>
          </p:spPr>
          <p:txBody>
            <a:bodyPr/>
            <a:lstStyle/>
            <a:p/>
          </p:txBody>
        </p:sp>
        <p:sp>
          <p:nvSpPr>
            <p:cNvPr id="62" name="rc62"/>
            <p:cNvSpPr/>
            <p:nvPr/>
          </p:nvSpPr>
          <p:spPr>
            <a:xfrm>
              <a:off x="4761334" y="3415553"/>
              <a:ext cx="239888" cy="420327"/>
            </a:xfrm>
            <a:prstGeom prst="rect">
              <a:avLst/>
            </a:prstGeom>
            <a:solidFill>
              <a:srgbClr val="B3B3B3">
                <a:alpha val="85098"/>
              </a:srgbClr>
            </a:solidFill>
          </p:spPr>
          <p:txBody>
            <a:bodyPr/>
            <a:lstStyle/>
            <a:p/>
          </p:txBody>
        </p:sp>
        <p:sp>
          <p:nvSpPr>
            <p:cNvPr id="63" name="rc63"/>
            <p:cNvSpPr/>
            <p:nvPr/>
          </p:nvSpPr>
          <p:spPr>
            <a:xfrm>
              <a:off x="5027877" y="3354192"/>
              <a:ext cx="239888" cy="304691"/>
            </a:xfrm>
            <a:prstGeom prst="rect">
              <a:avLst/>
            </a:prstGeom>
            <a:solidFill>
              <a:srgbClr val="B3B3B3">
                <a:alpha val="85098"/>
              </a:srgbClr>
            </a:solidFill>
          </p:spPr>
          <p:txBody>
            <a:bodyPr/>
            <a:lstStyle/>
            <a:p/>
          </p:txBody>
        </p:sp>
        <p:sp>
          <p:nvSpPr>
            <p:cNvPr id="64" name="rc64"/>
            <p:cNvSpPr/>
            <p:nvPr/>
          </p:nvSpPr>
          <p:spPr>
            <a:xfrm>
              <a:off x="5294420" y="3146290"/>
              <a:ext cx="239888" cy="149255"/>
            </a:xfrm>
            <a:prstGeom prst="rect">
              <a:avLst/>
            </a:prstGeom>
            <a:solidFill>
              <a:srgbClr val="B3B3B3">
                <a:alpha val="85098"/>
              </a:srgbClr>
            </a:solidFill>
          </p:spPr>
          <p:txBody>
            <a:bodyPr/>
            <a:lstStyle/>
            <a:p/>
          </p:txBody>
        </p:sp>
        <p:sp>
          <p:nvSpPr>
            <p:cNvPr id="65" name="rc65"/>
            <p:cNvSpPr/>
            <p:nvPr/>
          </p:nvSpPr>
          <p:spPr>
            <a:xfrm>
              <a:off x="5560963" y="3326150"/>
              <a:ext cx="239888" cy="358966"/>
            </a:xfrm>
            <a:prstGeom prst="rect">
              <a:avLst/>
            </a:prstGeom>
            <a:solidFill>
              <a:srgbClr val="B3B3B3">
                <a:alpha val="85098"/>
              </a:srgbClr>
            </a:solidFill>
          </p:spPr>
          <p:txBody>
            <a:bodyPr/>
            <a:lstStyle/>
            <a:p/>
          </p:txBody>
        </p:sp>
        <p:sp>
          <p:nvSpPr>
            <p:cNvPr id="66" name="rc66"/>
            <p:cNvSpPr/>
            <p:nvPr/>
          </p:nvSpPr>
          <p:spPr>
            <a:xfrm>
              <a:off x="5827506" y="3329768"/>
              <a:ext cx="239888" cy="196594"/>
            </a:xfrm>
            <a:prstGeom prst="rect">
              <a:avLst/>
            </a:prstGeom>
            <a:solidFill>
              <a:srgbClr val="B3B3B3">
                <a:alpha val="85098"/>
              </a:srgbClr>
            </a:solidFill>
          </p:spPr>
          <p:txBody>
            <a:bodyPr/>
            <a:lstStyle/>
            <a:p/>
          </p:txBody>
        </p:sp>
        <p:sp>
          <p:nvSpPr>
            <p:cNvPr id="67" name="rc67"/>
            <p:cNvSpPr/>
            <p:nvPr/>
          </p:nvSpPr>
          <p:spPr>
            <a:xfrm>
              <a:off x="6094049" y="3679086"/>
              <a:ext cx="239888" cy="187247"/>
            </a:xfrm>
            <a:prstGeom prst="rect">
              <a:avLst/>
            </a:prstGeom>
            <a:solidFill>
              <a:srgbClr val="B3B3B3">
                <a:alpha val="85098"/>
              </a:srgbClr>
            </a:solidFill>
          </p:spPr>
          <p:txBody>
            <a:bodyPr/>
            <a:lstStyle/>
            <a:p/>
          </p:txBody>
        </p:sp>
        <p:sp>
          <p:nvSpPr>
            <p:cNvPr id="68" name="rc68"/>
            <p:cNvSpPr/>
            <p:nvPr/>
          </p:nvSpPr>
          <p:spPr>
            <a:xfrm>
              <a:off x="6360593" y="3588025"/>
              <a:ext cx="239888" cy="0"/>
            </a:xfrm>
            <a:prstGeom prst="rect">
              <a:avLst/>
            </a:prstGeom>
            <a:solidFill>
              <a:srgbClr val="B3B3B3">
                <a:alpha val="85098"/>
              </a:srgbClr>
            </a:solidFill>
          </p:spPr>
          <p:txBody>
            <a:bodyPr/>
            <a:lstStyle/>
            <a:p/>
          </p:txBody>
        </p:sp>
        <p:sp>
          <p:nvSpPr>
            <p:cNvPr id="69" name="rc69"/>
            <p:cNvSpPr/>
            <p:nvPr/>
          </p:nvSpPr>
          <p:spPr>
            <a:xfrm>
              <a:off x="6627136" y="3341980"/>
              <a:ext cx="239888" cy="0"/>
            </a:xfrm>
            <a:prstGeom prst="rect">
              <a:avLst/>
            </a:prstGeom>
            <a:solidFill>
              <a:srgbClr val="B3B3B3">
                <a:alpha val="85098"/>
              </a:srgbClr>
            </a:solidFill>
          </p:spPr>
          <p:txBody>
            <a:bodyPr/>
            <a:lstStyle/>
            <a:p/>
          </p:txBody>
        </p:sp>
        <p:sp>
          <p:nvSpPr>
            <p:cNvPr id="70" name="rc70"/>
            <p:cNvSpPr/>
            <p:nvPr/>
          </p:nvSpPr>
          <p:spPr>
            <a:xfrm>
              <a:off x="6893679" y="3440428"/>
              <a:ext cx="239888" cy="0"/>
            </a:xfrm>
            <a:prstGeom prst="rect">
              <a:avLst/>
            </a:prstGeom>
            <a:solidFill>
              <a:srgbClr val="B3B3B3">
                <a:alpha val="85098"/>
              </a:srgbClr>
            </a:solidFill>
          </p:spPr>
          <p:txBody>
            <a:bodyPr/>
            <a:lstStyle/>
            <a:p/>
          </p:txBody>
        </p:sp>
        <p:sp>
          <p:nvSpPr>
            <p:cNvPr id="71" name="rc71"/>
            <p:cNvSpPr/>
            <p:nvPr/>
          </p:nvSpPr>
          <p:spPr>
            <a:xfrm>
              <a:off x="7160222" y="3542043"/>
              <a:ext cx="239888" cy="47791"/>
            </a:xfrm>
            <a:prstGeom prst="rect">
              <a:avLst/>
            </a:prstGeom>
            <a:solidFill>
              <a:srgbClr val="B3B3B3">
                <a:alpha val="85098"/>
              </a:srgbClr>
            </a:solidFill>
          </p:spPr>
          <p:txBody>
            <a:bodyPr/>
            <a:lstStyle/>
            <a:p/>
          </p:txBody>
        </p:sp>
        <p:sp>
          <p:nvSpPr>
            <p:cNvPr id="72" name="rc72"/>
            <p:cNvSpPr/>
            <p:nvPr/>
          </p:nvSpPr>
          <p:spPr>
            <a:xfrm>
              <a:off x="7426765" y="3476159"/>
              <a:ext cx="239888" cy="0"/>
            </a:xfrm>
            <a:prstGeom prst="rect">
              <a:avLst/>
            </a:prstGeom>
            <a:solidFill>
              <a:srgbClr val="B3B3B3">
                <a:alpha val="85098"/>
              </a:srgbClr>
            </a:solidFill>
          </p:spPr>
          <p:txBody>
            <a:bodyPr/>
            <a:lstStyle/>
            <a:p/>
          </p:txBody>
        </p:sp>
        <p:sp>
          <p:nvSpPr>
            <p:cNvPr id="73" name="rc73"/>
            <p:cNvSpPr/>
            <p:nvPr/>
          </p:nvSpPr>
          <p:spPr>
            <a:xfrm>
              <a:off x="7693308" y="3443444"/>
              <a:ext cx="239888" cy="48093"/>
            </a:xfrm>
            <a:prstGeom prst="rect">
              <a:avLst/>
            </a:prstGeom>
            <a:solidFill>
              <a:srgbClr val="B3B3B3">
                <a:alpha val="85098"/>
              </a:srgbClr>
            </a:solidFill>
          </p:spPr>
          <p:txBody>
            <a:bodyPr/>
            <a:lstStyle/>
            <a:p/>
          </p:txBody>
        </p:sp>
        <p:sp>
          <p:nvSpPr>
            <p:cNvPr id="74" name="rc74"/>
            <p:cNvSpPr/>
            <p:nvPr/>
          </p:nvSpPr>
          <p:spPr>
            <a:xfrm>
              <a:off x="7959851" y="3281524"/>
              <a:ext cx="239888" cy="0"/>
            </a:xfrm>
            <a:prstGeom prst="rect">
              <a:avLst/>
            </a:prstGeom>
            <a:solidFill>
              <a:srgbClr val="B3B3B3">
                <a:alpha val="85098"/>
              </a:srgbClr>
            </a:solidFill>
          </p:spPr>
          <p:txBody>
            <a:bodyPr/>
            <a:lstStyle/>
            <a:p/>
          </p:txBody>
        </p:sp>
        <p:sp>
          <p:nvSpPr>
            <p:cNvPr id="75" name="pl75"/>
            <p:cNvSpPr/>
            <p:nvPr/>
          </p:nvSpPr>
          <p:spPr>
            <a:xfrm>
              <a:off x="1416218" y="2075428"/>
              <a:ext cx="6663577" cy="350400"/>
            </a:xfrm>
            <a:custGeom>
              <a:avLst/>
              <a:pathLst>
                <a:path w="6663577" h="350400">
                  <a:moveTo>
                    <a:pt x="0" y="20611"/>
                  </a:moveTo>
                  <a:lnTo>
                    <a:pt x="266543" y="41223"/>
                  </a:lnTo>
                  <a:lnTo>
                    <a:pt x="533086" y="0"/>
                  </a:lnTo>
                  <a:lnTo>
                    <a:pt x="799629" y="0"/>
                  </a:lnTo>
                  <a:lnTo>
                    <a:pt x="1066172" y="0"/>
                  </a:lnTo>
                  <a:lnTo>
                    <a:pt x="1332715" y="20611"/>
                  </a:lnTo>
                  <a:lnTo>
                    <a:pt x="1599258" y="41223"/>
                  </a:lnTo>
                  <a:lnTo>
                    <a:pt x="1865801" y="82447"/>
                  </a:lnTo>
                  <a:lnTo>
                    <a:pt x="2132344" y="61835"/>
                  </a:lnTo>
                  <a:lnTo>
                    <a:pt x="2398888" y="226729"/>
                  </a:lnTo>
                  <a:lnTo>
                    <a:pt x="2665431" y="123670"/>
                  </a:lnTo>
                  <a:lnTo>
                    <a:pt x="2931974" y="61835"/>
                  </a:lnTo>
                  <a:lnTo>
                    <a:pt x="3198517" y="41223"/>
                  </a:lnTo>
                  <a:lnTo>
                    <a:pt x="3465060" y="61835"/>
                  </a:lnTo>
                  <a:lnTo>
                    <a:pt x="3731603" y="103059"/>
                  </a:lnTo>
                  <a:lnTo>
                    <a:pt x="3998146" y="206118"/>
                  </a:lnTo>
                  <a:lnTo>
                    <a:pt x="4264689" y="103059"/>
                  </a:lnTo>
                  <a:lnTo>
                    <a:pt x="4531233" y="164894"/>
                  </a:lnTo>
                  <a:lnTo>
                    <a:pt x="4797776" y="61835"/>
                  </a:lnTo>
                  <a:lnTo>
                    <a:pt x="5064319" y="164894"/>
                  </a:lnTo>
                  <a:lnTo>
                    <a:pt x="5330862" y="267953"/>
                  </a:lnTo>
                  <a:lnTo>
                    <a:pt x="5597405" y="247341"/>
                  </a:lnTo>
                  <a:lnTo>
                    <a:pt x="5863948" y="206118"/>
                  </a:lnTo>
                  <a:lnTo>
                    <a:pt x="6130491" y="247341"/>
                  </a:lnTo>
                  <a:lnTo>
                    <a:pt x="6397034" y="247341"/>
                  </a:lnTo>
                  <a:lnTo>
                    <a:pt x="6663577" y="350400"/>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96040"/>
              <a:ext cx="6663577" cy="329788"/>
            </a:xfrm>
            <a:custGeom>
              <a:avLst/>
              <a:pathLst>
                <a:path w="6663577" h="329788">
                  <a:moveTo>
                    <a:pt x="0" y="61835"/>
                  </a:moveTo>
                  <a:lnTo>
                    <a:pt x="266543" y="20611"/>
                  </a:lnTo>
                  <a:lnTo>
                    <a:pt x="533086" y="20611"/>
                  </a:lnTo>
                  <a:lnTo>
                    <a:pt x="799629" y="0"/>
                  </a:lnTo>
                  <a:lnTo>
                    <a:pt x="1066172" y="0"/>
                  </a:lnTo>
                  <a:lnTo>
                    <a:pt x="1332715" y="0"/>
                  </a:lnTo>
                  <a:lnTo>
                    <a:pt x="1599258" y="20611"/>
                  </a:lnTo>
                  <a:lnTo>
                    <a:pt x="1865801" y="123670"/>
                  </a:lnTo>
                  <a:lnTo>
                    <a:pt x="2132344" y="164894"/>
                  </a:lnTo>
                  <a:lnTo>
                    <a:pt x="2398888" y="267953"/>
                  </a:lnTo>
                  <a:lnTo>
                    <a:pt x="2665431" y="164894"/>
                  </a:lnTo>
                  <a:lnTo>
                    <a:pt x="2931974" y="103059"/>
                  </a:lnTo>
                  <a:lnTo>
                    <a:pt x="3198517" y="123670"/>
                  </a:lnTo>
                  <a:lnTo>
                    <a:pt x="3465060" y="164894"/>
                  </a:lnTo>
                  <a:lnTo>
                    <a:pt x="3731603" y="164894"/>
                  </a:lnTo>
                  <a:lnTo>
                    <a:pt x="3998146" y="226729"/>
                  </a:lnTo>
                  <a:lnTo>
                    <a:pt x="4264689" y="185506"/>
                  </a:lnTo>
                  <a:lnTo>
                    <a:pt x="4531233" y="206118"/>
                  </a:lnTo>
                  <a:lnTo>
                    <a:pt x="4797776" y="103059"/>
                  </a:lnTo>
                  <a:lnTo>
                    <a:pt x="5064319" y="144282"/>
                  </a:lnTo>
                  <a:lnTo>
                    <a:pt x="5330862" y="247341"/>
                  </a:lnTo>
                  <a:lnTo>
                    <a:pt x="5597405" y="226729"/>
                  </a:lnTo>
                  <a:lnTo>
                    <a:pt x="5863948" y="206118"/>
                  </a:lnTo>
                  <a:lnTo>
                    <a:pt x="6130491" y="226729"/>
                  </a:lnTo>
                  <a:lnTo>
                    <a:pt x="6397034" y="247341"/>
                  </a:lnTo>
                  <a:lnTo>
                    <a:pt x="6663577" y="329788"/>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4021359"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420247"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686790"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6953334"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7219877"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486420"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6" name="tx86"/>
            <p:cNvSpPr/>
            <p:nvPr/>
          </p:nvSpPr>
          <p:spPr>
            <a:xfrm>
              <a:off x="7752963"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8019506"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135592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89" name="tx89"/>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4021359"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1" name="tx91"/>
            <p:cNvSpPr/>
            <p:nvPr/>
          </p:nvSpPr>
          <p:spPr>
            <a:xfrm>
              <a:off x="5354075"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2" name="tx92"/>
            <p:cNvSpPr/>
            <p:nvPr/>
          </p:nvSpPr>
          <p:spPr>
            <a:xfrm>
              <a:off x="6420247"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3" name="tx93"/>
            <p:cNvSpPr/>
            <p:nvPr/>
          </p:nvSpPr>
          <p:spPr>
            <a:xfrm>
              <a:off x="668679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4" name="tx94"/>
            <p:cNvSpPr/>
            <p:nvPr/>
          </p:nvSpPr>
          <p:spPr>
            <a:xfrm>
              <a:off x="695333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5" name="tx95"/>
            <p:cNvSpPr/>
            <p:nvPr/>
          </p:nvSpPr>
          <p:spPr>
            <a:xfrm>
              <a:off x="721987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6" name="tx96"/>
            <p:cNvSpPr/>
            <p:nvPr/>
          </p:nvSpPr>
          <p:spPr>
            <a:xfrm>
              <a:off x="7486420"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7" name="tx97"/>
            <p:cNvSpPr/>
            <p:nvPr/>
          </p:nvSpPr>
          <p:spPr>
            <a:xfrm>
              <a:off x="7752963"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8" name="tx98"/>
            <p:cNvSpPr/>
            <p:nvPr/>
          </p:nvSpPr>
          <p:spPr>
            <a:xfrm>
              <a:off x="801950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9" name="tx99"/>
            <p:cNvSpPr/>
            <p:nvPr/>
          </p:nvSpPr>
          <p:spPr>
            <a:xfrm>
              <a:off x="2718789" y="39992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0" name="tx100"/>
            <p:cNvSpPr/>
            <p:nvPr/>
          </p:nvSpPr>
          <p:spPr>
            <a:xfrm>
              <a:off x="4006300" y="37957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1" name="tx101"/>
            <p:cNvSpPr/>
            <p:nvPr/>
          </p:nvSpPr>
          <p:spPr>
            <a:xfrm>
              <a:off x="5339016" y="366564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2" name="tx102"/>
            <p:cNvSpPr/>
            <p:nvPr/>
          </p:nvSpPr>
          <p:spPr>
            <a:xfrm>
              <a:off x="6405188" y="38115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3" name="tx103"/>
            <p:cNvSpPr/>
            <p:nvPr/>
          </p:nvSpPr>
          <p:spPr>
            <a:xfrm>
              <a:off x="6671731" y="36885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4" name="tx104"/>
            <p:cNvSpPr/>
            <p:nvPr/>
          </p:nvSpPr>
          <p:spPr>
            <a:xfrm>
              <a:off x="6938274" y="373809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5" name="tx105"/>
            <p:cNvSpPr/>
            <p:nvPr/>
          </p:nvSpPr>
          <p:spPr>
            <a:xfrm>
              <a:off x="7204817" y="38124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6" name="tx106"/>
            <p:cNvSpPr/>
            <p:nvPr/>
          </p:nvSpPr>
          <p:spPr>
            <a:xfrm>
              <a:off x="7471361" y="375696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7" name="tx107"/>
            <p:cNvSpPr/>
            <p:nvPr/>
          </p:nvSpPr>
          <p:spPr>
            <a:xfrm>
              <a:off x="7737904" y="37646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8" name="tx108"/>
            <p:cNvSpPr/>
            <p:nvPr/>
          </p:nvSpPr>
          <p:spPr>
            <a:xfrm>
              <a:off x="8004447" y="3659697"/>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9" name="tx109"/>
            <p:cNvSpPr/>
            <p:nvPr/>
          </p:nvSpPr>
          <p:spPr>
            <a:xfrm>
              <a:off x="1340869" y="39672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0" name="tx110"/>
            <p:cNvSpPr/>
            <p:nvPr/>
          </p:nvSpPr>
          <p:spPr>
            <a:xfrm>
              <a:off x="4006300" y="33962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1" name="tx111"/>
            <p:cNvSpPr/>
            <p:nvPr/>
          </p:nvSpPr>
          <p:spPr>
            <a:xfrm>
              <a:off x="1340869" y="36338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2" name="tx112"/>
            <p:cNvSpPr/>
            <p:nvPr/>
          </p:nvSpPr>
          <p:spPr>
            <a:xfrm>
              <a:off x="2718789" y="38439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3" name="tx113"/>
            <p:cNvSpPr/>
            <p:nvPr/>
          </p:nvSpPr>
          <p:spPr>
            <a:xfrm>
              <a:off x="4006300" y="31987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114" name="tx114"/>
            <p:cNvSpPr/>
            <p:nvPr/>
          </p:nvSpPr>
          <p:spPr>
            <a:xfrm>
              <a:off x="5339016" y="30282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5" name="tx115"/>
            <p:cNvSpPr/>
            <p:nvPr/>
          </p:nvSpPr>
          <p:spPr>
            <a:xfrm>
              <a:off x="6405188" y="34699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6" name="tx116"/>
            <p:cNvSpPr/>
            <p:nvPr/>
          </p:nvSpPr>
          <p:spPr>
            <a:xfrm>
              <a:off x="6671731" y="32239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7" name="tx117"/>
            <p:cNvSpPr/>
            <p:nvPr/>
          </p:nvSpPr>
          <p:spPr>
            <a:xfrm>
              <a:off x="6938274" y="3322707"/>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18" name="tx118"/>
            <p:cNvSpPr/>
            <p:nvPr/>
          </p:nvSpPr>
          <p:spPr>
            <a:xfrm>
              <a:off x="7204817" y="34239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19" name="tx119"/>
            <p:cNvSpPr/>
            <p:nvPr/>
          </p:nvSpPr>
          <p:spPr>
            <a:xfrm>
              <a:off x="7471361" y="33594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0" name="tx120"/>
            <p:cNvSpPr/>
            <p:nvPr/>
          </p:nvSpPr>
          <p:spPr>
            <a:xfrm>
              <a:off x="7737904" y="332572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21" name="tx121"/>
            <p:cNvSpPr/>
            <p:nvPr/>
          </p:nvSpPr>
          <p:spPr>
            <a:xfrm>
              <a:off x="8004447" y="3164862"/>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22" name="tx122"/>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3" name="tx123"/>
            <p:cNvSpPr/>
            <p:nvPr/>
          </p:nvSpPr>
          <p:spPr>
            <a:xfrm>
              <a:off x="717597" y="3310477"/>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4" name="tx124"/>
            <p:cNvSpPr/>
            <p:nvPr/>
          </p:nvSpPr>
          <p:spPr>
            <a:xfrm>
              <a:off x="639902" y="255625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5" name="tx125"/>
            <p:cNvSpPr/>
            <p:nvPr/>
          </p:nvSpPr>
          <p:spPr>
            <a:xfrm>
              <a:off x="639902" y="180243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26" name="tx126"/>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3" name="tx143"/>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4" name="pl144"/>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pl145"/>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6" name="tx146"/>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7" name="tx147"/>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8" name="rc148"/>
            <p:cNvSpPr/>
            <p:nvPr/>
          </p:nvSpPr>
          <p:spPr>
            <a:xfrm>
              <a:off x="4663170" y="4979579"/>
              <a:ext cx="201456" cy="201456"/>
            </a:xfrm>
            <a:prstGeom prst="rect">
              <a:avLst/>
            </a:prstGeom>
            <a:solidFill>
              <a:srgbClr val="B3B3B3">
                <a:alpha val="85098"/>
              </a:srgbClr>
            </a:solidFill>
          </p:spPr>
          <p:txBody>
            <a:bodyPr/>
            <a:lstStyle/>
            <a:p/>
          </p:txBody>
        </p:sp>
        <p:sp>
          <p:nvSpPr>
            <p:cNvPr id="149" name="rc149"/>
            <p:cNvSpPr/>
            <p:nvPr/>
          </p:nvSpPr>
          <p:spPr>
            <a:xfrm>
              <a:off x="5565324" y="4979579"/>
              <a:ext cx="201456" cy="201456"/>
            </a:xfrm>
            <a:prstGeom prst="rect">
              <a:avLst/>
            </a:prstGeom>
            <a:solidFill>
              <a:srgbClr val="1CABE2">
                <a:alpha val="85098"/>
              </a:srgbClr>
            </a:solidFill>
          </p:spPr>
          <p:txBody>
            <a:bodyPr/>
            <a:lstStyle/>
            <a:p/>
          </p:txBody>
        </p:sp>
        <p:sp>
          <p:nvSpPr>
            <p:cNvPr id="150" name="tx150"/>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1" name="tx151"/>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2" name="tx152"/>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3" name="tx153"/>
            <p:cNvSpPr/>
            <p:nvPr/>
          </p:nvSpPr>
          <p:spPr>
            <a:xfrm>
              <a:off x="951100" y="1583315"/>
              <a:ext cx="241375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Moldova, 2000-2025</a:t>
              </a:r>
            </a:p>
          </p:txBody>
        </p:sp>
        <p:sp>
          <p:nvSpPr>
            <p:cNvPr id="154" name="pl154"/>
            <p:cNvSpPr/>
            <p:nvPr/>
          </p:nvSpPr>
          <p:spPr>
            <a:xfrm>
              <a:off x="254351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03799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246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79075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28522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26143"/>
              <a:ext cx="4367830" cy="119033"/>
            </a:xfrm>
            <a:prstGeom prst="rect">
              <a:avLst/>
            </a:prstGeom>
            <a:solidFill>
              <a:srgbClr val="1CABE2">
                <a:alpha val="85098"/>
              </a:srgbClr>
            </a:solidFill>
          </p:spPr>
          <p:txBody>
            <a:bodyPr/>
            <a:lstStyle/>
            <a:p/>
          </p:txBody>
        </p:sp>
        <p:sp>
          <p:nvSpPr>
            <p:cNvPr id="164" name="rc164"/>
            <p:cNvSpPr/>
            <p:nvPr/>
          </p:nvSpPr>
          <p:spPr>
            <a:xfrm>
              <a:off x="1296273" y="5577352"/>
              <a:ext cx="5166063" cy="119033"/>
            </a:xfrm>
            <a:prstGeom prst="rect">
              <a:avLst/>
            </a:prstGeom>
            <a:solidFill>
              <a:srgbClr val="1CABE2">
                <a:alpha val="85098"/>
              </a:srgbClr>
            </a:solidFill>
          </p:spPr>
          <p:txBody>
            <a:bodyPr/>
            <a:lstStyle/>
            <a:p/>
          </p:txBody>
        </p:sp>
        <p:sp>
          <p:nvSpPr>
            <p:cNvPr id="165" name="rc165"/>
            <p:cNvSpPr/>
            <p:nvPr/>
          </p:nvSpPr>
          <p:spPr>
            <a:xfrm>
              <a:off x="1296273" y="5428560"/>
              <a:ext cx="6903466" cy="119033"/>
            </a:xfrm>
            <a:prstGeom prst="rect">
              <a:avLst/>
            </a:prstGeom>
            <a:solidFill>
              <a:srgbClr val="1CABE2">
                <a:alpha val="85098"/>
              </a:srgbClr>
            </a:solidFill>
          </p:spPr>
          <p:txBody>
            <a:bodyPr/>
            <a:lstStyle/>
            <a:p/>
          </p:txBody>
        </p:sp>
        <p:sp>
          <p:nvSpPr>
            <p:cNvPr id="166" name="rc166"/>
            <p:cNvSpPr/>
            <p:nvPr/>
          </p:nvSpPr>
          <p:spPr>
            <a:xfrm>
              <a:off x="5664104" y="5726143"/>
              <a:ext cx="0" cy="119033"/>
            </a:xfrm>
            <a:prstGeom prst="rect">
              <a:avLst/>
            </a:prstGeom>
            <a:solidFill>
              <a:srgbClr val="B3B3B3">
                <a:alpha val="85098"/>
              </a:srgbClr>
            </a:solidFill>
          </p:spPr>
          <p:txBody>
            <a:bodyPr/>
            <a:lstStyle/>
            <a:p/>
          </p:txBody>
        </p:sp>
        <p:sp>
          <p:nvSpPr>
            <p:cNvPr id="167" name="rc167"/>
            <p:cNvSpPr/>
            <p:nvPr/>
          </p:nvSpPr>
          <p:spPr>
            <a:xfrm>
              <a:off x="6462336" y="5577352"/>
              <a:ext cx="397869" cy="119033"/>
            </a:xfrm>
            <a:prstGeom prst="rect">
              <a:avLst/>
            </a:prstGeom>
            <a:solidFill>
              <a:srgbClr val="B3B3B3">
                <a:alpha val="85098"/>
              </a:srgbClr>
            </a:solidFill>
          </p:spPr>
          <p:txBody>
            <a:bodyPr/>
            <a:lstStyle/>
            <a:p/>
          </p:txBody>
        </p:sp>
        <p:sp>
          <p:nvSpPr>
            <p:cNvPr id="168" name="rc168"/>
            <p:cNvSpPr/>
            <p:nvPr/>
          </p:nvSpPr>
          <p:spPr>
            <a:xfrm>
              <a:off x="8199740" y="5428560"/>
              <a:ext cx="0" cy="119033"/>
            </a:xfrm>
            <a:prstGeom prst="rect">
              <a:avLst/>
            </a:prstGeom>
            <a:solidFill>
              <a:srgbClr val="B3B3B3">
                <a:alpha val="85098"/>
              </a:srgbClr>
            </a:solidFill>
          </p:spPr>
          <p:txBody>
            <a:bodyPr/>
            <a:lstStyle/>
            <a:p/>
          </p:txBody>
        </p:sp>
        <p:sp>
          <p:nvSpPr>
            <p:cNvPr id="169" name="tx169"/>
            <p:cNvSpPr/>
            <p:nvPr/>
          </p:nvSpPr>
          <p:spPr>
            <a:xfrm>
              <a:off x="5744476"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70" name="tx170"/>
            <p:cNvSpPr/>
            <p:nvPr/>
          </p:nvSpPr>
          <p:spPr>
            <a:xfrm>
              <a:off x="6940578" y="5594071"/>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a:t>
              </a:r>
            </a:p>
          </p:txBody>
        </p:sp>
        <p:sp>
          <p:nvSpPr>
            <p:cNvPr id="171" name="tx171"/>
            <p:cNvSpPr/>
            <p:nvPr/>
          </p:nvSpPr>
          <p:spPr>
            <a:xfrm>
              <a:off x="8280112" y="5446409"/>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72" name="tx172"/>
            <p:cNvSpPr/>
            <p:nvPr/>
          </p:nvSpPr>
          <p:spPr>
            <a:xfrm>
              <a:off x="3399816"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73" name="tx173"/>
            <p:cNvSpPr/>
            <p:nvPr/>
          </p:nvSpPr>
          <p:spPr>
            <a:xfrm>
              <a:off x="3798933"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74" name="tx174"/>
            <p:cNvSpPr/>
            <p:nvPr/>
          </p:nvSpPr>
          <p:spPr>
            <a:xfrm>
              <a:off x="4667635" y="5446409"/>
              <a:ext cx="160744"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75" name="tx175"/>
            <p:cNvSpPr/>
            <p:nvPr/>
          </p:nvSpPr>
          <p:spPr>
            <a:xfrm>
              <a:off x="5549968"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6" name="tx176"/>
            <p:cNvSpPr/>
            <p:nvPr/>
          </p:nvSpPr>
          <p:spPr>
            <a:xfrm>
              <a:off x="6547135"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7" name="tx177"/>
            <p:cNvSpPr/>
            <p:nvPr/>
          </p:nvSpPr>
          <p:spPr>
            <a:xfrm>
              <a:off x="808560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8" name="tx178"/>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1" name="tx181"/>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2" name="tx182"/>
            <p:cNvSpPr/>
            <p:nvPr/>
          </p:nvSpPr>
          <p:spPr>
            <a:xfrm>
              <a:off x="3705314"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3" name="tx183"/>
            <p:cNvSpPr/>
            <p:nvPr/>
          </p:nvSpPr>
          <p:spPr>
            <a:xfrm>
              <a:off x="6199792"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4" name="tx184"/>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6" name="tx186"/>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Republic of Moldova.
In 2025, DTP1 coverage in Republic of Moldova declined at 82%. The number of children missing out on any DTP vaccination (zero-dose children) increased from 4,000 in 2024 to 6,000 in 2025.
DTP3 coverage declined at 82% in 2025, leaving 6,000 children vulnerable to vaccine-preventable diseases.</a:t>
            </a:r>
          </a:p>
        </p:txBody>
      </p:sp>
      <p:sp>
        <p:nvSpPr>
          <p:cNvPr id="1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82% and DTP3 was 82%, leaving 6,000 children un- or under-vaccinated, including 6,000 zero-dose and &lt;100 with only partial protection.</a:t>
            </a:r>
          </a:p>
        </p:txBody>
      </p:sp>
      <p:grpSp xmlns:pic="http://schemas.openxmlformats.org/drawingml/2006/picture">
        <p:nvGrpSpPr>
          <p:cNvPr id="190" name=""/>
          <p:cNvGrpSpPr/>
          <p:nvPr/>
        </p:nvGrpSpPr>
        <p:grpSpPr>
          <a:xfrm>
            <a:off x="292608" y="1005840"/>
            <a:ext cx="8595360" cy="28575"/>
            <a:chOff x="292608" y="1005840"/>
            <a:chExt cx="8595360" cy="28575"/>
          </a:xfrm>
        </p:grpSpPr>
        <p:sp>
          <p:nvSpPr>
            <p:cNvPr id="1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71812"/>
            </a:xfrm>
            <a:custGeom>
              <a:avLst/>
              <a:pathLst>
                <a:path w="3397293" h="371812">
                  <a:moveTo>
                    <a:pt x="0" y="21871"/>
                  </a:moveTo>
                  <a:lnTo>
                    <a:pt x="135891" y="43742"/>
                  </a:lnTo>
                  <a:lnTo>
                    <a:pt x="271783" y="0"/>
                  </a:lnTo>
                  <a:lnTo>
                    <a:pt x="407675" y="0"/>
                  </a:lnTo>
                  <a:lnTo>
                    <a:pt x="543566" y="0"/>
                  </a:lnTo>
                  <a:lnTo>
                    <a:pt x="679458" y="21871"/>
                  </a:lnTo>
                  <a:lnTo>
                    <a:pt x="815350" y="43742"/>
                  </a:lnTo>
                  <a:lnTo>
                    <a:pt x="951242" y="87485"/>
                  </a:lnTo>
                  <a:lnTo>
                    <a:pt x="1087133" y="65614"/>
                  </a:lnTo>
                  <a:lnTo>
                    <a:pt x="1223025" y="240584"/>
                  </a:lnTo>
                  <a:lnTo>
                    <a:pt x="1358917" y="131228"/>
                  </a:lnTo>
                  <a:lnTo>
                    <a:pt x="1494809" y="65614"/>
                  </a:lnTo>
                  <a:lnTo>
                    <a:pt x="1630700" y="43742"/>
                  </a:lnTo>
                  <a:lnTo>
                    <a:pt x="1766592" y="65614"/>
                  </a:lnTo>
                  <a:lnTo>
                    <a:pt x="1902484" y="109356"/>
                  </a:lnTo>
                  <a:lnTo>
                    <a:pt x="2038375" y="218713"/>
                  </a:lnTo>
                  <a:lnTo>
                    <a:pt x="2174267" y="109356"/>
                  </a:lnTo>
                  <a:lnTo>
                    <a:pt x="2310159" y="174970"/>
                  </a:lnTo>
                  <a:lnTo>
                    <a:pt x="2446051" y="65614"/>
                  </a:lnTo>
                  <a:lnTo>
                    <a:pt x="2581942" y="174970"/>
                  </a:lnTo>
                  <a:lnTo>
                    <a:pt x="2717834" y="284327"/>
                  </a:lnTo>
                  <a:lnTo>
                    <a:pt x="2853726" y="262456"/>
                  </a:lnTo>
                  <a:lnTo>
                    <a:pt x="2989618" y="218713"/>
                  </a:lnTo>
                  <a:lnTo>
                    <a:pt x="3125509" y="262456"/>
                  </a:lnTo>
                  <a:lnTo>
                    <a:pt x="3261401" y="262456"/>
                  </a:lnTo>
                  <a:lnTo>
                    <a:pt x="3397293" y="37181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71812"/>
            </a:xfrm>
            <a:custGeom>
              <a:avLst/>
              <a:pathLst>
                <a:path w="3397293" h="371812">
                  <a:moveTo>
                    <a:pt x="0" y="21871"/>
                  </a:moveTo>
                  <a:lnTo>
                    <a:pt x="135891" y="43742"/>
                  </a:lnTo>
                  <a:lnTo>
                    <a:pt x="271783" y="0"/>
                  </a:lnTo>
                  <a:lnTo>
                    <a:pt x="407675" y="0"/>
                  </a:lnTo>
                  <a:lnTo>
                    <a:pt x="543566" y="0"/>
                  </a:lnTo>
                  <a:lnTo>
                    <a:pt x="679458" y="21871"/>
                  </a:lnTo>
                  <a:lnTo>
                    <a:pt x="815350" y="43742"/>
                  </a:lnTo>
                  <a:lnTo>
                    <a:pt x="951242" y="87485"/>
                  </a:lnTo>
                  <a:lnTo>
                    <a:pt x="1087133" y="65614"/>
                  </a:lnTo>
                  <a:lnTo>
                    <a:pt x="1223025" y="240584"/>
                  </a:lnTo>
                  <a:lnTo>
                    <a:pt x="1358917" y="131228"/>
                  </a:lnTo>
                  <a:lnTo>
                    <a:pt x="1494809" y="65614"/>
                  </a:lnTo>
                  <a:lnTo>
                    <a:pt x="1630700" y="43742"/>
                  </a:lnTo>
                  <a:lnTo>
                    <a:pt x="1766592" y="65614"/>
                  </a:lnTo>
                  <a:lnTo>
                    <a:pt x="1902484" y="109356"/>
                  </a:lnTo>
                  <a:lnTo>
                    <a:pt x="2038375" y="218713"/>
                  </a:lnTo>
                  <a:lnTo>
                    <a:pt x="2174267" y="109356"/>
                  </a:lnTo>
                  <a:lnTo>
                    <a:pt x="2310159" y="174970"/>
                  </a:lnTo>
                  <a:lnTo>
                    <a:pt x="2446051" y="65614"/>
                  </a:lnTo>
                  <a:lnTo>
                    <a:pt x="2581942" y="174970"/>
                  </a:lnTo>
                  <a:lnTo>
                    <a:pt x="2717834" y="284327"/>
                  </a:lnTo>
                  <a:lnTo>
                    <a:pt x="2853726" y="262456"/>
                  </a:lnTo>
                  <a:lnTo>
                    <a:pt x="2989618" y="218713"/>
                  </a:lnTo>
                  <a:lnTo>
                    <a:pt x="3125509" y="262456"/>
                  </a:lnTo>
                  <a:lnTo>
                    <a:pt x="3261401" y="262456"/>
                  </a:lnTo>
                  <a:lnTo>
                    <a:pt x="3397293" y="37181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71812"/>
            </a:xfrm>
            <a:custGeom>
              <a:avLst/>
              <a:pathLst>
                <a:path w="3397293" h="371812">
                  <a:moveTo>
                    <a:pt x="0" y="21871"/>
                  </a:moveTo>
                  <a:lnTo>
                    <a:pt x="135891" y="43742"/>
                  </a:lnTo>
                  <a:lnTo>
                    <a:pt x="271783" y="0"/>
                  </a:lnTo>
                  <a:lnTo>
                    <a:pt x="407675" y="0"/>
                  </a:lnTo>
                  <a:lnTo>
                    <a:pt x="543566" y="0"/>
                  </a:lnTo>
                  <a:lnTo>
                    <a:pt x="679458" y="21871"/>
                  </a:lnTo>
                  <a:lnTo>
                    <a:pt x="815350" y="43742"/>
                  </a:lnTo>
                  <a:lnTo>
                    <a:pt x="951242" y="87485"/>
                  </a:lnTo>
                  <a:lnTo>
                    <a:pt x="1087133" y="65614"/>
                  </a:lnTo>
                  <a:lnTo>
                    <a:pt x="1223025" y="240584"/>
                  </a:lnTo>
                  <a:lnTo>
                    <a:pt x="1358917" y="131228"/>
                  </a:lnTo>
                  <a:lnTo>
                    <a:pt x="1494809" y="65614"/>
                  </a:lnTo>
                  <a:lnTo>
                    <a:pt x="1630700" y="43742"/>
                  </a:lnTo>
                  <a:lnTo>
                    <a:pt x="1766592" y="65614"/>
                  </a:lnTo>
                  <a:lnTo>
                    <a:pt x="1902484" y="109356"/>
                  </a:lnTo>
                  <a:lnTo>
                    <a:pt x="2038375" y="218713"/>
                  </a:lnTo>
                  <a:lnTo>
                    <a:pt x="2174267" y="109356"/>
                  </a:lnTo>
                  <a:lnTo>
                    <a:pt x="2310159" y="174970"/>
                  </a:lnTo>
                  <a:lnTo>
                    <a:pt x="2446051" y="65614"/>
                  </a:lnTo>
                  <a:lnTo>
                    <a:pt x="2581942" y="174970"/>
                  </a:lnTo>
                  <a:lnTo>
                    <a:pt x="2717834" y="284327"/>
                  </a:lnTo>
                  <a:lnTo>
                    <a:pt x="2853726" y="262456"/>
                  </a:lnTo>
                  <a:lnTo>
                    <a:pt x="2989618" y="218713"/>
                  </a:lnTo>
                  <a:lnTo>
                    <a:pt x="3125509" y="262456"/>
                  </a:lnTo>
                  <a:lnTo>
                    <a:pt x="3261401" y="262456"/>
                  </a:lnTo>
                  <a:lnTo>
                    <a:pt x="3397293" y="37181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95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95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3393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963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6645" y="4962912"/>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60" name="tx60"/>
            <p:cNvSpPr/>
            <p:nvPr/>
          </p:nvSpPr>
          <p:spPr>
            <a:xfrm>
              <a:off x="32010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6349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150690" y="1403693"/>
              <a:ext cx="33378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Republic of Moldova, 2000-2025</a:t>
              </a:r>
            </a:p>
          </p:txBody>
        </p:sp>
        <p:sp>
          <p:nvSpPr>
            <p:cNvPr id="63" name="pl63"/>
            <p:cNvSpPr/>
            <p:nvPr/>
          </p:nvSpPr>
          <p:spPr>
            <a:xfrm>
              <a:off x="5267799" y="37194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89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18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13755"/>
              <a:ext cx="3397293" cy="1445939"/>
            </a:xfrm>
            <a:custGeom>
              <a:avLst/>
              <a:pathLst>
                <a:path w="3397293" h="1445939">
                  <a:moveTo>
                    <a:pt x="0" y="85055"/>
                  </a:moveTo>
                  <a:lnTo>
                    <a:pt x="135891" y="170110"/>
                  </a:lnTo>
                  <a:lnTo>
                    <a:pt x="271783" y="0"/>
                  </a:lnTo>
                  <a:lnTo>
                    <a:pt x="407675" y="0"/>
                  </a:lnTo>
                  <a:lnTo>
                    <a:pt x="543566" y="0"/>
                  </a:lnTo>
                  <a:lnTo>
                    <a:pt x="679458" y="85055"/>
                  </a:lnTo>
                  <a:lnTo>
                    <a:pt x="815350" y="170110"/>
                  </a:lnTo>
                  <a:lnTo>
                    <a:pt x="951242" y="340220"/>
                  </a:lnTo>
                  <a:lnTo>
                    <a:pt x="1087133" y="255165"/>
                  </a:lnTo>
                  <a:lnTo>
                    <a:pt x="1223025" y="935607"/>
                  </a:lnTo>
                  <a:lnTo>
                    <a:pt x="1358917" y="510331"/>
                  </a:lnTo>
                  <a:lnTo>
                    <a:pt x="1494809" y="255165"/>
                  </a:lnTo>
                  <a:lnTo>
                    <a:pt x="1630700" y="170110"/>
                  </a:lnTo>
                  <a:lnTo>
                    <a:pt x="1766592" y="255165"/>
                  </a:lnTo>
                  <a:lnTo>
                    <a:pt x="1902484" y="425276"/>
                  </a:lnTo>
                  <a:lnTo>
                    <a:pt x="2038375" y="850552"/>
                  </a:lnTo>
                  <a:lnTo>
                    <a:pt x="2174267" y="425276"/>
                  </a:lnTo>
                  <a:lnTo>
                    <a:pt x="2310159" y="680441"/>
                  </a:lnTo>
                  <a:lnTo>
                    <a:pt x="2446051" y="255165"/>
                  </a:lnTo>
                  <a:lnTo>
                    <a:pt x="2581942" y="680441"/>
                  </a:lnTo>
                  <a:lnTo>
                    <a:pt x="2717834" y="1105718"/>
                  </a:lnTo>
                  <a:lnTo>
                    <a:pt x="2853726" y="1020662"/>
                  </a:lnTo>
                  <a:lnTo>
                    <a:pt x="2989618" y="850552"/>
                  </a:lnTo>
                  <a:lnTo>
                    <a:pt x="3125509" y="1020662"/>
                  </a:lnTo>
                  <a:lnTo>
                    <a:pt x="3261401" y="1020662"/>
                  </a:lnTo>
                  <a:lnTo>
                    <a:pt x="3397293" y="1445939"/>
                  </a:lnTo>
                </a:path>
              </a:pathLst>
            </a:custGeom>
            <a:ln w="27101" cap="flat">
              <a:solidFill>
                <a:srgbClr val="0058AB">
                  <a:alpha val="100000"/>
                </a:srgbClr>
              </a:solidFill>
              <a:prstDash val="solid"/>
              <a:round/>
            </a:ln>
          </p:spPr>
          <p:txBody>
            <a:bodyPr/>
            <a:lstStyle/>
            <a:p/>
          </p:txBody>
        </p:sp>
        <p:sp>
          <p:nvSpPr>
            <p:cNvPr id="77" name="pl77"/>
            <p:cNvSpPr/>
            <p:nvPr/>
          </p:nvSpPr>
          <p:spPr>
            <a:xfrm>
              <a:off x="5437664" y="3294197"/>
              <a:ext cx="3397293" cy="765497"/>
            </a:xfrm>
            <a:custGeom>
              <a:avLst/>
              <a:pathLst>
                <a:path w="3397293" h="765497">
                  <a:moveTo>
                    <a:pt x="0" y="765497"/>
                  </a:moveTo>
                  <a:lnTo>
                    <a:pt x="135891" y="680441"/>
                  </a:lnTo>
                  <a:lnTo>
                    <a:pt x="271783" y="680441"/>
                  </a:lnTo>
                  <a:lnTo>
                    <a:pt x="407675" y="595386"/>
                  </a:lnTo>
                  <a:lnTo>
                    <a:pt x="543566" y="510331"/>
                  </a:lnTo>
                  <a:lnTo>
                    <a:pt x="679458" y="425276"/>
                  </a:lnTo>
                  <a:lnTo>
                    <a:pt x="815350" y="340220"/>
                  </a:lnTo>
                  <a:lnTo>
                    <a:pt x="951242" y="340220"/>
                  </a:lnTo>
                  <a:lnTo>
                    <a:pt x="1087133" y="255165"/>
                  </a:lnTo>
                  <a:lnTo>
                    <a:pt x="1223025" y="170110"/>
                  </a:lnTo>
                  <a:lnTo>
                    <a:pt x="1358917" y="170110"/>
                  </a:lnTo>
                  <a:lnTo>
                    <a:pt x="1494809" y="85055"/>
                  </a:lnTo>
                  <a:lnTo>
                    <a:pt x="1630700" y="170110"/>
                  </a:lnTo>
                  <a:lnTo>
                    <a:pt x="1766592" y="170110"/>
                  </a:lnTo>
                  <a:lnTo>
                    <a:pt x="1902484" y="170110"/>
                  </a:lnTo>
                  <a:lnTo>
                    <a:pt x="2038375" y="170110"/>
                  </a:lnTo>
                  <a:lnTo>
                    <a:pt x="2174267" y="85055"/>
                  </a:lnTo>
                  <a:lnTo>
                    <a:pt x="2310159" y="85055"/>
                  </a:lnTo>
                  <a:lnTo>
                    <a:pt x="2446051" y="85055"/>
                  </a:lnTo>
                  <a:lnTo>
                    <a:pt x="2581942" y="0"/>
                  </a:lnTo>
                  <a:lnTo>
                    <a:pt x="2717834" y="255165"/>
                  </a:lnTo>
                  <a:lnTo>
                    <a:pt x="2853726" y="425276"/>
                  </a:lnTo>
                  <a:lnTo>
                    <a:pt x="2989618" y="170110"/>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78" name="pl78"/>
            <p:cNvSpPr/>
            <p:nvPr/>
          </p:nvSpPr>
          <p:spPr>
            <a:xfrm>
              <a:off x="5437664" y="3039031"/>
              <a:ext cx="3397293" cy="680441"/>
            </a:xfrm>
            <a:custGeom>
              <a:avLst/>
              <a:pathLst>
                <a:path w="3397293" h="680441">
                  <a:moveTo>
                    <a:pt x="0" y="170110"/>
                  </a:moveTo>
                  <a:lnTo>
                    <a:pt x="135891" y="85055"/>
                  </a:lnTo>
                  <a:lnTo>
                    <a:pt x="271783" y="425276"/>
                  </a:lnTo>
                  <a:lnTo>
                    <a:pt x="407675" y="680441"/>
                  </a:lnTo>
                  <a:lnTo>
                    <a:pt x="543566" y="425276"/>
                  </a:lnTo>
                  <a:lnTo>
                    <a:pt x="679458" y="170110"/>
                  </a:lnTo>
                  <a:lnTo>
                    <a:pt x="815350" y="170110"/>
                  </a:lnTo>
                  <a:lnTo>
                    <a:pt x="951242" y="0"/>
                  </a:lnTo>
                  <a:lnTo>
                    <a:pt x="1087133" y="85055"/>
                  </a:lnTo>
                  <a:lnTo>
                    <a:pt x="1223025" y="255165"/>
                  </a:lnTo>
                  <a:lnTo>
                    <a:pt x="1358917" y="425276"/>
                  </a:lnTo>
                  <a:lnTo>
                    <a:pt x="1494809" y="425276"/>
                  </a:lnTo>
                  <a:lnTo>
                    <a:pt x="1630700" y="255165"/>
                  </a:lnTo>
                  <a:lnTo>
                    <a:pt x="1766592" y="170110"/>
                  </a:lnTo>
                  <a:lnTo>
                    <a:pt x="1902484" y="425276"/>
                  </a:lnTo>
                  <a:lnTo>
                    <a:pt x="2038375" y="340220"/>
                  </a:lnTo>
                  <a:lnTo>
                    <a:pt x="2174267" y="510331"/>
                  </a:lnTo>
                  <a:lnTo>
                    <a:pt x="2310159" y="340220"/>
                  </a:lnTo>
                  <a:lnTo>
                    <a:pt x="2446051" y="170110"/>
                  </a:lnTo>
                  <a:lnTo>
                    <a:pt x="2581942" y="255165"/>
                  </a:lnTo>
                  <a:lnTo>
                    <a:pt x="2717834" y="425276"/>
                  </a:lnTo>
                  <a:lnTo>
                    <a:pt x="2853726" y="510331"/>
                  </a:lnTo>
                  <a:lnTo>
                    <a:pt x="2989618" y="425276"/>
                  </a:lnTo>
                  <a:lnTo>
                    <a:pt x="3125509" y="425276"/>
                  </a:lnTo>
                  <a:lnTo>
                    <a:pt x="3261401" y="595386"/>
                  </a:lnTo>
                  <a:lnTo>
                    <a:pt x="3397293" y="595386"/>
                  </a:lnTo>
                </a:path>
              </a:pathLst>
            </a:custGeom>
            <a:ln w="27101" cap="flat">
              <a:solidFill>
                <a:srgbClr val="961A49">
                  <a:alpha val="100000"/>
                </a:srgbClr>
              </a:solidFill>
              <a:prstDash val="solid"/>
              <a:round/>
            </a:ln>
          </p:spPr>
          <p:txBody>
            <a:bodyPr/>
            <a:lstStyle/>
            <a:p/>
          </p:txBody>
        </p:sp>
        <p:sp>
          <p:nvSpPr>
            <p:cNvPr id="79" name="pl79"/>
            <p:cNvSpPr/>
            <p:nvPr/>
          </p:nvSpPr>
          <p:spPr>
            <a:xfrm>
              <a:off x="5437664" y="329419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13755"/>
              <a:ext cx="3397293" cy="1445939"/>
            </a:xfrm>
            <a:custGeom>
              <a:avLst/>
              <a:pathLst>
                <a:path w="3397293" h="1445939">
                  <a:moveTo>
                    <a:pt x="0" y="85055"/>
                  </a:moveTo>
                  <a:lnTo>
                    <a:pt x="135891" y="170110"/>
                  </a:lnTo>
                  <a:lnTo>
                    <a:pt x="271783" y="0"/>
                  </a:lnTo>
                  <a:lnTo>
                    <a:pt x="407675" y="0"/>
                  </a:lnTo>
                  <a:lnTo>
                    <a:pt x="543566" y="0"/>
                  </a:lnTo>
                  <a:lnTo>
                    <a:pt x="679458" y="85055"/>
                  </a:lnTo>
                  <a:lnTo>
                    <a:pt x="815350" y="170110"/>
                  </a:lnTo>
                  <a:lnTo>
                    <a:pt x="951242" y="340220"/>
                  </a:lnTo>
                  <a:lnTo>
                    <a:pt x="1087133" y="255165"/>
                  </a:lnTo>
                  <a:lnTo>
                    <a:pt x="1223025" y="935607"/>
                  </a:lnTo>
                  <a:lnTo>
                    <a:pt x="1358917" y="510331"/>
                  </a:lnTo>
                  <a:lnTo>
                    <a:pt x="1494809" y="255165"/>
                  </a:lnTo>
                  <a:lnTo>
                    <a:pt x="1630700" y="170110"/>
                  </a:lnTo>
                  <a:lnTo>
                    <a:pt x="1766592" y="255165"/>
                  </a:lnTo>
                  <a:lnTo>
                    <a:pt x="1902484" y="425276"/>
                  </a:lnTo>
                  <a:lnTo>
                    <a:pt x="2038375" y="850552"/>
                  </a:lnTo>
                  <a:lnTo>
                    <a:pt x="2174267" y="425276"/>
                  </a:lnTo>
                  <a:lnTo>
                    <a:pt x="2310159" y="680441"/>
                  </a:lnTo>
                  <a:lnTo>
                    <a:pt x="2446051" y="255165"/>
                  </a:lnTo>
                  <a:lnTo>
                    <a:pt x="2581942" y="680441"/>
                  </a:lnTo>
                  <a:lnTo>
                    <a:pt x="2717834" y="1105718"/>
                  </a:lnTo>
                  <a:lnTo>
                    <a:pt x="2853726" y="1020662"/>
                  </a:lnTo>
                  <a:lnTo>
                    <a:pt x="2989618" y="850552"/>
                  </a:lnTo>
                  <a:lnTo>
                    <a:pt x="3125509" y="1020662"/>
                  </a:lnTo>
                  <a:lnTo>
                    <a:pt x="3261401" y="1020662"/>
                  </a:lnTo>
                  <a:lnTo>
                    <a:pt x="3397293" y="1445939"/>
                  </a:lnTo>
                </a:path>
              </a:pathLst>
            </a:custGeom>
            <a:ln w="43362" cap="flat">
              <a:solidFill>
                <a:srgbClr val="000000">
                  <a:alpha val="100000"/>
                </a:srgbClr>
              </a:solidFill>
              <a:prstDash val="solid"/>
              <a:round/>
            </a:ln>
          </p:spPr>
          <p:txBody>
            <a:bodyPr/>
            <a:lstStyle/>
            <a:p/>
          </p:txBody>
        </p:sp>
        <p:sp>
          <p:nvSpPr>
            <p:cNvPr id="81" name="pl81"/>
            <p:cNvSpPr/>
            <p:nvPr/>
          </p:nvSpPr>
          <p:spPr>
            <a:xfrm>
              <a:off x="5437664" y="2698810"/>
              <a:ext cx="0" cy="204132"/>
            </a:xfrm>
            <a:custGeom>
              <a:avLst/>
              <a:pathLst>
                <a:path w="0" h="204132">
                  <a:moveTo>
                    <a:pt x="0" y="0"/>
                  </a:moveTo>
                  <a:lnTo>
                    <a:pt x="0" y="204132"/>
                  </a:lnTo>
                </a:path>
              </a:pathLst>
            </a:custGeom>
            <a:ln w="13550" cap="flat">
              <a:solidFill>
                <a:srgbClr val="0058AB">
                  <a:alpha val="100000"/>
                </a:srgbClr>
              </a:solidFill>
              <a:prstDash val="dot"/>
              <a:round/>
            </a:ln>
          </p:spPr>
          <p:txBody>
            <a:bodyPr/>
            <a:lstStyle/>
            <a:p/>
          </p:txBody>
        </p:sp>
        <p:sp>
          <p:nvSpPr>
            <p:cNvPr id="82" name="pl82"/>
            <p:cNvSpPr/>
            <p:nvPr/>
          </p:nvSpPr>
          <p:spPr>
            <a:xfrm>
              <a:off x="6117122" y="2698810"/>
              <a:ext cx="0" cy="204132"/>
            </a:xfrm>
            <a:custGeom>
              <a:avLst/>
              <a:pathLst>
                <a:path w="0" h="204132">
                  <a:moveTo>
                    <a:pt x="0" y="0"/>
                  </a:moveTo>
                  <a:lnTo>
                    <a:pt x="0" y="204132"/>
                  </a:lnTo>
                </a:path>
              </a:pathLst>
            </a:custGeom>
            <a:ln w="13550" cap="flat">
              <a:solidFill>
                <a:srgbClr val="0058AB">
                  <a:alpha val="100000"/>
                </a:srgbClr>
              </a:solidFill>
              <a:prstDash val="dot"/>
              <a:round/>
            </a:ln>
          </p:spPr>
          <p:txBody>
            <a:bodyPr/>
            <a:lstStyle/>
            <a:p/>
          </p:txBody>
        </p:sp>
        <p:sp>
          <p:nvSpPr>
            <p:cNvPr id="83" name="pl83"/>
            <p:cNvSpPr/>
            <p:nvPr/>
          </p:nvSpPr>
          <p:spPr>
            <a:xfrm>
              <a:off x="6796581" y="2902943"/>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902943"/>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902943"/>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902943"/>
              <a:ext cx="0" cy="731475"/>
            </a:xfrm>
            <a:custGeom>
              <a:avLst/>
              <a:pathLst>
                <a:path w="0" h="731475">
                  <a:moveTo>
                    <a:pt x="0" y="7314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902943"/>
              <a:ext cx="0" cy="1156751"/>
            </a:xfrm>
            <a:custGeom>
              <a:avLst/>
              <a:pathLst>
                <a:path w="0" h="1156751">
                  <a:moveTo>
                    <a:pt x="0" y="11567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13755"/>
              <a:ext cx="3397293" cy="1445939"/>
            </a:xfrm>
            <a:custGeom>
              <a:avLst/>
              <a:pathLst>
                <a:path w="3397293" h="1445939">
                  <a:moveTo>
                    <a:pt x="0" y="85055"/>
                  </a:moveTo>
                  <a:lnTo>
                    <a:pt x="135891" y="170110"/>
                  </a:lnTo>
                  <a:lnTo>
                    <a:pt x="271783" y="0"/>
                  </a:lnTo>
                  <a:lnTo>
                    <a:pt x="407675" y="0"/>
                  </a:lnTo>
                  <a:lnTo>
                    <a:pt x="543566" y="0"/>
                  </a:lnTo>
                  <a:lnTo>
                    <a:pt x="679458" y="85055"/>
                  </a:lnTo>
                  <a:lnTo>
                    <a:pt x="815350" y="170110"/>
                  </a:lnTo>
                  <a:lnTo>
                    <a:pt x="951242" y="340220"/>
                  </a:lnTo>
                  <a:lnTo>
                    <a:pt x="1087133" y="255165"/>
                  </a:lnTo>
                  <a:lnTo>
                    <a:pt x="1223025" y="935607"/>
                  </a:lnTo>
                  <a:lnTo>
                    <a:pt x="1358917" y="510331"/>
                  </a:lnTo>
                  <a:lnTo>
                    <a:pt x="1494809" y="255165"/>
                  </a:lnTo>
                  <a:lnTo>
                    <a:pt x="1630700" y="170110"/>
                  </a:lnTo>
                  <a:lnTo>
                    <a:pt x="1766592" y="255165"/>
                  </a:lnTo>
                  <a:lnTo>
                    <a:pt x="1902484" y="425276"/>
                  </a:lnTo>
                  <a:lnTo>
                    <a:pt x="2038375" y="850552"/>
                  </a:lnTo>
                  <a:lnTo>
                    <a:pt x="2174267" y="425276"/>
                  </a:lnTo>
                  <a:lnTo>
                    <a:pt x="2310159" y="680441"/>
                  </a:lnTo>
                  <a:lnTo>
                    <a:pt x="2446051" y="255165"/>
                  </a:lnTo>
                  <a:lnTo>
                    <a:pt x="2581942" y="680441"/>
                  </a:lnTo>
                  <a:lnTo>
                    <a:pt x="2717834" y="1105718"/>
                  </a:lnTo>
                  <a:lnTo>
                    <a:pt x="2853726" y="1020662"/>
                  </a:lnTo>
                  <a:lnTo>
                    <a:pt x="2989618" y="850552"/>
                  </a:lnTo>
                  <a:lnTo>
                    <a:pt x="3125509" y="1020662"/>
                  </a:lnTo>
                  <a:lnTo>
                    <a:pt x="3261401" y="1020662"/>
                  </a:lnTo>
                  <a:lnTo>
                    <a:pt x="3397293" y="1445939"/>
                  </a:lnTo>
                </a:path>
              </a:pathLst>
            </a:custGeom>
            <a:ln w="27101" cap="flat">
              <a:solidFill>
                <a:srgbClr val="0058AB">
                  <a:alpha val="100000"/>
                </a:srgbClr>
              </a:solidFill>
              <a:prstDash val="solid"/>
              <a:round/>
            </a:ln>
          </p:spPr>
          <p:txBody>
            <a:bodyPr/>
            <a:lstStyle/>
            <a:p/>
          </p:txBody>
        </p:sp>
        <p:sp>
          <p:nvSpPr>
            <p:cNvPr id="89" name="tx89"/>
            <p:cNvSpPr/>
            <p:nvPr/>
          </p:nvSpPr>
          <p:spPr>
            <a:xfrm>
              <a:off x="5407519" y="283112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0" name="tx90"/>
            <p:cNvSpPr/>
            <p:nvPr/>
          </p:nvSpPr>
          <p:spPr>
            <a:xfrm>
              <a:off x="6086977" y="283112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1" name="tx91"/>
            <p:cNvSpPr/>
            <p:nvPr/>
          </p:nvSpPr>
          <p:spPr>
            <a:xfrm>
              <a:off x="6766436" y="28298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427845" y="28298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989462" y="28284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83012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786762" y="282848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8902429" y="33401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359561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8" name="tx98"/>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32420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23915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262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262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2506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801309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893344" y="4962912"/>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114" name="tx114"/>
            <p:cNvSpPr/>
            <p:nvPr/>
          </p:nvSpPr>
          <p:spPr>
            <a:xfrm>
              <a:off x="75177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28019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6399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52855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9310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9627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6082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rc126"/>
            <p:cNvSpPr/>
            <p:nvPr/>
          </p:nvSpPr>
          <p:spPr>
            <a:xfrm>
              <a:off x="1317178" y="5887395"/>
              <a:ext cx="4632361" cy="114824"/>
            </a:xfrm>
            <a:prstGeom prst="rect">
              <a:avLst/>
            </a:prstGeom>
            <a:solidFill>
              <a:srgbClr val="1CABE2">
                <a:alpha val="80000"/>
              </a:srgbClr>
            </a:solidFill>
          </p:spPr>
          <p:txBody>
            <a:bodyPr/>
            <a:lstStyle/>
            <a:p/>
          </p:txBody>
        </p:sp>
        <p:sp>
          <p:nvSpPr>
            <p:cNvPr id="127" name="rc127"/>
            <p:cNvSpPr/>
            <p:nvPr/>
          </p:nvSpPr>
          <p:spPr>
            <a:xfrm>
              <a:off x="1317178" y="5743865"/>
              <a:ext cx="5478938" cy="114824"/>
            </a:xfrm>
            <a:prstGeom prst="rect">
              <a:avLst/>
            </a:prstGeom>
            <a:solidFill>
              <a:srgbClr val="1CABE2">
                <a:alpha val="80000"/>
              </a:srgbClr>
            </a:solidFill>
          </p:spPr>
          <p:txBody>
            <a:bodyPr/>
            <a:lstStyle/>
            <a:p/>
          </p:txBody>
        </p:sp>
        <p:sp>
          <p:nvSpPr>
            <p:cNvPr id="128" name="rc128"/>
            <p:cNvSpPr/>
            <p:nvPr/>
          </p:nvSpPr>
          <p:spPr>
            <a:xfrm>
              <a:off x="1317178" y="5600334"/>
              <a:ext cx="7321564" cy="114824"/>
            </a:xfrm>
            <a:prstGeom prst="rect">
              <a:avLst/>
            </a:prstGeom>
            <a:solidFill>
              <a:srgbClr val="1CABE2">
                <a:alpha val="80000"/>
              </a:srgbClr>
            </a:solidFill>
          </p:spPr>
          <p:txBody>
            <a:bodyPr/>
            <a:lstStyle/>
            <a:p/>
          </p:txBody>
        </p:sp>
        <p:sp>
          <p:nvSpPr>
            <p:cNvPr id="129" name="tx12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2" name="tx13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361313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a:off x="62586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5" name="tx13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6" name="tx13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7" name="tx13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Republic of Moldova (82%) was 8 percentage points lower than the global average (90%) and 8 percentage points lower than the average across all ECAR countries (90%).
National DTP1 coverage was 9 percentage points lower than in 2019 (91%).
This equates to 6,000 zero-dose children in 2025 compared to 4,000 zero-dose children in 2019.</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Moldova DTP1 coverage was 82% - this is 9 percentage points lower than in 2019 and lower than both the global and regional averages.</a:t>
            </a:r>
          </a:p>
        </p:txBody>
      </p:sp>
      <p:grpSp xmlns:pic="http://schemas.openxmlformats.org/drawingml/2006/picture">
        <p:nvGrpSpPr>
          <p:cNvPr id="140" name=""/>
          <p:cNvGrpSpPr/>
          <p:nvPr/>
        </p:nvGrpSpPr>
        <p:grpSpPr>
          <a:xfrm>
            <a:off x="292608" y="1005840"/>
            <a:ext cx="8595360" cy="28575"/>
            <a:chOff x="292608" y="1005840"/>
            <a:chExt cx="8595360" cy="28575"/>
          </a:xfrm>
        </p:grpSpPr>
        <p:sp>
          <p:nvSpPr>
            <p:cNvPr id="14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Republic of Moldova ranked number 3 out of 21 countries for lowest DTP1 coverage (based on tied ranks).
Republic of Moldova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Moldova was among the countries with the lowest coverage and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Republic of Moldova ranked number 11 out of 21 countries with 4,000 zero-dose children.
In 2025, Republic of Moldova ranked number 9 out of 21 countries with 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9419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1181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2942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4704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0300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2062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3823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3484272"/>
              <a:ext cx="204851" cy="1201115"/>
            </a:xfrm>
            <a:prstGeom prst="rect">
              <a:avLst/>
            </a:prstGeom>
            <a:solidFill>
              <a:srgbClr val="80BD41">
                <a:alpha val="100000"/>
              </a:srgbClr>
            </a:solidFill>
          </p:spPr>
          <p:txBody>
            <a:bodyPr/>
            <a:lstStyle/>
            <a:p/>
          </p:txBody>
        </p:sp>
        <p:sp>
          <p:nvSpPr>
            <p:cNvPr id="27" name="rc27"/>
            <p:cNvSpPr/>
            <p:nvPr/>
          </p:nvSpPr>
          <p:spPr>
            <a:xfrm>
              <a:off x="1271992" y="3421055"/>
              <a:ext cx="204851" cy="25297"/>
            </a:xfrm>
            <a:prstGeom prst="rect">
              <a:avLst/>
            </a:prstGeom>
            <a:solidFill>
              <a:srgbClr val="0058AB">
                <a:alpha val="100000"/>
              </a:srgbClr>
            </a:solidFill>
          </p:spPr>
          <p:txBody>
            <a:bodyPr/>
            <a:lstStyle/>
            <a:p/>
          </p:txBody>
        </p:sp>
        <p:sp>
          <p:nvSpPr>
            <p:cNvPr id="28" name="rc28"/>
            <p:cNvSpPr/>
            <p:nvPr/>
          </p:nvSpPr>
          <p:spPr>
            <a:xfrm>
              <a:off x="1271992" y="3446352"/>
              <a:ext cx="204851" cy="37919"/>
            </a:xfrm>
            <a:prstGeom prst="rect">
              <a:avLst/>
            </a:prstGeom>
            <a:solidFill>
              <a:srgbClr val="1CABE2">
                <a:alpha val="100000"/>
              </a:srgbClr>
            </a:solidFill>
          </p:spPr>
          <p:txBody>
            <a:bodyPr/>
            <a:lstStyle/>
            <a:p/>
          </p:txBody>
        </p:sp>
        <p:sp>
          <p:nvSpPr>
            <p:cNvPr id="29" name="rc29"/>
            <p:cNvSpPr/>
            <p:nvPr/>
          </p:nvSpPr>
          <p:spPr>
            <a:xfrm>
              <a:off x="1499604" y="3473240"/>
              <a:ext cx="204851" cy="1212146"/>
            </a:xfrm>
            <a:prstGeom prst="rect">
              <a:avLst/>
            </a:prstGeom>
            <a:solidFill>
              <a:srgbClr val="80BD41">
                <a:alpha val="100000"/>
              </a:srgbClr>
            </a:solidFill>
          </p:spPr>
          <p:txBody>
            <a:bodyPr/>
            <a:lstStyle/>
            <a:p/>
          </p:txBody>
        </p:sp>
        <p:sp>
          <p:nvSpPr>
            <p:cNvPr id="30" name="rc30"/>
            <p:cNvSpPr/>
            <p:nvPr/>
          </p:nvSpPr>
          <p:spPr>
            <a:xfrm>
              <a:off x="1499604" y="3435764"/>
              <a:ext cx="204851" cy="37476"/>
            </a:xfrm>
            <a:prstGeom prst="rect">
              <a:avLst/>
            </a:prstGeom>
            <a:solidFill>
              <a:srgbClr val="0058AB">
                <a:alpha val="100000"/>
              </a:srgbClr>
            </a:solidFill>
          </p:spPr>
          <p:txBody>
            <a:bodyPr/>
            <a:lstStyle/>
            <a:p/>
          </p:txBody>
        </p:sp>
        <p:sp>
          <p:nvSpPr>
            <p:cNvPr id="31" name="rc31"/>
            <p:cNvSpPr/>
            <p:nvPr/>
          </p:nvSpPr>
          <p:spPr>
            <a:xfrm>
              <a:off x="1499604" y="3473240"/>
              <a:ext cx="204851" cy="0"/>
            </a:xfrm>
            <a:prstGeom prst="rect">
              <a:avLst/>
            </a:prstGeom>
            <a:solidFill>
              <a:srgbClr val="1CABE2">
                <a:alpha val="100000"/>
              </a:srgbClr>
            </a:solidFill>
          </p:spPr>
          <p:txBody>
            <a:bodyPr/>
            <a:lstStyle/>
            <a:p/>
          </p:txBody>
        </p:sp>
        <p:sp>
          <p:nvSpPr>
            <p:cNvPr id="32" name="rc32"/>
            <p:cNvSpPr/>
            <p:nvPr/>
          </p:nvSpPr>
          <p:spPr>
            <a:xfrm>
              <a:off x="1727217" y="3484715"/>
              <a:ext cx="204851" cy="1200671"/>
            </a:xfrm>
            <a:prstGeom prst="rect">
              <a:avLst/>
            </a:prstGeom>
            <a:solidFill>
              <a:srgbClr val="80BD41">
                <a:alpha val="100000"/>
              </a:srgbClr>
            </a:solidFill>
          </p:spPr>
          <p:txBody>
            <a:bodyPr/>
            <a:lstStyle/>
            <a:p/>
          </p:txBody>
        </p:sp>
        <p:sp>
          <p:nvSpPr>
            <p:cNvPr id="33" name="rc33"/>
            <p:cNvSpPr/>
            <p:nvPr/>
          </p:nvSpPr>
          <p:spPr>
            <a:xfrm>
              <a:off x="1727217" y="3447578"/>
              <a:ext cx="204851" cy="12387"/>
            </a:xfrm>
            <a:prstGeom prst="rect">
              <a:avLst/>
            </a:prstGeom>
            <a:solidFill>
              <a:srgbClr val="0058AB">
                <a:alpha val="100000"/>
              </a:srgbClr>
            </a:solidFill>
          </p:spPr>
          <p:txBody>
            <a:bodyPr/>
            <a:lstStyle/>
            <a:p/>
          </p:txBody>
        </p:sp>
        <p:sp>
          <p:nvSpPr>
            <p:cNvPr id="34" name="rc34"/>
            <p:cNvSpPr/>
            <p:nvPr/>
          </p:nvSpPr>
          <p:spPr>
            <a:xfrm>
              <a:off x="1727217" y="3459966"/>
              <a:ext cx="204851" cy="24749"/>
            </a:xfrm>
            <a:prstGeom prst="rect">
              <a:avLst/>
            </a:prstGeom>
            <a:solidFill>
              <a:srgbClr val="1CABE2">
                <a:alpha val="100000"/>
              </a:srgbClr>
            </a:solidFill>
          </p:spPr>
          <p:txBody>
            <a:bodyPr/>
            <a:lstStyle/>
            <a:p/>
          </p:txBody>
        </p:sp>
        <p:sp>
          <p:nvSpPr>
            <p:cNvPr id="35" name="rc35"/>
            <p:cNvSpPr/>
            <p:nvPr/>
          </p:nvSpPr>
          <p:spPr>
            <a:xfrm>
              <a:off x="1954829" y="3434851"/>
              <a:ext cx="204851" cy="1250535"/>
            </a:xfrm>
            <a:prstGeom prst="rect">
              <a:avLst/>
            </a:prstGeom>
            <a:solidFill>
              <a:srgbClr val="80BD41">
                <a:alpha val="100000"/>
              </a:srgbClr>
            </a:solidFill>
          </p:spPr>
          <p:txBody>
            <a:bodyPr/>
            <a:lstStyle/>
            <a:p/>
          </p:txBody>
        </p:sp>
        <p:sp>
          <p:nvSpPr>
            <p:cNvPr id="36" name="rc36"/>
            <p:cNvSpPr/>
            <p:nvPr/>
          </p:nvSpPr>
          <p:spPr>
            <a:xfrm>
              <a:off x="1954829" y="3409319"/>
              <a:ext cx="204851" cy="12752"/>
            </a:xfrm>
            <a:prstGeom prst="rect">
              <a:avLst/>
            </a:prstGeom>
            <a:solidFill>
              <a:srgbClr val="0058AB">
                <a:alpha val="100000"/>
              </a:srgbClr>
            </a:solidFill>
          </p:spPr>
          <p:txBody>
            <a:bodyPr/>
            <a:lstStyle/>
            <a:p/>
          </p:txBody>
        </p:sp>
        <p:sp>
          <p:nvSpPr>
            <p:cNvPr id="37" name="rc37"/>
            <p:cNvSpPr/>
            <p:nvPr/>
          </p:nvSpPr>
          <p:spPr>
            <a:xfrm>
              <a:off x="1954829" y="3422072"/>
              <a:ext cx="204851" cy="12778"/>
            </a:xfrm>
            <a:prstGeom prst="rect">
              <a:avLst/>
            </a:prstGeom>
            <a:solidFill>
              <a:srgbClr val="1CABE2">
                <a:alpha val="100000"/>
              </a:srgbClr>
            </a:solidFill>
          </p:spPr>
          <p:txBody>
            <a:bodyPr/>
            <a:lstStyle/>
            <a:p/>
          </p:txBody>
        </p:sp>
        <p:sp>
          <p:nvSpPr>
            <p:cNvPr id="38" name="rc38"/>
            <p:cNvSpPr/>
            <p:nvPr/>
          </p:nvSpPr>
          <p:spPr>
            <a:xfrm>
              <a:off x="2182442" y="3365010"/>
              <a:ext cx="204851" cy="1320376"/>
            </a:xfrm>
            <a:prstGeom prst="rect">
              <a:avLst/>
            </a:prstGeom>
            <a:solidFill>
              <a:srgbClr val="80BD41">
                <a:alpha val="100000"/>
              </a:srgbClr>
            </a:solidFill>
          </p:spPr>
          <p:txBody>
            <a:bodyPr/>
            <a:lstStyle/>
            <a:p/>
          </p:txBody>
        </p:sp>
        <p:sp>
          <p:nvSpPr>
            <p:cNvPr id="39" name="rc39"/>
            <p:cNvSpPr/>
            <p:nvPr/>
          </p:nvSpPr>
          <p:spPr>
            <a:xfrm>
              <a:off x="2182442" y="3338070"/>
              <a:ext cx="204851" cy="13483"/>
            </a:xfrm>
            <a:prstGeom prst="rect">
              <a:avLst/>
            </a:prstGeom>
            <a:solidFill>
              <a:srgbClr val="0058AB">
                <a:alpha val="100000"/>
              </a:srgbClr>
            </a:solidFill>
          </p:spPr>
          <p:txBody>
            <a:bodyPr/>
            <a:lstStyle/>
            <a:p/>
          </p:txBody>
        </p:sp>
        <p:sp>
          <p:nvSpPr>
            <p:cNvPr id="40" name="rc40"/>
            <p:cNvSpPr/>
            <p:nvPr/>
          </p:nvSpPr>
          <p:spPr>
            <a:xfrm>
              <a:off x="2182442" y="3351553"/>
              <a:ext cx="204851" cy="13456"/>
            </a:xfrm>
            <a:prstGeom prst="rect">
              <a:avLst/>
            </a:prstGeom>
            <a:solidFill>
              <a:srgbClr val="1CABE2">
                <a:alpha val="100000"/>
              </a:srgbClr>
            </a:solidFill>
          </p:spPr>
          <p:txBody>
            <a:bodyPr/>
            <a:lstStyle/>
            <a:p/>
          </p:txBody>
        </p:sp>
        <p:sp>
          <p:nvSpPr>
            <p:cNvPr id="41" name="rc41"/>
            <p:cNvSpPr/>
            <p:nvPr/>
          </p:nvSpPr>
          <p:spPr>
            <a:xfrm>
              <a:off x="2410055" y="3368974"/>
              <a:ext cx="204851" cy="1316412"/>
            </a:xfrm>
            <a:prstGeom prst="rect">
              <a:avLst/>
            </a:prstGeom>
            <a:solidFill>
              <a:srgbClr val="80BD41">
                <a:alpha val="100000"/>
              </a:srgbClr>
            </a:solidFill>
          </p:spPr>
          <p:txBody>
            <a:bodyPr/>
            <a:lstStyle/>
            <a:p/>
          </p:txBody>
        </p:sp>
        <p:sp>
          <p:nvSpPr>
            <p:cNvPr id="42" name="rc42"/>
            <p:cNvSpPr/>
            <p:nvPr/>
          </p:nvSpPr>
          <p:spPr>
            <a:xfrm>
              <a:off x="2410055" y="3342112"/>
              <a:ext cx="204851" cy="26861"/>
            </a:xfrm>
            <a:prstGeom prst="rect">
              <a:avLst/>
            </a:prstGeom>
            <a:solidFill>
              <a:srgbClr val="0058AB">
                <a:alpha val="100000"/>
              </a:srgbClr>
            </a:solidFill>
          </p:spPr>
          <p:txBody>
            <a:bodyPr/>
            <a:lstStyle/>
            <a:p/>
          </p:txBody>
        </p:sp>
        <p:sp>
          <p:nvSpPr>
            <p:cNvPr id="43" name="rc43"/>
            <p:cNvSpPr/>
            <p:nvPr/>
          </p:nvSpPr>
          <p:spPr>
            <a:xfrm>
              <a:off x="2410055" y="3368974"/>
              <a:ext cx="204851" cy="0"/>
            </a:xfrm>
            <a:prstGeom prst="rect">
              <a:avLst/>
            </a:prstGeom>
            <a:solidFill>
              <a:srgbClr val="1CABE2">
                <a:alpha val="100000"/>
              </a:srgbClr>
            </a:solidFill>
          </p:spPr>
          <p:txBody>
            <a:bodyPr/>
            <a:lstStyle/>
            <a:p/>
          </p:txBody>
        </p:sp>
        <p:sp>
          <p:nvSpPr>
            <p:cNvPr id="44" name="rc44"/>
            <p:cNvSpPr/>
            <p:nvPr/>
          </p:nvSpPr>
          <p:spPr>
            <a:xfrm>
              <a:off x="2637667" y="3385717"/>
              <a:ext cx="204851" cy="1299669"/>
            </a:xfrm>
            <a:prstGeom prst="rect">
              <a:avLst/>
            </a:prstGeom>
            <a:solidFill>
              <a:srgbClr val="80BD41">
                <a:alpha val="100000"/>
              </a:srgbClr>
            </a:solidFill>
          </p:spPr>
          <p:txBody>
            <a:bodyPr/>
            <a:lstStyle/>
            <a:p/>
          </p:txBody>
        </p:sp>
        <p:sp>
          <p:nvSpPr>
            <p:cNvPr id="45" name="rc45"/>
            <p:cNvSpPr/>
            <p:nvPr/>
          </p:nvSpPr>
          <p:spPr>
            <a:xfrm>
              <a:off x="2637667" y="3345529"/>
              <a:ext cx="204851" cy="40188"/>
            </a:xfrm>
            <a:prstGeom prst="rect">
              <a:avLst/>
            </a:prstGeom>
            <a:solidFill>
              <a:srgbClr val="0058AB">
                <a:alpha val="100000"/>
              </a:srgbClr>
            </a:solidFill>
          </p:spPr>
          <p:txBody>
            <a:bodyPr/>
            <a:lstStyle/>
            <a:p/>
          </p:txBody>
        </p:sp>
        <p:sp>
          <p:nvSpPr>
            <p:cNvPr id="46" name="rc46"/>
            <p:cNvSpPr/>
            <p:nvPr/>
          </p:nvSpPr>
          <p:spPr>
            <a:xfrm>
              <a:off x="2637667" y="3385717"/>
              <a:ext cx="204851" cy="0"/>
            </a:xfrm>
            <a:prstGeom prst="rect">
              <a:avLst/>
            </a:prstGeom>
            <a:solidFill>
              <a:srgbClr val="1CABE2">
                <a:alpha val="100000"/>
              </a:srgbClr>
            </a:solidFill>
          </p:spPr>
          <p:txBody>
            <a:bodyPr/>
            <a:lstStyle/>
            <a:p/>
          </p:txBody>
        </p:sp>
        <p:sp>
          <p:nvSpPr>
            <p:cNvPr id="47" name="rc47"/>
            <p:cNvSpPr/>
            <p:nvPr/>
          </p:nvSpPr>
          <p:spPr>
            <a:xfrm>
              <a:off x="2865280" y="3438059"/>
              <a:ext cx="204851" cy="1247327"/>
            </a:xfrm>
            <a:prstGeom prst="rect">
              <a:avLst/>
            </a:prstGeom>
            <a:solidFill>
              <a:srgbClr val="80BD41">
                <a:alpha val="100000"/>
              </a:srgbClr>
            </a:solidFill>
          </p:spPr>
          <p:txBody>
            <a:bodyPr/>
            <a:lstStyle/>
            <a:p/>
          </p:txBody>
        </p:sp>
        <p:sp>
          <p:nvSpPr>
            <p:cNvPr id="48" name="rc48"/>
            <p:cNvSpPr/>
            <p:nvPr/>
          </p:nvSpPr>
          <p:spPr>
            <a:xfrm>
              <a:off x="2865280" y="3329594"/>
              <a:ext cx="204851" cy="67780"/>
            </a:xfrm>
            <a:prstGeom prst="rect">
              <a:avLst/>
            </a:prstGeom>
            <a:solidFill>
              <a:srgbClr val="0058AB">
                <a:alpha val="100000"/>
              </a:srgbClr>
            </a:solidFill>
          </p:spPr>
          <p:txBody>
            <a:bodyPr/>
            <a:lstStyle/>
            <a:p/>
          </p:txBody>
        </p:sp>
        <p:sp>
          <p:nvSpPr>
            <p:cNvPr id="49" name="rc49"/>
            <p:cNvSpPr/>
            <p:nvPr/>
          </p:nvSpPr>
          <p:spPr>
            <a:xfrm>
              <a:off x="2865280" y="3397375"/>
              <a:ext cx="204851" cy="40683"/>
            </a:xfrm>
            <a:prstGeom prst="rect">
              <a:avLst/>
            </a:prstGeom>
            <a:solidFill>
              <a:srgbClr val="1CABE2">
                <a:alpha val="100000"/>
              </a:srgbClr>
            </a:solidFill>
          </p:spPr>
          <p:txBody>
            <a:bodyPr/>
            <a:lstStyle/>
            <a:p/>
          </p:txBody>
        </p:sp>
        <p:sp>
          <p:nvSpPr>
            <p:cNvPr id="50" name="rc50"/>
            <p:cNvSpPr/>
            <p:nvPr/>
          </p:nvSpPr>
          <p:spPr>
            <a:xfrm>
              <a:off x="3092892" y="3437798"/>
              <a:ext cx="204851" cy="1247588"/>
            </a:xfrm>
            <a:prstGeom prst="rect">
              <a:avLst/>
            </a:prstGeom>
            <a:solidFill>
              <a:srgbClr val="80BD41">
                <a:alpha val="100000"/>
              </a:srgbClr>
            </a:solidFill>
          </p:spPr>
          <p:txBody>
            <a:bodyPr/>
            <a:lstStyle/>
            <a:p/>
          </p:txBody>
        </p:sp>
        <p:sp>
          <p:nvSpPr>
            <p:cNvPr id="51" name="rc51"/>
            <p:cNvSpPr/>
            <p:nvPr/>
          </p:nvSpPr>
          <p:spPr>
            <a:xfrm>
              <a:off x="3092892" y="3299186"/>
              <a:ext cx="204851" cy="55444"/>
            </a:xfrm>
            <a:prstGeom prst="rect">
              <a:avLst/>
            </a:prstGeom>
            <a:solidFill>
              <a:srgbClr val="0058AB">
                <a:alpha val="100000"/>
              </a:srgbClr>
            </a:solidFill>
          </p:spPr>
          <p:txBody>
            <a:bodyPr/>
            <a:lstStyle/>
            <a:p/>
          </p:txBody>
        </p:sp>
        <p:sp>
          <p:nvSpPr>
            <p:cNvPr id="52" name="rc52"/>
            <p:cNvSpPr/>
            <p:nvPr/>
          </p:nvSpPr>
          <p:spPr>
            <a:xfrm>
              <a:off x="3092892" y="3354631"/>
              <a:ext cx="204851" cy="83167"/>
            </a:xfrm>
            <a:prstGeom prst="rect">
              <a:avLst/>
            </a:prstGeom>
            <a:solidFill>
              <a:srgbClr val="1CABE2">
                <a:alpha val="100000"/>
              </a:srgbClr>
            </a:solidFill>
          </p:spPr>
          <p:txBody>
            <a:bodyPr/>
            <a:lstStyle/>
            <a:p/>
          </p:txBody>
        </p:sp>
        <p:sp>
          <p:nvSpPr>
            <p:cNvPr id="53" name="rc53"/>
            <p:cNvSpPr/>
            <p:nvPr/>
          </p:nvSpPr>
          <p:spPr>
            <a:xfrm>
              <a:off x="3320505" y="3473110"/>
              <a:ext cx="204851" cy="1212277"/>
            </a:xfrm>
            <a:prstGeom prst="rect">
              <a:avLst/>
            </a:prstGeom>
            <a:solidFill>
              <a:srgbClr val="80BD41">
                <a:alpha val="100000"/>
              </a:srgbClr>
            </a:solidFill>
          </p:spPr>
          <p:txBody>
            <a:bodyPr/>
            <a:lstStyle/>
            <a:p/>
          </p:txBody>
        </p:sp>
        <p:sp>
          <p:nvSpPr>
            <p:cNvPr id="54" name="rc54"/>
            <p:cNvSpPr/>
            <p:nvPr/>
          </p:nvSpPr>
          <p:spPr>
            <a:xfrm>
              <a:off x="3320505" y="3259180"/>
              <a:ext cx="204851" cy="171133"/>
            </a:xfrm>
            <a:prstGeom prst="rect">
              <a:avLst/>
            </a:prstGeom>
            <a:solidFill>
              <a:srgbClr val="0058AB">
                <a:alpha val="100000"/>
              </a:srgbClr>
            </a:solidFill>
          </p:spPr>
          <p:txBody>
            <a:bodyPr/>
            <a:lstStyle/>
            <a:p/>
          </p:txBody>
        </p:sp>
        <p:sp>
          <p:nvSpPr>
            <p:cNvPr id="55" name="rc55"/>
            <p:cNvSpPr/>
            <p:nvPr/>
          </p:nvSpPr>
          <p:spPr>
            <a:xfrm>
              <a:off x="3320505" y="3430313"/>
              <a:ext cx="204851" cy="42796"/>
            </a:xfrm>
            <a:prstGeom prst="rect">
              <a:avLst/>
            </a:prstGeom>
            <a:solidFill>
              <a:srgbClr val="1CABE2">
                <a:alpha val="100000"/>
              </a:srgbClr>
            </a:solidFill>
          </p:spPr>
          <p:txBody>
            <a:bodyPr/>
            <a:lstStyle/>
            <a:p/>
          </p:txBody>
        </p:sp>
        <p:sp>
          <p:nvSpPr>
            <p:cNvPr id="56" name="rc56"/>
            <p:cNvSpPr/>
            <p:nvPr/>
          </p:nvSpPr>
          <p:spPr>
            <a:xfrm>
              <a:off x="3548117" y="3441032"/>
              <a:ext cx="204851" cy="1244354"/>
            </a:xfrm>
            <a:prstGeom prst="rect">
              <a:avLst/>
            </a:prstGeom>
            <a:solidFill>
              <a:srgbClr val="80BD41">
                <a:alpha val="100000"/>
              </a:srgbClr>
            </a:solidFill>
          </p:spPr>
          <p:txBody>
            <a:bodyPr/>
            <a:lstStyle/>
            <a:p/>
          </p:txBody>
        </p:sp>
        <p:sp>
          <p:nvSpPr>
            <p:cNvPr id="57" name="rc57"/>
            <p:cNvSpPr/>
            <p:nvPr/>
          </p:nvSpPr>
          <p:spPr>
            <a:xfrm>
              <a:off x="3548117" y="3302785"/>
              <a:ext cx="204851" cy="96780"/>
            </a:xfrm>
            <a:prstGeom prst="rect">
              <a:avLst/>
            </a:prstGeom>
            <a:solidFill>
              <a:srgbClr val="0058AB">
                <a:alpha val="100000"/>
              </a:srgbClr>
            </a:solidFill>
          </p:spPr>
          <p:txBody>
            <a:bodyPr/>
            <a:lstStyle/>
            <a:p/>
          </p:txBody>
        </p:sp>
        <p:sp>
          <p:nvSpPr>
            <p:cNvPr id="58" name="rc58"/>
            <p:cNvSpPr/>
            <p:nvPr/>
          </p:nvSpPr>
          <p:spPr>
            <a:xfrm>
              <a:off x="3548117" y="3399566"/>
              <a:ext cx="204851" cy="41466"/>
            </a:xfrm>
            <a:prstGeom prst="rect">
              <a:avLst/>
            </a:prstGeom>
            <a:solidFill>
              <a:srgbClr val="1CABE2">
                <a:alpha val="100000"/>
              </a:srgbClr>
            </a:solidFill>
          </p:spPr>
          <p:txBody>
            <a:bodyPr/>
            <a:lstStyle/>
            <a:p/>
          </p:txBody>
        </p:sp>
        <p:sp>
          <p:nvSpPr>
            <p:cNvPr id="59" name="rc59"/>
            <p:cNvSpPr/>
            <p:nvPr/>
          </p:nvSpPr>
          <p:spPr>
            <a:xfrm>
              <a:off x="3775730" y="3470032"/>
              <a:ext cx="204851" cy="1215354"/>
            </a:xfrm>
            <a:prstGeom prst="rect">
              <a:avLst/>
            </a:prstGeom>
            <a:solidFill>
              <a:srgbClr val="80BD41">
                <a:alpha val="100000"/>
              </a:srgbClr>
            </a:solidFill>
          </p:spPr>
          <p:txBody>
            <a:bodyPr/>
            <a:lstStyle/>
            <a:p/>
          </p:txBody>
        </p:sp>
        <p:sp>
          <p:nvSpPr>
            <p:cNvPr id="60" name="rc60"/>
            <p:cNvSpPr/>
            <p:nvPr/>
          </p:nvSpPr>
          <p:spPr>
            <a:xfrm>
              <a:off x="3775730" y="3378545"/>
              <a:ext cx="204851" cy="52263"/>
            </a:xfrm>
            <a:prstGeom prst="rect">
              <a:avLst/>
            </a:prstGeom>
            <a:solidFill>
              <a:srgbClr val="0058AB">
                <a:alpha val="100000"/>
              </a:srgbClr>
            </a:solidFill>
          </p:spPr>
          <p:txBody>
            <a:bodyPr/>
            <a:lstStyle/>
            <a:p/>
          </p:txBody>
        </p:sp>
        <p:sp>
          <p:nvSpPr>
            <p:cNvPr id="61" name="rc61"/>
            <p:cNvSpPr/>
            <p:nvPr/>
          </p:nvSpPr>
          <p:spPr>
            <a:xfrm>
              <a:off x="3775730" y="3430809"/>
              <a:ext cx="204851" cy="39223"/>
            </a:xfrm>
            <a:prstGeom prst="rect">
              <a:avLst/>
            </a:prstGeom>
            <a:solidFill>
              <a:srgbClr val="1CABE2">
                <a:alpha val="100000"/>
              </a:srgbClr>
            </a:solidFill>
          </p:spPr>
          <p:txBody>
            <a:bodyPr/>
            <a:lstStyle/>
            <a:p/>
          </p:txBody>
        </p:sp>
        <p:sp>
          <p:nvSpPr>
            <p:cNvPr id="62" name="rc62"/>
            <p:cNvSpPr/>
            <p:nvPr/>
          </p:nvSpPr>
          <p:spPr>
            <a:xfrm>
              <a:off x="4003342" y="3509073"/>
              <a:ext cx="204851" cy="1176313"/>
            </a:xfrm>
            <a:prstGeom prst="rect">
              <a:avLst/>
            </a:prstGeom>
            <a:solidFill>
              <a:srgbClr val="80BD41">
                <a:alpha val="100000"/>
              </a:srgbClr>
            </a:solidFill>
          </p:spPr>
          <p:txBody>
            <a:bodyPr/>
            <a:lstStyle/>
            <a:p/>
          </p:txBody>
        </p:sp>
        <p:sp>
          <p:nvSpPr>
            <p:cNvPr id="63" name="rc63"/>
            <p:cNvSpPr/>
            <p:nvPr/>
          </p:nvSpPr>
          <p:spPr>
            <a:xfrm>
              <a:off x="4003342" y="3406790"/>
              <a:ext cx="204851" cy="38362"/>
            </a:xfrm>
            <a:prstGeom prst="rect">
              <a:avLst/>
            </a:prstGeom>
            <a:solidFill>
              <a:srgbClr val="0058AB">
                <a:alpha val="100000"/>
              </a:srgbClr>
            </a:solidFill>
          </p:spPr>
          <p:txBody>
            <a:bodyPr/>
            <a:lstStyle/>
            <a:p/>
          </p:txBody>
        </p:sp>
        <p:sp>
          <p:nvSpPr>
            <p:cNvPr id="64" name="rc64"/>
            <p:cNvSpPr/>
            <p:nvPr/>
          </p:nvSpPr>
          <p:spPr>
            <a:xfrm>
              <a:off x="4003342" y="3445152"/>
              <a:ext cx="204851" cy="63920"/>
            </a:xfrm>
            <a:prstGeom prst="rect">
              <a:avLst/>
            </a:prstGeom>
            <a:solidFill>
              <a:srgbClr val="1CABE2">
                <a:alpha val="100000"/>
              </a:srgbClr>
            </a:solidFill>
          </p:spPr>
          <p:txBody>
            <a:bodyPr/>
            <a:lstStyle/>
            <a:p/>
          </p:txBody>
        </p:sp>
        <p:sp>
          <p:nvSpPr>
            <p:cNvPr id="65" name="rc65"/>
            <p:cNvSpPr/>
            <p:nvPr/>
          </p:nvSpPr>
          <p:spPr>
            <a:xfrm>
              <a:off x="4230955" y="3594927"/>
              <a:ext cx="204851" cy="1090460"/>
            </a:xfrm>
            <a:prstGeom prst="rect">
              <a:avLst/>
            </a:prstGeom>
            <a:solidFill>
              <a:srgbClr val="80BD41">
                <a:alpha val="100000"/>
              </a:srgbClr>
            </a:solidFill>
          </p:spPr>
          <p:txBody>
            <a:bodyPr/>
            <a:lstStyle/>
            <a:p/>
          </p:txBody>
        </p:sp>
        <p:sp>
          <p:nvSpPr>
            <p:cNvPr id="66" name="rc66"/>
            <p:cNvSpPr/>
            <p:nvPr/>
          </p:nvSpPr>
          <p:spPr>
            <a:xfrm>
              <a:off x="4230955" y="3473762"/>
              <a:ext cx="204851" cy="48455"/>
            </a:xfrm>
            <a:prstGeom prst="rect">
              <a:avLst/>
            </a:prstGeom>
            <a:solidFill>
              <a:srgbClr val="0058AB">
                <a:alpha val="100000"/>
              </a:srgbClr>
            </a:solidFill>
          </p:spPr>
          <p:txBody>
            <a:bodyPr/>
            <a:lstStyle/>
            <a:p/>
          </p:txBody>
        </p:sp>
        <p:sp>
          <p:nvSpPr>
            <p:cNvPr id="67" name="rc67"/>
            <p:cNvSpPr/>
            <p:nvPr/>
          </p:nvSpPr>
          <p:spPr>
            <a:xfrm>
              <a:off x="4230955" y="3522217"/>
              <a:ext cx="204851" cy="72709"/>
            </a:xfrm>
            <a:prstGeom prst="rect">
              <a:avLst/>
            </a:prstGeom>
            <a:solidFill>
              <a:srgbClr val="1CABE2">
                <a:alpha val="100000"/>
              </a:srgbClr>
            </a:solidFill>
          </p:spPr>
          <p:txBody>
            <a:bodyPr/>
            <a:lstStyle/>
            <a:p/>
          </p:txBody>
        </p:sp>
        <p:sp>
          <p:nvSpPr>
            <p:cNvPr id="68" name="rc68"/>
            <p:cNvSpPr/>
            <p:nvPr/>
          </p:nvSpPr>
          <p:spPr>
            <a:xfrm>
              <a:off x="4458568" y="3499476"/>
              <a:ext cx="204851" cy="1185910"/>
            </a:xfrm>
            <a:prstGeom prst="rect">
              <a:avLst/>
            </a:prstGeom>
            <a:solidFill>
              <a:srgbClr val="80BD41">
                <a:alpha val="100000"/>
              </a:srgbClr>
            </a:solidFill>
          </p:spPr>
          <p:txBody>
            <a:bodyPr/>
            <a:lstStyle/>
            <a:p/>
          </p:txBody>
        </p:sp>
        <p:sp>
          <p:nvSpPr>
            <p:cNvPr id="69" name="rc69"/>
            <p:cNvSpPr/>
            <p:nvPr/>
          </p:nvSpPr>
          <p:spPr>
            <a:xfrm>
              <a:off x="4458568" y="3367696"/>
              <a:ext cx="204851" cy="79072"/>
            </a:xfrm>
            <a:prstGeom prst="rect">
              <a:avLst/>
            </a:prstGeom>
            <a:solidFill>
              <a:srgbClr val="0058AB">
                <a:alpha val="100000"/>
              </a:srgbClr>
            </a:solidFill>
          </p:spPr>
          <p:txBody>
            <a:bodyPr/>
            <a:lstStyle/>
            <a:p/>
          </p:txBody>
        </p:sp>
        <p:sp>
          <p:nvSpPr>
            <p:cNvPr id="70" name="rc70"/>
            <p:cNvSpPr/>
            <p:nvPr/>
          </p:nvSpPr>
          <p:spPr>
            <a:xfrm>
              <a:off x="4458568" y="3446769"/>
              <a:ext cx="204851" cy="52706"/>
            </a:xfrm>
            <a:prstGeom prst="rect">
              <a:avLst/>
            </a:prstGeom>
            <a:solidFill>
              <a:srgbClr val="1CABE2">
                <a:alpha val="100000"/>
              </a:srgbClr>
            </a:solidFill>
          </p:spPr>
          <p:txBody>
            <a:bodyPr/>
            <a:lstStyle/>
            <a:p/>
          </p:txBody>
        </p:sp>
        <p:sp>
          <p:nvSpPr>
            <p:cNvPr id="71" name="rc71"/>
            <p:cNvSpPr/>
            <p:nvPr/>
          </p:nvSpPr>
          <p:spPr>
            <a:xfrm>
              <a:off x="4686180" y="3562849"/>
              <a:ext cx="204851" cy="1122537"/>
            </a:xfrm>
            <a:prstGeom prst="rect">
              <a:avLst/>
            </a:prstGeom>
            <a:solidFill>
              <a:srgbClr val="80BD41">
                <a:alpha val="100000"/>
              </a:srgbClr>
            </a:solidFill>
          </p:spPr>
          <p:txBody>
            <a:bodyPr/>
            <a:lstStyle/>
            <a:p/>
          </p:txBody>
        </p:sp>
        <p:sp>
          <p:nvSpPr>
            <p:cNvPr id="72" name="rc72"/>
            <p:cNvSpPr/>
            <p:nvPr/>
          </p:nvSpPr>
          <p:spPr>
            <a:xfrm>
              <a:off x="4686180" y="3395106"/>
              <a:ext cx="204851" cy="141924"/>
            </a:xfrm>
            <a:prstGeom prst="rect">
              <a:avLst/>
            </a:prstGeom>
            <a:solidFill>
              <a:srgbClr val="0058AB">
                <a:alpha val="100000"/>
              </a:srgbClr>
            </a:solidFill>
          </p:spPr>
          <p:txBody>
            <a:bodyPr/>
            <a:lstStyle/>
            <a:p/>
          </p:txBody>
        </p:sp>
        <p:sp>
          <p:nvSpPr>
            <p:cNvPr id="73" name="rc73"/>
            <p:cNvSpPr/>
            <p:nvPr/>
          </p:nvSpPr>
          <p:spPr>
            <a:xfrm>
              <a:off x="4686180" y="3537030"/>
              <a:ext cx="204851" cy="25818"/>
            </a:xfrm>
            <a:prstGeom prst="rect">
              <a:avLst/>
            </a:prstGeom>
            <a:solidFill>
              <a:srgbClr val="1CABE2">
                <a:alpha val="100000"/>
              </a:srgbClr>
            </a:solidFill>
          </p:spPr>
          <p:txBody>
            <a:bodyPr/>
            <a:lstStyle/>
            <a:p/>
          </p:txBody>
        </p:sp>
        <p:sp>
          <p:nvSpPr>
            <p:cNvPr id="74" name="rc74"/>
            <p:cNvSpPr/>
            <p:nvPr/>
          </p:nvSpPr>
          <p:spPr>
            <a:xfrm>
              <a:off x="4913793" y="3579853"/>
              <a:ext cx="204851" cy="1105533"/>
            </a:xfrm>
            <a:prstGeom prst="rect">
              <a:avLst/>
            </a:prstGeom>
            <a:solidFill>
              <a:srgbClr val="80BD41">
                <a:alpha val="100000"/>
              </a:srgbClr>
            </a:solidFill>
          </p:spPr>
          <p:txBody>
            <a:bodyPr/>
            <a:lstStyle/>
            <a:p/>
          </p:txBody>
        </p:sp>
        <p:sp>
          <p:nvSpPr>
            <p:cNvPr id="75" name="rc75"/>
            <p:cNvSpPr/>
            <p:nvPr/>
          </p:nvSpPr>
          <p:spPr>
            <a:xfrm>
              <a:off x="4913793" y="3443223"/>
              <a:ext cx="204851" cy="74535"/>
            </a:xfrm>
            <a:prstGeom prst="rect">
              <a:avLst/>
            </a:prstGeom>
            <a:solidFill>
              <a:srgbClr val="0058AB">
                <a:alpha val="100000"/>
              </a:srgbClr>
            </a:solidFill>
          </p:spPr>
          <p:txBody>
            <a:bodyPr/>
            <a:lstStyle/>
            <a:p/>
          </p:txBody>
        </p:sp>
        <p:sp>
          <p:nvSpPr>
            <p:cNvPr id="76" name="rc76"/>
            <p:cNvSpPr/>
            <p:nvPr/>
          </p:nvSpPr>
          <p:spPr>
            <a:xfrm>
              <a:off x="4913793" y="3517758"/>
              <a:ext cx="204851" cy="62095"/>
            </a:xfrm>
            <a:prstGeom prst="rect">
              <a:avLst/>
            </a:prstGeom>
            <a:solidFill>
              <a:srgbClr val="1CABE2">
                <a:alpha val="100000"/>
              </a:srgbClr>
            </a:solidFill>
          </p:spPr>
          <p:txBody>
            <a:bodyPr/>
            <a:lstStyle/>
            <a:p/>
          </p:txBody>
        </p:sp>
        <p:sp>
          <p:nvSpPr>
            <p:cNvPr id="77" name="rc77"/>
            <p:cNvSpPr/>
            <p:nvPr/>
          </p:nvSpPr>
          <p:spPr>
            <a:xfrm>
              <a:off x="5141405" y="3688109"/>
              <a:ext cx="204851" cy="997278"/>
            </a:xfrm>
            <a:prstGeom prst="rect">
              <a:avLst/>
            </a:prstGeom>
            <a:solidFill>
              <a:srgbClr val="80BD41">
                <a:alpha val="100000"/>
              </a:srgbClr>
            </a:solidFill>
          </p:spPr>
          <p:txBody>
            <a:bodyPr/>
            <a:lstStyle/>
            <a:p/>
          </p:txBody>
        </p:sp>
        <p:sp>
          <p:nvSpPr>
            <p:cNvPr id="78" name="rc78"/>
            <p:cNvSpPr/>
            <p:nvPr/>
          </p:nvSpPr>
          <p:spPr>
            <a:xfrm>
              <a:off x="5141405" y="3552104"/>
              <a:ext cx="204851" cy="101996"/>
            </a:xfrm>
            <a:prstGeom prst="rect">
              <a:avLst/>
            </a:prstGeom>
            <a:solidFill>
              <a:srgbClr val="0058AB">
                <a:alpha val="100000"/>
              </a:srgbClr>
            </a:solidFill>
          </p:spPr>
          <p:txBody>
            <a:bodyPr/>
            <a:lstStyle/>
            <a:p/>
          </p:txBody>
        </p:sp>
        <p:sp>
          <p:nvSpPr>
            <p:cNvPr id="79" name="rc79"/>
            <p:cNvSpPr/>
            <p:nvPr/>
          </p:nvSpPr>
          <p:spPr>
            <a:xfrm>
              <a:off x="5141405" y="3654101"/>
              <a:ext cx="204851" cy="34007"/>
            </a:xfrm>
            <a:prstGeom prst="rect">
              <a:avLst/>
            </a:prstGeom>
            <a:solidFill>
              <a:srgbClr val="1CABE2">
                <a:alpha val="100000"/>
              </a:srgbClr>
            </a:solidFill>
          </p:spPr>
          <p:txBody>
            <a:bodyPr/>
            <a:lstStyle/>
            <a:p/>
          </p:txBody>
        </p:sp>
        <p:sp>
          <p:nvSpPr>
            <p:cNvPr id="80" name="rc80"/>
            <p:cNvSpPr/>
            <p:nvPr/>
          </p:nvSpPr>
          <p:spPr>
            <a:xfrm>
              <a:off x="5369018" y="3681145"/>
              <a:ext cx="204851" cy="1004241"/>
            </a:xfrm>
            <a:prstGeom prst="rect">
              <a:avLst/>
            </a:prstGeom>
            <a:solidFill>
              <a:srgbClr val="80BD41">
                <a:alpha val="100000"/>
              </a:srgbClr>
            </a:solidFill>
          </p:spPr>
          <p:txBody>
            <a:bodyPr/>
            <a:lstStyle/>
            <a:p/>
          </p:txBody>
        </p:sp>
        <p:sp>
          <p:nvSpPr>
            <p:cNvPr id="81" name="rc81"/>
            <p:cNvSpPr/>
            <p:nvPr/>
          </p:nvSpPr>
          <p:spPr>
            <a:xfrm>
              <a:off x="5369018" y="3605567"/>
              <a:ext cx="204851" cy="43187"/>
            </a:xfrm>
            <a:prstGeom prst="rect">
              <a:avLst/>
            </a:prstGeom>
            <a:solidFill>
              <a:srgbClr val="0058AB">
                <a:alpha val="100000"/>
              </a:srgbClr>
            </a:solidFill>
          </p:spPr>
          <p:txBody>
            <a:bodyPr/>
            <a:lstStyle/>
            <a:p/>
          </p:txBody>
        </p:sp>
        <p:sp>
          <p:nvSpPr>
            <p:cNvPr id="82" name="rc82"/>
            <p:cNvSpPr/>
            <p:nvPr/>
          </p:nvSpPr>
          <p:spPr>
            <a:xfrm>
              <a:off x="5369018" y="3648755"/>
              <a:ext cx="204851" cy="32390"/>
            </a:xfrm>
            <a:prstGeom prst="rect">
              <a:avLst/>
            </a:prstGeom>
            <a:solidFill>
              <a:srgbClr val="1CABE2">
                <a:alpha val="100000"/>
              </a:srgbClr>
            </a:solidFill>
          </p:spPr>
          <p:txBody>
            <a:bodyPr/>
            <a:lstStyle/>
            <a:p/>
          </p:txBody>
        </p:sp>
        <p:sp>
          <p:nvSpPr>
            <p:cNvPr id="83" name="rc83"/>
            <p:cNvSpPr/>
            <p:nvPr/>
          </p:nvSpPr>
          <p:spPr>
            <a:xfrm>
              <a:off x="5596630" y="3762044"/>
              <a:ext cx="204851" cy="923342"/>
            </a:xfrm>
            <a:prstGeom prst="rect">
              <a:avLst/>
            </a:prstGeom>
            <a:solidFill>
              <a:srgbClr val="80BD41">
                <a:alpha val="100000"/>
              </a:srgbClr>
            </a:solidFill>
          </p:spPr>
          <p:txBody>
            <a:bodyPr/>
            <a:lstStyle/>
            <a:p/>
          </p:txBody>
        </p:sp>
        <p:sp>
          <p:nvSpPr>
            <p:cNvPr id="84" name="rc84"/>
            <p:cNvSpPr/>
            <p:nvPr/>
          </p:nvSpPr>
          <p:spPr>
            <a:xfrm>
              <a:off x="5596630" y="3670714"/>
              <a:ext cx="204851" cy="91330"/>
            </a:xfrm>
            <a:prstGeom prst="rect">
              <a:avLst/>
            </a:prstGeom>
            <a:solidFill>
              <a:srgbClr val="0058AB">
                <a:alpha val="100000"/>
              </a:srgbClr>
            </a:solidFill>
          </p:spPr>
          <p:txBody>
            <a:bodyPr/>
            <a:lstStyle/>
            <a:p/>
          </p:txBody>
        </p:sp>
        <p:sp>
          <p:nvSpPr>
            <p:cNvPr id="85" name="rc85"/>
            <p:cNvSpPr/>
            <p:nvPr/>
          </p:nvSpPr>
          <p:spPr>
            <a:xfrm>
              <a:off x="5596630" y="3762044"/>
              <a:ext cx="204851" cy="0"/>
            </a:xfrm>
            <a:prstGeom prst="rect">
              <a:avLst/>
            </a:prstGeom>
            <a:solidFill>
              <a:srgbClr val="1CABE2">
                <a:alpha val="100000"/>
              </a:srgbClr>
            </a:solidFill>
          </p:spPr>
          <p:txBody>
            <a:bodyPr/>
            <a:lstStyle/>
            <a:p/>
          </p:txBody>
        </p:sp>
        <p:sp>
          <p:nvSpPr>
            <p:cNvPr id="86" name="rc86"/>
            <p:cNvSpPr/>
            <p:nvPr/>
          </p:nvSpPr>
          <p:spPr>
            <a:xfrm>
              <a:off x="5824243" y="3862997"/>
              <a:ext cx="204851" cy="822389"/>
            </a:xfrm>
            <a:prstGeom prst="rect">
              <a:avLst/>
            </a:prstGeom>
            <a:solidFill>
              <a:srgbClr val="80BD41">
                <a:alpha val="100000"/>
              </a:srgbClr>
            </a:solidFill>
          </p:spPr>
          <p:txBody>
            <a:bodyPr/>
            <a:lstStyle/>
            <a:p/>
          </p:txBody>
        </p:sp>
        <p:sp>
          <p:nvSpPr>
            <p:cNvPr id="87" name="rc87"/>
            <p:cNvSpPr/>
            <p:nvPr/>
          </p:nvSpPr>
          <p:spPr>
            <a:xfrm>
              <a:off x="5824243" y="3729105"/>
              <a:ext cx="204851" cy="133891"/>
            </a:xfrm>
            <a:prstGeom prst="rect">
              <a:avLst/>
            </a:prstGeom>
            <a:solidFill>
              <a:srgbClr val="0058AB">
                <a:alpha val="100000"/>
              </a:srgbClr>
            </a:solidFill>
          </p:spPr>
          <p:txBody>
            <a:bodyPr/>
            <a:lstStyle/>
            <a:p/>
          </p:txBody>
        </p:sp>
        <p:sp>
          <p:nvSpPr>
            <p:cNvPr id="88" name="rc88"/>
            <p:cNvSpPr/>
            <p:nvPr/>
          </p:nvSpPr>
          <p:spPr>
            <a:xfrm>
              <a:off x="5824243" y="3862997"/>
              <a:ext cx="204851" cy="0"/>
            </a:xfrm>
            <a:prstGeom prst="rect">
              <a:avLst/>
            </a:prstGeom>
            <a:solidFill>
              <a:srgbClr val="1CABE2">
                <a:alpha val="100000"/>
              </a:srgbClr>
            </a:solidFill>
          </p:spPr>
          <p:txBody>
            <a:bodyPr/>
            <a:lstStyle/>
            <a:p/>
          </p:txBody>
        </p:sp>
        <p:sp>
          <p:nvSpPr>
            <p:cNvPr id="89" name="rc89"/>
            <p:cNvSpPr/>
            <p:nvPr/>
          </p:nvSpPr>
          <p:spPr>
            <a:xfrm>
              <a:off x="6051856" y="3903290"/>
              <a:ext cx="204851" cy="782096"/>
            </a:xfrm>
            <a:prstGeom prst="rect">
              <a:avLst/>
            </a:prstGeom>
            <a:solidFill>
              <a:srgbClr val="80BD41">
                <a:alpha val="100000"/>
              </a:srgbClr>
            </a:solidFill>
          </p:spPr>
          <p:txBody>
            <a:bodyPr/>
            <a:lstStyle/>
            <a:p/>
          </p:txBody>
        </p:sp>
        <p:sp>
          <p:nvSpPr>
            <p:cNvPr id="90" name="rc90"/>
            <p:cNvSpPr/>
            <p:nvPr/>
          </p:nvSpPr>
          <p:spPr>
            <a:xfrm>
              <a:off x="6051856" y="3786428"/>
              <a:ext cx="204851" cy="116862"/>
            </a:xfrm>
            <a:prstGeom prst="rect">
              <a:avLst/>
            </a:prstGeom>
            <a:solidFill>
              <a:srgbClr val="0058AB">
                <a:alpha val="100000"/>
              </a:srgbClr>
            </a:solidFill>
          </p:spPr>
          <p:txBody>
            <a:bodyPr/>
            <a:lstStyle/>
            <a:p/>
          </p:txBody>
        </p:sp>
        <p:sp>
          <p:nvSpPr>
            <p:cNvPr id="91" name="rc91"/>
            <p:cNvSpPr/>
            <p:nvPr/>
          </p:nvSpPr>
          <p:spPr>
            <a:xfrm>
              <a:off x="6051856" y="3903290"/>
              <a:ext cx="204851" cy="0"/>
            </a:xfrm>
            <a:prstGeom prst="rect">
              <a:avLst/>
            </a:prstGeom>
            <a:solidFill>
              <a:srgbClr val="1CABE2">
                <a:alpha val="100000"/>
              </a:srgbClr>
            </a:solidFill>
          </p:spPr>
          <p:txBody>
            <a:bodyPr/>
            <a:lstStyle/>
            <a:p/>
          </p:txBody>
        </p:sp>
        <p:sp>
          <p:nvSpPr>
            <p:cNvPr id="92" name="rc92"/>
            <p:cNvSpPr/>
            <p:nvPr/>
          </p:nvSpPr>
          <p:spPr>
            <a:xfrm>
              <a:off x="6279468" y="3957327"/>
              <a:ext cx="204851" cy="728060"/>
            </a:xfrm>
            <a:prstGeom prst="rect">
              <a:avLst/>
            </a:prstGeom>
            <a:solidFill>
              <a:srgbClr val="80BD41">
                <a:alpha val="100000"/>
              </a:srgbClr>
            </a:solidFill>
          </p:spPr>
          <p:txBody>
            <a:bodyPr/>
            <a:lstStyle/>
            <a:p/>
          </p:txBody>
        </p:sp>
        <p:sp>
          <p:nvSpPr>
            <p:cNvPr id="93" name="rc93"/>
            <p:cNvSpPr/>
            <p:nvPr/>
          </p:nvSpPr>
          <p:spPr>
            <a:xfrm>
              <a:off x="6279468" y="3858042"/>
              <a:ext cx="204851" cy="91017"/>
            </a:xfrm>
            <a:prstGeom prst="rect">
              <a:avLst/>
            </a:prstGeom>
            <a:solidFill>
              <a:srgbClr val="0058AB">
                <a:alpha val="100000"/>
              </a:srgbClr>
            </a:solidFill>
          </p:spPr>
          <p:txBody>
            <a:bodyPr/>
            <a:lstStyle/>
            <a:p/>
          </p:txBody>
        </p:sp>
        <p:sp>
          <p:nvSpPr>
            <p:cNvPr id="94" name="rc94"/>
            <p:cNvSpPr/>
            <p:nvPr/>
          </p:nvSpPr>
          <p:spPr>
            <a:xfrm>
              <a:off x="6279468" y="3949060"/>
              <a:ext cx="204851" cy="8267"/>
            </a:xfrm>
            <a:prstGeom prst="rect">
              <a:avLst/>
            </a:prstGeom>
            <a:solidFill>
              <a:srgbClr val="1CABE2">
                <a:alpha val="100000"/>
              </a:srgbClr>
            </a:solidFill>
          </p:spPr>
          <p:txBody>
            <a:bodyPr/>
            <a:lstStyle/>
            <a:p/>
          </p:txBody>
        </p:sp>
        <p:sp>
          <p:nvSpPr>
            <p:cNvPr id="95" name="rc95"/>
            <p:cNvSpPr/>
            <p:nvPr/>
          </p:nvSpPr>
          <p:spPr>
            <a:xfrm>
              <a:off x="6507081" y="3944600"/>
              <a:ext cx="204851" cy="740786"/>
            </a:xfrm>
            <a:prstGeom prst="rect">
              <a:avLst/>
            </a:prstGeom>
            <a:solidFill>
              <a:srgbClr val="80BD41">
                <a:alpha val="100000"/>
              </a:srgbClr>
            </a:solidFill>
          </p:spPr>
          <p:txBody>
            <a:bodyPr/>
            <a:lstStyle/>
            <a:p/>
          </p:txBody>
        </p:sp>
        <p:sp>
          <p:nvSpPr>
            <p:cNvPr id="96" name="rc96"/>
            <p:cNvSpPr/>
            <p:nvPr/>
          </p:nvSpPr>
          <p:spPr>
            <a:xfrm>
              <a:off x="6507081" y="3833919"/>
              <a:ext cx="204851" cy="110681"/>
            </a:xfrm>
            <a:prstGeom prst="rect">
              <a:avLst/>
            </a:prstGeom>
            <a:solidFill>
              <a:srgbClr val="0058AB">
                <a:alpha val="100000"/>
              </a:srgbClr>
            </a:solidFill>
          </p:spPr>
          <p:txBody>
            <a:bodyPr/>
            <a:lstStyle/>
            <a:p/>
          </p:txBody>
        </p:sp>
        <p:sp>
          <p:nvSpPr>
            <p:cNvPr id="97" name="rc97"/>
            <p:cNvSpPr/>
            <p:nvPr/>
          </p:nvSpPr>
          <p:spPr>
            <a:xfrm>
              <a:off x="6507081" y="3944600"/>
              <a:ext cx="204851" cy="0"/>
            </a:xfrm>
            <a:prstGeom prst="rect">
              <a:avLst/>
            </a:prstGeom>
            <a:solidFill>
              <a:srgbClr val="1CABE2">
                <a:alpha val="100000"/>
              </a:srgbClr>
            </a:solidFill>
          </p:spPr>
          <p:txBody>
            <a:bodyPr/>
            <a:lstStyle/>
            <a:p/>
          </p:txBody>
        </p:sp>
        <p:sp>
          <p:nvSpPr>
            <p:cNvPr id="98" name="rc98"/>
            <p:cNvSpPr/>
            <p:nvPr/>
          </p:nvSpPr>
          <p:spPr>
            <a:xfrm>
              <a:off x="6734693" y="3970705"/>
              <a:ext cx="204851" cy="714681"/>
            </a:xfrm>
            <a:prstGeom prst="rect">
              <a:avLst/>
            </a:prstGeom>
            <a:solidFill>
              <a:srgbClr val="80BD41">
                <a:alpha val="100000"/>
              </a:srgbClr>
            </a:solidFill>
          </p:spPr>
          <p:txBody>
            <a:bodyPr/>
            <a:lstStyle/>
            <a:p/>
          </p:txBody>
        </p:sp>
        <p:sp>
          <p:nvSpPr>
            <p:cNvPr id="99" name="rc99"/>
            <p:cNvSpPr/>
            <p:nvPr/>
          </p:nvSpPr>
          <p:spPr>
            <a:xfrm>
              <a:off x="6734693" y="3854365"/>
              <a:ext cx="204851" cy="108021"/>
            </a:xfrm>
            <a:prstGeom prst="rect">
              <a:avLst/>
            </a:prstGeom>
            <a:solidFill>
              <a:srgbClr val="0058AB">
                <a:alpha val="100000"/>
              </a:srgbClr>
            </a:solidFill>
          </p:spPr>
          <p:txBody>
            <a:bodyPr/>
            <a:lstStyle/>
            <a:p/>
          </p:txBody>
        </p:sp>
        <p:sp>
          <p:nvSpPr>
            <p:cNvPr id="100" name="rc100"/>
            <p:cNvSpPr/>
            <p:nvPr/>
          </p:nvSpPr>
          <p:spPr>
            <a:xfrm>
              <a:off x="6734693" y="3962386"/>
              <a:ext cx="204851" cy="8319"/>
            </a:xfrm>
            <a:prstGeom prst="rect">
              <a:avLst/>
            </a:prstGeom>
            <a:solidFill>
              <a:srgbClr val="1CABE2">
                <a:alpha val="100000"/>
              </a:srgbClr>
            </a:solidFill>
          </p:spPr>
          <p:txBody>
            <a:bodyPr/>
            <a:lstStyle/>
            <a:p/>
          </p:txBody>
        </p:sp>
        <p:sp>
          <p:nvSpPr>
            <p:cNvPr id="101" name="rc101"/>
            <p:cNvSpPr/>
            <p:nvPr/>
          </p:nvSpPr>
          <p:spPr>
            <a:xfrm>
              <a:off x="6962306" y="4027793"/>
              <a:ext cx="204851" cy="657593"/>
            </a:xfrm>
            <a:prstGeom prst="rect">
              <a:avLst/>
            </a:prstGeom>
            <a:solidFill>
              <a:srgbClr val="80BD41">
                <a:alpha val="100000"/>
              </a:srgbClr>
            </a:solidFill>
          </p:spPr>
          <p:txBody>
            <a:bodyPr/>
            <a:lstStyle/>
            <a:p/>
          </p:txBody>
        </p:sp>
        <p:sp>
          <p:nvSpPr>
            <p:cNvPr id="102" name="rc102"/>
            <p:cNvSpPr/>
            <p:nvPr/>
          </p:nvSpPr>
          <p:spPr>
            <a:xfrm>
              <a:off x="6962306" y="3883444"/>
              <a:ext cx="204851" cy="144349"/>
            </a:xfrm>
            <a:prstGeom prst="rect">
              <a:avLst/>
            </a:prstGeom>
            <a:solidFill>
              <a:srgbClr val="0058AB">
                <a:alpha val="100000"/>
              </a:srgbClr>
            </a:solidFill>
          </p:spPr>
          <p:txBody>
            <a:bodyPr/>
            <a:lstStyle/>
            <a:p/>
          </p:txBody>
        </p:sp>
        <p:sp>
          <p:nvSpPr>
            <p:cNvPr id="103" name="rc103"/>
            <p:cNvSpPr/>
            <p:nvPr/>
          </p:nvSpPr>
          <p:spPr>
            <a:xfrm>
              <a:off x="6962306" y="4027793"/>
              <a:ext cx="204851" cy="0"/>
            </a:xfrm>
            <a:prstGeom prst="rect">
              <a:avLst/>
            </a:prstGeom>
            <a:solidFill>
              <a:srgbClr val="1CABE2">
                <a:alpha val="100000"/>
              </a:srgbClr>
            </a:solidFill>
          </p:spPr>
          <p:txBody>
            <a:bodyPr/>
            <a:lstStyle/>
            <a:p/>
          </p:txBody>
        </p:sp>
        <p:sp>
          <p:nvSpPr>
            <p:cNvPr id="104" name="rc104"/>
            <p:cNvSpPr/>
            <p:nvPr/>
          </p:nvSpPr>
          <p:spPr>
            <a:xfrm>
              <a:off x="7189918" y="3910332"/>
              <a:ext cx="204851" cy="114669"/>
            </a:xfrm>
            <a:prstGeom prst="rect">
              <a:avLst/>
            </a:prstGeom>
            <a:solidFill>
              <a:srgbClr val="F26A21">
                <a:alpha val="100000"/>
              </a:srgbClr>
            </a:solidFill>
          </p:spPr>
          <p:txBody>
            <a:bodyPr/>
            <a:lstStyle/>
            <a:p/>
          </p:txBody>
        </p:sp>
        <p:sp>
          <p:nvSpPr>
            <p:cNvPr id="105" name="rc105"/>
            <p:cNvSpPr/>
            <p:nvPr/>
          </p:nvSpPr>
          <p:spPr>
            <a:xfrm>
              <a:off x="7189918" y="4025002"/>
              <a:ext cx="204851" cy="660385"/>
            </a:xfrm>
            <a:prstGeom prst="rect">
              <a:avLst/>
            </a:prstGeom>
            <a:solidFill>
              <a:srgbClr val="FFC20E">
                <a:alpha val="100000"/>
              </a:srgbClr>
            </a:solidFill>
          </p:spPr>
          <p:txBody>
            <a:bodyPr/>
            <a:lstStyle/>
            <a:p/>
          </p:txBody>
        </p:sp>
        <p:sp>
          <p:nvSpPr>
            <p:cNvPr id="106" name="rc106"/>
            <p:cNvSpPr/>
            <p:nvPr/>
          </p:nvSpPr>
          <p:spPr>
            <a:xfrm>
              <a:off x="7417531" y="3927518"/>
              <a:ext cx="204851" cy="91092"/>
            </a:xfrm>
            <a:prstGeom prst="rect">
              <a:avLst/>
            </a:prstGeom>
            <a:solidFill>
              <a:srgbClr val="F26A21">
                <a:alpha val="100000"/>
              </a:srgbClr>
            </a:solidFill>
          </p:spPr>
          <p:txBody>
            <a:bodyPr/>
            <a:lstStyle/>
            <a:p/>
          </p:txBody>
        </p:sp>
        <p:sp>
          <p:nvSpPr>
            <p:cNvPr id="107" name="rc107"/>
            <p:cNvSpPr/>
            <p:nvPr/>
          </p:nvSpPr>
          <p:spPr>
            <a:xfrm>
              <a:off x="7417531" y="4018611"/>
              <a:ext cx="204851" cy="666776"/>
            </a:xfrm>
            <a:prstGeom prst="rect">
              <a:avLst/>
            </a:prstGeom>
            <a:solidFill>
              <a:srgbClr val="FFC20E">
                <a:alpha val="100000"/>
              </a:srgbClr>
            </a:solidFill>
          </p:spPr>
          <p:txBody>
            <a:bodyPr/>
            <a:lstStyle/>
            <a:p/>
          </p:txBody>
        </p:sp>
        <p:sp>
          <p:nvSpPr>
            <p:cNvPr id="108" name="rc108"/>
            <p:cNvSpPr/>
            <p:nvPr/>
          </p:nvSpPr>
          <p:spPr>
            <a:xfrm>
              <a:off x="7645143" y="3941496"/>
              <a:ext cx="204851" cy="72363"/>
            </a:xfrm>
            <a:prstGeom prst="rect">
              <a:avLst/>
            </a:prstGeom>
            <a:solidFill>
              <a:srgbClr val="F26A21">
                <a:alpha val="100000"/>
              </a:srgbClr>
            </a:solidFill>
          </p:spPr>
          <p:txBody>
            <a:bodyPr/>
            <a:lstStyle/>
            <a:p/>
          </p:txBody>
        </p:sp>
        <p:sp>
          <p:nvSpPr>
            <p:cNvPr id="109" name="rc109"/>
            <p:cNvSpPr/>
            <p:nvPr/>
          </p:nvSpPr>
          <p:spPr>
            <a:xfrm>
              <a:off x="7645143" y="4013860"/>
              <a:ext cx="204851" cy="671527"/>
            </a:xfrm>
            <a:prstGeom prst="rect">
              <a:avLst/>
            </a:prstGeom>
            <a:solidFill>
              <a:srgbClr val="FFC20E">
                <a:alpha val="100000"/>
              </a:srgbClr>
            </a:solidFill>
          </p:spPr>
          <p:txBody>
            <a:bodyPr/>
            <a:lstStyle/>
            <a:p/>
          </p:txBody>
        </p:sp>
        <p:sp>
          <p:nvSpPr>
            <p:cNvPr id="110" name="rc110"/>
            <p:cNvSpPr/>
            <p:nvPr/>
          </p:nvSpPr>
          <p:spPr>
            <a:xfrm>
              <a:off x="7872756" y="3952893"/>
              <a:ext cx="204851" cy="57484"/>
            </a:xfrm>
            <a:prstGeom prst="rect">
              <a:avLst/>
            </a:prstGeom>
            <a:solidFill>
              <a:srgbClr val="F26A21">
                <a:alpha val="100000"/>
              </a:srgbClr>
            </a:solidFill>
          </p:spPr>
          <p:txBody>
            <a:bodyPr/>
            <a:lstStyle/>
            <a:p/>
          </p:txBody>
        </p:sp>
        <p:sp>
          <p:nvSpPr>
            <p:cNvPr id="111" name="rc111"/>
            <p:cNvSpPr/>
            <p:nvPr/>
          </p:nvSpPr>
          <p:spPr>
            <a:xfrm>
              <a:off x="7872756" y="4010378"/>
              <a:ext cx="204851" cy="675008"/>
            </a:xfrm>
            <a:prstGeom prst="rect">
              <a:avLst/>
            </a:prstGeom>
            <a:solidFill>
              <a:srgbClr val="FFC20E">
                <a:alpha val="100000"/>
              </a:srgbClr>
            </a:solidFill>
          </p:spPr>
          <p:txBody>
            <a:bodyPr/>
            <a:lstStyle/>
            <a:p/>
          </p:txBody>
        </p:sp>
        <p:sp>
          <p:nvSpPr>
            <p:cNvPr id="112" name="rc112"/>
            <p:cNvSpPr/>
            <p:nvPr/>
          </p:nvSpPr>
          <p:spPr>
            <a:xfrm>
              <a:off x="8100369" y="3962882"/>
              <a:ext cx="204851" cy="45665"/>
            </a:xfrm>
            <a:prstGeom prst="rect">
              <a:avLst/>
            </a:prstGeom>
            <a:solidFill>
              <a:srgbClr val="F26A21">
                <a:alpha val="100000"/>
              </a:srgbClr>
            </a:solidFill>
          </p:spPr>
          <p:txBody>
            <a:bodyPr/>
            <a:lstStyle/>
            <a:p/>
          </p:txBody>
        </p:sp>
        <p:sp>
          <p:nvSpPr>
            <p:cNvPr id="113" name="rc113"/>
            <p:cNvSpPr/>
            <p:nvPr/>
          </p:nvSpPr>
          <p:spPr>
            <a:xfrm>
              <a:off x="8100369" y="4008547"/>
              <a:ext cx="204851" cy="676839"/>
            </a:xfrm>
            <a:prstGeom prst="rect">
              <a:avLst/>
            </a:prstGeom>
            <a:solidFill>
              <a:srgbClr val="FFC20E">
                <a:alpha val="100000"/>
              </a:srgbClr>
            </a:solidFill>
          </p:spPr>
          <p:txBody>
            <a:bodyPr/>
            <a:lstStyle/>
            <a:p/>
          </p:txBody>
        </p:sp>
        <p:sp>
          <p:nvSpPr>
            <p:cNvPr id="114" name="pl114"/>
            <p:cNvSpPr/>
            <p:nvPr/>
          </p:nvSpPr>
          <p:spPr>
            <a:xfrm>
              <a:off x="1374417" y="2071041"/>
              <a:ext cx="5690314" cy="448927"/>
            </a:xfrm>
            <a:custGeom>
              <a:avLst/>
              <a:pathLst>
                <a:path w="5690314" h="448927">
                  <a:moveTo>
                    <a:pt x="0" y="26407"/>
                  </a:moveTo>
                  <a:lnTo>
                    <a:pt x="227612" y="52815"/>
                  </a:lnTo>
                  <a:lnTo>
                    <a:pt x="455225" y="0"/>
                  </a:lnTo>
                  <a:lnTo>
                    <a:pt x="682837" y="0"/>
                  </a:lnTo>
                  <a:lnTo>
                    <a:pt x="910450" y="0"/>
                  </a:lnTo>
                  <a:lnTo>
                    <a:pt x="1138062" y="26407"/>
                  </a:lnTo>
                  <a:lnTo>
                    <a:pt x="1365675" y="52815"/>
                  </a:lnTo>
                  <a:lnTo>
                    <a:pt x="1593287" y="105630"/>
                  </a:lnTo>
                  <a:lnTo>
                    <a:pt x="1820900" y="79222"/>
                  </a:lnTo>
                  <a:lnTo>
                    <a:pt x="2048513" y="290482"/>
                  </a:lnTo>
                  <a:lnTo>
                    <a:pt x="2276125" y="158445"/>
                  </a:lnTo>
                  <a:lnTo>
                    <a:pt x="2503738" y="79222"/>
                  </a:lnTo>
                  <a:lnTo>
                    <a:pt x="2731350" y="52815"/>
                  </a:lnTo>
                  <a:lnTo>
                    <a:pt x="2958963" y="79222"/>
                  </a:lnTo>
                  <a:lnTo>
                    <a:pt x="3186575" y="132037"/>
                  </a:lnTo>
                  <a:lnTo>
                    <a:pt x="3414188" y="264075"/>
                  </a:lnTo>
                  <a:lnTo>
                    <a:pt x="3641800" y="132037"/>
                  </a:lnTo>
                  <a:lnTo>
                    <a:pt x="3869413" y="211260"/>
                  </a:lnTo>
                  <a:lnTo>
                    <a:pt x="4097026" y="79222"/>
                  </a:lnTo>
                  <a:lnTo>
                    <a:pt x="4324638" y="211260"/>
                  </a:lnTo>
                  <a:lnTo>
                    <a:pt x="4552251" y="343297"/>
                  </a:lnTo>
                  <a:lnTo>
                    <a:pt x="4779863" y="316890"/>
                  </a:lnTo>
                  <a:lnTo>
                    <a:pt x="5007476" y="264075"/>
                  </a:lnTo>
                  <a:lnTo>
                    <a:pt x="5235088" y="316890"/>
                  </a:lnTo>
                  <a:lnTo>
                    <a:pt x="5462701" y="316890"/>
                  </a:lnTo>
                  <a:lnTo>
                    <a:pt x="5690314" y="448927"/>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2097449"/>
              <a:ext cx="5690314" cy="422520"/>
            </a:xfrm>
            <a:custGeom>
              <a:avLst/>
              <a:pathLst>
                <a:path w="5690314" h="422520">
                  <a:moveTo>
                    <a:pt x="0" y="79222"/>
                  </a:moveTo>
                  <a:lnTo>
                    <a:pt x="227612" y="26407"/>
                  </a:lnTo>
                  <a:lnTo>
                    <a:pt x="455225" y="26407"/>
                  </a:lnTo>
                  <a:lnTo>
                    <a:pt x="682837" y="0"/>
                  </a:lnTo>
                  <a:lnTo>
                    <a:pt x="910450" y="0"/>
                  </a:lnTo>
                  <a:lnTo>
                    <a:pt x="1138062" y="0"/>
                  </a:lnTo>
                  <a:lnTo>
                    <a:pt x="1365675" y="26407"/>
                  </a:lnTo>
                  <a:lnTo>
                    <a:pt x="1593287" y="158445"/>
                  </a:lnTo>
                  <a:lnTo>
                    <a:pt x="1820900" y="211260"/>
                  </a:lnTo>
                  <a:lnTo>
                    <a:pt x="2048513" y="343297"/>
                  </a:lnTo>
                  <a:lnTo>
                    <a:pt x="2276125" y="211260"/>
                  </a:lnTo>
                  <a:lnTo>
                    <a:pt x="2503738" y="132037"/>
                  </a:lnTo>
                  <a:lnTo>
                    <a:pt x="2731350" y="158445"/>
                  </a:lnTo>
                  <a:lnTo>
                    <a:pt x="2958963" y="211260"/>
                  </a:lnTo>
                  <a:lnTo>
                    <a:pt x="3186575" y="211260"/>
                  </a:lnTo>
                  <a:lnTo>
                    <a:pt x="3414188" y="290482"/>
                  </a:lnTo>
                  <a:lnTo>
                    <a:pt x="3641800" y="237667"/>
                  </a:lnTo>
                  <a:lnTo>
                    <a:pt x="3869413" y="264075"/>
                  </a:lnTo>
                  <a:lnTo>
                    <a:pt x="4097026" y="132037"/>
                  </a:lnTo>
                  <a:lnTo>
                    <a:pt x="4324638" y="184852"/>
                  </a:lnTo>
                  <a:lnTo>
                    <a:pt x="4552251" y="316890"/>
                  </a:lnTo>
                  <a:lnTo>
                    <a:pt x="4779863" y="290482"/>
                  </a:lnTo>
                  <a:lnTo>
                    <a:pt x="5007476" y="264075"/>
                  </a:lnTo>
                  <a:lnTo>
                    <a:pt x="5235088" y="290482"/>
                  </a:lnTo>
                  <a:lnTo>
                    <a:pt x="5462701" y="316890"/>
                  </a:lnTo>
                  <a:lnTo>
                    <a:pt x="5690314" y="422520"/>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244415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3582215"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4720277"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0" name="tx120"/>
            <p:cNvSpPr/>
            <p:nvPr/>
          </p:nvSpPr>
          <p:spPr>
            <a:xfrm>
              <a:off x="5630728"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1" name="tx121"/>
            <p:cNvSpPr/>
            <p:nvPr/>
          </p:nvSpPr>
          <p:spPr>
            <a:xfrm>
              <a:off x="5858340"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2" name="tx122"/>
            <p:cNvSpPr/>
            <p:nvPr/>
          </p:nvSpPr>
          <p:spPr>
            <a:xfrm>
              <a:off x="608595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6313565"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4" name="tx124"/>
            <p:cNvSpPr/>
            <p:nvPr/>
          </p:nvSpPr>
          <p:spPr>
            <a:xfrm>
              <a:off x="6541178"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5" name="tx125"/>
            <p:cNvSpPr/>
            <p:nvPr/>
          </p:nvSpPr>
          <p:spPr>
            <a:xfrm>
              <a:off x="6768791"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6" name="tx126"/>
            <p:cNvSpPr/>
            <p:nvPr/>
          </p:nvSpPr>
          <p:spPr>
            <a:xfrm>
              <a:off x="6996403"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7" name="tx127"/>
            <p:cNvSpPr/>
            <p:nvPr/>
          </p:nvSpPr>
          <p:spPr>
            <a:xfrm>
              <a:off x="1306089"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244415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3582215"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4720277"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1" name="tx131"/>
            <p:cNvSpPr/>
            <p:nvPr/>
          </p:nvSpPr>
          <p:spPr>
            <a:xfrm>
              <a:off x="5630728"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2" name="tx132"/>
            <p:cNvSpPr/>
            <p:nvPr/>
          </p:nvSpPr>
          <p:spPr>
            <a:xfrm>
              <a:off x="5858340"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3" name="tx133"/>
            <p:cNvSpPr/>
            <p:nvPr/>
          </p:nvSpPr>
          <p:spPr>
            <a:xfrm>
              <a:off x="608595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4" name="tx134"/>
            <p:cNvSpPr/>
            <p:nvPr/>
          </p:nvSpPr>
          <p:spPr>
            <a:xfrm>
              <a:off x="6313565"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5" name="tx135"/>
            <p:cNvSpPr/>
            <p:nvPr/>
          </p:nvSpPr>
          <p:spPr>
            <a:xfrm>
              <a:off x="6541178"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6" name="tx136"/>
            <p:cNvSpPr/>
            <p:nvPr/>
          </p:nvSpPr>
          <p:spPr>
            <a:xfrm>
              <a:off x="6768791"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7" name="tx137"/>
            <p:cNvSpPr/>
            <p:nvPr/>
          </p:nvSpPr>
          <p:spPr>
            <a:xfrm>
              <a:off x="6996403"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8" name="tx13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4557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40" name="tx140"/>
            <p:cNvSpPr/>
            <p:nvPr/>
          </p:nvSpPr>
          <p:spPr>
            <a:xfrm>
              <a:off x="508103" y="306319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41" name="tx141"/>
            <p:cNvSpPr/>
            <p:nvPr/>
          </p:nvSpPr>
          <p:spPr>
            <a:xfrm>
              <a:off x="508103" y="228080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22891"/>
              <a:ext cx="201455" cy="201456"/>
            </a:xfrm>
            <a:prstGeom prst="rect">
              <a:avLst/>
            </a:prstGeom>
            <a:solidFill>
              <a:srgbClr val="80BD41">
                <a:alpha val="100000"/>
              </a:srgbClr>
            </a:solidFill>
          </p:spPr>
          <p:txBody>
            <a:bodyPr/>
            <a:lstStyle/>
            <a:p/>
          </p:txBody>
        </p:sp>
        <p:sp>
          <p:nvSpPr>
            <p:cNvPr id="164" name="rc164"/>
            <p:cNvSpPr/>
            <p:nvPr/>
          </p:nvSpPr>
          <p:spPr>
            <a:xfrm>
              <a:off x="2585989" y="5522891"/>
              <a:ext cx="201456" cy="201456"/>
            </a:xfrm>
            <a:prstGeom prst="rect">
              <a:avLst/>
            </a:prstGeom>
            <a:solidFill>
              <a:srgbClr val="1CABE2">
                <a:alpha val="100000"/>
              </a:srgbClr>
            </a:solidFill>
          </p:spPr>
          <p:txBody>
            <a:bodyPr/>
            <a:lstStyle/>
            <a:p/>
          </p:txBody>
        </p:sp>
        <p:sp>
          <p:nvSpPr>
            <p:cNvPr id="165" name="rc165"/>
            <p:cNvSpPr/>
            <p:nvPr/>
          </p:nvSpPr>
          <p:spPr>
            <a:xfrm>
              <a:off x="3658812" y="5522891"/>
              <a:ext cx="201456" cy="201456"/>
            </a:xfrm>
            <a:prstGeom prst="rect">
              <a:avLst/>
            </a:prstGeom>
            <a:solidFill>
              <a:srgbClr val="0058AB">
                <a:alpha val="100000"/>
              </a:srgbClr>
            </a:solidFill>
          </p:spPr>
          <p:txBody>
            <a:bodyPr/>
            <a:lstStyle/>
            <a:p/>
          </p:txBody>
        </p:sp>
        <p:sp>
          <p:nvSpPr>
            <p:cNvPr id="166" name="rc166"/>
            <p:cNvSpPr/>
            <p:nvPr/>
          </p:nvSpPr>
          <p:spPr>
            <a:xfrm>
              <a:off x="4654145" y="5522891"/>
              <a:ext cx="201456" cy="201456"/>
            </a:xfrm>
            <a:prstGeom prst="rect">
              <a:avLst/>
            </a:prstGeom>
            <a:solidFill>
              <a:srgbClr val="FFC20E">
                <a:alpha val="100000"/>
              </a:srgbClr>
            </a:solidFill>
          </p:spPr>
          <p:txBody>
            <a:bodyPr/>
            <a:lstStyle/>
            <a:p/>
          </p:txBody>
        </p:sp>
        <p:sp>
          <p:nvSpPr>
            <p:cNvPr id="167" name="rc167"/>
            <p:cNvSpPr/>
            <p:nvPr/>
          </p:nvSpPr>
          <p:spPr>
            <a:xfrm>
              <a:off x="6558279" y="5522891"/>
              <a:ext cx="201455" cy="201456"/>
            </a:xfrm>
            <a:prstGeom prst="rect">
              <a:avLst/>
            </a:prstGeom>
            <a:solidFill>
              <a:srgbClr val="F26A21">
                <a:alpha val="100000"/>
              </a:srgbClr>
            </a:solidFill>
          </p:spPr>
          <p:txBody>
            <a:bodyPr/>
            <a:lstStyle/>
            <a:p/>
          </p:txBody>
        </p:sp>
        <p:sp>
          <p:nvSpPr>
            <p:cNvPr id="168" name="tx168"/>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20330" y="1511762"/>
              <a:ext cx="51910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Republic of Moldova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Republic of Moldova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Republic of Moldova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4877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4510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54142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404693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04326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03959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563830"/>
              <a:ext cx="217589" cy="486781"/>
            </a:xfrm>
            <a:prstGeom prst="rect">
              <a:avLst/>
            </a:prstGeom>
            <a:solidFill>
              <a:srgbClr val="0058AB">
                <a:alpha val="100000"/>
              </a:srgbClr>
            </a:solidFill>
          </p:spPr>
          <p:txBody>
            <a:bodyPr/>
            <a:lstStyle/>
            <a:p/>
          </p:txBody>
        </p:sp>
        <p:sp>
          <p:nvSpPr>
            <p:cNvPr id="40" name="rc40"/>
            <p:cNvSpPr/>
            <p:nvPr/>
          </p:nvSpPr>
          <p:spPr>
            <a:xfrm>
              <a:off x="1472058" y="4329472"/>
              <a:ext cx="217589" cy="721139"/>
            </a:xfrm>
            <a:prstGeom prst="rect">
              <a:avLst/>
            </a:prstGeom>
            <a:solidFill>
              <a:srgbClr val="0058AB">
                <a:alpha val="100000"/>
              </a:srgbClr>
            </a:solidFill>
          </p:spPr>
          <p:txBody>
            <a:bodyPr/>
            <a:lstStyle/>
            <a:p/>
          </p:txBody>
        </p:sp>
        <p:sp>
          <p:nvSpPr>
            <p:cNvPr id="41" name="rc41"/>
            <p:cNvSpPr/>
            <p:nvPr/>
          </p:nvSpPr>
          <p:spPr>
            <a:xfrm>
              <a:off x="1713825" y="4812239"/>
              <a:ext cx="217589" cy="238372"/>
            </a:xfrm>
            <a:prstGeom prst="rect">
              <a:avLst/>
            </a:prstGeom>
            <a:solidFill>
              <a:srgbClr val="0058AB">
                <a:alpha val="100000"/>
              </a:srgbClr>
            </a:solidFill>
          </p:spPr>
          <p:txBody>
            <a:bodyPr/>
            <a:lstStyle/>
            <a:p/>
          </p:txBody>
        </p:sp>
        <p:sp>
          <p:nvSpPr>
            <p:cNvPr id="42" name="rc42"/>
            <p:cNvSpPr/>
            <p:nvPr/>
          </p:nvSpPr>
          <p:spPr>
            <a:xfrm>
              <a:off x="1955592" y="4805213"/>
              <a:ext cx="217589" cy="245398"/>
            </a:xfrm>
            <a:prstGeom prst="rect">
              <a:avLst/>
            </a:prstGeom>
            <a:solidFill>
              <a:srgbClr val="0058AB">
                <a:alpha val="100000"/>
              </a:srgbClr>
            </a:solidFill>
          </p:spPr>
          <p:txBody>
            <a:bodyPr/>
            <a:lstStyle/>
            <a:p/>
          </p:txBody>
        </p:sp>
        <p:sp>
          <p:nvSpPr>
            <p:cNvPr id="43" name="rc43"/>
            <p:cNvSpPr/>
            <p:nvPr/>
          </p:nvSpPr>
          <p:spPr>
            <a:xfrm>
              <a:off x="2197358" y="4791162"/>
              <a:ext cx="217589" cy="259449"/>
            </a:xfrm>
            <a:prstGeom prst="rect">
              <a:avLst/>
            </a:prstGeom>
            <a:solidFill>
              <a:srgbClr val="0058AB">
                <a:alpha val="100000"/>
              </a:srgbClr>
            </a:solidFill>
          </p:spPr>
          <p:txBody>
            <a:bodyPr/>
            <a:lstStyle/>
            <a:p/>
          </p:txBody>
        </p:sp>
        <p:sp>
          <p:nvSpPr>
            <p:cNvPr id="44" name="rc44"/>
            <p:cNvSpPr/>
            <p:nvPr/>
          </p:nvSpPr>
          <p:spPr>
            <a:xfrm>
              <a:off x="2439125" y="4533719"/>
              <a:ext cx="217589" cy="516891"/>
            </a:xfrm>
            <a:prstGeom prst="rect">
              <a:avLst/>
            </a:prstGeom>
            <a:solidFill>
              <a:srgbClr val="0058AB">
                <a:alpha val="100000"/>
              </a:srgbClr>
            </a:solidFill>
          </p:spPr>
          <p:txBody>
            <a:bodyPr/>
            <a:lstStyle/>
            <a:p/>
          </p:txBody>
        </p:sp>
        <p:sp>
          <p:nvSpPr>
            <p:cNvPr id="45" name="rc45"/>
            <p:cNvSpPr/>
            <p:nvPr/>
          </p:nvSpPr>
          <p:spPr>
            <a:xfrm>
              <a:off x="2680891" y="4277281"/>
              <a:ext cx="217589" cy="773330"/>
            </a:xfrm>
            <a:prstGeom prst="rect">
              <a:avLst/>
            </a:prstGeom>
            <a:solidFill>
              <a:srgbClr val="0058AB">
                <a:alpha val="100000"/>
              </a:srgbClr>
            </a:solidFill>
          </p:spPr>
          <p:txBody>
            <a:bodyPr/>
            <a:lstStyle/>
            <a:p/>
          </p:txBody>
        </p:sp>
        <p:sp>
          <p:nvSpPr>
            <p:cNvPr id="46" name="rc46"/>
            <p:cNvSpPr/>
            <p:nvPr/>
          </p:nvSpPr>
          <p:spPr>
            <a:xfrm>
              <a:off x="2922658" y="3746337"/>
              <a:ext cx="217589" cy="1304273"/>
            </a:xfrm>
            <a:prstGeom prst="rect">
              <a:avLst/>
            </a:prstGeom>
            <a:solidFill>
              <a:srgbClr val="0058AB">
                <a:alpha val="100000"/>
              </a:srgbClr>
            </a:solidFill>
          </p:spPr>
          <p:txBody>
            <a:bodyPr/>
            <a:lstStyle/>
            <a:p/>
          </p:txBody>
        </p:sp>
        <p:sp>
          <p:nvSpPr>
            <p:cNvPr id="47" name="rc47"/>
            <p:cNvSpPr/>
            <p:nvPr/>
          </p:nvSpPr>
          <p:spPr>
            <a:xfrm>
              <a:off x="3164425" y="3983706"/>
              <a:ext cx="217589" cy="1066905"/>
            </a:xfrm>
            <a:prstGeom prst="rect">
              <a:avLst/>
            </a:prstGeom>
            <a:solidFill>
              <a:srgbClr val="0058AB">
                <a:alpha val="100000"/>
              </a:srgbClr>
            </a:solidFill>
          </p:spPr>
          <p:txBody>
            <a:bodyPr/>
            <a:lstStyle/>
            <a:p/>
          </p:txBody>
        </p:sp>
        <p:sp>
          <p:nvSpPr>
            <p:cNvPr id="48" name="rc48"/>
            <p:cNvSpPr/>
            <p:nvPr/>
          </p:nvSpPr>
          <p:spPr>
            <a:xfrm>
              <a:off x="3406191" y="1757558"/>
              <a:ext cx="217589" cy="3293053"/>
            </a:xfrm>
            <a:prstGeom prst="rect">
              <a:avLst/>
            </a:prstGeom>
            <a:solidFill>
              <a:srgbClr val="0058AB">
                <a:alpha val="100000"/>
              </a:srgbClr>
            </a:solidFill>
          </p:spPr>
          <p:txBody>
            <a:bodyPr/>
            <a:lstStyle/>
            <a:p/>
          </p:txBody>
        </p:sp>
        <p:sp>
          <p:nvSpPr>
            <p:cNvPr id="49" name="rc49"/>
            <p:cNvSpPr/>
            <p:nvPr/>
          </p:nvSpPr>
          <p:spPr>
            <a:xfrm>
              <a:off x="3647958" y="3188295"/>
              <a:ext cx="217589" cy="1862316"/>
            </a:xfrm>
            <a:prstGeom prst="rect">
              <a:avLst/>
            </a:prstGeom>
            <a:solidFill>
              <a:srgbClr val="0058AB">
                <a:alpha val="100000"/>
              </a:srgbClr>
            </a:solidFill>
          </p:spPr>
          <p:txBody>
            <a:bodyPr/>
            <a:lstStyle/>
            <a:p/>
          </p:txBody>
        </p:sp>
        <p:sp>
          <p:nvSpPr>
            <p:cNvPr id="50" name="rc50"/>
            <p:cNvSpPr/>
            <p:nvPr/>
          </p:nvSpPr>
          <p:spPr>
            <a:xfrm>
              <a:off x="3889725" y="4044930"/>
              <a:ext cx="217589" cy="1005680"/>
            </a:xfrm>
            <a:prstGeom prst="rect">
              <a:avLst/>
            </a:prstGeom>
            <a:solidFill>
              <a:srgbClr val="0058AB">
                <a:alpha val="100000"/>
              </a:srgbClr>
            </a:solidFill>
          </p:spPr>
          <p:txBody>
            <a:bodyPr/>
            <a:lstStyle/>
            <a:p/>
          </p:txBody>
        </p:sp>
        <p:sp>
          <p:nvSpPr>
            <p:cNvPr id="51" name="rc51"/>
            <p:cNvSpPr/>
            <p:nvPr/>
          </p:nvSpPr>
          <p:spPr>
            <a:xfrm>
              <a:off x="4131491" y="4312409"/>
              <a:ext cx="217589" cy="738201"/>
            </a:xfrm>
            <a:prstGeom prst="rect">
              <a:avLst/>
            </a:prstGeom>
            <a:solidFill>
              <a:srgbClr val="0058AB">
                <a:alpha val="100000"/>
              </a:srgbClr>
            </a:solidFill>
          </p:spPr>
          <p:txBody>
            <a:bodyPr/>
            <a:lstStyle/>
            <a:p/>
          </p:txBody>
        </p:sp>
        <p:sp>
          <p:nvSpPr>
            <p:cNvPr id="52" name="rc52"/>
            <p:cNvSpPr/>
            <p:nvPr/>
          </p:nvSpPr>
          <p:spPr>
            <a:xfrm>
              <a:off x="4373258" y="4118198"/>
              <a:ext cx="217589" cy="932412"/>
            </a:xfrm>
            <a:prstGeom prst="rect">
              <a:avLst/>
            </a:prstGeom>
            <a:solidFill>
              <a:srgbClr val="0058AB">
                <a:alpha val="100000"/>
              </a:srgbClr>
            </a:solidFill>
          </p:spPr>
          <p:txBody>
            <a:bodyPr/>
            <a:lstStyle/>
            <a:p/>
          </p:txBody>
        </p:sp>
        <p:sp>
          <p:nvSpPr>
            <p:cNvPr id="53" name="rc53"/>
            <p:cNvSpPr/>
            <p:nvPr/>
          </p:nvSpPr>
          <p:spPr>
            <a:xfrm>
              <a:off x="4615025" y="3529042"/>
              <a:ext cx="217589" cy="1521569"/>
            </a:xfrm>
            <a:prstGeom prst="rect">
              <a:avLst/>
            </a:prstGeom>
            <a:solidFill>
              <a:srgbClr val="0058AB">
                <a:alpha val="100000"/>
              </a:srgbClr>
            </a:solidFill>
          </p:spPr>
          <p:txBody>
            <a:bodyPr/>
            <a:lstStyle/>
            <a:p/>
          </p:txBody>
        </p:sp>
        <p:sp>
          <p:nvSpPr>
            <p:cNvPr id="54" name="rc54"/>
            <p:cNvSpPr/>
            <p:nvPr/>
          </p:nvSpPr>
          <p:spPr>
            <a:xfrm>
              <a:off x="4856791" y="2319615"/>
              <a:ext cx="217589" cy="2730995"/>
            </a:xfrm>
            <a:prstGeom prst="rect">
              <a:avLst/>
            </a:prstGeom>
            <a:solidFill>
              <a:srgbClr val="0058AB">
                <a:alpha val="100000"/>
              </a:srgbClr>
            </a:solidFill>
          </p:spPr>
          <p:txBody>
            <a:bodyPr/>
            <a:lstStyle/>
            <a:p/>
          </p:txBody>
        </p:sp>
        <p:sp>
          <p:nvSpPr>
            <p:cNvPr id="55" name="rc55"/>
            <p:cNvSpPr/>
            <p:nvPr/>
          </p:nvSpPr>
          <p:spPr>
            <a:xfrm>
              <a:off x="5098558" y="3616362"/>
              <a:ext cx="217589" cy="1434249"/>
            </a:xfrm>
            <a:prstGeom prst="rect">
              <a:avLst/>
            </a:prstGeom>
            <a:solidFill>
              <a:srgbClr val="0058AB">
                <a:alpha val="100000"/>
              </a:srgbClr>
            </a:solidFill>
          </p:spPr>
          <p:txBody>
            <a:bodyPr/>
            <a:lstStyle/>
            <a:p/>
          </p:txBody>
        </p:sp>
        <p:sp>
          <p:nvSpPr>
            <p:cNvPr id="56" name="rc56"/>
            <p:cNvSpPr/>
            <p:nvPr/>
          </p:nvSpPr>
          <p:spPr>
            <a:xfrm>
              <a:off x="5340325" y="3087927"/>
              <a:ext cx="217589" cy="1962683"/>
            </a:xfrm>
            <a:prstGeom prst="rect">
              <a:avLst/>
            </a:prstGeom>
            <a:solidFill>
              <a:srgbClr val="0058AB">
                <a:alpha val="100000"/>
              </a:srgbClr>
            </a:solidFill>
          </p:spPr>
          <p:txBody>
            <a:bodyPr/>
            <a:lstStyle/>
            <a:p/>
          </p:txBody>
        </p:sp>
        <p:sp>
          <p:nvSpPr>
            <p:cNvPr id="57" name="rc57"/>
            <p:cNvSpPr/>
            <p:nvPr/>
          </p:nvSpPr>
          <p:spPr>
            <a:xfrm>
              <a:off x="5582091" y="4219569"/>
              <a:ext cx="217589" cy="831041"/>
            </a:xfrm>
            <a:prstGeom prst="rect">
              <a:avLst/>
            </a:prstGeom>
            <a:solidFill>
              <a:srgbClr val="0058AB">
                <a:alpha val="100000"/>
              </a:srgbClr>
            </a:solidFill>
          </p:spPr>
          <p:txBody>
            <a:bodyPr/>
            <a:lstStyle/>
            <a:p/>
          </p:txBody>
        </p:sp>
        <p:sp>
          <p:nvSpPr>
            <p:cNvPr id="58" name="rc58"/>
            <p:cNvSpPr/>
            <p:nvPr/>
          </p:nvSpPr>
          <p:spPr>
            <a:xfrm>
              <a:off x="5823858" y="3293179"/>
              <a:ext cx="217589" cy="1757432"/>
            </a:xfrm>
            <a:prstGeom prst="rect">
              <a:avLst/>
            </a:prstGeom>
            <a:solidFill>
              <a:srgbClr val="0058AB">
                <a:alpha val="100000"/>
              </a:srgbClr>
            </a:solidFill>
          </p:spPr>
          <p:txBody>
            <a:bodyPr/>
            <a:lstStyle/>
            <a:p/>
          </p:txBody>
        </p:sp>
        <p:sp>
          <p:nvSpPr>
            <p:cNvPr id="59" name="rc59"/>
            <p:cNvSpPr/>
            <p:nvPr/>
          </p:nvSpPr>
          <p:spPr>
            <a:xfrm>
              <a:off x="6065625" y="2474181"/>
              <a:ext cx="217589" cy="2576430"/>
            </a:xfrm>
            <a:prstGeom prst="rect">
              <a:avLst/>
            </a:prstGeom>
            <a:solidFill>
              <a:srgbClr val="0058AB">
                <a:alpha val="100000"/>
              </a:srgbClr>
            </a:solidFill>
          </p:spPr>
          <p:txBody>
            <a:bodyPr/>
            <a:lstStyle/>
            <a:p/>
          </p:txBody>
        </p:sp>
        <p:sp>
          <p:nvSpPr>
            <p:cNvPr id="60" name="rc60"/>
            <p:cNvSpPr/>
            <p:nvPr/>
          </p:nvSpPr>
          <p:spPr>
            <a:xfrm>
              <a:off x="6307391" y="2801880"/>
              <a:ext cx="217589" cy="2248730"/>
            </a:xfrm>
            <a:prstGeom prst="rect">
              <a:avLst/>
            </a:prstGeom>
            <a:solidFill>
              <a:srgbClr val="0058AB">
                <a:alpha val="100000"/>
              </a:srgbClr>
            </a:solidFill>
          </p:spPr>
          <p:txBody>
            <a:bodyPr/>
            <a:lstStyle/>
            <a:p/>
          </p:txBody>
        </p:sp>
        <p:sp>
          <p:nvSpPr>
            <p:cNvPr id="61" name="rc61"/>
            <p:cNvSpPr/>
            <p:nvPr/>
          </p:nvSpPr>
          <p:spPr>
            <a:xfrm>
              <a:off x="6549158" y="3299201"/>
              <a:ext cx="217589" cy="1751410"/>
            </a:xfrm>
            <a:prstGeom prst="rect">
              <a:avLst/>
            </a:prstGeom>
            <a:solidFill>
              <a:srgbClr val="0058AB">
                <a:alpha val="100000"/>
              </a:srgbClr>
            </a:solidFill>
          </p:spPr>
          <p:txBody>
            <a:bodyPr/>
            <a:lstStyle/>
            <a:p/>
          </p:txBody>
        </p:sp>
        <p:sp>
          <p:nvSpPr>
            <p:cNvPr id="62" name="rc62"/>
            <p:cNvSpPr/>
            <p:nvPr/>
          </p:nvSpPr>
          <p:spPr>
            <a:xfrm>
              <a:off x="6790924" y="2920816"/>
              <a:ext cx="217589" cy="2129795"/>
            </a:xfrm>
            <a:prstGeom prst="rect">
              <a:avLst/>
            </a:prstGeom>
            <a:solidFill>
              <a:srgbClr val="0058AB">
                <a:alpha val="100000"/>
              </a:srgbClr>
            </a:solidFill>
          </p:spPr>
          <p:txBody>
            <a:bodyPr/>
            <a:lstStyle/>
            <a:p/>
          </p:txBody>
        </p:sp>
        <p:sp>
          <p:nvSpPr>
            <p:cNvPr id="63" name="rc63"/>
            <p:cNvSpPr/>
            <p:nvPr/>
          </p:nvSpPr>
          <p:spPr>
            <a:xfrm>
              <a:off x="7032691" y="2972003"/>
              <a:ext cx="217589" cy="2078608"/>
            </a:xfrm>
            <a:prstGeom prst="rect">
              <a:avLst/>
            </a:prstGeom>
            <a:solidFill>
              <a:srgbClr val="0058AB">
                <a:alpha val="100000"/>
              </a:srgbClr>
            </a:solidFill>
          </p:spPr>
          <p:txBody>
            <a:bodyPr/>
            <a:lstStyle/>
            <a:p/>
          </p:txBody>
        </p:sp>
        <p:sp>
          <p:nvSpPr>
            <p:cNvPr id="64" name="rc64"/>
            <p:cNvSpPr/>
            <p:nvPr/>
          </p:nvSpPr>
          <p:spPr>
            <a:xfrm>
              <a:off x="7274458" y="2272944"/>
              <a:ext cx="217589" cy="2777666"/>
            </a:xfrm>
            <a:prstGeom prst="rect">
              <a:avLst/>
            </a:prstGeom>
            <a:solidFill>
              <a:srgbClr val="0058AB">
                <a:alpha val="100000"/>
              </a:srgbClr>
            </a:solidFill>
          </p:spPr>
          <p:txBody>
            <a:bodyPr/>
            <a:lstStyle/>
            <a:p/>
          </p:txBody>
        </p:sp>
        <p:sp>
          <p:nvSpPr>
            <p:cNvPr id="65" name="rc65"/>
            <p:cNvSpPr/>
            <p:nvPr/>
          </p:nvSpPr>
          <p:spPr>
            <a:xfrm>
              <a:off x="8483291" y="4171895"/>
              <a:ext cx="217589" cy="878716"/>
            </a:xfrm>
            <a:prstGeom prst="rect">
              <a:avLst/>
            </a:prstGeom>
            <a:solidFill>
              <a:srgbClr val="69DBFF">
                <a:alpha val="100000"/>
              </a:srgbClr>
            </a:solidFill>
          </p:spPr>
          <p:txBody>
            <a:bodyPr/>
            <a:lstStyle/>
            <a:p/>
          </p:txBody>
        </p:sp>
        <p:sp>
          <p:nvSpPr>
            <p:cNvPr id="66" name="pl66"/>
            <p:cNvSpPr/>
            <p:nvPr/>
          </p:nvSpPr>
          <p:spPr>
            <a:xfrm>
              <a:off x="6174420" y="3293179"/>
              <a:ext cx="2417666" cy="878716"/>
            </a:xfrm>
            <a:custGeom>
              <a:avLst/>
              <a:pathLst>
                <a:path w="2417666" h="878716">
                  <a:moveTo>
                    <a:pt x="0" y="0"/>
                  </a:moveTo>
                  <a:lnTo>
                    <a:pt x="241766" y="87871"/>
                  </a:lnTo>
                  <a:lnTo>
                    <a:pt x="483533" y="175743"/>
                  </a:lnTo>
                  <a:lnTo>
                    <a:pt x="725299" y="263614"/>
                  </a:lnTo>
                  <a:lnTo>
                    <a:pt x="967066" y="351486"/>
                  </a:lnTo>
                  <a:lnTo>
                    <a:pt x="1208833" y="439358"/>
                  </a:lnTo>
                  <a:lnTo>
                    <a:pt x="1450599" y="527229"/>
                  </a:lnTo>
                  <a:lnTo>
                    <a:pt x="1692366" y="615101"/>
                  </a:lnTo>
                  <a:lnTo>
                    <a:pt x="1934133" y="702973"/>
                  </a:lnTo>
                  <a:lnTo>
                    <a:pt x="2175899" y="790844"/>
                  </a:lnTo>
                  <a:lnTo>
                    <a:pt x="2417666" y="878716"/>
                  </a:lnTo>
                </a:path>
              </a:pathLst>
            </a:custGeom>
            <a:ln w="13550" cap="flat">
              <a:solidFill>
                <a:srgbClr val="000000">
                  <a:alpha val="100000"/>
                </a:srgbClr>
              </a:solidFill>
              <a:prstDash val="solid"/>
              <a:round/>
            </a:ln>
          </p:spPr>
          <p:txBody>
            <a:bodyPr/>
            <a:lstStyle/>
            <a:p/>
          </p:txBody>
        </p:sp>
        <p:sp>
          <p:nvSpPr>
            <p:cNvPr id="67" name="pt67"/>
            <p:cNvSpPr/>
            <p:nvPr/>
          </p:nvSpPr>
          <p:spPr>
            <a:xfrm>
              <a:off x="6149594" y="32683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3562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4440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35319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36198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37077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37955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8834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9713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40591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1470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8950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298583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9821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503591" y="1330710"/>
              <a:ext cx="69239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Republic of Moldova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111%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111%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14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8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51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620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48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17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68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54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42828"/>
              <a:ext cx="239888" cy="1165193"/>
            </a:xfrm>
            <a:prstGeom prst="rect">
              <a:avLst/>
            </a:prstGeom>
            <a:solidFill>
              <a:srgbClr val="80BD41">
                <a:alpha val="100000"/>
              </a:srgbClr>
            </a:solidFill>
          </p:spPr>
          <p:txBody>
            <a:bodyPr/>
            <a:lstStyle/>
            <a:p/>
          </p:txBody>
        </p:sp>
        <p:sp>
          <p:nvSpPr>
            <p:cNvPr id="26" name="rc26"/>
            <p:cNvSpPr/>
            <p:nvPr/>
          </p:nvSpPr>
          <p:spPr>
            <a:xfrm>
              <a:off x="1296273" y="3119038"/>
              <a:ext cx="239888" cy="23789"/>
            </a:xfrm>
            <a:prstGeom prst="rect">
              <a:avLst/>
            </a:prstGeom>
            <a:solidFill>
              <a:srgbClr val="1CABE2">
                <a:alpha val="100000"/>
              </a:srgbClr>
            </a:solidFill>
          </p:spPr>
          <p:txBody>
            <a:bodyPr/>
            <a:lstStyle/>
            <a:p/>
          </p:txBody>
        </p:sp>
        <p:sp>
          <p:nvSpPr>
            <p:cNvPr id="27" name="rc27"/>
            <p:cNvSpPr/>
            <p:nvPr/>
          </p:nvSpPr>
          <p:spPr>
            <a:xfrm>
              <a:off x="1562816" y="3168089"/>
              <a:ext cx="239888" cy="1139932"/>
            </a:xfrm>
            <a:prstGeom prst="rect">
              <a:avLst/>
            </a:prstGeom>
            <a:solidFill>
              <a:srgbClr val="80BD41">
                <a:alpha val="100000"/>
              </a:srgbClr>
            </a:solidFill>
          </p:spPr>
          <p:txBody>
            <a:bodyPr/>
            <a:lstStyle/>
            <a:p/>
          </p:txBody>
        </p:sp>
        <p:sp>
          <p:nvSpPr>
            <p:cNvPr id="28" name="rc28"/>
            <p:cNvSpPr/>
            <p:nvPr/>
          </p:nvSpPr>
          <p:spPr>
            <a:xfrm>
              <a:off x="1562816" y="3132772"/>
              <a:ext cx="239888" cy="35316"/>
            </a:xfrm>
            <a:prstGeom prst="rect">
              <a:avLst/>
            </a:prstGeom>
            <a:solidFill>
              <a:srgbClr val="1CABE2">
                <a:alpha val="100000"/>
              </a:srgbClr>
            </a:solidFill>
          </p:spPr>
          <p:txBody>
            <a:bodyPr/>
            <a:lstStyle/>
            <a:p/>
          </p:txBody>
        </p:sp>
        <p:sp>
          <p:nvSpPr>
            <p:cNvPr id="29" name="rc29"/>
            <p:cNvSpPr/>
            <p:nvPr/>
          </p:nvSpPr>
          <p:spPr>
            <a:xfrm>
              <a:off x="1829360" y="3155581"/>
              <a:ext cx="239888" cy="1152440"/>
            </a:xfrm>
            <a:prstGeom prst="rect">
              <a:avLst/>
            </a:prstGeom>
            <a:solidFill>
              <a:srgbClr val="80BD41">
                <a:alpha val="100000"/>
              </a:srgbClr>
            </a:solidFill>
          </p:spPr>
          <p:txBody>
            <a:bodyPr/>
            <a:lstStyle/>
            <a:p/>
          </p:txBody>
        </p:sp>
        <p:sp>
          <p:nvSpPr>
            <p:cNvPr id="30" name="rc30"/>
            <p:cNvSpPr/>
            <p:nvPr/>
          </p:nvSpPr>
          <p:spPr>
            <a:xfrm>
              <a:off x="1829360" y="3143809"/>
              <a:ext cx="239888" cy="11772"/>
            </a:xfrm>
            <a:prstGeom prst="rect">
              <a:avLst/>
            </a:prstGeom>
            <a:solidFill>
              <a:srgbClr val="1CABE2">
                <a:alpha val="100000"/>
              </a:srgbClr>
            </a:solidFill>
          </p:spPr>
          <p:txBody>
            <a:bodyPr/>
            <a:lstStyle/>
            <a:p/>
          </p:txBody>
        </p:sp>
        <p:sp>
          <p:nvSpPr>
            <p:cNvPr id="31" name="rc31"/>
            <p:cNvSpPr/>
            <p:nvPr/>
          </p:nvSpPr>
          <p:spPr>
            <a:xfrm>
              <a:off x="2095903" y="3120019"/>
              <a:ext cx="239888" cy="1188002"/>
            </a:xfrm>
            <a:prstGeom prst="rect">
              <a:avLst/>
            </a:prstGeom>
            <a:solidFill>
              <a:srgbClr val="80BD41">
                <a:alpha val="100000"/>
              </a:srgbClr>
            </a:solidFill>
          </p:spPr>
          <p:txBody>
            <a:bodyPr/>
            <a:lstStyle/>
            <a:p/>
          </p:txBody>
        </p:sp>
        <p:sp>
          <p:nvSpPr>
            <p:cNvPr id="32" name="rc32"/>
            <p:cNvSpPr/>
            <p:nvPr/>
          </p:nvSpPr>
          <p:spPr>
            <a:xfrm>
              <a:off x="2095903" y="3108002"/>
              <a:ext cx="239888" cy="12017"/>
            </a:xfrm>
            <a:prstGeom prst="rect">
              <a:avLst/>
            </a:prstGeom>
            <a:solidFill>
              <a:srgbClr val="1CABE2">
                <a:alpha val="100000"/>
              </a:srgbClr>
            </a:solidFill>
          </p:spPr>
          <p:txBody>
            <a:bodyPr/>
            <a:lstStyle/>
            <a:p/>
          </p:txBody>
        </p:sp>
        <p:sp>
          <p:nvSpPr>
            <p:cNvPr id="33" name="rc33"/>
            <p:cNvSpPr/>
            <p:nvPr/>
          </p:nvSpPr>
          <p:spPr>
            <a:xfrm>
              <a:off x="2362446" y="3053556"/>
              <a:ext cx="239888" cy="1254465"/>
            </a:xfrm>
            <a:prstGeom prst="rect">
              <a:avLst/>
            </a:prstGeom>
            <a:solidFill>
              <a:srgbClr val="80BD41">
                <a:alpha val="100000"/>
              </a:srgbClr>
            </a:solidFill>
          </p:spPr>
          <p:txBody>
            <a:bodyPr/>
            <a:lstStyle/>
            <a:p/>
          </p:txBody>
        </p:sp>
        <p:sp>
          <p:nvSpPr>
            <p:cNvPr id="34" name="rc34"/>
            <p:cNvSpPr/>
            <p:nvPr/>
          </p:nvSpPr>
          <p:spPr>
            <a:xfrm>
              <a:off x="2362446" y="3040803"/>
              <a:ext cx="239888" cy="12753"/>
            </a:xfrm>
            <a:prstGeom prst="rect">
              <a:avLst/>
            </a:prstGeom>
            <a:solidFill>
              <a:srgbClr val="1CABE2">
                <a:alpha val="100000"/>
              </a:srgbClr>
            </a:solidFill>
          </p:spPr>
          <p:txBody>
            <a:bodyPr/>
            <a:lstStyle/>
            <a:p/>
          </p:txBody>
        </p:sp>
        <p:sp>
          <p:nvSpPr>
            <p:cNvPr id="35" name="rc35"/>
            <p:cNvSpPr/>
            <p:nvPr/>
          </p:nvSpPr>
          <p:spPr>
            <a:xfrm>
              <a:off x="2628989" y="3069988"/>
              <a:ext cx="239888" cy="1238033"/>
            </a:xfrm>
            <a:prstGeom prst="rect">
              <a:avLst/>
            </a:prstGeom>
            <a:solidFill>
              <a:srgbClr val="80BD41">
                <a:alpha val="100000"/>
              </a:srgbClr>
            </a:solidFill>
          </p:spPr>
          <p:txBody>
            <a:bodyPr/>
            <a:lstStyle/>
            <a:p/>
          </p:txBody>
        </p:sp>
        <p:sp>
          <p:nvSpPr>
            <p:cNvPr id="36" name="rc36"/>
            <p:cNvSpPr/>
            <p:nvPr/>
          </p:nvSpPr>
          <p:spPr>
            <a:xfrm>
              <a:off x="2628989" y="3044727"/>
              <a:ext cx="239888" cy="25260"/>
            </a:xfrm>
            <a:prstGeom prst="rect">
              <a:avLst/>
            </a:prstGeom>
            <a:solidFill>
              <a:srgbClr val="1CABE2">
                <a:alpha val="100000"/>
              </a:srgbClr>
            </a:solidFill>
          </p:spPr>
          <p:txBody>
            <a:bodyPr/>
            <a:lstStyle/>
            <a:p/>
          </p:txBody>
        </p:sp>
        <p:sp>
          <p:nvSpPr>
            <p:cNvPr id="37" name="rc37"/>
            <p:cNvSpPr/>
            <p:nvPr/>
          </p:nvSpPr>
          <p:spPr>
            <a:xfrm>
              <a:off x="2895532" y="3085684"/>
              <a:ext cx="239888" cy="1222337"/>
            </a:xfrm>
            <a:prstGeom prst="rect">
              <a:avLst/>
            </a:prstGeom>
            <a:solidFill>
              <a:srgbClr val="80BD41">
                <a:alpha val="100000"/>
              </a:srgbClr>
            </a:solidFill>
          </p:spPr>
          <p:txBody>
            <a:bodyPr/>
            <a:lstStyle/>
            <a:p/>
          </p:txBody>
        </p:sp>
        <p:sp>
          <p:nvSpPr>
            <p:cNvPr id="38" name="rc38"/>
            <p:cNvSpPr/>
            <p:nvPr/>
          </p:nvSpPr>
          <p:spPr>
            <a:xfrm>
              <a:off x="2895532" y="3047915"/>
              <a:ext cx="239888" cy="37768"/>
            </a:xfrm>
            <a:prstGeom prst="rect">
              <a:avLst/>
            </a:prstGeom>
            <a:solidFill>
              <a:srgbClr val="1CABE2">
                <a:alpha val="100000"/>
              </a:srgbClr>
            </a:solidFill>
          </p:spPr>
          <p:txBody>
            <a:bodyPr/>
            <a:lstStyle/>
            <a:p/>
          </p:txBody>
        </p:sp>
        <p:sp>
          <p:nvSpPr>
            <p:cNvPr id="39" name="rc39"/>
            <p:cNvSpPr/>
            <p:nvPr/>
          </p:nvSpPr>
          <p:spPr>
            <a:xfrm>
              <a:off x="3162075" y="3096720"/>
              <a:ext cx="239888" cy="1211301"/>
            </a:xfrm>
            <a:prstGeom prst="rect">
              <a:avLst/>
            </a:prstGeom>
            <a:solidFill>
              <a:srgbClr val="80BD41">
                <a:alpha val="100000"/>
              </a:srgbClr>
            </a:solidFill>
          </p:spPr>
          <p:txBody>
            <a:bodyPr/>
            <a:lstStyle/>
            <a:p/>
          </p:txBody>
        </p:sp>
        <p:sp>
          <p:nvSpPr>
            <p:cNvPr id="40" name="rc40"/>
            <p:cNvSpPr/>
            <p:nvPr/>
          </p:nvSpPr>
          <p:spPr>
            <a:xfrm>
              <a:off x="3162075" y="3032955"/>
              <a:ext cx="239888" cy="63765"/>
            </a:xfrm>
            <a:prstGeom prst="rect">
              <a:avLst/>
            </a:prstGeom>
            <a:solidFill>
              <a:srgbClr val="1CABE2">
                <a:alpha val="100000"/>
              </a:srgbClr>
            </a:solidFill>
          </p:spPr>
          <p:txBody>
            <a:bodyPr/>
            <a:lstStyle/>
            <a:p/>
          </p:txBody>
        </p:sp>
        <p:sp>
          <p:nvSpPr>
            <p:cNvPr id="41" name="rc41"/>
            <p:cNvSpPr/>
            <p:nvPr/>
          </p:nvSpPr>
          <p:spPr>
            <a:xfrm>
              <a:off x="3428618" y="3056499"/>
              <a:ext cx="239888" cy="1251522"/>
            </a:xfrm>
            <a:prstGeom prst="rect">
              <a:avLst/>
            </a:prstGeom>
            <a:solidFill>
              <a:srgbClr val="80BD41">
                <a:alpha val="100000"/>
              </a:srgbClr>
            </a:solidFill>
          </p:spPr>
          <p:txBody>
            <a:bodyPr/>
            <a:lstStyle/>
            <a:p/>
          </p:txBody>
        </p:sp>
        <p:sp>
          <p:nvSpPr>
            <p:cNvPr id="42" name="rc42"/>
            <p:cNvSpPr/>
            <p:nvPr/>
          </p:nvSpPr>
          <p:spPr>
            <a:xfrm>
              <a:off x="3428618" y="3004260"/>
              <a:ext cx="239888" cy="52238"/>
            </a:xfrm>
            <a:prstGeom prst="rect">
              <a:avLst/>
            </a:prstGeom>
            <a:solidFill>
              <a:srgbClr val="1CABE2">
                <a:alpha val="100000"/>
              </a:srgbClr>
            </a:solidFill>
          </p:spPr>
          <p:txBody>
            <a:bodyPr/>
            <a:lstStyle/>
            <a:p/>
          </p:txBody>
        </p:sp>
        <p:sp>
          <p:nvSpPr>
            <p:cNvPr id="43" name="rc43"/>
            <p:cNvSpPr/>
            <p:nvPr/>
          </p:nvSpPr>
          <p:spPr>
            <a:xfrm>
              <a:off x="3695161" y="3127867"/>
              <a:ext cx="239888" cy="1180153"/>
            </a:xfrm>
            <a:prstGeom prst="rect">
              <a:avLst/>
            </a:prstGeom>
            <a:solidFill>
              <a:srgbClr val="80BD41">
                <a:alpha val="100000"/>
              </a:srgbClr>
            </a:solidFill>
          </p:spPr>
          <p:txBody>
            <a:bodyPr/>
            <a:lstStyle/>
            <a:p/>
          </p:txBody>
        </p:sp>
        <p:sp>
          <p:nvSpPr>
            <p:cNvPr id="44" name="rc44"/>
            <p:cNvSpPr/>
            <p:nvPr/>
          </p:nvSpPr>
          <p:spPr>
            <a:xfrm>
              <a:off x="3695161" y="2966982"/>
              <a:ext cx="239888" cy="160885"/>
            </a:xfrm>
            <a:prstGeom prst="rect">
              <a:avLst/>
            </a:prstGeom>
            <a:solidFill>
              <a:srgbClr val="1CABE2">
                <a:alpha val="100000"/>
              </a:srgbClr>
            </a:solidFill>
          </p:spPr>
          <p:txBody>
            <a:bodyPr/>
            <a:lstStyle/>
            <a:p/>
          </p:txBody>
        </p:sp>
        <p:sp>
          <p:nvSpPr>
            <p:cNvPr id="45" name="rc45"/>
            <p:cNvSpPr/>
            <p:nvPr/>
          </p:nvSpPr>
          <p:spPr>
            <a:xfrm>
              <a:off x="3961705" y="3098927"/>
              <a:ext cx="239888" cy="1209093"/>
            </a:xfrm>
            <a:prstGeom prst="rect">
              <a:avLst/>
            </a:prstGeom>
            <a:solidFill>
              <a:srgbClr val="80BD41">
                <a:alpha val="100000"/>
              </a:srgbClr>
            </a:solidFill>
          </p:spPr>
          <p:txBody>
            <a:bodyPr/>
            <a:lstStyle/>
            <a:p/>
          </p:txBody>
        </p:sp>
        <p:sp>
          <p:nvSpPr>
            <p:cNvPr id="46" name="rc46"/>
            <p:cNvSpPr/>
            <p:nvPr/>
          </p:nvSpPr>
          <p:spPr>
            <a:xfrm>
              <a:off x="3961705" y="3007939"/>
              <a:ext cx="239888" cy="90988"/>
            </a:xfrm>
            <a:prstGeom prst="rect">
              <a:avLst/>
            </a:prstGeom>
            <a:solidFill>
              <a:srgbClr val="1CABE2">
                <a:alpha val="100000"/>
              </a:srgbClr>
            </a:solidFill>
          </p:spPr>
          <p:txBody>
            <a:bodyPr/>
            <a:lstStyle/>
            <a:p/>
          </p:txBody>
        </p:sp>
        <p:sp>
          <p:nvSpPr>
            <p:cNvPr id="47" name="rc47"/>
            <p:cNvSpPr/>
            <p:nvPr/>
          </p:nvSpPr>
          <p:spPr>
            <a:xfrm>
              <a:off x="4228248" y="3128112"/>
              <a:ext cx="239888" cy="1179908"/>
            </a:xfrm>
            <a:prstGeom prst="rect">
              <a:avLst/>
            </a:prstGeom>
            <a:solidFill>
              <a:srgbClr val="80BD41">
                <a:alpha val="100000"/>
              </a:srgbClr>
            </a:solidFill>
          </p:spPr>
          <p:txBody>
            <a:bodyPr/>
            <a:lstStyle/>
            <a:p/>
          </p:txBody>
        </p:sp>
        <p:sp>
          <p:nvSpPr>
            <p:cNvPr id="48" name="rc48"/>
            <p:cNvSpPr/>
            <p:nvPr/>
          </p:nvSpPr>
          <p:spPr>
            <a:xfrm>
              <a:off x="4228248" y="3079062"/>
              <a:ext cx="239888" cy="49050"/>
            </a:xfrm>
            <a:prstGeom prst="rect">
              <a:avLst/>
            </a:prstGeom>
            <a:solidFill>
              <a:srgbClr val="1CABE2">
                <a:alpha val="100000"/>
              </a:srgbClr>
            </a:solidFill>
          </p:spPr>
          <p:txBody>
            <a:bodyPr/>
            <a:lstStyle/>
            <a:p/>
          </p:txBody>
        </p:sp>
        <p:sp>
          <p:nvSpPr>
            <p:cNvPr id="49" name="rc49"/>
            <p:cNvSpPr/>
            <p:nvPr/>
          </p:nvSpPr>
          <p:spPr>
            <a:xfrm>
              <a:off x="4494791" y="3141601"/>
              <a:ext cx="239888" cy="1166419"/>
            </a:xfrm>
            <a:prstGeom prst="rect">
              <a:avLst/>
            </a:prstGeom>
            <a:solidFill>
              <a:srgbClr val="80BD41">
                <a:alpha val="100000"/>
              </a:srgbClr>
            </a:solidFill>
          </p:spPr>
          <p:txBody>
            <a:bodyPr/>
            <a:lstStyle/>
            <a:p/>
          </p:txBody>
        </p:sp>
        <p:sp>
          <p:nvSpPr>
            <p:cNvPr id="50" name="rc50"/>
            <p:cNvSpPr/>
            <p:nvPr/>
          </p:nvSpPr>
          <p:spPr>
            <a:xfrm>
              <a:off x="4494791" y="3105549"/>
              <a:ext cx="239888" cy="36052"/>
            </a:xfrm>
            <a:prstGeom prst="rect">
              <a:avLst/>
            </a:prstGeom>
            <a:solidFill>
              <a:srgbClr val="1CABE2">
                <a:alpha val="100000"/>
              </a:srgbClr>
            </a:solidFill>
          </p:spPr>
          <p:txBody>
            <a:bodyPr/>
            <a:lstStyle/>
            <a:p/>
          </p:txBody>
        </p:sp>
        <p:sp>
          <p:nvSpPr>
            <p:cNvPr id="51" name="rc51"/>
            <p:cNvSpPr/>
            <p:nvPr/>
          </p:nvSpPr>
          <p:spPr>
            <a:xfrm>
              <a:off x="4761334" y="3214196"/>
              <a:ext cx="239888" cy="1093825"/>
            </a:xfrm>
            <a:prstGeom prst="rect">
              <a:avLst/>
            </a:prstGeom>
            <a:solidFill>
              <a:srgbClr val="80BD41">
                <a:alpha val="100000"/>
              </a:srgbClr>
            </a:solidFill>
          </p:spPr>
          <p:txBody>
            <a:bodyPr/>
            <a:lstStyle/>
            <a:p/>
          </p:txBody>
        </p:sp>
        <p:sp>
          <p:nvSpPr>
            <p:cNvPr id="52" name="rc52"/>
            <p:cNvSpPr/>
            <p:nvPr/>
          </p:nvSpPr>
          <p:spPr>
            <a:xfrm>
              <a:off x="4761334" y="3168579"/>
              <a:ext cx="239888" cy="45616"/>
            </a:xfrm>
            <a:prstGeom prst="rect">
              <a:avLst/>
            </a:prstGeom>
            <a:solidFill>
              <a:srgbClr val="1CABE2">
                <a:alpha val="100000"/>
              </a:srgbClr>
            </a:solidFill>
          </p:spPr>
          <p:txBody>
            <a:bodyPr/>
            <a:lstStyle/>
            <a:p/>
          </p:txBody>
        </p:sp>
        <p:sp>
          <p:nvSpPr>
            <p:cNvPr id="53" name="rc53"/>
            <p:cNvSpPr/>
            <p:nvPr/>
          </p:nvSpPr>
          <p:spPr>
            <a:xfrm>
              <a:off x="5027877" y="3143318"/>
              <a:ext cx="239888" cy="1164703"/>
            </a:xfrm>
            <a:prstGeom prst="rect">
              <a:avLst/>
            </a:prstGeom>
            <a:solidFill>
              <a:srgbClr val="80BD41">
                <a:alpha val="100000"/>
              </a:srgbClr>
            </a:solidFill>
          </p:spPr>
          <p:txBody>
            <a:bodyPr/>
            <a:lstStyle/>
            <a:p/>
          </p:txBody>
        </p:sp>
        <p:sp>
          <p:nvSpPr>
            <p:cNvPr id="54" name="rc54"/>
            <p:cNvSpPr/>
            <p:nvPr/>
          </p:nvSpPr>
          <p:spPr>
            <a:xfrm>
              <a:off x="5027877" y="3069007"/>
              <a:ext cx="239888" cy="74311"/>
            </a:xfrm>
            <a:prstGeom prst="rect">
              <a:avLst/>
            </a:prstGeom>
            <a:solidFill>
              <a:srgbClr val="1CABE2">
                <a:alpha val="100000"/>
              </a:srgbClr>
            </a:solidFill>
          </p:spPr>
          <p:txBody>
            <a:bodyPr/>
            <a:lstStyle/>
            <a:p/>
          </p:txBody>
        </p:sp>
        <p:sp>
          <p:nvSpPr>
            <p:cNvPr id="55" name="rc55"/>
            <p:cNvSpPr/>
            <p:nvPr/>
          </p:nvSpPr>
          <p:spPr>
            <a:xfrm>
              <a:off x="5294420" y="3228175"/>
              <a:ext cx="239888" cy="1079845"/>
            </a:xfrm>
            <a:prstGeom prst="rect">
              <a:avLst/>
            </a:prstGeom>
            <a:solidFill>
              <a:srgbClr val="80BD41">
                <a:alpha val="100000"/>
              </a:srgbClr>
            </a:solidFill>
          </p:spPr>
          <p:txBody>
            <a:bodyPr/>
            <a:lstStyle/>
            <a:p/>
          </p:txBody>
        </p:sp>
        <p:sp>
          <p:nvSpPr>
            <p:cNvPr id="56" name="rc56"/>
            <p:cNvSpPr/>
            <p:nvPr/>
          </p:nvSpPr>
          <p:spPr>
            <a:xfrm>
              <a:off x="5294420" y="3094758"/>
              <a:ext cx="239888" cy="133417"/>
            </a:xfrm>
            <a:prstGeom prst="rect">
              <a:avLst/>
            </a:prstGeom>
            <a:solidFill>
              <a:srgbClr val="1CABE2">
                <a:alpha val="100000"/>
              </a:srgbClr>
            </a:solidFill>
          </p:spPr>
          <p:txBody>
            <a:bodyPr/>
            <a:lstStyle/>
            <a:p/>
          </p:txBody>
        </p:sp>
        <p:sp>
          <p:nvSpPr>
            <p:cNvPr id="57" name="rc57"/>
            <p:cNvSpPr/>
            <p:nvPr/>
          </p:nvSpPr>
          <p:spPr>
            <a:xfrm>
              <a:off x="5560963" y="3210027"/>
              <a:ext cx="239888" cy="1097994"/>
            </a:xfrm>
            <a:prstGeom prst="rect">
              <a:avLst/>
            </a:prstGeom>
            <a:solidFill>
              <a:srgbClr val="80BD41">
                <a:alpha val="100000"/>
              </a:srgbClr>
            </a:solidFill>
          </p:spPr>
          <p:txBody>
            <a:bodyPr/>
            <a:lstStyle/>
            <a:p/>
          </p:txBody>
        </p:sp>
        <p:sp>
          <p:nvSpPr>
            <p:cNvPr id="58" name="rc58"/>
            <p:cNvSpPr/>
            <p:nvPr/>
          </p:nvSpPr>
          <p:spPr>
            <a:xfrm>
              <a:off x="5560963" y="3139885"/>
              <a:ext cx="239888" cy="70142"/>
            </a:xfrm>
            <a:prstGeom prst="rect">
              <a:avLst/>
            </a:prstGeom>
            <a:solidFill>
              <a:srgbClr val="1CABE2">
                <a:alpha val="100000"/>
              </a:srgbClr>
            </a:solidFill>
          </p:spPr>
          <p:txBody>
            <a:bodyPr/>
            <a:lstStyle/>
            <a:p/>
          </p:txBody>
        </p:sp>
        <p:sp>
          <p:nvSpPr>
            <p:cNvPr id="59" name="rc59"/>
            <p:cNvSpPr/>
            <p:nvPr/>
          </p:nvSpPr>
          <p:spPr>
            <a:xfrm>
              <a:off x="5827506" y="3338294"/>
              <a:ext cx="239888" cy="969727"/>
            </a:xfrm>
            <a:prstGeom prst="rect">
              <a:avLst/>
            </a:prstGeom>
            <a:solidFill>
              <a:srgbClr val="80BD41">
                <a:alpha val="100000"/>
              </a:srgbClr>
            </a:solidFill>
          </p:spPr>
          <p:txBody>
            <a:bodyPr/>
            <a:lstStyle/>
            <a:p/>
          </p:txBody>
        </p:sp>
        <p:sp>
          <p:nvSpPr>
            <p:cNvPr id="60" name="rc60"/>
            <p:cNvSpPr/>
            <p:nvPr/>
          </p:nvSpPr>
          <p:spPr>
            <a:xfrm>
              <a:off x="5827506" y="3242400"/>
              <a:ext cx="239888" cy="95893"/>
            </a:xfrm>
            <a:prstGeom prst="rect">
              <a:avLst/>
            </a:prstGeom>
            <a:solidFill>
              <a:srgbClr val="1CABE2">
                <a:alpha val="100000"/>
              </a:srgbClr>
            </a:solidFill>
          </p:spPr>
          <p:txBody>
            <a:bodyPr/>
            <a:lstStyle/>
            <a:p/>
          </p:txBody>
        </p:sp>
        <p:sp>
          <p:nvSpPr>
            <p:cNvPr id="61" name="rc61"/>
            <p:cNvSpPr/>
            <p:nvPr/>
          </p:nvSpPr>
          <p:spPr>
            <a:xfrm>
              <a:off x="6094049" y="3333143"/>
              <a:ext cx="239888" cy="974877"/>
            </a:xfrm>
            <a:prstGeom prst="rect">
              <a:avLst/>
            </a:prstGeom>
            <a:solidFill>
              <a:srgbClr val="80BD41">
                <a:alpha val="100000"/>
              </a:srgbClr>
            </a:solidFill>
          </p:spPr>
          <p:txBody>
            <a:bodyPr/>
            <a:lstStyle/>
            <a:p/>
          </p:txBody>
        </p:sp>
        <p:sp>
          <p:nvSpPr>
            <p:cNvPr id="62" name="rc62"/>
            <p:cNvSpPr/>
            <p:nvPr/>
          </p:nvSpPr>
          <p:spPr>
            <a:xfrm>
              <a:off x="6094049" y="3292431"/>
              <a:ext cx="239888" cy="40711"/>
            </a:xfrm>
            <a:prstGeom prst="rect">
              <a:avLst/>
            </a:prstGeom>
            <a:solidFill>
              <a:srgbClr val="1CABE2">
                <a:alpha val="100000"/>
              </a:srgbClr>
            </a:solidFill>
          </p:spPr>
          <p:txBody>
            <a:bodyPr/>
            <a:lstStyle/>
            <a:p/>
          </p:txBody>
        </p:sp>
        <p:sp>
          <p:nvSpPr>
            <p:cNvPr id="63" name="rc63"/>
            <p:cNvSpPr/>
            <p:nvPr/>
          </p:nvSpPr>
          <p:spPr>
            <a:xfrm>
              <a:off x="6360593" y="3439583"/>
              <a:ext cx="239888" cy="868438"/>
            </a:xfrm>
            <a:prstGeom prst="rect">
              <a:avLst/>
            </a:prstGeom>
            <a:solidFill>
              <a:srgbClr val="80BD41">
                <a:alpha val="100000"/>
              </a:srgbClr>
            </a:solidFill>
          </p:spPr>
          <p:txBody>
            <a:bodyPr/>
            <a:lstStyle/>
            <a:p/>
          </p:txBody>
        </p:sp>
        <p:sp>
          <p:nvSpPr>
            <p:cNvPr id="64" name="rc64"/>
            <p:cNvSpPr/>
            <p:nvPr/>
          </p:nvSpPr>
          <p:spPr>
            <a:xfrm>
              <a:off x="6360593" y="3353745"/>
              <a:ext cx="239888" cy="85838"/>
            </a:xfrm>
            <a:prstGeom prst="rect">
              <a:avLst/>
            </a:prstGeom>
            <a:solidFill>
              <a:srgbClr val="1CABE2">
                <a:alpha val="100000"/>
              </a:srgbClr>
            </a:solidFill>
          </p:spPr>
          <p:txBody>
            <a:bodyPr/>
            <a:lstStyle/>
            <a:p/>
          </p:txBody>
        </p:sp>
        <p:sp>
          <p:nvSpPr>
            <p:cNvPr id="65" name="rc65"/>
            <p:cNvSpPr/>
            <p:nvPr/>
          </p:nvSpPr>
          <p:spPr>
            <a:xfrm>
              <a:off x="6627136" y="3534741"/>
              <a:ext cx="239888" cy="773280"/>
            </a:xfrm>
            <a:prstGeom prst="rect">
              <a:avLst/>
            </a:prstGeom>
            <a:solidFill>
              <a:srgbClr val="80BD41">
                <a:alpha val="100000"/>
              </a:srgbClr>
            </a:solidFill>
          </p:spPr>
          <p:txBody>
            <a:bodyPr/>
            <a:lstStyle/>
            <a:p/>
          </p:txBody>
        </p:sp>
        <p:sp>
          <p:nvSpPr>
            <p:cNvPr id="66" name="rc66"/>
            <p:cNvSpPr/>
            <p:nvPr/>
          </p:nvSpPr>
          <p:spPr>
            <a:xfrm>
              <a:off x="6627136" y="3408926"/>
              <a:ext cx="239888" cy="125814"/>
            </a:xfrm>
            <a:prstGeom prst="rect">
              <a:avLst/>
            </a:prstGeom>
            <a:solidFill>
              <a:srgbClr val="1CABE2">
                <a:alpha val="100000"/>
              </a:srgbClr>
            </a:solidFill>
          </p:spPr>
          <p:txBody>
            <a:bodyPr/>
            <a:lstStyle/>
            <a:p/>
          </p:txBody>
        </p:sp>
        <p:sp>
          <p:nvSpPr>
            <p:cNvPr id="67" name="rc67"/>
            <p:cNvSpPr/>
            <p:nvPr/>
          </p:nvSpPr>
          <p:spPr>
            <a:xfrm>
              <a:off x="6893679" y="3572510"/>
              <a:ext cx="239888" cy="735511"/>
            </a:xfrm>
            <a:prstGeom prst="rect">
              <a:avLst/>
            </a:prstGeom>
            <a:solidFill>
              <a:srgbClr val="80BD41">
                <a:alpha val="100000"/>
              </a:srgbClr>
            </a:solidFill>
          </p:spPr>
          <p:txBody>
            <a:bodyPr/>
            <a:lstStyle/>
            <a:p/>
          </p:txBody>
        </p:sp>
        <p:sp>
          <p:nvSpPr>
            <p:cNvPr id="68" name="rc68"/>
            <p:cNvSpPr/>
            <p:nvPr/>
          </p:nvSpPr>
          <p:spPr>
            <a:xfrm>
              <a:off x="6893679" y="3462637"/>
              <a:ext cx="239888" cy="109873"/>
            </a:xfrm>
            <a:prstGeom prst="rect">
              <a:avLst/>
            </a:prstGeom>
            <a:solidFill>
              <a:srgbClr val="1CABE2">
                <a:alpha val="100000"/>
              </a:srgbClr>
            </a:solidFill>
          </p:spPr>
          <p:txBody>
            <a:bodyPr/>
            <a:lstStyle/>
            <a:p/>
          </p:txBody>
        </p:sp>
        <p:sp>
          <p:nvSpPr>
            <p:cNvPr id="69" name="rc69"/>
            <p:cNvSpPr/>
            <p:nvPr/>
          </p:nvSpPr>
          <p:spPr>
            <a:xfrm>
              <a:off x="7160222" y="3615674"/>
              <a:ext cx="239888" cy="692347"/>
            </a:xfrm>
            <a:prstGeom prst="rect">
              <a:avLst/>
            </a:prstGeom>
            <a:solidFill>
              <a:srgbClr val="80BD41">
                <a:alpha val="100000"/>
              </a:srgbClr>
            </a:solidFill>
          </p:spPr>
          <p:txBody>
            <a:bodyPr/>
            <a:lstStyle/>
            <a:p/>
          </p:txBody>
        </p:sp>
        <p:sp>
          <p:nvSpPr>
            <p:cNvPr id="70" name="rc70"/>
            <p:cNvSpPr/>
            <p:nvPr/>
          </p:nvSpPr>
          <p:spPr>
            <a:xfrm>
              <a:off x="7160222" y="3530081"/>
              <a:ext cx="239888" cy="85593"/>
            </a:xfrm>
            <a:prstGeom prst="rect">
              <a:avLst/>
            </a:prstGeom>
            <a:solidFill>
              <a:srgbClr val="1CABE2">
                <a:alpha val="100000"/>
              </a:srgbClr>
            </a:solidFill>
          </p:spPr>
          <p:txBody>
            <a:bodyPr/>
            <a:lstStyle/>
            <a:p/>
          </p:txBody>
        </p:sp>
        <p:sp>
          <p:nvSpPr>
            <p:cNvPr id="71" name="rc71"/>
            <p:cNvSpPr/>
            <p:nvPr/>
          </p:nvSpPr>
          <p:spPr>
            <a:xfrm>
              <a:off x="7426765" y="3611259"/>
              <a:ext cx="239888" cy="696761"/>
            </a:xfrm>
            <a:prstGeom prst="rect">
              <a:avLst/>
            </a:prstGeom>
            <a:solidFill>
              <a:srgbClr val="80BD41">
                <a:alpha val="100000"/>
              </a:srgbClr>
            </a:solidFill>
          </p:spPr>
          <p:txBody>
            <a:bodyPr/>
            <a:lstStyle/>
            <a:p/>
          </p:txBody>
        </p:sp>
        <p:sp>
          <p:nvSpPr>
            <p:cNvPr id="72" name="rc72"/>
            <p:cNvSpPr/>
            <p:nvPr/>
          </p:nvSpPr>
          <p:spPr>
            <a:xfrm>
              <a:off x="7426765" y="3507272"/>
              <a:ext cx="239888" cy="103986"/>
            </a:xfrm>
            <a:prstGeom prst="rect">
              <a:avLst/>
            </a:prstGeom>
            <a:solidFill>
              <a:srgbClr val="1CABE2">
                <a:alpha val="100000"/>
              </a:srgbClr>
            </a:solidFill>
          </p:spPr>
          <p:txBody>
            <a:bodyPr/>
            <a:lstStyle/>
            <a:p/>
          </p:txBody>
        </p:sp>
        <p:sp>
          <p:nvSpPr>
            <p:cNvPr id="73" name="rc73"/>
            <p:cNvSpPr/>
            <p:nvPr/>
          </p:nvSpPr>
          <p:spPr>
            <a:xfrm>
              <a:off x="7693308" y="3628182"/>
              <a:ext cx="239888" cy="679839"/>
            </a:xfrm>
            <a:prstGeom prst="rect">
              <a:avLst/>
            </a:prstGeom>
            <a:solidFill>
              <a:srgbClr val="80BD41">
                <a:alpha val="100000"/>
              </a:srgbClr>
            </a:solidFill>
          </p:spPr>
          <p:txBody>
            <a:bodyPr/>
            <a:lstStyle/>
            <a:p/>
          </p:txBody>
        </p:sp>
        <p:sp>
          <p:nvSpPr>
            <p:cNvPr id="74" name="rc74"/>
            <p:cNvSpPr/>
            <p:nvPr/>
          </p:nvSpPr>
          <p:spPr>
            <a:xfrm>
              <a:off x="7693308" y="3526647"/>
              <a:ext cx="239888" cy="101534"/>
            </a:xfrm>
            <a:prstGeom prst="rect">
              <a:avLst/>
            </a:prstGeom>
            <a:solidFill>
              <a:srgbClr val="1CABE2">
                <a:alpha val="100000"/>
              </a:srgbClr>
            </a:solidFill>
          </p:spPr>
          <p:txBody>
            <a:bodyPr/>
            <a:lstStyle/>
            <a:p/>
          </p:txBody>
        </p:sp>
        <p:sp>
          <p:nvSpPr>
            <p:cNvPr id="75" name="rc75"/>
            <p:cNvSpPr/>
            <p:nvPr/>
          </p:nvSpPr>
          <p:spPr>
            <a:xfrm>
              <a:off x="7959851" y="3689495"/>
              <a:ext cx="239888" cy="618526"/>
            </a:xfrm>
            <a:prstGeom prst="rect">
              <a:avLst/>
            </a:prstGeom>
            <a:solidFill>
              <a:srgbClr val="80BD41">
                <a:alpha val="100000"/>
              </a:srgbClr>
            </a:solidFill>
          </p:spPr>
          <p:txBody>
            <a:bodyPr/>
            <a:lstStyle/>
            <a:p/>
          </p:txBody>
        </p:sp>
        <p:sp>
          <p:nvSpPr>
            <p:cNvPr id="76" name="rc76"/>
            <p:cNvSpPr/>
            <p:nvPr/>
          </p:nvSpPr>
          <p:spPr>
            <a:xfrm>
              <a:off x="7959851" y="3553625"/>
              <a:ext cx="239888" cy="135869"/>
            </a:xfrm>
            <a:prstGeom prst="rect">
              <a:avLst/>
            </a:prstGeom>
            <a:solidFill>
              <a:srgbClr val="1CABE2">
                <a:alpha val="100000"/>
              </a:srgbClr>
            </a:solidFill>
          </p:spPr>
          <p:txBody>
            <a:bodyPr/>
            <a:lstStyle/>
            <a:p/>
          </p:txBody>
        </p:sp>
        <p:sp>
          <p:nvSpPr>
            <p:cNvPr id="77" name="pl77"/>
            <p:cNvSpPr/>
            <p:nvPr/>
          </p:nvSpPr>
          <p:spPr>
            <a:xfrm>
              <a:off x="1416218" y="2095023"/>
              <a:ext cx="6663577" cy="380009"/>
            </a:xfrm>
            <a:custGeom>
              <a:avLst/>
              <a:pathLst>
                <a:path w="6663577" h="380009">
                  <a:moveTo>
                    <a:pt x="0" y="22353"/>
                  </a:moveTo>
                  <a:lnTo>
                    <a:pt x="266543" y="44707"/>
                  </a:lnTo>
                  <a:lnTo>
                    <a:pt x="533086" y="0"/>
                  </a:lnTo>
                  <a:lnTo>
                    <a:pt x="799629" y="0"/>
                  </a:lnTo>
                  <a:lnTo>
                    <a:pt x="1066172" y="0"/>
                  </a:lnTo>
                  <a:lnTo>
                    <a:pt x="1332715" y="22353"/>
                  </a:lnTo>
                  <a:lnTo>
                    <a:pt x="1599258" y="44707"/>
                  </a:lnTo>
                  <a:lnTo>
                    <a:pt x="1865801" y="89414"/>
                  </a:lnTo>
                  <a:lnTo>
                    <a:pt x="2132344" y="67060"/>
                  </a:lnTo>
                  <a:lnTo>
                    <a:pt x="2398888" y="245888"/>
                  </a:lnTo>
                  <a:lnTo>
                    <a:pt x="2665431" y="134121"/>
                  </a:lnTo>
                  <a:lnTo>
                    <a:pt x="2931974" y="67060"/>
                  </a:lnTo>
                  <a:lnTo>
                    <a:pt x="3198517" y="44707"/>
                  </a:lnTo>
                  <a:lnTo>
                    <a:pt x="3465060" y="67060"/>
                  </a:lnTo>
                  <a:lnTo>
                    <a:pt x="3731603" y="111767"/>
                  </a:lnTo>
                  <a:lnTo>
                    <a:pt x="3998146" y="223535"/>
                  </a:lnTo>
                  <a:lnTo>
                    <a:pt x="4264689" y="111767"/>
                  </a:lnTo>
                  <a:lnTo>
                    <a:pt x="4531233" y="178828"/>
                  </a:lnTo>
                  <a:lnTo>
                    <a:pt x="4797776" y="67060"/>
                  </a:lnTo>
                  <a:lnTo>
                    <a:pt x="5064319" y="178828"/>
                  </a:lnTo>
                  <a:lnTo>
                    <a:pt x="5330862" y="290595"/>
                  </a:lnTo>
                  <a:lnTo>
                    <a:pt x="5597405" y="268242"/>
                  </a:lnTo>
                  <a:lnTo>
                    <a:pt x="5863948" y="223535"/>
                  </a:lnTo>
                  <a:lnTo>
                    <a:pt x="6130491" y="268242"/>
                  </a:lnTo>
                  <a:lnTo>
                    <a:pt x="6397034" y="268242"/>
                  </a:lnTo>
                  <a:lnTo>
                    <a:pt x="6663577" y="380009"/>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1324790" y="2983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90" name="tx90"/>
            <p:cNvSpPr/>
            <p:nvPr/>
          </p:nvSpPr>
          <p:spPr>
            <a:xfrm>
              <a:off x="2657505" y="2908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91" name="tx91"/>
            <p:cNvSpPr/>
            <p:nvPr/>
          </p:nvSpPr>
          <p:spPr>
            <a:xfrm>
              <a:off x="4029398" y="287172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2" name="tx92"/>
            <p:cNvSpPr/>
            <p:nvPr/>
          </p:nvSpPr>
          <p:spPr>
            <a:xfrm>
              <a:off x="5322937" y="2958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93" name="tx93"/>
            <p:cNvSpPr/>
            <p:nvPr/>
          </p:nvSpPr>
          <p:spPr>
            <a:xfrm>
              <a:off x="6389109" y="32177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38.9</a:t>
              </a:r>
            </a:p>
          </p:txBody>
        </p:sp>
        <p:sp>
          <p:nvSpPr>
            <p:cNvPr id="94" name="tx94"/>
            <p:cNvSpPr/>
            <p:nvPr/>
          </p:nvSpPr>
          <p:spPr>
            <a:xfrm>
              <a:off x="6655652" y="32727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a:t>
              </a:r>
            </a:p>
          </p:txBody>
        </p:sp>
        <p:sp>
          <p:nvSpPr>
            <p:cNvPr id="95" name="tx95"/>
            <p:cNvSpPr/>
            <p:nvPr/>
          </p:nvSpPr>
          <p:spPr>
            <a:xfrm>
              <a:off x="6922195" y="33266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a:t>
              </a:r>
            </a:p>
          </p:txBody>
        </p:sp>
        <p:sp>
          <p:nvSpPr>
            <p:cNvPr id="96" name="tx96"/>
            <p:cNvSpPr/>
            <p:nvPr/>
          </p:nvSpPr>
          <p:spPr>
            <a:xfrm>
              <a:off x="7188738" y="33941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7" name="tx97"/>
            <p:cNvSpPr/>
            <p:nvPr/>
          </p:nvSpPr>
          <p:spPr>
            <a:xfrm>
              <a:off x="7455282" y="33713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98" name="tx98"/>
            <p:cNvSpPr/>
            <p:nvPr/>
          </p:nvSpPr>
          <p:spPr>
            <a:xfrm>
              <a:off x="7721825" y="33906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a:t>
              </a:r>
            </a:p>
          </p:txBody>
        </p:sp>
        <p:sp>
          <p:nvSpPr>
            <p:cNvPr id="99" name="tx99"/>
            <p:cNvSpPr/>
            <p:nvPr/>
          </p:nvSpPr>
          <p:spPr>
            <a:xfrm>
              <a:off x="7988368" y="34178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a:t>
              </a:r>
            </a:p>
          </p:txBody>
        </p:sp>
        <p:sp>
          <p:nvSpPr>
            <p:cNvPr id="100" name="pl100"/>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9065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12" name="tx112"/>
            <p:cNvSpPr/>
            <p:nvPr/>
          </p:nvSpPr>
          <p:spPr>
            <a:xfrm>
              <a:off x="1362659" y="30970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57505" y="36539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14" name="tx114"/>
            <p:cNvSpPr/>
            <p:nvPr/>
          </p:nvSpPr>
          <p:spPr>
            <a:xfrm>
              <a:off x="2722808" y="302345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5" name="tx115"/>
            <p:cNvSpPr/>
            <p:nvPr/>
          </p:nvSpPr>
          <p:spPr>
            <a:xfrm>
              <a:off x="3990221" y="36683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a:t>
              </a:r>
            </a:p>
          </p:txBody>
        </p:sp>
        <p:sp>
          <p:nvSpPr>
            <p:cNvPr id="116" name="tx116"/>
            <p:cNvSpPr/>
            <p:nvPr/>
          </p:nvSpPr>
          <p:spPr>
            <a:xfrm>
              <a:off x="4016347" y="30183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7" name="tx117"/>
            <p:cNvSpPr/>
            <p:nvPr/>
          </p:nvSpPr>
          <p:spPr>
            <a:xfrm>
              <a:off x="5362113" y="3734472"/>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8" name="tx118"/>
            <p:cNvSpPr/>
            <p:nvPr/>
          </p:nvSpPr>
          <p:spPr>
            <a:xfrm>
              <a:off x="5349062" y="312669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9" name="tx119"/>
            <p:cNvSpPr/>
            <p:nvPr/>
          </p:nvSpPr>
          <p:spPr>
            <a:xfrm>
              <a:off x="6389109" y="38387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20" name="tx120"/>
            <p:cNvSpPr/>
            <p:nvPr/>
          </p:nvSpPr>
          <p:spPr>
            <a:xfrm>
              <a:off x="6415235" y="336157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1" name="tx121"/>
            <p:cNvSpPr/>
            <p:nvPr/>
          </p:nvSpPr>
          <p:spPr>
            <a:xfrm>
              <a:off x="6655652" y="38862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22" name="tx122"/>
            <p:cNvSpPr/>
            <p:nvPr/>
          </p:nvSpPr>
          <p:spPr>
            <a:xfrm>
              <a:off x="6681778" y="34367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3" name="tx123"/>
            <p:cNvSpPr/>
            <p:nvPr/>
          </p:nvSpPr>
          <p:spPr>
            <a:xfrm>
              <a:off x="6961372" y="390517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a:t>
              </a:r>
            </a:p>
          </p:txBody>
        </p:sp>
        <p:sp>
          <p:nvSpPr>
            <p:cNvPr id="124" name="tx124"/>
            <p:cNvSpPr/>
            <p:nvPr/>
          </p:nvSpPr>
          <p:spPr>
            <a:xfrm>
              <a:off x="6948321" y="348280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5" name="tx125"/>
            <p:cNvSpPr/>
            <p:nvPr/>
          </p:nvSpPr>
          <p:spPr>
            <a:xfrm>
              <a:off x="7188738" y="39267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26" name="tx126"/>
            <p:cNvSpPr/>
            <p:nvPr/>
          </p:nvSpPr>
          <p:spPr>
            <a:xfrm>
              <a:off x="7214864" y="353778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7" name="tx127"/>
            <p:cNvSpPr/>
            <p:nvPr/>
          </p:nvSpPr>
          <p:spPr>
            <a:xfrm>
              <a:off x="7455282" y="3924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8" name="tx128"/>
            <p:cNvSpPr/>
            <p:nvPr/>
          </p:nvSpPr>
          <p:spPr>
            <a:xfrm>
              <a:off x="7481407" y="35253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9" name="tx129"/>
            <p:cNvSpPr/>
            <p:nvPr/>
          </p:nvSpPr>
          <p:spPr>
            <a:xfrm>
              <a:off x="7721825" y="39342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30" name="tx130"/>
            <p:cNvSpPr/>
            <p:nvPr/>
          </p:nvSpPr>
          <p:spPr>
            <a:xfrm>
              <a:off x="7747950" y="35435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31" name="tx131"/>
            <p:cNvSpPr/>
            <p:nvPr/>
          </p:nvSpPr>
          <p:spPr>
            <a:xfrm>
              <a:off x="7988368" y="39637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32" name="tx132"/>
            <p:cNvSpPr/>
            <p:nvPr/>
          </p:nvSpPr>
          <p:spPr>
            <a:xfrm>
              <a:off x="8014493" y="3587705"/>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427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733081" y="30296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733081" y="241822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55386" y="18033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83315"/>
              <a:ext cx="241375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Moldova, 2000-2025</a:t>
              </a:r>
            </a:p>
          </p:txBody>
        </p:sp>
        <p:sp>
          <p:nvSpPr>
            <p:cNvPr id="164" name="pl164"/>
            <p:cNvSpPr/>
            <p:nvPr/>
          </p:nvSpPr>
          <p:spPr>
            <a:xfrm>
              <a:off x="21411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308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5205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2103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860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757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654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0551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5983325" cy="129091"/>
            </a:xfrm>
            <a:prstGeom prst="rect">
              <a:avLst/>
            </a:prstGeom>
            <a:solidFill>
              <a:srgbClr val="80BD41">
                <a:alpha val="100000"/>
              </a:srgbClr>
            </a:solidFill>
          </p:spPr>
          <p:txBody>
            <a:bodyPr/>
            <a:lstStyle/>
            <a:p/>
          </p:txBody>
        </p:sp>
        <p:sp>
          <p:nvSpPr>
            <p:cNvPr id="177" name="rc177"/>
            <p:cNvSpPr/>
            <p:nvPr/>
          </p:nvSpPr>
          <p:spPr>
            <a:xfrm>
              <a:off x="7279599" y="5954972"/>
              <a:ext cx="591404" cy="129091"/>
            </a:xfrm>
            <a:prstGeom prst="rect">
              <a:avLst/>
            </a:prstGeom>
            <a:solidFill>
              <a:srgbClr val="1CABE2">
                <a:alpha val="100000"/>
              </a:srgbClr>
            </a:solidFill>
          </p:spPr>
          <p:txBody>
            <a:bodyPr/>
            <a:lstStyle/>
            <a:p/>
          </p:txBody>
        </p:sp>
        <p:sp>
          <p:nvSpPr>
            <p:cNvPr id="178" name="rc178"/>
            <p:cNvSpPr/>
            <p:nvPr/>
          </p:nvSpPr>
          <p:spPr>
            <a:xfrm>
              <a:off x="1296273" y="5793607"/>
              <a:ext cx="4683925" cy="129091"/>
            </a:xfrm>
            <a:prstGeom prst="rect">
              <a:avLst/>
            </a:prstGeom>
            <a:solidFill>
              <a:srgbClr val="80BD41">
                <a:alpha val="100000"/>
              </a:srgbClr>
            </a:solidFill>
          </p:spPr>
          <p:txBody>
            <a:bodyPr/>
            <a:lstStyle/>
            <a:p/>
          </p:txBody>
        </p:sp>
        <p:sp>
          <p:nvSpPr>
            <p:cNvPr id="179" name="rc179"/>
            <p:cNvSpPr/>
            <p:nvPr/>
          </p:nvSpPr>
          <p:spPr>
            <a:xfrm>
              <a:off x="5980198" y="5793607"/>
              <a:ext cx="699547" cy="129091"/>
            </a:xfrm>
            <a:prstGeom prst="rect">
              <a:avLst/>
            </a:prstGeom>
            <a:solidFill>
              <a:srgbClr val="1CABE2">
                <a:alpha val="100000"/>
              </a:srgbClr>
            </a:solidFill>
          </p:spPr>
          <p:txBody>
            <a:bodyPr/>
            <a:lstStyle/>
            <a:p/>
          </p:txBody>
        </p:sp>
        <p:sp>
          <p:nvSpPr>
            <p:cNvPr id="180" name="rc180"/>
            <p:cNvSpPr/>
            <p:nvPr/>
          </p:nvSpPr>
          <p:spPr>
            <a:xfrm>
              <a:off x="1296273" y="5632243"/>
              <a:ext cx="4261493" cy="129091"/>
            </a:xfrm>
            <a:prstGeom prst="rect">
              <a:avLst/>
            </a:prstGeom>
            <a:solidFill>
              <a:srgbClr val="80BD41">
                <a:alpha val="100000"/>
              </a:srgbClr>
            </a:solidFill>
          </p:spPr>
          <p:txBody>
            <a:bodyPr/>
            <a:lstStyle/>
            <a:p/>
          </p:txBody>
        </p:sp>
        <p:sp>
          <p:nvSpPr>
            <p:cNvPr id="181" name="rc181"/>
            <p:cNvSpPr/>
            <p:nvPr/>
          </p:nvSpPr>
          <p:spPr>
            <a:xfrm>
              <a:off x="5557766" y="5632243"/>
              <a:ext cx="936109" cy="129091"/>
            </a:xfrm>
            <a:prstGeom prst="rect">
              <a:avLst/>
            </a:prstGeom>
            <a:solidFill>
              <a:srgbClr val="1CABE2">
                <a:alpha val="100000"/>
              </a:srgbClr>
            </a:solidFill>
          </p:spPr>
          <p:txBody>
            <a:bodyPr/>
            <a:lstStyle/>
            <a:p/>
          </p:txBody>
        </p:sp>
        <p:sp>
          <p:nvSpPr>
            <p:cNvPr id="182" name="tx182"/>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38.9</a:t>
              </a:r>
            </a:p>
          </p:txBody>
        </p:sp>
        <p:sp>
          <p:nvSpPr>
            <p:cNvPr id="183" name="tx183"/>
            <p:cNvSpPr/>
            <p:nvPr/>
          </p:nvSpPr>
          <p:spPr>
            <a:xfrm>
              <a:off x="683639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a:t>
              </a:r>
            </a:p>
          </p:txBody>
        </p:sp>
        <p:sp>
          <p:nvSpPr>
            <p:cNvPr id="184" name="tx184"/>
            <p:cNvSpPr/>
            <p:nvPr/>
          </p:nvSpPr>
          <p:spPr>
            <a:xfrm>
              <a:off x="6639455"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a:t>
              </a:r>
            </a:p>
          </p:txBody>
        </p:sp>
        <p:sp>
          <p:nvSpPr>
            <p:cNvPr id="185" name="tx185"/>
            <p:cNvSpPr/>
            <p:nvPr/>
          </p:nvSpPr>
          <p:spPr>
            <a:xfrm>
              <a:off x="4182442"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a:t>
              </a:r>
            </a:p>
          </p:txBody>
        </p:sp>
        <p:sp>
          <p:nvSpPr>
            <p:cNvPr id="186" name="tx186"/>
            <p:cNvSpPr/>
            <p:nvPr/>
          </p:nvSpPr>
          <p:spPr>
            <a:xfrm>
              <a:off x="7499952"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7" name="tx187"/>
            <p:cNvSpPr/>
            <p:nvPr/>
          </p:nvSpPr>
          <p:spPr>
            <a:xfrm>
              <a:off x="3532742"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188" name="tx188"/>
            <p:cNvSpPr/>
            <p:nvPr/>
          </p:nvSpPr>
          <p:spPr>
            <a:xfrm>
              <a:off x="6254623"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9" name="tx189"/>
            <p:cNvSpPr/>
            <p:nvPr/>
          </p:nvSpPr>
          <p:spPr>
            <a:xfrm>
              <a:off x="3321526"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25.2</a:t>
              </a:r>
            </a:p>
          </p:txBody>
        </p:sp>
        <p:sp>
          <p:nvSpPr>
            <p:cNvPr id="190" name="tx190"/>
            <p:cNvSpPr/>
            <p:nvPr/>
          </p:nvSpPr>
          <p:spPr>
            <a:xfrm>
              <a:off x="5950472" y="5657725"/>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90830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459803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6287762"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797748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(82%) was lower than in 2019 (91%).
The number of children vaccinated with DTP1 decreased 29% compared to in 2019.
The number of surviving infants decreased approximately 21%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Republic of Moldova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349941"/>
            </a:xfrm>
            <a:custGeom>
              <a:avLst/>
              <a:pathLst>
                <a:path w="3397293" h="349941">
                  <a:moveTo>
                    <a:pt x="0" y="65614"/>
                  </a:moveTo>
                  <a:lnTo>
                    <a:pt x="135891" y="21871"/>
                  </a:lnTo>
                  <a:lnTo>
                    <a:pt x="271783" y="21871"/>
                  </a:lnTo>
                  <a:lnTo>
                    <a:pt x="407675" y="0"/>
                  </a:lnTo>
                  <a:lnTo>
                    <a:pt x="543566" y="0"/>
                  </a:lnTo>
                  <a:lnTo>
                    <a:pt x="679458" y="0"/>
                  </a:lnTo>
                  <a:lnTo>
                    <a:pt x="815350" y="21871"/>
                  </a:lnTo>
                  <a:lnTo>
                    <a:pt x="951242" y="131228"/>
                  </a:lnTo>
                  <a:lnTo>
                    <a:pt x="1087133" y="174970"/>
                  </a:lnTo>
                  <a:lnTo>
                    <a:pt x="1223025" y="284327"/>
                  </a:lnTo>
                  <a:lnTo>
                    <a:pt x="1358917" y="174970"/>
                  </a:lnTo>
                  <a:lnTo>
                    <a:pt x="1494809" y="109356"/>
                  </a:lnTo>
                  <a:lnTo>
                    <a:pt x="1630700" y="131228"/>
                  </a:lnTo>
                  <a:lnTo>
                    <a:pt x="1766592" y="174970"/>
                  </a:lnTo>
                  <a:lnTo>
                    <a:pt x="1902484" y="174970"/>
                  </a:lnTo>
                  <a:lnTo>
                    <a:pt x="2038375" y="240584"/>
                  </a:lnTo>
                  <a:lnTo>
                    <a:pt x="2174267" y="196842"/>
                  </a:lnTo>
                  <a:lnTo>
                    <a:pt x="2310159" y="218713"/>
                  </a:lnTo>
                  <a:lnTo>
                    <a:pt x="2446051" y="109356"/>
                  </a:lnTo>
                  <a:lnTo>
                    <a:pt x="2581942" y="153099"/>
                  </a:lnTo>
                  <a:lnTo>
                    <a:pt x="2717834" y="262456"/>
                  </a:lnTo>
                  <a:lnTo>
                    <a:pt x="2853726" y="240584"/>
                  </a:lnTo>
                  <a:lnTo>
                    <a:pt x="2989618" y="218713"/>
                  </a:lnTo>
                  <a:lnTo>
                    <a:pt x="3125509" y="240584"/>
                  </a:lnTo>
                  <a:lnTo>
                    <a:pt x="3261401" y="262456"/>
                  </a:lnTo>
                  <a:lnTo>
                    <a:pt x="3397293" y="3499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349941"/>
            </a:xfrm>
            <a:custGeom>
              <a:avLst/>
              <a:pathLst>
                <a:path w="3397293" h="349941">
                  <a:moveTo>
                    <a:pt x="0" y="65614"/>
                  </a:moveTo>
                  <a:lnTo>
                    <a:pt x="135891" y="21871"/>
                  </a:lnTo>
                  <a:lnTo>
                    <a:pt x="271783" y="21871"/>
                  </a:lnTo>
                  <a:lnTo>
                    <a:pt x="407675" y="0"/>
                  </a:lnTo>
                  <a:lnTo>
                    <a:pt x="543566" y="0"/>
                  </a:lnTo>
                  <a:lnTo>
                    <a:pt x="679458" y="0"/>
                  </a:lnTo>
                  <a:lnTo>
                    <a:pt x="815350" y="21871"/>
                  </a:lnTo>
                  <a:lnTo>
                    <a:pt x="951242" y="131228"/>
                  </a:lnTo>
                  <a:lnTo>
                    <a:pt x="1087133" y="174970"/>
                  </a:lnTo>
                  <a:lnTo>
                    <a:pt x="1223025" y="284327"/>
                  </a:lnTo>
                  <a:lnTo>
                    <a:pt x="1358917" y="174970"/>
                  </a:lnTo>
                  <a:lnTo>
                    <a:pt x="1494809" y="109356"/>
                  </a:lnTo>
                  <a:lnTo>
                    <a:pt x="1630700" y="131228"/>
                  </a:lnTo>
                  <a:lnTo>
                    <a:pt x="1766592" y="174970"/>
                  </a:lnTo>
                  <a:lnTo>
                    <a:pt x="1902484" y="174970"/>
                  </a:lnTo>
                  <a:lnTo>
                    <a:pt x="2038375" y="240584"/>
                  </a:lnTo>
                  <a:lnTo>
                    <a:pt x="2174267" y="196842"/>
                  </a:lnTo>
                  <a:lnTo>
                    <a:pt x="2310159" y="218713"/>
                  </a:lnTo>
                  <a:lnTo>
                    <a:pt x="2446051" y="109356"/>
                  </a:lnTo>
                  <a:lnTo>
                    <a:pt x="2581942" y="153099"/>
                  </a:lnTo>
                  <a:lnTo>
                    <a:pt x="2717834" y="262456"/>
                  </a:lnTo>
                  <a:lnTo>
                    <a:pt x="2853726" y="240584"/>
                  </a:lnTo>
                  <a:lnTo>
                    <a:pt x="2989618" y="218713"/>
                  </a:lnTo>
                  <a:lnTo>
                    <a:pt x="3125509" y="240584"/>
                  </a:lnTo>
                  <a:lnTo>
                    <a:pt x="3261401" y="262456"/>
                  </a:lnTo>
                  <a:lnTo>
                    <a:pt x="3397293" y="3499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349941"/>
            </a:xfrm>
            <a:custGeom>
              <a:avLst/>
              <a:pathLst>
                <a:path w="3397293" h="349941">
                  <a:moveTo>
                    <a:pt x="0" y="65614"/>
                  </a:moveTo>
                  <a:lnTo>
                    <a:pt x="135891" y="21871"/>
                  </a:lnTo>
                  <a:lnTo>
                    <a:pt x="271783" y="21871"/>
                  </a:lnTo>
                  <a:lnTo>
                    <a:pt x="407675" y="0"/>
                  </a:lnTo>
                  <a:lnTo>
                    <a:pt x="543566" y="0"/>
                  </a:lnTo>
                  <a:lnTo>
                    <a:pt x="679458" y="0"/>
                  </a:lnTo>
                  <a:lnTo>
                    <a:pt x="815350" y="21871"/>
                  </a:lnTo>
                  <a:lnTo>
                    <a:pt x="951242" y="131228"/>
                  </a:lnTo>
                  <a:lnTo>
                    <a:pt x="1087133" y="174970"/>
                  </a:lnTo>
                  <a:lnTo>
                    <a:pt x="1223025" y="284327"/>
                  </a:lnTo>
                  <a:lnTo>
                    <a:pt x="1358917" y="174970"/>
                  </a:lnTo>
                  <a:lnTo>
                    <a:pt x="1494809" y="109356"/>
                  </a:lnTo>
                  <a:lnTo>
                    <a:pt x="1630700" y="131228"/>
                  </a:lnTo>
                  <a:lnTo>
                    <a:pt x="1766592" y="174970"/>
                  </a:lnTo>
                  <a:lnTo>
                    <a:pt x="1902484" y="174970"/>
                  </a:lnTo>
                  <a:lnTo>
                    <a:pt x="2038375" y="240584"/>
                  </a:lnTo>
                  <a:lnTo>
                    <a:pt x="2174267" y="196842"/>
                  </a:lnTo>
                  <a:lnTo>
                    <a:pt x="2310159" y="218713"/>
                  </a:lnTo>
                  <a:lnTo>
                    <a:pt x="2446051" y="109356"/>
                  </a:lnTo>
                  <a:lnTo>
                    <a:pt x="2581942" y="153099"/>
                  </a:lnTo>
                  <a:lnTo>
                    <a:pt x="2717834" y="262456"/>
                  </a:lnTo>
                  <a:lnTo>
                    <a:pt x="2853726" y="240584"/>
                  </a:lnTo>
                  <a:lnTo>
                    <a:pt x="2989618" y="218713"/>
                  </a:lnTo>
                  <a:lnTo>
                    <a:pt x="3125509" y="240584"/>
                  </a:lnTo>
                  <a:lnTo>
                    <a:pt x="3261401" y="262456"/>
                  </a:lnTo>
                  <a:lnTo>
                    <a:pt x="3397293" y="3499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95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95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3393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963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6645" y="4962912"/>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60" name="tx60"/>
            <p:cNvSpPr/>
            <p:nvPr/>
          </p:nvSpPr>
          <p:spPr>
            <a:xfrm>
              <a:off x="32010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6349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150690" y="1403693"/>
              <a:ext cx="33378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Republic of Moldova, 2000-2025</a:t>
              </a:r>
            </a:p>
          </p:txBody>
        </p:sp>
        <p:sp>
          <p:nvSpPr>
            <p:cNvPr id="63" name="pl63"/>
            <p:cNvSpPr/>
            <p:nvPr/>
          </p:nvSpPr>
          <p:spPr>
            <a:xfrm>
              <a:off x="5267799" y="4133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2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521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113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63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22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817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04006"/>
              <a:ext cx="3397293" cy="1185286"/>
            </a:xfrm>
            <a:custGeom>
              <a:avLst/>
              <a:pathLst>
                <a:path w="3397293" h="1185286">
                  <a:moveTo>
                    <a:pt x="0" y="222241"/>
                  </a:moveTo>
                  <a:lnTo>
                    <a:pt x="135891" y="74080"/>
                  </a:lnTo>
                  <a:lnTo>
                    <a:pt x="271783" y="74080"/>
                  </a:lnTo>
                  <a:lnTo>
                    <a:pt x="407675" y="0"/>
                  </a:lnTo>
                  <a:lnTo>
                    <a:pt x="543566" y="0"/>
                  </a:lnTo>
                  <a:lnTo>
                    <a:pt x="679458" y="0"/>
                  </a:lnTo>
                  <a:lnTo>
                    <a:pt x="815350" y="74080"/>
                  </a:lnTo>
                  <a:lnTo>
                    <a:pt x="951242" y="444482"/>
                  </a:lnTo>
                  <a:lnTo>
                    <a:pt x="1087133" y="592643"/>
                  </a:lnTo>
                  <a:lnTo>
                    <a:pt x="1223025" y="963044"/>
                  </a:lnTo>
                  <a:lnTo>
                    <a:pt x="1358917" y="592643"/>
                  </a:lnTo>
                  <a:lnTo>
                    <a:pt x="1494809" y="370401"/>
                  </a:lnTo>
                  <a:lnTo>
                    <a:pt x="1630700" y="444482"/>
                  </a:lnTo>
                  <a:lnTo>
                    <a:pt x="1766592" y="592643"/>
                  </a:lnTo>
                  <a:lnTo>
                    <a:pt x="1902484" y="592643"/>
                  </a:lnTo>
                  <a:lnTo>
                    <a:pt x="2038375" y="814884"/>
                  </a:lnTo>
                  <a:lnTo>
                    <a:pt x="2174267" y="666723"/>
                  </a:lnTo>
                  <a:lnTo>
                    <a:pt x="2310159" y="740803"/>
                  </a:lnTo>
                  <a:lnTo>
                    <a:pt x="2446051" y="370401"/>
                  </a:lnTo>
                  <a:lnTo>
                    <a:pt x="2581942" y="518562"/>
                  </a:lnTo>
                  <a:lnTo>
                    <a:pt x="2717834" y="888964"/>
                  </a:lnTo>
                  <a:lnTo>
                    <a:pt x="2853726" y="814884"/>
                  </a:lnTo>
                  <a:lnTo>
                    <a:pt x="2989618" y="740803"/>
                  </a:lnTo>
                  <a:lnTo>
                    <a:pt x="3125509" y="814884"/>
                  </a:lnTo>
                  <a:lnTo>
                    <a:pt x="3261401" y="888964"/>
                  </a:lnTo>
                  <a:lnTo>
                    <a:pt x="3397293" y="1185286"/>
                  </a:lnTo>
                </a:path>
              </a:pathLst>
            </a:custGeom>
            <a:ln w="27101" cap="flat">
              <a:solidFill>
                <a:srgbClr val="0058AB">
                  <a:alpha val="100000"/>
                </a:srgbClr>
              </a:solidFill>
              <a:prstDash val="solid"/>
              <a:round/>
            </a:ln>
          </p:spPr>
          <p:txBody>
            <a:bodyPr/>
            <a:lstStyle/>
            <a:p/>
          </p:txBody>
        </p:sp>
        <p:sp>
          <p:nvSpPr>
            <p:cNvPr id="78" name="pl78"/>
            <p:cNvSpPr/>
            <p:nvPr/>
          </p:nvSpPr>
          <p:spPr>
            <a:xfrm>
              <a:off x="5437664" y="3022569"/>
              <a:ext cx="3397293" cy="1037125"/>
            </a:xfrm>
            <a:custGeom>
              <a:avLst/>
              <a:pathLst>
                <a:path w="3397293" h="1037125">
                  <a:moveTo>
                    <a:pt x="0" y="1037125"/>
                  </a:moveTo>
                  <a:lnTo>
                    <a:pt x="135891" y="1037125"/>
                  </a:lnTo>
                  <a:lnTo>
                    <a:pt x="271783" y="1037125"/>
                  </a:lnTo>
                  <a:lnTo>
                    <a:pt x="407675" y="888964"/>
                  </a:lnTo>
                  <a:lnTo>
                    <a:pt x="543566" y="740803"/>
                  </a:lnTo>
                  <a:lnTo>
                    <a:pt x="679458" y="666723"/>
                  </a:lnTo>
                  <a:lnTo>
                    <a:pt x="815350" y="592643"/>
                  </a:lnTo>
                  <a:lnTo>
                    <a:pt x="951242" y="592643"/>
                  </a:lnTo>
                  <a:lnTo>
                    <a:pt x="1087133" y="370401"/>
                  </a:lnTo>
                  <a:lnTo>
                    <a:pt x="1223025" y="222241"/>
                  </a:lnTo>
                  <a:lnTo>
                    <a:pt x="1358917" y="222241"/>
                  </a:lnTo>
                  <a:lnTo>
                    <a:pt x="1494809" y="148160"/>
                  </a:lnTo>
                  <a:lnTo>
                    <a:pt x="1630700" y="148160"/>
                  </a:lnTo>
                  <a:lnTo>
                    <a:pt x="1766592" y="148160"/>
                  </a:lnTo>
                  <a:lnTo>
                    <a:pt x="1902484" y="148160"/>
                  </a:lnTo>
                  <a:lnTo>
                    <a:pt x="2038375" y="74080"/>
                  </a:lnTo>
                  <a:lnTo>
                    <a:pt x="2174267" y="0"/>
                  </a:lnTo>
                  <a:lnTo>
                    <a:pt x="2310159" y="0"/>
                  </a:lnTo>
                  <a:lnTo>
                    <a:pt x="2446051" y="0"/>
                  </a:lnTo>
                  <a:lnTo>
                    <a:pt x="2581942" y="0"/>
                  </a:lnTo>
                  <a:lnTo>
                    <a:pt x="2717834" y="222241"/>
                  </a:lnTo>
                  <a:lnTo>
                    <a:pt x="2853726" y="370401"/>
                  </a:lnTo>
                  <a:lnTo>
                    <a:pt x="2989618" y="74080"/>
                  </a:lnTo>
                  <a:lnTo>
                    <a:pt x="3125509" y="148160"/>
                  </a:lnTo>
                  <a:lnTo>
                    <a:pt x="3261401" y="148160"/>
                  </a:lnTo>
                  <a:lnTo>
                    <a:pt x="3397293" y="7408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00328"/>
              <a:ext cx="3397293" cy="814884"/>
            </a:xfrm>
            <a:custGeom>
              <a:avLst/>
              <a:pathLst>
                <a:path w="3397293" h="814884">
                  <a:moveTo>
                    <a:pt x="0" y="296321"/>
                  </a:moveTo>
                  <a:lnTo>
                    <a:pt x="135891" y="148160"/>
                  </a:lnTo>
                  <a:lnTo>
                    <a:pt x="271783" y="444482"/>
                  </a:lnTo>
                  <a:lnTo>
                    <a:pt x="407675" y="814884"/>
                  </a:lnTo>
                  <a:lnTo>
                    <a:pt x="543566" y="296321"/>
                  </a:lnTo>
                  <a:lnTo>
                    <a:pt x="679458" y="148160"/>
                  </a:lnTo>
                  <a:lnTo>
                    <a:pt x="815350" y="148160"/>
                  </a:lnTo>
                  <a:lnTo>
                    <a:pt x="951242" y="0"/>
                  </a:lnTo>
                  <a:lnTo>
                    <a:pt x="1087133" y="0"/>
                  </a:lnTo>
                  <a:lnTo>
                    <a:pt x="1223025" y="222241"/>
                  </a:lnTo>
                  <a:lnTo>
                    <a:pt x="1358917" y="296321"/>
                  </a:lnTo>
                  <a:lnTo>
                    <a:pt x="1494809" y="370401"/>
                  </a:lnTo>
                  <a:lnTo>
                    <a:pt x="1630700" y="148160"/>
                  </a:lnTo>
                  <a:lnTo>
                    <a:pt x="1766592" y="74080"/>
                  </a:lnTo>
                  <a:lnTo>
                    <a:pt x="1902484" y="592643"/>
                  </a:lnTo>
                  <a:lnTo>
                    <a:pt x="2038375" y="518562"/>
                  </a:lnTo>
                  <a:lnTo>
                    <a:pt x="2174267" y="666723"/>
                  </a:lnTo>
                  <a:lnTo>
                    <a:pt x="2310159" y="444482"/>
                  </a:lnTo>
                  <a:lnTo>
                    <a:pt x="2446051" y="296321"/>
                  </a:lnTo>
                  <a:lnTo>
                    <a:pt x="2581942" y="222241"/>
                  </a:lnTo>
                  <a:lnTo>
                    <a:pt x="2717834" y="518562"/>
                  </a:lnTo>
                  <a:lnTo>
                    <a:pt x="2853726" y="518562"/>
                  </a:lnTo>
                  <a:lnTo>
                    <a:pt x="2989618" y="444482"/>
                  </a:lnTo>
                  <a:lnTo>
                    <a:pt x="3125509" y="444482"/>
                  </a:lnTo>
                  <a:lnTo>
                    <a:pt x="3261401" y="666723"/>
                  </a:lnTo>
                  <a:lnTo>
                    <a:pt x="3397293" y="592643"/>
                  </a:lnTo>
                </a:path>
              </a:pathLst>
            </a:custGeom>
            <a:ln w="27101" cap="flat">
              <a:solidFill>
                <a:srgbClr val="961A49">
                  <a:alpha val="100000"/>
                </a:srgbClr>
              </a:solidFill>
              <a:prstDash val="solid"/>
              <a:round/>
            </a:ln>
          </p:spPr>
          <p:txBody>
            <a:bodyPr/>
            <a:lstStyle/>
            <a:p/>
          </p:txBody>
        </p:sp>
        <p:sp>
          <p:nvSpPr>
            <p:cNvPr id="80" name="pl80"/>
            <p:cNvSpPr/>
            <p:nvPr/>
          </p:nvSpPr>
          <p:spPr>
            <a:xfrm>
              <a:off x="5437664" y="302256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04006"/>
              <a:ext cx="3397293" cy="1185286"/>
            </a:xfrm>
            <a:custGeom>
              <a:avLst/>
              <a:pathLst>
                <a:path w="3397293" h="1185286">
                  <a:moveTo>
                    <a:pt x="0" y="222241"/>
                  </a:moveTo>
                  <a:lnTo>
                    <a:pt x="135891" y="74080"/>
                  </a:lnTo>
                  <a:lnTo>
                    <a:pt x="271783" y="74080"/>
                  </a:lnTo>
                  <a:lnTo>
                    <a:pt x="407675" y="0"/>
                  </a:lnTo>
                  <a:lnTo>
                    <a:pt x="543566" y="0"/>
                  </a:lnTo>
                  <a:lnTo>
                    <a:pt x="679458" y="0"/>
                  </a:lnTo>
                  <a:lnTo>
                    <a:pt x="815350" y="74080"/>
                  </a:lnTo>
                  <a:lnTo>
                    <a:pt x="951242" y="444482"/>
                  </a:lnTo>
                  <a:lnTo>
                    <a:pt x="1087133" y="592643"/>
                  </a:lnTo>
                  <a:lnTo>
                    <a:pt x="1223025" y="963044"/>
                  </a:lnTo>
                  <a:lnTo>
                    <a:pt x="1358917" y="592643"/>
                  </a:lnTo>
                  <a:lnTo>
                    <a:pt x="1494809" y="370401"/>
                  </a:lnTo>
                  <a:lnTo>
                    <a:pt x="1630700" y="444482"/>
                  </a:lnTo>
                  <a:lnTo>
                    <a:pt x="1766592" y="592643"/>
                  </a:lnTo>
                  <a:lnTo>
                    <a:pt x="1902484" y="592643"/>
                  </a:lnTo>
                  <a:lnTo>
                    <a:pt x="2038375" y="814884"/>
                  </a:lnTo>
                  <a:lnTo>
                    <a:pt x="2174267" y="666723"/>
                  </a:lnTo>
                  <a:lnTo>
                    <a:pt x="2310159" y="740803"/>
                  </a:lnTo>
                  <a:lnTo>
                    <a:pt x="2446051" y="370401"/>
                  </a:lnTo>
                  <a:lnTo>
                    <a:pt x="2581942" y="518562"/>
                  </a:lnTo>
                  <a:lnTo>
                    <a:pt x="2717834" y="888964"/>
                  </a:lnTo>
                  <a:lnTo>
                    <a:pt x="2853726" y="814884"/>
                  </a:lnTo>
                  <a:lnTo>
                    <a:pt x="2989618" y="740803"/>
                  </a:lnTo>
                  <a:lnTo>
                    <a:pt x="3125509" y="814884"/>
                  </a:lnTo>
                  <a:lnTo>
                    <a:pt x="3261401" y="888964"/>
                  </a:lnTo>
                  <a:lnTo>
                    <a:pt x="3397293" y="1185286"/>
                  </a:lnTo>
                </a:path>
              </a:pathLst>
            </a:custGeom>
            <a:ln w="43362" cap="flat">
              <a:solidFill>
                <a:srgbClr val="000000">
                  <a:alpha val="100000"/>
                </a:srgbClr>
              </a:solidFill>
              <a:prstDash val="solid"/>
              <a:round/>
            </a:ln>
          </p:spPr>
          <p:txBody>
            <a:bodyPr/>
            <a:lstStyle/>
            <a:p/>
          </p:txBody>
        </p:sp>
        <p:sp>
          <p:nvSpPr>
            <p:cNvPr id="82" name="pl82"/>
            <p:cNvSpPr/>
            <p:nvPr/>
          </p:nvSpPr>
          <p:spPr>
            <a:xfrm>
              <a:off x="5437664" y="2681799"/>
              <a:ext cx="0" cy="44448"/>
            </a:xfrm>
            <a:custGeom>
              <a:avLst/>
              <a:pathLst>
                <a:path w="0" h="44448">
                  <a:moveTo>
                    <a:pt x="0" y="4444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04006"/>
              <a:ext cx="0" cy="177792"/>
            </a:xfrm>
            <a:custGeom>
              <a:avLst/>
              <a:pathLst>
                <a:path w="0" h="177792">
                  <a:moveTo>
                    <a:pt x="0" y="0"/>
                  </a:moveTo>
                  <a:lnTo>
                    <a:pt x="0" y="177792"/>
                  </a:lnTo>
                </a:path>
              </a:pathLst>
            </a:custGeom>
            <a:ln w="13550" cap="flat">
              <a:solidFill>
                <a:srgbClr val="0058AB">
                  <a:alpha val="100000"/>
                </a:srgbClr>
              </a:solidFill>
              <a:prstDash val="dot"/>
              <a:round/>
            </a:ln>
          </p:spPr>
          <p:txBody>
            <a:bodyPr/>
            <a:lstStyle/>
            <a:p/>
          </p:txBody>
        </p:sp>
        <p:sp>
          <p:nvSpPr>
            <p:cNvPr id="84" name="pl84"/>
            <p:cNvSpPr/>
            <p:nvPr/>
          </p:nvSpPr>
          <p:spPr>
            <a:xfrm>
              <a:off x="6796581" y="2681799"/>
              <a:ext cx="0" cy="414850"/>
            </a:xfrm>
            <a:custGeom>
              <a:avLst/>
              <a:pathLst>
                <a:path w="0" h="414850">
                  <a:moveTo>
                    <a:pt x="0" y="4148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681799"/>
              <a:ext cx="0" cy="637091"/>
            </a:xfrm>
            <a:custGeom>
              <a:avLst/>
              <a:pathLst>
                <a:path w="0" h="637091">
                  <a:moveTo>
                    <a:pt x="0" y="6370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681799"/>
              <a:ext cx="0" cy="340769"/>
            </a:xfrm>
            <a:custGeom>
              <a:avLst/>
              <a:pathLst>
                <a:path w="0" h="340769">
                  <a:moveTo>
                    <a:pt x="0" y="34076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681799"/>
              <a:ext cx="0" cy="711171"/>
            </a:xfrm>
            <a:custGeom>
              <a:avLst/>
              <a:pathLst>
                <a:path w="0" h="711171">
                  <a:moveTo>
                    <a:pt x="0" y="71117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681799"/>
              <a:ext cx="0" cy="1007493"/>
            </a:xfrm>
            <a:custGeom>
              <a:avLst/>
              <a:pathLst>
                <a:path w="0" h="1007493">
                  <a:moveTo>
                    <a:pt x="0" y="10074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504006"/>
              <a:ext cx="3397293" cy="1185286"/>
            </a:xfrm>
            <a:custGeom>
              <a:avLst/>
              <a:pathLst>
                <a:path w="3397293" h="1185286">
                  <a:moveTo>
                    <a:pt x="0" y="222241"/>
                  </a:moveTo>
                  <a:lnTo>
                    <a:pt x="135891" y="74080"/>
                  </a:lnTo>
                  <a:lnTo>
                    <a:pt x="271783" y="74080"/>
                  </a:lnTo>
                  <a:lnTo>
                    <a:pt x="407675" y="0"/>
                  </a:lnTo>
                  <a:lnTo>
                    <a:pt x="543566" y="0"/>
                  </a:lnTo>
                  <a:lnTo>
                    <a:pt x="679458" y="0"/>
                  </a:lnTo>
                  <a:lnTo>
                    <a:pt x="815350" y="74080"/>
                  </a:lnTo>
                  <a:lnTo>
                    <a:pt x="951242" y="444482"/>
                  </a:lnTo>
                  <a:lnTo>
                    <a:pt x="1087133" y="592643"/>
                  </a:lnTo>
                  <a:lnTo>
                    <a:pt x="1223025" y="963044"/>
                  </a:lnTo>
                  <a:lnTo>
                    <a:pt x="1358917" y="592643"/>
                  </a:lnTo>
                  <a:lnTo>
                    <a:pt x="1494809" y="370401"/>
                  </a:lnTo>
                  <a:lnTo>
                    <a:pt x="1630700" y="444482"/>
                  </a:lnTo>
                  <a:lnTo>
                    <a:pt x="1766592" y="592643"/>
                  </a:lnTo>
                  <a:lnTo>
                    <a:pt x="1902484" y="592643"/>
                  </a:lnTo>
                  <a:lnTo>
                    <a:pt x="2038375" y="814884"/>
                  </a:lnTo>
                  <a:lnTo>
                    <a:pt x="2174267" y="666723"/>
                  </a:lnTo>
                  <a:lnTo>
                    <a:pt x="2310159" y="740803"/>
                  </a:lnTo>
                  <a:lnTo>
                    <a:pt x="2446051" y="370401"/>
                  </a:lnTo>
                  <a:lnTo>
                    <a:pt x="2581942" y="518562"/>
                  </a:lnTo>
                  <a:lnTo>
                    <a:pt x="2717834" y="888964"/>
                  </a:lnTo>
                  <a:lnTo>
                    <a:pt x="2853726" y="814884"/>
                  </a:lnTo>
                  <a:lnTo>
                    <a:pt x="2989618" y="740803"/>
                  </a:lnTo>
                  <a:lnTo>
                    <a:pt x="3125509" y="814884"/>
                  </a:lnTo>
                  <a:lnTo>
                    <a:pt x="3261401" y="888964"/>
                  </a:lnTo>
                  <a:lnTo>
                    <a:pt x="3397293" y="1185286"/>
                  </a:lnTo>
                </a:path>
              </a:pathLst>
            </a:custGeom>
            <a:ln w="27101" cap="flat">
              <a:solidFill>
                <a:srgbClr val="0058AB">
                  <a:alpha val="100000"/>
                </a:srgbClr>
              </a:solidFill>
              <a:prstDash val="solid"/>
              <a:round/>
            </a:ln>
          </p:spPr>
          <p:txBody>
            <a:bodyPr/>
            <a:lstStyle/>
            <a:p/>
          </p:txBody>
        </p:sp>
        <p:sp>
          <p:nvSpPr>
            <p:cNvPr id="90" name="tx90"/>
            <p:cNvSpPr/>
            <p:nvPr/>
          </p:nvSpPr>
          <p:spPr>
            <a:xfrm>
              <a:off x="5407519" y="261336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086977" y="261437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748386" y="26130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27845" y="261336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7989462" y="26117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61310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86762" y="261172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902429" y="30575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35390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7112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70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2296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262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262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2506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801309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893344" y="4962912"/>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115" name="tx115"/>
            <p:cNvSpPr/>
            <p:nvPr/>
          </p:nvSpPr>
          <p:spPr>
            <a:xfrm>
              <a:off x="75177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28019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399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28550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310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9627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6082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4632361" cy="114824"/>
            </a:xfrm>
            <a:prstGeom prst="rect">
              <a:avLst/>
            </a:prstGeom>
            <a:solidFill>
              <a:srgbClr val="1CABE2">
                <a:alpha val="80000"/>
              </a:srgbClr>
            </a:solidFill>
          </p:spPr>
          <p:txBody>
            <a:bodyPr/>
            <a:lstStyle/>
            <a:p/>
          </p:txBody>
        </p:sp>
        <p:sp>
          <p:nvSpPr>
            <p:cNvPr id="128" name="rc128"/>
            <p:cNvSpPr/>
            <p:nvPr/>
          </p:nvSpPr>
          <p:spPr>
            <a:xfrm>
              <a:off x="1317178" y="5743865"/>
              <a:ext cx="5900903" cy="114824"/>
            </a:xfrm>
            <a:prstGeom prst="rect">
              <a:avLst/>
            </a:prstGeom>
            <a:solidFill>
              <a:srgbClr val="1CABE2">
                <a:alpha val="80000"/>
              </a:srgbClr>
            </a:solidFill>
          </p:spPr>
          <p:txBody>
            <a:bodyPr/>
            <a:lstStyle/>
            <a:p/>
          </p:txBody>
        </p:sp>
        <p:sp>
          <p:nvSpPr>
            <p:cNvPr id="129" name="rc129"/>
            <p:cNvSpPr/>
            <p:nvPr/>
          </p:nvSpPr>
          <p:spPr>
            <a:xfrm>
              <a:off x="1317178" y="5600334"/>
              <a:ext cx="7321564" cy="114824"/>
            </a:xfrm>
            <a:prstGeom prst="rect">
              <a:avLst/>
            </a:prstGeom>
            <a:solidFill>
              <a:srgbClr val="1CABE2">
                <a:alpha val="80000"/>
              </a:srgbClr>
            </a:solidFill>
          </p:spPr>
          <p:txBody>
            <a:bodyPr/>
            <a:lstStyle/>
            <a:p/>
          </p:txBody>
        </p:sp>
        <p:sp>
          <p:nvSpPr>
            <p:cNvPr id="130" name="tx13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61313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625869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Republic of Moldova (82%) was 3 percentage points lower than the global average (85%) and 5 percentage points lower than the average across all ECAR countries (87%).
National DTP3 coverage was 9 percentage points lower than in 2019 (91%).
This equates to 6,000 un- and undervaccinated children in 2025 compared to 4,000 un- and undervaccinated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Moldova DTP3 coverage was 82% - this is 9 percentage points lower than in 2019 and lower than both the global and regional averages.</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Republic of Moldova ranked number 7 out of 21 countries for lowest DTP3 coverage (based on tied ranks).
Republic of Moldova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Moldova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73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81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388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96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27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35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442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50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126386"/>
              <a:ext cx="239888" cy="1085623"/>
            </a:xfrm>
            <a:prstGeom prst="rect">
              <a:avLst/>
            </a:prstGeom>
            <a:solidFill>
              <a:srgbClr val="80BD41">
                <a:alpha val="100000"/>
              </a:srgbClr>
            </a:solidFill>
          </p:spPr>
          <p:txBody>
            <a:bodyPr/>
            <a:lstStyle/>
            <a:p/>
          </p:txBody>
        </p:sp>
        <p:sp>
          <p:nvSpPr>
            <p:cNvPr id="26" name="rc26"/>
            <p:cNvSpPr/>
            <p:nvPr/>
          </p:nvSpPr>
          <p:spPr>
            <a:xfrm>
              <a:off x="1296273" y="3069347"/>
              <a:ext cx="239888" cy="57038"/>
            </a:xfrm>
            <a:prstGeom prst="rect">
              <a:avLst/>
            </a:prstGeom>
            <a:solidFill>
              <a:srgbClr val="1CABE2">
                <a:alpha val="100000"/>
              </a:srgbClr>
            </a:solidFill>
          </p:spPr>
          <p:txBody>
            <a:bodyPr/>
            <a:lstStyle/>
            <a:p/>
          </p:txBody>
        </p:sp>
        <p:sp>
          <p:nvSpPr>
            <p:cNvPr id="27" name="rc27"/>
            <p:cNvSpPr/>
            <p:nvPr/>
          </p:nvSpPr>
          <p:spPr>
            <a:xfrm>
              <a:off x="1562816" y="3116486"/>
              <a:ext cx="239888" cy="1095522"/>
            </a:xfrm>
            <a:prstGeom prst="rect">
              <a:avLst/>
            </a:prstGeom>
            <a:solidFill>
              <a:srgbClr val="80BD41">
                <a:alpha val="100000"/>
              </a:srgbClr>
            </a:solidFill>
          </p:spPr>
          <p:txBody>
            <a:bodyPr/>
            <a:lstStyle/>
            <a:p/>
          </p:txBody>
        </p:sp>
        <p:sp>
          <p:nvSpPr>
            <p:cNvPr id="28" name="rc28"/>
            <p:cNvSpPr/>
            <p:nvPr/>
          </p:nvSpPr>
          <p:spPr>
            <a:xfrm>
              <a:off x="1562816" y="3082546"/>
              <a:ext cx="239888" cy="33940"/>
            </a:xfrm>
            <a:prstGeom prst="rect">
              <a:avLst/>
            </a:prstGeom>
            <a:solidFill>
              <a:srgbClr val="1CABE2">
                <a:alpha val="100000"/>
              </a:srgbClr>
            </a:solidFill>
          </p:spPr>
          <p:txBody>
            <a:bodyPr/>
            <a:lstStyle/>
            <a:p/>
          </p:txBody>
        </p:sp>
        <p:sp>
          <p:nvSpPr>
            <p:cNvPr id="29" name="rc29"/>
            <p:cNvSpPr/>
            <p:nvPr/>
          </p:nvSpPr>
          <p:spPr>
            <a:xfrm>
              <a:off x="1829360" y="3126857"/>
              <a:ext cx="239888" cy="1085151"/>
            </a:xfrm>
            <a:prstGeom prst="rect">
              <a:avLst/>
            </a:prstGeom>
            <a:solidFill>
              <a:srgbClr val="80BD41">
                <a:alpha val="100000"/>
              </a:srgbClr>
            </a:solidFill>
          </p:spPr>
          <p:txBody>
            <a:bodyPr/>
            <a:lstStyle/>
            <a:p/>
          </p:txBody>
        </p:sp>
        <p:sp>
          <p:nvSpPr>
            <p:cNvPr id="30" name="rc30"/>
            <p:cNvSpPr/>
            <p:nvPr/>
          </p:nvSpPr>
          <p:spPr>
            <a:xfrm>
              <a:off x="1829360" y="3093388"/>
              <a:ext cx="239888" cy="33469"/>
            </a:xfrm>
            <a:prstGeom prst="rect">
              <a:avLst/>
            </a:prstGeom>
            <a:solidFill>
              <a:srgbClr val="1CABE2">
                <a:alpha val="100000"/>
              </a:srgbClr>
            </a:solidFill>
          </p:spPr>
          <p:txBody>
            <a:bodyPr/>
            <a:lstStyle/>
            <a:p/>
          </p:txBody>
        </p:sp>
        <p:sp>
          <p:nvSpPr>
            <p:cNvPr id="31" name="rc31"/>
            <p:cNvSpPr/>
            <p:nvPr/>
          </p:nvSpPr>
          <p:spPr>
            <a:xfrm>
              <a:off x="2095903" y="3081839"/>
              <a:ext cx="239888" cy="1130170"/>
            </a:xfrm>
            <a:prstGeom prst="rect">
              <a:avLst/>
            </a:prstGeom>
            <a:solidFill>
              <a:srgbClr val="80BD41">
                <a:alpha val="100000"/>
              </a:srgbClr>
            </a:solidFill>
          </p:spPr>
          <p:txBody>
            <a:bodyPr/>
            <a:lstStyle/>
            <a:p/>
          </p:txBody>
        </p:sp>
        <p:sp>
          <p:nvSpPr>
            <p:cNvPr id="32" name="rc32"/>
            <p:cNvSpPr/>
            <p:nvPr/>
          </p:nvSpPr>
          <p:spPr>
            <a:xfrm>
              <a:off x="2095903" y="3058741"/>
              <a:ext cx="239888" cy="23098"/>
            </a:xfrm>
            <a:prstGeom prst="rect">
              <a:avLst/>
            </a:prstGeom>
            <a:solidFill>
              <a:srgbClr val="1CABE2">
                <a:alpha val="100000"/>
              </a:srgbClr>
            </a:solidFill>
          </p:spPr>
          <p:txBody>
            <a:bodyPr/>
            <a:lstStyle/>
            <a:p/>
          </p:txBody>
        </p:sp>
        <p:sp>
          <p:nvSpPr>
            <p:cNvPr id="33" name="rc33"/>
            <p:cNvSpPr/>
            <p:nvPr/>
          </p:nvSpPr>
          <p:spPr>
            <a:xfrm>
              <a:off x="2362446" y="3018672"/>
              <a:ext cx="239888" cy="1193337"/>
            </a:xfrm>
            <a:prstGeom prst="rect">
              <a:avLst/>
            </a:prstGeom>
            <a:solidFill>
              <a:srgbClr val="80BD41">
                <a:alpha val="100000"/>
              </a:srgbClr>
            </a:solidFill>
          </p:spPr>
          <p:txBody>
            <a:bodyPr/>
            <a:lstStyle/>
            <a:p/>
          </p:txBody>
        </p:sp>
        <p:sp>
          <p:nvSpPr>
            <p:cNvPr id="34" name="rc34"/>
            <p:cNvSpPr/>
            <p:nvPr/>
          </p:nvSpPr>
          <p:spPr>
            <a:xfrm>
              <a:off x="2362446" y="2994395"/>
              <a:ext cx="239888" cy="24276"/>
            </a:xfrm>
            <a:prstGeom prst="rect">
              <a:avLst/>
            </a:prstGeom>
            <a:solidFill>
              <a:srgbClr val="1CABE2">
                <a:alpha val="100000"/>
              </a:srgbClr>
            </a:solidFill>
          </p:spPr>
          <p:txBody>
            <a:bodyPr/>
            <a:lstStyle/>
            <a:p/>
          </p:txBody>
        </p:sp>
        <p:sp>
          <p:nvSpPr>
            <p:cNvPr id="35" name="rc35"/>
            <p:cNvSpPr/>
            <p:nvPr/>
          </p:nvSpPr>
          <p:spPr>
            <a:xfrm>
              <a:off x="2628989" y="3022207"/>
              <a:ext cx="239888" cy="1189801"/>
            </a:xfrm>
            <a:prstGeom prst="rect">
              <a:avLst/>
            </a:prstGeom>
            <a:solidFill>
              <a:srgbClr val="80BD41">
                <a:alpha val="100000"/>
              </a:srgbClr>
            </a:solidFill>
          </p:spPr>
          <p:txBody>
            <a:bodyPr/>
            <a:lstStyle/>
            <a:p/>
          </p:txBody>
        </p:sp>
        <p:sp>
          <p:nvSpPr>
            <p:cNvPr id="36" name="rc36"/>
            <p:cNvSpPr/>
            <p:nvPr/>
          </p:nvSpPr>
          <p:spPr>
            <a:xfrm>
              <a:off x="2628989" y="2997931"/>
              <a:ext cx="239888" cy="24276"/>
            </a:xfrm>
            <a:prstGeom prst="rect">
              <a:avLst/>
            </a:prstGeom>
            <a:solidFill>
              <a:srgbClr val="1CABE2">
                <a:alpha val="100000"/>
              </a:srgbClr>
            </a:solidFill>
          </p:spPr>
          <p:txBody>
            <a:bodyPr/>
            <a:lstStyle/>
            <a:p/>
          </p:txBody>
        </p:sp>
        <p:sp>
          <p:nvSpPr>
            <p:cNvPr id="37" name="rc37"/>
            <p:cNvSpPr/>
            <p:nvPr/>
          </p:nvSpPr>
          <p:spPr>
            <a:xfrm>
              <a:off x="2895532" y="3037292"/>
              <a:ext cx="239888" cy="1174717"/>
            </a:xfrm>
            <a:prstGeom prst="rect">
              <a:avLst/>
            </a:prstGeom>
            <a:solidFill>
              <a:srgbClr val="80BD41">
                <a:alpha val="100000"/>
              </a:srgbClr>
            </a:solidFill>
          </p:spPr>
          <p:txBody>
            <a:bodyPr/>
            <a:lstStyle/>
            <a:p/>
          </p:txBody>
        </p:sp>
        <p:sp>
          <p:nvSpPr>
            <p:cNvPr id="38" name="rc38"/>
            <p:cNvSpPr/>
            <p:nvPr/>
          </p:nvSpPr>
          <p:spPr>
            <a:xfrm>
              <a:off x="2895532" y="3000995"/>
              <a:ext cx="239888" cy="36297"/>
            </a:xfrm>
            <a:prstGeom prst="rect">
              <a:avLst/>
            </a:prstGeom>
            <a:solidFill>
              <a:srgbClr val="1CABE2">
                <a:alpha val="100000"/>
              </a:srgbClr>
            </a:solidFill>
          </p:spPr>
          <p:txBody>
            <a:bodyPr/>
            <a:lstStyle/>
            <a:p/>
          </p:txBody>
        </p:sp>
        <p:sp>
          <p:nvSpPr>
            <p:cNvPr id="39" name="rc39"/>
            <p:cNvSpPr/>
            <p:nvPr/>
          </p:nvSpPr>
          <p:spPr>
            <a:xfrm>
              <a:off x="3162075" y="3084667"/>
              <a:ext cx="239888" cy="1127341"/>
            </a:xfrm>
            <a:prstGeom prst="rect">
              <a:avLst/>
            </a:prstGeom>
            <a:solidFill>
              <a:srgbClr val="80BD41">
                <a:alpha val="100000"/>
              </a:srgbClr>
            </a:solidFill>
          </p:spPr>
          <p:txBody>
            <a:bodyPr/>
            <a:lstStyle/>
            <a:p/>
          </p:txBody>
        </p:sp>
        <p:sp>
          <p:nvSpPr>
            <p:cNvPr id="40" name="rc40"/>
            <p:cNvSpPr/>
            <p:nvPr/>
          </p:nvSpPr>
          <p:spPr>
            <a:xfrm>
              <a:off x="3162075" y="2986617"/>
              <a:ext cx="239888" cy="98050"/>
            </a:xfrm>
            <a:prstGeom prst="rect">
              <a:avLst/>
            </a:prstGeom>
            <a:solidFill>
              <a:srgbClr val="1CABE2">
                <a:alpha val="100000"/>
              </a:srgbClr>
            </a:solidFill>
          </p:spPr>
          <p:txBody>
            <a:bodyPr/>
            <a:lstStyle/>
            <a:p/>
          </p:txBody>
        </p:sp>
        <p:sp>
          <p:nvSpPr>
            <p:cNvPr id="41" name="rc41"/>
            <p:cNvSpPr/>
            <p:nvPr/>
          </p:nvSpPr>
          <p:spPr>
            <a:xfrm>
              <a:off x="3428618" y="3084432"/>
              <a:ext cx="239888" cy="1127577"/>
            </a:xfrm>
            <a:prstGeom prst="rect">
              <a:avLst/>
            </a:prstGeom>
            <a:solidFill>
              <a:srgbClr val="80BD41">
                <a:alpha val="100000"/>
              </a:srgbClr>
            </a:solidFill>
          </p:spPr>
          <p:txBody>
            <a:bodyPr/>
            <a:lstStyle/>
            <a:p/>
          </p:txBody>
        </p:sp>
        <p:sp>
          <p:nvSpPr>
            <p:cNvPr id="42" name="rc42"/>
            <p:cNvSpPr/>
            <p:nvPr/>
          </p:nvSpPr>
          <p:spPr>
            <a:xfrm>
              <a:off x="3428618" y="2959040"/>
              <a:ext cx="239888" cy="125391"/>
            </a:xfrm>
            <a:prstGeom prst="rect">
              <a:avLst/>
            </a:prstGeom>
            <a:solidFill>
              <a:srgbClr val="1CABE2">
                <a:alpha val="100000"/>
              </a:srgbClr>
            </a:solidFill>
          </p:spPr>
          <p:txBody>
            <a:bodyPr/>
            <a:lstStyle/>
            <a:p/>
          </p:txBody>
        </p:sp>
        <p:sp>
          <p:nvSpPr>
            <p:cNvPr id="43" name="rc43"/>
            <p:cNvSpPr/>
            <p:nvPr/>
          </p:nvSpPr>
          <p:spPr>
            <a:xfrm>
              <a:off x="3695161" y="3116486"/>
              <a:ext cx="239888" cy="1095522"/>
            </a:xfrm>
            <a:prstGeom prst="rect">
              <a:avLst/>
            </a:prstGeom>
            <a:solidFill>
              <a:srgbClr val="80BD41">
                <a:alpha val="100000"/>
              </a:srgbClr>
            </a:solidFill>
          </p:spPr>
          <p:txBody>
            <a:bodyPr/>
            <a:lstStyle/>
            <a:p/>
          </p:txBody>
        </p:sp>
        <p:sp>
          <p:nvSpPr>
            <p:cNvPr id="44" name="rc44"/>
            <p:cNvSpPr/>
            <p:nvPr/>
          </p:nvSpPr>
          <p:spPr>
            <a:xfrm>
              <a:off x="3695161" y="2923214"/>
              <a:ext cx="239888" cy="193272"/>
            </a:xfrm>
            <a:prstGeom prst="rect">
              <a:avLst/>
            </a:prstGeom>
            <a:solidFill>
              <a:srgbClr val="1CABE2">
                <a:alpha val="100000"/>
              </a:srgbClr>
            </a:solidFill>
          </p:spPr>
          <p:txBody>
            <a:bodyPr/>
            <a:lstStyle/>
            <a:p/>
          </p:txBody>
        </p:sp>
        <p:sp>
          <p:nvSpPr>
            <p:cNvPr id="45" name="rc45"/>
            <p:cNvSpPr/>
            <p:nvPr/>
          </p:nvSpPr>
          <p:spPr>
            <a:xfrm>
              <a:off x="3961705" y="3087496"/>
              <a:ext cx="239888" cy="1124513"/>
            </a:xfrm>
            <a:prstGeom prst="rect">
              <a:avLst/>
            </a:prstGeom>
            <a:solidFill>
              <a:srgbClr val="80BD41">
                <a:alpha val="100000"/>
              </a:srgbClr>
            </a:solidFill>
          </p:spPr>
          <p:txBody>
            <a:bodyPr/>
            <a:lstStyle/>
            <a:p/>
          </p:txBody>
        </p:sp>
        <p:sp>
          <p:nvSpPr>
            <p:cNvPr id="46" name="rc46"/>
            <p:cNvSpPr/>
            <p:nvPr/>
          </p:nvSpPr>
          <p:spPr>
            <a:xfrm>
              <a:off x="3961705" y="2962576"/>
              <a:ext cx="239888" cy="124919"/>
            </a:xfrm>
            <a:prstGeom prst="rect">
              <a:avLst/>
            </a:prstGeom>
            <a:solidFill>
              <a:srgbClr val="1CABE2">
                <a:alpha val="100000"/>
              </a:srgbClr>
            </a:solidFill>
          </p:spPr>
          <p:txBody>
            <a:bodyPr/>
            <a:lstStyle/>
            <a:p/>
          </p:txBody>
        </p:sp>
        <p:sp>
          <p:nvSpPr>
            <p:cNvPr id="47" name="rc47"/>
            <p:cNvSpPr/>
            <p:nvPr/>
          </p:nvSpPr>
          <p:spPr>
            <a:xfrm>
              <a:off x="4228248" y="3113658"/>
              <a:ext cx="239888" cy="1098351"/>
            </a:xfrm>
            <a:prstGeom prst="rect">
              <a:avLst/>
            </a:prstGeom>
            <a:solidFill>
              <a:srgbClr val="80BD41">
                <a:alpha val="100000"/>
              </a:srgbClr>
            </a:solidFill>
          </p:spPr>
          <p:txBody>
            <a:bodyPr/>
            <a:lstStyle/>
            <a:p/>
          </p:txBody>
        </p:sp>
        <p:sp>
          <p:nvSpPr>
            <p:cNvPr id="48" name="rc48"/>
            <p:cNvSpPr/>
            <p:nvPr/>
          </p:nvSpPr>
          <p:spPr>
            <a:xfrm>
              <a:off x="4228248" y="3030928"/>
              <a:ext cx="239888" cy="82729"/>
            </a:xfrm>
            <a:prstGeom prst="rect">
              <a:avLst/>
            </a:prstGeom>
            <a:solidFill>
              <a:srgbClr val="1CABE2">
                <a:alpha val="100000"/>
              </a:srgbClr>
            </a:solidFill>
          </p:spPr>
          <p:txBody>
            <a:bodyPr/>
            <a:lstStyle/>
            <a:p/>
          </p:txBody>
        </p:sp>
        <p:sp>
          <p:nvSpPr>
            <p:cNvPr id="49" name="rc49"/>
            <p:cNvSpPr/>
            <p:nvPr/>
          </p:nvSpPr>
          <p:spPr>
            <a:xfrm>
              <a:off x="4494791" y="3149013"/>
              <a:ext cx="239888" cy="1062996"/>
            </a:xfrm>
            <a:prstGeom prst="rect">
              <a:avLst/>
            </a:prstGeom>
            <a:solidFill>
              <a:srgbClr val="80BD41">
                <a:alpha val="100000"/>
              </a:srgbClr>
            </a:solidFill>
          </p:spPr>
          <p:txBody>
            <a:bodyPr/>
            <a:lstStyle/>
            <a:p/>
          </p:txBody>
        </p:sp>
        <p:sp>
          <p:nvSpPr>
            <p:cNvPr id="50" name="rc50"/>
            <p:cNvSpPr/>
            <p:nvPr/>
          </p:nvSpPr>
          <p:spPr>
            <a:xfrm>
              <a:off x="4494791" y="3056619"/>
              <a:ext cx="239888" cy="92393"/>
            </a:xfrm>
            <a:prstGeom prst="rect">
              <a:avLst/>
            </a:prstGeom>
            <a:solidFill>
              <a:srgbClr val="1CABE2">
                <a:alpha val="100000"/>
              </a:srgbClr>
            </a:solidFill>
          </p:spPr>
          <p:txBody>
            <a:bodyPr/>
            <a:lstStyle/>
            <a:p/>
          </p:txBody>
        </p:sp>
        <p:sp>
          <p:nvSpPr>
            <p:cNvPr id="51" name="rc51"/>
            <p:cNvSpPr/>
            <p:nvPr/>
          </p:nvSpPr>
          <p:spPr>
            <a:xfrm>
              <a:off x="4761334" y="3226557"/>
              <a:ext cx="239888" cy="985451"/>
            </a:xfrm>
            <a:prstGeom prst="rect">
              <a:avLst/>
            </a:prstGeom>
            <a:solidFill>
              <a:srgbClr val="80BD41">
                <a:alpha val="100000"/>
              </a:srgbClr>
            </a:solidFill>
          </p:spPr>
          <p:txBody>
            <a:bodyPr/>
            <a:lstStyle/>
            <a:p/>
          </p:txBody>
        </p:sp>
        <p:sp>
          <p:nvSpPr>
            <p:cNvPr id="52" name="rc52"/>
            <p:cNvSpPr/>
            <p:nvPr/>
          </p:nvSpPr>
          <p:spPr>
            <a:xfrm>
              <a:off x="4761334" y="3116958"/>
              <a:ext cx="239888" cy="109599"/>
            </a:xfrm>
            <a:prstGeom prst="rect">
              <a:avLst/>
            </a:prstGeom>
            <a:solidFill>
              <a:srgbClr val="1CABE2">
                <a:alpha val="100000"/>
              </a:srgbClr>
            </a:solidFill>
          </p:spPr>
          <p:txBody>
            <a:bodyPr/>
            <a:lstStyle/>
            <a:p/>
          </p:txBody>
        </p:sp>
        <p:sp>
          <p:nvSpPr>
            <p:cNvPr id="53" name="rc53"/>
            <p:cNvSpPr/>
            <p:nvPr/>
          </p:nvSpPr>
          <p:spPr>
            <a:xfrm>
              <a:off x="5027877" y="3140292"/>
              <a:ext cx="239888" cy="1071717"/>
            </a:xfrm>
            <a:prstGeom prst="rect">
              <a:avLst/>
            </a:prstGeom>
            <a:solidFill>
              <a:srgbClr val="80BD41">
                <a:alpha val="100000"/>
              </a:srgbClr>
            </a:solidFill>
          </p:spPr>
          <p:txBody>
            <a:bodyPr/>
            <a:lstStyle/>
            <a:p/>
          </p:txBody>
        </p:sp>
        <p:sp>
          <p:nvSpPr>
            <p:cNvPr id="54" name="rc54"/>
            <p:cNvSpPr/>
            <p:nvPr/>
          </p:nvSpPr>
          <p:spPr>
            <a:xfrm>
              <a:off x="5027877" y="3021265"/>
              <a:ext cx="239888" cy="119027"/>
            </a:xfrm>
            <a:prstGeom prst="rect">
              <a:avLst/>
            </a:prstGeom>
            <a:solidFill>
              <a:srgbClr val="1CABE2">
                <a:alpha val="100000"/>
              </a:srgbClr>
            </a:solidFill>
          </p:spPr>
          <p:txBody>
            <a:bodyPr/>
            <a:lstStyle/>
            <a:p/>
          </p:txBody>
        </p:sp>
        <p:sp>
          <p:nvSpPr>
            <p:cNvPr id="55" name="rc55"/>
            <p:cNvSpPr/>
            <p:nvPr/>
          </p:nvSpPr>
          <p:spPr>
            <a:xfrm>
              <a:off x="5294420" y="3197566"/>
              <a:ext cx="239888" cy="1014442"/>
            </a:xfrm>
            <a:prstGeom prst="rect">
              <a:avLst/>
            </a:prstGeom>
            <a:solidFill>
              <a:srgbClr val="80BD41">
                <a:alpha val="100000"/>
              </a:srgbClr>
            </a:solidFill>
          </p:spPr>
          <p:txBody>
            <a:bodyPr/>
            <a:lstStyle/>
            <a:p/>
          </p:txBody>
        </p:sp>
        <p:sp>
          <p:nvSpPr>
            <p:cNvPr id="56" name="rc56"/>
            <p:cNvSpPr/>
            <p:nvPr/>
          </p:nvSpPr>
          <p:spPr>
            <a:xfrm>
              <a:off x="5294420" y="3046013"/>
              <a:ext cx="239888" cy="151553"/>
            </a:xfrm>
            <a:prstGeom prst="rect">
              <a:avLst/>
            </a:prstGeom>
            <a:solidFill>
              <a:srgbClr val="1CABE2">
                <a:alpha val="100000"/>
              </a:srgbClr>
            </a:solidFill>
          </p:spPr>
          <p:txBody>
            <a:bodyPr/>
            <a:lstStyle/>
            <a:p/>
          </p:txBody>
        </p:sp>
        <p:sp>
          <p:nvSpPr>
            <p:cNvPr id="57" name="rc57"/>
            <p:cNvSpPr/>
            <p:nvPr/>
          </p:nvSpPr>
          <p:spPr>
            <a:xfrm>
              <a:off x="5560963" y="3212887"/>
              <a:ext cx="239888" cy="999122"/>
            </a:xfrm>
            <a:prstGeom prst="rect">
              <a:avLst/>
            </a:prstGeom>
            <a:solidFill>
              <a:srgbClr val="80BD41">
                <a:alpha val="100000"/>
              </a:srgbClr>
            </a:solidFill>
          </p:spPr>
          <p:txBody>
            <a:bodyPr/>
            <a:lstStyle/>
            <a:p/>
          </p:txBody>
        </p:sp>
        <p:sp>
          <p:nvSpPr>
            <p:cNvPr id="58" name="rc58"/>
            <p:cNvSpPr/>
            <p:nvPr/>
          </p:nvSpPr>
          <p:spPr>
            <a:xfrm>
              <a:off x="5560963" y="3089381"/>
              <a:ext cx="239888" cy="123505"/>
            </a:xfrm>
            <a:prstGeom prst="rect">
              <a:avLst/>
            </a:prstGeom>
            <a:solidFill>
              <a:srgbClr val="1CABE2">
                <a:alpha val="100000"/>
              </a:srgbClr>
            </a:solidFill>
          </p:spPr>
          <p:txBody>
            <a:bodyPr/>
            <a:lstStyle/>
            <a:p/>
          </p:txBody>
        </p:sp>
        <p:sp>
          <p:nvSpPr>
            <p:cNvPr id="59" name="rc59"/>
            <p:cNvSpPr/>
            <p:nvPr/>
          </p:nvSpPr>
          <p:spPr>
            <a:xfrm>
              <a:off x="5827506" y="3310701"/>
              <a:ext cx="239888" cy="901307"/>
            </a:xfrm>
            <a:prstGeom prst="rect">
              <a:avLst/>
            </a:prstGeom>
            <a:solidFill>
              <a:srgbClr val="80BD41">
                <a:alpha val="100000"/>
              </a:srgbClr>
            </a:solidFill>
          </p:spPr>
          <p:txBody>
            <a:bodyPr/>
            <a:lstStyle/>
            <a:p/>
          </p:txBody>
        </p:sp>
        <p:sp>
          <p:nvSpPr>
            <p:cNvPr id="60" name="rc60"/>
            <p:cNvSpPr/>
            <p:nvPr/>
          </p:nvSpPr>
          <p:spPr>
            <a:xfrm>
              <a:off x="5827506" y="3187667"/>
              <a:ext cx="239888" cy="123034"/>
            </a:xfrm>
            <a:prstGeom prst="rect">
              <a:avLst/>
            </a:prstGeom>
            <a:solidFill>
              <a:srgbClr val="1CABE2">
                <a:alpha val="100000"/>
              </a:srgbClr>
            </a:solidFill>
          </p:spPr>
          <p:txBody>
            <a:bodyPr/>
            <a:lstStyle/>
            <a:p/>
          </p:txBody>
        </p:sp>
        <p:sp>
          <p:nvSpPr>
            <p:cNvPr id="61" name="rc61"/>
            <p:cNvSpPr/>
            <p:nvPr/>
          </p:nvSpPr>
          <p:spPr>
            <a:xfrm>
              <a:off x="6094049" y="3304338"/>
              <a:ext cx="239888" cy="907671"/>
            </a:xfrm>
            <a:prstGeom prst="rect">
              <a:avLst/>
            </a:prstGeom>
            <a:solidFill>
              <a:srgbClr val="80BD41">
                <a:alpha val="100000"/>
              </a:srgbClr>
            </a:solidFill>
          </p:spPr>
          <p:txBody>
            <a:bodyPr/>
            <a:lstStyle/>
            <a:p/>
          </p:txBody>
        </p:sp>
        <p:sp>
          <p:nvSpPr>
            <p:cNvPr id="62" name="rc62"/>
            <p:cNvSpPr/>
            <p:nvPr/>
          </p:nvSpPr>
          <p:spPr>
            <a:xfrm>
              <a:off x="6094049" y="3235985"/>
              <a:ext cx="239888" cy="68352"/>
            </a:xfrm>
            <a:prstGeom prst="rect">
              <a:avLst/>
            </a:prstGeom>
            <a:solidFill>
              <a:srgbClr val="1CABE2">
                <a:alpha val="100000"/>
              </a:srgbClr>
            </a:solidFill>
          </p:spPr>
          <p:txBody>
            <a:bodyPr/>
            <a:lstStyle/>
            <a:p/>
          </p:txBody>
        </p:sp>
        <p:sp>
          <p:nvSpPr>
            <p:cNvPr id="63" name="rc63"/>
            <p:cNvSpPr/>
            <p:nvPr/>
          </p:nvSpPr>
          <p:spPr>
            <a:xfrm>
              <a:off x="6360593" y="3377404"/>
              <a:ext cx="239888" cy="834605"/>
            </a:xfrm>
            <a:prstGeom prst="rect">
              <a:avLst/>
            </a:prstGeom>
            <a:solidFill>
              <a:srgbClr val="80BD41">
                <a:alpha val="100000"/>
              </a:srgbClr>
            </a:solidFill>
          </p:spPr>
          <p:txBody>
            <a:bodyPr/>
            <a:lstStyle/>
            <a:p/>
          </p:txBody>
        </p:sp>
        <p:sp>
          <p:nvSpPr>
            <p:cNvPr id="64" name="rc64"/>
            <p:cNvSpPr/>
            <p:nvPr/>
          </p:nvSpPr>
          <p:spPr>
            <a:xfrm>
              <a:off x="6360593" y="3294910"/>
              <a:ext cx="239888" cy="82494"/>
            </a:xfrm>
            <a:prstGeom prst="rect">
              <a:avLst/>
            </a:prstGeom>
            <a:solidFill>
              <a:srgbClr val="1CABE2">
                <a:alpha val="100000"/>
              </a:srgbClr>
            </a:solidFill>
          </p:spPr>
          <p:txBody>
            <a:bodyPr/>
            <a:lstStyle/>
            <a:p/>
          </p:txBody>
        </p:sp>
        <p:sp>
          <p:nvSpPr>
            <p:cNvPr id="65" name="rc65"/>
            <p:cNvSpPr/>
            <p:nvPr/>
          </p:nvSpPr>
          <p:spPr>
            <a:xfrm>
              <a:off x="6627136" y="3468854"/>
              <a:ext cx="239888" cy="743154"/>
            </a:xfrm>
            <a:prstGeom prst="rect">
              <a:avLst/>
            </a:prstGeom>
            <a:solidFill>
              <a:srgbClr val="80BD41">
                <a:alpha val="100000"/>
              </a:srgbClr>
            </a:solidFill>
          </p:spPr>
          <p:txBody>
            <a:bodyPr/>
            <a:lstStyle/>
            <a:p/>
          </p:txBody>
        </p:sp>
        <p:sp>
          <p:nvSpPr>
            <p:cNvPr id="66" name="rc66"/>
            <p:cNvSpPr/>
            <p:nvPr/>
          </p:nvSpPr>
          <p:spPr>
            <a:xfrm>
              <a:off x="6627136" y="3347942"/>
              <a:ext cx="239888" cy="120912"/>
            </a:xfrm>
            <a:prstGeom prst="rect">
              <a:avLst/>
            </a:prstGeom>
            <a:solidFill>
              <a:srgbClr val="1CABE2">
                <a:alpha val="100000"/>
              </a:srgbClr>
            </a:solidFill>
          </p:spPr>
          <p:txBody>
            <a:bodyPr/>
            <a:lstStyle/>
            <a:p/>
          </p:txBody>
        </p:sp>
        <p:sp>
          <p:nvSpPr>
            <p:cNvPr id="67" name="rc67"/>
            <p:cNvSpPr/>
            <p:nvPr/>
          </p:nvSpPr>
          <p:spPr>
            <a:xfrm>
              <a:off x="6893679" y="3505152"/>
              <a:ext cx="239888" cy="706857"/>
            </a:xfrm>
            <a:prstGeom prst="rect">
              <a:avLst/>
            </a:prstGeom>
            <a:solidFill>
              <a:srgbClr val="80BD41">
                <a:alpha val="100000"/>
              </a:srgbClr>
            </a:solidFill>
          </p:spPr>
          <p:txBody>
            <a:bodyPr/>
            <a:lstStyle/>
            <a:p/>
          </p:txBody>
        </p:sp>
        <p:sp>
          <p:nvSpPr>
            <p:cNvPr id="68" name="rc68"/>
            <p:cNvSpPr/>
            <p:nvPr/>
          </p:nvSpPr>
          <p:spPr>
            <a:xfrm>
              <a:off x="6893679" y="3399559"/>
              <a:ext cx="239888" cy="105592"/>
            </a:xfrm>
            <a:prstGeom prst="rect">
              <a:avLst/>
            </a:prstGeom>
            <a:solidFill>
              <a:srgbClr val="1CABE2">
                <a:alpha val="100000"/>
              </a:srgbClr>
            </a:solidFill>
          </p:spPr>
          <p:txBody>
            <a:bodyPr/>
            <a:lstStyle/>
            <a:p/>
          </p:txBody>
        </p:sp>
        <p:sp>
          <p:nvSpPr>
            <p:cNvPr id="69" name="rc69"/>
            <p:cNvSpPr/>
            <p:nvPr/>
          </p:nvSpPr>
          <p:spPr>
            <a:xfrm>
              <a:off x="7160222" y="3553941"/>
              <a:ext cx="239888" cy="658067"/>
            </a:xfrm>
            <a:prstGeom prst="rect">
              <a:avLst/>
            </a:prstGeom>
            <a:solidFill>
              <a:srgbClr val="80BD41">
                <a:alpha val="100000"/>
              </a:srgbClr>
            </a:solidFill>
          </p:spPr>
          <p:txBody>
            <a:bodyPr/>
            <a:lstStyle/>
            <a:p/>
          </p:txBody>
        </p:sp>
        <p:sp>
          <p:nvSpPr>
            <p:cNvPr id="70" name="rc70"/>
            <p:cNvSpPr/>
            <p:nvPr/>
          </p:nvSpPr>
          <p:spPr>
            <a:xfrm>
              <a:off x="7160222" y="3464141"/>
              <a:ext cx="239888" cy="89800"/>
            </a:xfrm>
            <a:prstGeom prst="rect">
              <a:avLst/>
            </a:prstGeom>
            <a:solidFill>
              <a:srgbClr val="1CABE2">
                <a:alpha val="100000"/>
              </a:srgbClr>
            </a:solidFill>
          </p:spPr>
          <p:txBody>
            <a:bodyPr/>
            <a:lstStyle/>
            <a:p/>
          </p:txBody>
        </p:sp>
        <p:sp>
          <p:nvSpPr>
            <p:cNvPr id="71" name="rc71"/>
            <p:cNvSpPr/>
            <p:nvPr/>
          </p:nvSpPr>
          <p:spPr>
            <a:xfrm>
              <a:off x="7426765" y="3542392"/>
              <a:ext cx="239888" cy="669617"/>
            </a:xfrm>
            <a:prstGeom prst="rect">
              <a:avLst/>
            </a:prstGeom>
            <a:solidFill>
              <a:srgbClr val="80BD41">
                <a:alpha val="100000"/>
              </a:srgbClr>
            </a:solidFill>
          </p:spPr>
          <p:txBody>
            <a:bodyPr/>
            <a:lstStyle/>
            <a:p/>
          </p:txBody>
        </p:sp>
        <p:sp>
          <p:nvSpPr>
            <p:cNvPr id="72" name="rc72"/>
            <p:cNvSpPr/>
            <p:nvPr/>
          </p:nvSpPr>
          <p:spPr>
            <a:xfrm>
              <a:off x="7426765" y="3442456"/>
              <a:ext cx="239888" cy="99935"/>
            </a:xfrm>
            <a:prstGeom prst="rect">
              <a:avLst/>
            </a:prstGeom>
            <a:solidFill>
              <a:srgbClr val="1CABE2">
                <a:alpha val="100000"/>
              </a:srgbClr>
            </a:solidFill>
          </p:spPr>
          <p:txBody>
            <a:bodyPr/>
            <a:lstStyle/>
            <a:p/>
          </p:txBody>
        </p:sp>
        <p:sp>
          <p:nvSpPr>
            <p:cNvPr id="73" name="rc73"/>
            <p:cNvSpPr/>
            <p:nvPr/>
          </p:nvSpPr>
          <p:spPr>
            <a:xfrm>
              <a:off x="7693308" y="3566198"/>
              <a:ext cx="239888" cy="645811"/>
            </a:xfrm>
            <a:prstGeom prst="rect">
              <a:avLst/>
            </a:prstGeom>
            <a:solidFill>
              <a:srgbClr val="80BD41">
                <a:alpha val="100000"/>
              </a:srgbClr>
            </a:solidFill>
          </p:spPr>
          <p:txBody>
            <a:bodyPr/>
            <a:lstStyle/>
            <a:p/>
          </p:txBody>
        </p:sp>
        <p:sp>
          <p:nvSpPr>
            <p:cNvPr id="74" name="rc74"/>
            <p:cNvSpPr/>
            <p:nvPr/>
          </p:nvSpPr>
          <p:spPr>
            <a:xfrm>
              <a:off x="7693308" y="3461076"/>
              <a:ext cx="239888" cy="105121"/>
            </a:xfrm>
            <a:prstGeom prst="rect">
              <a:avLst/>
            </a:prstGeom>
            <a:solidFill>
              <a:srgbClr val="1CABE2">
                <a:alpha val="100000"/>
              </a:srgbClr>
            </a:solidFill>
          </p:spPr>
          <p:txBody>
            <a:bodyPr/>
            <a:lstStyle/>
            <a:p/>
          </p:txBody>
        </p:sp>
        <p:sp>
          <p:nvSpPr>
            <p:cNvPr id="75" name="rc75"/>
            <p:cNvSpPr/>
            <p:nvPr/>
          </p:nvSpPr>
          <p:spPr>
            <a:xfrm>
              <a:off x="7959851" y="3617580"/>
              <a:ext cx="239888" cy="594429"/>
            </a:xfrm>
            <a:prstGeom prst="rect">
              <a:avLst/>
            </a:prstGeom>
            <a:solidFill>
              <a:srgbClr val="80BD41">
                <a:alpha val="100000"/>
              </a:srgbClr>
            </a:solidFill>
          </p:spPr>
          <p:txBody>
            <a:bodyPr/>
            <a:lstStyle/>
            <a:p/>
          </p:txBody>
        </p:sp>
        <p:sp>
          <p:nvSpPr>
            <p:cNvPr id="76" name="rc76"/>
            <p:cNvSpPr/>
            <p:nvPr/>
          </p:nvSpPr>
          <p:spPr>
            <a:xfrm>
              <a:off x="7959851" y="3487003"/>
              <a:ext cx="239888" cy="130576"/>
            </a:xfrm>
            <a:prstGeom prst="rect">
              <a:avLst/>
            </a:prstGeom>
            <a:solidFill>
              <a:srgbClr val="1CABE2">
                <a:alpha val="100000"/>
              </a:srgbClr>
            </a:solidFill>
          </p:spPr>
          <p:txBody>
            <a:bodyPr/>
            <a:lstStyle/>
            <a:p/>
          </p:txBody>
        </p:sp>
        <p:sp>
          <p:nvSpPr>
            <p:cNvPr id="77" name="pl77"/>
            <p:cNvSpPr/>
            <p:nvPr/>
          </p:nvSpPr>
          <p:spPr>
            <a:xfrm>
              <a:off x="1416218" y="2106708"/>
              <a:ext cx="6663577" cy="343722"/>
            </a:xfrm>
            <a:custGeom>
              <a:avLst/>
              <a:pathLst>
                <a:path w="6663577" h="343722">
                  <a:moveTo>
                    <a:pt x="0" y="64447"/>
                  </a:moveTo>
                  <a:lnTo>
                    <a:pt x="266543" y="21482"/>
                  </a:lnTo>
                  <a:lnTo>
                    <a:pt x="533086" y="21482"/>
                  </a:lnTo>
                  <a:lnTo>
                    <a:pt x="799629" y="0"/>
                  </a:lnTo>
                  <a:lnTo>
                    <a:pt x="1066172" y="0"/>
                  </a:lnTo>
                  <a:lnTo>
                    <a:pt x="1332715" y="0"/>
                  </a:lnTo>
                  <a:lnTo>
                    <a:pt x="1599258" y="21482"/>
                  </a:lnTo>
                  <a:lnTo>
                    <a:pt x="1865801" y="128895"/>
                  </a:lnTo>
                  <a:lnTo>
                    <a:pt x="2132344" y="171861"/>
                  </a:lnTo>
                  <a:lnTo>
                    <a:pt x="2398888" y="279274"/>
                  </a:lnTo>
                  <a:lnTo>
                    <a:pt x="2665431" y="171861"/>
                  </a:lnTo>
                  <a:lnTo>
                    <a:pt x="2931974" y="107413"/>
                  </a:lnTo>
                  <a:lnTo>
                    <a:pt x="3198517" y="128895"/>
                  </a:lnTo>
                  <a:lnTo>
                    <a:pt x="3465060" y="171861"/>
                  </a:lnTo>
                  <a:lnTo>
                    <a:pt x="3731603" y="171861"/>
                  </a:lnTo>
                  <a:lnTo>
                    <a:pt x="3998146" y="236309"/>
                  </a:lnTo>
                  <a:lnTo>
                    <a:pt x="4264689" y="193343"/>
                  </a:lnTo>
                  <a:lnTo>
                    <a:pt x="4531233" y="214826"/>
                  </a:lnTo>
                  <a:lnTo>
                    <a:pt x="4797776" y="107413"/>
                  </a:lnTo>
                  <a:lnTo>
                    <a:pt x="5064319" y="150378"/>
                  </a:lnTo>
                  <a:lnTo>
                    <a:pt x="5330862" y="257791"/>
                  </a:lnTo>
                  <a:lnTo>
                    <a:pt x="5597405" y="236309"/>
                  </a:lnTo>
                  <a:lnTo>
                    <a:pt x="5863948" y="214826"/>
                  </a:lnTo>
                  <a:lnTo>
                    <a:pt x="6130491" y="236309"/>
                  </a:lnTo>
                  <a:lnTo>
                    <a:pt x="6397034" y="257791"/>
                  </a:lnTo>
                  <a:lnTo>
                    <a:pt x="6663577" y="343722"/>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1324790" y="29334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90" name="tx90"/>
            <p:cNvSpPr/>
            <p:nvPr/>
          </p:nvSpPr>
          <p:spPr>
            <a:xfrm>
              <a:off x="2657505" y="28620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91" name="tx91"/>
            <p:cNvSpPr/>
            <p:nvPr/>
          </p:nvSpPr>
          <p:spPr>
            <a:xfrm>
              <a:off x="4029398" y="282636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2" name="tx92"/>
            <p:cNvSpPr/>
            <p:nvPr/>
          </p:nvSpPr>
          <p:spPr>
            <a:xfrm>
              <a:off x="5322937" y="29098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93" name="tx93"/>
            <p:cNvSpPr/>
            <p:nvPr/>
          </p:nvSpPr>
          <p:spPr>
            <a:xfrm>
              <a:off x="6389109" y="31589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38.9</a:t>
              </a:r>
            </a:p>
          </p:txBody>
        </p:sp>
        <p:sp>
          <p:nvSpPr>
            <p:cNvPr id="94" name="tx94"/>
            <p:cNvSpPr/>
            <p:nvPr/>
          </p:nvSpPr>
          <p:spPr>
            <a:xfrm>
              <a:off x="6655652" y="32117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a:t>
              </a:r>
            </a:p>
          </p:txBody>
        </p:sp>
        <p:sp>
          <p:nvSpPr>
            <p:cNvPr id="95" name="tx95"/>
            <p:cNvSpPr/>
            <p:nvPr/>
          </p:nvSpPr>
          <p:spPr>
            <a:xfrm>
              <a:off x="6922195" y="32635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a:t>
              </a:r>
            </a:p>
          </p:txBody>
        </p:sp>
        <p:sp>
          <p:nvSpPr>
            <p:cNvPr id="96" name="tx96"/>
            <p:cNvSpPr/>
            <p:nvPr/>
          </p:nvSpPr>
          <p:spPr>
            <a:xfrm>
              <a:off x="7188738" y="33284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7" name="tx97"/>
            <p:cNvSpPr/>
            <p:nvPr/>
          </p:nvSpPr>
          <p:spPr>
            <a:xfrm>
              <a:off x="7455282" y="33064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98" name="tx98"/>
            <p:cNvSpPr/>
            <p:nvPr/>
          </p:nvSpPr>
          <p:spPr>
            <a:xfrm>
              <a:off x="7721825" y="33251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a:t>
              </a:r>
            </a:p>
          </p:txBody>
        </p:sp>
        <p:sp>
          <p:nvSpPr>
            <p:cNvPr id="99" name="tx99"/>
            <p:cNvSpPr/>
            <p:nvPr/>
          </p:nvSpPr>
          <p:spPr>
            <a:xfrm>
              <a:off x="7988368" y="33512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a:t>
              </a:r>
            </a:p>
          </p:txBody>
        </p:sp>
        <p:sp>
          <p:nvSpPr>
            <p:cNvPr id="100" name="pl100"/>
            <p:cNvSpPr/>
            <p:nvPr/>
          </p:nvSpPr>
          <p:spPr>
            <a:xfrm>
              <a:off x="1416218"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341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12" name="tx112"/>
            <p:cNvSpPr/>
            <p:nvPr/>
          </p:nvSpPr>
          <p:spPr>
            <a:xfrm>
              <a:off x="1350915" y="30639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3" name="tx113"/>
            <p:cNvSpPr/>
            <p:nvPr/>
          </p:nvSpPr>
          <p:spPr>
            <a:xfrm>
              <a:off x="2657505" y="35820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14" name="tx114"/>
            <p:cNvSpPr/>
            <p:nvPr/>
          </p:nvSpPr>
          <p:spPr>
            <a:xfrm>
              <a:off x="2722808" y="297616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5" name="tx115"/>
            <p:cNvSpPr/>
            <p:nvPr/>
          </p:nvSpPr>
          <p:spPr>
            <a:xfrm>
              <a:off x="3990221" y="3616126"/>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a:t>
              </a:r>
            </a:p>
          </p:txBody>
        </p:sp>
        <p:sp>
          <p:nvSpPr>
            <p:cNvPr id="116" name="tx116"/>
            <p:cNvSpPr/>
            <p:nvPr/>
          </p:nvSpPr>
          <p:spPr>
            <a:xfrm>
              <a:off x="4016347" y="29899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7" name="tx117"/>
            <p:cNvSpPr/>
            <p:nvPr/>
          </p:nvSpPr>
          <p:spPr>
            <a:xfrm>
              <a:off x="5362113" y="366969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8" name="tx118"/>
            <p:cNvSpPr/>
            <p:nvPr/>
          </p:nvSpPr>
          <p:spPr>
            <a:xfrm>
              <a:off x="5349062" y="30867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9" name="tx119"/>
            <p:cNvSpPr/>
            <p:nvPr/>
          </p:nvSpPr>
          <p:spPr>
            <a:xfrm>
              <a:off x="6389109" y="37596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20" name="tx120"/>
            <p:cNvSpPr/>
            <p:nvPr/>
          </p:nvSpPr>
          <p:spPr>
            <a:xfrm>
              <a:off x="6415235" y="33010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1" name="tx121"/>
            <p:cNvSpPr/>
            <p:nvPr/>
          </p:nvSpPr>
          <p:spPr>
            <a:xfrm>
              <a:off x="6655652" y="38053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22" name="tx122"/>
            <p:cNvSpPr/>
            <p:nvPr/>
          </p:nvSpPr>
          <p:spPr>
            <a:xfrm>
              <a:off x="6681778" y="33733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3" name="tx123"/>
            <p:cNvSpPr/>
            <p:nvPr/>
          </p:nvSpPr>
          <p:spPr>
            <a:xfrm>
              <a:off x="6961372" y="382348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a:t>
              </a:r>
            </a:p>
          </p:txBody>
        </p:sp>
        <p:sp>
          <p:nvSpPr>
            <p:cNvPr id="124" name="tx124"/>
            <p:cNvSpPr/>
            <p:nvPr/>
          </p:nvSpPr>
          <p:spPr>
            <a:xfrm>
              <a:off x="6948321" y="341758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5" name="tx125"/>
            <p:cNvSpPr/>
            <p:nvPr/>
          </p:nvSpPr>
          <p:spPr>
            <a:xfrm>
              <a:off x="7188738" y="3847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26" name="tx126"/>
            <p:cNvSpPr/>
            <p:nvPr/>
          </p:nvSpPr>
          <p:spPr>
            <a:xfrm>
              <a:off x="7214864" y="34739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7" name="tx127"/>
            <p:cNvSpPr/>
            <p:nvPr/>
          </p:nvSpPr>
          <p:spPr>
            <a:xfrm>
              <a:off x="7455282" y="38421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8" name="tx128"/>
            <p:cNvSpPr/>
            <p:nvPr/>
          </p:nvSpPr>
          <p:spPr>
            <a:xfrm>
              <a:off x="7481407" y="34585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9" name="tx129"/>
            <p:cNvSpPr/>
            <p:nvPr/>
          </p:nvSpPr>
          <p:spPr>
            <a:xfrm>
              <a:off x="7721825" y="385520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30" name="tx130"/>
            <p:cNvSpPr/>
            <p:nvPr/>
          </p:nvSpPr>
          <p:spPr>
            <a:xfrm>
              <a:off x="7747950" y="347886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31" name="tx131"/>
            <p:cNvSpPr/>
            <p:nvPr/>
          </p:nvSpPr>
          <p:spPr>
            <a:xfrm>
              <a:off x="7988368" y="38797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32" name="tx132"/>
            <p:cNvSpPr/>
            <p:nvPr/>
          </p:nvSpPr>
          <p:spPr>
            <a:xfrm>
              <a:off x="8014493" y="3518436"/>
              <a:ext cx="130604"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5706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733081" y="29814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733081" y="239386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55386" y="18029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83315"/>
              <a:ext cx="241375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Moldova, 2000-2025</a:t>
              </a:r>
            </a:p>
          </p:txBody>
        </p:sp>
        <p:sp>
          <p:nvSpPr>
            <p:cNvPr id="164" name="pl164"/>
            <p:cNvSpPr/>
            <p:nvPr/>
          </p:nvSpPr>
          <p:spPr>
            <a:xfrm>
              <a:off x="21411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308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52059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21032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860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757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654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0551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5983325" cy="124062"/>
            </a:xfrm>
            <a:prstGeom prst="rect">
              <a:avLst/>
            </a:prstGeom>
            <a:solidFill>
              <a:srgbClr val="80BD41">
                <a:alpha val="100000"/>
              </a:srgbClr>
            </a:solidFill>
          </p:spPr>
          <p:txBody>
            <a:bodyPr/>
            <a:lstStyle/>
            <a:p/>
          </p:txBody>
        </p:sp>
        <p:sp>
          <p:nvSpPr>
            <p:cNvPr id="177" name="rc177"/>
            <p:cNvSpPr/>
            <p:nvPr/>
          </p:nvSpPr>
          <p:spPr>
            <a:xfrm>
              <a:off x="7279599" y="5840557"/>
              <a:ext cx="591404" cy="124062"/>
            </a:xfrm>
            <a:prstGeom prst="rect">
              <a:avLst/>
            </a:prstGeom>
            <a:solidFill>
              <a:srgbClr val="1CABE2">
                <a:alpha val="100000"/>
              </a:srgbClr>
            </a:solidFill>
          </p:spPr>
          <p:txBody>
            <a:bodyPr/>
            <a:lstStyle/>
            <a:p/>
          </p:txBody>
        </p:sp>
        <p:sp>
          <p:nvSpPr>
            <p:cNvPr id="178" name="rc178"/>
            <p:cNvSpPr/>
            <p:nvPr/>
          </p:nvSpPr>
          <p:spPr>
            <a:xfrm>
              <a:off x="1296273" y="5685479"/>
              <a:ext cx="4629853" cy="124062"/>
            </a:xfrm>
            <a:prstGeom prst="rect">
              <a:avLst/>
            </a:prstGeom>
            <a:solidFill>
              <a:srgbClr val="80BD41">
                <a:alpha val="100000"/>
              </a:srgbClr>
            </a:solidFill>
          </p:spPr>
          <p:txBody>
            <a:bodyPr/>
            <a:lstStyle/>
            <a:p/>
          </p:txBody>
        </p:sp>
        <p:sp>
          <p:nvSpPr>
            <p:cNvPr id="179" name="rc179"/>
            <p:cNvSpPr/>
            <p:nvPr/>
          </p:nvSpPr>
          <p:spPr>
            <a:xfrm>
              <a:off x="5926127" y="5685479"/>
              <a:ext cx="753618" cy="124062"/>
            </a:xfrm>
            <a:prstGeom prst="rect">
              <a:avLst/>
            </a:prstGeom>
            <a:solidFill>
              <a:srgbClr val="1CABE2">
                <a:alpha val="100000"/>
              </a:srgbClr>
            </a:solidFill>
          </p:spPr>
          <p:txBody>
            <a:bodyPr/>
            <a:lstStyle/>
            <a:p/>
          </p:txBody>
        </p:sp>
        <p:sp>
          <p:nvSpPr>
            <p:cNvPr id="180" name="rc180"/>
            <p:cNvSpPr/>
            <p:nvPr/>
          </p:nvSpPr>
          <p:spPr>
            <a:xfrm>
              <a:off x="1296273" y="5530401"/>
              <a:ext cx="4261493" cy="124062"/>
            </a:xfrm>
            <a:prstGeom prst="rect">
              <a:avLst/>
            </a:prstGeom>
            <a:solidFill>
              <a:srgbClr val="80BD41">
                <a:alpha val="100000"/>
              </a:srgbClr>
            </a:solidFill>
          </p:spPr>
          <p:txBody>
            <a:bodyPr/>
            <a:lstStyle/>
            <a:p/>
          </p:txBody>
        </p:sp>
        <p:sp>
          <p:nvSpPr>
            <p:cNvPr id="181" name="rc181"/>
            <p:cNvSpPr/>
            <p:nvPr/>
          </p:nvSpPr>
          <p:spPr>
            <a:xfrm>
              <a:off x="5557766" y="5530401"/>
              <a:ext cx="936109" cy="124062"/>
            </a:xfrm>
            <a:prstGeom prst="rect">
              <a:avLst/>
            </a:prstGeom>
            <a:solidFill>
              <a:srgbClr val="1CABE2">
                <a:alpha val="100000"/>
              </a:srgbClr>
            </a:solidFill>
          </p:spPr>
          <p:txBody>
            <a:bodyPr/>
            <a:lstStyle/>
            <a:p/>
          </p:txBody>
        </p:sp>
        <p:sp>
          <p:nvSpPr>
            <p:cNvPr id="182" name="tx182"/>
            <p:cNvSpPr/>
            <p:nvPr/>
          </p:nvSpPr>
          <p:spPr>
            <a:xfrm>
              <a:off x="808721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38.9</a:t>
              </a:r>
            </a:p>
          </p:txBody>
        </p:sp>
        <p:sp>
          <p:nvSpPr>
            <p:cNvPr id="183" name="tx183"/>
            <p:cNvSpPr/>
            <p:nvPr/>
          </p:nvSpPr>
          <p:spPr>
            <a:xfrm>
              <a:off x="683639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a:t>
              </a:r>
            </a:p>
          </p:txBody>
        </p:sp>
        <p:sp>
          <p:nvSpPr>
            <p:cNvPr id="184" name="tx184"/>
            <p:cNvSpPr/>
            <p:nvPr/>
          </p:nvSpPr>
          <p:spPr>
            <a:xfrm>
              <a:off x="6639455"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a:t>
              </a:r>
            </a:p>
          </p:txBody>
        </p:sp>
        <p:sp>
          <p:nvSpPr>
            <p:cNvPr id="185" name="tx185"/>
            <p:cNvSpPr/>
            <p:nvPr/>
          </p:nvSpPr>
          <p:spPr>
            <a:xfrm>
              <a:off x="4182442"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a:t>
              </a:r>
            </a:p>
          </p:txBody>
        </p:sp>
        <p:sp>
          <p:nvSpPr>
            <p:cNvPr id="186" name="tx186"/>
            <p:cNvSpPr/>
            <p:nvPr/>
          </p:nvSpPr>
          <p:spPr>
            <a:xfrm>
              <a:off x="7499952"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7" name="tx187"/>
            <p:cNvSpPr/>
            <p:nvPr/>
          </p:nvSpPr>
          <p:spPr>
            <a:xfrm>
              <a:off x="3505706" y="570839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188" name="tx188"/>
            <p:cNvSpPr/>
            <p:nvPr/>
          </p:nvSpPr>
          <p:spPr>
            <a:xfrm>
              <a:off x="6227587" y="570738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89" name="tx189"/>
            <p:cNvSpPr/>
            <p:nvPr/>
          </p:nvSpPr>
          <p:spPr>
            <a:xfrm>
              <a:off x="3321526"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25.2</a:t>
              </a:r>
            </a:p>
          </p:txBody>
        </p:sp>
        <p:sp>
          <p:nvSpPr>
            <p:cNvPr id="190" name="tx190"/>
            <p:cNvSpPr/>
            <p:nvPr/>
          </p:nvSpPr>
          <p:spPr>
            <a:xfrm>
              <a:off x="5950472" y="5553369"/>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908307"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4598034"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6287762"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7977489"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9" name="tx19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(82%) was lower than in 2019 (91%).
The number of children vaccinated with DTP3 decreased 29% compared to in 2019.
The number of surviving infants decreased approximately 21%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41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484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726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362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605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848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98310"/>
              <a:ext cx="239888" cy="413698"/>
            </a:xfrm>
            <a:prstGeom prst="rect">
              <a:avLst/>
            </a:prstGeom>
            <a:solidFill>
              <a:srgbClr val="E2231A">
                <a:alpha val="90196"/>
              </a:srgbClr>
            </a:solidFill>
          </p:spPr>
          <p:txBody>
            <a:bodyPr/>
            <a:lstStyle/>
            <a:p/>
          </p:txBody>
        </p:sp>
        <p:sp>
          <p:nvSpPr>
            <p:cNvPr id="24" name="rc24"/>
            <p:cNvSpPr/>
            <p:nvPr/>
          </p:nvSpPr>
          <p:spPr>
            <a:xfrm>
              <a:off x="1562816" y="3988986"/>
              <a:ext cx="239888" cy="223023"/>
            </a:xfrm>
            <a:prstGeom prst="rect">
              <a:avLst/>
            </a:prstGeom>
            <a:solidFill>
              <a:srgbClr val="E2231A">
                <a:alpha val="90196"/>
              </a:srgbClr>
            </a:solidFill>
          </p:spPr>
          <p:txBody>
            <a:bodyPr/>
            <a:lstStyle/>
            <a:p/>
          </p:txBody>
        </p:sp>
        <p:sp>
          <p:nvSpPr>
            <p:cNvPr id="25" name="rc25"/>
            <p:cNvSpPr/>
            <p:nvPr/>
          </p:nvSpPr>
          <p:spPr>
            <a:xfrm>
              <a:off x="1829360" y="3991080"/>
              <a:ext cx="239888" cy="220929"/>
            </a:xfrm>
            <a:prstGeom prst="rect">
              <a:avLst/>
            </a:prstGeom>
            <a:solidFill>
              <a:srgbClr val="E2231A">
                <a:alpha val="90196"/>
              </a:srgbClr>
            </a:solidFill>
          </p:spPr>
          <p:txBody>
            <a:bodyPr/>
            <a:lstStyle/>
            <a:p/>
          </p:txBody>
        </p:sp>
        <p:sp>
          <p:nvSpPr>
            <p:cNvPr id="26" name="rc26"/>
            <p:cNvSpPr/>
            <p:nvPr/>
          </p:nvSpPr>
          <p:spPr>
            <a:xfrm>
              <a:off x="2095903" y="4060198"/>
              <a:ext cx="239888" cy="151811"/>
            </a:xfrm>
            <a:prstGeom prst="rect">
              <a:avLst/>
            </a:prstGeom>
            <a:solidFill>
              <a:srgbClr val="E2231A">
                <a:alpha val="90196"/>
              </a:srgbClr>
            </a:solidFill>
          </p:spPr>
          <p:txBody>
            <a:bodyPr/>
            <a:lstStyle/>
            <a:p/>
          </p:txBody>
        </p:sp>
        <p:sp>
          <p:nvSpPr>
            <p:cNvPr id="27" name="rc27"/>
            <p:cNvSpPr/>
            <p:nvPr/>
          </p:nvSpPr>
          <p:spPr>
            <a:xfrm>
              <a:off x="2362446" y="4051743"/>
              <a:ext cx="239888" cy="160266"/>
            </a:xfrm>
            <a:prstGeom prst="rect">
              <a:avLst/>
            </a:prstGeom>
            <a:solidFill>
              <a:srgbClr val="E2231A">
                <a:alpha val="90196"/>
              </a:srgbClr>
            </a:solidFill>
          </p:spPr>
          <p:txBody>
            <a:bodyPr/>
            <a:lstStyle/>
            <a:p/>
          </p:txBody>
        </p:sp>
        <p:sp>
          <p:nvSpPr>
            <p:cNvPr id="28" name="rc28"/>
            <p:cNvSpPr/>
            <p:nvPr/>
          </p:nvSpPr>
          <p:spPr>
            <a:xfrm>
              <a:off x="2628989" y="4092158"/>
              <a:ext cx="239888" cy="119850"/>
            </a:xfrm>
            <a:prstGeom prst="rect">
              <a:avLst/>
            </a:prstGeom>
            <a:solidFill>
              <a:srgbClr val="E2231A">
                <a:alpha val="90196"/>
              </a:srgbClr>
            </a:solidFill>
          </p:spPr>
          <p:txBody>
            <a:bodyPr/>
            <a:lstStyle/>
            <a:p/>
          </p:txBody>
        </p:sp>
        <p:sp>
          <p:nvSpPr>
            <p:cNvPr id="29" name="rc29"/>
            <p:cNvSpPr/>
            <p:nvPr/>
          </p:nvSpPr>
          <p:spPr>
            <a:xfrm>
              <a:off x="2895532" y="4052596"/>
              <a:ext cx="239888" cy="159413"/>
            </a:xfrm>
            <a:prstGeom prst="rect">
              <a:avLst/>
            </a:prstGeom>
            <a:solidFill>
              <a:srgbClr val="E2231A">
                <a:alpha val="90196"/>
              </a:srgbClr>
            </a:solidFill>
          </p:spPr>
          <p:txBody>
            <a:bodyPr/>
            <a:lstStyle/>
            <a:p/>
          </p:txBody>
        </p:sp>
        <p:sp>
          <p:nvSpPr>
            <p:cNvPr id="30" name="rc30"/>
            <p:cNvSpPr/>
            <p:nvPr/>
          </p:nvSpPr>
          <p:spPr>
            <a:xfrm>
              <a:off x="3162075" y="4050734"/>
              <a:ext cx="239888" cy="161275"/>
            </a:xfrm>
            <a:prstGeom prst="rect">
              <a:avLst/>
            </a:prstGeom>
            <a:solidFill>
              <a:srgbClr val="E2231A">
                <a:alpha val="90196"/>
              </a:srgbClr>
            </a:solidFill>
          </p:spPr>
          <p:txBody>
            <a:bodyPr/>
            <a:lstStyle/>
            <a:p/>
          </p:txBody>
        </p:sp>
        <p:sp>
          <p:nvSpPr>
            <p:cNvPr id="31" name="rc31"/>
            <p:cNvSpPr/>
            <p:nvPr/>
          </p:nvSpPr>
          <p:spPr>
            <a:xfrm>
              <a:off x="3428618" y="4005819"/>
              <a:ext cx="239888" cy="206190"/>
            </a:xfrm>
            <a:prstGeom prst="rect">
              <a:avLst/>
            </a:prstGeom>
            <a:solidFill>
              <a:srgbClr val="E2231A">
                <a:alpha val="90196"/>
              </a:srgbClr>
            </a:solidFill>
          </p:spPr>
          <p:txBody>
            <a:bodyPr/>
            <a:lstStyle/>
            <a:p/>
          </p:txBody>
        </p:sp>
        <p:sp>
          <p:nvSpPr>
            <p:cNvPr id="32" name="rc32"/>
            <p:cNvSpPr/>
            <p:nvPr/>
          </p:nvSpPr>
          <p:spPr>
            <a:xfrm>
              <a:off x="3695161" y="3787760"/>
              <a:ext cx="239888" cy="424248"/>
            </a:xfrm>
            <a:prstGeom prst="rect">
              <a:avLst/>
            </a:prstGeom>
            <a:solidFill>
              <a:srgbClr val="E2231A">
                <a:alpha val="90196"/>
              </a:srgbClr>
            </a:solidFill>
          </p:spPr>
          <p:txBody>
            <a:bodyPr/>
            <a:lstStyle/>
            <a:p/>
          </p:txBody>
        </p:sp>
        <p:sp>
          <p:nvSpPr>
            <p:cNvPr id="33" name="rc33"/>
            <p:cNvSpPr/>
            <p:nvPr/>
          </p:nvSpPr>
          <p:spPr>
            <a:xfrm>
              <a:off x="3961705" y="4088667"/>
              <a:ext cx="239888" cy="123341"/>
            </a:xfrm>
            <a:prstGeom prst="rect">
              <a:avLst/>
            </a:prstGeom>
            <a:solidFill>
              <a:srgbClr val="E2231A">
                <a:alpha val="90196"/>
              </a:srgbClr>
            </a:solidFill>
          </p:spPr>
          <p:txBody>
            <a:bodyPr/>
            <a:lstStyle/>
            <a:p/>
          </p:txBody>
        </p:sp>
        <p:sp>
          <p:nvSpPr>
            <p:cNvPr id="34" name="rc34"/>
            <p:cNvSpPr/>
            <p:nvPr/>
          </p:nvSpPr>
          <p:spPr>
            <a:xfrm>
              <a:off x="4228248" y="3862153"/>
              <a:ext cx="239888" cy="349856"/>
            </a:xfrm>
            <a:prstGeom prst="rect">
              <a:avLst/>
            </a:prstGeom>
            <a:solidFill>
              <a:srgbClr val="E2231A">
                <a:alpha val="90196"/>
              </a:srgbClr>
            </a:solidFill>
          </p:spPr>
          <p:txBody>
            <a:bodyPr/>
            <a:lstStyle/>
            <a:p/>
          </p:txBody>
        </p:sp>
        <p:sp>
          <p:nvSpPr>
            <p:cNvPr id="35" name="rc35"/>
            <p:cNvSpPr/>
            <p:nvPr/>
          </p:nvSpPr>
          <p:spPr>
            <a:xfrm>
              <a:off x="4494791" y="3869755"/>
              <a:ext cx="239888" cy="342253"/>
            </a:xfrm>
            <a:prstGeom prst="rect">
              <a:avLst/>
            </a:prstGeom>
            <a:solidFill>
              <a:srgbClr val="E2231A">
                <a:alpha val="90196"/>
              </a:srgbClr>
            </a:solidFill>
          </p:spPr>
          <p:txBody>
            <a:bodyPr/>
            <a:lstStyle/>
            <a:p/>
          </p:txBody>
        </p:sp>
        <p:sp>
          <p:nvSpPr>
            <p:cNvPr id="36" name="rc36"/>
            <p:cNvSpPr/>
            <p:nvPr/>
          </p:nvSpPr>
          <p:spPr>
            <a:xfrm>
              <a:off x="4761334" y="3887675"/>
              <a:ext cx="239888" cy="324334"/>
            </a:xfrm>
            <a:prstGeom prst="rect">
              <a:avLst/>
            </a:prstGeom>
            <a:solidFill>
              <a:srgbClr val="E2231A">
                <a:alpha val="90196"/>
              </a:srgbClr>
            </a:solidFill>
          </p:spPr>
          <p:txBody>
            <a:bodyPr/>
            <a:lstStyle/>
            <a:p/>
          </p:txBody>
        </p:sp>
        <p:sp>
          <p:nvSpPr>
            <p:cNvPr id="37" name="rc37"/>
            <p:cNvSpPr/>
            <p:nvPr/>
          </p:nvSpPr>
          <p:spPr>
            <a:xfrm>
              <a:off x="5027877" y="3820031"/>
              <a:ext cx="239888" cy="391978"/>
            </a:xfrm>
            <a:prstGeom prst="rect">
              <a:avLst/>
            </a:prstGeom>
            <a:solidFill>
              <a:srgbClr val="E2231A">
                <a:alpha val="90196"/>
              </a:srgbClr>
            </a:solidFill>
          </p:spPr>
          <p:txBody>
            <a:bodyPr/>
            <a:lstStyle/>
            <a:p/>
          </p:txBody>
        </p:sp>
        <p:sp>
          <p:nvSpPr>
            <p:cNvPr id="38" name="rc38"/>
            <p:cNvSpPr/>
            <p:nvPr/>
          </p:nvSpPr>
          <p:spPr>
            <a:xfrm>
              <a:off x="5294420" y="3789855"/>
              <a:ext cx="239888" cy="422154"/>
            </a:xfrm>
            <a:prstGeom prst="rect">
              <a:avLst/>
            </a:prstGeom>
            <a:solidFill>
              <a:srgbClr val="E2231A">
                <a:alpha val="90196"/>
              </a:srgbClr>
            </a:solidFill>
          </p:spPr>
          <p:txBody>
            <a:bodyPr/>
            <a:lstStyle/>
            <a:p/>
          </p:txBody>
        </p:sp>
        <p:sp>
          <p:nvSpPr>
            <p:cNvPr id="39" name="rc39"/>
            <p:cNvSpPr/>
            <p:nvPr/>
          </p:nvSpPr>
          <p:spPr>
            <a:xfrm>
              <a:off x="5560963" y="3768600"/>
              <a:ext cx="239888" cy="443409"/>
            </a:xfrm>
            <a:prstGeom prst="rect">
              <a:avLst/>
            </a:prstGeom>
            <a:solidFill>
              <a:srgbClr val="E2231A">
                <a:alpha val="90196"/>
              </a:srgbClr>
            </a:solidFill>
          </p:spPr>
          <p:txBody>
            <a:bodyPr/>
            <a:lstStyle/>
            <a:p/>
          </p:txBody>
        </p:sp>
        <p:sp>
          <p:nvSpPr>
            <p:cNvPr id="40" name="rc40"/>
            <p:cNvSpPr/>
            <p:nvPr/>
          </p:nvSpPr>
          <p:spPr>
            <a:xfrm>
              <a:off x="5827506" y="3976031"/>
              <a:ext cx="239888" cy="235978"/>
            </a:xfrm>
            <a:prstGeom prst="rect">
              <a:avLst/>
            </a:prstGeom>
            <a:solidFill>
              <a:srgbClr val="E2231A">
                <a:alpha val="90196"/>
              </a:srgbClr>
            </a:solidFill>
          </p:spPr>
          <p:txBody>
            <a:bodyPr/>
            <a:lstStyle/>
            <a:p/>
          </p:txBody>
        </p:sp>
        <p:sp>
          <p:nvSpPr>
            <p:cNvPr id="41" name="rc41"/>
            <p:cNvSpPr/>
            <p:nvPr/>
          </p:nvSpPr>
          <p:spPr>
            <a:xfrm>
              <a:off x="6094049" y="3987201"/>
              <a:ext cx="239888" cy="224807"/>
            </a:xfrm>
            <a:prstGeom prst="rect">
              <a:avLst/>
            </a:prstGeom>
            <a:solidFill>
              <a:srgbClr val="E2231A">
                <a:alpha val="90196"/>
              </a:srgbClr>
            </a:solidFill>
          </p:spPr>
          <p:txBody>
            <a:bodyPr/>
            <a:lstStyle/>
            <a:p/>
          </p:txBody>
        </p:sp>
        <p:sp>
          <p:nvSpPr>
            <p:cNvPr id="42" name="rc42"/>
            <p:cNvSpPr/>
            <p:nvPr/>
          </p:nvSpPr>
          <p:spPr>
            <a:xfrm>
              <a:off x="6360593" y="4121481"/>
              <a:ext cx="239888" cy="90528"/>
            </a:xfrm>
            <a:prstGeom prst="rect">
              <a:avLst/>
            </a:prstGeom>
            <a:solidFill>
              <a:srgbClr val="E2231A">
                <a:alpha val="90196"/>
              </a:srgbClr>
            </a:solidFill>
          </p:spPr>
          <p:txBody>
            <a:bodyPr/>
            <a:lstStyle/>
            <a:p/>
          </p:txBody>
        </p:sp>
        <p:sp>
          <p:nvSpPr>
            <p:cNvPr id="43" name="rc43"/>
            <p:cNvSpPr/>
            <p:nvPr/>
          </p:nvSpPr>
          <p:spPr>
            <a:xfrm>
              <a:off x="6627136" y="3756886"/>
              <a:ext cx="239888" cy="455123"/>
            </a:xfrm>
            <a:prstGeom prst="rect">
              <a:avLst/>
            </a:prstGeom>
            <a:solidFill>
              <a:srgbClr val="E2231A">
                <a:alpha val="90196"/>
              </a:srgbClr>
            </a:solidFill>
          </p:spPr>
          <p:txBody>
            <a:bodyPr/>
            <a:lstStyle/>
            <a:p/>
          </p:txBody>
        </p:sp>
        <p:sp>
          <p:nvSpPr>
            <p:cNvPr id="44" name="rc44"/>
            <p:cNvSpPr/>
            <p:nvPr/>
          </p:nvSpPr>
          <p:spPr>
            <a:xfrm>
              <a:off x="6893679" y="3757429"/>
              <a:ext cx="239888" cy="454580"/>
            </a:xfrm>
            <a:prstGeom prst="rect">
              <a:avLst/>
            </a:prstGeom>
            <a:solidFill>
              <a:srgbClr val="E2231A">
                <a:alpha val="90196"/>
              </a:srgbClr>
            </a:solidFill>
          </p:spPr>
          <p:txBody>
            <a:bodyPr/>
            <a:lstStyle/>
            <a:p/>
          </p:txBody>
        </p:sp>
        <p:sp>
          <p:nvSpPr>
            <p:cNvPr id="45" name="rc45"/>
            <p:cNvSpPr/>
            <p:nvPr/>
          </p:nvSpPr>
          <p:spPr>
            <a:xfrm>
              <a:off x="7160222" y="3818247"/>
              <a:ext cx="239888" cy="393762"/>
            </a:xfrm>
            <a:prstGeom prst="rect">
              <a:avLst/>
            </a:prstGeom>
            <a:solidFill>
              <a:srgbClr val="E2231A">
                <a:alpha val="90196"/>
              </a:srgbClr>
            </a:solidFill>
          </p:spPr>
          <p:txBody>
            <a:bodyPr/>
            <a:lstStyle/>
            <a:p/>
          </p:txBody>
        </p:sp>
        <p:sp>
          <p:nvSpPr>
            <p:cNvPr id="46" name="rc46"/>
            <p:cNvSpPr/>
            <p:nvPr/>
          </p:nvSpPr>
          <p:spPr>
            <a:xfrm>
              <a:off x="7426765" y="3832132"/>
              <a:ext cx="239888" cy="379876"/>
            </a:xfrm>
            <a:prstGeom prst="rect">
              <a:avLst/>
            </a:prstGeom>
            <a:solidFill>
              <a:srgbClr val="E2231A">
                <a:alpha val="90196"/>
              </a:srgbClr>
            </a:solidFill>
          </p:spPr>
          <p:txBody>
            <a:bodyPr/>
            <a:lstStyle/>
            <a:p/>
          </p:txBody>
        </p:sp>
        <p:sp>
          <p:nvSpPr>
            <p:cNvPr id="47" name="rc47"/>
            <p:cNvSpPr/>
            <p:nvPr/>
          </p:nvSpPr>
          <p:spPr>
            <a:xfrm>
              <a:off x="7693308" y="3816540"/>
              <a:ext cx="239888" cy="395469"/>
            </a:xfrm>
            <a:prstGeom prst="rect">
              <a:avLst/>
            </a:prstGeom>
            <a:solidFill>
              <a:srgbClr val="E2231A">
                <a:alpha val="90196"/>
              </a:srgbClr>
            </a:solidFill>
          </p:spPr>
          <p:txBody>
            <a:bodyPr/>
            <a:lstStyle/>
            <a:p/>
          </p:txBody>
        </p:sp>
        <p:sp>
          <p:nvSpPr>
            <p:cNvPr id="48" name="rc48"/>
            <p:cNvSpPr/>
            <p:nvPr/>
          </p:nvSpPr>
          <p:spPr>
            <a:xfrm>
              <a:off x="7959851" y="3711118"/>
              <a:ext cx="239888" cy="500891"/>
            </a:xfrm>
            <a:prstGeom prst="rect">
              <a:avLst/>
            </a:prstGeom>
            <a:solidFill>
              <a:srgbClr val="E2231A">
                <a:alpha val="90196"/>
              </a:srgbClr>
            </a:solidFill>
          </p:spPr>
          <p:txBody>
            <a:bodyPr/>
            <a:lstStyle/>
            <a:p/>
          </p:txBody>
        </p:sp>
        <p:sp>
          <p:nvSpPr>
            <p:cNvPr id="49" name="rc49"/>
            <p:cNvSpPr/>
            <p:nvPr/>
          </p:nvSpPr>
          <p:spPr>
            <a:xfrm>
              <a:off x="1829360" y="2923049"/>
              <a:ext cx="239888" cy="1068030"/>
            </a:xfrm>
            <a:prstGeom prst="rect">
              <a:avLst/>
            </a:prstGeom>
            <a:solidFill>
              <a:srgbClr val="B3B3B3">
                <a:alpha val="90196"/>
              </a:srgbClr>
            </a:solidFill>
          </p:spPr>
          <p:txBody>
            <a:bodyPr/>
            <a:lstStyle/>
            <a:p/>
          </p:txBody>
        </p:sp>
        <p:sp>
          <p:nvSpPr>
            <p:cNvPr id="50" name="rc50"/>
            <p:cNvSpPr/>
            <p:nvPr/>
          </p:nvSpPr>
          <p:spPr>
            <a:xfrm>
              <a:off x="2095903" y="4049027"/>
              <a:ext cx="239888" cy="11170"/>
            </a:xfrm>
            <a:prstGeom prst="rect">
              <a:avLst/>
            </a:prstGeom>
            <a:solidFill>
              <a:srgbClr val="B3B3B3">
                <a:alpha val="90196"/>
              </a:srgbClr>
            </a:solidFill>
          </p:spPr>
          <p:txBody>
            <a:bodyPr/>
            <a:lstStyle/>
            <a:p/>
          </p:txBody>
        </p:sp>
        <p:sp>
          <p:nvSpPr>
            <p:cNvPr id="51" name="rc51"/>
            <p:cNvSpPr/>
            <p:nvPr/>
          </p:nvSpPr>
          <p:spPr>
            <a:xfrm>
              <a:off x="5827506" y="3962766"/>
              <a:ext cx="239888" cy="13265"/>
            </a:xfrm>
            <a:prstGeom prst="rect">
              <a:avLst/>
            </a:prstGeom>
            <a:solidFill>
              <a:srgbClr val="B3B3B3">
                <a:alpha val="90196"/>
              </a:srgbClr>
            </a:solidFill>
          </p:spPr>
          <p:txBody>
            <a:bodyPr/>
            <a:lstStyle/>
            <a:p/>
          </p:txBody>
        </p:sp>
        <p:sp>
          <p:nvSpPr>
            <p:cNvPr id="52" name="rc52"/>
            <p:cNvSpPr/>
            <p:nvPr/>
          </p:nvSpPr>
          <p:spPr>
            <a:xfrm>
              <a:off x="6360593" y="4049726"/>
              <a:ext cx="239888" cy="71755"/>
            </a:xfrm>
            <a:prstGeom prst="rect">
              <a:avLst/>
            </a:prstGeom>
            <a:solidFill>
              <a:srgbClr val="B3B3B3">
                <a:alpha val="90196"/>
              </a:srgbClr>
            </a:solidFill>
          </p:spPr>
          <p:txBody>
            <a:bodyPr/>
            <a:lstStyle/>
            <a:p/>
          </p:txBody>
        </p:sp>
        <p:sp>
          <p:nvSpPr>
            <p:cNvPr id="53" name="pl53"/>
            <p:cNvSpPr/>
            <p:nvPr/>
          </p:nvSpPr>
          <p:spPr>
            <a:xfrm>
              <a:off x="1416218" y="2128191"/>
              <a:ext cx="6663577" cy="386687"/>
            </a:xfrm>
            <a:custGeom>
              <a:avLst/>
              <a:pathLst>
                <a:path w="6663577" h="386687">
                  <a:moveTo>
                    <a:pt x="0" y="171861"/>
                  </a:moveTo>
                  <a:lnTo>
                    <a:pt x="266543" y="64447"/>
                  </a:lnTo>
                  <a:lnTo>
                    <a:pt x="533086" y="64447"/>
                  </a:lnTo>
                  <a:lnTo>
                    <a:pt x="799629" y="21482"/>
                  </a:lnTo>
                  <a:lnTo>
                    <a:pt x="1066172" y="21482"/>
                  </a:lnTo>
                  <a:lnTo>
                    <a:pt x="1332715" y="0"/>
                  </a:lnTo>
                  <a:lnTo>
                    <a:pt x="1599258" y="21482"/>
                  </a:lnTo>
                  <a:lnTo>
                    <a:pt x="1865801" y="21482"/>
                  </a:lnTo>
                  <a:lnTo>
                    <a:pt x="2132344" y="42965"/>
                  </a:lnTo>
                  <a:lnTo>
                    <a:pt x="2398888" y="150378"/>
                  </a:lnTo>
                  <a:lnTo>
                    <a:pt x="2665431" y="0"/>
                  </a:lnTo>
                  <a:lnTo>
                    <a:pt x="2931974" y="128895"/>
                  </a:lnTo>
                  <a:lnTo>
                    <a:pt x="3198517" y="128895"/>
                  </a:lnTo>
                  <a:lnTo>
                    <a:pt x="3465060" y="128895"/>
                  </a:lnTo>
                  <a:lnTo>
                    <a:pt x="3731603" y="150378"/>
                  </a:lnTo>
                  <a:lnTo>
                    <a:pt x="3998146" y="171861"/>
                  </a:lnTo>
                  <a:lnTo>
                    <a:pt x="4264689" y="193343"/>
                  </a:lnTo>
                  <a:lnTo>
                    <a:pt x="4531233" y="85930"/>
                  </a:lnTo>
                  <a:lnTo>
                    <a:pt x="4797776" y="85930"/>
                  </a:lnTo>
                  <a:lnTo>
                    <a:pt x="5064319" y="0"/>
                  </a:lnTo>
                  <a:lnTo>
                    <a:pt x="5330862" y="279274"/>
                  </a:lnTo>
                  <a:lnTo>
                    <a:pt x="5597405" y="300757"/>
                  </a:lnTo>
                  <a:lnTo>
                    <a:pt x="5863948" y="279274"/>
                  </a:lnTo>
                  <a:lnTo>
                    <a:pt x="6130491" y="257791"/>
                  </a:lnTo>
                  <a:lnTo>
                    <a:pt x="6397034" y="279274"/>
                  </a:lnTo>
                  <a:lnTo>
                    <a:pt x="6663577" y="386687"/>
                  </a:lnTo>
                </a:path>
              </a:pathLst>
            </a:custGeom>
            <a:ln w="27101" cap="flat">
              <a:solidFill>
                <a:srgbClr val="3283FE">
                  <a:alpha val="100000"/>
                </a:srgbClr>
              </a:solidFill>
              <a:prstDash val="solid"/>
              <a:round/>
            </a:ln>
          </p:spPr>
          <p:txBody>
            <a:bodyPr/>
            <a:lstStyle/>
            <a:p/>
          </p:txBody>
        </p:sp>
        <p:sp>
          <p:nvSpPr>
            <p:cNvPr id="54" name="pl54"/>
            <p:cNvSpPr/>
            <p:nvPr/>
          </p:nvSpPr>
          <p:spPr>
            <a:xfrm>
              <a:off x="1949304" y="2085226"/>
              <a:ext cx="6130491" cy="644479"/>
            </a:xfrm>
            <a:custGeom>
              <a:avLst/>
              <a:pathLst>
                <a:path w="6130491" h="644479">
                  <a:moveTo>
                    <a:pt x="0" y="644479"/>
                  </a:moveTo>
                  <a:lnTo>
                    <a:pt x="266543" y="64447"/>
                  </a:lnTo>
                  <a:lnTo>
                    <a:pt x="533086" y="21482"/>
                  </a:lnTo>
                  <a:lnTo>
                    <a:pt x="799629" y="21482"/>
                  </a:lnTo>
                  <a:lnTo>
                    <a:pt x="1066172" y="0"/>
                  </a:lnTo>
                  <a:lnTo>
                    <a:pt x="1332715" y="85930"/>
                  </a:lnTo>
                  <a:lnTo>
                    <a:pt x="1599258" y="42965"/>
                  </a:lnTo>
                  <a:lnTo>
                    <a:pt x="1865801" y="21482"/>
                  </a:lnTo>
                  <a:lnTo>
                    <a:pt x="2132344" y="21482"/>
                  </a:lnTo>
                  <a:lnTo>
                    <a:pt x="2398888" y="64447"/>
                  </a:lnTo>
                  <a:lnTo>
                    <a:pt x="2665431" y="85930"/>
                  </a:lnTo>
                  <a:lnTo>
                    <a:pt x="2931974" y="107413"/>
                  </a:lnTo>
                  <a:lnTo>
                    <a:pt x="3198517" y="128895"/>
                  </a:lnTo>
                  <a:lnTo>
                    <a:pt x="3465060" y="193343"/>
                  </a:lnTo>
                  <a:lnTo>
                    <a:pt x="3731603" y="85930"/>
                  </a:lnTo>
                  <a:lnTo>
                    <a:pt x="3998146" y="150378"/>
                  </a:lnTo>
                  <a:lnTo>
                    <a:pt x="4264689" y="64447"/>
                  </a:lnTo>
                  <a:lnTo>
                    <a:pt x="4531233" y="85930"/>
                  </a:lnTo>
                  <a:lnTo>
                    <a:pt x="4797776" y="128895"/>
                  </a:lnTo>
                  <a:lnTo>
                    <a:pt x="5064319" y="150378"/>
                  </a:lnTo>
                  <a:lnTo>
                    <a:pt x="5330862" y="128895"/>
                  </a:lnTo>
                  <a:lnTo>
                    <a:pt x="5597405" y="128895"/>
                  </a:lnTo>
                  <a:lnTo>
                    <a:pt x="5863948" y="128895"/>
                  </a:lnTo>
                  <a:lnTo>
                    <a:pt x="6130491" y="171861"/>
                  </a:lnTo>
                </a:path>
              </a:pathLst>
            </a:custGeom>
            <a:ln w="27101" cap="flat">
              <a:solidFill>
                <a:srgbClr val="FFA500">
                  <a:alpha val="100000"/>
                </a:srgbClr>
              </a:solidFill>
              <a:prstDash val="solid"/>
              <a:round/>
            </a:ln>
          </p:spPr>
          <p:txBody>
            <a:bodyPr/>
            <a:lstStyle/>
            <a:p/>
          </p:txBody>
        </p:sp>
        <p:sp>
          <p:nvSpPr>
            <p:cNvPr id="55" name="tx55"/>
            <p:cNvSpPr/>
            <p:nvPr/>
          </p:nvSpPr>
          <p:spPr>
            <a:xfrm>
              <a:off x="1345880"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56" name="tx56"/>
            <p:cNvSpPr/>
            <p:nvPr/>
          </p:nvSpPr>
          <p:spPr>
            <a:xfrm>
              <a:off x="267859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57" name="tx57"/>
            <p:cNvSpPr/>
            <p:nvPr/>
          </p:nvSpPr>
          <p:spPr>
            <a:xfrm>
              <a:off x="267859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58" name="tx58"/>
            <p:cNvSpPr/>
            <p:nvPr/>
          </p:nvSpPr>
          <p:spPr>
            <a:xfrm>
              <a:off x="4011311"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59" name="tx59"/>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0" name="tx60"/>
            <p:cNvSpPr/>
            <p:nvPr/>
          </p:nvSpPr>
          <p:spPr>
            <a:xfrm>
              <a:off x="5344027"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61" name="tx61"/>
            <p:cNvSpPr/>
            <p:nvPr/>
          </p:nvSpPr>
          <p:spPr>
            <a:xfrm>
              <a:off x="5344027"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62" name="tx62"/>
            <p:cNvSpPr/>
            <p:nvPr/>
          </p:nvSpPr>
          <p:spPr>
            <a:xfrm>
              <a:off x="6410199"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3" name="tx63"/>
            <p:cNvSpPr/>
            <p:nvPr/>
          </p:nvSpPr>
          <p:spPr>
            <a:xfrm>
              <a:off x="6410199"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64" name="tx64"/>
            <p:cNvSpPr/>
            <p:nvPr/>
          </p:nvSpPr>
          <p:spPr>
            <a:xfrm>
              <a:off x="6676742"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5" name="tx65"/>
            <p:cNvSpPr/>
            <p:nvPr/>
          </p:nvSpPr>
          <p:spPr>
            <a:xfrm>
              <a:off x="667674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66" name="tx66"/>
            <p:cNvSpPr/>
            <p:nvPr/>
          </p:nvSpPr>
          <p:spPr>
            <a:xfrm>
              <a:off x="6943285"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67" name="tx67"/>
            <p:cNvSpPr/>
            <p:nvPr/>
          </p:nvSpPr>
          <p:spPr>
            <a:xfrm>
              <a:off x="6943285"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68" name="tx68"/>
            <p:cNvSpPr/>
            <p:nvPr/>
          </p:nvSpPr>
          <p:spPr>
            <a:xfrm>
              <a:off x="7209828"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9" name="tx69"/>
            <p:cNvSpPr/>
            <p:nvPr/>
          </p:nvSpPr>
          <p:spPr>
            <a:xfrm>
              <a:off x="720982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0" name="tx70"/>
            <p:cNvSpPr/>
            <p:nvPr/>
          </p:nvSpPr>
          <p:spPr>
            <a:xfrm>
              <a:off x="7476372"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1" name="tx71"/>
            <p:cNvSpPr/>
            <p:nvPr/>
          </p:nvSpPr>
          <p:spPr>
            <a:xfrm>
              <a:off x="747637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2" name="tx72"/>
            <p:cNvSpPr/>
            <p:nvPr/>
          </p:nvSpPr>
          <p:spPr>
            <a:xfrm>
              <a:off x="7742915"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3" name="tx73"/>
            <p:cNvSpPr/>
            <p:nvPr/>
          </p:nvSpPr>
          <p:spPr>
            <a:xfrm>
              <a:off x="774291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74" name="tx74"/>
            <p:cNvSpPr/>
            <p:nvPr/>
          </p:nvSpPr>
          <p:spPr>
            <a:xfrm>
              <a:off x="8009458"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75" name="tx75"/>
            <p:cNvSpPr/>
            <p:nvPr/>
          </p:nvSpPr>
          <p:spPr>
            <a:xfrm>
              <a:off x="8009458"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6" name="tx76"/>
            <p:cNvSpPr/>
            <p:nvPr/>
          </p:nvSpPr>
          <p:spPr>
            <a:xfrm>
              <a:off x="1340869" y="39646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77" name="tx77"/>
            <p:cNvSpPr/>
            <p:nvPr/>
          </p:nvSpPr>
          <p:spPr>
            <a:xfrm>
              <a:off x="2673584" y="41116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78" name="tx78"/>
            <p:cNvSpPr/>
            <p:nvPr/>
          </p:nvSpPr>
          <p:spPr>
            <a:xfrm>
              <a:off x="4006300" y="41098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79" name="tx79"/>
            <p:cNvSpPr/>
            <p:nvPr/>
          </p:nvSpPr>
          <p:spPr>
            <a:xfrm>
              <a:off x="5339016" y="396080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0" name="tx80"/>
            <p:cNvSpPr/>
            <p:nvPr/>
          </p:nvSpPr>
          <p:spPr>
            <a:xfrm>
              <a:off x="6405188" y="41276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1" name="tx81"/>
            <p:cNvSpPr/>
            <p:nvPr/>
          </p:nvSpPr>
          <p:spPr>
            <a:xfrm>
              <a:off x="6671731" y="39440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2" name="tx82"/>
            <p:cNvSpPr/>
            <p:nvPr/>
          </p:nvSpPr>
          <p:spPr>
            <a:xfrm>
              <a:off x="6938274" y="39442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3" name="tx83"/>
            <p:cNvSpPr/>
            <p:nvPr/>
          </p:nvSpPr>
          <p:spPr>
            <a:xfrm>
              <a:off x="7204817" y="39746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4" name="tx84"/>
            <p:cNvSpPr/>
            <p:nvPr/>
          </p:nvSpPr>
          <p:spPr>
            <a:xfrm>
              <a:off x="7471361" y="39816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5" name="tx85"/>
            <p:cNvSpPr/>
            <p:nvPr/>
          </p:nvSpPr>
          <p:spPr>
            <a:xfrm>
              <a:off x="7737904" y="39738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6" name="tx86"/>
            <p:cNvSpPr/>
            <p:nvPr/>
          </p:nvSpPr>
          <p:spPr>
            <a:xfrm>
              <a:off x="8004447" y="39211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7" name="tx87"/>
            <p:cNvSpPr/>
            <p:nvPr/>
          </p:nvSpPr>
          <p:spPr>
            <a:xfrm>
              <a:off x="6412723" y="3944682"/>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88" name="tx88"/>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9" name="tx89"/>
            <p:cNvSpPr/>
            <p:nvPr/>
          </p:nvSpPr>
          <p:spPr>
            <a:xfrm>
              <a:off x="639902" y="338416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0" name="tx90"/>
            <p:cNvSpPr/>
            <p:nvPr/>
          </p:nvSpPr>
          <p:spPr>
            <a:xfrm>
              <a:off x="639902" y="260842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1" name="tx91"/>
            <p:cNvSpPr/>
            <p:nvPr/>
          </p:nvSpPr>
          <p:spPr>
            <a:xfrm>
              <a:off x="639902" y="183262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92" name="tx9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4" name="tx9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5" name="tx9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6" name="tx9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7" name="tx97"/>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8" name="tx98"/>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9" name="tx99"/>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0" name="tx100"/>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1" name="tx101"/>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2" name="tx102"/>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3" name="tx103"/>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4" name="tx104"/>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5" name="tx105"/>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9" name="tx10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0" name="pl110"/>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1" name="pl111"/>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2" name="tx112"/>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3" name="tx113"/>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4" name="rc114"/>
            <p:cNvSpPr/>
            <p:nvPr/>
          </p:nvSpPr>
          <p:spPr>
            <a:xfrm>
              <a:off x="4678790" y="5080163"/>
              <a:ext cx="201456" cy="201456"/>
            </a:xfrm>
            <a:prstGeom prst="rect">
              <a:avLst/>
            </a:prstGeom>
            <a:solidFill>
              <a:srgbClr val="E2231A">
                <a:alpha val="90196"/>
              </a:srgbClr>
            </a:solidFill>
          </p:spPr>
          <p:txBody>
            <a:bodyPr/>
            <a:lstStyle/>
            <a:p/>
          </p:txBody>
        </p:sp>
        <p:sp>
          <p:nvSpPr>
            <p:cNvPr id="115" name="rc115"/>
            <p:cNvSpPr/>
            <p:nvPr/>
          </p:nvSpPr>
          <p:spPr>
            <a:xfrm>
              <a:off x="5642950" y="5080163"/>
              <a:ext cx="201456" cy="201456"/>
            </a:xfrm>
            <a:prstGeom prst="rect">
              <a:avLst/>
            </a:prstGeom>
            <a:solidFill>
              <a:srgbClr val="B3B3B3">
                <a:alpha val="90196"/>
              </a:srgbClr>
            </a:solidFill>
          </p:spPr>
          <p:txBody>
            <a:bodyPr/>
            <a:lstStyle/>
            <a:p/>
          </p:txBody>
        </p:sp>
        <p:sp>
          <p:nvSpPr>
            <p:cNvPr id="116" name="tx116"/>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7" name="tx117"/>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8" name="tx118"/>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9" name="tx119"/>
            <p:cNvSpPr/>
            <p:nvPr/>
          </p:nvSpPr>
          <p:spPr>
            <a:xfrm>
              <a:off x="951100" y="1583315"/>
              <a:ext cx="241375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Moldova, 2000-2025</a:t>
              </a:r>
            </a:p>
          </p:txBody>
        </p:sp>
        <p:sp>
          <p:nvSpPr>
            <p:cNvPr id="120" name="pl120"/>
            <p:cNvSpPr/>
            <p:nvPr/>
          </p:nvSpPr>
          <p:spPr>
            <a:xfrm>
              <a:off x="236541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037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6419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6" name="pl12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43456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5728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7111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296273" y="5840557"/>
              <a:ext cx="1247691" cy="124062"/>
            </a:xfrm>
            <a:prstGeom prst="rect">
              <a:avLst/>
            </a:prstGeom>
            <a:solidFill>
              <a:srgbClr val="E2231A">
                <a:alpha val="90196"/>
              </a:srgbClr>
            </a:solidFill>
          </p:spPr>
          <p:txBody>
            <a:bodyPr/>
            <a:lstStyle/>
            <a:p/>
          </p:txBody>
        </p:sp>
        <p:sp>
          <p:nvSpPr>
            <p:cNvPr id="131" name="rc131"/>
            <p:cNvSpPr/>
            <p:nvPr/>
          </p:nvSpPr>
          <p:spPr>
            <a:xfrm>
              <a:off x="1296273" y="5685479"/>
              <a:ext cx="5450499" cy="124062"/>
            </a:xfrm>
            <a:prstGeom prst="rect">
              <a:avLst/>
            </a:prstGeom>
            <a:solidFill>
              <a:srgbClr val="E2231A">
                <a:alpha val="90196"/>
              </a:srgbClr>
            </a:solidFill>
          </p:spPr>
          <p:txBody>
            <a:bodyPr/>
            <a:lstStyle/>
            <a:p/>
          </p:txBody>
        </p:sp>
        <p:sp>
          <p:nvSpPr>
            <p:cNvPr id="132" name="rc132"/>
            <p:cNvSpPr/>
            <p:nvPr/>
          </p:nvSpPr>
          <p:spPr>
            <a:xfrm>
              <a:off x="1296273" y="5530401"/>
              <a:ext cx="6903466" cy="124062"/>
            </a:xfrm>
            <a:prstGeom prst="rect">
              <a:avLst/>
            </a:prstGeom>
            <a:solidFill>
              <a:srgbClr val="E2231A">
                <a:alpha val="90196"/>
              </a:srgbClr>
            </a:solidFill>
          </p:spPr>
          <p:txBody>
            <a:bodyPr/>
            <a:lstStyle/>
            <a:p/>
          </p:txBody>
        </p:sp>
        <p:sp>
          <p:nvSpPr>
            <p:cNvPr id="133" name="rc133"/>
            <p:cNvSpPr/>
            <p:nvPr/>
          </p:nvSpPr>
          <p:spPr>
            <a:xfrm>
              <a:off x="2543965" y="5840557"/>
              <a:ext cx="988958" cy="124062"/>
            </a:xfrm>
            <a:prstGeom prst="rect">
              <a:avLst/>
            </a:prstGeom>
            <a:solidFill>
              <a:srgbClr val="B3B3B3">
                <a:alpha val="90196"/>
              </a:srgbClr>
            </a:solidFill>
          </p:spPr>
          <p:txBody>
            <a:bodyPr/>
            <a:lstStyle/>
            <a:p/>
          </p:txBody>
        </p:sp>
        <p:sp>
          <p:nvSpPr>
            <p:cNvPr id="134" name="tx134"/>
            <p:cNvSpPr/>
            <p:nvPr/>
          </p:nvSpPr>
          <p:spPr>
            <a:xfrm>
              <a:off x="3613296"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35" name="tx135"/>
            <p:cNvSpPr/>
            <p:nvPr/>
          </p:nvSpPr>
          <p:spPr>
            <a:xfrm>
              <a:off x="1839747"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36" name="tx136"/>
            <p:cNvSpPr/>
            <p:nvPr/>
          </p:nvSpPr>
          <p:spPr>
            <a:xfrm>
              <a:off x="3941151"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37" name="tx137"/>
            <p:cNvSpPr/>
            <p:nvPr/>
          </p:nvSpPr>
          <p:spPr>
            <a:xfrm>
              <a:off x="466763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38" name="tx138"/>
            <p:cNvSpPr/>
            <p:nvPr/>
          </p:nvSpPr>
          <p:spPr>
            <a:xfrm>
              <a:off x="2972526" y="586086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9" name="tx13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3" name="tx143"/>
            <p:cNvSpPr/>
            <p:nvPr/>
          </p:nvSpPr>
          <p:spPr>
            <a:xfrm>
              <a:off x="3349126"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44" name="tx144"/>
            <p:cNvSpPr/>
            <p:nvPr/>
          </p:nvSpPr>
          <p:spPr>
            <a:xfrm>
              <a:off x="5487415"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45" name="tx145"/>
            <p:cNvSpPr/>
            <p:nvPr/>
          </p:nvSpPr>
          <p:spPr>
            <a:xfrm>
              <a:off x="7625704"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46" name="tx146"/>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7" name="tx14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79%. This is lower than in 2019, where coverage was 97%.
6,000 children missed their routine first dose of measles vaccine.
MCV2 is typically administered to children between 18 months and five years old. MCV2 coverage declined at 91% in 2025.</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84% in 2024 to 79% in 2025 - below the 95% level needed to prevent outbreaks and, leaving 6,000 children without any protection against measles. MCV2 coverage declined at from 93% in 2024 to 91% in 2025</a:t>
            </a:r>
          </a:p>
        </p:txBody>
      </p:sp>
      <p:grpSp xmlns:pic="http://schemas.openxmlformats.org/drawingml/2006/picture">
        <p:nvGrpSpPr>
          <p:cNvPr id="151" name=""/>
          <p:cNvGrpSpPr/>
          <p:nvPr/>
        </p:nvGrpSpPr>
        <p:grpSpPr>
          <a:xfrm>
            <a:off x="292608" y="1097280"/>
            <a:ext cx="8595360" cy="28575"/>
            <a:chOff x="292608" y="1097280"/>
            <a:chExt cx="8595360" cy="28575"/>
          </a:xfrm>
        </p:grpSpPr>
        <p:sp>
          <p:nvSpPr>
            <p:cNvPr id="15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393684"/>
            </a:xfrm>
            <a:custGeom>
              <a:avLst/>
              <a:pathLst>
                <a:path w="3397293" h="393684">
                  <a:moveTo>
                    <a:pt x="0" y="174970"/>
                  </a:moveTo>
                  <a:lnTo>
                    <a:pt x="135891" y="65614"/>
                  </a:lnTo>
                  <a:lnTo>
                    <a:pt x="271783" y="65614"/>
                  </a:lnTo>
                  <a:lnTo>
                    <a:pt x="407675" y="21871"/>
                  </a:lnTo>
                  <a:lnTo>
                    <a:pt x="543566" y="21871"/>
                  </a:lnTo>
                  <a:lnTo>
                    <a:pt x="679458" y="0"/>
                  </a:lnTo>
                  <a:lnTo>
                    <a:pt x="815350" y="21871"/>
                  </a:lnTo>
                  <a:lnTo>
                    <a:pt x="951242" y="21871"/>
                  </a:lnTo>
                  <a:lnTo>
                    <a:pt x="1087133" y="43742"/>
                  </a:lnTo>
                  <a:lnTo>
                    <a:pt x="1223025" y="153099"/>
                  </a:lnTo>
                  <a:lnTo>
                    <a:pt x="1358917" y="0"/>
                  </a:lnTo>
                  <a:lnTo>
                    <a:pt x="1494809" y="131228"/>
                  </a:lnTo>
                  <a:lnTo>
                    <a:pt x="1630700" y="131228"/>
                  </a:lnTo>
                  <a:lnTo>
                    <a:pt x="1766592" y="131228"/>
                  </a:lnTo>
                  <a:lnTo>
                    <a:pt x="1902484" y="153099"/>
                  </a:lnTo>
                  <a:lnTo>
                    <a:pt x="2038375" y="174970"/>
                  </a:lnTo>
                  <a:lnTo>
                    <a:pt x="2174267" y="196842"/>
                  </a:lnTo>
                  <a:lnTo>
                    <a:pt x="2310159" y="87485"/>
                  </a:lnTo>
                  <a:lnTo>
                    <a:pt x="2446051" y="87485"/>
                  </a:lnTo>
                  <a:lnTo>
                    <a:pt x="2581942" y="0"/>
                  </a:lnTo>
                  <a:lnTo>
                    <a:pt x="2717834" y="284327"/>
                  </a:lnTo>
                  <a:lnTo>
                    <a:pt x="2853726" y="306198"/>
                  </a:lnTo>
                  <a:lnTo>
                    <a:pt x="2989618" y="284327"/>
                  </a:lnTo>
                  <a:lnTo>
                    <a:pt x="3125509" y="262456"/>
                  </a:lnTo>
                  <a:lnTo>
                    <a:pt x="3261401" y="284327"/>
                  </a:lnTo>
                  <a:lnTo>
                    <a:pt x="3397293" y="3936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393684"/>
            </a:xfrm>
            <a:custGeom>
              <a:avLst/>
              <a:pathLst>
                <a:path w="3397293" h="393684">
                  <a:moveTo>
                    <a:pt x="0" y="174970"/>
                  </a:moveTo>
                  <a:lnTo>
                    <a:pt x="135891" y="65614"/>
                  </a:lnTo>
                  <a:lnTo>
                    <a:pt x="271783" y="65614"/>
                  </a:lnTo>
                  <a:lnTo>
                    <a:pt x="407675" y="21871"/>
                  </a:lnTo>
                  <a:lnTo>
                    <a:pt x="543566" y="21871"/>
                  </a:lnTo>
                  <a:lnTo>
                    <a:pt x="679458" y="0"/>
                  </a:lnTo>
                  <a:lnTo>
                    <a:pt x="815350" y="21871"/>
                  </a:lnTo>
                  <a:lnTo>
                    <a:pt x="951242" y="21871"/>
                  </a:lnTo>
                  <a:lnTo>
                    <a:pt x="1087133" y="43742"/>
                  </a:lnTo>
                  <a:lnTo>
                    <a:pt x="1223025" y="153099"/>
                  </a:lnTo>
                  <a:lnTo>
                    <a:pt x="1358917" y="0"/>
                  </a:lnTo>
                  <a:lnTo>
                    <a:pt x="1494809" y="131228"/>
                  </a:lnTo>
                  <a:lnTo>
                    <a:pt x="1630700" y="131228"/>
                  </a:lnTo>
                  <a:lnTo>
                    <a:pt x="1766592" y="131228"/>
                  </a:lnTo>
                  <a:lnTo>
                    <a:pt x="1902484" y="153099"/>
                  </a:lnTo>
                  <a:lnTo>
                    <a:pt x="2038375" y="174970"/>
                  </a:lnTo>
                  <a:lnTo>
                    <a:pt x="2174267" y="196842"/>
                  </a:lnTo>
                  <a:lnTo>
                    <a:pt x="2310159" y="87485"/>
                  </a:lnTo>
                  <a:lnTo>
                    <a:pt x="2446051" y="87485"/>
                  </a:lnTo>
                  <a:lnTo>
                    <a:pt x="2581942" y="0"/>
                  </a:lnTo>
                  <a:lnTo>
                    <a:pt x="2717834" y="284327"/>
                  </a:lnTo>
                  <a:lnTo>
                    <a:pt x="2853726" y="306198"/>
                  </a:lnTo>
                  <a:lnTo>
                    <a:pt x="2989618" y="284327"/>
                  </a:lnTo>
                  <a:lnTo>
                    <a:pt x="3125509" y="262456"/>
                  </a:lnTo>
                  <a:lnTo>
                    <a:pt x="3261401" y="284327"/>
                  </a:lnTo>
                  <a:lnTo>
                    <a:pt x="3397293" y="3936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393684"/>
            </a:xfrm>
            <a:custGeom>
              <a:avLst/>
              <a:pathLst>
                <a:path w="3397293" h="393684">
                  <a:moveTo>
                    <a:pt x="0" y="174970"/>
                  </a:moveTo>
                  <a:lnTo>
                    <a:pt x="135891" y="65614"/>
                  </a:lnTo>
                  <a:lnTo>
                    <a:pt x="271783" y="65614"/>
                  </a:lnTo>
                  <a:lnTo>
                    <a:pt x="407675" y="21871"/>
                  </a:lnTo>
                  <a:lnTo>
                    <a:pt x="543566" y="21871"/>
                  </a:lnTo>
                  <a:lnTo>
                    <a:pt x="679458" y="0"/>
                  </a:lnTo>
                  <a:lnTo>
                    <a:pt x="815350" y="21871"/>
                  </a:lnTo>
                  <a:lnTo>
                    <a:pt x="951242" y="21871"/>
                  </a:lnTo>
                  <a:lnTo>
                    <a:pt x="1087133" y="43742"/>
                  </a:lnTo>
                  <a:lnTo>
                    <a:pt x="1223025" y="153099"/>
                  </a:lnTo>
                  <a:lnTo>
                    <a:pt x="1358917" y="0"/>
                  </a:lnTo>
                  <a:lnTo>
                    <a:pt x="1494809" y="131228"/>
                  </a:lnTo>
                  <a:lnTo>
                    <a:pt x="1630700" y="131228"/>
                  </a:lnTo>
                  <a:lnTo>
                    <a:pt x="1766592" y="131228"/>
                  </a:lnTo>
                  <a:lnTo>
                    <a:pt x="1902484" y="153099"/>
                  </a:lnTo>
                  <a:lnTo>
                    <a:pt x="2038375" y="174970"/>
                  </a:lnTo>
                  <a:lnTo>
                    <a:pt x="2174267" y="196842"/>
                  </a:lnTo>
                  <a:lnTo>
                    <a:pt x="2310159" y="87485"/>
                  </a:lnTo>
                  <a:lnTo>
                    <a:pt x="2446051" y="87485"/>
                  </a:lnTo>
                  <a:lnTo>
                    <a:pt x="2581942" y="0"/>
                  </a:lnTo>
                  <a:lnTo>
                    <a:pt x="2717834" y="284327"/>
                  </a:lnTo>
                  <a:lnTo>
                    <a:pt x="2853726" y="306198"/>
                  </a:lnTo>
                  <a:lnTo>
                    <a:pt x="2989618" y="284327"/>
                  </a:lnTo>
                  <a:lnTo>
                    <a:pt x="3125509" y="262456"/>
                  </a:lnTo>
                  <a:lnTo>
                    <a:pt x="3261401" y="284327"/>
                  </a:lnTo>
                  <a:lnTo>
                    <a:pt x="3397293" y="3936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95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954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3393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9639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6645" y="4962912"/>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60" name="tx60"/>
            <p:cNvSpPr/>
            <p:nvPr/>
          </p:nvSpPr>
          <p:spPr>
            <a:xfrm>
              <a:off x="320103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63492"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133761" y="1403693"/>
              <a:ext cx="33717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Republic of Moldova, 2000-2025</a:t>
              </a:r>
            </a:p>
          </p:txBody>
        </p:sp>
        <p:sp>
          <p:nvSpPr>
            <p:cNvPr id="63" name="pl63"/>
            <p:cNvSpPr/>
            <p:nvPr/>
          </p:nvSpPr>
          <p:spPr>
            <a:xfrm>
              <a:off x="5267799" y="38374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66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55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67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262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85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726248"/>
              <a:ext cx="3397293" cy="1333446"/>
            </a:xfrm>
            <a:custGeom>
              <a:avLst/>
              <a:pathLst>
                <a:path w="3397293" h="1333446">
                  <a:moveTo>
                    <a:pt x="0" y="592643"/>
                  </a:moveTo>
                  <a:lnTo>
                    <a:pt x="135891" y="222241"/>
                  </a:lnTo>
                  <a:lnTo>
                    <a:pt x="271783" y="222241"/>
                  </a:lnTo>
                  <a:lnTo>
                    <a:pt x="407675" y="74080"/>
                  </a:lnTo>
                  <a:lnTo>
                    <a:pt x="543566" y="74080"/>
                  </a:lnTo>
                  <a:lnTo>
                    <a:pt x="679458" y="0"/>
                  </a:lnTo>
                  <a:lnTo>
                    <a:pt x="815350" y="74080"/>
                  </a:lnTo>
                  <a:lnTo>
                    <a:pt x="951242" y="74080"/>
                  </a:lnTo>
                  <a:lnTo>
                    <a:pt x="1087133" y="148160"/>
                  </a:lnTo>
                  <a:lnTo>
                    <a:pt x="1223025" y="518562"/>
                  </a:lnTo>
                  <a:lnTo>
                    <a:pt x="1358917" y="0"/>
                  </a:lnTo>
                  <a:lnTo>
                    <a:pt x="1494809" y="444482"/>
                  </a:lnTo>
                  <a:lnTo>
                    <a:pt x="1630700" y="444482"/>
                  </a:lnTo>
                  <a:lnTo>
                    <a:pt x="1766592" y="444482"/>
                  </a:lnTo>
                  <a:lnTo>
                    <a:pt x="1902484" y="518562"/>
                  </a:lnTo>
                  <a:lnTo>
                    <a:pt x="2038375" y="592643"/>
                  </a:lnTo>
                  <a:lnTo>
                    <a:pt x="2174267" y="666723"/>
                  </a:lnTo>
                  <a:lnTo>
                    <a:pt x="2310159" y="296321"/>
                  </a:lnTo>
                  <a:lnTo>
                    <a:pt x="2446051" y="296321"/>
                  </a:lnTo>
                  <a:lnTo>
                    <a:pt x="2581942" y="0"/>
                  </a:lnTo>
                  <a:lnTo>
                    <a:pt x="2717834" y="963044"/>
                  </a:lnTo>
                  <a:lnTo>
                    <a:pt x="2853726" y="1037125"/>
                  </a:lnTo>
                  <a:lnTo>
                    <a:pt x="2989618" y="963044"/>
                  </a:lnTo>
                  <a:lnTo>
                    <a:pt x="3125509" y="888964"/>
                  </a:lnTo>
                  <a:lnTo>
                    <a:pt x="3261401" y="963044"/>
                  </a:lnTo>
                  <a:lnTo>
                    <a:pt x="3397293" y="133344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726248"/>
              <a:ext cx="3397293" cy="1111205"/>
            </a:xfrm>
            <a:custGeom>
              <a:avLst/>
              <a:pathLst>
                <a:path w="3397293" h="1111205">
                  <a:moveTo>
                    <a:pt x="0" y="1111205"/>
                  </a:moveTo>
                  <a:lnTo>
                    <a:pt x="135891" y="1037125"/>
                  </a:lnTo>
                  <a:lnTo>
                    <a:pt x="271783" y="1037125"/>
                  </a:lnTo>
                  <a:lnTo>
                    <a:pt x="407675" y="963044"/>
                  </a:lnTo>
                  <a:lnTo>
                    <a:pt x="543566" y="814884"/>
                  </a:lnTo>
                  <a:lnTo>
                    <a:pt x="679458" y="666723"/>
                  </a:lnTo>
                  <a:lnTo>
                    <a:pt x="815350" y="518562"/>
                  </a:lnTo>
                  <a:lnTo>
                    <a:pt x="951242" y="518562"/>
                  </a:lnTo>
                  <a:lnTo>
                    <a:pt x="1087133" y="370401"/>
                  </a:lnTo>
                  <a:lnTo>
                    <a:pt x="1223025" y="222241"/>
                  </a:lnTo>
                  <a:lnTo>
                    <a:pt x="1358917" y="148160"/>
                  </a:lnTo>
                  <a:lnTo>
                    <a:pt x="1494809" y="148160"/>
                  </a:lnTo>
                  <a:lnTo>
                    <a:pt x="1630700" y="148160"/>
                  </a:lnTo>
                  <a:lnTo>
                    <a:pt x="1766592" y="148160"/>
                  </a:lnTo>
                  <a:lnTo>
                    <a:pt x="1902484" y="148160"/>
                  </a:lnTo>
                  <a:lnTo>
                    <a:pt x="2038375" y="148160"/>
                  </a:lnTo>
                  <a:lnTo>
                    <a:pt x="2174267" y="74080"/>
                  </a:lnTo>
                  <a:lnTo>
                    <a:pt x="2310159" y="74080"/>
                  </a:lnTo>
                  <a:lnTo>
                    <a:pt x="2446051" y="0"/>
                  </a:lnTo>
                  <a:lnTo>
                    <a:pt x="2581942" y="0"/>
                  </a:lnTo>
                  <a:lnTo>
                    <a:pt x="2717834" y="222241"/>
                  </a:lnTo>
                  <a:lnTo>
                    <a:pt x="2853726" y="370401"/>
                  </a:lnTo>
                  <a:lnTo>
                    <a:pt x="2989618" y="222241"/>
                  </a:lnTo>
                  <a:lnTo>
                    <a:pt x="3125509" y="222241"/>
                  </a:lnTo>
                  <a:lnTo>
                    <a:pt x="3261401" y="148160"/>
                  </a:lnTo>
                  <a:lnTo>
                    <a:pt x="3397293" y="148160"/>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04006"/>
              <a:ext cx="3397293" cy="592643"/>
            </a:xfrm>
            <a:custGeom>
              <a:avLst/>
              <a:pathLst>
                <a:path w="3397293" h="592643">
                  <a:moveTo>
                    <a:pt x="0" y="296321"/>
                  </a:moveTo>
                  <a:lnTo>
                    <a:pt x="135891" y="222241"/>
                  </a:lnTo>
                  <a:lnTo>
                    <a:pt x="271783" y="444482"/>
                  </a:lnTo>
                  <a:lnTo>
                    <a:pt x="407675" y="592643"/>
                  </a:lnTo>
                  <a:lnTo>
                    <a:pt x="543566" y="444482"/>
                  </a:lnTo>
                  <a:lnTo>
                    <a:pt x="679458" y="148160"/>
                  </a:lnTo>
                  <a:lnTo>
                    <a:pt x="815350" y="74080"/>
                  </a:lnTo>
                  <a:lnTo>
                    <a:pt x="951242" y="0"/>
                  </a:lnTo>
                  <a:lnTo>
                    <a:pt x="1087133" y="0"/>
                  </a:lnTo>
                  <a:lnTo>
                    <a:pt x="1223025" y="222241"/>
                  </a:lnTo>
                  <a:lnTo>
                    <a:pt x="1358917" y="296321"/>
                  </a:lnTo>
                  <a:lnTo>
                    <a:pt x="1494809" y="222241"/>
                  </a:lnTo>
                  <a:lnTo>
                    <a:pt x="1630700" y="148160"/>
                  </a:lnTo>
                  <a:lnTo>
                    <a:pt x="1766592" y="148160"/>
                  </a:lnTo>
                  <a:lnTo>
                    <a:pt x="1902484" y="370401"/>
                  </a:lnTo>
                  <a:lnTo>
                    <a:pt x="2038375" y="370401"/>
                  </a:lnTo>
                  <a:lnTo>
                    <a:pt x="2174267" y="518562"/>
                  </a:lnTo>
                  <a:lnTo>
                    <a:pt x="2310159" y="222241"/>
                  </a:lnTo>
                  <a:lnTo>
                    <a:pt x="2446051" y="296321"/>
                  </a:lnTo>
                  <a:lnTo>
                    <a:pt x="2581942" y="222241"/>
                  </a:lnTo>
                  <a:lnTo>
                    <a:pt x="2717834" y="518562"/>
                  </a:lnTo>
                  <a:lnTo>
                    <a:pt x="2853726" y="444482"/>
                  </a:lnTo>
                  <a:lnTo>
                    <a:pt x="2989618" y="518562"/>
                  </a:lnTo>
                  <a:lnTo>
                    <a:pt x="3125509" y="444482"/>
                  </a:lnTo>
                  <a:lnTo>
                    <a:pt x="3261401" y="592643"/>
                  </a:lnTo>
                  <a:lnTo>
                    <a:pt x="3397293" y="592643"/>
                  </a:lnTo>
                </a:path>
              </a:pathLst>
            </a:custGeom>
            <a:ln w="27101" cap="flat">
              <a:solidFill>
                <a:srgbClr val="961A49">
                  <a:alpha val="100000"/>
                </a:srgbClr>
              </a:solidFill>
              <a:prstDash val="solid"/>
              <a:round/>
            </a:ln>
          </p:spPr>
          <p:txBody>
            <a:bodyPr/>
            <a:lstStyle/>
            <a:p/>
          </p:txBody>
        </p:sp>
        <p:sp>
          <p:nvSpPr>
            <p:cNvPr id="79" name="pl79"/>
            <p:cNvSpPr/>
            <p:nvPr/>
          </p:nvSpPr>
          <p:spPr>
            <a:xfrm>
              <a:off x="5437664" y="272624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726248"/>
              <a:ext cx="3397293" cy="1333446"/>
            </a:xfrm>
            <a:custGeom>
              <a:avLst/>
              <a:pathLst>
                <a:path w="3397293" h="1333446">
                  <a:moveTo>
                    <a:pt x="0" y="592643"/>
                  </a:moveTo>
                  <a:lnTo>
                    <a:pt x="135891" y="222241"/>
                  </a:lnTo>
                  <a:lnTo>
                    <a:pt x="271783" y="222241"/>
                  </a:lnTo>
                  <a:lnTo>
                    <a:pt x="407675" y="74080"/>
                  </a:lnTo>
                  <a:lnTo>
                    <a:pt x="543566" y="74080"/>
                  </a:lnTo>
                  <a:lnTo>
                    <a:pt x="679458" y="0"/>
                  </a:lnTo>
                  <a:lnTo>
                    <a:pt x="815350" y="74080"/>
                  </a:lnTo>
                  <a:lnTo>
                    <a:pt x="951242" y="74080"/>
                  </a:lnTo>
                  <a:lnTo>
                    <a:pt x="1087133" y="148160"/>
                  </a:lnTo>
                  <a:lnTo>
                    <a:pt x="1223025" y="518562"/>
                  </a:lnTo>
                  <a:lnTo>
                    <a:pt x="1358917" y="0"/>
                  </a:lnTo>
                  <a:lnTo>
                    <a:pt x="1494809" y="444482"/>
                  </a:lnTo>
                  <a:lnTo>
                    <a:pt x="1630700" y="444482"/>
                  </a:lnTo>
                  <a:lnTo>
                    <a:pt x="1766592" y="444482"/>
                  </a:lnTo>
                  <a:lnTo>
                    <a:pt x="1902484" y="518562"/>
                  </a:lnTo>
                  <a:lnTo>
                    <a:pt x="2038375" y="592643"/>
                  </a:lnTo>
                  <a:lnTo>
                    <a:pt x="2174267" y="666723"/>
                  </a:lnTo>
                  <a:lnTo>
                    <a:pt x="2310159" y="296321"/>
                  </a:lnTo>
                  <a:lnTo>
                    <a:pt x="2446051" y="296321"/>
                  </a:lnTo>
                  <a:lnTo>
                    <a:pt x="2581942" y="0"/>
                  </a:lnTo>
                  <a:lnTo>
                    <a:pt x="2717834" y="963044"/>
                  </a:lnTo>
                  <a:lnTo>
                    <a:pt x="2853726" y="1037125"/>
                  </a:lnTo>
                  <a:lnTo>
                    <a:pt x="2989618" y="963044"/>
                  </a:lnTo>
                  <a:lnTo>
                    <a:pt x="3125509" y="888964"/>
                  </a:lnTo>
                  <a:lnTo>
                    <a:pt x="3261401" y="963044"/>
                  </a:lnTo>
                  <a:lnTo>
                    <a:pt x="3397293" y="1333446"/>
                  </a:lnTo>
                </a:path>
              </a:pathLst>
            </a:custGeom>
            <a:ln w="43362" cap="flat">
              <a:solidFill>
                <a:srgbClr val="000000">
                  <a:alpha val="100000"/>
                </a:srgbClr>
              </a:solidFill>
              <a:prstDash val="solid"/>
              <a:round/>
            </a:ln>
          </p:spPr>
          <p:txBody>
            <a:bodyPr/>
            <a:lstStyle/>
            <a:p/>
          </p:txBody>
        </p:sp>
        <p:sp>
          <p:nvSpPr>
            <p:cNvPr id="81" name="pl81"/>
            <p:cNvSpPr/>
            <p:nvPr/>
          </p:nvSpPr>
          <p:spPr>
            <a:xfrm>
              <a:off x="5437664" y="2385478"/>
              <a:ext cx="0" cy="933412"/>
            </a:xfrm>
            <a:custGeom>
              <a:avLst/>
              <a:pathLst>
                <a:path w="0" h="933412">
                  <a:moveTo>
                    <a:pt x="0" y="93341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385478"/>
              <a:ext cx="0" cy="340769"/>
            </a:xfrm>
            <a:custGeom>
              <a:avLst/>
              <a:pathLst>
                <a:path w="0" h="340769">
                  <a:moveTo>
                    <a:pt x="0" y="34076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385478"/>
              <a:ext cx="0" cy="340769"/>
            </a:xfrm>
            <a:custGeom>
              <a:avLst/>
              <a:pathLst>
                <a:path w="0" h="340769">
                  <a:moveTo>
                    <a:pt x="0" y="34076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385478"/>
              <a:ext cx="0" cy="933412"/>
            </a:xfrm>
            <a:custGeom>
              <a:avLst/>
              <a:pathLst>
                <a:path w="0" h="933412">
                  <a:moveTo>
                    <a:pt x="0" y="93341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385478"/>
              <a:ext cx="0" cy="340769"/>
            </a:xfrm>
            <a:custGeom>
              <a:avLst/>
              <a:pathLst>
                <a:path w="0" h="340769">
                  <a:moveTo>
                    <a:pt x="0" y="3407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385478"/>
              <a:ext cx="0" cy="1303814"/>
            </a:xfrm>
            <a:custGeom>
              <a:avLst/>
              <a:pathLst>
                <a:path w="0" h="1303814">
                  <a:moveTo>
                    <a:pt x="0" y="13038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385478"/>
              <a:ext cx="0" cy="1674216"/>
            </a:xfrm>
            <a:custGeom>
              <a:avLst/>
              <a:pathLst>
                <a:path w="0" h="1674216">
                  <a:moveTo>
                    <a:pt x="0" y="167421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726248"/>
              <a:ext cx="3397293" cy="1333446"/>
            </a:xfrm>
            <a:custGeom>
              <a:avLst/>
              <a:pathLst>
                <a:path w="3397293" h="1333446">
                  <a:moveTo>
                    <a:pt x="0" y="592643"/>
                  </a:moveTo>
                  <a:lnTo>
                    <a:pt x="135891" y="222241"/>
                  </a:lnTo>
                  <a:lnTo>
                    <a:pt x="271783" y="222241"/>
                  </a:lnTo>
                  <a:lnTo>
                    <a:pt x="407675" y="74080"/>
                  </a:lnTo>
                  <a:lnTo>
                    <a:pt x="543566" y="74080"/>
                  </a:lnTo>
                  <a:lnTo>
                    <a:pt x="679458" y="0"/>
                  </a:lnTo>
                  <a:lnTo>
                    <a:pt x="815350" y="74080"/>
                  </a:lnTo>
                  <a:lnTo>
                    <a:pt x="951242" y="74080"/>
                  </a:lnTo>
                  <a:lnTo>
                    <a:pt x="1087133" y="148160"/>
                  </a:lnTo>
                  <a:lnTo>
                    <a:pt x="1223025" y="518562"/>
                  </a:lnTo>
                  <a:lnTo>
                    <a:pt x="1358917" y="0"/>
                  </a:lnTo>
                  <a:lnTo>
                    <a:pt x="1494809" y="444482"/>
                  </a:lnTo>
                  <a:lnTo>
                    <a:pt x="1630700" y="444482"/>
                  </a:lnTo>
                  <a:lnTo>
                    <a:pt x="1766592" y="444482"/>
                  </a:lnTo>
                  <a:lnTo>
                    <a:pt x="1902484" y="518562"/>
                  </a:lnTo>
                  <a:lnTo>
                    <a:pt x="2038375" y="592643"/>
                  </a:lnTo>
                  <a:lnTo>
                    <a:pt x="2174267" y="666723"/>
                  </a:lnTo>
                  <a:lnTo>
                    <a:pt x="2310159" y="296321"/>
                  </a:lnTo>
                  <a:lnTo>
                    <a:pt x="2446051" y="296321"/>
                  </a:lnTo>
                  <a:lnTo>
                    <a:pt x="2581942" y="0"/>
                  </a:lnTo>
                  <a:lnTo>
                    <a:pt x="2717834" y="963044"/>
                  </a:lnTo>
                  <a:lnTo>
                    <a:pt x="2853726" y="1037125"/>
                  </a:lnTo>
                  <a:lnTo>
                    <a:pt x="2989618" y="963044"/>
                  </a:lnTo>
                  <a:lnTo>
                    <a:pt x="3125509" y="888964"/>
                  </a:lnTo>
                  <a:lnTo>
                    <a:pt x="3261401" y="963044"/>
                  </a:lnTo>
                  <a:lnTo>
                    <a:pt x="3397293" y="1333446"/>
                  </a:lnTo>
                </a:path>
              </a:pathLst>
            </a:custGeom>
            <a:ln w="27101" cap="flat">
              <a:solidFill>
                <a:srgbClr val="0058AB">
                  <a:alpha val="100000"/>
                </a:srgbClr>
              </a:solidFill>
              <a:prstDash val="solid"/>
              <a:round/>
            </a:ln>
          </p:spPr>
          <p:txBody>
            <a:bodyPr/>
            <a:lstStyle/>
            <a:p/>
          </p:txBody>
        </p:sp>
        <p:sp>
          <p:nvSpPr>
            <p:cNvPr id="89" name="tx89"/>
            <p:cNvSpPr/>
            <p:nvPr/>
          </p:nvSpPr>
          <p:spPr>
            <a:xfrm>
              <a:off x="5389469" y="23154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0" name="tx90"/>
            <p:cNvSpPr/>
            <p:nvPr/>
          </p:nvSpPr>
          <p:spPr>
            <a:xfrm>
              <a:off x="6086977"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766436"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7427845" y="23154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989462" y="2315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20725" y="231535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5" name="tx95"/>
            <p:cNvSpPr/>
            <p:nvPr/>
          </p:nvSpPr>
          <p:spPr>
            <a:xfrm>
              <a:off x="8756617" y="23154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6" name="tx96"/>
            <p:cNvSpPr/>
            <p:nvPr/>
          </p:nvSpPr>
          <p:spPr>
            <a:xfrm>
              <a:off x="8902429" y="28352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305758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8" name="tx98"/>
            <p:cNvSpPr/>
            <p:nvPr/>
          </p:nvSpPr>
          <p:spPr>
            <a:xfrm>
              <a:off x="5003259" y="3414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6741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933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262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2624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725063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801309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893344" y="4962912"/>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114" name="tx114"/>
            <p:cNvSpPr/>
            <p:nvPr/>
          </p:nvSpPr>
          <p:spPr>
            <a:xfrm>
              <a:off x="751773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8280190"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510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7188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9866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5849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8527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12055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1323256" cy="114824"/>
            </a:xfrm>
            <a:prstGeom prst="rect">
              <a:avLst/>
            </a:prstGeom>
            <a:solidFill>
              <a:srgbClr val="E2231A">
                <a:alpha val="80000"/>
              </a:srgbClr>
            </a:solidFill>
          </p:spPr>
          <p:txBody>
            <a:bodyPr/>
            <a:lstStyle/>
            <a:p/>
          </p:txBody>
        </p:sp>
        <p:sp>
          <p:nvSpPr>
            <p:cNvPr id="128" name="rc128"/>
            <p:cNvSpPr/>
            <p:nvPr/>
          </p:nvSpPr>
          <p:spPr>
            <a:xfrm>
              <a:off x="1317178" y="5743865"/>
              <a:ext cx="5780600" cy="114824"/>
            </a:xfrm>
            <a:prstGeom prst="rect">
              <a:avLst/>
            </a:prstGeom>
            <a:solidFill>
              <a:srgbClr val="E2231A">
                <a:alpha val="80000"/>
              </a:srgbClr>
            </a:solidFill>
          </p:spPr>
          <p:txBody>
            <a:bodyPr/>
            <a:lstStyle/>
            <a:p/>
          </p:txBody>
        </p:sp>
        <p:sp>
          <p:nvSpPr>
            <p:cNvPr id="129" name="rc129"/>
            <p:cNvSpPr/>
            <p:nvPr/>
          </p:nvSpPr>
          <p:spPr>
            <a:xfrm>
              <a:off x="1317178" y="5600334"/>
              <a:ext cx="7321564" cy="114824"/>
            </a:xfrm>
            <a:prstGeom prst="rect">
              <a:avLst/>
            </a:prstGeom>
            <a:solidFill>
              <a:srgbClr val="E2231A">
                <a:alpha val="80000"/>
              </a:srgbClr>
            </a:solidFill>
          </p:spPr>
          <p:txBody>
            <a:bodyPr/>
            <a:lstStyle/>
            <a:p/>
          </p:txBody>
        </p:sp>
        <p:sp>
          <p:nvSpPr>
            <p:cNvPr id="130" name="tx13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23537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550317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777096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7" name="tx137"/>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8" name="tx13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9" name="tx13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Republic of Moldova (79%) was 5 percentage points lower than the global average (84%) and 9 percentage points lower than the average across all ECAR countries (88%).
National MCV1 coverage was 18 percentage points lower than in 2019 (97%).
This equates to 6,000 unvaccinated children in 2025 compared to 1,000 unvaccinated children in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Moldova MCV1 coverage was 79% - this is 18 percentage points lower than in 2019 and lower than both the global and regional averages.</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Republic of Moldova ranked number 8 out of 21 countries for lowest MCV1 coverage (based on tied ranks).
Republic of Moldova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Moldova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14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83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51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620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48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17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68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54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49758"/>
              <a:ext cx="239888" cy="1058263"/>
            </a:xfrm>
            <a:prstGeom prst="rect">
              <a:avLst/>
            </a:prstGeom>
            <a:solidFill>
              <a:srgbClr val="80BD41">
                <a:alpha val="100000"/>
              </a:srgbClr>
            </a:solidFill>
          </p:spPr>
          <p:txBody>
            <a:bodyPr/>
            <a:lstStyle/>
            <a:p/>
          </p:txBody>
        </p:sp>
        <p:sp>
          <p:nvSpPr>
            <p:cNvPr id="26" name="rc26"/>
            <p:cNvSpPr/>
            <p:nvPr/>
          </p:nvSpPr>
          <p:spPr>
            <a:xfrm>
              <a:off x="1296273" y="3119038"/>
              <a:ext cx="239888" cy="130719"/>
            </a:xfrm>
            <a:prstGeom prst="rect">
              <a:avLst/>
            </a:prstGeom>
            <a:solidFill>
              <a:srgbClr val="E2231A">
                <a:alpha val="100000"/>
              </a:srgbClr>
            </a:solidFill>
          </p:spPr>
          <p:txBody>
            <a:bodyPr/>
            <a:lstStyle/>
            <a:p/>
          </p:txBody>
        </p:sp>
        <p:sp>
          <p:nvSpPr>
            <p:cNvPr id="27" name="rc27"/>
            <p:cNvSpPr/>
            <p:nvPr/>
          </p:nvSpPr>
          <p:spPr>
            <a:xfrm>
              <a:off x="1562816" y="3203405"/>
              <a:ext cx="239888" cy="1104616"/>
            </a:xfrm>
            <a:prstGeom prst="rect">
              <a:avLst/>
            </a:prstGeom>
            <a:solidFill>
              <a:srgbClr val="80BD41">
                <a:alpha val="100000"/>
              </a:srgbClr>
            </a:solidFill>
          </p:spPr>
          <p:txBody>
            <a:bodyPr/>
            <a:lstStyle/>
            <a:p/>
          </p:txBody>
        </p:sp>
        <p:sp>
          <p:nvSpPr>
            <p:cNvPr id="28" name="rc28"/>
            <p:cNvSpPr/>
            <p:nvPr/>
          </p:nvSpPr>
          <p:spPr>
            <a:xfrm>
              <a:off x="1562816" y="3132772"/>
              <a:ext cx="239888" cy="70632"/>
            </a:xfrm>
            <a:prstGeom prst="rect">
              <a:avLst/>
            </a:prstGeom>
            <a:solidFill>
              <a:srgbClr val="E2231A">
                <a:alpha val="100000"/>
              </a:srgbClr>
            </a:solidFill>
          </p:spPr>
          <p:txBody>
            <a:bodyPr/>
            <a:lstStyle/>
            <a:p/>
          </p:txBody>
        </p:sp>
        <p:sp>
          <p:nvSpPr>
            <p:cNvPr id="29" name="rc29"/>
            <p:cNvSpPr/>
            <p:nvPr/>
          </p:nvSpPr>
          <p:spPr>
            <a:xfrm>
              <a:off x="1829360" y="3213705"/>
              <a:ext cx="239888" cy="1094315"/>
            </a:xfrm>
            <a:prstGeom prst="rect">
              <a:avLst/>
            </a:prstGeom>
            <a:solidFill>
              <a:srgbClr val="80BD41">
                <a:alpha val="100000"/>
              </a:srgbClr>
            </a:solidFill>
          </p:spPr>
          <p:txBody>
            <a:bodyPr/>
            <a:lstStyle/>
            <a:p/>
          </p:txBody>
        </p:sp>
        <p:sp>
          <p:nvSpPr>
            <p:cNvPr id="30" name="rc30"/>
            <p:cNvSpPr/>
            <p:nvPr/>
          </p:nvSpPr>
          <p:spPr>
            <a:xfrm>
              <a:off x="1829360" y="3143809"/>
              <a:ext cx="239888" cy="69896"/>
            </a:xfrm>
            <a:prstGeom prst="rect">
              <a:avLst/>
            </a:prstGeom>
            <a:solidFill>
              <a:srgbClr val="E2231A">
                <a:alpha val="100000"/>
              </a:srgbClr>
            </a:solidFill>
          </p:spPr>
          <p:txBody>
            <a:bodyPr/>
            <a:lstStyle/>
            <a:p/>
          </p:txBody>
        </p:sp>
        <p:sp>
          <p:nvSpPr>
            <p:cNvPr id="31" name="rc31"/>
            <p:cNvSpPr/>
            <p:nvPr/>
          </p:nvSpPr>
          <p:spPr>
            <a:xfrm>
              <a:off x="2095903" y="3156071"/>
              <a:ext cx="239888" cy="1151949"/>
            </a:xfrm>
            <a:prstGeom prst="rect">
              <a:avLst/>
            </a:prstGeom>
            <a:solidFill>
              <a:srgbClr val="80BD41">
                <a:alpha val="100000"/>
              </a:srgbClr>
            </a:solidFill>
          </p:spPr>
          <p:txBody>
            <a:bodyPr/>
            <a:lstStyle/>
            <a:p/>
          </p:txBody>
        </p:sp>
        <p:sp>
          <p:nvSpPr>
            <p:cNvPr id="32" name="rc32"/>
            <p:cNvSpPr/>
            <p:nvPr/>
          </p:nvSpPr>
          <p:spPr>
            <a:xfrm>
              <a:off x="2095903" y="3108002"/>
              <a:ext cx="239888" cy="48069"/>
            </a:xfrm>
            <a:prstGeom prst="rect">
              <a:avLst/>
            </a:prstGeom>
            <a:solidFill>
              <a:srgbClr val="E2231A">
                <a:alpha val="100000"/>
              </a:srgbClr>
            </a:solidFill>
          </p:spPr>
          <p:txBody>
            <a:bodyPr/>
            <a:lstStyle/>
            <a:p/>
          </p:txBody>
        </p:sp>
        <p:sp>
          <p:nvSpPr>
            <p:cNvPr id="33" name="rc33"/>
            <p:cNvSpPr/>
            <p:nvPr/>
          </p:nvSpPr>
          <p:spPr>
            <a:xfrm>
              <a:off x="2362446" y="3091570"/>
              <a:ext cx="239888" cy="1216451"/>
            </a:xfrm>
            <a:prstGeom prst="rect">
              <a:avLst/>
            </a:prstGeom>
            <a:solidFill>
              <a:srgbClr val="80BD41">
                <a:alpha val="100000"/>
              </a:srgbClr>
            </a:solidFill>
          </p:spPr>
          <p:txBody>
            <a:bodyPr/>
            <a:lstStyle/>
            <a:p/>
          </p:txBody>
        </p:sp>
        <p:sp>
          <p:nvSpPr>
            <p:cNvPr id="34" name="rc34"/>
            <p:cNvSpPr/>
            <p:nvPr/>
          </p:nvSpPr>
          <p:spPr>
            <a:xfrm>
              <a:off x="2362446" y="3040803"/>
              <a:ext cx="239888" cy="50767"/>
            </a:xfrm>
            <a:prstGeom prst="rect">
              <a:avLst/>
            </a:prstGeom>
            <a:solidFill>
              <a:srgbClr val="E2231A">
                <a:alpha val="100000"/>
              </a:srgbClr>
            </a:solidFill>
          </p:spPr>
          <p:txBody>
            <a:bodyPr/>
            <a:lstStyle/>
            <a:p/>
          </p:txBody>
        </p:sp>
        <p:sp>
          <p:nvSpPr>
            <p:cNvPr id="35" name="rc35"/>
            <p:cNvSpPr/>
            <p:nvPr/>
          </p:nvSpPr>
          <p:spPr>
            <a:xfrm>
              <a:off x="2628989" y="3082741"/>
              <a:ext cx="239888" cy="1225280"/>
            </a:xfrm>
            <a:prstGeom prst="rect">
              <a:avLst/>
            </a:prstGeom>
            <a:solidFill>
              <a:srgbClr val="80BD41">
                <a:alpha val="100000"/>
              </a:srgbClr>
            </a:solidFill>
          </p:spPr>
          <p:txBody>
            <a:bodyPr/>
            <a:lstStyle/>
            <a:p/>
          </p:txBody>
        </p:sp>
        <p:sp>
          <p:nvSpPr>
            <p:cNvPr id="36" name="rc36"/>
            <p:cNvSpPr/>
            <p:nvPr/>
          </p:nvSpPr>
          <p:spPr>
            <a:xfrm>
              <a:off x="2628989" y="3044972"/>
              <a:ext cx="239888" cy="37768"/>
            </a:xfrm>
            <a:prstGeom prst="rect">
              <a:avLst/>
            </a:prstGeom>
            <a:solidFill>
              <a:srgbClr val="E2231A">
                <a:alpha val="100000"/>
              </a:srgbClr>
            </a:solidFill>
          </p:spPr>
          <p:txBody>
            <a:bodyPr/>
            <a:lstStyle/>
            <a:p/>
          </p:txBody>
        </p:sp>
        <p:sp>
          <p:nvSpPr>
            <p:cNvPr id="37" name="rc37"/>
            <p:cNvSpPr/>
            <p:nvPr/>
          </p:nvSpPr>
          <p:spPr>
            <a:xfrm>
              <a:off x="2895532" y="3098437"/>
              <a:ext cx="239888" cy="1209584"/>
            </a:xfrm>
            <a:prstGeom prst="rect">
              <a:avLst/>
            </a:prstGeom>
            <a:solidFill>
              <a:srgbClr val="80BD41">
                <a:alpha val="100000"/>
              </a:srgbClr>
            </a:solidFill>
          </p:spPr>
          <p:txBody>
            <a:bodyPr/>
            <a:lstStyle/>
            <a:p/>
          </p:txBody>
        </p:sp>
        <p:sp>
          <p:nvSpPr>
            <p:cNvPr id="38" name="rc38"/>
            <p:cNvSpPr/>
            <p:nvPr/>
          </p:nvSpPr>
          <p:spPr>
            <a:xfrm>
              <a:off x="2895532" y="3047915"/>
              <a:ext cx="239888" cy="50521"/>
            </a:xfrm>
            <a:prstGeom prst="rect">
              <a:avLst/>
            </a:prstGeom>
            <a:solidFill>
              <a:srgbClr val="E2231A">
                <a:alpha val="100000"/>
              </a:srgbClr>
            </a:solidFill>
          </p:spPr>
          <p:txBody>
            <a:bodyPr/>
            <a:lstStyle/>
            <a:p/>
          </p:txBody>
        </p:sp>
        <p:sp>
          <p:nvSpPr>
            <p:cNvPr id="39" name="rc39"/>
            <p:cNvSpPr/>
            <p:nvPr/>
          </p:nvSpPr>
          <p:spPr>
            <a:xfrm>
              <a:off x="3162075" y="3083967"/>
              <a:ext cx="239888" cy="1224054"/>
            </a:xfrm>
            <a:prstGeom prst="rect">
              <a:avLst/>
            </a:prstGeom>
            <a:solidFill>
              <a:srgbClr val="80BD41">
                <a:alpha val="100000"/>
              </a:srgbClr>
            </a:solidFill>
          </p:spPr>
          <p:txBody>
            <a:bodyPr/>
            <a:lstStyle/>
            <a:p/>
          </p:txBody>
        </p:sp>
        <p:sp>
          <p:nvSpPr>
            <p:cNvPr id="40" name="rc40"/>
            <p:cNvSpPr/>
            <p:nvPr/>
          </p:nvSpPr>
          <p:spPr>
            <a:xfrm>
              <a:off x="3162075" y="3032955"/>
              <a:ext cx="239888" cy="51012"/>
            </a:xfrm>
            <a:prstGeom prst="rect">
              <a:avLst/>
            </a:prstGeom>
            <a:solidFill>
              <a:srgbClr val="E2231A">
                <a:alpha val="100000"/>
              </a:srgbClr>
            </a:solidFill>
          </p:spPr>
          <p:txBody>
            <a:bodyPr/>
            <a:lstStyle/>
            <a:p/>
          </p:txBody>
        </p:sp>
        <p:sp>
          <p:nvSpPr>
            <p:cNvPr id="41" name="rc41"/>
            <p:cNvSpPr/>
            <p:nvPr/>
          </p:nvSpPr>
          <p:spPr>
            <a:xfrm>
              <a:off x="3428618" y="3069742"/>
              <a:ext cx="239888" cy="1238278"/>
            </a:xfrm>
            <a:prstGeom prst="rect">
              <a:avLst/>
            </a:prstGeom>
            <a:solidFill>
              <a:srgbClr val="80BD41">
                <a:alpha val="100000"/>
              </a:srgbClr>
            </a:solidFill>
          </p:spPr>
          <p:txBody>
            <a:bodyPr/>
            <a:lstStyle/>
            <a:p/>
          </p:txBody>
        </p:sp>
        <p:sp>
          <p:nvSpPr>
            <p:cNvPr id="42" name="rc42"/>
            <p:cNvSpPr/>
            <p:nvPr/>
          </p:nvSpPr>
          <p:spPr>
            <a:xfrm>
              <a:off x="3428618" y="3004505"/>
              <a:ext cx="239888" cy="65237"/>
            </a:xfrm>
            <a:prstGeom prst="rect">
              <a:avLst/>
            </a:prstGeom>
            <a:solidFill>
              <a:srgbClr val="E2231A">
                <a:alpha val="100000"/>
              </a:srgbClr>
            </a:solidFill>
          </p:spPr>
          <p:txBody>
            <a:bodyPr/>
            <a:lstStyle/>
            <a:p/>
          </p:txBody>
        </p:sp>
        <p:sp>
          <p:nvSpPr>
            <p:cNvPr id="43" name="rc43"/>
            <p:cNvSpPr/>
            <p:nvPr/>
          </p:nvSpPr>
          <p:spPr>
            <a:xfrm>
              <a:off x="3695161" y="3100889"/>
              <a:ext cx="239888" cy="1207131"/>
            </a:xfrm>
            <a:prstGeom prst="rect">
              <a:avLst/>
            </a:prstGeom>
            <a:solidFill>
              <a:srgbClr val="80BD41">
                <a:alpha val="100000"/>
              </a:srgbClr>
            </a:solidFill>
          </p:spPr>
          <p:txBody>
            <a:bodyPr/>
            <a:lstStyle/>
            <a:p/>
          </p:txBody>
        </p:sp>
        <p:sp>
          <p:nvSpPr>
            <p:cNvPr id="44" name="rc44"/>
            <p:cNvSpPr/>
            <p:nvPr/>
          </p:nvSpPr>
          <p:spPr>
            <a:xfrm>
              <a:off x="3695161" y="2966736"/>
              <a:ext cx="239888" cy="134152"/>
            </a:xfrm>
            <a:prstGeom prst="rect">
              <a:avLst/>
            </a:prstGeom>
            <a:solidFill>
              <a:srgbClr val="E2231A">
                <a:alpha val="100000"/>
              </a:srgbClr>
            </a:solidFill>
          </p:spPr>
          <p:txBody>
            <a:bodyPr/>
            <a:lstStyle/>
            <a:p/>
          </p:txBody>
        </p:sp>
        <p:sp>
          <p:nvSpPr>
            <p:cNvPr id="45" name="rc45"/>
            <p:cNvSpPr/>
            <p:nvPr/>
          </p:nvSpPr>
          <p:spPr>
            <a:xfrm>
              <a:off x="3961705" y="3046934"/>
              <a:ext cx="239888" cy="1261087"/>
            </a:xfrm>
            <a:prstGeom prst="rect">
              <a:avLst/>
            </a:prstGeom>
            <a:solidFill>
              <a:srgbClr val="80BD41">
                <a:alpha val="100000"/>
              </a:srgbClr>
            </a:solidFill>
          </p:spPr>
          <p:txBody>
            <a:bodyPr/>
            <a:lstStyle/>
            <a:p/>
          </p:txBody>
        </p:sp>
        <p:sp>
          <p:nvSpPr>
            <p:cNvPr id="46" name="rc46"/>
            <p:cNvSpPr/>
            <p:nvPr/>
          </p:nvSpPr>
          <p:spPr>
            <a:xfrm>
              <a:off x="3961705" y="3007939"/>
              <a:ext cx="239888" cy="38995"/>
            </a:xfrm>
            <a:prstGeom prst="rect">
              <a:avLst/>
            </a:prstGeom>
            <a:solidFill>
              <a:srgbClr val="E2231A">
                <a:alpha val="100000"/>
              </a:srgbClr>
            </a:solidFill>
          </p:spPr>
          <p:txBody>
            <a:bodyPr/>
            <a:lstStyle/>
            <a:p/>
          </p:txBody>
        </p:sp>
        <p:sp>
          <p:nvSpPr>
            <p:cNvPr id="47" name="rc47"/>
            <p:cNvSpPr/>
            <p:nvPr/>
          </p:nvSpPr>
          <p:spPr>
            <a:xfrm>
              <a:off x="4228248" y="3189671"/>
              <a:ext cx="239888" cy="1118350"/>
            </a:xfrm>
            <a:prstGeom prst="rect">
              <a:avLst/>
            </a:prstGeom>
            <a:solidFill>
              <a:srgbClr val="80BD41">
                <a:alpha val="100000"/>
              </a:srgbClr>
            </a:solidFill>
          </p:spPr>
          <p:txBody>
            <a:bodyPr/>
            <a:lstStyle/>
            <a:p/>
          </p:txBody>
        </p:sp>
        <p:sp>
          <p:nvSpPr>
            <p:cNvPr id="48" name="rc48"/>
            <p:cNvSpPr/>
            <p:nvPr/>
          </p:nvSpPr>
          <p:spPr>
            <a:xfrm>
              <a:off x="4228248" y="3079062"/>
              <a:ext cx="239888" cy="110608"/>
            </a:xfrm>
            <a:prstGeom prst="rect">
              <a:avLst/>
            </a:prstGeom>
            <a:solidFill>
              <a:srgbClr val="E2231A">
                <a:alpha val="100000"/>
              </a:srgbClr>
            </a:solidFill>
          </p:spPr>
          <p:txBody>
            <a:bodyPr/>
            <a:lstStyle/>
            <a:p/>
          </p:txBody>
        </p:sp>
        <p:sp>
          <p:nvSpPr>
            <p:cNvPr id="49" name="rc49"/>
            <p:cNvSpPr/>
            <p:nvPr/>
          </p:nvSpPr>
          <p:spPr>
            <a:xfrm>
              <a:off x="4494791" y="3213705"/>
              <a:ext cx="239888" cy="1094315"/>
            </a:xfrm>
            <a:prstGeom prst="rect">
              <a:avLst/>
            </a:prstGeom>
            <a:solidFill>
              <a:srgbClr val="80BD41">
                <a:alpha val="100000"/>
              </a:srgbClr>
            </a:solidFill>
          </p:spPr>
          <p:txBody>
            <a:bodyPr/>
            <a:lstStyle/>
            <a:p/>
          </p:txBody>
        </p:sp>
        <p:sp>
          <p:nvSpPr>
            <p:cNvPr id="50" name="rc50"/>
            <p:cNvSpPr/>
            <p:nvPr/>
          </p:nvSpPr>
          <p:spPr>
            <a:xfrm>
              <a:off x="4494791" y="3105549"/>
              <a:ext cx="239888" cy="108156"/>
            </a:xfrm>
            <a:prstGeom prst="rect">
              <a:avLst/>
            </a:prstGeom>
            <a:solidFill>
              <a:srgbClr val="E2231A">
                <a:alpha val="100000"/>
              </a:srgbClr>
            </a:solidFill>
          </p:spPr>
          <p:txBody>
            <a:bodyPr/>
            <a:lstStyle/>
            <a:p/>
          </p:txBody>
        </p:sp>
        <p:sp>
          <p:nvSpPr>
            <p:cNvPr id="51" name="rc51"/>
            <p:cNvSpPr/>
            <p:nvPr/>
          </p:nvSpPr>
          <p:spPr>
            <a:xfrm>
              <a:off x="4761334" y="3271095"/>
              <a:ext cx="239888" cy="1036926"/>
            </a:xfrm>
            <a:prstGeom prst="rect">
              <a:avLst/>
            </a:prstGeom>
            <a:solidFill>
              <a:srgbClr val="80BD41">
                <a:alpha val="100000"/>
              </a:srgbClr>
            </a:solidFill>
          </p:spPr>
          <p:txBody>
            <a:bodyPr/>
            <a:lstStyle/>
            <a:p/>
          </p:txBody>
        </p:sp>
        <p:sp>
          <p:nvSpPr>
            <p:cNvPr id="52" name="rc52"/>
            <p:cNvSpPr/>
            <p:nvPr/>
          </p:nvSpPr>
          <p:spPr>
            <a:xfrm>
              <a:off x="4761334" y="3168579"/>
              <a:ext cx="239888" cy="102515"/>
            </a:xfrm>
            <a:prstGeom prst="rect">
              <a:avLst/>
            </a:prstGeom>
            <a:solidFill>
              <a:srgbClr val="E2231A">
                <a:alpha val="100000"/>
              </a:srgbClr>
            </a:solidFill>
          </p:spPr>
          <p:txBody>
            <a:bodyPr/>
            <a:lstStyle/>
            <a:p/>
          </p:txBody>
        </p:sp>
        <p:sp>
          <p:nvSpPr>
            <p:cNvPr id="53" name="rc53"/>
            <p:cNvSpPr/>
            <p:nvPr/>
          </p:nvSpPr>
          <p:spPr>
            <a:xfrm>
              <a:off x="5027877" y="3192859"/>
              <a:ext cx="239888" cy="1115162"/>
            </a:xfrm>
            <a:prstGeom prst="rect">
              <a:avLst/>
            </a:prstGeom>
            <a:solidFill>
              <a:srgbClr val="80BD41">
                <a:alpha val="100000"/>
              </a:srgbClr>
            </a:solidFill>
          </p:spPr>
          <p:txBody>
            <a:bodyPr/>
            <a:lstStyle/>
            <a:p/>
          </p:txBody>
        </p:sp>
        <p:sp>
          <p:nvSpPr>
            <p:cNvPr id="54" name="rc54"/>
            <p:cNvSpPr/>
            <p:nvPr/>
          </p:nvSpPr>
          <p:spPr>
            <a:xfrm>
              <a:off x="5027877" y="3069007"/>
              <a:ext cx="239888" cy="123852"/>
            </a:xfrm>
            <a:prstGeom prst="rect">
              <a:avLst/>
            </a:prstGeom>
            <a:solidFill>
              <a:srgbClr val="E2231A">
                <a:alpha val="100000"/>
              </a:srgbClr>
            </a:solidFill>
          </p:spPr>
          <p:txBody>
            <a:bodyPr/>
            <a:lstStyle/>
            <a:p/>
          </p:txBody>
        </p:sp>
        <p:sp>
          <p:nvSpPr>
            <p:cNvPr id="55" name="rc55"/>
            <p:cNvSpPr/>
            <p:nvPr/>
          </p:nvSpPr>
          <p:spPr>
            <a:xfrm>
              <a:off x="5294420" y="3228175"/>
              <a:ext cx="239888" cy="1079845"/>
            </a:xfrm>
            <a:prstGeom prst="rect">
              <a:avLst/>
            </a:prstGeom>
            <a:solidFill>
              <a:srgbClr val="80BD41">
                <a:alpha val="100000"/>
              </a:srgbClr>
            </a:solidFill>
          </p:spPr>
          <p:txBody>
            <a:bodyPr/>
            <a:lstStyle/>
            <a:p/>
          </p:txBody>
        </p:sp>
        <p:sp>
          <p:nvSpPr>
            <p:cNvPr id="56" name="rc56"/>
            <p:cNvSpPr/>
            <p:nvPr/>
          </p:nvSpPr>
          <p:spPr>
            <a:xfrm>
              <a:off x="5294420" y="3094758"/>
              <a:ext cx="239888" cy="133417"/>
            </a:xfrm>
            <a:prstGeom prst="rect">
              <a:avLst/>
            </a:prstGeom>
            <a:solidFill>
              <a:srgbClr val="E2231A">
                <a:alpha val="100000"/>
              </a:srgbClr>
            </a:solidFill>
          </p:spPr>
          <p:txBody>
            <a:bodyPr/>
            <a:lstStyle/>
            <a:p/>
          </p:txBody>
        </p:sp>
        <p:sp>
          <p:nvSpPr>
            <p:cNvPr id="57" name="rc57"/>
            <p:cNvSpPr/>
            <p:nvPr/>
          </p:nvSpPr>
          <p:spPr>
            <a:xfrm>
              <a:off x="5560963" y="3280169"/>
              <a:ext cx="239888" cy="1027852"/>
            </a:xfrm>
            <a:prstGeom prst="rect">
              <a:avLst/>
            </a:prstGeom>
            <a:solidFill>
              <a:srgbClr val="80BD41">
                <a:alpha val="100000"/>
              </a:srgbClr>
            </a:solidFill>
          </p:spPr>
          <p:txBody>
            <a:bodyPr/>
            <a:lstStyle/>
            <a:p/>
          </p:txBody>
        </p:sp>
        <p:sp>
          <p:nvSpPr>
            <p:cNvPr id="58" name="rc58"/>
            <p:cNvSpPr/>
            <p:nvPr/>
          </p:nvSpPr>
          <p:spPr>
            <a:xfrm>
              <a:off x="5560963" y="3139885"/>
              <a:ext cx="239888" cy="140284"/>
            </a:xfrm>
            <a:prstGeom prst="rect">
              <a:avLst/>
            </a:prstGeom>
            <a:solidFill>
              <a:srgbClr val="E2231A">
                <a:alpha val="100000"/>
              </a:srgbClr>
            </a:solidFill>
          </p:spPr>
          <p:txBody>
            <a:bodyPr/>
            <a:lstStyle/>
            <a:p/>
          </p:txBody>
        </p:sp>
        <p:sp>
          <p:nvSpPr>
            <p:cNvPr id="59" name="rc59"/>
            <p:cNvSpPr/>
            <p:nvPr/>
          </p:nvSpPr>
          <p:spPr>
            <a:xfrm>
              <a:off x="5827506" y="3316957"/>
              <a:ext cx="239888" cy="991064"/>
            </a:xfrm>
            <a:prstGeom prst="rect">
              <a:avLst/>
            </a:prstGeom>
            <a:solidFill>
              <a:srgbClr val="80BD41">
                <a:alpha val="100000"/>
              </a:srgbClr>
            </a:solidFill>
          </p:spPr>
          <p:txBody>
            <a:bodyPr/>
            <a:lstStyle/>
            <a:p/>
          </p:txBody>
        </p:sp>
        <p:sp>
          <p:nvSpPr>
            <p:cNvPr id="60" name="rc60"/>
            <p:cNvSpPr/>
            <p:nvPr/>
          </p:nvSpPr>
          <p:spPr>
            <a:xfrm>
              <a:off x="5827506" y="3242400"/>
              <a:ext cx="239888" cy="74556"/>
            </a:xfrm>
            <a:prstGeom prst="rect">
              <a:avLst/>
            </a:prstGeom>
            <a:solidFill>
              <a:srgbClr val="E2231A">
                <a:alpha val="100000"/>
              </a:srgbClr>
            </a:solidFill>
          </p:spPr>
          <p:txBody>
            <a:bodyPr/>
            <a:lstStyle/>
            <a:p/>
          </p:txBody>
        </p:sp>
        <p:sp>
          <p:nvSpPr>
            <p:cNvPr id="61" name="rc61"/>
            <p:cNvSpPr/>
            <p:nvPr/>
          </p:nvSpPr>
          <p:spPr>
            <a:xfrm>
              <a:off x="6094049" y="3363555"/>
              <a:ext cx="239888" cy="944466"/>
            </a:xfrm>
            <a:prstGeom prst="rect">
              <a:avLst/>
            </a:prstGeom>
            <a:solidFill>
              <a:srgbClr val="80BD41">
                <a:alpha val="100000"/>
              </a:srgbClr>
            </a:solidFill>
          </p:spPr>
          <p:txBody>
            <a:bodyPr/>
            <a:lstStyle/>
            <a:p/>
          </p:txBody>
        </p:sp>
        <p:sp>
          <p:nvSpPr>
            <p:cNvPr id="62" name="rc62"/>
            <p:cNvSpPr/>
            <p:nvPr/>
          </p:nvSpPr>
          <p:spPr>
            <a:xfrm>
              <a:off x="6094049" y="3292431"/>
              <a:ext cx="239888" cy="71123"/>
            </a:xfrm>
            <a:prstGeom prst="rect">
              <a:avLst/>
            </a:prstGeom>
            <a:solidFill>
              <a:srgbClr val="E2231A">
                <a:alpha val="100000"/>
              </a:srgbClr>
            </a:solidFill>
          </p:spPr>
          <p:txBody>
            <a:bodyPr/>
            <a:lstStyle/>
            <a:p/>
          </p:txBody>
        </p:sp>
        <p:sp>
          <p:nvSpPr>
            <p:cNvPr id="63" name="rc63"/>
            <p:cNvSpPr/>
            <p:nvPr/>
          </p:nvSpPr>
          <p:spPr>
            <a:xfrm>
              <a:off x="6360593" y="3382439"/>
              <a:ext cx="239888" cy="925582"/>
            </a:xfrm>
            <a:prstGeom prst="rect">
              <a:avLst/>
            </a:prstGeom>
            <a:solidFill>
              <a:srgbClr val="80BD41">
                <a:alpha val="100000"/>
              </a:srgbClr>
            </a:solidFill>
          </p:spPr>
          <p:txBody>
            <a:bodyPr/>
            <a:lstStyle/>
            <a:p/>
          </p:txBody>
        </p:sp>
        <p:sp>
          <p:nvSpPr>
            <p:cNvPr id="64" name="rc64"/>
            <p:cNvSpPr/>
            <p:nvPr/>
          </p:nvSpPr>
          <p:spPr>
            <a:xfrm>
              <a:off x="6360593" y="3353745"/>
              <a:ext cx="239888" cy="28694"/>
            </a:xfrm>
            <a:prstGeom prst="rect">
              <a:avLst/>
            </a:prstGeom>
            <a:solidFill>
              <a:srgbClr val="E2231A">
                <a:alpha val="100000"/>
              </a:srgbClr>
            </a:solidFill>
          </p:spPr>
          <p:txBody>
            <a:bodyPr/>
            <a:lstStyle/>
            <a:p/>
          </p:txBody>
        </p:sp>
        <p:sp>
          <p:nvSpPr>
            <p:cNvPr id="65" name="rc65"/>
            <p:cNvSpPr/>
            <p:nvPr/>
          </p:nvSpPr>
          <p:spPr>
            <a:xfrm>
              <a:off x="6627136" y="3552644"/>
              <a:ext cx="239888" cy="755377"/>
            </a:xfrm>
            <a:prstGeom prst="rect">
              <a:avLst/>
            </a:prstGeom>
            <a:solidFill>
              <a:srgbClr val="80BD41">
                <a:alpha val="100000"/>
              </a:srgbClr>
            </a:solidFill>
          </p:spPr>
          <p:txBody>
            <a:bodyPr/>
            <a:lstStyle/>
            <a:p/>
          </p:txBody>
        </p:sp>
        <p:sp>
          <p:nvSpPr>
            <p:cNvPr id="66" name="rc66"/>
            <p:cNvSpPr/>
            <p:nvPr/>
          </p:nvSpPr>
          <p:spPr>
            <a:xfrm>
              <a:off x="6627136" y="3408681"/>
              <a:ext cx="239888" cy="143963"/>
            </a:xfrm>
            <a:prstGeom prst="rect">
              <a:avLst/>
            </a:prstGeom>
            <a:solidFill>
              <a:srgbClr val="E2231A">
                <a:alpha val="100000"/>
              </a:srgbClr>
            </a:solidFill>
          </p:spPr>
          <p:txBody>
            <a:bodyPr/>
            <a:lstStyle/>
            <a:p/>
          </p:txBody>
        </p:sp>
        <p:sp>
          <p:nvSpPr>
            <p:cNvPr id="67" name="rc67"/>
            <p:cNvSpPr/>
            <p:nvPr/>
          </p:nvSpPr>
          <p:spPr>
            <a:xfrm>
              <a:off x="6893679" y="3606354"/>
              <a:ext cx="239888" cy="701666"/>
            </a:xfrm>
            <a:prstGeom prst="rect">
              <a:avLst/>
            </a:prstGeom>
            <a:solidFill>
              <a:srgbClr val="80BD41">
                <a:alpha val="100000"/>
              </a:srgbClr>
            </a:solidFill>
          </p:spPr>
          <p:txBody>
            <a:bodyPr/>
            <a:lstStyle/>
            <a:p/>
          </p:txBody>
        </p:sp>
        <p:sp>
          <p:nvSpPr>
            <p:cNvPr id="68" name="rc68"/>
            <p:cNvSpPr/>
            <p:nvPr/>
          </p:nvSpPr>
          <p:spPr>
            <a:xfrm>
              <a:off x="6893679" y="3462637"/>
              <a:ext cx="239888" cy="143717"/>
            </a:xfrm>
            <a:prstGeom prst="rect">
              <a:avLst/>
            </a:prstGeom>
            <a:solidFill>
              <a:srgbClr val="E2231A">
                <a:alpha val="100000"/>
              </a:srgbClr>
            </a:solidFill>
          </p:spPr>
          <p:txBody>
            <a:bodyPr/>
            <a:lstStyle/>
            <a:p/>
          </p:txBody>
        </p:sp>
        <p:sp>
          <p:nvSpPr>
            <p:cNvPr id="69" name="rc69"/>
            <p:cNvSpPr/>
            <p:nvPr/>
          </p:nvSpPr>
          <p:spPr>
            <a:xfrm>
              <a:off x="7160222" y="3654424"/>
              <a:ext cx="239888" cy="653597"/>
            </a:xfrm>
            <a:prstGeom prst="rect">
              <a:avLst/>
            </a:prstGeom>
            <a:solidFill>
              <a:srgbClr val="80BD41">
                <a:alpha val="100000"/>
              </a:srgbClr>
            </a:solidFill>
          </p:spPr>
          <p:txBody>
            <a:bodyPr/>
            <a:lstStyle/>
            <a:p/>
          </p:txBody>
        </p:sp>
        <p:sp>
          <p:nvSpPr>
            <p:cNvPr id="70" name="rc70"/>
            <p:cNvSpPr/>
            <p:nvPr/>
          </p:nvSpPr>
          <p:spPr>
            <a:xfrm>
              <a:off x="7160222" y="3529836"/>
              <a:ext cx="239888" cy="124588"/>
            </a:xfrm>
            <a:prstGeom prst="rect">
              <a:avLst/>
            </a:prstGeom>
            <a:solidFill>
              <a:srgbClr val="E2231A">
                <a:alpha val="100000"/>
              </a:srgbClr>
            </a:solidFill>
          </p:spPr>
          <p:txBody>
            <a:bodyPr/>
            <a:lstStyle/>
            <a:p/>
          </p:txBody>
        </p:sp>
        <p:sp>
          <p:nvSpPr>
            <p:cNvPr id="71" name="rc71"/>
            <p:cNvSpPr/>
            <p:nvPr/>
          </p:nvSpPr>
          <p:spPr>
            <a:xfrm>
              <a:off x="7426765" y="3627446"/>
              <a:ext cx="239888" cy="680575"/>
            </a:xfrm>
            <a:prstGeom prst="rect">
              <a:avLst/>
            </a:prstGeom>
            <a:solidFill>
              <a:srgbClr val="80BD41">
                <a:alpha val="100000"/>
              </a:srgbClr>
            </a:solidFill>
          </p:spPr>
          <p:txBody>
            <a:bodyPr/>
            <a:lstStyle/>
            <a:p/>
          </p:txBody>
        </p:sp>
        <p:sp>
          <p:nvSpPr>
            <p:cNvPr id="72" name="rc72"/>
            <p:cNvSpPr/>
            <p:nvPr/>
          </p:nvSpPr>
          <p:spPr>
            <a:xfrm>
              <a:off x="7426765" y="3507272"/>
              <a:ext cx="239888" cy="120173"/>
            </a:xfrm>
            <a:prstGeom prst="rect">
              <a:avLst/>
            </a:prstGeom>
            <a:solidFill>
              <a:srgbClr val="E2231A">
                <a:alpha val="100000"/>
              </a:srgbClr>
            </a:solidFill>
          </p:spPr>
          <p:txBody>
            <a:bodyPr/>
            <a:lstStyle/>
            <a:p/>
          </p:txBody>
        </p:sp>
        <p:sp>
          <p:nvSpPr>
            <p:cNvPr id="73" name="rc73"/>
            <p:cNvSpPr/>
            <p:nvPr/>
          </p:nvSpPr>
          <p:spPr>
            <a:xfrm>
              <a:off x="7693308" y="3651481"/>
              <a:ext cx="239888" cy="656540"/>
            </a:xfrm>
            <a:prstGeom prst="rect">
              <a:avLst/>
            </a:prstGeom>
            <a:solidFill>
              <a:srgbClr val="80BD41">
                <a:alpha val="100000"/>
              </a:srgbClr>
            </a:solidFill>
          </p:spPr>
          <p:txBody>
            <a:bodyPr/>
            <a:lstStyle/>
            <a:p/>
          </p:txBody>
        </p:sp>
        <p:sp>
          <p:nvSpPr>
            <p:cNvPr id="74" name="rc74"/>
            <p:cNvSpPr/>
            <p:nvPr/>
          </p:nvSpPr>
          <p:spPr>
            <a:xfrm>
              <a:off x="7693308" y="3526402"/>
              <a:ext cx="239888" cy="125078"/>
            </a:xfrm>
            <a:prstGeom prst="rect">
              <a:avLst/>
            </a:prstGeom>
            <a:solidFill>
              <a:srgbClr val="E2231A">
                <a:alpha val="100000"/>
              </a:srgbClr>
            </a:solidFill>
          </p:spPr>
          <p:txBody>
            <a:bodyPr/>
            <a:lstStyle/>
            <a:p/>
          </p:txBody>
        </p:sp>
        <p:sp>
          <p:nvSpPr>
            <p:cNvPr id="75" name="rc75"/>
            <p:cNvSpPr/>
            <p:nvPr/>
          </p:nvSpPr>
          <p:spPr>
            <a:xfrm>
              <a:off x="7959851" y="3712303"/>
              <a:ext cx="239888" cy="595717"/>
            </a:xfrm>
            <a:prstGeom prst="rect">
              <a:avLst/>
            </a:prstGeom>
            <a:solidFill>
              <a:srgbClr val="80BD41">
                <a:alpha val="100000"/>
              </a:srgbClr>
            </a:solidFill>
          </p:spPr>
          <p:txBody>
            <a:bodyPr/>
            <a:lstStyle/>
            <a:p/>
          </p:txBody>
        </p:sp>
        <p:sp>
          <p:nvSpPr>
            <p:cNvPr id="76" name="rc76"/>
            <p:cNvSpPr/>
            <p:nvPr/>
          </p:nvSpPr>
          <p:spPr>
            <a:xfrm>
              <a:off x="7959851" y="3553870"/>
              <a:ext cx="239888" cy="158432"/>
            </a:xfrm>
            <a:prstGeom prst="rect">
              <a:avLst/>
            </a:prstGeom>
            <a:solidFill>
              <a:srgbClr val="E2231A">
                <a:alpha val="100000"/>
              </a:srgbClr>
            </a:solidFill>
          </p:spPr>
          <p:txBody>
            <a:bodyPr/>
            <a:lstStyle/>
            <a:p/>
          </p:txBody>
        </p:sp>
        <p:sp>
          <p:nvSpPr>
            <p:cNvPr id="77" name="pl77"/>
            <p:cNvSpPr/>
            <p:nvPr/>
          </p:nvSpPr>
          <p:spPr>
            <a:xfrm>
              <a:off x="1416218" y="2139730"/>
              <a:ext cx="6663577" cy="402363"/>
            </a:xfrm>
            <a:custGeom>
              <a:avLst/>
              <a:pathLst>
                <a:path w="6663577" h="402363">
                  <a:moveTo>
                    <a:pt x="0" y="178828"/>
                  </a:moveTo>
                  <a:lnTo>
                    <a:pt x="266543" y="67060"/>
                  </a:lnTo>
                  <a:lnTo>
                    <a:pt x="533086" y="67060"/>
                  </a:lnTo>
                  <a:lnTo>
                    <a:pt x="799629" y="22353"/>
                  </a:lnTo>
                  <a:lnTo>
                    <a:pt x="1066172" y="22353"/>
                  </a:lnTo>
                  <a:lnTo>
                    <a:pt x="1332715" y="0"/>
                  </a:lnTo>
                  <a:lnTo>
                    <a:pt x="1599258" y="22353"/>
                  </a:lnTo>
                  <a:lnTo>
                    <a:pt x="1865801" y="22353"/>
                  </a:lnTo>
                  <a:lnTo>
                    <a:pt x="2132344" y="44707"/>
                  </a:lnTo>
                  <a:lnTo>
                    <a:pt x="2398888" y="156474"/>
                  </a:lnTo>
                  <a:lnTo>
                    <a:pt x="2665431" y="0"/>
                  </a:lnTo>
                  <a:lnTo>
                    <a:pt x="2931974" y="134121"/>
                  </a:lnTo>
                  <a:lnTo>
                    <a:pt x="3198517" y="134121"/>
                  </a:lnTo>
                  <a:lnTo>
                    <a:pt x="3465060" y="134121"/>
                  </a:lnTo>
                  <a:lnTo>
                    <a:pt x="3731603" y="156474"/>
                  </a:lnTo>
                  <a:lnTo>
                    <a:pt x="3998146" y="178828"/>
                  </a:lnTo>
                  <a:lnTo>
                    <a:pt x="4264689" y="201181"/>
                  </a:lnTo>
                  <a:lnTo>
                    <a:pt x="4531233" y="89414"/>
                  </a:lnTo>
                  <a:lnTo>
                    <a:pt x="4797776" y="89414"/>
                  </a:lnTo>
                  <a:lnTo>
                    <a:pt x="5064319" y="0"/>
                  </a:lnTo>
                  <a:lnTo>
                    <a:pt x="5330862" y="290595"/>
                  </a:lnTo>
                  <a:lnTo>
                    <a:pt x="5597405" y="312949"/>
                  </a:lnTo>
                  <a:lnTo>
                    <a:pt x="5863948" y="290595"/>
                  </a:lnTo>
                  <a:lnTo>
                    <a:pt x="6130491" y="268242"/>
                  </a:lnTo>
                  <a:lnTo>
                    <a:pt x="6397034" y="290595"/>
                  </a:lnTo>
                  <a:lnTo>
                    <a:pt x="6663577" y="40236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9" name="tx89"/>
            <p:cNvSpPr/>
            <p:nvPr/>
          </p:nvSpPr>
          <p:spPr>
            <a:xfrm>
              <a:off x="1324790" y="2983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90" name="tx90"/>
            <p:cNvSpPr/>
            <p:nvPr/>
          </p:nvSpPr>
          <p:spPr>
            <a:xfrm>
              <a:off x="2657505" y="2908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91" name="tx91"/>
            <p:cNvSpPr/>
            <p:nvPr/>
          </p:nvSpPr>
          <p:spPr>
            <a:xfrm>
              <a:off x="4029398" y="287172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92" name="tx92"/>
            <p:cNvSpPr/>
            <p:nvPr/>
          </p:nvSpPr>
          <p:spPr>
            <a:xfrm>
              <a:off x="5322937" y="2958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93" name="tx93"/>
            <p:cNvSpPr/>
            <p:nvPr/>
          </p:nvSpPr>
          <p:spPr>
            <a:xfrm>
              <a:off x="6389109" y="32177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38.9</a:t>
              </a:r>
            </a:p>
          </p:txBody>
        </p:sp>
        <p:sp>
          <p:nvSpPr>
            <p:cNvPr id="94" name="tx94"/>
            <p:cNvSpPr/>
            <p:nvPr/>
          </p:nvSpPr>
          <p:spPr>
            <a:xfrm>
              <a:off x="6655652" y="32727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a:t>
              </a:r>
            </a:p>
          </p:txBody>
        </p:sp>
        <p:sp>
          <p:nvSpPr>
            <p:cNvPr id="95" name="tx95"/>
            <p:cNvSpPr/>
            <p:nvPr/>
          </p:nvSpPr>
          <p:spPr>
            <a:xfrm>
              <a:off x="6922195" y="33266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a:t>
              </a:r>
            </a:p>
          </p:txBody>
        </p:sp>
        <p:sp>
          <p:nvSpPr>
            <p:cNvPr id="96" name="tx96"/>
            <p:cNvSpPr/>
            <p:nvPr/>
          </p:nvSpPr>
          <p:spPr>
            <a:xfrm>
              <a:off x="7188738" y="33941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7" name="tx97"/>
            <p:cNvSpPr/>
            <p:nvPr/>
          </p:nvSpPr>
          <p:spPr>
            <a:xfrm>
              <a:off x="7455282" y="33713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98" name="tx98"/>
            <p:cNvSpPr/>
            <p:nvPr/>
          </p:nvSpPr>
          <p:spPr>
            <a:xfrm>
              <a:off x="7721825" y="33906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a:t>
              </a:r>
            </a:p>
          </p:txBody>
        </p:sp>
        <p:sp>
          <p:nvSpPr>
            <p:cNvPr id="99" name="tx99"/>
            <p:cNvSpPr/>
            <p:nvPr/>
          </p:nvSpPr>
          <p:spPr>
            <a:xfrm>
              <a:off x="7988368" y="34178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a:t>
              </a:r>
            </a:p>
          </p:txBody>
        </p:sp>
        <p:sp>
          <p:nvSpPr>
            <p:cNvPr id="100" name="pl100"/>
            <p:cNvSpPr/>
            <p:nvPr/>
          </p:nvSpPr>
          <p:spPr>
            <a:xfrm>
              <a:off x="1416218"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437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43.1</a:t>
              </a:r>
            </a:p>
          </p:txBody>
        </p:sp>
        <p:sp>
          <p:nvSpPr>
            <p:cNvPr id="112" name="tx112"/>
            <p:cNvSpPr/>
            <p:nvPr/>
          </p:nvSpPr>
          <p:spPr>
            <a:xfrm>
              <a:off x="1350915" y="31493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3" name="tx113"/>
            <p:cNvSpPr/>
            <p:nvPr/>
          </p:nvSpPr>
          <p:spPr>
            <a:xfrm>
              <a:off x="2696682" y="366033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14" name="tx114"/>
            <p:cNvSpPr/>
            <p:nvPr/>
          </p:nvSpPr>
          <p:spPr>
            <a:xfrm>
              <a:off x="2683631" y="30288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5" name="tx115"/>
            <p:cNvSpPr/>
            <p:nvPr/>
          </p:nvSpPr>
          <p:spPr>
            <a:xfrm>
              <a:off x="3990221" y="36424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a:t>
              </a:r>
            </a:p>
          </p:txBody>
        </p:sp>
        <p:sp>
          <p:nvSpPr>
            <p:cNvPr id="116" name="tx116"/>
            <p:cNvSpPr/>
            <p:nvPr/>
          </p:nvSpPr>
          <p:spPr>
            <a:xfrm>
              <a:off x="4016347" y="29923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7" name="tx117"/>
            <p:cNvSpPr/>
            <p:nvPr/>
          </p:nvSpPr>
          <p:spPr>
            <a:xfrm>
              <a:off x="5362113" y="3734472"/>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8" name="tx118"/>
            <p:cNvSpPr/>
            <p:nvPr/>
          </p:nvSpPr>
          <p:spPr>
            <a:xfrm>
              <a:off x="5349062" y="3126694"/>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9" name="tx119"/>
            <p:cNvSpPr/>
            <p:nvPr/>
          </p:nvSpPr>
          <p:spPr>
            <a:xfrm>
              <a:off x="6389109" y="38101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a:t>
              </a:r>
            </a:p>
          </p:txBody>
        </p:sp>
        <p:sp>
          <p:nvSpPr>
            <p:cNvPr id="120" name="tx120"/>
            <p:cNvSpPr/>
            <p:nvPr/>
          </p:nvSpPr>
          <p:spPr>
            <a:xfrm>
              <a:off x="6415235" y="33341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1" name="tx121"/>
            <p:cNvSpPr/>
            <p:nvPr/>
          </p:nvSpPr>
          <p:spPr>
            <a:xfrm>
              <a:off x="6655652" y="38952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22" name="tx122"/>
            <p:cNvSpPr/>
            <p:nvPr/>
          </p:nvSpPr>
          <p:spPr>
            <a:xfrm>
              <a:off x="6681778" y="34456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3" name="tx123"/>
            <p:cNvSpPr/>
            <p:nvPr/>
          </p:nvSpPr>
          <p:spPr>
            <a:xfrm>
              <a:off x="6922195" y="39221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24" name="tx124"/>
            <p:cNvSpPr/>
            <p:nvPr/>
          </p:nvSpPr>
          <p:spPr>
            <a:xfrm>
              <a:off x="6948321" y="34994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5" name="tx125"/>
            <p:cNvSpPr/>
            <p:nvPr/>
          </p:nvSpPr>
          <p:spPr>
            <a:xfrm>
              <a:off x="7188738" y="39461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26.6</a:t>
              </a:r>
            </a:p>
          </p:txBody>
        </p:sp>
        <p:sp>
          <p:nvSpPr>
            <p:cNvPr id="126" name="tx126"/>
            <p:cNvSpPr/>
            <p:nvPr/>
          </p:nvSpPr>
          <p:spPr>
            <a:xfrm>
              <a:off x="7214864" y="35570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7" name="tx127"/>
            <p:cNvSpPr/>
            <p:nvPr/>
          </p:nvSpPr>
          <p:spPr>
            <a:xfrm>
              <a:off x="7455282" y="39326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28" name="tx128"/>
            <p:cNvSpPr/>
            <p:nvPr/>
          </p:nvSpPr>
          <p:spPr>
            <a:xfrm>
              <a:off x="7481407" y="35323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9" name="tx129"/>
            <p:cNvSpPr/>
            <p:nvPr/>
          </p:nvSpPr>
          <p:spPr>
            <a:xfrm>
              <a:off x="7721825" y="3944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a:t>
              </a:r>
            </a:p>
          </p:txBody>
        </p:sp>
        <p:sp>
          <p:nvSpPr>
            <p:cNvPr id="130" name="tx130"/>
            <p:cNvSpPr/>
            <p:nvPr/>
          </p:nvSpPr>
          <p:spPr>
            <a:xfrm>
              <a:off x="7747950" y="35538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31" name="tx131"/>
            <p:cNvSpPr/>
            <p:nvPr/>
          </p:nvSpPr>
          <p:spPr>
            <a:xfrm>
              <a:off x="7988368" y="39750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24.3</a:t>
              </a:r>
            </a:p>
          </p:txBody>
        </p:sp>
        <p:sp>
          <p:nvSpPr>
            <p:cNvPr id="132" name="tx132"/>
            <p:cNvSpPr/>
            <p:nvPr/>
          </p:nvSpPr>
          <p:spPr>
            <a:xfrm>
              <a:off x="8014493" y="35980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427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733081" y="30296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733081" y="241822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655386" y="18033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83315"/>
              <a:ext cx="241375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Moldova, 2000-2025</a:t>
              </a:r>
            </a:p>
          </p:txBody>
        </p:sp>
        <p:sp>
          <p:nvSpPr>
            <p:cNvPr id="164" name="pl164"/>
            <p:cNvSpPr/>
            <p:nvPr/>
          </p:nvSpPr>
          <p:spPr>
            <a:xfrm>
              <a:off x="21411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83086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52059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21032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860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757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3654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05518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377032" cy="129091"/>
            </a:xfrm>
            <a:prstGeom prst="rect">
              <a:avLst/>
            </a:prstGeom>
            <a:solidFill>
              <a:srgbClr val="80BD41">
                <a:alpha val="100000"/>
              </a:srgbClr>
            </a:solidFill>
          </p:spPr>
          <p:txBody>
            <a:bodyPr/>
            <a:lstStyle/>
            <a:p/>
          </p:txBody>
        </p:sp>
        <p:sp>
          <p:nvSpPr>
            <p:cNvPr id="177" name="rc177"/>
            <p:cNvSpPr/>
            <p:nvPr/>
          </p:nvSpPr>
          <p:spPr>
            <a:xfrm>
              <a:off x="7673305" y="5954972"/>
              <a:ext cx="197698" cy="129091"/>
            </a:xfrm>
            <a:prstGeom prst="rect">
              <a:avLst/>
            </a:prstGeom>
            <a:solidFill>
              <a:srgbClr val="E2231A">
                <a:alpha val="100000"/>
              </a:srgbClr>
            </a:solidFill>
          </p:spPr>
          <p:txBody>
            <a:bodyPr/>
            <a:lstStyle/>
            <a:p/>
          </p:txBody>
        </p:sp>
        <p:sp>
          <p:nvSpPr>
            <p:cNvPr id="178" name="rc178"/>
            <p:cNvSpPr/>
            <p:nvPr/>
          </p:nvSpPr>
          <p:spPr>
            <a:xfrm>
              <a:off x="1296273" y="5793607"/>
              <a:ext cx="4523400" cy="129091"/>
            </a:xfrm>
            <a:prstGeom prst="rect">
              <a:avLst/>
            </a:prstGeom>
            <a:solidFill>
              <a:srgbClr val="80BD41">
                <a:alpha val="100000"/>
              </a:srgbClr>
            </a:solidFill>
          </p:spPr>
          <p:txBody>
            <a:bodyPr/>
            <a:lstStyle/>
            <a:p/>
          </p:txBody>
        </p:sp>
        <p:sp>
          <p:nvSpPr>
            <p:cNvPr id="179" name="rc179"/>
            <p:cNvSpPr/>
            <p:nvPr/>
          </p:nvSpPr>
          <p:spPr>
            <a:xfrm>
              <a:off x="5819674" y="5793607"/>
              <a:ext cx="861761" cy="129091"/>
            </a:xfrm>
            <a:prstGeom prst="rect">
              <a:avLst/>
            </a:prstGeom>
            <a:solidFill>
              <a:srgbClr val="E2231A">
                <a:alpha val="100000"/>
              </a:srgbClr>
            </a:solidFill>
          </p:spPr>
          <p:txBody>
            <a:bodyPr/>
            <a:lstStyle/>
            <a:p/>
          </p:txBody>
        </p:sp>
        <p:sp>
          <p:nvSpPr>
            <p:cNvPr id="180" name="rc180"/>
            <p:cNvSpPr/>
            <p:nvPr/>
          </p:nvSpPr>
          <p:spPr>
            <a:xfrm>
              <a:off x="1296273" y="5632243"/>
              <a:ext cx="4104348" cy="129091"/>
            </a:xfrm>
            <a:prstGeom prst="rect">
              <a:avLst/>
            </a:prstGeom>
            <a:solidFill>
              <a:srgbClr val="80BD41">
                <a:alpha val="100000"/>
              </a:srgbClr>
            </a:solidFill>
          </p:spPr>
          <p:txBody>
            <a:bodyPr/>
            <a:lstStyle/>
            <a:p/>
          </p:txBody>
        </p:sp>
        <p:sp>
          <p:nvSpPr>
            <p:cNvPr id="181" name="rc181"/>
            <p:cNvSpPr/>
            <p:nvPr/>
          </p:nvSpPr>
          <p:spPr>
            <a:xfrm>
              <a:off x="5400622" y="5632243"/>
              <a:ext cx="1091564" cy="129091"/>
            </a:xfrm>
            <a:prstGeom prst="rect">
              <a:avLst/>
            </a:prstGeom>
            <a:solidFill>
              <a:srgbClr val="E2231A">
                <a:alpha val="100000"/>
              </a:srgbClr>
            </a:solidFill>
          </p:spPr>
          <p:txBody>
            <a:bodyPr/>
            <a:lstStyle/>
            <a:p/>
          </p:txBody>
        </p:sp>
        <p:sp>
          <p:nvSpPr>
            <p:cNvPr id="182" name="tx182"/>
            <p:cNvSpPr/>
            <p:nvPr/>
          </p:nvSpPr>
          <p:spPr>
            <a:xfrm>
              <a:off x="8087213"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38.9</a:t>
              </a:r>
            </a:p>
          </p:txBody>
        </p:sp>
        <p:sp>
          <p:nvSpPr>
            <p:cNvPr id="183" name="tx183"/>
            <p:cNvSpPr/>
            <p:nvPr/>
          </p:nvSpPr>
          <p:spPr>
            <a:xfrm>
              <a:off x="683639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a:t>
              </a:r>
            </a:p>
          </p:txBody>
        </p:sp>
        <p:sp>
          <p:nvSpPr>
            <p:cNvPr id="184" name="tx184"/>
            <p:cNvSpPr/>
            <p:nvPr/>
          </p:nvSpPr>
          <p:spPr>
            <a:xfrm>
              <a:off x="6639455"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a:t>
              </a:r>
            </a:p>
          </p:txBody>
        </p:sp>
        <p:sp>
          <p:nvSpPr>
            <p:cNvPr id="185" name="tx185"/>
            <p:cNvSpPr/>
            <p:nvPr/>
          </p:nvSpPr>
          <p:spPr>
            <a:xfrm>
              <a:off x="437929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37.7</a:t>
              </a:r>
            </a:p>
          </p:txBody>
        </p:sp>
        <p:sp>
          <p:nvSpPr>
            <p:cNvPr id="186" name="tx186"/>
            <p:cNvSpPr/>
            <p:nvPr/>
          </p:nvSpPr>
          <p:spPr>
            <a:xfrm>
              <a:off x="7696806"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7" name="tx187"/>
            <p:cNvSpPr/>
            <p:nvPr/>
          </p:nvSpPr>
          <p:spPr>
            <a:xfrm>
              <a:off x="345248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a:t>
              </a:r>
            </a:p>
          </p:txBody>
        </p:sp>
        <p:sp>
          <p:nvSpPr>
            <p:cNvPr id="188" name="tx188"/>
            <p:cNvSpPr/>
            <p:nvPr/>
          </p:nvSpPr>
          <p:spPr>
            <a:xfrm>
              <a:off x="6175206"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89" name="tx189"/>
            <p:cNvSpPr/>
            <p:nvPr/>
          </p:nvSpPr>
          <p:spPr>
            <a:xfrm>
              <a:off x="3242954"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190" name="tx190"/>
            <p:cNvSpPr/>
            <p:nvPr/>
          </p:nvSpPr>
          <p:spPr>
            <a:xfrm>
              <a:off x="5871055"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908307"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6" name="tx196"/>
            <p:cNvSpPr/>
            <p:nvPr/>
          </p:nvSpPr>
          <p:spPr>
            <a:xfrm>
              <a:off x="4598034"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7" name="tx197"/>
            <p:cNvSpPr/>
            <p:nvPr/>
          </p:nvSpPr>
          <p:spPr>
            <a:xfrm>
              <a:off x="6287762"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8" name="tx198"/>
            <p:cNvSpPr/>
            <p:nvPr/>
          </p:nvSpPr>
          <p:spPr>
            <a:xfrm>
              <a:off x="7977489"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(79%) was lower than in 2019 (97%).
The number of children vaccinated with MCV1 decreased 36% compared to in 2019.
The number of surviving infants decreased approximately 21%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8966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4996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1027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07057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0095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6981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33012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49042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65072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78728"/>
              <a:ext cx="420026" cy="30788"/>
            </a:xfrm>
            <a:prstGeom prst="rect">
              <a:avLst/>
            </a:prstGeom>
            <a:solidFill>
              <a:srgbClr val="1CABE2">
                <a:alpha val="100000"/>
              </a:srgbClr>
            </a:solidFill>
          </p:spPr>
          <p:txBody>
            <a:bodyPr/>
            <a:lstStyle/>
            <a:p/>
          </p:txBody>
        </p:sp>
        <p:sp>
          <p:nvSpPr>
            <p:cNvPr id="28" name="rc28"/>
            <p:cNvSpPr/>
            <p:nvPr/>
          </p:nvSpPr>
          <p:spPr>
            <a:xfrm>
              <a:off x="1425243" y="4933944"/>
              <a:ext cx="420026" cy="75572"/>
            </a:xfrm>
            <a:prstGeom prst="rect">
              <a:avLst/>
            </a:prstGeom>
            <a:solidFill>
              <a:srgbClr val="1CABE2">
                <a:alpha val="100000"/>
              </a:srgbClr>
            </a:solidFill>
          </p:spPr>
          <p:txBody>
            <a:bodyPr/>
            <a:lstStyle/>
            <a:p/>
          </p:txBody>
        </p:sp>
        <p:sp>
          <p:nvSpPr>
            <p:cNvPr id="29" name="rc29"/>
            <p:cNvSpPr/>
            <p:nvPr/>
          </p:nvSpPr>
          <p:spPr>
            <a:xfrm>
              <a:off x="1891939" y="5003919"/>
              <a:ext cx="420026" cy="5597"/>
            </a:xfrm>
            <a:prstGeom prst="rect">
              <a:avLst/>
            </a:prstGeom>
            <a:solidFill>
              <a:srgbClr val="1CABE2">
                <a:alpha val="100000"/>
              </a:srgbClr>
            </a:solidFill>
          </p:spPr>
          <p:txBody>
            <a:bodyPr/>
            <a:lstStyle/>
            <a:p/>
          </p:txBody>
        </p:sp>
        <p:sp>
          <p:nvSpPr>
            <p:cNvPr id="30" name="rc30"/>
            <p:cNvSpPr/>
            <p:nvPr/>
          </p:nvSpPr>
          <p:spPr>
            <a:xfrm>
              <a:off x="2358635" y="5009517"/>
              <a:ext cx="420026" cy="0"/>
            </a:xfrm>
            <a:prstGeom prst="rect">
              <a:avLst/>
            </a:prstGeom>
            <a:solidFill>
              <a:srgbClr val="1CABE2">
                <a:alpha val="100000"/>
              </a:srgbClr>
            </a:solidFill>
          </p:spPr>
          <p:txBody>
            <a:bodyPr/>
            <a:lstStyle/>
            <a:p/>
          </p:txBody>
        </p:sp>
        <p:sp>
          <p:nvSpPr>
            <p:cNvPr id="31" name="rc31"/>
            <p:cNvSpPr/>
            <p:nvPr/>
          </p:nvSpPr>
          <p:spPr>
            <a:xfrm>
              <a:off x="2825330" y="5009517"/>
              <a:ext cx="420026" cy="0"/>
            </a:xfrm>
            <a:prstGeom prst="rect">
              <a:avLst/>
            </a:prstGeom>
            <a:solidFill>
              <a:srgbClr val="1CABE2">
                <a:alpha val="100000"/>
              </a:srgbClr>
            </a:solidFill>
          </p:spPr>
          <p:txBody>
            <a:bodyPr/>
            <a:lstStyle/>
            <a:p/>
          </p:txBody>
        </p:sp>
        <p:sp>
          <p:nvSpPr>
            <p:cNvPr id="32" name="rc32"/>
            <p:cNvSpPr/>
            <p:nvPr/>
          </p:nvSpPr>
          <p:spPr>
            <a:xfrm>
              <a:off x="3292026" y="5001120"/>
              <a:ext cx="420026" cy="8396"/>
            </a:xfrm>
            <a:prstGeom prst="rect">
              <a:avLst/>
            </a:prstGeom>
            <a:solidFill>
              <a:srgbClr val="1CABE2">
                <a:alpha val="100000"/>
              </a:srgbClr>
            </a:solidFill>
          </p:spPr>
          <p:txBody>
            <a:bodyPr/>
            <a:lstStyle/>
            <a:p/>
          </p:txBody>
        </p:sp>
        <p:sp>
          <p:nvSpPr>
            <p:cNvPr id="33" name="rc33"/>
            <p:cNvSpPr/>
            <p:nvPr/>
          </p:nvSpPr>
          <p:spPr>
            <a:xfrm>
              <a:off x="3758722" y="4057859"/>
              <a:ext cx="420026" cy="951658"/>
            </a:xfrm>
            <a:prstGeom prst="rect">
              <a:avLst/>
            </a:prstGeom>
            <a:solidFill>
              <a:srgbClr val="1CABE2">
                <a:alpha val="100000"/>
              </a:srgbClr>
            </a:solidFill>
          </p:spPr>
          <p:txBody>
            <a:bodyPr/>
            <a:lstStyle/>
            <a:p/>
          </p:txBody>
        </p:sp>
        <p:sp>
          <p:nvSpPr>
            <p:cNvPr id="34" name="rc34"/>
            <p:cNvSpPr/>
            <p:nvPr/>
          </p:nvSpPr>
          <p:spPr>
            <a:xfrm>
              <a:off x="4225417" y="4760407"/>
              <a:ext cx="420026" cy="249110"/>
            </a:xfrm>
            <a:prstGeom prst="rect">
              <a:avLst/>
            </a:prstGeom>
            <a:solidFill>
              <a:srgbClr val="1CABE2">
                <a:alpha val="100000"/>
              </a:srgbClr>
            </a:solidFill>
          </p:spPr>
          <p:txBody>
            <a:bodyPr/>
            <a:lstStyle/>
            <a:p/>
          </p:txBody>
        </p:sp>
        <p:sp>
          <p:nvSpPr>
            <p:cNvPr id="35" name="rc35"/>
            <p:cNvSpPr/>
            <p:nvPr/>
          </p:nvSpPr>
          <p:spPr>
            <a:xfrm>
              <a:off x="4692113" y="4961934"/>
              <a:ext cx="420026" cy="47582"/>
            </a:xfrm>
            <a:prstGeom prst="rect">
              <a:avLst/>
            </a:prstGeom>
            <a:solidFill>
              <a:srgbClr val="1CABE2">
                <a:alpha val="100000"/>
              </a:srgbClr>
            </a:solidFill>
          </p:spPr>
          <p:txBody>
            <a:bodyPr/>
            <a:lstStyle/>
            <a:p/>
          </p:txBody>
        </p:sp>
        <p:sp>
          <p:nvSpPr>
            <p:cNvPr id="36" name="rc36"/>
            <p:cNvSpPr/>
            <p:nvPr/>
          </p:nvSpPr>
          <p:spPr>
            <a:xfrm>
              <a:off x="5158809" y="5009517"/>
              <a:ext cx="420026" cy="0"/>
            </a:xfrm>
            <a:prstGeom prst="rect">
              <a:avLst/>
            </a:prstGeom>
            <a:solidFill>
              <a:srgbClr val="1CABE2">
                <a:alpha val="100000"/>
              </a:srgbClr>
            </a:solidFill>
          </p:spPr>
          <p:txBody>
            <a:bodyPr/>
            <a:lstStyle/>
            <a:p/>
          </p:txBody>
        </p:sp>
        <p:sp>
          <p:nvSpPr>
            <p:cNvPr id="37" name="rc37"/>
            <p:cNvSpPr/>
            <p:nvPr/>
          </p:nvSpPr>
          <p:spPr>
            <a:xfrm>
              <a:off x="5625505" y="5009517"/>
              <a:ext cx="420026" cy="0"/>
            </a:xfrm>
            <a:prstGeom prst="rect">
              <a:avLst/>
            </a:prstGeom>
            <a:solidFill>
              <a:srgbClr val="1CABE2">
                <a:alpha val="100000"/>
              </a:srgbClr>
            </a:solidFill>
          </p:spPr>
          <p:txBody>
            <a:bodyPr/>
            <a:lstStyle/>
            <a:p/>
          </p:txBody>
        </p:sp>
        <p:sp>
          <p:nvSpPr>
            <p:cNvPr id="38" name="rc38"/>
            <p:cNvSpPr/>
            <p:nvPr/>
          </p:nvSpPr>
          <p:spPr>
            <a:xfrm>
              <a:off x="6092200" y="5001120"/>
              <a:ext cx="420026" cy="8396"/>
            </a:xfrm>
            <a:prstGeom prst="rect">
              <a:avLst/>
            </a:prstGeom>
            <a:solidFill>
              <a:srgbClr val="1CABE2">
                <a:alpha val="100000"/>
              </a:srgbClr>
            </a:solidFill>
          </p:spPr>
          <p:txBody>
            <a:bodyPr/>
            <a:lstStyle/>
            <a:p/>
          </p:txBody>
        </p:sp>
        <p:sp>
          <p:nvSpPr>
            <p:cNvPr id="39" name="rc39"/>
            <p:cNvSpPr/>
            <p:nvPr/>
          </p:nvSpPr>
          <p:spPr>
            <a:xfrm>
              <a:off x="6558896" y="4390939"/>
              <a:ext cx="420026" cy="618577"/>
            </a:xfrm>
            <a:prstGeom prst="rect">
              <a:avLst/>
            </a:prstGeom>
            <a:solidFill>
              <a:srgbClr val="1CABE2">
                <a:alpha val="100000"/>
              </a:srgbClr>
            </a:solidFill>
          </p:spPr>
          <p:txBody>
            <a:bodyPr/>
            <a:lstStyle/>
            <a:p/>
          </p:txBody>
        </p:sp>
        <p:sp>
          <p:nvSpPr>
            <p:cNvPr id="40" name="rc40"/>
            <p:cNvSpPr/>
            <p:nvPr/>
          </p:nvSpPr>
          <p:spPr>
            <a:xfrm>
              <a:off x="7025592" y="4488904"/>
              <a:ext cx="420026" cy="520613"/>
            </a:xfrm>
            <a:prstGeom prst="rect">
              <a:avLst/>
            </a:prstGeom>
            <a:solidFill>
              <a:srgbClr val="1CABE2">
                <a:alpha val="100000"/>
              </a:srgbClr>
            </a:solidFill>
          </p:spPr>
          <p:txBody>
            <a:bodyPr/>
            <a:lstStyle/>
            <a:p/>
          </p:txBody>
        </p:sp>
        <p:sp>
          <p:nvSpPr>
            <p:cNvPr id="41" name="pl41"/>
            <p:cNvSpPr/>
            <p:nvPr/>
          </p:nvSpPr>
          <p:spPr>
            <a:xfrm>
              <a:off x="1168561" y="1932489"/>
              <a:ext cx="6067044" cy="570994"/>
            </a:xfrm>
            <a:custGeom>
              <a:avLst/>
              <a:pathLst>
                <a:path w="6067044" h="570994">
                  <a:moveTo>
                    <a:pt x="0" y="190331"/>
                  </a:moveTo>
                  <a:lnTo>
                    <a:pt x="466695" y="190331"/>
                  </a:lnTo>
                  <a:lnTo>
                    <a:pt x="933391" y="222053"/>
                  </a:lnTo>
                  <a:lnTo>
                    <a:pt x="1400087" y="253775"/>
                  </a:lnTo>
                  <a:lnTo>
                    <a:pt x="1866782" y="285497"/>
                  </a:lnTo>
                  <a:lnTo>
                    <a:pt x="2333478" y="126887"/>
                  </a:lnTo>
                  <a:lnTo>
                    <a:pt x="2800174" y="126887"/>
                  </a:lnTo>
                  <a:lnTo>
                    <a:pt x="3266869" y="0"/>
                  </a:lnTo>
                  <a:lnTo>
                    <a:pt x="3733565" y="412385"/>
                  </a:lnTo>
                  <a:lnTo>
                    <a:pt x="4200261" y="444107"/>
                  </a:lnTo>
                  <a:lnTo>
                    <a:pt x="4666957" y="412385"/>
                  </a:lnTo>
                  <a:lnTo>
                    <a:pt x="5133652" y="380663"/>
                  </a:lnTo>
                  <a:lnTo>
                    <a:pt x="5600348" y="412385"/>
                  </a:lnTo>
                  <a:lnTo>
                    <a:pt x="6067044" y="570994"/>
                  </a:lnTo>
                </a:path>
              </a:pathLst>
            </a:custGeom>
            <a:ln w="27101" cap="flat">
              <a:solidFill>
                <a:srgbClr val="00833D">
                  <a:alpha val="100000"/>
                </a:srgbClr>
              </a:solidFill>
              <a:prstDash val="solid"/>
              <a:round/>
            </a:ln>
          </p:spPr>
          <p:txBody>
            <a:bodyPr/>
            <a:lstStyle/>
            <a:p/>
          </p:txBody>
        </p:sp>
        <p:sp>
          <p:nvSpPr>
            <p:cNvPr id="42" name="pl42"/>
            <p:cNvSpPr/>
            <p:nvPr/>
          </p:nvSpPr>
          <p:spPr>
            <a:xfrm>
              <a:off x="1168561" y="1964211"/>
              <a:ext cx="6067044" cy="190331"/>
            </a:xfrm>
            <a:custGeom>
              <a:avLst/>
              <a:pathLst>
                <a:path w="6067044" h="190331">
                  <a:moveTo>
                    <a:pt x="0" y="31721"/>
                  </a:moveTo>
                  <a:lnTo>
                    <a:pt x="466695" y="63443"/>
                  </a:lnTo>
                  <a:lnTo>
                    <a:pt x="933391" y="95165"/>
                  </a:lnTo>
                  <a:lnTo>
                    <a:pt x="1400087" y="190331"/>
                  </a:lnTo>
                  <a:lnTo>
                    <a:pt x="1866782" y="31721"/>
                  </a:lnTo>
                  <a:lnTo>
                    <a:pt x="2333478" y="126887"/>
                  </a:lnTo>
                  <a:lnTo>
                    <a:pt x="2800174" y="0"/>
                  </a:lnTo>
                  <a:lnTo>
                    <a:pt x="3266869" y="31721"/>
                  </a:lnTo>
                  <a:lnTo>
                    <a:pt x="3733565" y="95165"/>
                  </a:lnTo>
                  <a:lnTo>
                    <a:pt x="4200261" y="126887"/>
                  </a:lnTo>
                  <a:lnTo>
                    <a:pt x="4666957" y="95165"/>
                  </a:lnTo>
                  <a:lnTo>
                    <a:pt x="5133652" y="95165"/>
                  </a:lnTo>
                  <a:lnTo>
                    <a:pt x="5600348" y="95165"/>
                  </a:lnTo>
                  <a:lnTo>
                    <a:pt x="6067044" y="158609"/>
                  </a:lnTo>
                </a:path>
              </a:pathLst>
            </a:custGeom>
            <a:ln w="27101" cap="flat">
              <a:solidFill>
                <a:srgbClr val="002759">
                  <a:alpha val="100000"/>
                </a:srgbClr>
              </a:solidFill>
              <a:prstDash val="solid"/>
              <a:round/>
            </a:ln>
          </p:spPr>
          <p:txBody>
            <a:bodyPr/>
            <a:lstStyle/>
            <a:p/>
          </p:txBody>
        </p:sp>
        <p:sp>
          <p:nvSpPr>
            <p:cNvPr id="43" name="pt43"/>
            <p:cNvSpPr/>
            <p:nvPr/>
          </p:nvSpPr>
          <p:spPr>
            <a:xfrm>
              <a:off x="1136959"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2091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21229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21546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21863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23132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23449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23132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22815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23132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2471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21229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19326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02242" y="485034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2" name="tx72"/>
            <p:cNvSpPr/>
            <p:nvPr/>
          </p:nvSpPr>
          <p:spPr>
            <a:xfrm>
              <a:off x="1568938" y="480555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3" name="tx73"/>
            <p:cNvSpPr/>
            <p:nvPr/>
          </p:nvSpPr>
          <p:spPr>
            <a:xfrm>
              <a:off x="2068793" y="487553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4" name="tx74"/>
            <p:cNvSpPr/>
            <p:nvPr/>
          </p:nvSpPr>
          <p:spPr>
            <a:xfrm>
              <a:off x="2535488"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3002184"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3468880" y="487121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7" name="tx77"/>
            <p:cNvSpPr/>
            <p:nvPr/>
          </p:nvSpPr>
          <p:spPr>
            <a:xfrm>
              <a:off x="3869257" y="392795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340</a:t>
              </a:r>
            </a:p>
          </p:txBody>
        </p:sp>
        <p:sp>
          <p:nvSpPr>
            <p:cNvPr id="78" name="tx78"/>
            <p:cNvSpPr/>
            <p:nvPr/>
          </p:nvSpPr>
          <p:spPr>
            <a:xfrm>
              <a:off x="4369112" y="463056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a:t>
              </a:r>
            </a:p>
          </p:txBody>
        </p:sp>
        <p:sp>
          <p:nvSpPr>
            <p:cNvPr id="79" name="tx79"/>
            <p:cNvSpPr/>
            <p:nvPr/>
          </p:nvSpPr>
          <p:spPr>
            <a:xfrm>
              <a:off x="4835808" y="483354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80" name="tx80"/>
            <p:cNvSpPr/>
            <p:nvPr/>
          </p:nvSpPr>
          <p:spPr>
            <a:xfrm>
              <a:off x="5335663"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5802358" y="487967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tx82"/>
            <p:cNvSpPr/>
            <p:nvPr/>
          </p:nvSpPr>
          <p:spPr>
            <a:xfrm>
              <a:off x="6269054" y="487121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83" name="tx83"/>
            <p:cNvSpPr/>
            <p:nvPr/>
          </p:nvSpPr>
          <p:spPr>
            <a:xfrm>
              <a:off x="6669431" y="4262552"/>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221</a:t>
              </a:r>
            </a:p>
          </p:txBody>
        </p:sp>
        <p:sp>
          <p:nvSpPr>
            <p:cNvPr id="84" name="tx84"/>
            <p:cNvSpPr/>
            <p:nvPr/>
          </p:nvSpPr>
          <p:spPr>
            <a:xfrm>
              <a:off x="7136127" y="435906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186</a:t>
              </a:r>
            </a:p>
          </p:txBody>
        </p:sp>
        <p:sp>
          <p:nvSpPr>
            <p:cNvPr id="85" name="pl85"/>
            <p:cNvSpPr/>
            <p:nvPr/>
          </p:nvSpPr>
          <p:spPr>
            <a:xfrm>
              <a:off x="7254778" y="2503655"/>
              <a:ext cx="607525" cy="5432"/>
            </a:xfrm>
            <a:custGeom>
              <a:avLst/>
              <a:pathLst>
                <a:path w="607525" h="5432">
                  <a:moveTo>
                    <a:pt x="607525" y="5432"/>
                  </a:moveTo>
                  <a:lnTo>
                    <a:pt x="0" y="0"/>
                  </a:lnTo>
                </a:path>
              </a:pathLst>
            </a:custGeom>
          </p:spPr>
          <p:txBody>
            <a:bodyPr/>
            <a:lstStyle/>
            <a:p/>
          </p:txBody>
        </p:sp>
        <p:sp>
          <p:nvSpPr>
            <p:cNvPr id="86" name="pl86"/>
            <p:cNvSpPr/>
            <p:nvPr/>
          </p:nvSpPr>
          <p:spPr>
            <a:xfrm>
              <a:off x="7254774" y="2123069"/>
              <a:ext cx="607529" cy="7864"/>
            </a:xfrm>
            <a:custGeom>
              <a:avLst/>
              <a:pathLst>
                <a:path w="607529" h="7864">
                  <a:moveTo>
                    <a:pt x="607529" y="7864"/>
                  </a:moveTo>
                  <a:lnTo>
                    <a:pt x="0" y="0"/>
                  </a:lnTo>
                </a:path>
              </a:pathLst>
            </a:custGeom>
          </p:spPr>
          <p:txBody>
            <a:bodyPr/>
            <a:lstStyle/>
            <a:p/>
          </p:txBody>
        </p:sp>
        <p:sp>
          <p:nvSpPr>
            <p:cNvPr id="87" name="pg87"/>
            <p:cNvSpPr/>
            <p:nvPr/>
          </p:nvSpPr>
          <p:spPr>
            <a:xfrm>
              <a:off x="7793724" y="242068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4618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79%</a:t>
              </a:r>
            </a:p>
          </p:txBody>
        </p:sp>
        <p:sp>
          <p:nvSpPr>
            <p:cNvPr id="89" name="pg89"/>
            <p:cNvSpPr/>
            <p:nvPr/>
          </p:nvSpPr>
          <p:spPr>
            <a:xfrm>
              <a:off x="7793724" y="204253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08365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91%</a:t>
              </a:r>
            </a:p>
          </p:txBody>
        </p:sp>
        <p:sp>
          <p:nvSpPr>
            <p:cNvPr id="91" name="rc91"/>
            <p:cNvSpPr/>
            <p:nvPr/>
          </p:nvSpPr>
          <p:spPr>
            <a:xfrm>
              <a:off x="888543" y="1578789"/>
              <a:ext cx="7747148" cy="3594096"/>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614019" y="4122380"/>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94" name="tx94"/>
            <p:cNvSpPr/>
            <p:nvPr/>
          </p:nvSpPr>
          <p:spPr>
            <a:xfrm>
              <a:off x="614019" y="328274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5" name="tx95"/>
            <p:cNvSpPr/>
            <p:nvPr/>
          </p:nvSpPr>
          <p:spPr>
            <a:xfrm>
              <a:off x="614019" y="244304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a:t>
              </a:r>
            </a:p>
          </p:txBody>
        </p:sp>
        <p:sp>
          <p:nvSpPr>
            <p:cNvPr id="96" name="tx96"/>
            <p:cNvSpPr/>
            <p:nvPr/>
          </p:nvSpPr>
          <p:spPr>
            <a:xfrm>
              <a:off x="508103" y="158691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a:t>
              </a:r>
            </a:p>
          </p:txBody>
        </p:sp>
        <p:sp>
          <p:nvSpPr>
            <p:cNvPr id="97" name="tx97"/>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93001"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9312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5981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93207"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5990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22659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9329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59958"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2668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9338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1615035" y="1334104"/>
              <a:ext cx="629416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Republic of Moldova,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186 confirmed measles cases in Republic of Moldova. In the same year, MCV1 coverage was 79% and MCV2 coverage was 91%.
The number of cases in 2025 was 16% lower than in 2024 (n=221).
The highest number of measles cases was reported in 2018 (n=340). In this year, MCV1 coverage was 93%.</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Moldova saw a decrease in measles cases compared with 2024, while MCV1 coverage was 79% and MCV2 coverage was 91%.</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191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152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511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3171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113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909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594846"/>
              <a:ext cx="3520101" cy="722349"/>
            </a:xfrm>
            <a:custGeom>
              <a:avLst/>
              <a:pathLst>
                <a:path w="3520101" h="722349">
                  <a:moveTo>
                    <a:pt x="0" y="361174"/>
                  </a:moveTo>
                  <a:lnTo>
                    <a:pt x="140804" y="722349"/>
                  </a:lnTo>
                  <a:lnTo>
                    <a:pt x="281608" y="481566"/>
                  </a:lnTo>
                  <a:lnTo>
                    <a:pt x="422412" y="601957"/>
                  </a:lnTo>
                  <a:lnTo>
                    <a:pt x="563216" y="601957"/>
                  </a:lnTo>
                  <a:lnTo>
                    <a:pt x="704020" y="722349"/>
                  </a:lnTo>
                  <a:lnTo>
                    <a:pt x="844824" y="722349"/>
                  </a:lnTo>
                  <a:lnTo>
                    <a:pt x="985628" y="361174"/>
                  </a:lnTo>
                  <a:lnTo>
                    <a:pt x="1126432" y="0"/>
                  </a:lnTo>
                  <a:lnTo>
                    <a:pt x="1267236" y="361174"/>
                  </a:lnTo>
                  <a:lnTo>
                    <a:pt x="1408040" y="361174"/>
                  </a:lnTo>
                  <a:lnTo>
                    <a:pt x="1548844" y="361174"/>
                  </a:lnTo>
                  <a:lnTo>
                    <a:pt x="1689648" y="120391"/>
                  </a:lnTo>
                  <a:lnTo>
                    <a:pt x="1830452" y="0"/>
                  </a:lnTo>
                  <a:lnTo>
                    <a:pt x="1971256" y="240783"/>
                  </a:lnTo>
                  <a:lnTo>
                    <a:pt x="2112061" y="481566"/>
                  </a:lnTo>
                  <a:lnTo>
                    <a:pt x="2252865" y="120391"/>
                  </a:lnTo>
                  <a:lnTo>
                    <a:pt x="2393669" y="361174"/>
                  </a:lnTo>
                  <a:lnTo>
                    <a:pt x="2534473" y="361174"/>
                  </a:lnTo>
                  <a:lnTo>
                    <a:pt x="2675277" y="722349"/>
                  </a:lnTo>
                  <a:lnTo>
                    <a:pt x="2816081" y="722349"/>
                  </a:lnTo>
                  <a:lnTo>
                    <a:pt x="2956885" y="722349"/>
                  </a:lnTo>
                  <a:lnTo>
                    <a:pt x="3097689" y="601957"/>
                  </a:lnTo>
                  <a:lnTo>
                    <a:pt x="3238493" y="722349"/>
                  </a:lnTo>
                  <a:lnTo>
                    <a:pt x="3379297" y="601957"/>
                  </a:lnTo>
                  <a:lnTo>
                    <a:pt x="3520101" y="722349"/>
                  </a:lnTo>
                </a:path>
              </a:pathLst>
            </a:custGeom>
            <a:ln w="27101" cap="flat">
              <a:solidFill>
                <a:srgbClr val="0058AB">
                  <a:alpha val="80000"/>
                </a:srgbClr>
              </a:solidFill>
              <a:prstDash val="solid"/>
              <a:round/>
            </a:ln>
          </p:spPr>
          <p:txBody>
            <a:bodyPr/>
            <a:lstStyle/>
            <a:p/>
          </p:txBody>
        </p:sp>
        <p:sp>
          <p:nvSpPr>
            <p:cNvPr id="19" name="pl19"/>
            <p:cNvSpPr/>
            <p:nvPr/>
          </p:nvSpPr>
          <p:spPr>
            <a:xfrm>
              <a:off x="943464" y="2752105"/>
              <a:ext cx="3520101" cy="1083523"/>
            </a:xfrm>
            <a:custGeom>
              <a:avLst/>
              <a:pathLst>
                <a:path w="3520101" h="1083523">
                  <a:moveTo>
                    <a:pt x="0" y="0"/>
                  </a:moveTo>
                  <a:lnTo>
                    <a:pt x="140804" y="120391"/>
                  </a:lnTo>
                  <a:lnTo>
                    <a:pt x="281608" y="0"/>
                  </a:lnTo>
                  <a:lnTo>
                    <a:pt x="422412" y="240783"/>
                  </a:lnTo>
                  <a:lnTo>
                    <a:pt x="563216" y="361174"/>
                  </a:lnTo>
                  <a:lnTo>
                    <a:pt x="704020" y="240783"/>
                  </a:lnTo>
                  <a:lnTo>
                    <a:pt x="844824" y="361174"/>
                  </a:lnTo>
                  <a:lnTo>
                    <a:pt x="985628" y="361174"/>
                  </a:lnTo>
                  <a:lnTo>
                    <a:pt x="1126432" y="601957"/>
                  </a:lnTo>
                  <a:lnTo>
                    <a:pt x="1267236" y="722349"/>
                  </a:lnTo>
                  <a:lnTo>
                    <a:pt x="1408040" y="842740"/>
                  </a:lnTo>
                  <a:lnTo>
                    <a:pt x="1548844" y="842740"/>
                  </a:lnTo>
                  <a:lnTo>
                    <a:pt x="1689648" y="842740"/>
                  </a:lnTo>
                  <a:lnTo>
                    <a:pt x="1830452" y="842740"/>
                  </a:lnTo>
                  <a:lnTo>
                    <a:pt x="1971256" y="963132"/>
                  </a:lnTo>
                  <a:lnTo>
                    <a:pt x="2112061" y="963132"/>
                  </a:lnTo>
                  <a:lnTo>
                    <a:pt x="2252865" y="963132"/>
                  </a:lnTo>
                  <a:lnTo>
                    <a:pt x="2393669" y="963132"/>
                  </a:lnTo>
                  <a:lnTo>
                    <a:pt x="2534473" y="1083523"/>
                  </a:lnTo>
                  <a:lnTo>
                    <a:pt x="2675277" y="1083523"/>
                  </a:lnTo>
                  <a:lnTo>
                    <a:pt x="2816081" y="963132"/>
                  </a:lnTo>
                  <a:lnTo>
                    <a:pt x="2956885" y="842740"/>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20" name="pl20"/>
            <p:cNvSpPr/>
            <p:nvPr/>
          </p:nvSpPr>
          <p:spPr>
            <a:xfrm>
              <a:off x="943464" y="3594846"/>
              <a:ext cx="3520101" cy="601957"/>
            </a:xfrm>
            <a:custGeom>
              <a:avLst/>
              <a:pathLst>
                <a:path w="3520101" h="601957">
                  <a:moveTo>
                    <a:pt x="0" y="240783"/>
                  </a:moveTo>
                  <a:lnTo>
                    <a:pt x="140804" y="361174"/>
                  </a:lnTo>
                  <a:lnTo>
                    <a:pt x="281608" y="361174"/>
                  </a:lnTo>
                  <a:lnTo>
                    <a:pt x="422412" y="0"/>
                  </a:lnTo>
                  <a:lnTo>
                    <a:pt x="563216" y="481566"/>
                  </a:lnTo>
                  <a:lnTo>
                    <a:pt x="704020" y="481566"/>
                  </a:lnTo>
                  <a:lnTo>
                    <a:pt x="844824" y="481566"/>
                  </a:lnTo>
                  <a:lnTo>
                    <a:pt x="985628" y="481566"/>
                  </a:lnTo>
                  <a:lnTo>
                    <a:pt x="1126432" y="481566"/>
                  </a:lnTo>
                  <a:lnTo>
                    <a:pt x="1267236" y="481566"/>
                  </a:lnTo>
                  <a:lnTo>
                    <a:pt x="1408040" y="481566"/>
                  </a:lnTo>
                  <a:lnTo>
                    <a:pt x="1548844" y="481566"/>
                  </a:lnTo>
                  <a:lnTo>
                    <a:pt x="1689648" y="601957"/>
                  </a:lnTo>
                  <a:lnTo>
                    <a:pt x="1830452" y="481566"/>
                  </a:lnTo>
                  <a:lnTo>
                    <a:pt x="1971256" y="0"/>
                  </a:lnTo>
                  <a:lnTo>
                    <a:pt x="2112061" y="120391"/>
                  </a:lnTo>
                  <a:lnTo>
                    <a:pt x="2252865" y="120391"/>
                  </a:lnTo>
                  <a:lnTo>
                    <a:pt x="2393669" y="240783"/>
                  </a:lnTo>
                  <a:lnTo>
                    <a:pt x="2534473" y="240783"/>
                  </a:lnTo>
                  <a:lnTo>
                    <a:pt x="2675277" y="481566"/>
                  </a:lnTo>
                  <a:lnTo>
                    <a:pt x="2816081" y="240783"/>
                  </a:lnTo>
                  <a:lnTo>
                    <a:pt x="2956885" y="240783"/>
                  </a:lnTo>
                  <a:lnTo>
                    <a:pt x="3097689" y="361174"/>
                  </a:lnTo>
                  <a:lnTo>
                    <a:pt x="3238493" y="240783"/>
                  </a:lnTo>
                  <a:lnTo>
                    <a:pt x="3379297" y="240783"/>
                  </a:lnTo>
                  <a:lnTo>
                    <a:pt x="3520101" y="240783"/>
                  </a:lnTo>
                </a:path>
              </a:pathLst>
            </a:custGeom>
            <a:ln w="27101" cap="flat">
              <a:solidFill>
                <a:srgbClr val="00833D">
                  <a:alpha val="80000"/>
                </a:srgbClr>
              </a:solidFill>
              <a:prstDash val="solid"/>
              <a:round/>
            </a:ln>
          </p:spPr>
          <p:txBody>
            <a:bodyPr/>
            <a:lstStyle/>
            <a:p/>
          </p:txBody>
        </p:sp>
        <p:sp>
          <p:nvSpPr>
            <p:cNvPr id="21" name="pl21"/>
            <p:cNvSpPr/>
            <p:nvPr/>
          </p:nvSpPr>
          <p:spPr>
            <a:xfrm>
              <a:off x="943464" y="3594846"/>
              <a:ext cx="3520101" cy="722349"/>
            </a:xfrm>
            <a:custGeom>
              <a:avLst/>
              <a:pathLst>
                <a:path w="3520101" h="722349">
                  <a:moveTo>
                    <a:pt x="0" y="361174"/>
                  </a:moveTo>
                  <a:lnTo>
                    <a:pt x="140804" y="722349"/>
                  </a:lnTo>
                  <a:lnTo>
                    <a:pt x="281608" y="481566"/>
                  </a:lnTo>
                  <a:lnTo>
                    <a:pt x="422412" y="601957"/>
                  </a:lnTo>
                  <a:lnTo>
                    <a:pt x="563216" y="601957"/>
                  </a:lnTo>
                  <a:lnTo>
                    <a:pt x="704020" y="722349"/>
                  </a:lnTo>
                  <a:lnTo>
                    <a:pt x="844824" y="722349"/>
                  </a:lnTo>
                  <a:lnTo>
                    <a:pt x="985628" y="361174"/>
                  </a:lnTo>
                  <a:lnTo>
                    <a:pt x="1126432" y="0"/>
                  </a:lnTo>
                  <a:lnTo>
                    <a:pt x="1267236" y="361174"/>
                  </a:lnTo>
                  <a:lnTo>
                    <a:pt x="1408040" y="361174"/>
                  </a:lnTo>
                  <a:lnTo>
                    <a:pt x="1548844" y="361174"/>
                  </a:lnTo>
                  <a:lnTo>
                    <a:pt x="1689648" y="120391"/>
                  </a:lnTo>
                  <a:lnTo>
                    <a:pt x="1830452" y="0"/>
                  </a:lnTo>
                  <a:lnTo>
                    <a:pt x="1971256" y="240783"/>
                  </a:lnTo>
                  <a:lnTo>
                    <a:pt x="2112061" y="481566"/>
                  </a:lnTo>
                  <a:lnTo>
                    <a:pt x="2252865" y="120391"/>
                  </a:lnTo>
                  <a:lnTo>
                    <a:pt x="2393669" y="361174"/>
                  </a:lnTo>
                  <a:lnTo>
                    <a:pt x="2534473" y="361174"/>
                  </a:lnTo>
                  <a:lnTo>
                    <a:pt x="2675277" y="722349"/>
                  </a:lnTo>
                  <a:lnTo>
                    <a:pt x="2816081" y="722349"/>
                  </a:lnTo>
                  <a:lnTo>
                    <a:pt x="2956885" y="722349"/>
                  </a:lnTo>
                  <a:lnTo>
                    <a:pt x="3097689" y="601957"/>
                  </a:lnTo>
                  <a:lnTo>
                    <a:pt x="3238493" y="722349"/>
                  </a:lnTo>
                  <a:lnTo>
                    <a:pt x="3379297" y="601957"/>
                  </a:lnTo>
                  <a:lnTo>
                    <a:pt x="3520101" y="722349"/>
                  </a:lnTo>
                </a:path>
              </a:pathLst>
            </a:custGeom>
            <a:ln w="43362" cap="flat">
              <a:solidFill>
                <a:srgbClr val="000000">
                  <a:alpha val="100000"/>
                </a:srgbClr>
              </a:solidFill>
              <a:prstDash val="solid"/>
              <a:round/>
            </a:ln>
          </p:spPr>
          <p:txBody>
            <a:bodyPr/>
            <a:lstStyle/>
            <a:p/>
          </p:txBody>
        </p:sp>
        <p:sp>
          <p:nvSpPr>
            <p:cNvPr id="22" name="pl22"/>
            <p:cNvSpPr/>
            <p:nvPr/>
          </p:nvSpPr>
          <p:spPr>
            <a:xfrm>
              <a:off x="943464" y="3594846"/>
              <a:ext cx="3520101" cy="722349"/>
            </a:xfrm>
            <a:custGeom>
              <a:avLst/>
              <a:pathLst>
                <a:path w="3520101" h="722349">
                  <a:moveTo>
                    <a:pt x="0" y="361174"/>
                  </a:moveTo>
                  <a:lnTo>
                    <a:pt x="140804" y="722349"/>
                  </a:lnTo>
                  <a:lnTo>
                    <a:pt x="281608" y="481566"/>
                  </a:lnTo>
                  <a:lnTo>
                    <a:pt x="422412" y="601957"/>
                  </a:lnTo>
                  <a:lnTo>
                    <a:pt x="563216" y="601957"/>
                  </a:lnTo>
                  <a:lnTo>
                    <a:pt x="704020" y="722349"/>
                  </a:lnTo>
                  <a:lnTo>
                    <a:pt x="844824" y="722349"/>
                  </a:lnTo>
                  <a:lnTo>
                    <a:pt x="985628" y="361174"/>
                  </a:lnTo>
                  <a:lnTo>
                    <a:pt x="1126432" y="0"/>
                  </a:lnTo>
                  <a:lnTo>
                    <a:pt x="1267236" y="361174"/>
                  </a:lnTo>
                  <a:lnTo>
                    <a:pt x="1408040" y="361174"/>
                  </a:lnTo>
                  <a:lnTo>
                    <a:pt x="1548844" y="361174"/>
                  </a:lnTo>
                  <a:lnTo>
                    <a:pt x="1689648" y="120391"/>
                  </a:lnTo>
                  <a:lnTo>
                    <a:pt x="1830452" y="0"/>
                  </a:lnTo>
                  <a:lnTo>
                    <a:pt x="1971256" y="240783"/>
                  </a:lnTo>
                  <a:lnTo>
                    <a:pt x="2112061" y="481566"/>
                  </a:lnTo>
                  <a:lnTo>
                    <a:pt x="2252865" y="120391"/>
                  </a:lnTo>
                  <a:lnTo>
                    <a:pt x="2393669" y="361174"/>
                  </a:lnTo>
                  <a:lnTo>
                    <a:pt x="2534473" y="361174"/>
                  </a:lnTo>
                  <a:lnTo>
                    <a:pt x="2675277" y="722349"/>
                  </a:lnTo>
                  <a:lnTo>
                    <a:pt x="2816081" y="722349"/>
                  </a:lnTo>
                  <a:lnTo>
                    <a:pt x="2956885" y="722349"/>
                  </a:lnTo>
                  <a:lnTo>
                    <a:pt x="3097689" y="601957"/>
                  </a:lnTo>
                  <a:lnTo>
                    <a:pt x="3238493" y="722349"/>
                  </a:lnTo>
                  <a:lnTo>
                    <a:pt x="3379297" y="601957"/>
                  </a:lnTo>
                  <a:lnTo>
                    <a:pt x="3520101" y="722349"/>
                  </a:lnTo>
                </a:path>
              </a:pathLst>
            </a:custGeom>
            <a:ln w="27101" cap="flat">
              <a:solidFill>
                <a:srgbClr val="0058AB">
                  <a:alpha val="100000"/>
                </a:srgbClr>
              </a:solidFill>
              <a:prstDash val="solid"/>
              <a:round/>
            </a:ln>
          </p:spPr>
          <p:txBody>
            <a:bodyPr/>
            <a:lstStyle/>
            <a:p/>
          </p:txBody>
        </p:sp>
        <p:sp>
          <p:nvSpPr>
            <p:cNvPr id="23" name="pl23"/>
            <p:cNvSpPr/>
            <p:nvPr/>
          </p:nvSpPr>
          <p:spPr>
            <a:xfrm>
              <a:off x="767459" y="431719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594846"/>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3594846"/>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3715238"/>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55705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3" name="pg33"/>
            <p:cNvSpPr/>
            <p:nvPr/>
          </p:nvSpPr>
          <p:spPr>
            <a:xfrm>
              <a:off x="1588995"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2293016"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55705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997036" y="36486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67872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560252"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64273"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4405077"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6761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7968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427455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07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866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19344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19344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81784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58029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460548" y="6093075"/>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63" name="tx63"/>
            <p:cNvSpPr/>
            <p:nvPr/>
          </p:nvSpPr>
          <p:spPr>
            <a:xfrm>
              <a:off x="308494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847395"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9191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71523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5113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3171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113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909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233671"/>
              <a:ext cx="3520101" cy="1926264"/>
            </a:xfrm>
            <a:custGeom>
              <a:avLst/>
              <a:pathLst>
                <a:path w="3520101" h="1926264">
                  <a:moveTo>
                    <a:pt x="0" y="0"/>
                  </a:moveTo>
                  <a:lnTo>
                    <a:pt x="140804" y="722349"/>
                  </a:lnTo>
                  <a:lnTo>
                    <a:pt x="281608" y="481566"/>
                  </a:lnTo>
                  <a:lnTo>
                    <a:pt x="422412" y="722349"/>
                  </a:lnTo>
                  <a:lnTo>
                    <a:pt x="563216" y="722349"/>
                  </a:lnTo>
                  <a:lnTo>
                    <a:pt x="704020" y="963132"/>
                  </a:lnTo>
                  <a:lnTo>
                    <a:pt x="844824" y="963132"/>
                  </a:lnTo>
                  <a:lnTo>
                    <a:pt x="985628" y="1203915"/>
                  </a:lnTo>
                  <a:lnTo>
                    <a:pt x="1126432" y="963132"/>
                  </a:lnTo>
                  <a:lnTo>
                    <a:pt x="1267236" y="1324306"/>
                  </a:lnTo>
                  <a:lnTo>
                    <a:pt x="1408040" y="1565090"/>
                  </a:lnTo>
                  <a:lnTo>
                    <a:pt x="1548844" y="481566"/>
                  </a:lnTo>
                  <a:lnTo>
                    <a:pt x="1689648" y="361174"/>
                  </a:lnTo>
                  <a:lnTo>
                    <a:pt x="1830452" y="481566"/>
                  </a:lnTo>
                  <a:lnTo>
                    <a:pt x="1971256" y="601957"/>
                  </a:lnTo>
                  <a:lnTo>
                    <a:pt x="2112061" y="1083523"/>
                  </a:lnTo>
                  <a:lnTo>
                    <a:pt x="2252865" y="361174"/>
                  </a:lnTo>
                  <a:lnTo>
                    <a:pt x="2393669" y="1324306"/>
                  </a:lnTo>
                  <a:lnTo>
                    <a:pt x="2534473" y="722349"/>
                  </a:lnTo>
                  <a:lnTo>
                    <a:pt x="2675277" y="1926264"/>
                  </a:lnTo>
                  <a:lnTo>
                    <a:pt x="2816081" y="842740"/>
                  </a:lnTo>
                  <a:lnTo>
                    <a:pt x="2956885" y="481566"/>
                  </a:lnTo>
                  <a:lnTo>
                    <a:pt x="3097689" y="361174"/>
                  </a:lnTo>
                  <a:lnTo>
                    <a:pt x="3238493" y="842740"/>
                  </a:lnTo>
                  <a:lnTo>
                    <a:pt x="3379297" y="722349"/>
                  </a:lnTo>
                  <a:lnTo>
                    <a:pt x="3520101" y="601957"/>
                  </a:lnTo>
                </a:path>
              </a:pathLst>
            </a:custGeom>
            <a:ln w="27101" cap="flat">
              <a:solidFill>
                <a:srgbClr val="0058AB">
                  <a:alpha val="80000"/>
                </a:srgbClr>
              </a:solidFill>
              <a:prstDash val="solid"/>
              <a:round/>
            </a:ln>
          </p:spPr>
          <p:txBody>
            <a:bodyPr/>
            <a:lstStyle/>
            <a:p/>
          </p:txBody>
        </p:sp>
        <p:sp>
          <p:nvSpPr>
            <p:cNvPr id="80" name="pl80"/>
            <p:cNvSpPr/>
            <p:nvPr/>
          </p:nvSpPr>
          <p:spPr>
            <a:xfrm>
              <a:off x="5308715" y="2631714"/>
              <a:ext cx="3520101" cy="1083523"/>
            </a:xfrm>
            <a:custGeom>
              <a:avLst/>
              <a:pathLst>
                <a:path w="3520101" h="1083523">
                  <a:moveTo>
                    <a:pt x="0" y="0"/>
                  </a:moveTo>
                  <a:lnTo>
                    <a:pt x="140804" y="120391"/>
                  </a:lnTo>
                  <a:lnTo>
                    <a:pt x="281608" y="120391"/>
                  </a:lnTo>
                  <a:lnTo>
                    <a:pt x="422412" y="240783"/>
                  </a:lnTo>
                  <a:lnTo>
                    <a:pt x="563216" y="361174"/>
                  </a:lnTo>
                  <a:lnTo>
                    <a:pt x="704020" y="361174"/>
                  </a:lnTo>
                  <a:lnTo>
                    <a:pt x="844824" y="481566"/>
                  </a:lnTo>
                  <a:lnTo>
                    <a:pt x="985628" y="601957"/>
                  </a:lnTo>
                  <a:lnTo>
                    <a:pt x="1126432" y="722349"/>
                  </a:lnTo>
                  <a:lnTo>
                    <a:pt x="1267236" y="842740"/>
                  </a:lnTo>
                  <a:lnTo>
                    <a:pt x="1408040" y="963132"/>
                  </a:lnTo>
                  <a:lnTo>
                    <a:pt x="1548844" y="963132"/>
                  </a:lnTo>
                  <a:lnTo>
                    <a:pt x="1689648" y="963132"/>
                  </a:lnTo>
                  <a:lnTo>
                    <a:pt x="1830452" y="963132"/>
                  </a:lnTo>
                  <a:lnTo>
                    <a:pt x="1971256" y="963132"/>
                  </a:lnTo>
                  <a:lnTo>
                    <a:pt x="2112061" y="1083523"/>
                  </a:lnTo>
                  <a:lnTo>
                    <a:pt x="2252865" y="963132"/>
                  </a:lnTo>
                  <a:lnTo>
                    <a:pt x="2393669" y="963132"/>
                  </a:lnTo>
                  <a:lnTo>
                    <a:pt x="2534473" y="1083523"/>
                  </a:lnTo>
                  <a:lnTo>
                    <a:pt x="2675277" y="1083523"/>
                  </a:lnTo>
                  <a:lnTo>
                    <a:pt x="2816081" y="1083523"/>
                  </a:lnTo>
                  <a:lnTo>
                    <a:pt x="2956885" y="963132"/>
                  </a:lnTo>
                  <a:lnTo>
                    <a:pt x="3097689" y="842740"/>
                  </a:lnTo>
                  <a:lnTo>
                    <a:pt x="3238493" y="842740"/>
                  </a:lnTo>
                  <a:lnTo>
                    <a:pt x="3379297" y="963132"/>
                  </a:lnTo>
                  <a:lnTo>
                    <a:pt x="3520101" y="963132"/>
                  </a:lnTo>
                </a:path>
              </a:pathLst>
            </a:custGeom>
            <a:ln w="27101" cap="flat">
              <a:solidFill>
                <a:srgbClr val="1CABE2">
                  <a:alpha val="80000"/>
                </a:srgbClr>
              </a:solidFill>
              <a:prstDash val="solid"/>
              <a:round/>
            </a:ln>
          </p:spPr>
          <p:txBody>
            <a:bodyPr/>
            <a:lstStyle/>
            <a:p/>
          </p:txBody>
        </p:sp>
        <p:sp>
          <p:nvSpPr>
            <p:cNvPr id="81" name="pl81"/>
            <p:cNvSpPr/>
            <p:nvPr/>
          </p:nvSpPr>
          <p:spPr>
            <a:xfrm>
              <a:off x="5308715" y="3835629"/>
              <a:ext cx="3520101" cy="601957"/>
            </a:xfrm>
            <a:custGeom>
              <a:avLst/>
              <a:pathLst>
                <a:path w="3520101" h="601957">
                  <a:moveTo>
                    <a:pt x="0" y="0"/>
                  </a:moveTo>
                  <a:lnTo>
                    <a:pt x="140804" y="120391"/>
                  </a:lnTo>
                  <a:lnTo>
                    <a:pt x="281608" y="240783"/>
                  </a:lnTo>
                  <a:lnTo>
                    <a:pt x="422412" y="361174"/>
                  </a:lnTo>
                  <a:lnTo>
                    <a:pt x="563216" y="240783"/>
                  </a:lnTo>
                  <a:lnTo>
                    <a:pt x="704020" y="240783"/>
                  </a:lnTo>
                  <a:lnTo>
                    <a:pt x="844824" y="481566"/>
                  </a:lnTo>
                  <a:lnTo>
                    <a:pt x="985628" y="361174"/>
                  </a:lnTo>
                  <a:lnTo>
                    <a:pt x="1126432" y="361174"/>
                  </a:lnTo>
                  <a:lnTo>
                    <a:pt x="1267236" y="361174"/>
                  </a:lnTo>
                  <a:lnTo>
                    <a:pt x="1408040" y="361174"/>
                  </a:lnTo>
                  <a:lnTo>
                    <a:pt x="1548844" y="601957"/>
                  </a:lnTo>
                  <a:lnTo>
                    <a:pt x="1689648" y="361174"/>
                  </a:lnTo>
                  <a:lnTo>
                    <a:pt x="1830452" y="361174"/>
                  </a:lnTo>
                  <a:lnTo>
                    <a:pt x="1971256" y="240783"/>
                  </a:lnTo>
                  <a:lnTo>
                    <a:pt x="2112061" y="240783"/>
                  </a:lnTo>
                  <a:lnTo>
                    <a:pt x="2252865" y="240783"/>
                  </a:lnTo>
                  <a:lnTo>
                    <a:pt x="2393669" y="481566"/>
                  </a:lnTo>
                  <a:lnTo>
                    <a:pt x="2534473" y="240783"/>
                  </a:lnTo>
                  <a:lnTo>
                    <a:pt x="2675277" y="361174"/>
                  </a:lnTo>
                  <a:lnTo>
                    <a:pt x="2816081" y="120391"/>
                  </a:lnTo>
                  <a:lnTo>
                    <a:pt x="2956885" y="240783"/>
                  </a:lnTo>
                  <a:lnTo>
                    <a:pt x="3097689" y="120391"/>
                  </a:lnTo>
                  <a:lnTo>
                    <a:pt x="3238493" y="120391"/>
                  </a:lnTo>
                  <a:lnTo>
                    <a:pt x="3379297" y="361174"/>
                  </a:lnTo>
                  <a:lnTo>
                    <a:pt x="3520101" y="120391"/>
                  </a:lnTo>
                </a:path>
              </a:pathLst>
            </a:custGeom>
            <a:ln w="27101" cap="flat">
              <a:solidFill>
                <a:srgbClr val="00833D">
                  <a:alpha val="80000"/>
                </a:srgbClr>
              </a:solidFill>
              <a:prstDash val="solid"/>
              <a:round/>
            </a:ln>
          </p:spPr>
          <p:txBody>
            <a:bodyPr/>
            <a:lstStyle/>
            <a:p/>
          </p:txBody>
        </p:sp>
        <p:sp>
          <p:nvSpPr>
            <p:cNvPr id="82" name="pl82"/>
            <p:cNvSpPr/>
            <p:nvPr/>
          </p:nvSpPr>
          <p:spPr>
            <a:xfrm>
              <a:off x="5308715" y="3233671"/>
              <a:ext cx="3520101" cy="1926264"/>
            </a:xfrm>
            <a:custGeom>
              <a:avLst/>
              <a:pathLst>
                <a:path w="3520101" h="1926264">
                  <a:moveTo>
                    <a:pt x="0" y="0"/>
                  </a:moveTo>
                  <a:lnTo>
                    <a:pt x="140804" y="722349"/>
                  </a:lnTo>
                  <a:lnTo>
                    <a:pt x="281608" y="481566"/>
                  </a:lnTo>
                  <a:lnTo>
                    <a:pt x="422412" y="722349"/>
                  </a:lnTo>
                  <a:lnTo>
                    <a:pt x="563216" y="722349"/>
                  </a:lnTo>
                  <a:lnTo>
                    <a:pt x="704020" y="963132"/>
                  </a:lnTo>
                  <a:lnTo>
                    <a:pt x="844824" y="963132"/>
                  </a:lnTo>
                  <a:lnTo>
                    <a:pt x="985628" y="1203915"/>
                  </a:lnTo>
                  <a:lnTo>
                    <a:pt x="1126432" y="963132"/>
                  </a:lnTo>
                  <a:lnTo>
                    <a:pt x="1267236" y="1324306"/>
                  </a:lnTo>
                  <a:lnTo>
                    <a:pt x="1408040" y="1565090"/>
                  </a:lnTo>
                  <a:lnTo>
                    <a:pt x="1548844" y="481566"/>
                  </a:lnTo>
                  <a:lnTo>
                    <a:pt x="1689648" y="361174"/>
                  </a:lnTo>
                  <a:lnTo>
                    <a:pt x="1830452" y="481566"/>
                  </a:lnTo>
                  <a:lnTo>
                    <a:pt x="1971256" y="601957"/>
                  </a:lnTo>
                  <a:lnTo>
                    <a:pt x="2112061" y="1083523"/>
                  </a:lnTo>
                  <a:lnTo>
                    <a:pt x="2252865" y="361174"/>
                  </a:lnTo>
                  <a:lnTo>
                    <a:pt x="2393669" y="1324306"/>
                  </a:lnTo>
                  <a:lnTo>
                    <a:pt x="2534473" y="722349"/>
                  </a:lnTo>
                  <a:lnTo>
                    <a:pt x="2675277" y="1926264"/>
                  </a:lnTo>
                  <a:lnTo>
                    <a:pt x="2816081" y="842740"/>
                  </a:lnTo>
                  <a:lnTo>
                    <a:pt x="2956885" y="481566"/>
                  </a:lnTo>
                  <a:lnTo>
                    <a:pt x="3097689" y="361174"/>
                  </a:lnTo>
                  <a:lnTo>
                    <a:pt x="3238493" y="842740"/>
                  </a:lnTo>
                  <a:lnTo>
                    <a:pt x="3379297" y="722349"/>
                  </a:lnTo>
                  <a:lnTo>
                    <a:pt x="3520101" y="601957"/>
                  </a:lnTo>
                </a:path>
              </a:pathLst>
            </a:custGeom>
            <a:ln w="43362" cap="flat">
              <a:solidFill>
                <a:srgbClr val="000000">
                  <a:alpha val="100000"/>
                </a:srgbClr>
              </a:solidFill>
              <a:prstDash val="solid"/>
              <a:round/>
            </a:ln>
          </p:spPr>
          <p:txBody>
            <a:bodyPr/>
            <a:lstStyle/>
            <a:p/>
          </p:txBody>
        </p:sp>
        <p:sp>
          <p:nvSpPr>
            <p:cNvPr id="83" name="pl83"/>
            <p:cNvSpPr/>
            <p:nvPr/>
          </p:nvSpPr>
          <p:spPr>
            <a:xfrm>
              <a:off x="5308715" y="3233671"/>
              <a:ext cx="3520101" cy="1926264"/>
            </a:xfrm>
            <a:custGeom>
              <a:avLst/>
              <a:pathLst>
                <a:path w="3520101" h="1926264">
                  <a:moveTo>
                    <a:pt x="0" y="0"/>
                  </a:moveTo>
                  <a:lnTo>
                    <a:pt x="140804" y="722349"/>
                  </a:lnTo>
                  <a:lnTo>
                    <a:pt x="281608" y="481566"/>
                  </a:lnTo>
                  <a:lnTo>
                    <a:pt x="422412" y="722349"/>
                  </a:lnTo>
                  <a:lnTo>
                    <a:pt x="563216" y="722349"/>
                  </a:lnTo>
                  <a:lnTo>
                    <a:pt x="704020" y="963132"/>
                  </a:lnTo>
                  <a:lnTo>
                    <a:pt x="844824" y="963132"/>
                  </a:lnTo>
                  <a:lnTo>
                    <a:pt x="985628" y="1203915"/>
                  </a:lnTo>
                  <a:lnTo>
                    <a:pt x="1126432" y="963132"/>
                  </a:lnTo>
                  <a:lnTo>
                    <a:pt x="1267236" y="1324306"/>
                  </a:lnTo>
                  <a:lnTo>
                    <a:pt x="1408040" y="1565090"/>
                  </a:lnTo>
                  <a:lnTo>
                    <a:pt x="1548844" y="481566"/>
                  </a:lnTo>
                  <a:lnTo>
                    <a:pt x="1689648" y="361174"/>
                  </a:lnTo>
                  <a:lnTo>
                    <a:pt x="1830452" y="481566"/>
                  </a:lnTo>
                  <a:lnTo>
                    <a:pt x="1971256" y="601957"/>
                  </a:lnTo>
                  <a:lnTo>
                    <a:pt x="2112061" y="1083523"/>
                  </a:lnTo>
                  <a:lnTo>
                    <a:pt x="2252865" y="361174"/>
                  </a:lnTo>
                  <a:lnTo>
                    <a:pt x="2393669" y="1324306"/>
                  </a:lnTo>
                  <a:lnTo>
                    <a:pt x="2534473" y="722349"/>
                  </a:lnTo>
                  <a:lnTo>
                    <a:pt x="2675277" y="1926264"/>
                  </a:lnTo>
                  <a:lnTo>
                    <a:pt x="2816081" y="842740"/>
                  </a:lnTo>
                  <a:lnTo>
                    <a:pt x="2956885" y="481566"/>
                  </a:lnTo>
                  <a:lnTo>
                    <a:pt x="3097689" y="361174"/>
                  </a:lnTo>
                  <a:lnTo>
                    <a:pt x="3238493" y="842740"/>
                  </a:lnTo>
                  <a:lnTo>
                    <a:pt x="3379297" y="722349"/>
                  </a:lnTo>
                  <a:lnTo>
                    <a:pt x="3520101" y="601957"/>
                  </a:lnTo>
                </a:path>
              </a:pathLst>
            </a:custGeom>
            <a:ln w="27101" cap="flat">
              <a:solidFill>
                <a:srgbClr val="0058AB">
                  <a:alpha val="100000"/>
                </a:srgbClr>
              </a:solidFill>
              <a:prstDash val="solid"/>
              <a:round/>
            </a:ln>
          </p:spPr>
          <p:txBody>
            <a:bodyPr/>
            <a:lstStyle/>
            <a:p/>
          </p:txBody>
        </p:sp>
        <p:sp>
          <p:nvSpPr>
            <p:cNvPr id="84" name="pl84"/>
            <p:cNvSpPr/>
            <p:nvPr/>
          </p:nvSpPr>
          <p:spPr>
            <a:xfrm>
              <a:off x="5132709" y="4317195"/>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872497"/>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3835629"/>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437587"/>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395602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798761"/>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594846"/>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474454"/>
              <a:ext cx="0" cy="361174"/>
            </a:xfrm>
            <a:custGeom>
              <a:avLst/>
              <a:pathLst>
                <a:path w="0" h="361174">
                  <a:moveTo>
                    <a:pt x="0" y="361174"/>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28059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28347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4" name="pg94"/>
            <p:cNvSpPr/>
            <p:nvPr/>
          </p:nvSpPr>
          <p:spPr>
            <a:xfrm>
              <a:off x="5954246" y="376906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379912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6" name="pg96"/>
            <p:cNvSpPr/>
            <p:nvPr/>
          </p:nvSpPr>
          <p:spPr>
            <a:xfrm>
              <a:off x="6641420" y="437102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71774" y="4401374"/>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8" name="pg98"/>
            <p:cNvSpPr/>
            <p:nvPr/>
          </p:nvSpPr>
          <p:spPr>
            <a:xfrm>
              <a:off x="7362287" y="38894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39182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0" name="pg100"/>
            <p:cNvSpPr/>
            <p:nvPr/>
          </p:nvSpPr>
          <p:spPr>
            <a:xfrm>
              <a:off x="7908657" y="473219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39010" y="4763487"/>
              <a:ext cx="89963"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2" name="pg102"/>
            <p:cNvSpPr/>
            <p:nvPr/>
          </p:nvSpPr>
          <p:spPr>
            <a:xfrm>
              <a:off x="8629524"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355705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0328" y="34078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43824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6" name="tx106"/>
            <p:cNvSpPr/>
            <p:nvPr/>
          </p:nvSpPr>
          <p:spPr>
            <a:xfrm>
              <a:off x="8889106" y="35544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9155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08" name="tx108"/>
            <p:cNvSpPr/>
            <p:nvPr/>
          </p:nvSpPr>
          <p:spPr>
            <a:xfrm>
              <a:off x="5006511" y="427455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070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8667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55869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55869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718309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94554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825799" y="6093075"/>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124" name="tx124"/>
            <p:cNvSpPr/>
            <p:nvPr/>
          </p:nvSpPr>
          <p:spPr>
            <a:xfrm>
              <a:off x="745019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8212646"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4%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Republic of Moldova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(4%) in Republic of Moldova, indicating very good ability to deliver the primary series early on, but good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50909"/>
            </a:xfrm>
            <a:custGeom>
              <a:avLst/>
              <a:pathLst>
                <a:path w="2135265" h="50909">
                  <a:moveTo>
                    <a:pt x="0" y="0"/>
                  </a:moveTo>
                  <a:lnTo>
                    <a:pt x="85410" y="0"/>
                  </a:lnTo>
                  <a:lnTo>
                    <a:pt x="170821" y="0"/>
                  </a:lnTo>
                  <a:lnTo>
                    <a:pt x="256231" y="0"/>
                  </a:lnTo>
                  <a:lnTo>
                    <a:pt x="341642" y="0"/>
                  </a:lnTo>
                  <a:lnTo>
                    <a:pt x="427053" y="16969"/>
                  </a:lnTo>
                  <a:lnTo>
                    <a:pt x="512463" y="0"/>
                  </a:lnTo>
                  <a:lnTo>
                    <a:pt x="597874" y="8484"/>
                  </a:lnTo>
                  <a:lnTo>
                    <a:pt x="683284" y="8484"/>
                  </a:lnTo>
                  <a:lnTo>
                    <a:pt x="768695" y="25454"/>
                  </a:lnTo>
                  <a:lnTo>
                    <a:pt x="854106" y="8484"/>
                  </a:lnTo>
                  <a:lnTo>
                    <a:pt x="939516" y="8484"/>
                  </a:lnTo>
                  <a:lnTo>
                    <a:pt x="1024927" y="0"/>
                  </a:lnTo>
                  <a:lnTo>
                    <a:pt x="1110337" y="25454"/>
                  </a:lnTo>
                  <a:lnTo>
                    <a:pt x="1195748" y="16969"/>
                  </a:lnTo>
                  <a:lnTo>
                    <a:pt x="1281159" y="16969"/>
                  </a:lnTo>
                  <a:lnTo>
                    <a:pt x="1366569" y="16969"/>
                  </a:lnTo>
                  <a:lnTo>
                    <a:pt x="1451980" y="25454"/>
                  </a:lnTo>
                  <a:lnTo>
                    <a:pt x="1537390" y="25454"/>
                  </a:lnTo>
                  <a:lnTo>
                    <a:pt x="1622801" y="42424"/>
                  </a:lnTo>
                  <a:lnTo>
                    <a:pt x="1708212" y="33939"/>
                  </a:lnTo>
                  <a:lnTo>
                    <a:pt x="1793622" y="8484"/>
                  </a:lnTo>
                  <a:lnTo>
                    <a:pt x="1879033" y="50909"/>
                  </a:lnTo>
                  <a:lnTo>
                    <a:pt x="1964443" y="25454"/>
                  </a:lnTo>
                  <a:lnTo>
                    <a:pt x="2049854" y="42424"/>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tx52"/>
            <p:cNvSpPr/>
            <p:nvPr/>
          </p:nvSpPr>
          <p:spPr>
            <a:xfrm>
              <a:off x="2624645"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3" name="tx53"/>
            <p:cNvSpPr/>
            <p:nvPr/>
          </p:nvSpPr>
          <p:spPr>
            <a:xfrm>
              <a:off x="3051698"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267369"/>
              <a:ext cx="597874" cy="356363"/>
            </a:xfrm>
            <a:custGeom>
              <a:avLst/>
              <a:pathLst>
                <a:path w="597874" h="356363">
                  <a:moveTo>
                    <a:pt x="0" y="356363"/>
                  </a:moveTo>
                  <a:lnTo>
                    <a:pt x="85410" y="0"/>
                  </a:lnTo>
                  <a:lnTo>
                    <a:pt x="170821" y="59393"/>
                  </a:lnTo>
                  <a:lnTo>
                    <a:pt x="256231" y="59393"/>
                  </a:lnTo>
                  <a:lnTo>
                    <a:pt x="341642" y="101818"/>
                  </a:lnTo>
                  <a:lnTo>
                    <a:pt x="427053" y="118787"/>
                  </a:lnTo>
                  <a:lnTo>
                    <a:pt x="512463" y="76363"/>
                  </a:lnTo>
                  <a:lnTo>
                    <a:pt x="597874" y="67878"/>
                  </a:lnTo>
                </a:path>
              </a:pathLst>
            </a:custGeom>
            <a:ln w="27101" cap="flat">
              <a:solidFill>
                <a:srgbClr val="1CABE2">
                  <a:alpha val="100000"/>
                </a:srgbClr>
              </a:solidFill>
              <a:prstDash val="solid"/>
              <a:round/>
            </a:ln>
          </p:spPr>
          <p:txBody>
            <a:bodyPr/>
            <a:lstStyle/>
            <a:p/>
          </p:txBody>
        </p:sp>
        <p:sp>
          <p:nvSpPr>
            <p:cNvPr id="74" name="pt74"/>
            <p:cNvSpPr/>
            <p:nvPr/>
          </p:nvSpPr>
          <p:spPr>
            <a:xfrm>
              <a:off x="2575444" y="36056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5" name="pt75"/>
            <p:cNvSpPr/>
            <p:nvPr/>
          </p:nvSpPr>
          <p:spPr>
            <a:xfrm>
              <a:off x="266085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83" name="tx83"/>
            <p:cNvSpPr/>
            <p:nvPr/>
          </p:nvSpPr>
          <p:spPr>
            <a:xfrm>
              <a:off x="3223926" y="32429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4" name="tx84"/>
            <p:cNvSpPr/>
            <p:nvPr/>
          </p:nvSpPr>
          <p:spPr>
            <a:xfrm>
              <a:off x="262464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5" name="tx85"/>
            <p:cNvSpPr/>
            <p:nvPr/>
          </p:nvSpPr>
          <p:spPr>
            <a:xfrm>
              <a:off x="3051698" y="320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081032" y="4807576"/>
              <a:ext cx="1110337" cy="424241"/>
            </a:xfrm>
            <a:custGeom>
              <a:avLst/>
              <a:pathLst>
                <a:path w="1110337" h="424241">
                  <a:moveTo>
                    <a:pt x="0" y="424241"/>
                  </a:moveTo>
                  <a:lnTo>
                    <a:pt x="85410" y="50909"/>
                  </a:lnTo>
                  <a:lnTo>
                    <a:pt x="170821" y="76363"/>
                  </a:lnTo>
                  <a:lnTo>
                    <a:pt x="256231" y="76363"/>
                  </a:lnTo>
                  <a:lnTo>
                    <a:pt x="341642" y="0"/>
                  </a:lnTo>
                  <a:lnTo>
                    <a:pt x="427053" y="42424"/>
                  </a:lnTo>
                  <a:lnTo>
                    <a:pt x="512463" y="33939"/>
                  </a:lnTo>
                  <a:lnTo>
                    <a:pt x="597874" y="42424"/>
                  </a:lnTo>
                  <a:lnTo>
                    <a:pt x="683284" y="127272"/>
                  </a:lnTo>
                  <a:lnTo>
                    <a:pt x="768695" y="93333"/>
                  </a:lnTo>
                  <a:lnTo>
                    <a:pt x="854106" y="84848"/>
                  </a:lnTo>
                  <a:lnTo>
                    <a:pt x="939516" y="16969"/>
                  </a:lnTo>
                  <a:lnTo>
                    <a:pt x="1024927" y="59393"/>
                  </a:lnTo>
                  <a:lnTo>
                    <a:pt x="1110337" y="16969"/>
                  </a:lnTo>
                </a:path>
              </a:pathLst>
            </a:custGeom>
            <a:ln w="27101" cap="flat">
              <a:solidFill>
                <a:srgbClr val="1CABE2">
                  <a:alpha val="100000"/>
                </a:srgbClr>
              </a:solidFill>
              <a:prstDash val="solid"/>
              <a:round/>
            </a:ln>
          </p:spPr>
          <p:txBody>
            <a:bodyPr/>
            <a:lstStyle/>
            <a:p/>
          </p:txBody>
        </p:sp>
        <p:sp>
          <p:nvSpPr>
            <p:cNvPr id="106" name="pt106"/>
            <p:cNvSpPr/>
            <p:nvPr/>
          </p:nvSpPr>
          <p:spPr>
            <a:xfrm>
              <a:off x="2062981" y="521376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7" name="pt107"/>
            <p:cNvSpPr/>
            <p:nvPr/>
          </p:nvSpPr>
          <p:spPr>
            <a:xfrm>
              <a:off x="2148391"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2233802"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9" name="pt109"/>
            <p:cNvSpPr/>
            <p:nvPr/>
          </p:nvSpPr>
          <p:spPr>
            <a:xfrm>
              <a:off x="2319213" y="48658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2404623"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90034"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575444"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660855" y="483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2746266"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831676"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917087"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02498"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87908"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173319"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tx120"/>
            <p:cNvSpPr/>
            <p:nvPr/>
          </p:nvSpPr>
          <p:spPr>
            <a:xfrm>
              <a:off x="1929101" y="514074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21" name="tx121"/>
            <p:cNvSpPr/>
            <p:nvPr/>
          </p:nvSpPr>
          <p:spPr>
            <a:xfrm>
              <a:off x="3223926" y="47322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2" name="tx122"/>
            <p:cNvSpPr/>
            <p:nvPr/>
          </p:nvSpPr>
          <p:spPr>
            <a:xfrm>
              <a:off x="2624645" y="47088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23" name="tx123"/>
            <p:cNvSpPr/>
            <p:nvPr/>
          </p:nvSpPr>
          <p:spPr>
            <a:xfrm>
              <a:off x="3051698" y="47258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24" name="pl124"/>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947768"/>
              <a:ext cx="2135265" cy="144242"/>
            </a:xfrm>
            <a:custGeom>
              <a:avLst/>
              <a:pathLst>
                <a:path w="2135265" h="144242">
                  <a:moveTo>
                    <a:pt x="0" y="8484"/>
                  </a:moveTo>
                  <a:lnTo>
                    <a:pt x="85410" y="16969"/>
                  </a:lnTo>
                  <a:lnTo>
                    <a:pt x="170821" y="0"/>
                  </a:lnTo>
                  <a:lnTo>
                    <a:pt x="256231" y="0"/>
                  </a:lnTo>
                  <a:lnTo>
                    <a:pt x="341642" y="0"/>
                  </a:lnTo>
                  <a:lnTo>
                    <a:pt x="427053" y="8484"/>
                  </a:lnTo>
                  <a:lnTo>
                    <a:pt x="512463" y="16969"/>
                  </a:lnTo>
                  <a:lnTo>
                    <a:pt x="597874" y="33939"/>
                  </a:lnTo>
                  <a:lnTo>
                    <a:pt x="683284" y="25454"/>
                  </a:lnTo>
                  <a:lnTo>
                    <a:pt x="768695" y="93333"/>
                  </a:lnTo>
                  <a:lnTo>
                    <a:pt x="854106" y="50909"/>
                  </a:lnTo>
                  <a:lnTo>
                    <a:pt x="939516" y="25454"/>
                  </a:lnTo>
                  <a:lnTo>
                    <a:pt x="1024927" y="16969"/>
                  </a:lnTo>
                  <a:lnTo>
                    <a:pt x="1110337" y="25454"/>
                  </a:lnTo>
                  <a:lnTo>
                    <a:pt x="1195748" y="42424"/>
                  </a:lnTo>
                  <a:lnTo>
                    <a:pt x="1281159" y="84848"/>
                  </a:lnTo>
                  <a:lnTo>
                    <a:pt x="1366569" y="42424"/>
                  </a:lnTo>
                  <a:lnTo>
                    <a:pt x="1451980" y="67878"/>
                  </a:lnTo>
                  <a:lnTo>
                    <a:pt x="1537390" y="25454"/>
                  </a:lnTo>
                  <a:lnTo>
                    <a:pt x="1622801" y="67878"/>
                  </a:lnTo>
                  <a:lnTo>
                    <a:pt x="1708212" y="110302"/>
                  </a:lnTo>
                  <a:lnTo>
                    <a:pt x="1793622" y="101818"/>
                  </a:lnTo>
                  <a:lnTo>
                    <a:pt x="1879033" y="84848"/>
                  </a:lnTo>
                  <a:lnTo>
                    <a:pt x="1964443" y="101818"/>
                  </a:lnTo>
                  <a:lnTo>
                    <a:pt x="2049854" y="101818"/>
                  </a:lnTo>
                  <a:lnTo>
                    <a:pt x="2135265" y="144242"/>
                  </a:lnTo>
                </a:path>
              </a:pathLst>
            </a:custGeom>
            <a:ln w="27101" cap="flat">
              <a:solidFill>
                <a:srgbClr val="1CABE2">
                  <a:alpha val="100000"/>
                </a:srgbClr>
              </a:solidFill>
              <a:prstDash val="solid"/>
              <a:round/>
            </a:ln>
          </p:spPr>
          <p:txBody>
            <a:bodyPr/>
            <a:lstStyle/>
            <a:p/>
          </p:txBody>
        </p:sp>
        <p:sp>
          <p:nvSpPr>
            <p:cNvPr id="144" name="pt144"/>
            <p:cNvSpPr/>
            <p:nvPr/>
          </p:nvSpPr>
          <p:spPr>
            <a:xfrm>
              <a:off x="383224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391765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259294"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34470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430115"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0093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8634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77175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94257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02798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13400"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9881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28422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36963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45504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540453"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5" name="pt165"/>
            <p:cNvSpPr/>
            <p:nvPr/>
          </p:nvSpPr>
          <p:spPr>
            <a:xfrm>
              <a:off x="562586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1127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9668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88209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96750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tx170"/>
            <p:cNvSpPr/>
            <p:nvPr/>
          </p:nvSpPr>
          <p:spPr>
            <a:xfrm>
              <a:off x="3698362"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6018113"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72" name="tx172"/>
            <p:cNvSpPr/>
            <p:nvPr/>
          </p:nvSpPr>
          <p:spPr>
            <a:xfrm>
              <a:off x="5418832"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3" name="tx173"/>
            <p:cNvSpPr/>
            <p:nvPr/>
          </p:nvSpPr>
          <p:spPr>
            <a:xfrm>
              <a:off x="5845885"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4" name="pl174"/>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275854"/>
              <a:ext cx="2135265" cy="152727"/>
            </a:xfrm>
            <a:custGeom>
              <a:avLst/>
              <a:pathLst>
                <a:path w="2135265" h="152727">
                  <a:moveTo>
                    <a:pt x="0" y="67878"/>
                  </a:moveTo>
                  <a:lnTo>
                    <a:pt x="85410" y="25454"/>
                  </a:lnTo>
                  <a:lnTo>
                    <a:pt x="170821" y="25454"/>
                  </a:lnTo>
                  <a:lnTo>
                    <a:pt x="256231" y="8484"/>
                  </a:lnTo>
                  <a:lnTo>
                    <a:pt x="341642" y="8484"/>
                  </a:lnTo>
                  <a:lnTo>
                    <a:pt x="427053" y="0"/>
                  </a:lnTo>
                  <a:lnTo>
                    <a:pt x="512463" y="8484"/>
                  </a:lnTo>
                  <a:lnTo>
                    <a:pt x="597874" y="8484"/>
                  </a:lnTo>
                  <a:lnTo>
                    <a:pt x="683284" y="16969"/>
                  </a:lnTo>
                  <a:lnTo>
                    <a:pt x="768695" y="59393"/>
                  </a:lnTo>
                  <a:lnTo>
                    <a:pt x="854106" y="0"/>
                  </a:lnTo>
                  <a:lnTo>
                    <a:pt x="939516" y="50909"/>
                  </a:lnTo>
                  <a:lnTo>
                    <a:pt x="1024927" y="50909"/>
                  </a:lnTo>
                  <a:lnTo>
                    <a:pt x="1110337" y="50909"/>
                  </a:lnTo>
                  <a:lnTo>
                    <a:pt x="1195748" y="59393"/>
                  </a:lnTo>
                  <a:lnTo>
                    <a:pt x="1281159" y="67878"/>
                  </a:lnTo>
                  <a:lnTo>
                    <a:pt x="1366569" y="76363"/>
                  </a:lnTo>
                  <a:lnTo>
                    <a:pt x="1451980" y="33939"/>
                  </a:lnTo>
                  <a:lnTo>
                    <a:pt x="1537390" y="33939"/>
                  </a:lnTo>
                  <a:lnTo>
                    <a:pt x="1622801" y="0"/>
                  </a:lnTo>
                  <a:lnTo>
                    <a:pt x="1708212" y="110302"/>
                  </a:lnTo>
                  <a:lnTo>
                    <a:pt x="1793622" y="118787"/>
                  </a:lnTo>
                  <a:lnTo>
                    <a:pt x="1879033" y="110302"/>
                  </a:lnTo>
                  <a:lnTo>
                    <a:pt x="1964443" y="101818"/>
                  </a:lnTo>
                  <a:lnTo>
                    <a:pt x="2049854" y="110302"/>
                  </a:lnTo>
                  <a:lnTo>
                    <a:pt x="2135265" y="152727"/>
                  </a:lnTo>
                </a:path>
              </a:pathLst>
            </a:custGeom>
            <a:ln w="27101" cap="flat">
              <a:solidFill>
                <a:srgbClr val="1CABE2">
                  <a:alpha val="100000"/>
                </a:srgbClr>
              </a:solidFill>
              <a:prstDash val="solid"/>
              <a:round/>
            </a:ln>
          </p:spPr>
          <p:txBody>
            <a:bodyPr/>
            <a:lstStyle/>
            <a:p/>
          </p:txBody>
        </p:sp>
        <p:sp>
          <p:nvSpPr>
            <p:cNvPr id="194" name="pt194"/>
            <p:cNvSpPr/>
            <p:nvPr/>
          </p:nvSpPr>
          <p:spPr>
            <a:xfrm>
              <a:off x="383224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391765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0306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1738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25929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34470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43011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51552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0093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8634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77175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85716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94257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02798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13400"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9881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28422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36963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45504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540453"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625864"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11274"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9668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88209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967506"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tx220"/>
            <p:cNvSpPr/>
            <p:nvPr/>
          </p:nvSpPr>
          <p:spPr>
            <a:xfrm>
              <a:off x="3698362"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21" name="tx221"/>
            <p:cNvSpPr/>
            <p:nvPr/>
          </p:nvSpPr>
          <p:spPr>
            <a:xfrm>
              <a:off x="6018113" y="33363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22" name="tx222"/>
            <p:cNvSpPr/>
            <p:nvPr/>
          </p:nvSpPr>
          <p:spPr>
            <a:xfrm>
              <a:off x="5418832"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3" name="tx223"/>
            <p:cNvSpPr/>
            <p:nvPr/>
          </p:nvSpPr>
          <p:spPr>
            <a:xfrm>
              <a:off x="5845885"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4" name="pl22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6644479" y="1956252"/>
              <a:ext cx="2135265" cy="135757"/>
            </a:xfrm>
            <a:custGeom>
              <a:avLst/>
              <a:pathLst>
                <a:path w="2135265" h="135757">
                  <a:moveTo>
                    <a:pt x="0" y="25454"/>
                  </a:moveTo>
                  <a:lnTo>
                    <a:pt x="85410" y="8484"/>
                  </a:lnTo>
                  <a:lnTo>
                    <a:pt x="170821" y="8484"/>
                  </a:lnTo>
                  <a:lnTo>
                    <a:pt x="256231" y="0"/>
                  </a:lnTo>
                  <a:lnTo>
                    <a:pt x="341642" y="0"/>
                  </a:lnTo>
                  <a:lnTo>
                    <a:pt x="427053" y="0"/>
                  </a:lnTo>
                  <a:lnTo>
                    <a:pt x="512463" y="8484"/>
                  </a:lnTo>
                  <a:lnTo>
                    <a:pt x="597874" y="50909"/>
                  </a:lnTo>
                  <a:lnTo>
                    <a:pt x="683284" y="67878"/>
                  </a:lnTo>
                  <a:lnTo>
                    <a:pt x="768695" y="110302"/>
                  </a:lnTo>
                  <a:lnTo>
                    <a:pt x="854106" y="67878"/>
                  </a:lnTo>
                  <a:lnTo>
                    <a:pt x="939516" y="42424"/>
                  </a:lnTo>
                  <a:lnTo>
                    <a:pt x="1024927" y="50909"/>
                  </a:lnTo>
                  <a:lnTo>
                    <a:pt x="1110337" y="67878"/>
                  </a:lnTo>
                  <a:lnTo>
                    <a:pt x="1195748" y="67878"/>
                  </a:lnTo>
                  <a:lnTo>
                    <a:pt x="1281159" y="93333"/>
                  </a:lnTo>
                  <a:lnTo>
                    <a:pt x="1366569" y="76363"/>
                  </a:lnTo>
                  <a:lnTo>
                    <a:pt x="1451980" y="84848"/>
                  </a:lnTo>
                  <a:lnTo>
                    <a:pt x="1537390" y="42424"/>
                  </a:lnTo>
                  <a:lnTo>
                    <a:pt x="1622801" y="59393"/>
                  </a:lnTo>
                  <a:lnTo>
                    <a:pt x="1708212" y="101818"/>
                  </a:lnTo>
                  <a:lnTo>
                    <a:pt x="1793622" y="93333"/>
                  </a:lnTo>
                  <a:lnTo>
                    <a:pt x="1879033" y="84848"/>
                  </a:lnTo>
                  <a:lnTo>
                    <a:pt x="1964443" y="93333"/>
                  </a:lnTo>
                  <a:lnTo>
                    <a:pt x="2049854" y="101818"/>
                  </a:lnTo>
                  <a:lnTo>
                    <a:pt x="2135265" y="135757"/>
                  </a:lnTo>
                </a:path>
              </a:pathLst>
            </a:custGeom>
            <a:ln w="27101" cap="flat">
              <a:solidFill>
                <a:srgbClr val="1CABE2">
                  <a:alpha val="100000"/>
                </a:srgbClr>
              </a:solidFill>
              <a:prstDash val="solid"/>
              <a:round/>
            </a:ln>
          </p:spPr>
          <p:txBody>
            <a:bodyPr/>
            <a:lstStyle/>
            <a:p/>
          </p:txBody>
        </p:sp>
        <p:sp>
          <p:nvSpPr>
            <p:cNvPr id="244" name="pt244"/>
            <p:cNvSpPr/>
            <p:nvPr/>
          </p:nvSpPr>
          <p:spPr>
            <a:xfrm>
              <a:off x="662642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71183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9724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053481"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713889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224302"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730971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95124"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48053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56594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6513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736766"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82217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9075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9299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0784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16381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24923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334640"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842005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50546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59087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67628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76169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6492549"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1" name="tx271"/>
            <p:cNvSpPr/>
            <p:nvPr/>
          </p:nvSpPr>
          <p:spPr>
            <a:xfrm>
              <a:off x="8812300"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72" name="tx272"/>
            <p:cNvSpPr/>
            <p:nvPr/>
          </p:nvSpPr>
          <p:spPr>
            <a:xfrm>
              <a:off x="8213020" y="1874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3" name="tx273"/>
            <p:cNvSpPr/>
            <p:nvPr/>
          </p:nvSpPr>
          <p:spPr>
            <a:xfrm>
              <a:off x="8640073"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74" name="pl27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6815300" y="3258884"/>
              <a:ext cx="1964443" cy="254545"/>
            </a:xfrm>
            <a:custGeom>
              <a:avLst/>
              <a:pathLst>
                <a:path w="1964443" h="254545">
                  <a:moveTo>
                    <a:pt x="0" y="254545"/>
                  </a:moveTo>
                  <a:lnTo>
                    <a:pt x="85410" y="25454"/>
                  </a:lnTo>
                  <a:lnTo>
                    <a:pt x="170821" y="8484"/>
                  </a:lnTo>
                  <a:lnTo>
                    <a:pt x="256231" y="8484"/>
                  </a:lnTo>
                  <a:lnTo>
                    <a:pt x="341642" y="0"/>
                  </a:lnTo>
                  <a:lnTo>
                    <a:pt x="427053" y="33939"/>
                  </a:lnTo>
                  <a:lnTo>
                    <a:pt x="512463" y="16969"/>
                  </a:lnTo>
                  <a:lnTo>
                    <a:pt x="597874" y="8484"/>
                  </a:lnTo>
                  <a:lnTo>
                    <a:pt x="683284" y="8484"/>
                  </a:lnTo>
                  <a:lnTo>
                    <a:pt x="768695" y="25454"/>
                  </a:lnTo>
                  <a:lnTo>
                    <a:pt x="854106" y="33939"/>
                  </a:lnTo>
                  <a:lnTo>
                    <a:pt x="939516" y="42424"/>
                  </a:lnTo>
                  <a:lnTo>
                    <a:pt x="1024927" y="50909"/>
                  </a:lnTo>
                  <a:lnTo>
                    <a:pt x="1110337" y="76363"/>
                  </a:lnTo>
                  <a:lnTo>
                    <a:pt x="1195748" y="33939"/>
                  </a:lnTo>
                  <a:lnTo>
                    <a:pt x="1281159" y="59393"/>
                  </a:lnTo>
                  <a:lnTo>
                    <a:pt x="1366569" y="25454"/>
                  </a:lnTo>
                  <a:lnTo>
                    <a:pt x="1451980" y="33939"/>
                  </a:lnTo>
                  <a:lnTo>
                    <a:pt x="1537390" y="50909"/>
                  </a:lnTo>
                  <a:lnTo>
                    <a:pt x="1622801" y="59393"/>
                  </a:lnTo>
                  <a:lnTo>
                    <a:pt x="1708212" y="50909"/>
                  </a:lnTo>
                  <a:lnTo>
                    <a:pt x="1793622" y="50909"/>
                  </a:lnTo>
                  <a:lnTo>
                    <a:pt x="1879033" y="50909"/>
                  </a:lnTo>
                  <a:lnTo>
                    <a:pt x="1964443" y="67878"/>
                  </a:lnTo>
                </a:path>
              </a:pathLst>
            </a:custGeom>
            <a:ln w="27101" cap="flat">
              <a:solidFill>
                <a:srgbClr val="1CABE2">
                  <a:alpha val="100000"/>
                </a:srgbClr>
              </a:solidFill>
              <a:prstDash val="solid"/>
              <a:round/>
            </a:ln>
          </p:spPr>
          <p:txBody>
            <a:bodyPr/>
            <a:lstStyle/>
            <a:p/>
          </p:txBody>
        </p:sp>
        <p:sp>
          <p:nvSpPr>
            <p:cNvPr id="294" name="pt294"/>
            <p:cNvSpPr/>
            <p:nvPr/>
          </p:nvSpPr>
          <p:spPr>
            <a:xfrm>
              <a:off x="6797249"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88266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96807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053481"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13889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22430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30971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39512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4805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56594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6513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73676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82217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90758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99299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078408"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1638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24923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33464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42005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50546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59087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67628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76169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tx318"/>
            <p:cNvSpPr/>
            <p:nvPr/>
          </p:nvSpPr>
          <p:spPr>
            <a:xfrm>
              <a:off x="6663370"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19" name="tx319"/>
            <p:cNvSpPr/>
            <p:nvPr/>
          </p:nvSpPr>
          <p:spPr>
            <a:xfrm>
              <a:off x="8812300"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320" name="tx320"/>
            <p:cNvSpPr/>
            <p:nvPr/>
          </p:nvSpPr>
          <p:spPr>
            <a:xfrm>
              <a:off x="8213020"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21" name="tx321"/>
            <p:cNvSpPr/>
            <p:nvPr/>
          </p:nvSpPr>
          <p:spPr>
            <a:xfrm>
              <a:off x="8640073"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22" name="tx32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3" name="tx32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4" name="tx32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5" name="tx32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6" name="tx32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27" name="tx32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8" name="tx32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9" name="tx32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0" name="tx33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1" name="tx33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2" name="tx33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3" name="tx33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4" name="tx33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5" name="tx33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6" name="tx33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7" name="tx33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8" name="tx33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9" name="tx33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0" name="tx34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1" name="tx34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2" name="tx34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3" name="tx34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4" name="tx34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5" name="tx34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6" name="tx34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7" name="tx34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8" name="tx34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9" name="tx34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0" name="tx35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1" name="tx35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2" name="tx35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3" name="tx35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4" name="tx35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5" name="tx35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6" name="tx35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7" name="tx35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8" name="tx35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9" name="tx35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0" name="tx36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1" name="tx36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2" name="tx36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3" name="tx36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4" name="tx36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5" name="tx36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6" name="tx36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7" name="tx36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8" name="tx36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9" name="pt36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pt37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1" name="tx37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2" name="tx37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3" name="tx373"/>
            <p:cNvSpPr/>
            <p:nvPr/>
          </p:nvSpPr>
          <p:spPr>
            <a:xfrm>
              <a:off x="1917225" y="1330710"/>
              <a:ext cx="60013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Republic of Moldova, 2000-2025</a:t>
              </a:r>
            </a:p>
          </p:txBody>
        </p:sp>
        <p:sp>
          <p:nvSpPr>
            <p:cNvPr id="374" name="tx37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5" name="tx37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(69%), followed by MCV1 (79%).
Compared to 2019, coverage of 2 vaccines increased (BCG and ROTAC) and 5 vaccines decreased (DTP1, DTP3, IPV1, MCV1 and MCV2).
Compared to 2024, coverage of 3 vaccines increased (BCG, IPV1 and ROTAC) and 4 vaccines decreased (DTP1, DTP3, MCV1 and MCV2).</a:t>
            </a:r>
          </a:p>
        </p:txBody>
      </p:sp>
      <p:sp>
        <p:nvSpPr>
          <p:cNvPr id="37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Moldova had its lowest coverage in ROTAC (69%), while most other routine vaccines clustered around 79-96%; 5 antigens decreased since 2019, and 4 antigens decreased since 2024.</a:t>
            </a:r>
          </a:p>
        </p:txBody>
      </p:sp>
      <p:grpSp xmlns:pic="http://schemas.openxmlformats.org/drawingml/2006/picture">
        <p:nvGrpSpPr>
          <p:cNvPr id="378" name=""/>
          <p:cNvGrpSpPr/>
          <p:nvPr/>
        </p:nvGrpSpPr>
        <p:grpSpPr>
          <a:xfrm>
            <a:off x="292608" y="1097280"/>
            <a:ext cx="8595360" cy="28575"/>
            <a:chOff x="292608" y="1097280"/>
            <a:chExt cx="8595360" cy="28575"/>
          </a:xfrm>
        </p:grpSpPr>
        <p:sp>
          <p:nvSpPr>
            <p:cNvPr id="37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759193"/>
            </a:xfrm>
            <a:custGeom>
              <a:avLst/>
              <a:pathLst>
                <a:path w="6518190" h="759193">
                  <a:moveTo>
                    <a:pt x="0" y="142348"/>
                  </a:moveTo>
                  <a:lnTo>
                    <a:pt x="260727" y="47449"/>
                  </a:lnTo>
                  <a:lnTo>
                    <a:pt x="521455" y="47449"/>
                  </a:lnTo>
                  <a:lnTo>
                    <a:pt x="782182" y="0"/>
                  </a:lnTo>
                  <a:lnTo>
                    <a:pt x="1042910" y="0"/>
                  </a:lnTo>
                  <a:lnTo>
                    <a:pt x="1303638" y="0"/>
                  </a:lnTo>
                  <a:lnTo>
                    <a:pt x="1564365" y="47449"/>
                  </a:lnTo>
                  <a:lnTo>
                    <a:pt x="1825093" y="284697"/>
                  </a:lnTo>
                  <a:lnTo>
                    <a:pt x="2085820" y="379596"/>
                  </a:lnTo>
                  <a:lnTo>
                    <a:pt x="2346548" y="616844"/>
                  </a:lnTo>
                  <a:lnTo>
                    <a:pt x="2607276" y="379596"/>
                  </a:lnTo>
                  <a:lnTo>
                    <a:pt x="2868003" y="237248"/>
                  </a:lnTo>
                  <a:lnTo>
                    <a:pt x="3128731" y="284697"/>
                  </a:lnTo>
                  <a:lnTo>
                    <a:pt x="3389458" y="379596"/>
                  </a:lnTo>
                  <a:lnTo>
                    <a:pt x="3650186" y="379596"/>
                  </a:lnTo>
                  <a:lnTo>
                    <a:pt x="3910914" y="521945"/>
                  </a:lnTo>
                  <a:lnTo>
                    <a:pt x="4171641" y="427046"/>
                  </a:lnTo>
                  <a:lnTo>
                    <a:pt x="4432369" y="474496"/>
                  </a:lnTo>
                  <a:lnTo>
                    <a:pt x="4693096" y="237248"/>
                  </a:lnTo>
                  <a:lnTo>
                    <a:pt x="4953824" y="332147"/>
                  </a:lnTo>
                  <a:lnTo>
                    <a:pt x="5214552" y="569395"/>
                  </a:lnTo>
                  <a:lnTo>
                    <a:pt x="5475279" y="521945"/>
                  </a:lnTo>
                  <a:lnTo>
                    <a:pt x="5736007" y="474496"/>
                  </a:lnTo>
                  <a:lnTo>
                    <a:pt x="5996734" y="521945"/>
                  </a:lnTo>
                  <a:lnTo>
                    <a:pt x="6257462" y="569395"/>
                  </a:lnTo>
                  <a:lnTo>
                    <a:pt x="6518190" y="759193"/>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664294"/>
            </a:xfrm>
            <a:custGeom>
              <a:avLst/>
              <a:pathLst>
                <a:path w="6518190" h="664294">
                  <a:moveTo>
                    <a:pt x="0" y="332147"/>
                  </a:moveTo>
                  <a:lnTo>
                    <a:pt x="260727" y="237248"/>
                  </a:lnTo>
                  <a:lnTo>
                    <a:pt x="521455" y="0"/>
                  </a:lnTo>
                  <a:lnTo>
                    <a:pt x="782182" y="0"/>
                  </a:lnTo>
                  <a:lnTo>
                    <a:pt x="1042910" y="0"/>
                  </a:lnTo>
                  <a:lnTo>
                    <a:pt x="1303638" y="0"/>
                  </a:lnTo>
                  <a:lnTo>
                    <a:pt x="1564365" y="47449"/>
                  </a:lnTo>
                  <a:lnTo>
                    <a:pt x="1825093" y="189798"/>
                  </a:lnTo>
                  <a:lnTo>
                    <a:pt x="2085820" y="94899"/>
                  </a:lnTo>
                  <a:lnTo>
                    <a:pt x="2346548" y="474496"/>
                  </a:lnTo>
                  <a:lnTo>
                    <a:pt x="2607276" y="47449"/>
                  </a:lnTo>
                  <a:lnTo>
                    <a:pt x="2868003" y="142348"/>
                  </a:lnTo>
                  <a:lnTo>
                    <a:pt x="3128731" y="237248"/>
                  </a:lnTo>
                  <a:lnTo>
                    <a:pt x="3389458" y="379596"/>
                  </a:lnTo>
                  <a:lnTo>
                    <a:pt x="3650186" y="332147"/>
                  </a:lnTo>
                  <a:lnTo>
                    <a:pt x="3910914" y="521945"/>
                  </a:lnTo>
                  <a:lnTo>
                    <a:pt x="4171641" y="379596"/>
                  </a:lnTo>
                  <a:lnTo>
                    <a:pt x="4432369" y="474496"/>
                  </a:lnTo>
                  <a:lnTo>
                    <a:pt x="4693096" y="237248"/>
                  </a:lnTo>
                  <a:lnTo>
                    <a:pt x="4953824" y="237248"/>
                  </a:lnTo>
                  <a:lnTo>
                    <a:pt x="5214552" y="569395"/>
                  </a:lnTo>
                  <a:lnTo>
                    <a:pt x="5475279" y="569395"/>
                  </a:lnTo>
                  <a:lnTo>
                    <a:pt x="5736007" y="427046"/>
                  </a:lnTo>
                  <a:lnTo>
                    <a:pt x="5996734" y="521945"/>
                  </a:lnTo>
                  <a:lnTo>
                    <a:pt x="6257462" y="521945"/>
                  </a:lnTo>
                  <a:lnTo>
                    <a:pt x="6518190" y="664294"/>
                  </a:lnTo>
                </a:path>
              </a:pathLst>
            </a:custGeom>
            <a:ln w="27101" cap="flat">
              <a:solidFill>
                <a:srgbClr val="80BD41">
                  <a:alpha val="100000"/>
                </a:srgbClr>
              </a:solidFill>
              <a:prstDash val="solid"/>
              <a:round/>
            </a:ln>
          </p:spPr>
          <p:txBody>
            <a:bodyPr/>
            <a:lstStyle/>
            <a:p/>
          </p:txBody>
        </p:sp>
        <p:sp>
          <p:nvSpPr>
            <p:cNvPr id="40" name="pl40"/>
            <p:cNvSpPr/>
            <p:nvPr/>
          </p:nvSpPr>
          <p:spPr>
            <a:xfrm>
              <a:off x="3481803" y="1215496"/>
              <a:ext cx="4171641" cy="2182682"/>
            </a:xfrm>
            <a:custGeom>
              <a:avLst/>
              <a:pathLst>
                <a:path w="4171641" h="2182682">
                  <a:moveTo>
                    <a:pt x="0" y="2182682"/>
                  </a:moveTo>
                  <a:lnTo>
                    <a:pt x="260727" y="1423488"/>
                  </a:lnTo>
                  <a:lnTo>
                    <a:pt x="521455" y="711744"/>
                  </a:lnTo>
                  <a:lnTo>
                    <a:pt x="782182" y="142348"/>
                  </a:lnTo>
                  <a:lnTo>
                    <a:pt x="1042910" y="189798"/>
                  </a:lnTo>
                  <a:lnTo>
                    <a:pt x="1303638" y="189798"/>
                  </a:lnTo>
                  <a:lnTo>
                    <a:pt x="1564365" y="284697"/>
                  </a:lnTo>
                  <a:lnTo>
                    <a:pt x="1825093" y="189798"/>
                  </a:lnTo>
                  <a:lnTo>
                    <a:pt x="2085820" y="237248"/>
                  </a:lnTo>
                  <a:lnTo>
                    <a:pt x="2346548" y="0"/>
                  </a:lnTo>
                  <a:lnTo>
                    <a:pt x="2607276" y="142348"/>
                  </a:lnTo>
                  <a:lnTo>
                    <a:pt x="2868003" y="332147"/>
                  </a:lnTo>
                  <a:lnTo>
                    <a:pt x="3128731" y="284697"/>
                  </a:lnTo>
                  <a:lnTo>
                    <a:pt x="3389458" y="284697"/>
                  </a:lnTo>
                  <a:lnTo>
                    <a:pt x="3650186" y="284697"/>
                  </a:lnTo>
                  <a:lnTo>
                    <a:pt x="3910914" y="284697"/>
                  </a:lnTo>
                  <a:lnTo>
                    <a:pt x="4171641" y="427046"/>
                  </a:lnTo>
                </a:path>
              </a:pathLst>
            </a:custGeom>
            <a:ln w="27101" cap="flat">
              <a:solidFill>
                <a:srgbClr val="EE00EE">
                  <a:alpha val="100000"/>
                </a:srgbClr>
              </a:solidFill>
              <a:prstDash val="solid"/>
              <a:round/>
            </a:ln>
          </p:spPr>
          <p:txBody>
            <a:bodyPr/>
            <a:lstStyle/>
            <a:p/>
          </p:txBody>
        </p:sp>
        <p:sp>
          <p:nvSpPr>
            <p:cNvPr id="41" name="pl41"/>
            <p:cNvSpPr/>
            <p:nvPr/>
          </p:nvSpPr>
          <p:spPr>
            <a:xfrm>
              <a:off x="5828352" y="3398179"/>
              <a:ext cx="1825093" cy="616844"/>
            </a:xfrm>
            <a:custGeom>
              <a:avLst/>
              <a:pathLst>
                <a:path w="1825093" h="616844">
                  <a:moveTo>
                    <a:pt x="0" y="0"/>
                  </a:moveTo>
                  <a:lnTo>
                    <a:pt x="260727" y="616844"/>
                  </a:lnTo>
                  <a:lnTo>
                    <a:pt x="521455" y="189798"/>
                  </a:lnTo>
                  <a:lnTo>
                    <a:pt x="782182" y="427046"/>
                  </a:lnTo>
                  <a:lnTo>
                    <a:pt x="1042910" y="189798"/>
                  </a:lnTo>
                  <a:lnTo>
                    <a:pt x="1303638" y="237248"/>
                  </a:lnTo>
                  <a:lnTo>
                    <a:pt x="1564365" y="237248"/>
                  </a:lnTo>
                  <a:lnTo>
                    <a:pt x="1825093" y="189798"/>
                  </a:lnTo>
                </a:path>
              </a:pathLst>
            </a:custGeom>
            <a:ln w="27101" cap="flat">
              <a:solidFill>
                <a:srgbClr val="6A3D9A">
                  <a:alpha val="100000"/>
                </a:srgbClr>
              </a:solidFill>
              <a:prstDash val="solid"/>
              <a:round/>
            </a:ln>
          </p:spPr>
          <p:txBody>
            <a:bodyPr/>
            <a:lstStyle/>
            <a:p/>
          </p:txBody>
        </p:sp>
        <p:sp>
          <p:nvSpPr>
            <p:cNvPr id="42" name="pl42"/>
            <p:cNvSpPr/>
            <p:nvPr/>
          </p:nvSpPr>
          <p:spPr>
            <a:xfrm>
              <a:off x="5828352" y="978248"/>
              <a:ext cx="1825093" cy="1992883"/>
            </a:xfrm>
            <a:custGeom>
              <a:avLst/>
              <a:pathLst>
                <a:path w="1825093" h="1992883">
                  <a:moveTo>
                    <a:pt x="0" y="1992883"/>
                  </a:moveTo>
                  <a:lnTo>
                    <a:pt x="260727" y="0"/>
                  </a:lnTo>
                  <a:lnTo>
                    <a:pt x="521455" y="332147"/>
                  </a:lnTo>
                  <a:lnTo>
                    <a:pt x="782182" y="332147"/>
                  </a:lnTo>
                  <a:lnTo>
                    <a:pt x="1042910" y="569395"/>
                  </a:lnTo>
                  <a:lnTo>
                    <a:pt x="1303638" y="664294"/>
                  </a:lnTo>
                  <a:lnTo>
                    <a:pt x="1564365" y="427046"/>
                  </a:lnTo>
                  <a:lnTo>
                    <a:pt x="1825093" y="379596"/>
                  </a:lnTo>
                </a:path>
              </a:pathLst>
            </a:custGeom>
            <a:ln w="27101" cap="flat">
              <a:solidFill>
                <a:srgbClr val="E31A1C">
                  <a:alpha val="100000"/>
                </a:srgbClr>
              </a:solidFill>
              <a:prstDash val="solid"/>
              <a:round/>
            </a:ln>
          </p:spPr>
          <p:txBody>
            <a:bodyPr/>
            <a:lstStyle/>
            <a:p/>
          </p:txBody>
        </p:sp>
        <p:sp>
          <p:nvSpPr>
            <p:cNvPr id="43" name="pl43"/>
            <p:cNvSpPr/>
            <p:nvPr/>
          </p:nvSpPr>
          <p:spPr>
            <a:xfrm>
              <a:off x="6871262" y="1357845"/>
              <a:ext cx="782182" cy="759193"/>
            </a:xfrm>
            <a:custGeom>
              <a:avLst/>
              <a:pathLst>
                <a:path w="782182" h="759193">
                  <a:moveTo>
                    <a:pt x="0" y="759193"/>
                  </a:moveTo>
                  <a:lnTo>
                    <a:pt x="260727" y="332147"/>
                  </a:lnTo>
                  <a:lnTo>
                    <a:pt x="521455" y="47449"/>
                  </a:lnTo>
                  <a:lnTo>
                    <a:pt x="782182"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854093"/>
            </a:xfrm>
            <a:custGeom>
              <a:avLst/>
              <a:pathLst>
                <a:path w="6518190" h="854093">
                  <a:moveTo>
                    <a:pt x="0" y="379596"/>
                  </a:moveTo>
                  <a:lnTo>
                    <a:pt x="260727" y="142348"/>
                  </a:lnTo>
                  <a:lnTo>
                    <a:pt x="521455" y="142348"/>
                  </a:lnTo>
                  <a:lnTo>
                    <a:pt x="782182" y="47449"/>
                  </a:lnTo>
                  <a:lnTo>
                    <a:pt x="1042910" y="47449"/>
                  </a:lnTo>
                  <a:lnTo>
                    <a:pt x="1303638" y="0"/>
                  </a:lnTo>
                  <a:lnTo>
                    <a:pt x="1564365" y="47449"/>
                  </a:lnTo>
                  <a:lnTo>
                    <a:pt x="1825093" y="47449"/>
                  </a:lnTo>
                  <a:lnTo>
                    <a:pt x="2085820" y="94899"/>
                  </a:lnTo>
                  <a:lnTo>
                    <a:pt x="2346548" y="332147"/>
                  </a:lnTo>
                  <a:lnTo>
                    <a:pt x="2607276" y="0"/>
                  </a:lnTo>
                  <a:lnTo>
                    <a:pt x="2868003" y="284697"/>
                  </a:lnTo>
                  <a:lnTo>
                    <a:pt x="3128731" y="284697"/>
                  </a:lnTo>
                  <a:lnTo>
                    <a:pt x="3389458" y="284697"/>
                  </a:lnTo>
                  <a:lnTo>
                    <a:pt x="3650186" y="332147"/>
                  </a:lnTo>
                  <a:lnTo>
                    <a:pt x="3910914" y="379596"/>
                  </a:lnTo>
                  <a:lnTo>
                    <a:pt x="4171641" y="427046"/>
                  </a:lnTo>
                  <a:lnTo>
                    <a:pt x="4432369" y="189798"/>
                  </a:lnTo>
                  <a:lnTo>
                    <a:pt x="4693096" y="189798"/>
                  </a:lnTo>
                  <a:lnTo>
                    <a:pt x="4953824" y="0"/>
                  </a:lnTo>
                  <a:lnTo>
                    <a:pt x="5214552" y="616844"/>
                  </a:lnTo>
                  <a:lnTo>
                    <a:pt x="5475279" y="664294"/>
                  </a:lnTo>
                  <a:lnTo>
                    <a:pt x="5736007" y="616844"/>
                  </a:lnTo>
                  <a:lnTo>
                    <a:pt x="5996734" y="569395"/>
                  </a:lnTo>
                  <a:lnTo>
                    <a:pt x="6257462" y="616844"/>
                  </a:lnTo>
                  <a:lnTo>
                    <a:pt x="6518190" y="854093"/>
                  </a:lnTo>
                </a:path>
              </a:pathLst>
            </a:custGeom>
            <a:ln w="27101" cap="flat">
              <a:solidFill>
                <a:srgbClr val="FFC20E">
                  <a:alpha val="100000"/>
                </a:srgbClr>
              </a:solidFill>
              <a:prstDash val="solid"/>
              <a:round/>
            </a:ln>
          </p:spPr>
          <p:txBody>
            <a:bodyPr/>
            <a:lstStyle/>
            <a:p/>
          </p:txBody>
        </p:sp>
        <p:sp>
          <p:nvSpPr>
            <p:cNvPr id="45" name="pl45"/>
            <p:cNvSpPr/>
            <p:nvPr/>
          </p:nvSpPr>
          <p:spPr>
            <a:xfrm>
              <a:off x="1656710" y="930799"/>
              <a:ext cx="5996734" cy="1423488"/>
            </a:xfrm>
            <a:custGeom>
              <a:avLst/>
              <a:pathLst>
                <a:path w="5996734" h="1423488">
                  <a:moveTo>
                    <a:pt x="0" y="1423488"/>
                  </a:moveTo>
                  <a:lnTo>
                    <a:pt x="260727" y="142348"/>
                  </a:lnTo>
                  <a:lnTo>
                    <a:pt x="521455" y="47449"/>
                  </a:lnTo>
                  <a:lnTo>
                    <a:pt x="782182" y="47449"/>
                  </a:lnTo>
                  <a:lnTo>
                    <a:pt x="1042910" y="0"/>
                  </a:lnTo>
                  <a:lnTo>
                    <a:pt x="1303638" y="189798"/>
                  </a:lnTo>
                  <a:lnTo>
                    <a:pt x="1564365" y="94899"/>
                  </a:lnTo>
                  <a:lnTo>
                    <a:pt x="1825093" y="47449"/>
                  </a:lnTo>
                  <a:lnTo>
                    <a:pt x="2085820" y="47449"/>
                  </a:lnTo>
                  <a:lnTo>
                    <a:pt x="2346548" y="142348"/>
                  </a:lnTo>
                  <a:lnTo>
                    <a:pt x="2607276" y="189798"/>
                  </a:lnTo>
                  <a:lnTo>
                    <a:pt x="2868003" y="237248"/>
                  </a:lnTo>
                  <a:lnTo>
                    <a:pt x="3128731" y="284697"/>
                  </a:lnTo>
                  <a:lnTo>
                    <a:pt x="3389458" y="427046"/>
                  </a:lnTo>
                  <a:lnTo>
                    <a:pt x="3650186" y="189798"/>
                  </a:lnTo>
                  <a:lnTo>
                    <a:pt x="3910914" y="332147"/>
                  </a:lnTo>
                  <a:lnTo>
                    <a:pt x="4171641" y="142348"/>
                  </a:lnTo>
                  <a:lnTo>
                    <a:pt x="4432369" y="189798"/>
                  </a:lnTo>
                  <a:lnTo>
                    <a:pt x="4693096" y="284697"/>
                  </a:lnTo>
                  <a:lnTo>
                    <a:pt x="4953824" y="332147"/>
                  </a:lnTo>
                  <a:lnTo>
                    <a:pt x="5214552" y="284697"/>
                  </a:lnTo>
                  <a:lnTo>
                    <a:pt x="5475279" y="284697"/>
                  </a:lnTo>
                  <a:lnTo>
                    <a:pt x="5736007" y="284697"/>
                  </a:lnTo>
                  <a:lnTo>
                    <a:pt x="5996734" y="379596"/>
                  </a:lnTo>
                </a:path>
              </a:pathLst>
            </a:custGeom>
            <a:ln w="27101" cap="flat">
              <a:solidFill>
                <a:srgbClr val="008B00">
                  <a:alpha val="100000"/>
                </a:srgbClr>
              </a:solidFill>
              <a:prstDash val="solid"/>
              <a:round/>
            </a:ln>
          </p:spPr>
          <p:txBody>
            <a:bodyPr/>
            <a:lstStyle/>
            <a:p/>
          </p:txBody>
        </p:sp>
        <p:sp>
          <p:nvSpPr>
            <p:cNvPr id="46" name="pl46"/>
            <p:cNvSpPr/>
            <p:nvPr/>
          </p:nvSpPr>
          <p:spPr>
            <a:xfrm>
              <a:off x="4524714" y="1595093"/>
              <a:ext cx="3128731" cy="4033216"/>
            </a:xfrm>
            <a:custGeom>
              <a:avLst/>
              <a:pathLst>
                <a:path w="3128731" h="4033216">
                  <a:moveTo>
                    <a:pt x="0" y="4033216"/>
                  </a:moveTo>
                  <a:lnTo>
                    <a:pt x="260727" y="2704627"/>
                  </a:lnTo>
                  <a:lnTo>
                    <a:pt x="521455" y="616844"/>
                  </a:lnTo>
                  <a:lnTo>
                    <a:pt x="782182" y="379596"/>
                  </a:lnTo>
                  <a:lnTo>
                    <a:pt x="1042910" y="284697"/>
                  </a:lnTo>
                  <a:lnTo>
                    <a:pt x="1303638" y="0"/>
                  </a:lnTo>
                  <a:lnTo>
                    <a:pt x="1564365" y="237248"/>
                  </a:lnTo>
                  <a:lnTo>
                    <a:pt x="1825093" y="616844"/>
                  </a:lnTo>
                  <a:lnTo>
                    <a:pt x="2085820" y="332147"/>
                  </a:lnTo>
                  <a:lnTo>
                    <a:pt x="2346548" y="284697"/>
                  </a:lnTo>
                  <a:lnTo>
                    <a:pt x="2607276" y="0"/>
                  </a:lnTo>
                  <a:lnTo>
                    <a:pt x="2868003" y="0"/>
                  </a:lnTo>
                  <a:lnTo>
                    <a:pt x="3128731" y="379596"/>
                  </a:lnTo>
                </a:path>
              </a:pathLst>
            </a:custGeom>
            <a:ln w="27101" cap="flat">
              <a:solidFill>
                <a:srgbClr val="9A32CD">
                  <a:alpha val="100000"/>
                </a:srgbClr>
              </a:solidFill>
              <a:prstDash val="solid"/>
              <a:round/>
            </a:ln>
          </p:spPr>
          <p:txBody>
            <a:bodyPr/>
            <a:lstStyle/>
            <a:p/>
          </p:txBody>
        </p:sp>
        <p:sp>
          <p:nvSpPr>
            <p:cNvPr id="47" name="pl47"/>
            <p:cNvSpPr/>
            <p:nvPr/>
          </p:nvSpPr>
          <p:spPr>
            <a:xfrm>
              <a:off x="4263986" y="2259388"/>
              <a:ext cx="3389458" cy="2372480"/>
            </a:xfrm>
            <a:custGeom>
              <a:avLst/>
              <a:pathLst>
                <a:path w="3389458" h="2372480">
                  <a:moveTo>
                    <a:pt x="0" y="2372480"/>
                  </a:moveTo>
                  <a:lnTo>
                    <a:pt x="260727" y="284697"/>
                  </a:lnTo>
                  <a:lnTo>
                    <a:pt x="521455" y="427046"/>
                  </a:lnTo>
                  <a:lnTo>
                    <a:pt x="782182" y="427046"/>
                  </a:lnTo>
                  <a:lnTo>
                    <a:pt x="1042910" y="0"/>
                  </a:lnTo>
                  <a:lnTo>
                    <a:pt x="1303638" y="237248"/>
                  </a:lnTo>
                  <a:lnTo>
                    <a:pt x="1564365" y="189798"/>
                  </a:lnTo>
                  <a:lnTo>
                    <a:pt x="1825093" y="237248"/>
                  </a:lnTo>
                  <a:lnTo>
                    <a:pt x="2085820" y="711744"/>
                  </a:lnTo>
                  <a:lnTo>
                    <a:pt x="2346548" y="521945"/>
                  </a:lnTo>
                  <a:lnTo>
                    <a:pt x="2607276" y="474496"/>
                  </a:lnTo>
                  <a:lnTo>
                    <a:pt x="2868003" y="94899"/>
                  </a:lnTo>
                  <a:lnTo>
                    <a:pt x="3128731" y="332147"/>
                  </a:lnTo>
                  <a:lnTo>
                    <a:pt x="3389458" y="94899"/>
                  </a:lnTo>
                </a:path>
              </a:pathLst>
            </a:custGeom>
            <a:ln w="27101" cap="flat">
              <a:solidFill>
                <a:srgbClr val="836FFF">
                  <a:alpha val="100000"/>
                </a:srgbClr>
              </a:solidFill>
              <a:prstDash val="solid"/>
              <a:round/>
            </a:ln>
          </p:spPr>
          <p:txBody>
            <a:bodyPr/>
            <a:lstStyle/>
            <a:p/>
          </p:txBody>
        </p:sp>
        <p:sp>
          <p:nvSpPr>
            <p:cNvPr id="48" name="pl48"/>
            <p:cNvSpPr/>
            <p:nvPr/>
          </p:nvSpPr>
          <p:spPr>
            <a:xfrm>
              <a:off x="1656710" y="1025698"/>
              <a:ext cx="5996734" cy="854093"/>
            </a:xfrm>
            <a:custGeom>
              <a:avLst/>
              <a:pathLst>
                <a:path w="5996734" h="854093">
                  <a:moveTo>
                    <a:pt x="0" y="142348"/>
                  </a:moveTo>
                  <a:lnTo>
                    <a:pt x="260727" y="47449"/>
                  </a:lnTo>
                  <a:lnTo>
                    <a:pt x="521455" y="47449"/>
                  </a:lnTo>
                  <a:lnTo>
                    <a:pt x="782182" y="0"/>
                  </a:lnTo>
                  <a:lnTo>
                    <a:pt x="1042910" y="47449"/>
                  </a:lnTo>
                  <a:lnTo>
                    <a:pt x="1303638" y="47449"/>
                  </a:lnTo>
                  <a:lnTo>
                    <a:pt x="1564365" y="94899"/>
                  </a:lnTo>
                  <a:lnTo>
                    <a:pt x="1825093" y="332147"/>
                  </a:lnTo>
                  <a:lnTo>
                    <a:pt x="2085820" y="0"/>
                  </a:lnTo>
                  <a:lnTo>
                    <a:pt x="2346548" y="284697"/>
                  </a:lnTo>
                  <a:lnTo>
                    <a:pt x="2607276" y="284697"/>
                  </a:lnTo>
                  <a:lnTo>
                    <a:pt x="2868003" y="284697"/>
                  </a:lnTo>
                  <a:lnTo>
                    <a:pt x="3128731" y="332147"/>
                  </a:lnTo>
                  <a:lnTo>
                    <a:pt x="3389458" y="379596"/>
                  </a:lnTo>
                  <a:lnTo>
                    <a:pt x="3650186" y="427046"/>
                  </a:lnTo>
                  <a:lnTo>
                    <a:pt x="3910914" y="189798"/>
                  </a:lnTo>
                  <a:lnTo>
                    <a:pt x="4171641" y="189798"/>
                  </a:lnTo>
                  <a:lnTo>
                    <a:pt x="4432369" y="0"/>
                  </a:lnTo>
                  <a:lnTo>
                    <a:pt x="4693096" y="616844"/>
                  </a:lnTo>
                  <a:lnTo>
                    <a:pt x="4953824" y="664294"/>
                  </a:lnTo>
                  <a:lnTo>
                    <a:pt x="5214552" y="616844"/>
                  </a:lnTo>
                  <a:lnTo>
                    <a:pt x="5475279" y="569395"/>
                  </a:lnTo>
                  <a:lnTo>
                    <a:pt x="5736007" y="616844"/>
                  </a:lnTo>
                  <a:lnTo>
                    <a:pt x="5996734" y="854093"/>
                  </a:lnTo>
                </a:path>
              </a:pathLst>
            </a:custGeom>
            <a:ln w="27101" cap="flat">
              <a:solidFill>
                <a:srgbClr val="FB9A99">
                  <a:alpha val="100000"/>
                </a:srgbClr>
              </a:solidFill>
              <a:prstDash val="solid"/>
              <a:round/>
            </a:ln>
          </p:spPr>
          <p:txBody>
            <a:bodyPr/>
            <a:lstStyle/>
            <a:p/>
          </p:txBody>
        </p:sp>
        <p:sp>
          <p:nvSpPr>
            <p:cNvPr id="49" name="pl49"/>
            <p:cNvSpPr/>
            <p:nvPr/>
          </p:nvSpPr>
          <p:spPr>
            <a:xfrm>
              <a:off x="7665355" y="801839"/>
              <a:ext cx="693505" cy="499970"/>
            </a:xfrm>
            <a:custGeom>
              <a:avLst/>
              <a:pathLst>
                <a:path w="693505" h="499970">
                  <a:moveTo>
                    <a:pt x="693505" y="0"/>
                  </a:moveTo>
                  <a:lnTo>
                    <a:pt x="0" y="499970"/>
                  </a:lnTo>
                </a:path>
              </a:pathLst>
            </a:custGeom>
          </p:spPr>
          <p:txBody>
            <a:bodyPr/>
            <a:lstStyle/>
            <a:p/>
          </p:txBody>
        </p:sp>
        <p:sp>
          <p:nvSpPr>
            <p:cNvPr id="50" name="pl50"/>
            <p:cNvSpPr/>
            <p:nvPr/>
          </p:nvSpPr>
          <p:spPr>
            <a:xfrm>
              <a:off x="7671521" y="1316851"/>
              <a:ext cx="753505" cy="40033"/>
            </a:xfrm>
            <a:custGeom>
              <a:avLst/>
              <a:pathLst>
                <a:path w="753505" h="40033">
                  <a:moveTo>
                    <a:pt x="753505" y="0"/>
                  </a:moveTo>
                  <a:lnTo>
                    <a:pt x="0" y="40033"/>
                  </a:lnTo>
                </a:path>
              </a:pathLst>
            </a:custGeom>
          </p:spPr>
          <p:txBody>
            <a:bodyPr/>
            <a:lstStyle/>
            <a:p/>
          </p:txBody>
        </p:sp>
        <p:sp>
          <p:nvSpPr>
            <p:cNvPr id="51" name="pl51"/>
            <p:cNvSpPr/>
            <p:nvPr/>
          </p:nvSpPr>
          <p:spPr>
            <a:xfrm>
              <a:off x="7668828" y="1062282"/>
              <a:ext cx="738201" cy="289529"/>
            </a:xfrm>
            <a:custGeom>
              <a:avLst/>
              <a:pathLst>
                <a:path w="738201" h="289529">
                  <a:moveTo>
                    <a:pt x="738201" y="0"/>
                  </a:moveTo>
                  <a:lnTo>
                    <a:pt x="0" y="289529"/>
                  </a:lnTo>
                </a:path>
              </a:pathLst>
            </a:custGeom>
          </p:spPr>
          <p:txBody>
            <a:bodyPr/>
            <a:lstStyle/>
            <a:p/>
          </p:txBody>
        </p:sp>
        <p:sp>
          <p:nvSpPr>
            <p:cNvPr id="52" name="pl52"/>
            <p:cNvSpPr/>
            <p:nvPr/>
          </p:nvSpPr>
          <p:spPr>
            <a:xfrm>
              <a:off x="7671570" y="1577427"/>
              <a:ext cx="657014" cy="17192"/>
            </a:xfrm>
            <a:custGeom>
              <a:avLst/>
              <a:pathLst>
                <a:path w="657014" h="17192">
                  <a:moveTo>
                    <a:pt x="657014" y="0"/>
                  </a:moveTo>
                  <a:lnTo>
                    <a:pt x="0" y="17192"/>
                  </a:lnTo>
                </a:path>
              </a:pathLst>
            </a:custGeom>
          </p:spPr>
          <p:txBody>
            <a:bodyPr/>
            <a:lstStyle/>
            <a:p/>
          </p:txBody>
        </p:sp>
        <p:sp>
          <p:nvSpPr>
            <p:cNvPr id="53" name="pl53"/>
            <p:cNvSpPr/>
            <p:nvPr/>
          </p:nvSpPr>
          <p:spPr>
            <a:xfrm>
              <a:off x="7670330" y="1646704"/>
              <a:ext cx="766764" cy="188951"/>
            </a:xfrm>
            <a:custGeom>
              <a:avLst/>
              <a:pathLst>
                <a:path w="766764" h="188951">
                  <a:moveTo>
                    <a:pt x="766764" y="188951"/>
                  </a:moveTo>
                  <a:lnTo>
                    <a:pt x="0" y="0"/>
                  </a:lnTo>
                </a:path>
              </a:pathLst>
            </a:custGeom>
          </p:spPr>
          <p:txBody>
            <a:bodyPr/>
            <a:lstStyle/>
            <a:p/>
          </p:txBody>
        </p:sp>
        <p:sp>
          <p:nvSpPr>
            <p:cNvPr id="54" name="pl54"/>
            <p:cNvSpPr/>
            <p:nvPr/>
          </p:nvSpPr>
          <p:spPr>
            <a:xfrm>
              <a:off x="7667744" y="1744447"/>
              <a:ext cx="715201" cy="350385"/>
            </a:xfrm>
            <a:custGeom>
              <a:avLst/>
              <a:pathLst>
                <a:path w="715201" h="350385">
                  <a:moveTo>
                    <a:pt x="715201" y="350385"/>
                  </a:moveTo>
                  <a:lnTo>
                    <a:pt x="0" y="0"/>
                  </a:lnTo>
                </a:path>
              </a:pathLst>
            </a:custGeom>
          </p:spPr>
          <p:txBody>
            <a:bodyPr/>
            <a:lstStyle/>
            <a:p/>
          </p:txBody>
        </p:sp>
        <p:sp>
          <p:nvSpPr>
            <p:cNvPr id="55" name="pl55"/>
            <p:cNvSpPr/>
            <p:nvPr/>
          </p:nvSpPr>
          <p:spPr>
            <a:xfrm>
              <a:off x="7662764" y="1889558"/>
              <a:ext cx="696096" cy="729515"/>
            </a:xfrm>
            <a:custGeom>
              <a:avLst/>
              <a:pathLst>
                <a:path w="696096" h="729515">
                  <a:moveTo>
                    <a:pt x="696096" y="729515"/>
                  </a:moveTo>
                  <a:lnTo>
                    <a:pt x="0" y="0"/>
                  </a:lnTo>
                </a:path>
              </a:pathLst>
            </a:custGeom>
          </p:spPr>
          <p:txBody>
            <a:bodyPr/>
            <a:lstStyle/>
            <a:p/>
          </p:txBody>
        </p:sp>
        <p:sp>
          <p:nvSpPr>
            <p:cNvPr id="56" name="pl56"/>
            <p:cNvSpPr/>
            <p:nvPr/>
          </p:nvSpPr>
          <p:spPr>
            <a:xfrm>
              <a:off x="7665148" y="1888489"/>
              <a:ext cx="627283" cy="466234"/>
            </a:xfrm>
            <a:custGeom>
              <a:avLst/>
              <a:pathLst>
                <a:path w="627283" h="466234">
                  <a:moveTo>
                    <a:pt x="627283" y="466234"/>
                  </a:moveTo>
                  <a:lnTo>
                    <a:pt x="0" y="0"/>
                  </a:lnTo>
                </a:path>
              </a:pathLst>
            </a:custGeom>
          </p:spPr>
          <p:txBody>
            <a:bodyPr/>
            <a:lstStyle/>
            <a:p/>
          </p:txBody>
        </p:sp>
        <p:sp>
          <p:nvSpPr>
            <p:cNvPr id="57" name="pl57"/>
            <p:cNvSpPr/>
            <p:nvPr/>
          </p:nvSpPr>
          <p:spPr>
            <a:xfrm>
              <a:off x="7661620" y="1984853"/>
              <a:ext cx="721325" cy="896728"/>
            </a:xfrm>
            <a:custGeom>
              <a:avLst/>
              <a:pathLst>
                <a:path w="721325" h="896728">
                  <a:moveTo>
                    <a:pt x="721325" y="896728"/>
                  </a:moveTo>
                  <a:lnTo>
                    <a:pt x="0" y="0"/>
                  </a:lnTo>
                </a:path>
              </a:pathLst>
            </a:custGeom>
          </p:spPr>
          <p:txBody>
            <a:bodyPr/>
            <a:lstStyle/>
            <a:p/>
          </p:txBody>
        </p:sp>
        <p:sp>
          <p:nvSpPr>
            <p:cNvPr id="58" name="pl58"/>
            <p:cNvSpPr/>
            <p:nvPr/>
          </p:nvSpPr>
          <p:spPr>
            <a:xfrm>
              <a:off x="7662248" y="2364241"/>
              <a:ext cx="690525" cy="780805"/>
            </a:xfrm>
            <a:custGeom>
              <a:avLst/>
              <a:pathLst>
                <a:path w="690525" h="780805">
                  <a:moveTo>
                    <a:pt x="690525" y="780805"/>
                  </a:moveTo>
                  <a:lnTo>
                    <a:pt x="0" y="0"/>
                  </a:lnTo>
                </a:path>
              </a:pathLst>
            </a:custGeom>
          </p:spPr>
          <p:txBody>
            <a:bodyPr/>
            <a:lstStyle/>
            <a:p/>
          </p:txBody>
        </p:sp>
        <p:sp>
          <p:nvSpPr>
            <p:cNvPr id="59" name="pl59"/>
            <p:cNvSpPr/>
            <p:nvPr/>
          </p:nvSpPr>
          <p:spPr>
            <a:xfrm>
              <a:off x="7671585" y="3587976"/>
              <a:ext cx="711359" cy="0"/>
            </a:xfrm>
            <a:custGeom>
              <a:avLst/>
              <a:pathLst>
                <a:path w="711359" h="0">
                  <a:moveTo>
                    <a:pt x="711359" y="0"/>
                  </a:moveTo>
                  <a:lnTo>
                    <a:pt x="0" y="0"/>
                  </a:lnTo>
                </a:path>
              </a:pathLst>
            </a:custGeom>
          </p:spPr>
          <p:txBody>
            <a:bodyPr/>
            <a:lstStyle/>
            <a:p/>
          </p:txBody>
        </p:sp>
        <p:sp>
          <p:nvSpPr>
            <p:cNvPr id="60" name="pg60"/>
            <p:cNvSpPr/>
            <p:nvPr/>
          </p:nvSpPr>
          <p:spPr>
            <a:xfrm>
              <a:off x="8290281" y="70965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1" name="tx61"/>
            <p:cNvSpPr/>
            <p:nvPr/>
          </p:nvSpPr>
          <p:spPr>
            <a:xfrm>
              <a:off x="8313141" y="75118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91%</a:t>
              </a:r>
            </a:p>
          </p:txBody>
        </p:sp>
        <p:sp>
          <p:nvSpPr>
            <p:cNvPr id="62" name="pg62"/>
            <p:cNvSpPr/>
            <p:nvPr/>
          </p:nvSpPr>
          <p:spPr>
            <a:xfrm>
              <a:off x="8356446" y="123218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27372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64" name="pg64"/>
            <p:cNvSpPr/>
            <p:nvPr/>
          </p:nvSpPr>
          <p:spPr>
            <a:xfrm>
              <a:off x="8338449" y="97165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61309" y="101319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90%</a:t>
              </a:r>
            </a:p>
          </p:txBody>
        </p:sp>
        <p:sp>
          <p:nvSpPr>
            <p:cNvPr id="66" name="pg66"/>
            <p:cNvSpPr/>
            <p:nvPr/>
          </p:nvSpPr>
          <p:spPr>
            <a:xfrm>
              <a:off x="8260004" y="149289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51574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85%</a:t>
              </a:r>
            </a:p>
          </p:txBody>
        </p:sp>
        <p:sp>
          <p:nvSpPr>
            <p:cNvPr id="68" name="pg68"/>
            <p:cNvSpPr/>
            <p:nvPr/>
          </p:nvSpPr>
          <p:spPr>
            <a:xfrm>
              <a:off x="8368515" y="175517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79671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70" name="pg70"/>
            <p:cNvSpPr/>
            <p:nvPr/>
          </p:nvSpPr>
          <p:spPr>
            <a:xfrm>
              <a:off x="8314365" y="201732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1" name="tx71"/>
            <p:cNvSpPr/>
            <p:nvPr/>
          </p:nvSpPr>
          <p:spPr>
            <a:xfrm>
              <a:off x="8337225" y="205886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82%</a:t>
              </a:r>
            </a:p>
          </p:txBody>
        </p:sp>
        <p:sp>
          <p:nvSpPr>
            <p:cNvPr id="72" name="pg72"/>
            <p:cNvSpPr/>
            <p:nvPr/>
          </p:nvSpPr>
          <p:spPr>
            <a:xfrm>
              <a:off x="8290281" y="25415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58306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79%</a:t>
              </a:r>
            </a:p>
          </p:txBody>
        </p:sp>
        <p:sp>
          <p:nvSpPr>
            <p:cNvPr id="74" name="pg74"/>
            <p:cNvSpPr/>
            <p:nvPr/>
          </p:nvSpPr>
          <p:spPr>
            <a:xfrm>
              <a:off x="8223851" y="227861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32015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79%</a:t>
              </a:r>
            </a:p>
          </p:txBody>
        </p:sp>
        <p:sp>
          <p:nvSpPr>
            <p:cNvPr id="76" name="pg76"/>
            <p:cNvSpPr/>
            <p:nvPr/>
          </p:nvSpPr>
          <p:spPr>
            <a:xfrm>
              <a:off x="8314365" y="280325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84479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77%</a:t>
              </a:r>
            </a:p>
          </p:txBody>
        </p:sp>
        <p:sp>
          <p:nvSpPr>
            <p:cNvPr id="78" name="pg78"/>
            <p:cNvSpPr/>
            <p:nvPr/>
          </p:nvSpPr>
          <p:spPr>
            <a:xfrm>
              <a:off x="8284194" y="306731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10884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69%</a:t>
              </a:r>
            </a:p>
          </p:txBody>
        </p:sp>
        <p:sp>
          <p:nvSpPr>
            <p:cNvPr id="80" name="pg80"/>
            <p:cNvSpPr/>
            <p:nvPr/>
          </p:nvSpPr>
          <p:spPr>
            <a:xfrm>
              <a:off x="8314365" y="35034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5449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43%</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030897" y="401416"/>
              <a:ext cx="37698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Republic of Moldova,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(43%), followed by RotaC (69%).
Coverage of 7 vaccines decreased (DTP3, HEPB3, HIB3, IPV1, MCV1, MCV2 and RUBELLA) and 2 vaccines increased (HPVC and ROTAC) compared to respective coverage in 2019.
Coverage of 6 vaccines decreased (DTP3, HEPB3, HIB3, MCV1, MCV2 and RUBELLA) and 4 vaccines increased (HPVC, IPV1, IPVC and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7814" y="887626"/>
              <a:ext cx="361082" cy="0"/>
            </a:xfrm>
            <a:custGeom>
              <a:avLst/>
              <a:pathLst>
                <a:path w="361082" h="0">
                  <a:moveTo>
                    <a:pt x="0" y="0"/>
                  </a:moveTo>
                  <a:lnTo>
                    <a:pt x="72216" y="0"/>
                  </a:lnTo>
                  <a:lnTo>
                    <a:pt x="72216" y="0"/>
                  </a:lnTo>
                  <a:lnTo>
                    <a:pt x="144432"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7413433" y="1266641"/>
              <a:ext cx="649947" cy="0"/>
            </a:xfrm>
            <a:custGeom>
              <a:avLst/>
              <a:pathLst>
                <a:path w="649947" h="0">
                  <a:moveTo>
                    <a:pt x="0" y="0"/>
                  </a:moveTo>
                  <a:lnTo>
                    <a:pt x="288865" y="0"/>
                  </a:lnTo>
                  <a:lnTo>
                    <a:pt x="361082" y="0"/>
                  </a:lnTo>
                  <a:lnTo>
                    <a:pt x="361082" y="0"/>
                  </a:lnTo>
                  <a:lnTo>
                    <a:pt x="361082" y="0"/>
                  </a:lnTo>
                  <a:lnTo>
                    <a:pt x="505514"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413433" y="1645655"/>
              <a:ext cx="649947" cy="0"/>
            </a:xfrm>
            <a:custGeom>
              <a:avLst/>
              <a:pathLst>
                <a:path w="649947" h="0">
                  <a:moveTo>
                    <a:pt x="0" y="0"/>
                  </a:moveTo>
                  <a:lnTo>
                    <a:pt x="288865" y="0"/>
                  </a:lnTo>
                  <a:lnTo>
                    <a:pt x="288865" y="0"/>
                  </a:lnTo>
                  <a:lnTo>
                    <a:pt x="361082" y="0"/>
                  </a:lnTo>
                  <a:lnTo>
                    <a:pt x="361082" y="0"/>
                  </a:lnTo>
                  <a:lnTo>
                    <a:pt x="433298"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630082" y="2024670"/>
              <a:ext cx="649947" cy="0"/>
            </a:xfrm>
            <a:custGeom>
              <a:avLst/>
              <a:pathLst>
                <a:path w="649947" h="0">
                  <a:moveTo>
                    <a:pt x="0" y="0"/>
                  </a:moveTo>
                  <a:lnTo>
                    <a:pt x="144432" y="0"/>
                  </a:lnTo>
                  <a:lnTo>
                    <a:pt x="144432" y="0"/>
                  </a:lnTo>
                  <a:lnTo>
                    <a:pt x="216649" y="0"/>
                  </a:lnTo>
                  <a:lnTo>
                    <a:pt x="216649" y="0"/>
                  </a:lnTo>
                  <a:lnTo>
                    <a:pt x="361082"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2403685"/>
              <a:ext cx="216649" cy="0"/>
            </a:xfrm>
            <a:custGeom>
              <a:avLst/>
              <a:pathLst>
                <a:path w="216649" h="0">
                  <a:moveTo>
                    <a:pt x="0" y="0"/>
                  </a:moveTo>
                  <a:lnTo>
                    <a:pt x="0" y="0"/>
                  </a:lnTo>
                  <a:lnTo>
                    <a:pt x="0"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557866" y="2782699"/>
              <a:ext cx="433298" cy="0"/>
            </a:xfrm>
            <a:custGeom>
              <a:avLst/>
              <a:pathLst>
                <a:path w="433298" h="0">
                  <a:moveTo>
                    <a:pt x="0" y="0"/>
                  </a:moveTo>
                  <a:lnTo>
                    <a:pt x="144432" y="0"/>
                  </a:lnTo>
                  <a:lnTo>
                    <a:pt x="216649" y="0"/>
                  </a:lnTo>
                  <a:lnTo>
                    <a:pt x="216649" y="0"/>
                  </a:lnTo>
                  <a:lnTo>
                    <a:pt x="216649" y="0"/>
                  </a:lnTo>
                  <a:lnTo>
                    <a:pt x="216649"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7557866" y="3161714"/>
              <a:ext cx="1011029" cy="0"/>
            </a:xfrm>
            <a:custGeom>
              <a:avLst/>
              <a:pathLst>
                <a:path w="1011029" h="0">
                  <a:moveTo>
                    <a:pt x="0" y="0"/>
                  </a:moveTo>
                  <a:lnTo>
                    <a:pt x="144432" y="0"/>
                  </a:lnTo>
                  <a:lnTo>
                    <a:pt x="361082" y="0"/>
                  </a:lnTo>
                  <a:lnTo>
                    <a:pt x="433298" y="0"/>
                  </a:lnTo>
                  <a:lnTo>
                    <a:pt x="505514" y="0"/>
                  </a:lnTo>
                  <a:lnTo>
                    <a:pt x="505514"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7196784" y="3540728"/>
              <a:ext cx="1299895" cy="0"/>
            </a:xfrm>
            <a:custGeom>
              <a:avLst/>
              <a:pathLst>
                <a:path w="1299895" h="0">
                  <a:moveTo>
                    <a:pt x="0" y="0"/>
                  </a:moveTo>
                  <a:lnTo>
                    <a:pt x="288865" y="0"/>
                  </a:lnTo>
                  <a:lnTo>
                    <a:pt x="361082" y="0"/>
                  </a:lnTo>
                  <a:lnTo>
                    <a:pt x="361082" y="0"/>
                  </a:lnTo>
                  <a:lnTo>
                    <a:pt x="361082" y="0"/>
                  </a:lnTo>
                  <a:lnTo>
                    <a:pt x="433298" y="0"/>
                  </a:lnTo>
                  <a:lnTo>
                    <a:pt x="1299895" y="0"/>
                  </a:lnTo>
                </a:path>
              </a:pathLst>
            </a:custGeom>
            <a:ln w="116535" cap="flat">
              <a:solidFill>
                <a:srgbClr val="E8E8E8">
                  <a:alpha val="100000"/>
                </a:srgbClr>
              </a:solidFill>
              <a:prstDash val="solid"/>
              <a:round/>
            </a:ln>
          </p:spPr>
          <p:txBody>
            <a:bodyPr/>
            <a:lstStyle/>
            <a:p/>
          </p:txBody>
        </p:sp>
        <p:sp>
          <p:nvSpPr>
            <p:cNvPr id="29" name="pl29"/>
            <p:cNvSpPr/>
            <p:nvPr/>
          </p:nvSpPr>
          <p:spPr>
            <a:xfrm>
              <a:off x="8063381" y="3919743"/>
              <a:ext cx="288865" cy="0"/>
            </a:xfrm>
            <a:custGeom>
              <a:avLst/>
              <a:pathLst>
                <a:path w="288865" h="0">
                  <a:moveTo>
                    <a:pt x="0" y="0"/>
                  </a:moveTo>
                  <a:lnTo>
                    <a:pt x="72216" y="0"/>
                  </a:lnTo>
                  <a:lnTo>
                    <a:pt x="144432" y="0"/>
                  </a:lnTo>
                  <a:lnTo>
                    <a:pt x="144432"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30" name="pl30"/>
            <p:cNvSpPr/>
            <p:nvPr/>
          </p:nvSpPr>
          <p:spPr>
            <a:xfrm>
              <a:off x="6691269" y="4298757"/>
              <a:ext cx="938813" cy="0"/>
            </a:xfrm>
            <a:custGeom>
              <a:avLst/>
              <a:pathLst>
                <a:path w="938813" h="0">
                  <a:moveTo>
                    <a:pt x="0" y="0"/>
                  </a:moveTo>
                  <a:lnTo>
                    <a:pt x="361082" y="0"/>
                  </a:lnTo>
                  <a:lnTo>
                    <a:pt x="433298" y="0"/>
                  </a:lnTo>
                  <a:lnTo>
                    <a:pt x="505514" y="0"/>
                  </a:lnTo>
                  <a:lnTo>
                    <a:pt x="577731" y="0"/>
                  </a:lnTo>
                  <a:lnTo>
                    <a:pt x="938813" y="0"/>
                  </a:lnTo>
                  <a:lnTo>
                    <a:pt x="938813" y="0"/>
                  </a:lnTo>
                </a:path>
              </a:pathLst>
            </a:custGeom>
            <a:ln w="116535" cap="flat">
              <a:solidFill>
                <a:srgbClr val="E8E8E8">
                  <a:alpha val="100000"/>
                </a:srgbClr>
              </a:solidFill>
              <a:prstDash val="solid"/>
              <a:round/>
            </a:ln>
          </p:spPr>
          <p:txBody>
            <a:bodyPr/>
            <a:lstStyle/>
            <a:p/>
          </p:txBody>
        </p:sp>
        <p:sp>
          <p:nvSpPr>
            <p:cNvPr id="31" name="pl31"/>
            <p:cNvSpPr/>
            <p:nvPr/>
          </p:nvSpPr>
          <p:spPr>
            <a:xfrm>
              <a:off x="7196784" y="4677772"/>
              <a:ext cx="1299895" cy="0"/>
            </a:xfrm>
            <a:custGeom>
              <a:avLst/>
              <a:pathLst>
                <a:path w="1299895" h="0">
                  <a:moveTo>
                    <a:pt x="0" y="0"/>
                  </a:moveTo>
                  <a:lnTo>
                    <a:pt x="288865" y="0"/>
                  </a:lnTo>
                  <a:lnTo>
                    <a:pt x="361082" y="0"/>
                  </a:lnTo>
                  <a:lnTo>
                    <a:pt x="361082" y="0"/>
                  </a:lnTo>
                  <a:lnTo>
                    <a:pt x="361082" y="0"/>
                  </a:lnTo>
                  <a:lnTo>
                    <a:pt x="433298" y="0"/>
                  </a:lnTo>
                  <a:lnTo>
                    <a:pt x="1299895" y="0"/>
                  </a:lnTo>
                </a:path>
              </a:pathLst>
            </a:custGeom>
            <a:ln w="116535" cap="flat">
              <a:solidFill>
                <a:srgbClr val="E8E8E8">
                  <a:alpha val="100000"/>
                </a:srgbClr>
              </a:solidFill>
              <a:prstDash val="solid"/>
              <a:round/>
            </a:ln>
          </p:spPr>
          <p:txBody>
            <a:bodyPr/>
            <a:lstStyle/>
            <a:p/>
          </p:txBody>
        </p:sp>
        <p:sp>
          <p:nvSpPr>
            <p:cNvPr id="32" name="pl32"/>
            <p:cNvSpPr/>
            <p:nvPr/>
          </p:nvSpPr>
          <p:spPr>
            <a:xfrm>
              <a:off x="5535807" y="5056787"/>
              <a:ext cx="938813" cy="0"/>
            </a:xfrm>
            <a:custGeom>
              <a:avLst/>
              <a:pathLst>
                <a:path w="938813" h="0">
                  <a:moveTo>
                    <a:pt x="0" y="0"/>
                  </a:moveTo>
                  <a:lnTo>
                    <a:pt x="288865" y="0"/>
                  </a:lnTo>
                  <a:lnTo>
                    <a:pt x="361082" y="0"/>
                  </a:lnTo>
                  <a:lnTo>
                    <a:pt x="577731" y="0"/>
                  </a:lnTo>
                  <a:lnTo>
                    <a:pt x="722164" y="0"/>
                  </a:lnTo>
                  <a:lnTo>
                    <a:pt x="938813" y="0"/>
                  </a:lnTo>
                  <a:lnTo>
                    <a:pt x="938813" y="0"/>
                  </a:lnTo>
                </a:path>
              </a:pathLst>
            </a:custGeom>
            <a:ln w="116535" cap="flat">
              <a:solidFill>
                <a:srgbClr val="E8E8E8">
                  <a:alpha val="100000"/>
                </a:srgbClr>
              </a:solidFill>
              <a:prstDash val="solid"/>
              <a:round/>
            </a:ln>
          </p:spPr>
          <p:txBody>
            <a:bodyPr/>
            <a:lstStyle/>
            <a:p/>
          </p:txBody>
        </p:sp>
        <p:sp>
          <p:nvSpPr>
            <p:cNvPr id="33" name="pt33"/>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9779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0893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977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5336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26450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68676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9228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04785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8115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19228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25347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53130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82017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89238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47012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10903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47012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217262"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17262"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00613"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711747"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350665"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00613"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9531"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35066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1726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8396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56731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14504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1726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17262"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928397"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11747"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49509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06128"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856180"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928397"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43391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495098"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134016"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28947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145046"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000613"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206233"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56731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698958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43391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49509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134016"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19520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05077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41185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41467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Republic of Moldova,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(91%) and 2024 (87%). DTP1 coverage declined in 2025 (82%) compared to 2024, and was lower than in 2019. In 2019-2025, DTP1 coverage was at it's lowest level in 2025 (82%).
In 2024, 9 vaccines had lower coverage than in 2019.
In 2025, 9 vaccines had lower coverage than in 2019.
In 2025, 8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611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7777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108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273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047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0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361192" y="3392033"/>
              <a:ext cx="2915825" cy="546801"/>
            </a:xfrm>
            <a:custGeom>
              <a:avLst/>
              <a:pathLst>
                <a:path w="2915825" h="546801">
                  <a:moveTo>
                    <a:pt x="0" y="0"/>
                  </a:moveTo>
                  <a:lnTo>
                    <a:pt x="416546" y="109360"/>
                  </a:lnTo>
                  <a:lnTo>
                    <a:pt x="833093" y="300740"/>
                  </a:lnTo>
                  <a:lnTo>
                    <a:pt x="1249639" y="464781"/>
                  </a:lnTo>
                  <a:lnTo>
                    <a:pt x="1666186" y="546801"/>
                  </a:lnTo>
                  <a:lnTo>
                    <a:pt x="2082732" y="191380"/>
                  </a:lnTo>
                  <a:lnTo>
                    <a:pt x="2499279" y="191380"/>
                  </a:lnTo>
                  <a:lnTo>
                    <a:pt x="2915825" y="437441"/>
                  </a:lnTo>
                </a:path>
              </a:pathLst>
            </a:custGeom>
            <a:ln w="29811" cap="flat">
              <a:solidFill>
                <a:srgbClr val="FF0000">
                  <a:alpha val="100000"/>
                </a:srgbClr>
              </a:solidFill>
              <a:prstDash val="solid"/>
              <a:round/>
            </a:ln>
          </p:spPr>
          <p:txBody>
            <a:bodyPr/>
            <a:lstStyle/>
            <a:p/>
          </p:txBody>
        </p:sp>
        <p:sp>
          <p:nvSpPr>
            <p:cNvPr id="26" name="pl26"/>
            <p:cNvSpPr/>
            <p:nvPr/>
          </p:nvSpPr>
          <p:spPr>
            <a:xfrm>
              <a:off x="1361192" y="3720114"/>
              <a:ext cx="2915825" cy="355421"/>
            </a:xfrm>
            <a:custGeom>
              <a:avLst/>
              <a:pathLst>
                <a:path w="2915825" h="355421">
                  <a:moveTo>
                    <a:pt x="0" y="0"/>
                  </a:moveTo>
                  <a:lnTo>
                    <a:pt x="416546" y="355421"/>
                  </a:lnTo>
                  <a:lnTo>
                    <a:pt x="833093" y="109360"/>
                  </a:lnTo>
                  <a:lnTo>
                    <a:pt x="1249639" y="246060"/>
                  </a:lnTo>
                  <a:lnTo>
                    <a:pt x="1666186" y="109360"/>
                  </a:lnTo>
                  <a:lnTo>
                    <a:pt x="2082732" y="136700"/>
                  </a:lnTo>
                  <a:lnTo>
                    <a:pt x="2499279" y="136700"/>
                  </a:lnTo>
                  <a:lnTo>
                    <a:pt x="2915825" y="109360"/>
                  </a:lnTo>
                </a:path>
              </a:pathLst>
            </a:custGeom>
            <a:ln w="29811" cap="flat">
              <a:solidFill>
                <a:srgbClr val="0058AB">
                  <a:alpha val="100000"/>
                </a:srgbClr>
              </a:solidFill>
              <a:prstDash val="solid"/>
              <a:round/>
            </a:ln>
          </p:spPr>
          <p:txBody>
            <a:bodyPr/>
            <a:lstStyle/>
            <a:p/>
          </p:txBody>
        </p:sp>
        <p:sp>
          <p:nvSpPr>
            <p:cNvPr id="27" name="pt27"/>
            <p:cNvSpPr/>
            <p:nvPr/>
          </p:nvSpPr>
          <p:spPr>
            <a:xfrm>
              <a:off x="1336366"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752913"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36679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586006"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002553" y="39140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419099"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835646"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4252192"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36366"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1752913"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2169459"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586006" y="39413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002553"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3419099"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835646"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4252192"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361192"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44" name="tx44"/>
            <p:cNvSpPr/>
            <p:nvPr/>
          </p:nvSpPr>
          <p:spPr>
            <a:xfrm>
              <a:off x="1777739"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5" name="tx45"/>
            <p:cNvSpPr/>
            <p:nvPr/>
          </p:nvSpPr>
          <p:spPr>
            <a:xfrm>
              <a:off x="2194285"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46" name="tx46"/>
            <p:cNvSpPr/>
            <p:nvPr/>
          </p:nvSpPr>
          <p:spPr>
            <a:xfrm>
              <a:off x="2610832" y="40357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47" name="tx47"/>
            <p:cNvSpPr/>
            <p:nvPr/>
          </p:nvSpPr>
          <p:spPr>
            <a:xfrm>
              <a:off x="3027378"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48" name="tx48"/>
            <p:cNvSpPr/>
            <p:nvPr/>
          </p:nvSpPr>
          <p:spPr>
            <a:xfrm>
              <a:off x="3443925"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49" name="tx49"/>
            <p:cNvSpPr/>
            <p:nvPr/>
          </p:nvSpPr>
          <p:spPr>
            <a:xfrm>
              <a:off x="3860472"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50" name="tx50"/>
            <p:cNvSpPr/>
            <p:nvPr/>
          </p:nvSpPr>
          <p:spPr>
            <a:xfrm>
              <a:off x="4277018"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51" name="tx51"/>
            <p:cNvSpPr/>
            <p:nvPr/>
          </p:nvSpPr>
          <p:spPr>
            <a:xfrm>
              <a:off x="1361192"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52" name="tx52"/>
            <p:cNvSpPr/>
            <p:nvPr/>
          </p:nvSpPr>
          <p:spPr>
            <a:xfrm>
              <a:off x="1777739"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53" name="tx53"/>
            <p:cNvSpPr/>
            <p:nvPr/>
          </p:nvSpPr>
          <p:spPr>
            <a:xfrm>
              <a:off x="2194285" y="35205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54" name="tx54"/>
            <p:cNvSpPr/>
            <p:nvPr/>
          </p:nvSpPr>
          <p:spPr>
            <a:xfrm>
              <a:off x="2610832"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55" name="tx55"/>
            <p:cNvSpPr/>
            <p:nvPr/>
          </p:nvSpPr>
          <p:spPr>
            <a:xfrm>
              <a:off x="3027378" y="37665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56" name="tx56"/>
            <p:cNvSpPr/>
            <p:nvPr/>
          </p:nvSpPr>
          <p:spPr>
            <a:xfrm>
              <a:off x="3443925"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57" name="tx57"/>
            <p:cNvSpPr/>
            <p:nvPr/>
          </p:nvSpPr>
          <p:spPr>
            <a:xfrm>
              <a:off x="3860472"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58" name="tx58"/>
            <p:cNvSpPr/>
            <p:nvPr/>
          </p:nvSpPr>
          <p:spPr>
            <a:xfrm>
              <a:off x="4277018"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59" name="pl5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0" name="tx60"/>
            <p:cNvSpPr/>
            <p:nvPr/>
          </p:nvSpPr>
          <p:spPr>
            <a:xfrm>
              <a:off x="3950123"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61" name="tx61"/>
            <p:cNvSpPr/>
            <p:nvPr/>
          </p:nvSpPr>
          <p:spPr>
            <a:xfrm>
              <a:off x="3816456"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62" name="rc6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3" name="pl6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6" name="pl6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7" name="pl6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8" name="pl6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2" name="pl7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3" name="pl7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4" name="pl7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5" name="pl7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55545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97113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8042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22077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05387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4704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4" name="pt84"/>
            <p:cNvSpPr/>
            <p:nvPr/>
          </p:nvSpPr>
          <p:spPr>
            <a:xfrm>
              <a:off x="8445592"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pt85"/>
            <p:cNvSpPr/>
            <p:nvPr/>
          </p:nvSpPr>
          <p:spPr>
            <a:xfrm>
              <a:off x="8445592"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6" name="tx86"/>
            <p:cNvSpPr/>
            <p:nvPr/>
          </p:nvSpPr>
          <p:spPr>
            <a:xfrm>
              <a:off x="8470418"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87" name="tx87"/>
            <p:cNvSpPr/>
            <p:nvPr/>
          </p:nvSpPr>
          <p:spPr>
            <a:xfrm>
              <a:off x="8470418"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88" name="pl8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9" name="tx89"/>
            <p:cNvSpPr/>
            <p:nvPr/>
          </p:nvSpPr>
          <p:spPr>
            <a:xfrm>
              <a:off x="8143522"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0" name="tx90"/>
            <p:cNvSpPr/>
            <p:nvPr/>
          </p:nvSpPr>
          <p:spPr>
            <a:xfrm>
              <a:off x="8009856"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1" name="rc9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92" name="tx9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3" name="tx9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94" name="tx94"/>
            <p:cNvSpPr/>
            <p:nvPr/>
          </p:nvSpPr>
          <p:spPr>
            <a:xfrm rot="-5400000">
              <a:off x="12331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95" name="tx95"/>
            <p:cNvSpPr/>
            <p:nvPr/>
          </p:nvSpPr>
          <p:spPr>
            <a:xfrm rot="-5400000">
              <a:off x="16497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6" name="tx96"/>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7" name="tx97"/>
            <p:cNvSpPr/>
            <p:nvPr/>
          </p:nvSpPr>
          <p:spPr>
            <a:xfrm rot="-5400000">
              <a:off x="24828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8" name="tx98"/>
            <p:cNvSpPr/>
            <p:nvPr/>
          </p:nvSpPr>
          <p:spPr>
            <a:xfrm rot="-5400000">
              <a:off x="28993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9" name="tx99"/>
            <p:cNvSpPr/>
            <p:nvPr/>
          </p:nvSpPr>
          <p:spPr>
            <a:xfrm rot="-5400000">
              <a:off x="33158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0" name="tx100"/>
            <p:cNvSpPr/>
            <p:nvPr/>
          </p:nvSpPr>
          <p:spPr>
            <a:xfrm rot="-5400000">
              <a:off x="37324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1" name="tx101"/>
            <p:cNvSpPr/>
            <p:nvPr/>
          </p:nvSpPr>
          <p:spPr>
            <a:xfrm rot="-5400000">
              <a:off x="41490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2" name="tx102"/>
            <p:cNvSpPr/>
            <p:nvPr/>
          </p:nvSpPr>
          <p:spPr>
            <a:xfrm rot="-5400000">
              <a:off x="54265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3" name="tx103"/>
            <p:cNvSpPr/>
            <p:nvPr/>
          </p:nvSpPr>
          <p:spPr>
            <a:xfrm rot="-5400000">
              <a:off x="584313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4" name="tx104"/>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5" name="tx105"/>
            <p:cNvSpPr/>
            <p:nvPr/>
          </p:nvSpPr>
          <p:spPr>
            <a:xfrm rot="-5400000">
              <a:off x="66762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6" name="tx106"/>
            <p:cNvSpPr/>
            <p:nvPr/>
          </p:nvSpPr>
          <p:spPr>
            <a:xfrm rot="-5400000">
              <a:off x="70927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7" name="tx107"/>
            <p:cNvSpPr/>
            <p:nvPr/>
          </p:nvSpPr>
          <p:spPr>
            <a:xfrm rot="-5400000">
              <a:off x="75092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8" name="tx108"/>
            <p:cNvSpPr/>
            <p:nvPr/>
          </p:nvSpPr>
          <p:spPr>
            <a:xfrm rot="-5400000">
              <a:off x="792587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9" name="tx109"/>
            <p:cNvSpPr/>
            <p:nvPr/>
          </p:nvSpPr>
          <p:spPr>
            <a:xfrm rot="-5400000">
              <a:off x="834241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0" name="tx11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1" name="tx11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2" name="tx11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3" name="tx11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4" name="tx11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5" name="tx11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6" name="tx11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7" name="pl11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8" name="pl11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9" name="tx11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0" name="tx12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1" name="tx121"/>
            <p:cNvSpPr/>
            <p:nvPr/>
          </p:nvSpPr>
          <p:spPr>
            <a:xfrm>
              <a:off x="757200" y="1330710"/>
              <a:ext cx="63267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Republic of Moldova, 2018-2025</a:t>
              </a:r>
            </a:p>
          </p:txBody>
        </p:sp>
        <p:sp>
          <p:nvSpPr>
            <p:cNvPr id="122" name="tx12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Republic of Moldova was 2018.
In 2025, first dose (HPV1) programme coverage among girls was 43%. In 2025, last dose (HPVc) programme coverage among girls was 43%.</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43% and coverage among boys stood at 3%, following switch to single dose in 2025.</a:t>
            </a:r>
          </a:p>
        </p:txBody>
      </p:sp>
      <p:grpSp xmlns:pic="http://schemas.openxmlformats.org/drawingml/2006/picture">
        <p:nvGrpSpPr>
          <p:cNvPr id="126" name=""/>
          <p:cNvGrpSpPr/>
          <p:nvPr/>
        </p:nvGrpSpPr>
        <p:grpSpPr>
          <a:xfrm>
            <a:off x="292608" y="1005840"/>
            <a:ext cx="8595360" cy="28575"/>
            <a:chOff x="292608" y="1005840"/>
            <a:chExt cx="8595360" cy="28575"/>
          </a:xfrm>
        </p:grpSpPr>
        <p:sp>
          <p:nvSpPr>
            <p:cNvPr id="12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481501"/>
            </a:xfrm>
            <a:custGeom>
              <a:avLst/>
              <a:pathLst>
                <a:path w="6481656" h="481501">
                  <a:moveTo>
                    <a:pt x="0" y="90281"/>
                  </a:moveTo>
                  <a:lnTo>
                    <a:pt x="259266" y="30093"/>
                  </a:lnTo>
                  <a:lnTo>
                    <a:pt x="518532" y="30093"/>
                  </a:lnTo>
                  <a:lnTo>
                    <a:pt x="777798" y="0"/>
                  </a:lnTo>
                  <a:lnTo>
                    <a:pt x="1037065" y="0"/>
                  </a:lnTo>
                  <a:lnTo>
                    <a:pt x="1296331" y="0"/>
                  </a:lnTo>
                  <a:lnTo>
                    <a:pt x="1555597" y="30093"/>
                  </a:lnTo>
                  <a:lnTo>
                    <a:pt x="1814863" y="180563"/>
                  </a:lnTo>
                  <a:lnTo>
                    <a:pt x="2074130" y="240750"/>
                  </a:lnTo>
                  <a:lnTo>
                    <a:pt x="2333396" y="391220"/>
                  </a:lnTo>
                  <a:lnTo>
                    <a:pt x="2592662" y="240750"/>
                  </a:lnTo>
                  <a:lnTo>
                    <a:pt x="2851928" y="150469"/>
                  </a:lnTo>
                  <a:lnTo>
                    <a:pt x="3111195" y="180563"/>
                  </a:lnTo>
                  <a:lnTo>
                    <a:pt x="3370461" y="240750"/>
                  </a:lnTo>
                  <a:lnTo>
                    <a:pt x="3629727" y="240750"/>
                  </a:lnTo>
                  <a:lnTo>
                    <a:pt x="3888994" y="331032"/>
                  </a:lnTo>
                  <a:lnTo>
                    <a:pt x="4148260" y="270844"/>
                  </a:lnTo>
                  <a:lnTo>
                    <a:pt x="4407526" y="300938"/>
                  </a:lnTo>
                  <a:lnTo>
                    <a:pt x="4666792" y="150469"/>
                  </a:lnTo>
                  <a:lnTo>
                    <a:pt x="4926059" y="210657"/>
                  </a:lnTo>
                  <a:lnTo>
                    <a:pt x="5185325" y="361126"/>
                  </a:lnTo>
                  <a:lnTo>
                    <a:pt x="5444591" y="331032"/>
                  </a:lnTo>
                  <a:lnTo>
                    <a:pt x="5703857" y="300938"/>
                  </a:lnTo>
                  <a:lnTo>
                    <a:pt x="5963124" y="331032"/>
                  </a:lnTo>
                  <a:lnTo>
                    <a:pt x="6222390" y="361126"/>
                  </a:lnTo>
                  <a:lnTo>
                    <a:pt x="6481656" y="481501"/>
                  </a:lnTo>
                </a:path>
              </a:pathLst>
            </a:custGeom>
            <a:ln w="27101" cap="flat">
              <a:solidFill>
                <a:srgbClr val="F8766D">
                  <a:alpha val="100000"/>
                </a:srgbClr>
              </a:solidFill>
              <a:prstDash val="solid"/>
              <a:round/>
            </a:ln>
          </p:spPr>
          <p:txBody>
            <a:bodyPr/>
            <a:lstStyle/>
            <a:p/>
          </p:txBody>
        </p:sp>
        <p:sp>
          <p:nvSpPr>
            <p:cNvPr id="28" name="pl28"/>
            <p:cNvSpPr/>
            <p:nvPr/>
          </p:nvSpPr>
          <p:spPr>
            <a:xfrm>
              <a:off x="1957551" y="2135571"/>
              <a:ext cx="5963124" cy="902816"/>
            </a:xfrm>
            <a:custGeom>
              <a:avLst/>
              <a:pathLst>
                <a:path w="5963124" h="902816">
                  <a:moveTo>
                    <a:pt x="0" y="902816"/>
                  </a:moveTo>
                  <a:lnTo>
                    <a:pt x="259266" y="90281"/>
                  </a:lnTo>
                  <a:lnTo>
                    <a:pt x="518532" y="30093"/>
                  </a:lnTo>
                  <a:lnTo>
                    <a:pt x="777798" y="30093"/>
                  </a:lnTo>
                  <a:lnTo>
                    <a:pt x="1037065" y="0"/>
                  </a:lnTo>
                  <a:lnTo>
                    <a:pt x="1296331" y="120375"/>
                  </a:lnTo>
                  <a:lnTo>
                    <a:pt x="1555597" y="60187"/>
                  </a:lnTo>
                  <a:lnTo>
                    <a:pt x="1814863" y="30093"/>
                  </a:lnTo>
                  <a:lnTo>
                    <a:pt x="2074130" y="30093"/>
                  </a:lnTo>
                  <a:lnTo>
                    <a:pt x="2333396" y="90281"/>
                  </a:lnTo>
                  <a:lnTo>
                    <a:pt x="2592662" y="120375"/>
                  </a:lnTo>
                  <a:lnTo>
                    <a:pt x="2851928" y="150469"/>
                  </a:lnTo>
                  <a:lnTo>
                    <a:pt x="3111195" y="180563"/>
                  </a:lnTo>
                  <a:lnTo>
                    <a:pt x="3370461" y="270844"/>
                  </a:lnTo>
                  <a:lnTo>
                    <a:pt x="3629727" y="120375"/>
                  </a:lnTo>
                  <a:lnTo>
                    <a:pt x="3888994" y="210657"/>
                  </a:lnTo>
                  <a:lnTo>
                    <a:pt x="4148260" y="90281"/>
                  </a:lnTo>
                  <a:lnTo>
                    <a:pt x="4407526" y="120375"/>
                  </a:lnTo>
                  <a:lnTo>
                    <a:pt x="4666792" y="180563"/>
                  </a:lnTo>
                  <a:lnTo>
                    <a:pt x="4926059" y="210657"/>
                  </a:lnTo>
                  <a:lnTo>
                    <a:pt x="5185325" y="180563"/>
                  </a:lnTo>
                  <a:lnTo>
                    <a:pt x="5444591" y="180563"/>
                  </a:lnTo>
                  <a:lnTo>
                    <a:pt x="5703857" y="180563"/>
                  </a:lnTo>
                  <a:lnTo>
                    <a:pt x="5963124" y="240750"/>
                  </a:lnTo>
                </a:path>
              </a:pathLst>
            </a:custGeom>
            <a:ln w="27101" cap="flat">
              <a:solidFill>
                <a:srgbClr val="7CAE00">
                  <a:alpha val="100000"/>
                </a:srgbClr>
              </a:solidFill>
              <a:prstDash val="solid"/>
              <a:round/>
            </a:ln>
          </p:spPr>
          <p:txBody>
            <a:bodyPr/>
            <a:lstStyle/>
            <a:p/>
          </p:txBody>
        </p:sp>
        <p:sp>
          <p:nvSpPr>
            <p:cNvPr id="29" name="pl29"/>
            <p:cNvSpPr/>
            <p:nvPr/>
          </p:nvSpPr>
          <p:spPr>
            <a:xfrm>
              <a:off x="4809480" y="2556885"/>
              <a:ext cx="3111195" cy="2557978"/>
            </a:xfrm>
            <a:custGeom>
              <a:avLst/>
              <a:pathLst>
                <a:path w="3111195" h="2557978">
                  <a:moveTo>
                    <a:pt x="0" y="2557978"/>
                  </a:moveTo>
                  <a:lnTo>
                    <a:pt x="259266" y="1715350"/>
                  </a:lnTo>
                  <a:lnTo>
                    <a:pt x="518532" y="391220"/>
                  </a:lnTo>
                  <a:lnTo>
                    <a:pt x="777798" y="240750"/>
                  </a:lnTo>
                  <a:lnTo>
                    <a:pt x="1037065" y="180563"/>
                  </a:lnTo>
                  <a:lnTo>
                    <a:pt x="1296331" y="0"/>
                  </a:lnTo>
                  <a:lnTo>
                    <a:pt x="1555597" y="150469"/>
                  </a:lnTo>
                  <a:lnTo>
                    <a:pt x="1814863" y="391220"/>
                  </a:lnTo>
                  <a:lnTo>
                    <a:pt x="2074130" y="210657"/>
                  </a:lnTo>
                  <a:lnTo>
                    <a:pt x="2333396" y="180563"/>
                  </a:lnTo>
                  <a:lnTo>
                    <a:pt x="2592662" y="0"/>
                  </a:lnTo>
                  <a:lnTo>
                    <a:pt x="2851928" y="0"/>
                  </a:lnTo>
                  <a:lnTo>
                    <a:pt x="3111195" y="240750"/>
                  </a:lnTo>
                </a:path>
              </a:pathLst>
            </a:custGeom>
            <a:ln w="27101" cap="flat">
              <a:solidFill>
                <a:srgbClr val="00BFC4">
                  <a:alpha val="100000"/>
                </a:srgbClr>
              </a:solidFill>
              <a:prstDash val="solid"/>
              <a:round/>
            </a:ln>
          </p:spPr>
          <p:txBody>
            <a:bodyPr/>
            <a:lstStyle/>
            <a:p/>
          </p:txBody>
        </p:sp>
        <p:sp>
          <p:nvSpPr>
            <p:cNvPr id="30" name="pl30"/>
            <p:cNvSpPr/>
            <p:nvPr/>
          </p:nvSpPr>
          <p:spPr>
            <a:xfrm>
              <a:off x="6105812" y="3700452"/>
              <a:ext cx="1814863" cy="391220"/>
            </a:xfrm>
            <a:custGeom>
              <a:avLst/>
              <a:pathLst>
                <a:path w="1814863" h="391220">
                  <a:moveTo>
                    <a:pt x="0" y="0"/>
                  </a:moveTo>
                  <a:lnTo>
                    <a:pt x="259266" y="391220"/>
                  </a:lnTo>
                  <a:lnTo>
                    <a:pt x="518532" y="120375"/>
                  </a:lnTo>
                  <a:lnTo>
                    <a:pt x="777798" y="270844"/>
                  </a:lnTo>
                  <a:lnTo>
                    <a:pt x="1037065" y="120375"/>
                  </a:lnTo>
                  <a:lnTo>
                    <a:pt x="1296331" y="150469"/>
                  </a:lnTo>
                  <a:lnTo>
                    <a:pt x="1555597" y="150469"/>
                  </a:lnTo>
                  <a:lnTo>
                    <a:pt x="1814863" y="120375"/>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087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379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7592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78245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919175" y="300001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771104" y="507648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067435" y="366207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477" y="2332143"/>
              <a:ext cx="241464" cy="41145"/>
            </a:xfrm>
            <a:custGeom>
              <a:avLst/>
              <a:pathLst>
                <a:path w="241464" h="41145">
                  <a:moveTo>
                    <a:pt x="241464" y="0"/>
                  </a:moveTo>
                  <a:lnTo>
                    <a:pt x="0" y="41145"/>
                  </a:lnTo>
                </a:path>
              </a:pathLst>
            </a:custGeom>
          </p:spPr>
          <p:txBody>
            <a:bodyPr/>
            <a:lstStyle/>
            <a:p/>
          </p:txBody>
        </p:sp>
        <p:sp>
          <p:nvSpPr>
            <p:cNvPr id="41" name="pl41"/>
            <p:cNvSpPr/>
            <p:nvPr/>
          </p:nvSpPr>
          <p:spPr>
            <a:xfrm>
              <a:off x="7938635" y="2605587"/>
              <a:ext cx="241306" cy="38699"/>
            </a:xfrm>
            <a:custGeom>
              <a:avLst/>
              <a:pathLst>
                <a:path w="241306" h="38699">
                  <a:moveTo>
                    <a:pt x="241306" y="0"/>
                  </a:moveTo>
                  <a:lnTo>
                    <a:pt x="0" y="38699"/>
                  </a:lnTo>
                </a:path>
              </a:pathLst>
            </a:custGeom>
          </p:spPr>
          <p:txBody>
            <a:bodyPr/>
            <a:lstStyle/>
            <a:p/>
          </p:txBody>
        </p:sp>
        <p:sp>
          <p:nvSpPr>
            <p:cNvPr id="42" name="pl42"/>
            <p:cNvSpPr/>
            <p:nvPr/>
          </p:nvSpPr>
          <p:spPr>
            <a:xfrm>
              <a:off x="7937293" y="2801603"/>
              <a:ext cx="242649" cy="57920"/>
            </a:xfrm>
            <a:custGeom>
              <a:avLst/>
              <a:pathLst>
                <a:path w="242649" h="57920">
                  <a:moveTo>
                    <a:pt x="242649" y="57920"/>
                  </a:moveTo>
                  <a:lnTo>
                    <a:pt x="0" y="0"/>
                  </a:lnTo>
                </a:path>
              </a:pathLst>
            </a:custGeom>
          </p:spPr>
          <p:txBody>
            <a:bodyPr/>
            <a:lstStyle/>
            <a:p/>
          </p:txBody>
        </p:sp>
        <p:sp>
          <p:nvSpPr>
            <p:cNvPr id="43" name="pl43"/>
            <p:cNvSpPr/>
            <p:nvPr/>
          </p:nvSpPr>
          <p:spPr>
            <a:xfrm>
              <a:off x="7940023" y="3820828"/>
              <a:ext cx="239918" cy="7"/>
            </a:xfrm>
            <a:custGeom>
              <a:avLst/>
              <a:pathLst>
                <a:path w="239918" h="7">
                  <a:moveTo>
                    <a:pt x="239918" y="7"/>
                  </a:moveTo>
                  <a:lnTo>
                    <a:pt x="0" y="0"/>
                  </a:lnTo>
                </a:path>
              </a:pathLst>
            </a:custGeom>
          </p:spPr>
          <p:txBody>
            <a:bodyPr/>
            <a:lstStyle/>
            <a:p/>
          </p:txBody>
        </p:sp>
        <p:sp>
          <p:nvSpPr>
            <p:cNvPr id="44" name="pg44"/>
            <p:cNvSpPr/>
            <p:nvPr/>
          </p:nvSpPr>
          <p:spPr>
            <a:xfrm>
              <a:off x="8111362" y="223651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27735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91%</a:t>
              </a:r>
            </a:p>
          </p:txBody>
        </p:sp>
        <p:sp>
          <p:nvSpPr>
            <p:cNvPr id="46" name="pg46"/>
            <p:cNvSpPr/>
            <p:nvPr/>
          </p:nvSpPr>
          <p:spPr>
            <a:xfrm>
              <a:off x="8111362" y="251079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55164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82%</a:t>
              </a:r>
            </a:p>
          </p:txBody>
        </p:sp>
        <p:sp>
          <p:nvSpPr>
            <p:cNvPr id="48" name="pg48"/>
            <p:cNvSpPr/>
            <p:nvPr/>
          </p:nvSpPr>
          <p:spPr>
            <a:xfrm>
              <a:off x="8111362" y="278374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82458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77%</a:t>
              </a:r>
            </a:p>
          </p:txBody>
        </p:sp>
        <p:sp>
          <p:nvSpPr>
            <p:cNvPr id="50" name="pg50"/>
            <p:cNvSpPr/>
            <p:nvPr/>
          </p:nvSpPr>
          <p:spPr>
            <a:xfrm>
              <a:off x="8111362" y="372985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77069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43%</a:t>
              </a:r>
            </a:p>
          </p:txBody>
        </p:sp>
        <p:sp>
          <p:nvSpPr>
            <p:cNvPr id="52" name="pg52"/>
            <p:cNvSpPr/>
            <p:nvPr/>
          </p:nvSpPr>
          <p:spPr>
            <a:xfrm>
              <a:off x="1140255" y="223765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5975" y="22814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4" name="pg54"/>
            <p:cNvSpPr/>
            <p:nvPr/>
          </p:nvSpPr>
          <p:spPr>
            <a:xfrm>
              <a:off x="1660633" y="30192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706353" y="3063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69</a:t>
              </a:r>
            </a:p>
          </p:txBody>
        </p:sp>
        <p:sp>
          <p:nvSpPr>
            <p:cNvPr id="56" name="pg56"/>
            <p:cNvSpPr/>
            <p:nvPr/>
          </p:nvSpPr>
          <p:spPr>
            <a:xfrm>
              <a:off x="4580053" y="5037508"/>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625773" y="508131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0</a:t>
              </a:r>
            </a:p>
          </p:txBody>
        </p:sp>
        <p:sp>
          <p:nvSpPr>
            <p:cNvPr id="58" name="pg58"/>
            <p:cNvSpPr/>
            <p:nvPr/>
          </p:nvSpPr>
          <p:spPr>
            <a:xfrm>
              <a:off x="5807951" y="36816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853671" y="372740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47</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732236" y="1694777"/>
              <a:ext cx="241375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Moldova,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Republic of Moldova has all 4 of the  SDG vaccines.
In 2025, Republic of Moldova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Republic of Moldova met the 90% SDG coverage target for MCV2,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5 percentage points from 87% in 2024 to 82% in 2025.
• DTP3 coverage declined 4 percentage points from 86% in 2024 to 82% in 2025.
• There were there were 1,000 more zero-dose children in 2025. This leaves 6,000 children without vaccination, vulnerable to vaccine-preventable diseases and a further &lt;100 with incomplete protection.
• Republic of Moldova accounted for 1.5% of zero-dose children in Europe and Central Asia (ECAR) and &lt;0.1% of zero-dose children globally.
• MCV1 coverage declined 5 percentage points from 84% in 2024 to 79% in 2025. There were 6,000 children who missed out on the first measles vaccination.
• MCV2 coverage declined 2 percentage points from 93% in 2024 to 91% in 2025.
• Last dose coverage of HPV vaccination (HPVc) among girls increased from 42% to 43%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Republic of Moldova,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Republic of Moldova.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3755416" y="2993459"/>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5" name="rc135"/>
            <p:cNvSpPr/>
            <p:nvPr/>
          </p:nvSpPr>
          <p:spPr>
            <a:xfrm>
              <a:off x="4066468" y="2993459"/>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6" name="rc136"/>
            <p:cNvSpPr/>
            <p:nvPr/>
          </p:nvSpPr>
          <p:spPr>
            <a:xfrm>
              <a:off x="4377521"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7" name="rc137"/>
            <p:cNvSpPr/>
            <p:nvPr/>
          </p:nvSpPr>
          <p:spPr>
            <a:xfrm>
              <a:off x="4688573"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9" name="rc139"/>
            <p:cNvSpPr/>
            <p:nvPr/>
          </p:nvSpPr>
          <p:spPr>
            <a:xfrm>
              <a:off x="5310677"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0" name="rc140"/>
            <p:cNvSpPr/>
            <p:nvPr/>
          </p:nvSpPr>
          <p:spPr>
            <a:xfrm>
              <a:off x="5621730"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1" name="rc141"/>
            <p:cNvSpPr/>
            <p:nvPr/>
          </p:nvSpPr>
          <p:spPr>
            <a:xfrm>
              <a:off x="5932782"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2" name="rc142"/>
            <p:cNvSpPr/>
            <p:nvPr/>
          </p:nvSpPr>
          <p:spPr>
            <a:xfrm>
              <a:off x="6243834"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3" name="rc143"/>
            <p:cNvSpPr/>
            <p:nvPr/>
          </p:nvSpPr>
          <p:spPr>
            <a:xfrm>
              <a:off x="6554887"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4" name="rc144"/>
            <p:cNvSpPr/>
            <p:nvPr/>
          </p:nvSpPr>
          <p:spPr>
            <a:xfrm>
              <a:off x="6865939" y="299345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7176991"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6" name="rc146"/>
            <p:cNvSpPr/>
            <p:nvPr/>
          </p:nvSpPr>
          <p:spPr>
            <a:xfrm>
              <a:off x="7488044"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7" name="rc147"/>
            <p:cNvSpPr/>
            <p:nvPr/>
          </p:nvSpPr>
          <p:spPr>
            <a:xfrm>
              <a:off x="7799096"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8" name="rc148"/>
            <p:cNvSpPr/>
            <p:nvPr/>
          </p:nvSpPr>
          <p:spPr>
            <a:xfrm>
              <a:off x="8110148"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9" name="rc149"/>
            <p:cNvSpPr/>
            <p:nvPr/>
          </p:nvSpPr>
          <p:spPr>
            <a:xfrm>
              <a:off x="8421201"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0" name="rc150"/>
            <p:cNvSpPr/>
            <p:nvPr/>
          </p:nvSpPr>
          <p:spPr>
            <a:xfrm>
              <a:off x="8732253" y="2993459"/>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6554887" y="4037565"/>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2" name="rc152"/>
            <p:cNvSpPr/>
            <p:nvPr/>
          </p:nvSpPr>
          <p:spPr>
            <a:xfrm>
              <a:off x="6865939"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3" name="rc153"/>
            <p:cNvSpPr/>
            <p:nvPr/>
          </p:nvSpPr>
          <p:spPr>
            <a:xfrm>
              <a:off x="7176991" y="403756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4" name="rc154"/>
            <p:cNvSpPr/>
            <p:nvPr/>
          </p:nvSpPr>
          <p:spPr>
            <a:xfrm>
              <a:off x="7488044" y="403756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5" name="rc155"/>
            <p:cNvSpPr/>
            <p:nvPr/>
          </p:nvSpPr>
          <p:spPr>
            <a:xfrm>
              <a:off x="7799096" y="403756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403756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403756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7799096" y="4298591"/>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0" name="rc160"/>
            <p:cNvSpPr/>
            <p:nvPr/>
          </p:nvSpPr>
          <p:spPr>
            <a:xfrm>
              <a:off x="8110148" y="429859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1" name="rc161"/>
            <p:cNvSpPr/>
            <p:nvPr/>
          </p:nvSpPr>
          <p:spPr>
            <a:xfrm>
              <a:off x="8421201" y="429859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2" name="rc162"/>
            <p:cNvSpPr/>
            <p:nvPr/>
          </p:nvSpPr>
          <p:spPr>
            <a:xfrm>
              <a:off x="8732253" y="429859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3" name="rc163"/>
            <p:cNvSpPr/>
            <p:nvPr/>
          </p:nvSpPr>
          <p:spPr>
            <a:xfrm>
              <a:off x="955945"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4" name="rc164"/>
            <p:cNvSpPr/>
            <p:nvPr/>
          </p:nvSpPr>
          <p:spPr>
            <a:xfrm>
              <a:off x="1266997"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1578050"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6" name="rc166"/>
            <p:cNvSpPr/>
            <p:nvPr/>
          </p:nvSpPr>
          <p:spPr>
            <a:xfrm>
              <a:off x="1889102"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220015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8" name="rc168"/>
            <p:cNvSpPr/>
            <p:nvPr/>
          </p:nvSpPr>
          <p:spPr>
            <a:xfrm>
              <a:off x="251120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282225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0" name="rc170"/>
            <p:cNvSpPr/>
            <p:nvPr/>
          </p:nvSpPr>
          <p:spPr>
            <a:xfrm>
              <a:off x="313331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1" name="rc171"/>
            <p:cNvSpPr/>
            <p:nvPr/>
          </p:nvSpPr>
          <p:spPr>
            <a:xfrm>
              <a:off x="3444364"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3755416"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4066468"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4377521"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5" name="rc175"/>
            <p:cNvSpPr/>
            <p:nvPr/>
          </p:nvSpPr>
          <p:spPr>
            <a:xfrm>
              <a:off x="4688573"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6" name="rc176"/>
            <p:cNvSpPr/>
            <p:nvPr/>
          </p:nvSpPr>
          <p:spPr>
            <a:xfrm>
              <a:off x="4999625"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7" name="rc177"/>
            <p:cNvSpPr/>
            <p:nvPr/>
          </p:nvSpPr>
          <p:spPr>
            <a:xfrm>
              <a:off x="5310677"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5621730"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5932782"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0" name="rc180"/>
            <p:cNvSpPr/>
            <p:nvPr/>
          </p:nvSpPr>
          <p:spPr>
            <a:xfrm>
              <a:off x="6243834"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6554887"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2" name="rc182"/>
            <p:cNvSpPr/>
            <p:nvPr/>
          </p:nvSpPr>
          <p:spPr>
            <a:xfrm>
              <a:off x="6865939"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3" name="rc183"/>
            <p:cNvSpPr/>
            <p:nvPr/>
          </p:nvSpPr>
          <p:spPr>
            <a:xfrm>
              <a:off x="7176991"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4" name="rc184"/>
            <p:cNvSpPr/>
            <p:nvPr/>
          </p:nvSpPr>
          <p:spPr>
            <a:xfrm>
              <a:off x="7488044"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5" name="rc185"/>
            <p:cNvSpPr/>
            <p:nvPr/>
          </p:nvSpPr>
          <p:spPr>
            <a:xfrm>
              <a:off x="7799096"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6" name="rc186"/>
            <p:cNvSpPr/>
            <p:nvPr/>
          </p:nvSpPr>
          <p:spPr>
            <a:xfrm>
              <a:off x="8110148"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7" name="rc187"/>
            <p:cNvSpPr/>
            <p:nvPr/>
          </p:nvSpPr>
          <p:spPr>
            <a:xfrm>
              <a:off x="8421201"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8" name="rc188"/>
            <p:cNvSpPr/>
            <p:nvPr/>
          </p:nvSpPr>
          <p:spPr>
            <a:xfrm>
              <a:off x="8732253"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9" name="rc189"/>
            <p:cNvSpPr/>
            <p:nvPr/>
          </p:nvSpPr>
          <p:spPr>
            <a:xfrm>
              <a:off x="1578050" y="508167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0" name="rc190"/>
            <p:cNvSpPr/>
            <p:nvPr/>
          </p:nvSpPr>
          <p:spPr>
            <a:xfrm>
              <a:off x="1889102"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2200154"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2511207"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2822259"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4" name="rc194"/>
            <p:cNvSpPr/>
            <p:nvPr/>
          </p:nvSpPr>
          <p:spPr>
            <a:xfrm>
              <a:off x="3133311"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344436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3755416"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7" name="rc197"/>
            <p:cNvSpPr/>
            <p:nvPr/>
          </p:nvSpPr>
          <p:spPr>
            <a:xfrm>
              <a:off x="4066468"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4377521"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4688573"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4999625"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1" name="rc201"/>
            <p:cNvSpPr/>
            <p:nvPr/>
          </p:nvSpPr>
          <p:spPr>
            <a:xfrm>
              <a:off x="5310677"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5621730" y="5081671"/>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5932782"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34"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5" name="rc205"/>
            <p:cNvSpPr/>
            <p:nvPr/>
          </p:nvSpPr>
          <p:spPr>
            <a:xfrm>
              <a:off x="655488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39"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7176991"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8" name="rc208"/>
            <p:cNvSpPr/>
            <p:nvPr/>
          </p:nvSpPr>
          <p:spPr>
            <a:xfrm>
              <a:off x="7488044"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4999625" y="3515512"/>
              <a:ext cx="311052" cy="26102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4" name="rc214"/>
            <p:cNvSpPr/>
            <p:nvPr/>
          </p:nvSpPr>
          <p:spPr>
            <a:xfrm>
              <a:off x="5310677" y="3515512"/>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15" name="rc215"/>
            <p:cNvSpPr/>
            <p:nvPr/>
          </p:nvSpPr>
          <p:spPr>
            <a:xfrm>
              <a:off x="5621730" y="351551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6" name="rc216"/>
            <p:cNvSpPr/>
            <p:nvPr/>
          </p:nvSpPr>
          <p:spPr>
            <a:xfrm>
              <a:off x="5932782" y="351551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7" name="rc217"/>
            <p:cNvSpPr/>
            <p:nvPr/>
          </p:nvSpPr>
          <p:spPr>
            <a:xfrm>
              <a:off x="6243834" y="351551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887" y="351551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9" name="rc219"/>
            <p:cNvSpPr/>
            <p:nvPr/>
          </p:nvSpPr>
          <p:spPr>
            <a:xfrm>
              <a:off x="6865939" y="3515512"/>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1" y="351551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1" name="rc221"/>
            <p:cNvSpPr/>
            <p:nvPr/>
          </p:nvSpPr>
          <p:spPr>
            <a:xfrm>
              <a:off x="7488044" y="351551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2" name="rc222"/>
            <p:cNvSpPr/>
            <p:nvPr/>
          </p:nvSpPr>
          <p:spPr>
            <a:xfrm>
              <a:off x="7799096" y="351551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3" name="rc223"/>
            <p:cNvSpPr/>
            <p:nvPr/>
          </p:nvSpPr>
          <p:spPr>
            <a:xfrm>
              <a:off x="8110148" y="351551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4" name="rc224"/>
            <p:cNvSpPr/>
            <p:nvPr/>
          </p:nvSpPr>
          <p:spPr>
            <a:xfrm>
              <a:off x="8421201" y="351551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5" name="rc225"/>
            <p:cNvSpPr/>
            <p:nvPr/>
          </p:nvSpPr>
          <p:spPr>
            <a:xfrm>
              <a:off x="8732253" y="351551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6" name="rc226"/>
            <p:cNvSpPr/>
            <p:nvPr/>
          </p:nvSpPr>
          <p:spPr>
            <a:xfrm>
              <a:off x="1578050"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7" name="rc227"/>
            <p:cNvSpPr/>
            <p:nvPr/>
          </p:nvSpPr>
          <p:spPr>
            <a:xfrm>
              <a:off x="1889102"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220015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251120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282225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313331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3444364"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3755416"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4" name="rc234"/>
            <p:cNvSpPr/>
            <p:nvPr/>
          </p:nvSpPr>
          <p:spPr>
            <a:xfrm>
              <a:off x="4066468"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5" name="rc235"/>
            <p:cNvSpPr/>
            <p:nvPr/>
          </p:nvSpPr>
          <p:spPr>
            <a:xfrm>
              <a:off x="4377521"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4688573"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7" name="rc237"/>
            <p:cNvSpPr/>
            <p:nvPr/>
          </p:nvSpPr>
          <p:spPr>
            <a:xfrm>
              <a:off x="4999625"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8" name="rc238"/>
            <p:cNvSpPr/>
            <p:nvPr/>
          </p:nvSpPr>
          <p:spPr>
            <a:xfrm>
              <a:off x="5310677"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9" name="rc239"/>
            <p:cNvSpPr/>
            <p:nvPr/>
          </p:nvSpPr>
          <p:spPr>
            <a:xfrm>
              <a:off x="5621730"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0" name="rc240"/>
            <p:cNvSpPr/>
            <p:nvPr/>
          </p:nvSpPr>
          <p:spPr>
            <a:xfrm>
              <a:off x="5932782"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1" name="rc241"/>
            <p:cNvSpPr/>
            <p:nvPr/>
          </p:nvSpPr>
          <p:spPr>
            <a:xfrm>
              <a:off x="6243834"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2" name="rc242"/>
            <p:cNvSpPr/>
            <p:nvPr/>
          </p:nvSpPr>
          <p:spPr>
            <a:xfrm>
              <a:off x="6554887" y="482064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3" name="rc243"/>
            <p:cNvSpPr/>
            <p:nvPr/>
          </p:nvSpPr>
          <p:spPr>
            <a:xfrm>
              <a:off x="6865939"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4" name="rc244"/>
            <p:cNvSpPr/>
            <p:nvPr/>
          </p:nvSpPr>
          <p:spPr>
            <a:xfrm>
              <a:off x="7176991"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5" name="rc245"/>
            <p:cNvSpPr/>
            <p:nvPr/>
          </p:nvSpPr>
          <p:spPr>
            <a:xfrm>
              <a:off x="7488044"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6" name="rc246"/>
            <p:cNvSpPr/>
            <p:nvPr/>
          </p:nvSpPr>
          <p:spPr>
            <a:xfrm>
              <a:off x="7799096"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7" name="rc247"/>
            <p:cNvSpPr/>
            <p:nvPr/>
          </p:nvSpPr>
          <p:spPr>
            <a:xfrm>
              <a:off x="8110148"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8" name="rc248"/>
            <p:cNvSpPr/>
            <p:nvPr/>
          </p:nvSpPr>
          <p:spPr>
            <a:xfrm>
              <a:off x="8421201"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49" name="rc249"/>
            <p:cNvSpPr/>
            <p:nvPr/>
          </p:nvSpPr>
          <p:spPr>
            <a:xfrm>
              <a:off x="8732253"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0" name="rc250"/>
            <p:cNvSpPr/>
            <p:nvPr/>
          </p:nvSpPr>
          <p:spPr>
            <a:xfrm>
              <a:off x="4688573" y="3776538"/>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51" name="rc251"/>
            <p:cNvSpPr/>
            <p:nvPr/>
          </p:nvSpPr>
          <p:spPr>
            <a:xfrm>
              <a:off x="4999625" y="3776538"/>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2" name="rc252"/>
            <p:cNvSpPr/>
            <p:nvPr/>
          </p:nvSpPr>
          <p:spPr>
            <a:xfrm>
              <a:off x="5310677" y="3776538"/>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3" name="rc253"/>
            <p:cNvSpPr/>
            <p:nvPr/>
          </p:nvSpPr>
          <p:spPr>
            <a:xfrm>
              <a:off x="5621730" y="3776538"/>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4" name="rc254"/>
            <p:cNvSpPr/>
            <p:nvPr/>
          </p:nvSpPr>
          <p:spPr>
            <a:xfrm>
              <a:off x="5932782" y="377653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5" name="rc255"/>
            <p:cNvSpPr/>
            <p:nvPr/>
          </p:nvSpPr>
          <p:spPr>
            <a:xfrm>
              <a:off x="6243834" y="3776538"/>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6" name="rc256"/>
            <p:cNvSpPr/>
            <p:nvPr/>
          </p:nvSpPr>
          <p:spPr>
            <a:xfrm>
              <a:off x="6554887" y="3776538"/>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7" name="rc257"/>
            <p:cNvSpPr/>
            <p:nvPr/>
          </p:nvSpPr>
          <p:spPr>
            <a:xfrm>
              <a:off x="6865939" y="3776538"/>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8" name="rc258"/>
            <p:cNvSpPr/>
            <p:nvPr/>
          </p:nvSpPr>
          <p:spPr>
            <a:xfrm>
              <a:off x="7176991" y="377653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44" y="3776538"/>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0" name="rc260"/>
            <p:cNvSpPr/>
            <p:nvPr/>
          </p:nvSpPr>
          <p:spPr>
            <a:xfrm>
              <a:off x="7799096" y="3776538"/>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48" y="377653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2" name="rc262"/>
            <p:cNvSpPr/>
            <p:nvPr/>
          </p:nvSpPr>
          <p:spPr>
            <a:xfrm>
              <a:off x="8421201" y="3776538"/>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3" name="rc263"/>
            <p:cNvSpPr/>
            <p:nvPr/>
          </p:nvSpPr>
          <p:spPr>
            <a:xfrm>
              <a:off x="8732253" y="377653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4" name="rc264"/>
            <p:cNvSpPr/>
            <p:nvPr/>
          </p:nvSpPr>
          <p:spPr>
            <a:xfrm>
              <a:off x="6554887" y="5342698"/>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65" name="rc265"/>
            <p:cNvSpPr/>
            <p:nvPr/>
          </p:nvSpPr>
          <p:spPr>
            <a:xfrm>
              <a:off x="6865939" y="534269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66" name="rc266"/>
            <p:cNvSpPr/>
            <p:nvPr/>
          </p:nvSpPr>
          <p:spPr>
            <a:xfrm>
              <a:off x="7176991" y="534269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44" y="5342698"/>
              <a:ext cx="311052" cy="26102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096" y="534269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9" name="rc269"/>
            <p:cNvSpPr/>
            <p:nvPr/>
          </p:nvSpPr>
          <p:spPr>
            <a:xfrm>
              <a:off x="8110148" y="5342698"/>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70" name="rc270"/>
            <p:cNvSpPr/>
            <p:nvPr/>
          </p:nvSpPr>
          <p:spPr>
            <a:xfrm>
              <a:off x="8421201" y="5342698"/>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71" name="rc271"/>
            <p:cNvSpPr/>
            <p:nvPr/>
          </p:nvSpPr>
          <p:spPr>
            <a:xfrm>
              <a:off x="8732253" y="5342698"/>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72" name="tx272"/>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2" name="tx282"/>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5695873"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9" name="tx289"/>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0" name="tx290"/>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2" name="tx292"/>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3" name="tx293"/>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7894332" y="2039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5" name="tx295"/>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7" name="tx297"/>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258535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320745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8" name="tx308"/>
            <p:cNvSpPr/>
            <p:nvPr/>
          </p:nvSpPr>
          <p:spPr>
            <a:xfrm>
              <a:off x="4161705"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9" name="tx309"/>
            <p:cNvSpPr/>
            <p:nvPr/>
          </p:nvSpPr>
          <p:spPr>
            <a:xfrm>
              <a:off x="447275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0" name="tx310"/>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2" name="tx312"/>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4" name="tx314"/>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5" name="tx315"/>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6" name="tx316"/>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8" name="tx318"/>
            <p:cNvSpPr/>
            <p:nvPr/>
          </p:nvSpPr>
          <p:spPr>
            <a:xfrm>
              <a:off x="725113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9" name="tx319"/>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0" name="tx320"/>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1" name="tx321"/>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2" name="tx322"/>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3" name="tx323"/>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4" name="tx324"/>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6" name="tx326"/>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7" name="tx327"/>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258535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320745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3" name="tx333"/>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4" name="tx334"/>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4472757"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7" name="tx337"/>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8" name="tx338"/>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9" name="tx339"/>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0" name="tx340"/>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1" name="tx341"/>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2" name="tx342"/>
            <p:cNvSpPr/>
            <p:nvPr/>
          </p:nvSpPr>
          <p:spPr>
            <a:xfrm>
              <a:off x="6650123"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3" name="tx343"/>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4" name="tx344"/>
            <p:cNvSpPr/>
            <p:nvPr/>
          </p:nvSpPr>
          <p:spPr>
            <a:xfrm>
              <a:off x="725113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5" name="tx345"/>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6" name="tx346"/>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7" name="tx347"/>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9" name="tx349"/>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0" name="tx350"/>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7" name="tx357"/>
            <p:cNvSpPr/>
            <p:nvPr/>
          </p:nvSpPr>
          <p:spPr>
            <a:xfrm>
              <a:off x="320745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0" name="tx360"/>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447275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5" name="tx365"/>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6" name="tx366"/>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7" name="tx367"/>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8" name="tx368"/>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9" name="tx369"/>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725113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1" name="tx371"/>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2" name="tx372"/>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3" name="tx373"/>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4" name="tx374"/>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5" name="tx375"/>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6" name="tx376"/>
            <p:cNvSpPr/>
            <p:nvPr/>
          </p:nvSpPr>
          <p:spPr>
            <a:xfrm>
              <a:off x="105118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2585350" y="22994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1" name="tx391"/>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3" name="tx393"/>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5" name="tx395"/>
            <p:cNvSpPr/>
            <p:nvPr/>
          </p:nvSpPr>
          <p:spPr>
            <a:xfrm>
              <a:off x="696117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6" name="tx396"/>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758328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8" name="tx398"/>
            <p:cNvSpPr/>
            <p:nvPr/>
          </p:nvSpPr>
          <p:spPr>
            <a:xfrm>
              <a:off x="789433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0" name="tx400"/>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1" name="tx401"/>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2" name="tx402"/>
            <p:cNvSpPr/>
            <p:nvPr/>
          </p:nvSpPr>
          <p:spPr>
            <a:xfrm>
              <a:off x="4140611"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03" name="tx403"/>
            <p:cNvSpPr/>
            <p:nvPr/>
          </p:nvSpPr>
          <p:spPr>
            <a:xfrm>
              <a:off x="447275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4" name="tx404"/>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6" name="tx406"/>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8" name="tx408"/>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9" name="tx409"/>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0" name="tx410"/>
            <p:cNvSpPr/>
            <p:nvPr/>
          </p:nvSpPr>
          <p:spPr>
            <a:xfrm>
              <a:off x="6650123"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2" name="tx412"/>
            <p:cNvSpPr/>
            <p:nvPr/>
          </p:nvSpPr>
          <p:spPr>
            <a:xfrm>
              <a:off x="725113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3" name="tx413"/>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4" name="tx414"/>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5" name="tx415"/>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6" name="tx416"/>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7" name="tx417"/>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8" name="tx418"/>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0" name="tx420"/>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1" name="tx421"/>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2" name="tx422"/>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3" name="tx423"/>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4" name="tx424"/>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5" name="tx425"/>
            <p:cNvSpPr/>
            <p:nvPr/>
          </p:nvSpPr>
          <p:spPr>
            <a:xfrm>
              <a:off x="7894332" y="43903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6" name="tx426"/>
            <p:cNvSpPr/>
            <p:nvPr/>
          </p:nvSpPr>
          <p:spPr>
            <a:xfrm>
              <a:off x="8205385"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7" name="tx427"/>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8" name="tx428"/>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9" name="tx429"/>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0" name="tx430"/>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1" name="tx431"/>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2" name="tx432"/>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5" name="tx435"/>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9" name="tx439"/>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1" name="tx441"/>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2" name="tx442"/>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3" name="tx443"/>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4" name="tx444"/>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5" name="tx445"/>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6" name="tx446"/>
            <p:cNvSpPr/>
            <p:nvPr/>
          </p:nvSpPr>
          <p:spPr>
            <a:xfrm>
              <a:off x="6339071"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7" name="tx447"/>
            <p:cNvSpPr/>
            <p:nvPr/>
          </p:nvSpPr>
          <p:spPr>
            <a:xfrm>
              <a:off x="6650123"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8" name="tx448"/>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0" name="tx450"/>
            <p:cNvSpPr/>
            <p:nvPr/>
          </p:nvSpPr>
          <p:spPr>
            <a:xfrm>
              <a:off x="758328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1" name="tx451"/>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2" name="tx452"/>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3" name="tx453"/>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4" name="tx454"/>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5" name="tx455"/>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56" name="tx456"/>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8" name="tx458"/>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9" name="tx459"/>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1" name="tx461"/>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2" name="tx462"/>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3" name="tx463"/>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4" name="tx464"/>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5" name="tx465"/>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7" name="tx467"/>
            <p:cNvSpPr/>
            <p:nvPr/>
          </p:nvSpPr>
          <p:spPr>
            <a:xfrm>
              <a:off x="5405914"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8" name="tx468"/>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9" name="tx469"/>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0" name="tx470"/>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1" name="tx471"/>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2" name="tx472"/>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3" name="tx473"/>
            <p:cNvSpPr/>
            <p:nvPr/>
          </p:nvSpPr>
          <p:spPr>
            <a:xfrm>
              <a:off x="727222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4" name="tx474"/>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5" name="tx475"/>
            <p:cNvSpPr/>
            <p:nvPr/>
          </p:nvSpPr>
          <p:spPr>
            <a:xfrm>
              <a:off x="789433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6" name="tx476"/>
            <p:cNvSpPr/>
            <p:nvPr/>
          </p:nvSpPr>
          <p:spPr>
            <a:xfrm>
              <a:off x="8205385"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7" name="tx477"/>
            <p:cNvSpPr/>
            <p:nvPr/>
          </p:nvSpPr>
          <p:spPr>
            <a:xfrm>
              <a:off x="8516437"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8" name="tx478"/>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9" name="tx479"/>
            <p:cNvSpPr/>
            <p:nvPr/>
          </p:nvSpPr>
          <p:spPr>
            <a:xfrm>
              <a:off x="5716966"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80" name="tx480"/>
            <p:cNvSpPr/>
            <p:nvPr/>
          </p:nvSpPr>
          <p:spPr>
            <a:xfrm>
              <a:off x="6028019" y="360823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1" name="tx481"/>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82" name="tx482"/>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3" name="tx483"/>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84" name="tx484"/>
            <p:cNvSpPr/>
            <p:nvPr/>
          </p:nvSpPr>
          <p:spPr>
            <a:xfrm>
              <a:off x="7272228"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85" name="tx485"/>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6" name="tx486"/>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87" name="tx487"/>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8" name="tx488"/>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9" name="tx489"/>
            <p:cNvSpPr/>
            <p:nvPr/>
          </p:nvSpPr>
          <p:spPr>
            <a:xfrm>
              <a:off x="8827489" y="360823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90" name="tx490"/>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1" name="tx491"/>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2" name="tx492"/>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3" name="tx493"/>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4" name="tx494"/>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5" name="tx495"/>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6" name="tx496"/>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7" name="tx497"/>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8" name="tx498"/>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9" name="tx499"/>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0" name="tx500"/>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1" name="tx501"/>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2" name="tx502"/>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3" name="tx503"/>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4" name="tx504"/>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5" name="tx505"/>
            <p:cNvSpPr/>
            <p:nvPr/>
          </p:nvSpPr>
          <p:spPr>
            <a:xfrm>
              <a:off x="6339071"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6" name="tx506"/>
            <p:cNvSpPr/>
            <p:nvPr/>
          </p:nvSpPr>
          <p:spPr>
            <a:xfrm>
              <a:off x="6650123"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7" name="tx507"/>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8" name="tx508"/>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9" name="tx509"/>
            <p:cNvSpPr/>
            <p:nvPr/>
          </p:nvSpPr>
          <p:spPr>
            <a:xfrm>
              <a:off x="758328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0" name="tx510"/>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1" name="tx511"/>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12" name="tx512"/>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3" name="tx513"/>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14" name="tx514"/>
            <p:cNvSpPr/>
            <p:nvPr/>
          </p:nvSpPr>
          <p:spPr>
            <a:xfrm>
              <a:off x="509486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15" name="tx515"/>
            <p:cNvSpPr/>
            <p:nvPr/>
          </p:nvSpPr>
          <p:spPr>
            <a:xfrm>
              <a:off x="5384820"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16" name="tx516"/>
            <p:cNvSpPr/>
            <p:nvPr/>
          </p:nvSpPr>
          <p:spPr>
            <a:xfrm>
              <a:off x="5695873"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17" name="tx517"/>
            <p:cNvSpPr/>
            <p:nvPr/>
          </p:nvSpPr>
          <p:spPr>
            <a:xfrm>
              <a:off x="6028019"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18" name="tx518"/>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9" name="tx519"/>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20" name="tx520"/>
            <p:cNvSpPr/>
            <p:nvPr/>
          </p:nvSpPr>
          <p:spPr>
            <a:xfrm>
              <a:off x="6940082" y="386560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21" name="tx521"/>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22" name="tx522"/>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23" name="tx523"/>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24" name="tx524"/>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25" name="tx525"/>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26" name="tx526"/>
            <p:cNvSpPr/>
            <p:nvPr/>
          </p:nvSpPr>
          <p:spPr>
            <a:xfrm>
              <a:off x="3850652" y="308517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27" name="tx527"/>
            <p:cNvSpPr/>
            <p:nvPr/>
          </p:nvSpPr>
          <p:spPr>
            <a:xfrm>
              <a:off x="6629030"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28" name="tx528"/>
            <p:cNvSpPr/>
            <p:nvPr/>
          </p:nvSpPr>
          <p:spPr>
            <a:xfrm>
              <a:off x="5125006" y="360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29" name="tx529"/>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30" name="tx530"/>
            <p:cNvSpPr/>
            <p:nvPr/>
          </p:nvSpPr>
          <p:spPr>
            <a:xfrm>
              <a:off x="4762716" y="386692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531" name="tx531"/>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32" name="tx532"/>
            <p:cNvSpPr/>
            <p:nvPr/>
          </p:nvSpPr>
          <p:spPr>
            <a:xfrm>
              <a:off x="6650123"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33" name="tx533"/>
            <p:cNvSpPr/>
            <p:nvPr/>
          </p:nvSpPr>
          <p:spPr>
            <a:xfrm>
              <a:off x="6961175"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34" name="tx534"/>
            <p:cNvSpPr/>
            <p:nvPr/>
          </p:nvSpPr>
          <p:spPr>
            <a:xfrm>
              <a:off x="7272228"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35" name="tx535"/>
            <p:cNvSpPr/>
            <p:nvPr/>
          </p:nvSpPr>
          <p:spPr>
            <a:xfrm>
              <a:off x="7583280"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36" name="tx536"/>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37" name="tx537"/>
            <p:cNvSpPr/>
            <p:nvPr/>
          </p:nvSpPr>
          <p:spPr>
            <a:xfrm>
              <a:off x="820538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38" name="tx538"/>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39" name="tx539"/>
            <p:cNvSpPr/>
            <p:nvPr/>
          </p:nvSpPr>
          <p:spPr>
            <a:xfrm>
              <a:off x="8827489"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40" name="tx54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41" name="tx54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42" name="tx54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43" name="tx54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4" name="tx54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5" name="tx54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6" name="tx54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7" name="tx54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48" name="tx54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49" name="tx54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50" name="tx55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51" name="tx55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52" name="tx55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53" name="tx55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4" name="tx55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5" name="tx55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6" name="tx55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7" name="tx55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58" name="tx55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9" name="tx55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60" name="tx56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61" name="tx56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62" name="tx56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63" name="tx56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4" name="tx56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5" name="tx56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6" name="tx566"/>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7" name="tx567"/>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8" name="tx568"/>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9" name="tx569"/>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70" name="tx570"/>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71" name="tx571"/>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72" name="tx572"/>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73" name="tx573"/>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74" name="tx574"/>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5" name="tx575"/>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6" name="tx576"/>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7" name="tx577"/>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78" name="tx578"/>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79" name="tx579"/>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80" name="tx580"/>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81" name="pic581"/>
            <p:cNvPicPr/>
            <p:nvPr/>
          </p:nvPicPr>
          <p:blipFill>
            <a:blip r:embed="rId2" cstate="print"/>
            <a:stretch>
              <a:fillRect/>
            </a:stretch>
          </p:blipFill>
          <p:spPr>
            <a:xfrm>
              <a:off x="4653227" y="5838594"/>
              <a:ext cx="2160000" cy="219455"/>
            </a:xfrm>
            <a:prstGeom prst="rect">
              <a:avLst/>
            </a:prstGeom>
          </p:spPr>
        </p:pic>
        <p:sp>
          <p:nvSpPr>
            <p:cNvPr id="582" name="pl582"/>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3" name="pl583"/>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4" name="pl584"/>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5" name="pl585"/>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89" name="pl589"/>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0" name="pl590"/>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1" name="pl591"/>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pl592"/>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tx594"/>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5" name="tx595"/>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6" name="tx596"/>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7" name="tx597"/>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98" name="tx598"/>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99" name="tx599"/>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00" name="tx600"/>
            <p:cNvSpPr/>
            <p:nvPr/>
          </p:nvSpPr>
          <p:spPr>
            <a:xfrm>
              <a:off x="924840" y="1330710"/>
              <a:ext cx="38395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Republic of Moldova, 2000-2025</a:t>
              </a:r>
            </a:p>
          </p:txBody>
        </p:sp>
        <p:sp>
          <p:nvSpPr>
            <p:cNvPr id="601" name="tx601"/>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02" name="tx602"/>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03" name="tx603"/>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5 out of 14 (36%) vaccines in the schedule achieved coverage of 90% or more. Vaccine coverage ranged from 69% to 96%.
Since 2002, estimates have been made for 8 new vaccines. IPVC is the newest vaccine reported (2022), which achieved 90% coverage in 2025.
In 2025, Republic of Moldova did not report any stockouts of vaccines or supplies.</a:t>
            </a:r>
          </a:p>
        </p:txBody>
      </p:sp>
      <p:sp>
        <p:nvSpPr>
          <p:cNvPr id="6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five antigens, remained unchanged for one, and declined for eight, indicating limited improvement in routine immunization performance; five achieved at least 90% coverage.</a:t>
            </a:r>
          </a:p>
        </p:txBody>
      </p:sp>
      <p:grpSp xmlns:pic="http://schemas.openxmlformats.org/drawingml/2006/picture">
        <p:nvGrpSpPr>
          <p:cNvPr id="606" name=""/>
          <p:cNvGrpSpPr/>
          <p:nvPr/>
        </p:nvGrpSpPr>
        <p:grpSpPr>
          <a:xfrm>
            <a:off x="292608" y="1005840"/>
            <a:ext cx="8595360" cy="28575"/>
            <a:chOff x="292608" y="1005840"/>
            <a:chExt cx="8595360" cy="28575"/>
          </a:xfrm>
        </p:grpSpPr>
        <p:sp>
          <p:nvSpPr>
            <p:cNvPr id="6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P7TF5XRZ5TZD-1674051314-8121</_dlc_DocId>
    <_dlc_DocIdUrl xmlns="5ce71423-0d49-4a04-8822-86064e799dcd">
      <Url>https://unicef.sharepoint.com/teams/DAPM-DataComm/_layouts/15/DocIdRedir.aspx?ID=P7TF5XRZ5TZD-1674051314-8121</Url>
      <Description>P7TF5XRZ5TZD-1674051314-8121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A1EFB09C-4A42-4F22-8B79-92C73645857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85e3ee98-ec24-4be4-a627-e519bf9b39de</vt:lpwstr>
  </property>
</Properties>
</file>