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57" d="100"/>
          <a:sy n="57" d="100"/>
        </p:scale>
        <p:origin x="96" y="120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75c6ae6549c4c5aa94c650045c1b5fa8c81a372.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88d5d2902d4974343a23f7f2065395549d770c8.png"/>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 Id="rId2" Type="http://schemas.openxmlformats.org/officeDocument/2006/relationships/image" Target="../media/628d3e43a56d14649f4a076e8246cf15beacd353.png"/>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2cf182e66cba396b62ff28d7a8ab0ea390c3f48.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565480c44f6fe4eac97bbacb7d94447518b9144.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bdade70e06359f9a233ae04aad6a31b546435be.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8df28abdc788634bb3bb5fe362bc3b25254c1ac.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a716c4184f13c85de641f9e398c77f36abbf8c69.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37472b7903fd0e846db20c82bef0e8351b9d743.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02bfe171edbf617cb979df45e44568148906ce8.png"/>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1ed78f63ff76754d1b737758f672d1528b7131e.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3ad13a933575d213b831f88b843ab209d635c4e.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cecda8216ff14d4f3af62f7c87e8956fead4c9b.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9da94c0589ffce8e461176e51ace9f722c6e4b3.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5b52bcb79e312d3100bfbfb3d3fd387545476b7.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58703772688cdc3cecfe4615f243b26428a6ed3.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71d618e12d45c1494126aad42c4e15e42736824.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11.xm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d2a6b00005b8f114216727893cc4cdc1b3a0a42.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0b90e61530ac9830208012c7874ee149cbd9353.png"/>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2e2166f4366b265c524f8d708bfd58f03a816a0.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8e4cf6355127032ded68ec290c999a19e47c773.png"/>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662b1a117f193111405207190a1ccdd892589be.png"/>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654788f02c89f1c1b239318b7d4280f1405eb54.png"/>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d72df9e638cf1ee683ef25758e1c8b53ec19e98.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1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4.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13.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تظهر هذه الخريطة الحرارية اتجاهات في تغطية اللقاحات منذ 2000، حيث تشير الخلايا الخضراء إلى تغطية بنسبة 90٪ أو أكثر.
في عام 2025، حققت 10 لقاحات من أصل 13 (77٪) من اللقاحات المدرجة في جدول التطعيم تغطية بلغت 90٪ أو أكثر. وتراوحت تغطية اللقاحات بين 85٪ و97٪.
منذ عام 2001، تم إجراء تقديرات لـ 7 لقاحات جديدة. HPVc هو أحدث لقاح تم الإبلاغ عنه (2023)، وقد حقق تغطية بنسبة 28% في عام 2025.
في عام 2025، أبلغت ليبيا عن نفاذ مخزون اللقاحات/الإمدادات (BCG وMenA وOPV) (مزيد من المعلومات في الشريحة 8).</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ارتفعت نسبة التغطية بالنسبة لـ 11 مستضدًا، وظلت دون تغيير بالنسبة لاثنين، ولم تنخفض بالنسبة لأي منها، مما يشير إلى إحراز تقدم عام في أداء التطعيم الروتيني؛ حيث حققت 10 منها نسبة تغطية لا تقل عن 90%.</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التغطية للقاحات DTP والحصبة. هذه مستضدات رئيسية لتقييم برامج التطعيم الوطنية.
في عام 2025، بلغت تغطية لقاح DTP1 (التي تُعتبر مؤشراً على مدى إمكانية الوصول إلى خدمات التحصين) 93%.
أما تغطية لقاح DTP3 — التي تُعد مؤشراً على مدى كفاءة الدول في تقديم خدمات التحصين للأطفال — فقد حققت الهدف المحدد بنسبة 90%.
توصي منظمة الصحة العالمية بأن تحقق الدول تغطية لا تقل عن 95٪ من خلال الجرعة الأولى (MCV1) والثانية (MCV2) من لقاح الحصبة. يوفر MCV1 حماية أولية، بينما يضمن MCV2 مناعة طويلة الأمد ويغلق الفجوات في التغطية.
في عام 2025، كانت تغطية لقاح MCV1 أقل من الهدف المحدد بنسبة 95٪، لكنها كانت قريبة منه، بينما كانت تغطية لقاح MCV2 أقل من الهدف المحدد بنسبة 95٪.
بين عامي 2024 و2025، ارتفعت تغطية 4 لقاحات، وانخفضت تغطية 0 لقاح، وظلت تغطية 0 لقاح دون تغيير.</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11658600" cy="64008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الهدف الرئيسي لأجندة التطعيم 2030 هو جعل التطعيم متاحا للجميع، في كل مكان، بحلول عام 2030.
يظهر هذا الرسم البياني اتجاهات تغطية اللقاح الذي يحتوي على الدفتيريا، الكزاز، والسعال الديكي الدوائي الجرعة الأولى (DTP1) والجرعة الثالثة (DTP3)، وعدد الأطفال الذين يحصلون على جرعات صفرية، ونسبة الانسحاب من العلاج بالحقن في Libya.
في عام 2025، ارتفعت نسبة التغطية بلقاح DTP1 في ليبيا إلى 97%. وانخفض عدد الأطفال الذين لم يتلقوا أي جرعة من لقاح DTP (الأطفال الذين لم يتلقوا أي جرعة) من 12,000 طفل في عام 2024 إلى 4,000 طفل في عام 2025.
وارتفعت تغطية لقاح DTP3 إلى 90% في عام 2025، مما ترك 12,000 طفل معرضين للإصابة بأمراض يمكن الوقاية منها باللقاح.</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97% وبلقاح DTP3 90%، مما ترك 12,000 طفل لم يتلقوا التطعيم أو لم يكتمل تطعيمهم، منهم 4,000 طفل لم يتلقوا أي جرعة و8,000 طفل يتمتعون بحماية جزئية فقط.</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DTP1 في ليبيا (97%) أعلى بـ 7 نقاط مئوية من المتوسط العالمي (90%)، وأعلى بـ 8 نقاط مئوية من المتوسط في جميع بلدان مبادرة « MENA » (89%).
وكانت التغطية الوطنية بلقاح DTP1 أعلى بـ 23 نقطة مئوية عما كانت عليه في عام 2019 (74%).
وهذا يعادل 4,000 طفل لم يتلقوا الجرعة الأولى في عام 2025 مقارنة بـ 34,000 طفل لم يتلقوا الجرعة الأولى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في ليبيا 97% — وهو ما يمثل ارتفاعًا بمقدار 23 نقطة مئوية مقارنة بعام 2019، كما أنه أعلى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DTP1 في الدول التي MENA من الأدنى إلى الأعلى، وترتيب أفضل 10 دول لديها أكبر عدد من الأطفال الذين يتلقون جرعات صفرية، بناء على الأرقام المطلقة.
في عام 2025، احتلت ليبيا المرتبة السابعة من بين 20 دولة من حيث أدنى معدل تغطية بلقاح DTP1 (بناءً على المراتب المتساوية).
ولم تكن ليبيا ضمن الدول العشر الأولى التي تضم أكبر عدد من الأطفال الذين لم يتلقوا أي جرعة من اللقاح.
ملاحظة: قد يكون لدى الدول ذات الدفعات الكبيرة أعداد عالية من الأطفال الذين يتلقون جرعات صفرية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كانت ليبيا من بين الدول التي سجلت أعلى معدلات التغطية، ولم تكن من بين الدول العشر الأولى التي سجلت أكبر عدد من الأطفال الذين لم يتلقوا أي جرعة من اللقاح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يقارن هذا الرسم البياني ترتيب دول المنطقة بناءً على العدد المطلق للأطفال الذين لم يتلقوا أي جرعة من اللقاح، حيث يمثل الترتيب رقم 1 الدولة التي تضم أكبر عدد من هؤلاء الأطفال.
في عام 2021، احتلت ليبيا المرتبة الثامنة من بين 20 دولة، حيث بلغ عدد الأطفال الذين لم يتلقوا أي جرعة من اللقاح 33,000 طفل.
في عام 2025، احتلت ليبيا المرتبة الثالثة عشرة من بين 20 دولة، حيث بلغ عدد الأطفال الذين لم يتلقوا أي جرعة من اللقاح 4,000 طفل.
ملاحظة: الأعداد المطلقة للأطفال الذين يتلقون جرعات صفرية تعتمد على مزيج من أداء البرنامج وحجم السكان المستهدفين للرضع الذين بقوا على قيد الحياة. قد ترتقي الدول إلى مرتبة أعلى رغم انخفاض عدد الأطفال الذين يتلقون جرعات صفرية، حيث يعتمد التصنيف أيضا على أداء الدول الأخرى في المنطقة.</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تدعو IA2030 جميع الدول إلى تقليل عدد الأطفال الذين يتلقون جرعات صفرية في عام 2019 إلى النصف بحلول عام 2030. يظهر هذا الرسم البياني العدد السنوي للأطفال الذين يجب أن يتم تطعيمهم للوصول إلى هدف ZD.
تدعو مبادرة IA2030 جميع البلدان إلى خفض عدد الأطفال الذين لم يتلقوا أي جرعة من اللقاح في عام 2019 إلى النصف بحلول عام 2030. ويوضح هذا الرسم البياني العدد السنوي للأطفال الذين يتعين تطعيمهم للوصول إلى هدف «صفر جرعات» (ZD).
من المتوقع أن تشهد ليبيا انخفاضاً في عدد الرضع الناجين بحلول عام 2030. ولتحقيق هدف «صفر جرعات» الذي حددته مبادرة IA2030، ستكون الجهود الحالية كافية؛ ومع ذلك، يجب على الدول تعزيز جهودها بما يتجاوز هذه الأهداف.</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تسير ليبيا على الطريق الصحيح لخفض عدد الأطفال الذين لم يتلقوا أي جرعة من اللقاح إلى النصف بحلول عام 2030، لكن الحفاظ على هذا التقدم سيتطلب تعزيز أنظمة التحصين بشكل مستمر.</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تهدف IA2030 إلى عدم ترك أحد خلف الركاب مع التطعيم وتدعو جميع الدول إلى تقليل عدد الأطفال الذين يتلقون جرعات صفرية إلى النصف بحلول عام 2030.
يظهر هذا الرسم البياني ما يلي:
• عدد الأطفال الذين يتلقون جرعة صفرية في عام 2000-2025 (أشرطة زرقاء داكنة)
• هدف الجرعة الصفرية بحلول عام 2030 (شريط أزرق فاتح)
• المسار للوصول إلى هدف 2030 بناء على انخفاض خطي (نقاط
في عام 2025، كان عدد الأطفال الذين لم يتلقوا أي جرعة أقل بنحو 86٪ من (أي أن البلد كان قد حقق) العدد السنوي المقترح للوصول إلى الهدف، استنادًا إلى مسار انخفاض خطي.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 عدد الأطفال الذين لم يتلقوا أي جرعة أقل بنسبة 86% من الهدف السنوي المحدد في مبادرة IA2030، مما يضع البرنامج في وضع يتيح له بلوغ هدف عام 2030، بل وربما تجاوزه، إذا استمر التقدم الحالي.</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Libya / ليبيا</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strike="noStrike">
                <a:solidFill>
                  <a:srgbClr val="FFFFFF">
                    <a:alpha val="100000"/>
                  </a:srgbClr>
                </a:solidFill>
                <a:latin typeface="Arial"/>
                <a:cs typeface="Arial"/>
                <a:ea typeface="Arial"/>
                <a:sym typeface="Arial"/>
              </a:rPr>
              <a:t>مراجعة WUENIC 2025،
نشر في 15 يوليو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تمت الترجمة باستخدام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DTP1 في عام 2025 (97٪) أعلى منها في عام 2019 (74٪).
ارتفع عدد الأطفال الذين تلقوا لقاح DTP1 بنسبة 18٪ مقارنة بعام 2019.
انخفض عدد الرضع الناجين بنسبة 10٪ تقريبًا مقارنة بعام 2019.
في عام 2025، تلقى عدد أكبر من الأطفال اللقاح مقارنة بعام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عددهم بمعدل أبطأ من معدل انخفاض عدد الرضع الباقين على قيد الحياة ضمن الفئة المستهدفة.</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نسبة التغطية بلقاح DTP3 في ليبيا (90%) أعلى بـ 5 نقاط مئوية من المتوسط العالمي (85%)، وأعلى بـ 7 نقاط مئوية من المتوسط في جميع بلدان مبادرة « MENA » (83%).
وكانت التغطية الوطنية للقاح DTP3 أعلى بـ 17 نقطة مئوية عما كانت عليه في عام 2019 (73%).
وهذا يعادل 12,000 طفل لم يتلقوا اللقاح أو لم يتم تطعيمهم في عام 2025 مقارنة بـ 36,000 طفل لم يتلقوا اللقاح أو لم يتم تطعيمهم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DTP3 في ليبيا 90% — وهو ما يمثل ارتفاعًا بمقدار 17 نقطة مئوية مقارنة بعام 2019، كما أنه أعلى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DTP3 في الدول التي MENA من الأدنى إلى الأعلى، وترتيب أفضل 10 دول لديها أكبر عدد من الأطفال غير الملقحين أو غير المتلقين، بناء على الأرقام المطلقة.
في عام 2025، احتلت ليبيا المرتبة السابعة من بين 20 دولة من حيث أدنى معدل تغطية بلقاح DTP3 (بناءً على تعادل في المراتب).
وكانت ليبيا ضمن الدول العشر الأولى التي تضم أكبر عدد من الأطفال غير الملقحين أو الذين لم يكملوا جرعات التطعيم (المرتبة = 10).
ملاحظة: قد يكون لدى الدول ذات الدفعات الكبيرة أعداد عالية من الأطفال غير الملقحين أو غير المحصنين بشكل كاف رغم تغطية اللقاحات المرتفعة.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كانت ليبيا من بين الدول التي سجلت أعلى معدلات التغطية، لكنها كانت أيضًا ضمن الدول العشر الأولى في المنطقة من حيث عدد الأطفال غير الملقحين أو الذين لم يكملوا جرعات التطعيم.</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DTP3 في عام 2025 (90٪) أعلى منها في عام 2019 (73٪).
ارتفع عدد الأطفال الذين تم تطعيمهم بلقاح DTP3 بنسبة 11٪ مقارنة بعام 2019.
انخفض عدد الرضع الناجين بنسبة 10٪ تقريبًا مقارنة بعام 2019.
في عام 2025، تم تطعيم عدد أكبر من الأطفال مقارنة بعام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بمعدل أبطأ من معدل الانخفاض في عدد الرضع الباقين على قيد الحياة ضمن الفئة المستهدفة.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تعمل الحصبة، بسبب قابليتها العالية للانتقال، ك"كناري في منجم الفحم"، مما يكشف بسرعة عن أي فجوات في المناعة لدى السكان. لذا غالبا ما يستخدم تغطية لقاح الحصبة (MCV) كمؤشر للحماية.
ارتفعت نسبة الأطفال الذين تلقوا الجرعة الأولى من لقاح الحصبة (MCV1) — والتي تُعطى عادةً في عمر 9 أو 12 شهراً وفقاً لجدول التطعيم الوطني — إلى 93%. وتعد هذه النسبة أعلى مما كانت عليه في عام 2019، حيث بلغت التغطية 73%.
لم يتلقَ 8,000 طفل الجرعة الأولى الروتينية من لقاح الحصبة.
تُعطى الجرعة الثانية من لقاح الحصبة (MCV2) عادةً للأطفال الذين تتراوح أعمارهم بين 18 شهراً وخمس سنوات. وارتفعت نسبة التغطية بالجرعة الثانية من لقاح الحصبة (MCV2) إلى 85% في عام 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ارتفعت نسبة التغطية بلقاح MCV1 من 89% في عام 2024 إلى 93% في عام 2025 — وهي نسبة أقل من مستوى الـ95% المطلوب لمنع تفشي المرض، مما ترك 8,000 طفل دون أي حماية ضد الحصبة. ارتفعت نسبة التغطية بلقاح الحصبة MCV2 من 80% في عام 2024 إلى 85% في عام 2025 - وهي نسبة أقل من الهدف المحدد في مبادرة IA2030 البالغ 90%.</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نسبة تغطية لقاح MCV1 في ليبيا (93%) أعلى بـ 9 نقاط مئوية من المتوسط العالمي (84%)، وأعلى بـ 9 نقاط مئوية من المتوسط في جميع بلدان مبادرة « MENA » (84%).
وكانت التغطية الوطنية للقاح MCV1 أعلى بـ 20 نقطة مئوية عما كانت عليه في عام 2019 (73%).
وهذا يعادل 8,000 طفل غير مطعّم في عام 2025 مقارنة بـ 36,000 طفل غير مطعّم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MCV1 في ليبيا 93% — وهو ما يمثل ارتفاعًا بمقدار 20 نقطة مئوية مقارنة بعام 2019، كما أنه أعلى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MCV1 في الدول التي MENA من الأدنى إلى الأعلى، وترتيب أفضل 10 دول لديها أكبر عدد من الأطفال غير المطعمين، بناء على الأرقام المطلقة.
في عام 2025، احتلت ليبيا المرتبة السادسة من بين 20 دولة من حيث أدنى معدل تغطية بلقاح MCV1 (بناءً على تعادل في المراتب).
ولم تكن ليبيا ضمن الدول العشر الأولى التي تضم أكبر عدد من الأطفال غير الملقحين.
ملاحظة: قد يكون لدى الدول ذات الدفعات الكبيرة أعداد كبيرة من الأطفال غير المطعمين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كانت ليبيا من بين الدول التي حققت أعلى معدلات التغطية، ولم تكن ضمن الدول العشر الأولى التي سجلت أكبر عدد من الأطفال غير الملقحين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MCV1 في عام 2025 (93٪) أعلى منها في عام 2019 (73٪).
ارتفع عدد الأطفال الذين تم تطعيمهم بلقاح MCV1 بنسبة 14٪ مقارنة بعام 2019.
انخفض عدد الرضع الناجين بنسبة 10٪ تقريبًا مقارنة بعام 2019.
في عام 2025، تم تطعيم عدد أكبر من الأطفال مقارنة بعام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بمعدل أبطأ من معدل انخفاض عدد الرضع الباقين على قيد الحياة ضمن الفئة المستهدفة.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بلغ إجمالي عدد حالات الحصبة المؤكدة في ليبيا 130 حالة. وفي العام نفسه، بلغت نسبة التغطية بلقاح الحصبة MCV1 93%، بينما بلغت نسبة التغطية بلقاح الحصبة MCV2 85%.
وكان عدد الحالات في عام 2025 أقل بنسبة 30% مقارنة بعام 2024 (n=185).
وسُجل أعلى عدد لحالات الحصبة في عام 2018 (n=1,059). وفي هذا العام، بلغت تغطية الجرعة الأولى من لقاح الحصبة (MCV1) 73%.
أبلغت ليبيا عن نفاذ مخزون لقاح الحصبة في الأعوام 2018 و2019 و2021 و2022 و2023.
وقد نُظمت أنشطة/حملات تحصين تكميلية باستخدام لقاح يحتوي على الحصبة في الأعوام 2023 و2024 و2024 و2025.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شهدت ليبيا انخفاضاً في حالات الإصابة بالحصبة مقارنةً بعام 2024، في حين بلغت نسبة التغطية بلقاح الحصبة MCV1 93%، ونسبة التغطية بلقاح الحصبة MCV2 85%.</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التطعيم في مرحلة الطفولة:
قوائم إضافية</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تظهر معدلات التسرب نسبة الأطفال الذين تلقوا DTP1، لكنها لم تظهر نسبة الأطفال الذين تلقوا DTP3/MCV1. تشير معدلات الانسحاب المنخفضة إلى احتفاظ الأطفال ببرامج عالية في برامج التطعيم.
يظهر هذا الرسم البياني اتجاهات معدلات الانسحاب بين DTP1 وDTP3، وDTP1 وMCV1.
في عام 2025، لم يتلقَّ 7% من الأطفال الذين تلقَّوا جرعة DTP1 جرعة DTP3 (يسار)، ولم يتلقَّ 4% من الأطفال الذين تلقَّوا جرعة DTP1 جرعة MCV1 (يمين).
ويشير معدل التسرب المتوسط من لقاح DTP إلى قدرة معتدلة على توفير سلسلة كاملة من اللقاحات في مرحلة مبكرة من العمر. ويشير معدل التسرب المنخفض من لقاحي DTP وMCV إلى استمرار جيد في برامج التحصين والقدرة على توفير دورة كاملة من اللقاحات في مرحلة الرضاعة (حتى سن سنة واحدة).
في عام 2025، كان معدل التسرب من لقاح DTP في ليبيا أعلى من المعدل العالمي، في حين كان معدل التسرب من لقاحي DTP وMCV أقل من المعدل العالمي.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في عام 2025، كانت نسبة التسرب من برنامج DTP1-DTP3 معتدلة (7٪)، بينما كانت نسبة التسرب من برنامج DTP1-MCV1 منخفضة (4٪) في ليبيا، مما يشير إلى قدرة معتدلة على تقديم السلسلة الأولية في مرحلة مبكرة، لكن قدرة جيدة على توفير الدورة الكاملة من اللقاحات خلال مرحلة الرضاعة.</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في تغطية لقاحات روتينية أساسية مختارة موصى بها في مرحلة الطفولة.
في عام 2025، سجلت لقاح MCV2 أدنى معدل تغطية (85٪)، تليها لقاح ROTAC (86٪).
وبالمقارنة مع عام 2019، ارتفعت نسبة التغطية لـ 7 لقاحات (BCG، DTP1، DTP3، IPV1، MCV1، MCV2 وROTAC).
وبالمقارنة مع عام 2024، ارتفعت نسبة التغطية لستة لقاحات (BCG، DTP1، DTP3، MCV1، MCV2 وROTAC)، بينما بقيت نسبة التغطية للقاح واحد ثابتة (IPV1).</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سجلت ليبيا أدنى معدل تغطية للقاح MCV2 (85٪)، في حين تراوحت معدلات التغطية لمعظم اللقاحات الروتينية الأخرى بين 86 و97٪؛ وقد ارتفعت معدلات التغطية لـ 7 مستضدات منذ عام 2019، وارتفعت لـ 6 مستضدات منذ عام 2024.</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يوضح هذا الرسم البياني اتجاهات التغطية لـ 10 لقاحات (السلسلة الكاملة).
في عام 2025، سجل لقاح HPVc أدنى معدل تغطية بين جميع اللقاحات (28٪)، يليه لقاح MCV2 (85٪).
وارتفعت نسبة التغطية لـ 8 لقاحات (DTP3، HEPB3، HIB3، IPV1، MCV1، MCV2، ROTAC و RUBELLA) مقارنةً بنسب التغطية الخاصة بها في عام 2019.
ارتفعت نسبة التغطية لـ 8 لقاحات (DTP3، HEPB3، HIB3، IPVC، MCV1، MCV2، ROTAC و RUBELLA) وظلت نسبة التغطية لـ لقاحين دون تغيير (HPVC و IPV1) مقارنةً بنسب التغطية في عام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نطاق التغطية عبر جميع سنوات 2019 إلى 2025 (الأشرطة الرمادية)، والتغطية في السنوات المحددة (نقاط)، حسب اللقاح. يمكن استخدام المخطط لتقييم التعافي حتى مستويات ما قبل الجائحة.
ارتفعت نسبة تغطية لقاح DTP1 بين عامي 2019 (74٪) و2024 (90٪). كما ارتفعت نسبة تغطية لقاح DTP1 في عام 2025 (97٪) مقارنةً بعام 2024، وكانت أعلى مما كانت عليه في عام 2019. في الفترة من 2019 إلى 2025، بلغت تغطية لقاح DTP1 أدنى مستوياتها في الأعوام 2019 و2020 و2021 و2022 و2023 (74٪).
في عام 2024، لم يكن هناك أي لقاح تقل تغطيته عن عام 2019.
في عام 2025، لم يكن هناك أي لقاح تقل تغطيته عن عام 2019.
في عام 2025، لم يكن هناك أي لقاح تقل تغطيته عن عام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الطرق: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 عام 2023 هو العام الأول الذي صدرت فيه تقديرات تغطية برنامج لقاح فيروس الورم الحليمي البشري (HPV) في ليبيا.
في عام 2025، بلغت تغطية البرنامج للجرعة الأولى (HPV1) بين الفتيات 51%. وفي عام 2025، بلغت تغطية البرنامج للجرعة الأخيرة (HPVc) بين الفتيات 28%.</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ظلت نسبة تغطية الجرعة الأخيرة من لقاح فيروس الورم الحليمي البشري (HPV) بين الفتيات عند 28%.</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تساهم أربعة مؤشرات تغطية للتطعيم في هدف التنمية المستدامة 3، المؤشر b.1: DTP3، PCV3، MCV2 وHPV.
الهدف العالمي ليوم IA2030 هو تغطية 90٪ لجميع المستضدات الأربعة بحلول عام 2030.
تتوفر في ليبيا جميع لقاحات أهداف التنمية المستدامة الأربعة.
في عام 2025، حققت ليبيا تغطية لا تقل عن 90% بالنسبة لاثنين من اللقاحات الأربعة.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حققت ليبيا هدف تغطية 90% من أهداف التنمية المستدامة (SDG) فيما يتعلق بلقاح DTP3 ولقاح PCVC، لكنها لم تحقق هذا الهدف بالنسبة للقاحات المتبقية.</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موارد إضافية</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موارد إضافية</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يمكن الاطلاع على موارد إضافية لبيانات التطعيم على:
يمكن الاطلاع على الملفات التعريفية التفاعلية للبلدان الخاصة بشبكة WUENIC على الرابط التالي:</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r"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الرسائل الرئيسية</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ارتفعت نسبة تغطية لقاح DTP1 بمقدار 7 نقاط مئوية من 90% في عام 2024 إلى 97% في عام 2025.
• ارتفعت نسبة تغطية لقاح DTP3 بمقدار 4 نقاط مئوية من 86% في عام 2024 إلى 90% في عام 2025.
• انخفض عدد الأطفال الذين لم يتلقوا أي جرعة من اللقاح بمقدار 8,000 طفل في عام 2025. وبذلك يبقى 4,000 طفل دون تلقيح، معرضين للإصابة بأمراض يمكن الوقاية منها باللقاح، بالإضافة إلى 8,000 طفل آخرين يتمتعون بحماية غير كاملة.
• شكلت ليبيا 0.3% من الأطفال الذين لم يتلقوا أي جرعة في منطقة الشرق الأوسط وشمال أفريقيا (MENA) وأقل من 0.1% من الأطفال الذين لم يتلقوا أي جرعة على الصعيد العالمي.
• ارتفعت تغطية الجرعة الأولى من لقاح الحصبة (MCV1) بمقدار 4 نقاط مئوية من 89% في عام 2024 إلى 93% في عام 2025. وكان هناك 8,000 طفل لم يحصلوا على الجرعة الأولى من لقاح الحصبة.
• ارتفعت تغطية الجرعة الثانية من لقاح الحصبة (MCV2) بمقدار 5 نقاط مئوية من 80% في عام 2024 إلى 85% في عام 2025.
• ظلت تغطية الجرعة الأخيرة من لقاح فيروس الورم الحليمي البشري (HPVc) بين الفتيات ثابتة عند 28% في عام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جدول التطعيم،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جدول التطعيم الوطني 2025 للخدمات الروتينية في Libya، والذي يتم الإبلاغ عنه من خلال نموذج التقارير المشترك حول التطعيم بين منظمة الصحة العالمية واليونيسف (JRF).
كل صف يتوافق مع لقاح أو لقاح مركب، مما يشير إلى ما إذا كان يتم تقديمه على المستوى الوطني أو دون الوطني. يحدد الجدول عدد الجرعات والأعمار الموصى بها للاستخدام. يتم تضمين لقاحات الطفولة والمراهقة ذات الصلة ب WUENIC فقط.</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سنوات إدخال اللقاح</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سنة تقديم كل لقاح في Libya. إذا تم تعليق اللقاح، لا يعرض سنة الإدخال السابقة، ولكن إذا تم تعليق اللقاح وأعيد تقديمه لاحقا، يتم ذكر سنة إعادة الإدخال. يمكن أن تعكس سنوات الإدخال الانتشار على مستوى البلاد، أو النشر الجزئي (دون الوطني)، أو الإدخال الموجه لمجموعات خطر محددة أو مناطق عالية الخطورة، كما هو موضح في رؤوس الأعمدة.</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نفاد مخزون اللقاحات</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DTP-Hib-HepB-IPV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DTP-Hib-IPV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مخزونات اللقاحات المبلغ عنها للقاحات الأطفال ذات الصلة ب WUENIC على المستويين الوطني ودون الوطني خلال السنوات الخمس الماضية (من 2021 إلى 2025). عند توفرها، يتم تحديد مدة نفاد المخزون على المستوى الوطني بالشهور. يتم تسجيل نفابات المخزون دون تحديد المدة. يتم عرض اللقاحات التي نفدت منها المخزون خلال الفترة المحددة فقط.
يشير نفاد المخزون إلى فترة تكون فيها نقاط تخزين وتوزيع اللقاحات (مثل المخازن الوطنية أو المحلية) قد نفدت بالكامل، بما في ذلك المخزون الاحتياطي، ولا يمكنها تزويد اللقاحات للمخازن أو المرافق ذات المستوى الأدنى. من المهم ملاحظة أن نفاد المخزون على مستوى المنشأة يمكن أن يحدث حتى عندما تتوفر في المتاجر العليا مخزونا. يمكن أن تؤثر نفاد المخزون، خاصة الممتد لفترات طويلة، سلبا على تغطية التطعيم.</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P7TF5XRZ5TZD-1674051314-8239</_dlc_DocId>
    <_dlc_DocIdUrl xmlns="5ce71423-0d49-4a04-8822-86064e799dcd">
      <Url>https://unicef.sharepoint.com/teams/DAPM-DataComm/_layouts/15/DocIdRedir.aspx?ID=P7TF5XRZ5TZD-1674051314-8239</Url>
      <Description>P7TF5XRZ5TZD-1674051314-8239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4.xml><?xml version="1.0" encoding="utf-8"?>
<ds:datastoreItem xmlns:ds="http://schemas.openxmlformats.org/officeDocument/2006/customXml" ds:itemID="{6F4BAE6B-668D-411F-95EE-6BAE978DBA26}"/>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2026-07-17T12:14:34Z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85fb90e6-b919-4b0b-b9cb-e6146d96422e</vt:lpwstr>
  </property>
</Properties>
</file>