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2E8C44E-52B7-46C7-AF8A-5520E36D2451}" v="5" dt="2026-07-12T19:38:20.60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57" d="100"/>
          <a:sy n="57" d="100"/>
        </p:scale>
        <p:origin x="96" y="120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12T19:38:24.901" v="744" actId="14100"/>
      <pc:docMkLst>
        <pc:docMk/>
      </pc:docMkLst>
      <pc:sldMasterChg chg="modSldLayout">
        <pc:chgData name="Lauren Francis" userId="b7c8c318-11b6-44df-a20d-cbfd05c86935" providerId="ADAL" clId="{7DF8D789-081D-4C54-A01C-20FBD4C1C0B0}" dt="2026-07-12T19:38:24.901" v="744" actId="14100"/>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LayoutChg chg="delSp modSp mod">
          <pc:chgData name="Lauren Francis" userId="b7c8c318-11b6-44df-a20d-cbfd05c86935" providerId="ADAL" clId="{7DF8D789-081D-4C54-A01C-20FBD4C1C0B0}" dt="2026-07-12T19:38:24.901" v="744" actId="14100"/>
          <pc:sldLayoutMkLst>
            <pc:docMk/>
            <pc:sldMasterMk cId="783407565" sldId="2147483648"/>
            <pc:sldLayoutMk cId="947816863" sldId="2147483686"/>
          </pc:sldLayoutMkLst>
          <pc:spChg chg="mod">
            <ac:chgData name="Lauren Francis" userId="b7c8c318-11b6-44df-a20d-cbfd05c86935" providerId="ADAL" clId="{7DF8D789-081D-4C54-A01C-20FBD4C1C0B0}" dt="2026-07-12T19:38:24.901" v="744" actId="14100"/>
            <ac:spMkLst>
              <pc:docMk/>
              <pc:sldMasterMk cId="783407565" sldId="2147483648"/>
              <pc:sldLayoutMk cId="947816863" sldId="2147483686"/>
              <ac:spMk id="2" creationId="{C18E8DB6-3CA7-1F05-B33F-1964EA526C80}"/>
            </ac:spMkLst>
          </pc:spChg>
          <pc:picChg chg="del">
            <ac:chgData name="Lauren Francis" userId="b7c8c318-11b6-44df-a20d-cbfd05c86935" providerId="ADAL" clId="{7DF8D789-081D-4C54-A01C-20FBD4C1C0B0}" dt="2026-07-12T19:38:18.821" v="742" actId="478"/>
            <ac:picMkLst>
              <pc:docMk/>
              <pc:sldMasterMk cId="783407565" sldId="2147483648"/>
              <pc:sldLayoutMk cId="947816863" sldId="2147483686"/>
              <ac:picMk id="3" creationId="{D9D5272F-0F72-89F7-6CCC-C19CFAA22F1E}"/>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4" creationId="{0ECFDE73-E990-C301-C35B-65B947B12DEA}"/>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5" creationId="{CF77AA7D-F038-DAD8-3CBF-A0816EFE0665}"/>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6" creationId="{C3C2B28E-3ADD-ADDE-6E6A-3B3D2130AAB1}"/>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1028" creationId="{61C620AE-04BC-9658-5D39-B68085046DBA}"/>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1030" creationId="{090915AE-5D12-2EE6-6A20-6EF6BEF50E56}"/>
            </ac:picMkLst>
          </pc:pic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523220"/>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a:t>
            </a:r>
            <a:r>
              <a:rPr lang="en-US" sz="2800" b="1" dirty="0">
                <a:solidFill>
                  <a:schemeClr val="bg1"/>
                </a:solidFill>
              </a:rPr>
              <a:t>5</a:t>
            </a:r>
            <a:r>
              <a:rPr lang="ar" sz="2800" b="1" dirty="0">
                <a:solidFill>
                  <a:schemeClr val="bg1"/>
                </a:solidFill>
              </a:rPr>
              <a:t>202</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23165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a:t>
            </a:r>
            <a:r>
              <a:rPr lang="en-US" sz="1700" b="0" i="0" u="none" cap="none" dirty="0">
                <a:solidFill>
                  <a:srgbClr val="FFFFFF">
                    <a:alpha val="100000"/>
                  </a:srgbClr>
                </a:solidFill>
                <a:latin typeface="Calibri"/>
                <a:cs typeface="Calibri"/>
                <a:sym typeface="Calibri"/>
              </a:rPr>
              <a:t>2026</a:t>
            </a:r>
            <a:r>
              <a:rPr lang="ar" sz="1700" b="0" i="0" u="none" cap="none" dirty="0">
                <a:solidFill>
                  <a:srgbClr val="FFFFFF">
                    <a:alpha val="100000"/>
                  </a:srgbClr>
                </a:solidFill>
                <a:latin typeface="Calibri"/>
                <a:cs typeface="Calibri"/>
                <a:sym typeface="Calibri"/>
              </a:rPr>
              <a:t>).</a:t>
            </a:r>
          </a:p>
        </p:txBody>
      </p:sp>
    </p:spTree>
    <p:extLst>
      <p:ext uri="{BB962C8B-B14F-4D97-AF65-F5344CB8AC3E}">
        <p14:creationId xmlns:p14="http://schemas.microsoft.com/office/powerpoint/2010/main" val="26266393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693866"/>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باسيلوس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1</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والجرعة الثالثة (DTP</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(IPV1)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والجرعة الأخيرة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(IPVC)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2</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الأخيرة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(PCVC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a:t>
            </a:r>
            <a:r>
              <a:rPr lang="en-US"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2030</a:t>
            </a: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a:t>
            </a:r>
            <a:r>
              <a:rPr lang="en-US" sz="1300" dirty="0">
                <a:solidFill>
                  <a:schemeClr val="bg1"/>
                </a:solidFill>
                <a:latin typeface="Calibri" panose="020F0502020204030204" pitchFamily="34" charset="0"/>
                <a:ea typeface="Calibri" panose="020F0502020204030204" pitchFamily="34" charset="0"/>
                <a:cs typeface="Calibri" panose="020F0502020204030204" pitchFamily="34" charset="0"/>
              </a:rPr>
              <a:t>2030</a:t>
            </a: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640344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016758"/>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a:t>
            </a:r>
            <a:r>
              <a:rPr lang="en-US" sz="1600" b="0" dirty="0">
                <a:solidFill>
                  <a:schemeClr val="bg1"/>
                </a:solidFill>
                <a:latin typeface="Simplified Arabic"/>
              </a:rPr>
              <a:t>1</a:t>
            </a:r>
            <a:r>
              <a:rPr lang="ar" sz="1600" b="0" dirty="0">
                <a:solidFill>
                  <a:schemeClr val="bg1"/>
                </a:solidFill>
                <a:latin typeface="Simplified Arabic"/>
              </a:rPr>
              <a:t>)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a:t>
            </a:r>
            <a:r>
              <a:rPr lang="en-US" sz="1600" b="0" i="0" dirty="0">
                <a:solidFill>
                  <a:schemeClr val="bg1"/>
                </a:solidFill>
                <a:effectLst/>
                <a:latin typeface="Simplified Arabic"/>
              </a:rPr>
              <a:t>3</a:t>
            </a:r>
            <a:r>
              <a:rPr lang="ar" sz="1600" b="0" i="0" dirty="0">
                <a:solidFill>
                  <a:schemeClr val="bg1"/>
                </a:solidFill>
                <a:effectLst/>
                <a:latin typeface="Simplified Arabic"/>
              </a:rPr>
              <a:t>) مؤشراً واسع الاستخدام لأداء برنامج التحصين. وهو يعكس قدرة البلد على تقديم خدمات التحصين الروتينية ويضمن حماية الأطفال من الأمراض الخطيرة. يتم تتبع لقاح DTP</a:t>
            </a:r>
            <a:r>
              <a:rPr lang="en-US" sz="1600" b="0" i="0" dirty="0">
                <a:solidFill>
                  <a:schemeClr val="bg1"/>
                </a:solidFill>
                <a:effectLst/>
                <a:latin typeface="Simplified Arabic"/>
              </a:rPr>
              <a:t>3</a:t>
            </a:r>
            <a:r>
              <a:rPr lang="ar" sz="1600" b="0" i="0" dirty="0">
                <a:solidFill>
                  <a:schemeClr val="bg1"/>
                </a:solidFill>
                <a:effectLst/>
                <a:latin typeface="Simplified Arabic"/>
              </a:rPr>
              <a:t>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4770537"/>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a:t>
            </a:r>
            <a:r>
              <a:rPr lang="en-US" sz="1600" b="0" dirty="0">
                <a:solidFill>
                  <a:schemeClr val="bg1"/>
                </a:solidFill>
                <a:latin typeface="Simplified Arabic"/>
              </a:rPr>
              <a:t>DTP3-DTP1</a:t>
            </a:r>
            <a:r>
              <a:rPr lang="ar" sz="1600" b="0" dirty="0">
                <a:solidFill>
                  <a:schemeClr val="bg1"/>
                </a:solidFill>
                <a:latin typeface="Simplified Arabic"/>
              </a:rPr>
              <a:t>) النسبة المئوية للأطفال الذين تلقوا لقاح الدفتيريا والسعال الديكي والكزاز (DTP</a:t>
            </a:r>
            <a:r>
              <a:rPr lang="en-US" sz="1600" b="0" dirty="0">
                <a:solidFill>
                  <a:schemeClr val="bg1"/>
                </a:solidFill>
                <a:latin typeface="Simplified Arabic"/>
              </a:rPr>
              <a:t>1</a:t>
            </a:r>
            <a:r>
              <a:rPr lang="ar" sz="1600" b="0" dirty="0">
                <a:solidFill>
                  <a:schemeClr val="bg1"/>
                </a:solidFill>
                <a:latin typeface="Simplified Arabic"/>
              </a:rPr>
              <a:t>)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a:t>
            </a:r>
            <a:r>
              <a:rPr lang="en-US" sz="1600" b="0">
                <a:solidFill>
                  <a:schemeClr val="bg1"/>
                </a:solidFill>
                <a:latin typeface="Simplified Arabic"/>
              </a:rPr>
              <a:t>1</a:t>
            </a:r>
            <a:r>
              <a:rPr lang="ar" sz="1600" b="0">
                <a:solidFill>
                  <a:schemeClr val="bg1"/>
                </a:solidFill>
                <a:latin typeface="Simplified Arabic"/>
              </a:rPr>
              <a:t>) </a:t>
            </a:r>
            <a:r>
              <a:rPr lang="ar" sz="1600" b="0" dirty="0">
                <a:solidFill>
                  <a:schemeClr val="bg1"/>
                </a:solidFill>
                <a:latin typeface="Simplified Arabic"/>
              </a:rPr>
              <a:t>(الذي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4966220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9478168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 id="2147483683" r:id="rId11"/>
    <p:sldLayoutId id="2147483684" r:id="rId12"/>
    <p:sldLayoutId id="2147483685" r:id="rId13"/>
    <p:sldLayoutId id="2147483686" r:id="rId14"/>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fed8376d0bf051f3d781b3119593793f6214392.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395e21b8aedd1c24850174a59cc6b0b2a96eec0e.png"/>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 Id="rId2" Type="http://schemas.openxmlformats.org/officeDocument/2006/relationships/image" Target="../media/3810206306a92defbba51dc260f0829a1d2f387f.png"/>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b086bc24e912abfa4530f1c49de6f1b3f8f361c.png"/>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de3971c0b8d97cca87fb9d404f0f1f37ff85745.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fe07e7bb1071bd832eb1fcdcc75a4f6485d9cd5.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e3011c7898593302807432b1179598b04b90ab5.png"/>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ebe499fe96781690c1ec0e85d5fca6020d0db091.png"/>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d650d5ec4c61569825462f06634c10e6307315a.png"/>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56d7d74d5671d3c48aca7e3c362a0433fb7b84b.png"/>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ee4d11572073dfb3af75d4289b0075fee1b6904.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6177b4ec2b43646d0b434e4403faa257ac8ae87.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5f0daaa3b82b4fe04c8f0b8e97870530af9148b.png"/>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425cf58c4d7da343f9a3d2a2ae49d07e6b2cccf.png"/>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be240495bb85ce25f6980433986bdc82576656c.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cd52f3e7e6e44090366c5bea5fda974a5a77103.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a3fe2bde61be6eac1cc59011463a0bdaff0a0c3.png"/>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11.xm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fd25447c708233a8aaa1bb8dffba7293e7f82eb.png"/>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9d03340803738d0e7703fc2d0c4e521ad827a3db.png"/>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b850027e5d1a6aaeda8701ade8e4a3eae294773.png"/>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51c54a05631b0da3166997295d46965d2b60721.png"/>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115b171666d7550f33fe5b4269ca796d7bb6dd9.png"/>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45e1148a191c791713418c360f94b53beb4f2c2.png"/>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12.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4.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13.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تظهر هذه الخريطة الحرارية اتجاهات في تغطية اللقاحات منذ 2000، حيث تشير الخلايا الخضراء إلى تغطية بنسبة 90٪ أو أكثر.
في عام 2025، حققت 11 لقاحًا من أصل 13 (85٪) من اللقاحات المدرجة في جدول التطعيم تغطية بلغت 90٪ أو أكثر. وتراوحت تغطية اللقاحات بين 83٪ و99٪.
منذ عام 2005، تم إجراء تقديرات لستة لقاحات جديدة. ويُعد لقاح IPVC أحدث لقاح تم الإبلاغ عنه (2021)، حيث حقق تغطية بلغت 96% في عام 2025.
في عام 2025، لم تبلغ الكويت عن أي نقص في مخزون اللقاحات أو الإمدادات.</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ارتفعت نسبة التغطية بالنسبة لثلاثة مستضدات، وظلت دون تغيير بالنسبة لأربعة مستضدات، وانخفضت بالنسبة لستة مستضدات، مما يشير إلى تحسن محدود في أداء التطعيم الروتيني؛ حيث حققت 11 منها نسبة تغطية لا تقل عن 90٪.</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اتجاهات التغطية للقاحات DTP والحصبة. هذه مستضدات رئيسية لتقييم برامج التطعيم الوطنية.
في عام 2025، بلغت تغطية لقاح DTP1 (التي تُعتبر مؤشراً على مدى إمكانية الوصول إلى خدمات التحصين) 99%.
وتجاوزت تغطية لقاح DTP3 — التي تُعد مؤشراً على مدى كفاءة الدول في تقديم خدمات التحصين للأطفال — الهدف المحدد بنسبة 90% لعام 2030.
توصي منظمة الصحة العالمية بأن تحقق الدول تغطية لا تقل عن 95٪ من خلال الجرعة الأولى (MCV1) والثانية (MCV2) من لقاح الحصبة. يوفر MCV1 حماية أولية، بينما يضمن MCV2 مناعة طويلة الأمد ويغلق الفجوات في التغطية.
في عام 2025، تجاوزت نسبة التغطية للقاح MCV1 الهدف المحدد بنسبة 95٪، كما تجاوزت نسبة التغطية للقاح MCV2 الهدف المحدد بنسبة 95٪.
بين عامي 2024 و2025، ارتفعت نسبة التغطية لقاحين، وانخفضت بالنسبة لقاح واحد، وظلت كما هي بالنسبة لقاح واحد.</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11658600" cy="64008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الهدف الرئيسي لأجندة التطعيم 2030 هو جعل التطعيم متاحا للجميع، في كل مكان، بحلول عام 2030.
يظهر هذا الرسم البياني اتجاهات تغطية اللقاح الذي يحتوي على الدفتيريا، الكزاز، والسعال الديكي الدوائي الجرعة الأولى (DTP1) والجرعة الثالثة (DTP3)، وعدد الأطفال الذين يحصلون على جرعات صفرية، ونسبة الانسحاب من العلاج بالحقن في Kuwait.
في عام 2025، ظلت نسبة التغطية بلقاح DTP1 في الكويت ثابتة عند 99٪. وكان عدد الأطفال الذين لم يتلقوا أي جرعة من لقاح DTP (الأطفال الذين لم يتلقوا أي جرعة) أقل من 500 طفل.
وانخفضت تغطية لقاح DTP3 إلى 95% في عام 2025، مما ترك 2,000 طفل معرضين للإصابة بأمراض يمكن الوقاية منها باللقاح.</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التغطية بلقاح DTP1 99% وبلقاح DTP3 95%، مما ترك 2,000 طفل لم يتلقوا التطعيم أو لم يكتمل تطعيمهم، بما في ذلك أقل من 500 طفل لم يتلقوا أي جرعة و2,000 طفل يتمتعون بحماية جزئية فقط.</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في عام 2025، كانت تغطية لقاح DTP1 في الكويت (99٪) أعلى بـ 9 نقاط مئوية من المتوسط العالمي (90٪) وأعلى بـ 10 نقاط مئوية من المتوسط في جميع بلدان مبادرة « MENA » (89٪).
وكانت التغطية الوطنية للقاح DTP1 هي نفسها التي سُجلت في عام 2019 (99٪).
وانخفض عدد الأطفال الذين لم يتلقوا الجرعة الصفرية (أي تحسنت الأوضاع) مقارنةً بعام 2019.</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التغطية ببرنامج DTP1 في الكويت 99% — وهي نفس النسبة المسجلة في عام 2019، وتفوق كلاً من المتوسطين العالمي والإقليمي.</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تغطية DTP1 في الدول التي MENA من الأدنى إلى الأعلى، وترتيب أفضل 10 دول لديها أكبر عدد من الأطفال الذين يتلقون جرعات صفرية، بناء على الأرقام المطلقة.
في عام 2025، احتلت الكويت المرتبة 13 من بين 20 دولة من حيث أدنى معدل تغطية بلقاح DTP1 (بناءً على المراتب المتساوية).
ولم تكن الكويت ضمن الدول العشر الأولى التي تضم أكبر عدد من الأطفال الذين لم يتلقوا أي جرعة من اللقاح.
ملاحظة: قد يكون لدى الدول ذات الدفعات الكبيرة أعداد عالية من الأطفال الذين يتلقون جرعات صفرية رغم التغطية العالية للقاحات. من المهم النظر في كل من التغطية والأعداد المطلقة من الأطفال غير المطعمين لضمان عدم تجاهل الدول الضعيفة ذات الفئات الميلادية الصغيرة.</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سجلت الكويت أعلى معدل تغطية، ولم تكن من بين الدول العشر الأولى التي تضم أكبر عدد من الأطفال الذين لم يتلقوا أي جرعة من اللقاح في المنطقة.</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يقارن هذا الرسم البياني ترتيب دول المنطقة بناءً على العدد المطلق للأطفال الذين لم يتلقوا أي جرعة من اللقاح، حيث يمثل الترتيب رقم 1 الدولة التي تضم أكبر عدد من هؤلاء الأطفال.
في عام 2021، احتلت الكويت المرتبة 18 من بين 20 دولة يبلغ عدد الأطفال الذين لم يتلقوا أي جرعة فيها أقل من 500 طفل.
في عام 2025، احتلت الكويت المرتبة 18 من بين 20 دولة يبلغ عدد الأطفال الذين لم يتلقوا أي جرعة فيها أقل من 500 طفل.
ملاحظة: الأعداد المطلقة للأطفال الذين يتلقون جرعات صفرية تعتمد على مزيج من أداء البرنامج وحجم السكان المستهدفين للرضع الذين بقوا على قيد الحياة. قد ترتقي الدول إلى مرتبة أعلى رغم انخفاض عدد الأطفال الذين يتلقون جرعات صفرية، حيث يعتمد التصنيف أيضا على أداء الدول الأخرى في المنطقة.</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تدعو IA2030 جميع الدول إلى تقليل عدد الأطفال الذين يتلقون جرعات صفرية في عام 2019 إلى النصف بحلول عام 2030. يظهر هذا الرسم البياني العدد السنوي للأطفال الذين يجب أن يتم تطعيمهم للوصول إلى هدف ZD.
تدعو مبادرة IA2030 جميع الدول إلى خفض عدد الأطفال الذين لم يتلقوا أي جرعة من اللقاح في عام 2019 إلى النصف بحلول عام 2030. ويوضح هذا الرسم البياني العدد السنوي للأطفال الذين يتعين تطعيمهم للوصول إلى هدف «صفر جرعات» (ZD).
من المتوقع أن تشهد الكويت زيادة طفيفة (&lt;10,000) في عدد الرضع الناجين بحلول عام 2030. ولذلك، لتحقيق هدف «الأطفال الذين لم يتلقوا أي جرعة» الذي حددته مبادرة IA2030، يتعين تطعيم المزيد من الأطفال (~1.87%) بلقاح DTP1 كل عام.</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يلزم تطعيم المزيد من الأطفال كل عام لتحقيق هدف مبادرة IA2030 المتمثل في خفض عدد الأطفال الذين لم يتلقوا أي جرعة من اللقاح إلى النصف بحلول عام 2030، مع توقع حدوث زيادة طفيفة في عدد الرضع الناجين.</a:t>
            </a:r>
          </a:p>
        </p:txBody>
      </p:sp>
      <p:grpSp xmlns:pic="http://schemas.openxmlformats.org/drawingml/2006/picture">
        <p:nvGrpSpPr>
          <p:cNvPr id="5" name=""/>
          <p:cNvGrpSpPr/>
          <p:nvPr/>
        </p:nvGrpSpPr>
        <p:grpSpPr>
          <a:xfrm>
            <a:off x="292608" y="1051560"/>
            <a:ext cx="8595360" cy="28575"/>
            <a:chOff x="292608" y="1051560"/>
            <a:chExt cx="8595360" cy="28575"/>
          </a:xfrm>
        </p:grpSpPr>
        <p:sp>
          <p:nvSpPr>
            <p:cNvPr id="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تهدف IA2030 إلى عدم ترك أحد خلف الركاب مع التطعيم وتدعو جميع الدول إلى تقليل عدد الأطفال الذين يتلقون جرعات صفرية إلى النصف بحلول عام 2030.
يظهر هذا الرسم البياني ما يلي:
• عدد الأطفال الذين يتلقون جرعة صفرية في عام 2000-2025 (أشرطة زرقاء داكنة)
• هدف الجرعة الصفرية بحلول عام 2030 (شريط أزرق فاتح)
• المسار للوصول إلى هدف 2030 بناء على انخفاض خطي (نقاط
في عام 2025، كان عدد الأطفال الذين لم يتلقوا أي جرعة أعلى بنحو 22٪ من العدد السنوي المقترح لتحقيق الهدف، استنادًا إلى مسار انخفاض خطي.</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تجاوز عدد الأطفال الذين لم يتلقوا أي جرعة من اللقاح الهدف السنوي لخطة «IA2030» بنسبة 22٪، مما يعرض هدف عام 2030 لخطر جسيم ما لم يتم اتخاذ إجراءات عاجلة.</a:t>
            </a:r>
          </a:p>
        </p:txBody>
      </p:sp>
      <p:grpSp xmlns:pic="http://schemas.openxmlformats.org/drawingml/2006/picture">
        <p:nvGrpSpPr>
          <p:cNvPr id="5" name=""/>
          <p:cNvGrpSpPr/>
          <p:nvPr/>
        </p:nvGrpSpPr>
        <p:grpSpPr>
          <a:xfrm>
            <a:off x="292608" y="1051560"/>
            <a:ext cx="8595360" cy="28575"/>
            <a:chOff x="292608" y="1051560"/>
            <a:chExt cx="8595360" cy="28575"/>
          </a:xfrm>
        </p:grpSpPr>
        <p:sp>
          <p:nvSpPr>
            <p:cNvPr id="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2800" i="0" b="0" u="none" strike="noStrike">
                <a:solidFill>
                  <a:srgbClr val="FFFFFF">
                    <a:alpha val="100000"/>
                  </a:srgbClr>
                </a:solidFill>
                <a:latin typeface="Arial"/>
                <a:cs typeface="Arial"/>
                <a:ea typeface="Arial"/>
                <a:sym typeface="Arial"/>
              </a:rPr>
              <a:t>Kuwait / الكويت</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strike="noStrike">
                <a:solidFill>
                  <a:srgbClr val="FFFFFF">
                    <a:alpha val="100000"/>
                  </a:srgbClr>
                </a:solidFill>
                <a:latin typeface="Arial"/>
                <a:cs typeface="Arial"/>
                <a:ea typeface="Arial"/>
                <a:sym typeface="Arial"/>
              </a:rPr>
              <a:t>مراجعة WUENIC 2025،
نشر في 15 يوليو 2026</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تمت الترجمة باستخدام DeepL API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كانت نسبة التغطية بلقاح DTP1 في عام 2025 (99٪) مماثلة لتلك المسجلة في عام 2019 (99٪).
انخفض عدد الأطفال الذين تم تطعيمهم بلقاح DTP1 بنسبة 8٪ مقارنة بعام 2019.
انخفض عدد الرضع الناجين بنسبة 8٪ تقريبًا مقارنة بعام 2019.
في عام 2025، كان عدد الأطفال الذين تم تطعيمهم أقل مما كان عليه في عام 2019.
في عام 2025، كان عدد الرضع الناجين (السكان المستهدفون) أقل مما كان عليه في عام 2019.
ولزيادة تغطية اللقاح، يجب أن يزداد عدد الأطفال الذين تم تطعيمهم أو أن ينخفض بمعدل أبطأ من معدل الانخفاض في عدد الرضع الناجين من السكان المستهدفين.</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ولزيادة معدل التغطية باللقاح، يجب أن يزداد عدد الأطفال الذين يتم تطعيمهم، أو أن ينخفض بمعدل أبطأ من معدل الانخفاض في عدد الرضع الباقين على قيد الحياة ضمن الفئة المستهدفة.</a:t>
            </a:r>
          </a:p>
        </p:txBody>
      </p:sp>
      <p:grpSp xmlns:pic="http://schemas.openxmlformats.org/drawingml/2006/picture">
        <p:nvGrpSpPr>
          <p:cNvPr id="5" name=""/>
          <p:cNvGrpSpPr/>
          <p:nvPr/>
        </p:nvGrpSpPr>
        <p:grpSpPr>
          <a:xfrm>
            <a:off x="292608" y="1051560"/>
            <a:ext cx="8595360" cy="28575"/>
            <a:chOff x="292608" y="1051560"/>
            <a:chExt cx="8595360" cy="28575"/>
          </a:xfrm>
        </p:grpSpPr>
        <p:sp>
          <p:nvSpPr>
            <p:cNvPr id="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في عام 2025، كانت نسبة التغطية بلقاح DTP3 في الكويت (95%) أعلى بـ 10 نقاط مئوية من المتوسط العالمي (85%)، وأعلى بـ 12 نقطة مئوية من المتوسط في جميع بلدان مبادرة « MENA » (83%).
وكانت التغطية الوطنية بلقاح DTP3 أعلى بـ 3 نقاط مئوية عما كانت عليه في عام 2019 (92%).
وهذا يعادل 2,000 طفل غير متلقٍ وغير ملقح في عام 2025 مقارنة بـ 4,000 طفل غير متلقٍ وغير ملقح في عام 2019.</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تغطية لقاح DTP3 في الكويت 95% — وهو ما يمثل ارتفاعًا بمقدار 3 نقاط مئوية مقارنة بعام 2019، كما أنه أعلى من المتوسطين العالمي والإقليمي.</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تغطية DTP3 في الدول التي MENA من الأدنى إلى الأعلى، وترتيب أفضل 10 دول لديها أكبر عدد من الأطفال غير الملقحين أو غير المتلقين، بناء على الأرقام المطلقة.
في عام 2025، احتلت الكويت المرتبة التاسعة من بين 20 دولة من حيث أدنى معدل تغطية بلقاح DTP3 (بناءً على المراتب المتساوية).
ولم تكن الكويت ضمن الدول العشر الأولى التي تضم أكبر عدد من الأطفال غير الملقحين أو الذين لم يكملوا جرعات التطعيم.
ملاحظة: قد يكون لدى الدول ذات الدفعات الكبيرة أعداد عالية من الأطفال غير الملقحين أو غير المحصنين بشكل كاف رغم تغطية اللقاحات المرتفعة. من المهم النظر في كل من التغطية والأعداد المطلقة من الأطفال غير المطعمين لضمان عدم تجاهل الدول الضعيفة ذات الفئات الميلادية الصغيرة.</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كانت الكويت من بين الدول التي تتمتع بأعلى معدلات التغطية، ولم تكن ضمن الدول العشر الأولى التي سجلت أعلى أعداد للأطفال غير الملقحين أو الذين لم يكملوا جرعات التطعيم في المنطقة.</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كانت نسبة التغطية بلقاح DTP3 في عام 2025 (95٪) أعلى منها في عام 2019 (92٪).
انخفض عدد الأطفال الذين تم تطعيمهم بلقاح DTP3 بنسبة 5٪ مقارنة بعام 2019.
انخفض عدد الرضع الناجين بنسبة 8٪ تقريبًا مقارنة بعام 2019.
في عام 2025، كان عدد الأطفال الذين تم تطعيمهم أقل مما كان عليه في عام 2019.
في عام 2025، كان عدد الرضع الناجين (السكان المستهدفون) أقل مما كان عليه في عام 2019.
ولزيادة تغطية اللقاح، يجب أن يزداد عدد الأطفال الذين تم تطعيمهم أو أن ينخفض بمعدل أبطأ من معدل الانخفاض في عدد الرضع الناجين من السكان المستهدفين.</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ولزيادة معدل التغطية باللقاح، يجب أن يزداد عدد الأطفال الذين يتم تطعيمهم، أو أن ينخفض بمعدل أبطأ من معدل انخفاض عدد الرضع الباقين على قيد الحياة ضمن الفئة المستهدفة.</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تعمل الحصبة، بسبب قابليتها العالية للانتقال، ك"كناري في منجم الفحم"، مما يكشف بسرعة عن أي فجوات في المناعة لدى السكان. لذا غالبا ما يستخدم تغطية لقاح الحصبة (MCV) كمؤشر للحماية.
ظلت النسبة المئوية للأطفال الذين تلقوا الجرعة الأولى من لقاح الحصبة (MCV1) — والتي تُعطى عادةً في عمر 9 أو 12 شهراً وفقاً لجدول التطعيم الوطني — ثابتة نسبياً (في حدود 1%) عند 99%. وتعد هذه النسبة أعلى مما كانت عليه في عام 2019، حيث بلغت التغطية 97%.
لم يتلقَ أقل من 500 طفل الجرعة الأولى الروتينية من لقاح الحصبة.
تُعطى الجرعة الثانية من لقاح الحصبة (MCV2) عادةً للأطفال الذين تتراوح أعمارهم بين 18 شهراً وخمس سنوات. وارتفعت نسبة التغطية بالجرعة الثانية من لقاح الحصبة (MCV2) إلى 98% في عام 2025.</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ظلت نسبة التغطية للحملة الثانية للتطعيم ضد الحصبة (MCV1) ثابتة نسبيًا (في حدود 1٪) عند 98٪ في عام 2025، مما ترك أقل من 500 طفل دون أي حماية ضد الحصبة. وارتفعت نسبة التغطية للحملة الثانية للتطعيم ضد الحصبة (MCV2) من 94٪ في عام 2024 إلى 98٪ في عام 2025</a:t>
            </a:r>
          </a:p>
        </p:txBody>
      </p:sp>
      <p:grpSp xmlns:pic="http://schemas.openxmlformats.org/drawingml/2006/picture">
        <p:nvGrpSpPr>
          <p:cNvPr id="5" name=""/>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في عام 2025، كانت نسبة التغطية بلقاح MCV1 في الكويت (99%) أعلى بـ 15 نقطة مئوية من المتوسط العالمي (84%)، وأعلى بـ 15 نقطة مئوية من المتوسط في جميع بلدان مبادرة « MENA » (84%).
وكانت التغطية الوطنية للقاح MCV1 أعلى بنقطتين مئويتين عن عام 2019 (97%).
وهذا يعادل أقل من 500 طفل غير مطعّم في عام 2025 مقارنة بـ 2,000 طفل غير مطعّم في عام 2019.</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التغطية بلقاح MCV1 في الكويت 99% — وهو ما يمثل ارتفاعًا بمقدار نقطتين مئويتين مقارنة بعام 2019، وارتفاعًا بأكثر من 10 نقاط مئوية عن كل من المتوسطين العالمي والإقليمي.</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تغطية MCV1 في الدول التي MENA من الأدنى إلى الأعلى، وترتيب أفضل 10 دول لديها أكبر عدد من الأطفال غير المطعمين، بناء على الأرقام المطلقة.
في عام 2025، احتلت الكويت المرتبة 15 من بين 20 دولة من حيث أدنى معدل تغطية بلقاح MCV1 (بناءً على المراتب المتساوية).
ولم تكن الكويت ضمن الدول العشر الأولى التي تضم أكبر عدد من الأطفال غير الملقحين.
ملاحظة: قد يكون لدى الدول ذات الدفعات الكبيرة أعداد كبيرة من الأطفال غير المطعمين رغم التغطية العالية للقاحات. من المهم النظر في كل من التغطية والأعداد المطلقة من الأطفال غير المطعمين لضمان عدم تجاهل الدول الضعيفة ذات الفئات الميلادية الصغيرة.</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سجلت الكويت أعلى معدل تغطية، ولم تكن من بين الدول العشر الأولى التي تضم أكبر عدد من الأطفال غير الملقحين في المنطقة.</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كانت نسبة التغطية بلقاح MCV1 في عام 2025 (99٪) أعلى منها في عام 2019 (97٪).
انخفض عدد الأطفال الذين تم تطعيمهم بلقاح MCV1 بنسبة 6% مقارنة بعام 2019.
انخفض عدد الرضع الناجين بنسبة 8% تقريبًا مقارنة بعام 2019.
في عام 2025، كان عدد الأطفال الذين تم تطعيمهم أقل مما كان عليه في عام 2019.
في عام 2025، كان عدد الرضع الناجين (السكان المستهدفون) أقل مما كان عليه في عام 2019.
ولزيادة تغطية اللقاح، يجب أن يزداد عدد الأطفال الذين تم تطعيمهم أو أن ينخفض بمعدل أبطأ من معدل الانخفاض في عدد الرضع الناجين من السكان المستهدفين.</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ولزيادة معدل التغطية باللقاح، يجب أن يزداد عدد الأطفال الذين يتم تطعيمهم، أو أن ينخفض بمعدل أبطأ من معدل انخفاض عدد الرضع الباقين على قيد الحياة ضمن الفئة المستهدفة.</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في عام 2025، سُجلت في الكويت 4 حالات مؤكدة للإصابة بالحصبة. وفي العام نفسه، بلغت نسبة التغطية بلقاح الحصبة MCV1 99%، بينما بلغت نسبة التغطية بلقاح الحصبة MCV2 98%.
وكان عدد الحالات في عام 2025 أقل بنسبة 43٪ مقارنة بعام 2024 (n=7).
وسُجل أعلى عدد لحالات الحصبة في عام 2013 (n=63). وفي هذا العام، بلغت تغطية الجرعة الأولى من لقاح الحصبة (MCV1) 99٪.</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شهدت الكويت انخفاضاً في حالات الإصابة بالحصبة مقارنةً بعام 2024، في حين بلغت نسبة التغطية للقاح الحصبة MCV1 99%، ونسبة التغطية للقاح الحصبة MCV2 98%.</a:t>
            </a:r>
          </a:p>
        </p:txBody>
      </p:sp>
      <p:grpSp xmlns:pic="http://schemas.openxmlformats.org/drawingml/2006/picture">
        <p:nvGrpSpPr>
          <p:cNvPr id="5" name=""/>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التطعيم في مرحلة الطفولة:
قوائم إضافية</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تظهر معدلات التسرب نسبة الأطفال الذين تلقوا DTP1، لكنها لم تظهر نسبة الأطفال الذين تلقوا DTP3/MCV1. تشير معدلات الانسحاب المنخفضة إلى احتفاظ الأطفال ببرامج عالية في برامج التطعيم.
يظهر هذا الرسم البياني اتجاهات معدلات الانسحاب بين DTP1 وDTP3، وDTP1 وMCV1.
في عام 2025، لم يتلقَّ 4% من الأطفال الذين تلقَّوا اللقاح DTP1 اللقاح DTP3 (يسار)، وتلقَّى جميع الأطفال تقريبًا الذين تلقَّوا اللقاح DTP1 أيضًا اللقاح MCV1 (يمين).
ويشير انخفاض معدل التسرب من لقاح DTP إلى قدرة جيدة على توفير سلسلة كاملة من اللقاحات في مرحلة مبكرة من الحياة. كما أن عدم وجود تسرب من لقاحي DTP وMCV يشير إلى استبقاء جيد جدًّا في برامج التحصين والقدرة على توفير دورة كاملة من اللقاحات في مرحلة الرضاعة (حتى سن سنة واحدة).
في عام 2025، كان معدل التسرب من لقاح DTP في الكويت أقل من المعدل العالمي، في حين كان معدل التسرب من لقاحي DTP وMCV أقل من المعدل العالمي.</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في عام 2025، كانت نسبة التسرب من جرعات DTP1 إلى DTP3 منخفضة (4٪)، بينما لم تسجل أي نسبة تسرب (0٪) من جرعات DTP1 إلى MCV1 في الكويت، مما يشير إلى قدرة جيدة على تقديم السلسلة الأولية في مرحلة مبكرة، وقدرة جيدة جدًا على توفير الدورة الكاملة من اللقاحات خلال مرحلة الرضاعة.</a:t>
            </a:r>
          </a:p>
        </p:txBody>
      </p:sp>
      <p:grpSp xmlns:pic="http://schemas.openxmlformats.org/drawingml/2006/picture">
        <p:nvGrpSpPr>
          <p:cNvPr id="5" name=""/>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اتجاهات في تغطية لقاحات روتينية أساسية مختارة موصى بها في مرحلة الطفولة.
في عام 2025، سجل لقاح ROTAC أدنى معدل تغطية (83٪)، يليه لقاح DTP3 (95٪).
وبالمقارنة مع عام 2019، ارتفعت نسبة تغطية 6 لقاحات (BCG، وDTP3، وIPV1، وMCV1، وMCV2، وROTAC)، وظلت نسبة تغطية لقاح واحد ثابتة (DTP1).
وبالمقارنة مع عام 2024، ظلت تغطية 3 لقاحات ثابتة (BCG، وDTP1، وIPV1)، وانخفضت تغطية لقاحين (DTP3 وROTAC)، وارتفعت تغطية لقاحين (MCV1 وMCV2).</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سجلت الكويت أدنى معدل تغطية في برنامج ROTAC (83٪)، في حين تراوحت معدلات التغطية لمعظم اللقاحات الروتينية الأخرى بين 95 و99٪؛ وقد ارتفع عدد المستضدات الستة منذ عام 2019، بينما بقي عدد المستضدات الثلاثة ثابتًا منذ عام 2024.</a:t>
            </a:r>
          </a:p>
        </p:txBody>
      </p:sp>
      <p:grpSp xmlns:pic="http://schemas.openxmlformats.org/drawingml/2006/picture">
        <p:nvGrpSpPr>
          <p:cNvPr id="5" name=""/>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يوضح هذا الرسم البياني اتجاهات التغطية التسع لقاحات (السلسلة الكاملة).
في عام 2025، سجل لقاح RotaC أدنى معدل تغطية بين جميع اللقاحات (83٪)، يليه لقاح DTP3، وHepB3، وHib3 (95٪).
ارتفعت نسبة التغطية لـ 8 لقاحات (DTP3، HEPB3، HIB3، IPV1، MCV1، MCV2، ROTAC، وRUBELLA) مقارنةً بنسب التغطية في عام 2019.
وانخفضت تغطية 4 لقاحات (DTP3، وHEPB3، وHIB3، وROTAC)، وظلت تغطية لقاحين دون تغيير (IPV1 وIPVC)، وارتفعت تغطية 3 لقاحات (MCV1، وMCV2، وRUBELLA) مقارنةً بالتغطية في عام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نطاق التغطية عبر جميع سنوات 2019 إلى 2025 (الأشرطة الرمادية)، والتغطية في السنوات المحددة (نقاط)، حسب اللقاح. يمكن استخدام المخطط لتقييم التعافي حتى مستويات ما قبل الجائحة.
في عام 2024، كان هناك لقاح واحد سجل معدل تغطية أقل مقارنة بعام 2019.
في عام 2025، كان هناك لقاح واحد سجل معدل تغطية أقل مقارنة بعام 2019.
في عام 2025، كان هناك 6 لقاحات سجلت معدلات تغطية أقل مقارنة بعام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تساهم أربعة مؤشرات تغطية للتطعيم في هدف التنمية المستدامة 3، المؤشر b.1: DTP3، PCV3، MCV2 وHPV.
الهدف العالمي ليوم IA2030 هو تغطية 90٪ لجميع المستضدات الأربعة بحلول عام 2030.
تتوفر في الكويت 3 لقاحات من أصل 4 لقاحات تهدف إلى تحقيق أهداف التنمية المستدامة.
في عام 2025، حققت الكويت تغطية بلغت 90% على الأقل لثلاثة لقاحات من أصل أربعة.</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حققت الكويت هدف تغطية 90% من جميع لقاحات أهداف التنمية المستدامة.</a:t>
            </a:r>
          </a:p>
        </p:txBody>
      </p:sp>
      <p:grpSp xmlns:pic="http://schemas.openxmlformats.org/drawingml/2006/picture">
        <p:nvGrpSpPr>
          <p:cNvPr id="5" name=""/>
          <p:cNvGrpSpPr/>
          <p:nvPr/>
        </p:nvGrpSpPr>
        <p:grpSpPr>
          <a:xfrm>
            <a:off x="292608" y="914400"/>
            <a:ext cx="8595360" cy="28575"/>
            <a:chOff x="292608" y="914400"/>
            <a:chExt cx="8595360" cy="28575"/>
          </a:xfrm>
        </p:grpSpPr>
        <p:sp>
          <p:nvSpPr>
            <p:cNvPr id="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موارد إضافية</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strike="noStrike">
                <a:solidFill>
                  <a:srgbClr val="FFFFFF">
                    <a:alpha val="100000"/>
                  </a:srgbClr>
                </a:solidFill>
                <a:latin typeface="Aptos (Body)"/>
                <a:cs typeface="Aptos (Body)"/>
                <a:ea typeface="Aptos (Body)"/>
                <a:sym typeface="Aptos (Body)"/>
              </a:rPr>
              <a:t>موارد إضافية</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strike="noStrike">
                <a:solidFill>
                  <a:srgbClr val="FFFFFF">
                    <a:alpha val="100000"/>
                  </a:srgbClr>
                </a:solidFill>
                <a:latin typeface="Aptos (Body)"/>
                <a:cs typeface="Aptos (Body)"/>
                <a:ea typeface="Aptos (Body)"/>
                <a:sym typeface="Aptos (Body)"/>
              </a:rPr>
              <a:t>يمكن الاطلاع على موارد إضافية لبيانات التطعيم على:
يمكن الاطلاع على الملفات التعريفية التفاعلية للبلدان الخاصة بشبكة WUENIC على الرابط التالي:</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r" marL="0" marR="0">
              <a:lnSpc>
                <a:spcPct val="100000"/>
              </a:lnSpc>
              <a:spcBef>
                <a:spcPts val="0"/>
              </a:spcBef>
              <a:spcAft>
                <a:spcPts val="0"/>
              </a:spcAft>
              <a:buNone/>
            </a:pPr>
            <a:r>
              <a:rPr cap="none" sz="3200" i="0" b="1" u="none" strike="noStrike">
                <a:solidFill>
                  <a:srgbClr val="FFFFFF">
                    <a:alpha val="100000"/>
                  </a:srgbClr>
                </a:solidFill>
                <a:latin typeface="Arial"/>
                <a:cs typeface="Arial"/>
                <a:ea typeface="Arial"/>
                <a:sym typeface="Arial"/>
              </a:rPr>
              <a:t>الرسائل الرئيسية</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strike="noStrike">
                <a:solidFill>
                  <a:srgbClr val="FFFFFF">
                    <a:alpha val="100000"/>
                  </a:srgbClr>
                </a:solidFill>
                <a:latin typeface="Arial"/>
                <a:cs typeface="Arial"/>
                <a:ea typeface="Arial"/>
                <a:sym typeface="Arial"/>
              </a:rPr>
              <a:t>• ظلت تغطية لقاح DTP1 ثابتة عند 99% بين عامي 2024 و2025.
• انخفضت تغطية لقاح DTP3 بمقدار 3 نقاط مئوية من 98% في عام 2024 إلى 95% في عام 2025.
• كان عدد الأطفال الذين لم يتلقوا أي جرعة في عام 2025 متقاربًا تقريبًا. وهذا يعني أن أقل من 500 طفل لم يتلقوا التطعيم، مما يجعلهم عرضة للأمراض التي يمكن الوقاية منها بالتطعيم، بالإضافة إلى 2,000 طفل آخرين يتمتعون بحماية غير كاملة.
• شكلت الكويت أقل من 0.1% من الأطفال الذين لم يتلقوا أي جرعة في منطقة الشرق الأوسط وشمال أفريقيا (MENA) وأقل من 0.1% من الأطفال الذين لم يتلقوا أي جرعة على مستوى العالم.
• ارتفعت تغطية الجرعة الأولى من لقاح الحصبة (MCV1) بنقطة مئوية واحدة من 98% في عام 2024 إلى 99% في عام 2025. وكان عدد الأطفال الذين فاتتهم الجرعة الأولى من لقاح الحصبة أقل من 500 طفل.
• ارتفعت تغطية الجرعة الثانية من لقاح الحصبة (MCV2) بمقدار 4 نقاط مئوية من 94% في عام 2024 إلى 98% في عام 2025.
• في عام 2025، لم تتوفر تقديرات لتغطية لقاح فيروس الورم الحليمي البشري (HPV).</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strike="noStrike">
                <a:solidFill>
                  <a:srgbClr val="000000">
                    <a:alpha val="100000"/>
                  </a:srgbClr>
                </a:solidFill>
                <a:latin typeface="Calibri"/>
                <a:cs typeface="Calibri"/>
                <a:ea typeface="Calibri"/>
                <a:sym typeface="Calibri"/>
              </a:rPr>
              <a:t>جدول التطعيم،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strike="noStrike">
                        <a:solidFill>
                          <a:srgbClr val="000000">
                            <a:alpha val="100000"/>
                          </a:srgbClr>
                        </a:solidFill>
                        <a:latin typeface="Arial"/>
                        <a:cs typeface="Arial"/>
                        <a:ea typeface="Arial"/>
                        <a:sym typeface="Arial"/>
                      </a:endParaRPr>
                      <a:r>
                        <a:rPr cap="none" sz="1100" i="0" b="1"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strike="noStrike">
                        <a:solidFill>
                          <a:srgbClr val="000000">
                            <a:alpha val="100000"/>
                          </a:srgbClr>
                        </a:solidFill>
                        <a:latin typeface="Arial"/>
                        <a:cs typeface="Arial"/>
                        <a:ea typeface="Arial"/>
                        <a:sym typeface="Arial"/>
                      </a:endParaRPr>
                      <a:r>
                        <a:rPr cap="none" sz="1100" i="0" b="1"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DTAPHIBHEPBIPV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DTWPHIBHEPB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9-15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يعرض هذا الجدول جدول التطعيم الوطني 2025 للخدمات الروتينية في Kuwait، والذي يتم الإبلاغ عنه من خلال نموذج التقارير المشترك حول التطعيم بين منظمة الصحة العالمية واليونيسف (JRF).
كل صف يتوافق مع لقاح أو لقاح مركب، مما يشير إلى ما إذا كان يتم تقديمه على المستوى الوطني أو دون الوطني. يحدد الجدول عدد الجرعات والأعمار الموصى بها للاستخدام. يتم تضمين لقاحات الطفولة والمراهقة ذات الصلة ب WUENIC فقط.</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strike="noStrike">
                <a:solidFill>
                  <a:srgbClr val="000000">
                    <a:alpha val="100000"/>
                  </a:srgbClr>
                </a:solidFill>
                <a:latin typeface="Calibri"/>
                <a:cs typeface="Calibri"/>
                <a:ea typeface="Calibri"/>
                <a:sym typeface="Calibri"/>
              </a:rPr>
              <a:t>سنوات إدخال اللقاح</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1990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1987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يعرض هذا الجدول سنة تقديم كل لقاح في Kuwait. إذا تم تعليق اللقاح، لا يعرض سنة الإدخال السابقة، ولكن إذا تم تعليق اللقاح وأعيد تقديمه لاحقا، يتم ذكر سنة إعادة الإدخال. يمكن أن تعكس سنوات الإدخال الانتشار على مستوى البلاد، أو النشر الجزئي (دون الوطني)، أو الإدخال الموجه لمجموعات خطر محددة أو مناطق عالية الخطورة، كما هو موضح في رؤوس الأعمدة.</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strike="noStrike">
                <a:solidFill>
                  <a:srgbClr val="000000">
                    <a:alpha val="100000"/>
                  </a:srgbClr>
                </a:solidFill>
                <a:latin typeface="Calibri"/>
                <a:cs typeface="Calibri"/>
                <a:ea typeface="Calibri"/>
                <a:sym typeface="Calibri"/>
              </a:rPr>
              <a:t>نفاد مخزون اللقاحات</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يعرض هذا الجدول مخزونات اللقاحات المبلغ عنها للقاحات الأطفال ذات الصلة ب WUENIC على المستويين الوطني ودون الوطني خلال السنوات الخمس الماضية (من 2021 إلى 2025). عند توفرها، يتم تحديد مدة نفاد المخزون على المستوى الوطني بالشهور. يتم تسجيل نفابات المخزون دون تحديد المدة. يتم عرض اللقاحات التي نفدت منها المخزون خلال الفترة المحددة فقط.
يشير نفاد المخزون إلى فترة تكون فيها نقاط تخزين وتوزيع اللقاحات (مثل المخازن الوطنية أو المحلية) قد نفدت بالكامل، بما في ذلك المخزون الاحتياطي، ولا يمكنها تزويد اللقاحات للمخازن أو المرافق ذات المستوى الأدنى. من المهم ملاحظة أن نفاد المخزون على مستوى المنشأة يمكن أن يحدث حتى عندما تتوفر في المتاجر العليا مخزونا. يمكن أن تؤثر نفاد المخزون، خاصة الممتد لفترات طويلة، سلبا على تغطية التطعيم.</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P7TF5XRZ5TZD-1674051314-8111</_dlc_DocId>
    <_dlc_DocIdUrl xmlns="5ce71423-0d49-4a04-8822-86064e799dcd">
      <Url>https://unicef.sharepoint.com/teams/DAPM-DataComm/_layouts/15/DocIdRedir.aspx?ID=P7TF5XRZ5TZD-1674051314-8111</Url>
      <Description>P7TF5XRZ5TZD-1674051314-8111</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customXml/itemProps2.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3.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4.xml><?xml version="1.0" encoding="utf-8"?>
<ds:datastoreItem xmlns:ds="http://schemas.openxmlformats.org/officeDocument/2006/customXml" ds:itemID="{5D47DE65-9B57-4174-84DF-D09D0A8D7D59}"/>
</file>

<file path=docProps/app.xml><?xml version="1.0" encoding="utf-8"?>
<Properties xmlns="http://schemas.openxmlformats.org/officeDocument/2006/extended-properties" xmlns:vt="http://schemas.openxmlformats.org/officeDocument/2006/docPropsVTypes">
  <TotalTime>2509</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vt:i4>
      </vt:variant>
    </vt:vector>
  </HeadingPairs>
  <TitlesOfParts>
    <vt:vector size="9" baseType="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2026-07-17T12:11:01Z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eb069703-94cd-4be3-93fa-809dcf81613a</vt:lpwstr>
  </property>
</Properties>
</file>